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1752" r:id="rId3"/>
    <p:sldId id="1812" r:id="rId4"/>
    <p:sldId id="1813" r:id="rId5"/>
    <p:sldId id="1801" r:id="rId6"/>
    <p:sldId id="1814" r:id="rId7"/>
    <p:sldId id="317" r:id="rId8"/>
    <p:sldId id="1804" r:id="rId9"/>
    <p:sldId id="1643" r:id="rId10"/>
    <p:sldId id="1764" r:id="rId11"/>
    <p:sldId id="1608" r:id="rId12"/>
    <p:sldId id="1623" r:id="rId13"/>
    <p:sldId id="1659" r:id="rId14"/>
    <p:sldId id="1784" r:id="rId15"/>
    <p:sldId id="831" r:id="rId16"/>
    <p:sldId id="810" r:id="rId17"/>
    <p:sldId id="833" r:id="rId18"/>
    <p:sldId id="852" r:id="rId19"/>
    <p:sldId id="834" r:id="rId20"/>
    <p:sldId id="843" r:id="rId21"/>
    <p:sldId id="832" r:id="rId22"/>
    <p:sldId id="830" r:id="rId23"/>
    <p:sldId id="827" r:id="rId24"/>
    <p:sldId id="828" r:id="rId25"/>
    <p:sldId id="847" r:id="rId26"/>
    <p:sldId id="1798" r:id="rId27"/>
    <p:sldId id="1795" r:id="rId28"/>
    <p:sldId id="1651" r:id="rId29"/>
    <p:sldId id="1806" r:id="rId30"/>
    <p:sldId id="1807" r:id="rId31"/>
    <p:sldId id="1621" r:id="rId32"/>
    <p:sldId id="266" r:id="rId33"/>
    <p:sldId id="1815" r:id="rId34"/>
    <p:sldId id="1810" r:id="rId35"/>
    <p:sldId id="1817" r:id="rId36"/>
    <p:sldId id="181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FF7E79"/>
    <a:srgbClr val="0432FF"/>
    <a:srgbClr val="008F00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6"/>
    <p:restoredTop sz="84506"/>
  </p:normalViewPr>
  <p:slideViewPr>
    <p:cSldViewPr snapToGrid="0" snapToObjects="1">
      <p:cViewPr varScale="1">
        <p:scale>
          <a:sx n="97" d="100"/>
          <a:sy n="97" d="100"/>
        </p:scale>
        <p:origin x="2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3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9388A-02D7-4B14-A9B1-777B7A83F6E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A47890C-8B22-4672-A425-82F5B0DF64A0}">
      <dgm:prSet phldrT="[文本]" custT="1"/>
      <dgm:spPr/>
      <dgm:t>
        <a:bodyPr/>
        <a:lstStyle/>
        <a:p>
          <a:r>
            <a:rPr lang="zh-CN" altLang="en-US" sz="1800" b="1" dirty="0"/>
            <a:t>基础设施</a:t>
          </a:r>
        </a:p>
      </dgm:t>
    </dgm:pt>
    <dgm:pt modelId="{E2792A36-2A03-4564-BF14-D232EAD8C3C0}" type="parTrans" cxnId="{BB458421-B93C-4D14-96C2-0752C34FDA93}">
      <dgm:prSet/>
      <dgm:spPr/>
      <dgm:t>
        <a:bodyPr/>
        <a:lstStyle/>
        <a:p>
          <a:endParaRPr lang="zh-CN" altLang="en-US"/>
        </a:p>
      </dgm:t>
    </dgm:pt>
    <dgm:pt modelId="{85B0CDAA-7202-4141-A1B9-148436CF70E3}" type="sibTrans" cxnId="{BB458421-B93C-4D14-96C2-0752C34FDA93}">
      <dgm:prSet/>
      <dgm:spPr/>
      <dgm:t>
        <a:bodyPr/>
        <a:lstStyle/>
        <a:p>
          <a:endParaRPr lang="zh-CN" altLang="en-US"/>
        </a:p>
      </dgm:t>
    </dgm:pt>
    <dgm:pt modelId="{02C777A8-22FA-45CE-823D-A6C95BC31831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/>
            <a:t>铺装道路</a:t>
          </a:r>
        </a:p>
      </dgm:t>
    </dgm:pt>
    <dgm:pt modelId="{E71139C7-4AEE-4B1F-859C-58290089D486}" type="parTrans" cxnId="{D8B2FC7A-52C7-42A6-A36A-36239EFA4945}">
      <dgm:prSet/>
      <dgm:spPr/>
      <dgm:t>
        <a:bodyPr/>
        <a:lstStyle/>
        <a:p>
          <a:endParaRPr lang="zh-CN" altLang="en-US"/>
        </a:p>
      </dgm:t>
    </dgm:pt>
    <dgm:pt modelId="{55C01CF5-9AF2-437A-BD19-369530720779}" type="sibTrans" cxnId="{D8B2FC7A-52C7-42A6-A36A-36239EFA4945}">
      <dgm:prSet/>
      <dgm:spPr/>
      <dgm:t>
        <a:bodyPr/>
        <a:lstStyle/>
        <a:p>
          <a:endParaRPr lang="zh-CN" altLang="en-US"/>
        </a:p>
      </dgm:t>
    </dgm:pt>
    <dgm:pt modelId="{3FE76BF6-C9C4-43F2-9D8A-8937A4AAB36E}">
      <dgm:prSet phldrT="[文本]" custT="1"/>
      <dgm:spPr/>
      <dgm:t>
        <a:bodyPr/>
        <a:lstStyle/>
        <a:p>
          <a:r>
            <a:rPr lang="zh-CN" altLang="en-US" sz="1800" b="1" dirty="0"/>
            <a:t>实验设备</a:t>
          </a:r>
        </a:p>
      </dgm:t>
    </dgm:pt>
    <dgm:pt modelId="{AE20FD81-F65B-4B90-AB1D-D408E6CBD3AB}" type="parTrans" cxnId="{557CB58C-464D-4C4D-973F-89E08F670407}">
      <dgm:prSet/>
      <dgm:spPr/>
      <dgm:t>
        <a:bodyPr/>
        <a:lstStyle/>
        <a:p>
          <a:endParaRPr lang="zh-CN" altLang="en-US"/>
        </a:p>
      </dgm:t>
    </dgm:pt>
    <dgm:pt modelId="{043CB4F5-FBCE-4EFF-AC39-5BC409CE84DC}" type="sibTrans" cxnId="{557CB58C-464D-4C4D-973F-89E08F670407}">
      <dgm:prSet/>
      <dgm:spPr/>
      <dgm:t>
        <a:bodyPr/>
        <a:lstStyle/>
        <a:p>
          <a:endParaRPr lang="zh-CN" altLang="en-US"/>
        </a:p>
      </dgm:t>
    </dgm:pt>
    <dgm:pt modelId="{99ED9D1F-B937-4C66-9403-CF1067B090B7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基座及配套设备</a:t>
          </a:r>
        </a:p>
      </dgm:t>
    </dgm:pt>
    <dgm:pt modelId="{1B3F3B2E-FFB1-42AE-A006-6959790F7724}" type="parTrans" cxnId="{89EC3107-21A8-433E-A924-0A7CFABB3952}">
      <dgm:prSet/>
      <dgm:spPr/>
      <dgm:t>
        <a:bodyPr/>
        <a:lstStyle/>
        <a:p>
          <a:endParaRPr lang="zh-CN" altLang="en-US"/>
        </a:p>
      </dgm:t>
    </dgm:pt>
    <dgm:pt modelId="{FC605C96-48FD-40F5-A499-5CEFBF630731}" type="sibTrans" cxnId="{89EC3107-21A8-433E-A924-0A7CFABB3952}">
      <dgm:prSet/>
      <dgm:spPr/>
      <dgm:t>
        <a:bodyPr/>
        <a:lstStyle/>
        <a:p>
          <a:endParaRPr lang="zh-CN" altLang="en-US"/>
        </a:p>
      </dgm:t>
    </dgm:pt>
    <dgm:pt modelId="{20E59F11-2017-4B37-9A81-7280DDF3DDAB}">
      <dgm:prSet phldrT="[文本]" custT="1"/>
      <dgm:spPr/>
      <dgm:t>
        <a:bodyPr/>
        <a:lstStyle/>
        <a:p>
          <a:r>
            <a:rPr lang="zh-CN" altLang="en-US" sz="1800" b="1" dirty="0"/>
            <a:t>辅助设备</a:t>
          </a:r>
        </a:p>
      </dgm:t>
    </dgm:pt>
    <dgm:pt modelId="{0A382283-4E30-49FB-AD2F-9AE263390B80}" type="parTrans" cxnId="{136160EE-2056-452A-82E3-7BE7F27E9D3C}">
      <dgm:prSet/>
      <dgm:spPr/>
      <dgm:t>
        <a:bodyPr/>
        <a:lstStyle/>
        <a:p>
          <a:endParaRPr lang="zh-CN" altLang="en-US"/>
        </a:p>
      </dgm:t>
    </dgm:pt>
    <dgm:pt modelId="{A6A1DFEF-9703-43E5-B66F-7F337FB61C68}" type="sibTrans" cxnId="{136160EE-2056-452A-82E3-7BE7F27E9D3C}">
      <dgm:prSet/>
      <dgm:spPr/>
      <dgm:t>
        <a:bodyPr/>
        <a:lstStyle/>
        <a:p>
          <a:endParaRPr lang="zh-CN" altLang="en-US"/>
        </a:p>
      </dgm:t>
    </dgm:pt>
    <dgm:pt modelId="{1C8ACE32-9C85-4C6A-A5E6-2B685B7EB1DC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供电系统</a:t>
          </a:r>
        </a:p>
      </dgm:t>
    </dgm:pt>
    <dgm:pt modelId="{B86312C2-EB3B-45AE-B224-1894D9E2283C}" type="parTrans" cxnId="{0E9C8DF8-9382-410A-BC93-D9D8B61D3A54}">
      <dgm:prSet/>
      <dgm:spPr/>
      <dgm:t>
        <a:bodyPr/>
        <a:lstStyle/>
        <a:p>
          <a:endParaRPr lang="zh-CN" altLang="en-US"/>
        </a:p>
      </dgm:t>
    </dgm:pt>
    <dgm:pt modelId="{C536F954-518E-4211-8787-07DA773A92E4}" type="sibTrans" cxnId="{0E9C8DF8-9382-410A-BC93-D9D8B61D3A54}">
      <dgm:prSet/>
      <dgm:spPr/>
      <dgm:t>
        <a:bodyPr/>
        <a:lstStyle/>
        <a:p>
          <a:endParaRPr lang="zh-CN" altLang="en-US"/>
        </a:p>
      </dgm:t>
    </dgm:pt>
    <dgm:pt modelId="{B53425A4-BBC8-4DC0-822B-75D143E4BDB5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弥散式供氧系统</a:t>
          </a:r>
        </a:p>
      </dgm:t>
    </dgm:pt>
    <dgm:pt modelId="{39F09292-FFF9-4226-BC58-F84AE355DB22}" type="parTrans" cxnId="{270886AD-467B-4E78-8E90-8FFA0ECDFFB9}">
      <dgm:prSet/>
      <dgm:spPr/>
      <dgm:t>
        <a:bodyPr/>
        <a:lstStyle/>
        <a:p>
          <a:endParaRPr lang="zh-CN" altLang="en-US"/>
        </a:p>
      </dgm:t>
    </dgm:pt>
    <dgm:pt modelId="{5A627EEC-766A-4C90-B2B3-CF86274C7DB8}" type="sibTrans" cxnId="{270886AD-467B-4E78-8E90-8FFA0ECDFFB9}">
      <dgm:prSet/>
      <dgm:spPr/>
      <dgm:t>
        <a:bodyPr/>
        <a:lstStyle/>
        <a:p>
          <a:endParaRPr lang="zh-CN" altLang="en-US"/>
        </a:p>
      </dgm:t>
    </dgm:pt>
    <dgm:pt modelId="{902F39F7-CBFB-4D93-BCC4-0A7AF8EE02BF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/>
            <a:t>观测仓</a:t>
          </a:r>
        </a:p>
      </dgm:t>
    </dgm:pt>
    <dgm:pt modelId="{C7FBA4B0-B5D6-4F2D-8BB5-771DAC2EA717}" type="parTrans" cxnId="{586E0D09-941E-4EB5-8A2C-3A2F2AD1B049}">
      <dgm:prSet/>
      <dgm:spPr/>
      <dgm:t>
        <a:bodyPr/>
        <a:lstStyle/>
        <a:p>
          <a:endParaRPr lang="zh-CN" altLang="en-US"/>
        </a:p>
      </dgm:t>
    </dgm:pt>
    <dgm:pt modelId="{2813F7DA-2F0E-47DD-9698-DF23626B31C4}" type="sibTrans" cxnId="{586E0D09-941E-4EB5-8A2C-3A2F2AD1B049}">
      <dgm:prSet/>
      <dgm:spPr/>
      <dgm:t>
        <a:bodyPr/>
        <a:lstStyle/>
        <a:p>
          <a:endParaRPr lang="zh-CN" altLang="en-US"/>
        </a:p>
      </dgm:t>
    </dgm:pt>
    <dgm:pt modelId="{F2271DE1-3830-4800-866B-FBA222CA1E43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/>
            <a:t>防风墙</a:t>
          </a:r>
        </a:p>
      </dgm:t>
    </dgm:pt>
    <dgm:pt modelId="{F18A11B1-D002-402B-8ED4-6B95B376EC18}" type="parTrans" cxnId="{8DC1C54C-5A95-4C7C-961B-EA7A2423E4D4}">
      <dgm:prSet/>
      <dgm:spPr/>
      <dgm:t>
        <a:bodyPr/>
        <a:lstStyle/>
        <a:p>
          <a:endParaRPr lang="zh-CN" altLang="en-US"/>
        </a:p>
      </dgm:t>
    </dgm:pt>
    <dgm:pt modelId="{E3B3407F-0E00-48F9-B7AF-EBF6458DC351}" type="sibTrans" cxnId="{8DC1C54C-5A95-4C7C-961B-EA7A2423E4D4}">
      <dgm:prSet/>
      <dgm:spPr/>
      <dgm:t>
        <a:bodyPr/>
        <a:lstStyle/>
        <a:p>
          <a:endParaRPr lang="zh-CN" altLang="en-US"/>
        </a:p>
      </dgm:t>
    </dgm:pt>
    <dgm:pt modelId="{8B72D4EC-8B5C-4C48-A09A-AF16D28EF982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远场</a:t>
          </a:r>
          <a:r>
            <a: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近场标定设备</a:t>
          </a:r>
        </a:p>
      </dgm:t>
    </dgm:pt>
    <dgm:pt modelId="{B7601580-89A4-49B2-B26E-996CCB818291}" type="parTrans" cxnId="{0A7ECB26-863B-4B94-AE91-E40F0C5E7AA4}">
      <dgm:prSet/>
      <dgm:spPr/>
      <dgm:t>
        <a:bodyPr/>
        <a:lstStyle/>
        <a:p>
          <a:endParaRPr lang="zh-CN" altLang="en-US"/>
        </a:p>
      </dgm:t>
    </dgm:pt>
    <dgm:pt modelId="{6830E00F-F71D-4024-BB82-FC3F04159A1A}" type="sibTrans" cxnId="{0A7ECB26-863B-4B94-AE91-E40F0C5E7AA4}">
      <dgm:prSet/>
      <dgm:spPr/>
      <dgm:t>
        <a:bodyPr/>
        <a:lstStyle/>
        <a:p>
          <a:endParaRPr lang="zh-CN" altLang="en-US"/>
        </a:p>
      </dgm:t>
    </dgm:pt>
    <dgm:pt modelId="{E038A040-8500-4A39-BDB6-5DE0D4A63BB0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EMI</a:t>
          </a: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电磁监测设备</a:t>
          </a:r>
        </a:p>
      </dgm:t>
    </dgm:pt>
    <dgm:pt modelId="{43503D84-7DD1-4981-8F9B-A18F8A935984}" type="parTrans" cxnId="{EEF07FE0-97AA-4A28-BCF2-3652535C1A04}">
      <dgm:prSet/>
      <dgm:spPr/>
      <dgm:t>
        <a:bodyPr/>
        <a:lstStyle/>
        <a:p>
          <a:endParaRPr lang="zh-CN" altLang="en-US"/>
        </a:p>
      </dgm:t>
    </dgm:pt>
    <dgm:pt modelId="{E9636111-6217-4F05-9D8C-5A3676DF94C6}" type="sibTrans" cxnId="{EEF07FE0-97AA-4A28-BCF2-3652535C1A04}">
      <dgm:prSet/>
      <dgm:spPr/>
      <dgm:t>
        <a:bodyPr/>
        <a:lstStyle/>
        <a:p>
          <a:endParaRPr lang="zh-CN" altLang="en-US"/>
        </a:p>
      </dgm:t>
    </dgm:pt>
    <dgm:pt modelId="{19A1657F-4A96-402A-9547-9D8F2E641A3B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多台气象站</a:t>
          </a:r>
        </a:p>
      </dgm:t>
    </dgm:pt>
    <dgm:pt modelId="{DB0DEE2B-D2B5-4BB2-8E1F-DC84416B6EAA}" type="parTrans" cxnId="{57E8F9DA-1ACA-4400-B21E-E94E3D8DBB1F}">
      <dgm:prSet/>
      <dgm:spPr/>
      <dgm:t>
        <a:bodyPr/>
        <a:lstStyle/>
        <a:p>
          <a:endParaRPr lang="zh-CN" altLang="en-US"/>
        </a:p>
      </dgm:t>
    </dgm:pt>
    <dgm:pt modelId="{F9D4AF64-DA26-459E-859B-FB1C9F1E38B3}" type="sibTrans" cxnId="{57E8F9DA-1ACA-4400-B21E-E94E3D8DBB1F}">
      <dgm:prSet/>
      <dgm:spPr/>
      <dgm:t>
        <a:bodyPr/>
        <a:lstStyle/>
        <a:p>
          <a:endParaRPr lang="zh-CN" altLang="en-US"/>
        </a:p>
      </dgm:t>
    </dgm:pt>
    <dgm:pt modelId="{28F9D025-E3CA-4207-A6F1-E5A2A34B3BA6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空调系统</a:t>
          </a:r>
        </a:p>
      </dgm:t>
    </dgm:pt>
    <dgm:pt modelId="{ECB18F28-F115-4916-90D4-65C5424C2556}" type="parTrans" cxnId="{024DE7C4-8427-41FF-81B3-83F5C51EC57E}">
      <dgm:prSet/>
      <dgm:spPr/>
      <dgm:t>
        <a:bodyPr/>
        <a:lstStyle/>
        <a:p>
          <a:endParaRPr lang="zh-CN" altLang="en-US"/>
        </a:p>
      </dgm:t>
    </dgm:pt>
    <dgm:pt modelId="{0C3552B0-936B-4EF0-88A3-0FC3E41723E8}" type="sibTrans" cxnId="{024DE7C4-8427-41FF-81B3-83F5C51EC57E}">
      <dgm:prSet/>
      <dgm:spPr/>
      <dgm:t>
        <a:bodyPr/>
        <a:lstStyle/>
        <a:p>
          <a:endParaRPr lang="zh-CN" altLang="en-US"/>
        </a:p>
      </dgm:t>
    </dgm:pt>
    <dgm:pt modelId="{8026666E-3207-46AC-9F30-339788DE896E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液氮制备</a:t>
          </a:r>
        </a:p>
      </dgm:t>
    </dgm:pt>
    <dgm:pt modelId="{6110A2A2-EAAD-4128-A3DE-51963C618AC0}" type="parTrans" cxnId="{E9BBFCC2-06F0-4EE9-A15A-F786F1E195A8}">
      <dgm:prSet/>
      <dgm:spPr/>
      <dgm:t>
        <a:bodyPr/>
        <a:lstStyle/>
        <a:p>
          <a:endParaRPr lang="zh-CN" altLang="en-US"/>
        </a:p>
      </dgm:t>
    </dgm:pt>
    <dgm:pt modelId="{3BF406E6-028B-478F-8B3D-6F8F2F4D1EB0}" type="sibTrans" cxnId="{E9BBFCC2-06F0-4EE9-A15A-F786F1E195A8}">
      <dgm:prSet/>
      <dgm:spPr/>
      <dgm:t>
        <a:bodyPr/>
        <a:lstStyle/>
        <a:p>
          <a:endParaRPr lang="zh-CN" altLang="en-US"/>
        </a:p>
      </dgm:t>
    </dgm:pt>
    <dgm:pt modelId="{964905DC-2478-4E88-A954-40009ABEE564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制冷机相关：     </a:t>
          </a:r>
          <a:r>
            <a: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PT/Chiller/</a:t>
          </a: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压缩机</a:t>
          </a:r>
        </a:p>
      </dgm:t>
    </dgm:pt>
    <dgm:pt modelId="{19542D51-A21C-4F7C-961A-CDFA5196B345}" type="parTrans" cxnId="{CF3558A3-0C33-4C44-A892-07F7B552D686}">
      <dgm:prSet/>
      <dgm:spPr/>
      <dgm:t>
        <a:bodyPr/>
        <a:lstStyle/>
        <a:p>
          <a:endParaRPr lang="zh-CN" altLang="en-US"/>
        </a:p>
      </dgm:t>
    </dgm:pt>
    <dgm:pt modelId="{6FB315E6-FE99-4202-8638-8333796E03E7}" type="sibTrans" cxnId="{CF3558A3-0C33-4C44-A892-07F7B552D686}">
      <dgm:prSet/>
      <dgm:spPr/>
      <dgm:t>
        <a:bodyPr/>
        <a:lstStyle/>
        <a:p>
          <a:endParaRPr lang="zh-CN" altLang="en-US"/>
        </a:p>
      </dgm:t>
    </dgm:pt>
    <dgm:pt modelId="{DA66D520-147C-4B0E-84FC-FE0BF463D685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水汽仪</a:t>
          </a:r>
          <a:r>
            <a: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RPG</a:t>
          </a:r>
          <a:endParaRPr lang="zh-CN" altLang="en-US" sz="1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976DA09-CABB-4784-A9F1-589A3664769F}" type="parTrans" cxnId="{12165F14-717B-466C-93A6-E414D86E4678}">
      <dgm:prSet/>
      <dgm:spPr/>
      <dgm:t>
        <a:bodyPr/>
        <a:lstStyle/>
        <a:p>
          <a:endParaRPr lang="zh-CN" altLang="en-US"/>
        </a:p>
      </dgm:t>
    </dgm:pt>
    <dgm:pt modelId="{10CF92CF-F4DA-48B6-BA7D-E6B4F5761059}" type="sibTrans" cxnId="{12165F14-717B-466C-93A6-E414D86E4678}">
      <dgm:prSet/>
      <dgm:spPr/>
      <dgm:t>
        <a:bodyPr/>
        <a:lstStyle/>
        <a:p>
          <a:endParaRPr lang="zh-CN" altLang="en-US"/>
        </a:p>
      </dgm:t>
    </dgm:pt>
    <dgm:pt modelId="{B4F9295D-43D7-4C9A-8EC4-C88577187BE9}">
      <dgm:prSet phldrT="[文本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星敏相机</a:t>
          </a:r>
        </a:p>
      </dgm:t>
    </dgm:pt>
    <dgm:pt modelId="{A3753F29-F1EC-4040-ADB2-772629923B37}" type="parTrans" cxnId="{76164DE4-0B77-4407-AF84-CEB65E9B25C0}">
      <dgm:prSet/>
      <dgm:spPr/>
      <dgm:t>
        <a:bodyPr/>
        <a:lstStyle/>
        <a:p>
          <a:endParaRPr lang="zh-CN" altLang="en-US"/>
        </a:p>
      </dgm:t>
    </dgm:pt>
    <dgm:pt modelId="{49BF994D-E65E-4935-B472-5DC2DF46593D}" type="sibTrans" cxnId="{76164DE4-0B77-4407-AF84-CEB65E9B25C0}">
      <dgm:prSet/>
      <dgm:spPr/>
      <dgm:t>
        <a:bodyPr/>
        <a:lstStyle/>
        <a:p>
          <a:endParaRPr lang="zh-CN" altLang="en-US"/>
        </a:p>
      </dgm:t>
    </dgm:pt>
    <dgm:pt modelId="{BC7ED599-4C36-4C73-8CB0-ADD67AB99284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专线网络系统</a:t>
          </a:r>
        </a:p>
      </dgm:t>
    </dgm:pt>
    <dgm:pt modelId="{2E48C0DA-26B6-4B37-AEFB-652E9B89BF6A}" type="parTrans" cxnId="{5CA15884-2BCF-4677-B33D-A369AA14365C}">
      <dgm:prSet/>
      <dgm:spPr/>
      <dgm:t>
        <a:bodyPr/>
        <a:lstStyle/>
        <a:p>
          <a:endParaRPr lang="zh-CN" altLang="en-US"/>
        </a:p>
      </dgm:t>
    </dgm:pt>
    <dgm:pt modelId="{0C82C7CE-1E62-498D-B827-BA14F60FEFCF}" type="sibTrans" cxnId="{5CA15884-2BCF-4677-B33D-A369AA14365C}">
      <dgm:prSet/>
      <dgm:spPr/>
      <dgm:t>
        <a:bodyPr/>
        <a:lstStyle/>
        <a:p>
          <a:endParaRPr lang="zh-CN" altLang="en-US"/>
        </a:p>
      </dgm:t>
    </dgm:pt>
    <dgm:pt modelId="{2A31176C-CAB6-4A6D-8EF7-1E2E3DE1B91D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远程监控系统</a:t>
          </a:r>
        </a:p>
      </dgm:t>
    </dgm:pt>
    <dgm:pt modelId="{67DBF982-DF9C-4545-83FA-6DFE70756EC6}" type="parTrans" cxnId="{042158B0-40EE-4CD0-B244-2949DF4F3C47}">
      <dgm:prSet/>
      <dgm:spPr/>
      <dgm:t>
        <a:bodyPr/>
        <a:lstStyle/>
        <a:p>
          <a:endParaRPr lang="zh-CN" altLang="en-US"/>
        </a:p>
      </dgm:t>
    </dgm:pt>
    <dgm:pt modelId="{ED810B1C-ADA8-4EC6-ACF1-C072C6651BC2}" type="sibTrans" cxnId="{042158B0-40EE-4CD0-B244-2949DF4F3C47}">
      <dgm:prSet/>
      <dgm:spPr/>
      <dgm:t>
        <a:bodyPr/>
        <a:lstStyle/>
        <a:p>
          <a:endParaRPr lang="zh-CN" altLang="en-US"/>
        </a:p>
      </dgm:t>
    </dgm:pt>
    <dgm:pt modelId="{BD664AA0-187F-4D8D-AF13-9FC7BBE51DF8}" type="pres">
      <dgm:prSet presAssocID="{75D9388A-02D7-4B14-A9B1-777B7A83F6E6}" presName="Name0" presStyleCnt="0">
        <dgm:presLayoutVars>
          <dgm:dir/>
          <dgm:animLvl val="lvl"/>
          <dgm:resizeHandles val="exact"/>
        </dgm:presLayoutVars>
      </dgm:prSet>
      <dgm:spPr/>
    </dgm:pt>
    <dgm:pt modelId="{F1FFCF4D-65A8-4C63-A21D-AF5DAB59653F}" type="pres">
      <dgm:prSet presAssocID="{7A47890C-8B22-4672-A425-82F5B0DF64A0}" presName="linNode" presStyleCnt="0"/>
      <dgm:spPr/>
    </dgm:pt>
    <dgm:pt modelId="{B5FA7661-FD65-4E9E-B0A5-353E4FC0145A}" type="pres">
      <dgm:prSet presAssocID="{7A47890C-8B22-4672-A425-82F5B0DF64A0}" presName="parentText" presStyleLbl="node1" presStyleIdx="0" presStyleCnt="3" custScaleY="57865">
        <dgm:presLayoutVars>
          <dgm:chMax val="1"/>
          <dgm:bulletEnabled val="1"/>
        </dgm:presLayoutVars>
      </dgm:prSet>
      <dgm:spPr/>
    </dgm:pt>
    <dgm:pt modelId="{5F8E1352-6DFB-4CB5-B86B-5951FBA09C88}" type="pres">
      <dgm:prSet presAssocID="{7A47890C-8B22-4672-A425-82F5B0DF64A0}" presName="descendantText" presStyleLbl="alignAccFollowNode1" presStyleIdx="0" presStyleCnt="3" custScaleY="60183">
        <dgm:presLayoutVars>
          <dgm:bulletEnabled val="1"/>
        </dgm:presLayoutVars>
      </dgm:prSet>
      <dgm:spPr/>
    </dgm:pt>
    <dgm:pt modelId="{1CFA874C-E42D-4953-A05D-1CA0365FE186}" type="pres">
      <dgm:prSet presAssocID="{85B0CDAA-7202-4141-A1B9-148436CF70E3}" presName="sp" presStyleCnt="0"/>
      <dgm:spPr/>
    </dgm:pt>
    <dgm:pt modelId="{A30F8478-778C-4867-B43C-CD8C25845F88}" type="pres">
      <dgm:prSet presAssocID="{3FE76BF6-C9C4-43F2-9D8A-8937A4AAB36E}" presName="linNode" presStyleCnt="0"/>
      <dgm:spPr/>
    </dgm:pt>
    <dgm:pt modelId="{958DFA1D-6E7E-416E-BB3D-2B8DF17D20A4}" type="pres">
      <dgm:prSet presAssocID="{3FE76BF6-C9C4-43F2-9D8A-8937A4AAB36E}" presName="parentText" presStyleLbl="node1" presStyleIdx="1" presStyleCnt="3" custScaleY="103642" custLinFactNeighborY="-5139">
        <dgm:presLayoutVars>
          <dgm:chMax val="1"/>
          <dgm:bulletEnabled val="1"/>
        </dgm:presLayoutVars>
      </dgm:prSet>
      <dgm:spPr/>
    </dgm:pt>
    <dgm:pt modelId="{4AD1ABB4-DEF9-40C0-96EA-A32CBA8EB9F3}" type="pres">
      <dgm:prSet presAssocID="{3FE76BF6-C9C4-43F2-9D8A-8937A4AAB36E}" presName="descendantText" presStyleLbl="alignAccFollowNode1" presStyleIdx="1" presStyleCnt="3" custScaleX="100000" custScaleY="138994" custLinFactNeighborY="-6434">
        <dgm:presLayoutVars>
          <dgm:bulletEnabled val="1"/>
        </dgm:presLayoutVars>
      </dgm:prSet>
      <dgm:spPr/>
    </dgm:pt>
    <dgm:pt modelId="{24EC7F2F-4E9F-4309-9244-6ECA31DC1319}" type="pres">
      <dgm:prSet presAssocID="{043CB4F5-FBCE-4EFF-AC39-5BC409CE84DC}" presName="sp" presStyleCnt="0"/>
      <dgm:spPr/>
    </dgm:pt>
    <dgm:pt modelId="{0AA13439-1A60-4429-8668-A19DB8205EB8}" type="pres">
      <dgm:prSet presAssocID="{20E59F11-2017-4B37-9A81-7280DDF3DDAB}" presName="linNode" presStyleCnt="0"/>
      <dgm:spPr/>
    </dgm:pt>
    <dgm:pt modelId="{17DCAEC4-2103-44E4-84E7-E7B1B039325C}" type="pres">
      <dgm:prSet presAssocID="{20E59F11-2017-4B37-9A81-7280DDF3DDAB}" presName="parentText" presStyleLbl="node1" presStyleIdx="2" presStyleCnt="3" custScaleY="94485" custLinFactNeighborY="-5634">
        <dgm:presLayoutVars>
          <dgm:chMax val="1"/>
          <dgm:bulletEnabled val="1"/>
        </dgm:presLayoutVars>
      </dgm:prSet>
      <dgm:spPr/>
    </dgm:pt>
    <dgm:pt modelId="{523BDB7A-EBB4-4FC3-AE27-46EDAC6B3A3C}" type="pres">
      <dgm:prSet presAssocID="{20E59F11-2017-4B37-9A81-7280DDF3DDAB}" presName="descendantText" presStyleLbl="alignAccFollowNode1" presStyleIdx="2" presStyleCnt="3" custScaleY="119275" custLinFactNeighborY="-4848">
        <dgm:presLayoutVars>
          <dgm:bulletEnabled val="1"/>
        </dgm:presLayoutVars>
      </dgm:prSet>
      <dgm:spPr/>
    </dgm:pt>
  </dgm:ptLst>
  <dgm:cxnLst>
    <dgm:cxn modelId="{B44D7101-74A6-4AC6-909E-4C1CC1C8CB08}" type="presOf" srcId="{7A47890C-8B22-4672-A425-82F5B0DF64A0}" destId="{B5FA7661-FD65-4E9E-B0A5-353E4FC0145A}" srcOrd="0" destOrd="0" presId="urn:microsoft.com/office/officeart/2005/8/layout/vList5"/>
    <dgm:cxn modelId="{CFC45806-9BAB-4E64-882D-5335C887520A}" type="presOf" srcId="{964905DC-2478-4E88-A954-40009ABEE564}" destId="{4AD1ABB4-DEF9-40C0-96EA-A32CBA8EB9F3}" srcOrd="0" destOrd="3" presId="urn:microsoft.com/office/officeart/2005/8/layout/vList5"/>
    <dgm:cxn modelId="{89EC3107-21A8-433E-A924-0A7CFABB3952}" srcId="{3FE76BF6-C9C4-43F2-9D8A-8937A4AAB36E}" destId="{99ED9D1F-B937-4C66-9403-CF1067B090B7}" srcOrd="0" destOrd="0" parTransId="{1B3F3B2E-FFB1-42AE-A006-6959790F7724}" sibTransId="{FC605C96-48FD-40F5-A499-5CEFBF630731}"/>
    <dgm:cxn modelId="{586E0D09-941E-4EB5-8A2C-3A2F2AD1B049}" srcId="{7A47890C-8B22-4672-A425-82F5B0DF64A0}" destId="{902F39F7-CBFB-4D93-BCC4-0A7AF8EE02BF}" srcOrd="1" destOrd="0" parTransId="{C7FBA4B0-B5D6-4F2D-8BB5-771DAC2EA717}" sibTransId="{2813F7DA-2F0E-47DD-9698-DF23626B31C4}"/>
    <dgm:cxn modelId="{CC2B5E0D-5D05-4EE0-BB1C-37D9F81968D2}" type="presOf" srcId="{99ED9D1F-B937-4C66-9403-CF1067B090B7}" destId="{4AD1ABB4-DEF9-40C0-96EA-A32CBA8EB9F3}" srcOrd="0" destOrd="0" presId="urn:microsoft.com/office/officeart/2005/8/layout/vList5"/>
    <dgm:cxn modelId="{12165F14-717B-466C-93A6-E414D86E4678}" srcId="{3FE76BF6-C9C4-43F2-9D8A-8937A4AAB36E}" destId="{DA66D520-147C-4B0E-84FC-FE0BF463D685}" srcOrd="4" destOrd="0" parTransId="{1976DA09-CABB-4784-A9F1-589A3664769F}" sibTransId="{10CF92CF-F4DA-48B6-BA7D-E6B4F5761059}"/>
    <dgm:cxn modelId="{6D028715-5C8A-418C-85E0-7A34DD62DE70}" type="presOf" srcId="{3FE76BF6-C9C4-43F2-9D8A-8937A4AAB36E}" destId="{958DFA1D-6E7E-416E-BB3D-2B8DF17D20A4}" srcOrd="0" destOrd="0" presId="urn:microsoft.com/office/officeart/2005/8/layout/vList5"/>
    <dgm:cxn modelId="{C74FA815-9F50-4ED1-956E-A902D20B3A50}" type="presOf" srcId="{E038A040-8500-4A39-BDB6-5DE0D4A63BB0}" destId="{4AD1ABB4-DEF9-40C0-96EA-A32CBA8EB9F3}" srcOrd="0" destOrd="5" presId="urn:microsoft.com/office/officeart/2005/8/layout/vList5"/>
    <dgm:cxn modelId="{BB458421-B93C-4D14-96C2-0752C34FDA93}" srcId="{75D9388A-02D7-4B14-A9B1-777B7A83F6E6}" destId="{7A47890C-8B22-4672-A425-82F5B0DF64A0}" srcOrd="0" destOrd="0" parTransId="{E2792A36-2A03-4564-BF14-D232EAD8C3C0}" sibTransId="{85B0CDAA-7202-4141-A1B9-148436CF70E3}"/>
    <dgm:cxn modelId="{0A7ECB26-863B-4B94-AE91-E40F0C5E7AA4}" srcId="{3FE76BF6-C9C4-43F2-9D8A-8937A4AAB36E}" destId="{8B72D4EC-8B5C-4C48-A09A-AF16D28EF982}" srcOrd="2" destOrd="0" parTransId="{B7601580-89A4-49B2-B26E-996CCB818291}" sibTransId="{6830E00F-F71D-4024-BB82-FC3F04159A1A}"/>
    <dgm:cxn modelId="{8DC1C54C-5A95-4C7C-961B-EA7A2423E4D4}" srcId="{7A47890C-8B22-4672-A425-82F5B0DF64A0}" destId="{F2271DE1-3830-4800-866B-FBA222CA1E43}" srcOrd="2" destOrd="0" parTransId="{F18A11B1-D002-402B-8ED4-6B95B376EC18}" sibTransId="{E3B3407F-0E00-48F9-B7AF-EBF6458DC351}"/>
    <dgm:cxn modelId="{E2636466-4020-429A-BD24-BBD2B894262C}" type="presOf" srcId="{20E59F11-2017-4B37-9A81-7280DDF3DDAB}" destId="{17DCAEC4-2103-44E4-84E7-E7B1B039325C}" srcOrd="0" destOrd="0" presId="urn:microsoft.com/office/officeart/2005/8/layout/vList5"/>
    <dgm:cxn modelId="{A657496D-5C94-42EA-9110-B5D0596FD735}" type="presOf" srcId="{F2271DE1-3830-4800-866B-FBA222CA1E43}" destId="{5F8E1352-6DFB-4CB5-B86B-5951FBA09C88}" srcOrd="0" destOrd="2" presId="urn:microsoft.com/office/officeart/2005/8/layout/vList5"/>
    <dgm:cxn modelId="{C7E8AE78-446E-4589-ABCA-D044C9688C1D}" type="presOf" srcId="{19A1657F-4A96-402A-9547-9D8F2E641A3B}" destId="{4AD1ABB4-DEF9-40C0-96EA-A32CBA8EB9F3}" srcOrd="0" destOrd="6" presId="urn:microsoft.com/office/officeart/2005/8/layout/vList5"/>
    <dgm:cxn modelId="{291D837A-90C7-4B8E-B2FD-9796FD3C562E}" type="presOf" srcId="{1C8ACE32-9C85-4C6A-A5E6-2B685B7EB1DC}" destId="{523BDB7A-EBB4-4FC3-AE27-46EDAC6B3A3C}" srcOrd="0" destOrd="0" presId="urn:microsoft.com/office/officeart/2005/8/layout/vList5"/>
    <dgm:cxn modelId="{D8B2FC7A-52C7-42A6-A36A-36239EFA4945}" srcId="{7A47890C-8B22-4672-A425-82F5B0DF64A0}" destId="{02C777A8-22FA-45CE-823D-A6C95BC31831}" srcOrd="0" destOrd="0" parTransId="{E71139C7-4AEE-4B1F-859C-58290089D486}" sibTransId="{55C01CF5-9AF2-437A-BD19-369530720779}"/>
    <dgm:cxn modelId="{66FF3A83-51F3-465D-BA45-D5BDAACE6452}" type="presOf" srcId="{75D9388A-02D7-4B14-A9B1-777B7A83F6E6}" destId="{BD664AA0-187F-4D8D-AF13-9FC7BBE51DF8}" srcOrd="0" destOrd="0" presId="urn:microsoft.com/office/officeart/2005/8/layout/vList5"/>
    <dgm:cxn modelId="{5CA15884-2BCF-4677-B33D-A369AA14365C}" srcId="{20E59F11-2017-4B37-9A81-7280DDF3DDAB}" destId="{BC7ED599-4C36-4C73-8CB0-ADD67AB99284}" srcOrd="1" destOrd="0" parTransId="{2E48C0DA-26B6-4B37-AEFB-652E9B89BF6A}" sibTransId="{0C82C7CE-1E62-498D-B827-BA14F60FEFCF}"/>
    <dgm:cxn modelId="{7CDCE785-CE41-4FE8-86BA-E3AA4540434E}" type="presOf" srcId="{2A31176C-CAB6-4A6D-8EF7-1E2E3DE1B91D}" destId="{523BDB7A-EBB4-4FC3-AE27-46EDAC6B3A3C}" srcOrd="0" destOrd="5" presId="urn:microsoft.com/office/officeart/2005/8/layout/vList5"/>
    <dgm:cxn modelId="{1ADBFD89-9D1B-4E4B-AA36-4D7B58F54DCF}" type="presOf" srcId="{8B72D4EC-8B5C-4C48-A09A-AF16D28EF982}" destId="{4AD1ABB4-DEF9-40C0-96EA-A32CBA8EB9F3}" srcOrd="0" destOrd="2" presId="urn:microsoft.com/office/officeart/2005/8/layout/vList5"/>
    <dgm:cxn modelId="{557CB58C-464D-4C4D-973F-89E08F670407}" srcId="{75D9388A-02D7-4B14-A9B1-777B7A83F6E6}" destId="{3FE76BF6-C9C4-43F2-9D8A-8937A4AAB36E}" srcOrd="1" destOrd="0" parTransId="{AE20FD81-F65B-4B90-AB1D-D408E6CBD3AB}" sibTransId="{043CB4F5-FBCE-4EFF-AC39-5BC409CE84DC}"/>
    <dgm:cxn modelId="{E5CA0A90-1A67-4901-92DD-845C3CE4D3C0}" type="presOf" srcId="{B53425A4-BBC8-4DC0-822B-75D143E4BDB5}" destId="{523BDB7A-EBB4-4FC3-AE27-46EDAC6B3A3C}" srcOrd="0" destOrd="2" presId="urn:microsoft.com/office/officeart/2005/8/layout/vList5"/>
    <dgm:cxn modelId="{A34E0595-2977-42E2-862D-D32F3E1EB7D6}" type="presOf" srcId="{02C777A8-22FA-45CE-823D-A6C95BC31831}" destId="{5F8E1352-6DFB-4CB5-B86B-5951FBA09C88}" srcOrd="0" destOrd="0" presId="urn:microsoft.com/office/officeart/2005/8/layout/vList5"/>
    <dgm:cxn modelId="{CF3558A3-0C33-4C44-A892-07F7B552D686}" srcId="{3FE76BF6-C9C4-43F2-9D8A-8937A4AAB36E}" destId="{964905DC-2478-4E88-A954-40009ABEE564}" srcOrd="3" destOrd="0" parTransId="{19542D51-A21C-4F7C-961A-CDFA5196B345}" sibTransId="{6FB315E6-FE99-4202-8638-8333796E03E7}"/>
    <dgm:cxn modelId="{270886AD-467B-4E78-8E90-8FFA0ECDFFB9}" srcId="{20E59F11-2017-4B37-9A81-7280DDF3DDAB}" destId="{B53425A4-BBC8-4DC0-822B-75D143E4BDB5}" srcOrd="2" destOrd="0" parTransId="{39F09292-FFF9-4226-BC58-F84AE355DB22}" sibTransId="{5A627EEC-766A-4C90-B2B3-CF86274C7DB8}"/>
    <dgm:cxn modelId="{042158B0-40EE-4CD0-B244-2949DF4F3C47}" srcId="{20E59F11-2017-4B37-9A81-7280DDF3DDAB}" destId="{2A31176C-CAB6-4A6D-8EF7-1E2E3DE1B91D}" srcOrd="5" destOrd="0" parTransId="{67DBF982-DF9C-4545-83FA-6DFE70756EC6}" sibTransId="{ED810B1C-ADA8-4EC6-ACF1-C072C6651BC2}"/>
    <dgm:cxn modelId="{8BE6A3B1-82D0-495F-A1C3-F7EEB6A195EA}" type="presOf" srcId="{902F39F7-CBFB-4D93-BCC4-0A7AF8EE02BF}" destId="{5F8E1352-6DFB-4CB5-B86B-5951FBA09C88}" srcOrd="0" destOrd="1" presId="urn:microsoft.com/office/officeart/2005/8/layout/vList5"/>
    <dgm:cxn modelId="{A15C19B2-B3EF-44F1-B1BB-7CE80CE5A778}" type="presOf" srcId="{28F9D025-E3CA-4207-A6F1-E5A2A34B3BA6}" destId="{523BDB7A-EBB4-4FC3-AE27-46EDAC6B3A3C}" srcOrd="0" destOrd="3" presId="urn:microsoft.com/office/officeart/2005/8/layout/vList5"/>
    <dgm:cxn modelId="{9FDAC8BE-5A3A-4063-AD46-76C6F3C5B215}" type="presOf" srcId="{B4F9295D-43D7-4C9A-8EC4-C88577187BE9}" destId="{4AD1ABB4-DEF9-40C0-96EA-A32CBA8EB9F3}" srcOrd="0" destOrd="1" presId="urn:microsoft.com/office/officeart/2005/8/layout/vList5"/>
    <dgm:cxn modelId="{E9BBFCC2-06F0-4EE9-A15A-F786F1E195A8}" srcId="{20E59F11-2017-4B37-9A81-7280DDF3DDAB}" destId="{8026666E-3207-46AC-9F30-339788DE896E}" srcOrd="4" destOrd="0" parTransId="{6110A2A2-EAAD-4128-A3DE-51963C618AC0}" sibTransId="{3BF406E6-028B-478F-8B3D-6F8F2F4D1EB0}"/>
    <dgm:cxn modelId="{024DE7C4-8427-41FF-81B3-83F5C51EC57E}" srcId="{20E59F11-2017-4B37-9A81-7280DDF3DDAB}" destId="{28F9D025-E3CA-4207-A6F1-E5A2A34B3BA6}" srcOrd="3" destOrd="0" parTransId="{ECB18F28-F115-4916-90D4-65C5424C2556}" sibTransId="{0C3552B0-936B-4EF0-88A3-0FC3E41723E8}"/>
    <dgm:cxn modelId="{57E8F9DA-1ACA-4400-B21E-E94E3D8DBB1F}" srcId="{3FE76BF6-C9C4-43F2-9D8A-8937A4AAB36E}" destId="{19A1657F-4A96-402A-9547-9D8F2E641A3B}" srcOrd="6" destOrd="0" parTransId="{DB0DEE2B-D2B5-4BB2-8E1F-DC84416B6EAA}" sibTransId="{F9D4AF64-DA26-459E-859B-FB1C9F1E38B3}"/>
    <dgm:cxn modelId="{84935BDD-4B68-4AEB-BCA8-08044A449A6F}" type="presOf" srcId="{BC7ED599-4C36-4C73-8CB0-ADD67AB99284}" destId="{523BDB7A-EBB4-4FC3-AE27-46EDAC6B3A3C}" srcOrd="0" destOrd="1" presId="urn:microsoft.com/office/officeart/2005/8/layout/vList5"/>
    <dgm:cxn modelId="{969211DF-1EAC-481D-8C5C-6F20A056DAA0}" type="presOf" srcId="{DA66D520-147C-4B0E-84FC-FE0BF463D685}" destId="{4AD1ABB4-DEF9-40C0-96EA-A32CBA8EB9F3}" srcOrd="0" destOrd="4" presId="urn:microsoft.com/office/officeart/2005/8/layout/vList5"/>
    <dgm:cxn modelId="{EEF07FE0-97AA-4A28-BCF2-3652535C1A04}" srcId="{3FE76BF6-C9C4-43F2-9D8A-8937A4AAB36E}" destId="{E038A040-8500-4A39-BDB6-5DE0D4A63BB0}" srcOrd="5" destOrd="0" parTransId="{43503D84-7DD1-4981-8F9B-A18F8A935984}" sibTransId="{E9636111-6217-4F05-9D8C-5A3676DF94C6}"/>
    <dgm:cxn modelId="{76164DE4-0B77-4407-AF84-CEB65E9B25C0}" srcId="{3FE76BF6-C9C4-43F2-9D8A-8937A4AAB36E}" destId="{B4F9295D-43D7-4C9A-8EC4-C88577187BE9}" srcOrd="1" destOrd="0" parTransId="{A3753F29-F1EC-4040-ADB2-772629923B37}" sibTransId="{49BF994D-E65E-4935-B472-5DC2DF46593D}"/>
    <dgm:cxn modelId="{136160EE-2056-452A-82E3-7BE7F27E9D3C}" srcId="{75D9388A-02D7-4B14-A9B1-777B7A83F6E6}" destId="{20E59F11-2017-4B37-9A81-7280DDF3DDAB}" srcOrd="2" destOrd="0" parTransId="{0A382283-4E30-49FB-AD2F-9AE263390B80}" sibTransId="{A6A1DFEF-9703-43E5-B66F-7F337FB61C68}"/>
    <dgm:cxn modelId="{92AF0DF2-7207-4489-9FED-83FCEF09A5EC}" type="presOf" srcId="{8026666E-3207-46AC-9F30-339788DE896E}" destId="{523BDB7A-EBB4-4FC3-AE27-46EDAC6B3A3C}" srcOrd="0" destOrd="4" presId="urn:microsoft.com/office/officeart/2005/8/layout/vList5"/>
    <dgm:cxn modelId="{0E9C8DF8-9382-410A-BC93-D9D8B61D3A54}" srcId="{20E59F11-2017-4B37-9A81-7280DDF3DDAB}" destId="{1C8ACE32-9C85-4C6A-A5E6-2B685B7EB1DC}" srcOrd="0" destOrd="0" parTransId="{B86312C2-EB3B-45AE-B224-1894D9E2283C}" sibTransId="{C536F954-518E-4211-8787-07DA773A92E4}"/>
    <dgm:cxn modelId="{6B8A20E4-E66E-40D6-98B5-7914B64E5AF2}" type="presParOf" srcId="{BD664AA0-187F-4D8D-AF13-9FC7BBE51DF8}" destId="{F1FFCF4D-65A8-4C63-A21D-AF5DAB59653F}" srcOrd="0" destOrd="0" presId="urn:microsoft.com/office/officeart/2005/8/layout/vList5"/>
    <dgm:cxn modelId="{31243B63-7A2F-4FA3-AB10-EF7DFA39E466}" type="presParOf" srcId="{F1FFCF4D-65A8-4C63-A21D-AF5DAB59653F}" destId="{B5FA7661-FD65-4E9E-B0A5-353E4FC0145A}" srcOrd="0" destOrd="0" presId="urn:microsoft.com/office/officeart/2005/8/layout/vList5"/>
    <dgm:cxn modelId="{3D4DCEA2-D80D-492A-BC03-5E154EEB41B8}" type="presParOf" srcId="{F1FFCF4D-65A8-4C63-A21D-AF5DAB59653F}" destId="{5F8E1352-6DFB-4CB5-B86B-5951FBA09C88}" srcOrd="1" destOrd="0" presId="urn:microsoft.com/office/officeart/2005/8/layout/vList5"/>
    <dgm:cxn modelId="{A5FFA13C-3964-48F0-95A4-B6751D745225}" type="presParOf" srcId="{BD664AA0-187F-4D8D-AF13-9FC7BBE51DF8}" destId="{1CFA874C-E42D-4953-A05D-1CA0365FE186}" srcOrd="1" destOrd="0" presId="urn:microsoft.com/office/officeart/2005/8/layout/vList5"/>
    <dgm:cxn modelId="{9666425E-714F-4581-A0B2-5DF9BBF24D97}" type="presParOf" srcId="{BD664AA0-187F-4D8D-AF13-9FC7BBE51DF8}" destId="{A30F8478-778C-4867-B43C-CD8C25845F88}" srcOrd="2" destOrd="0" presId="urn:microsoft.com/office/officeart/2005/8/layout/vList5"/>
    <dgm:cxn modelId="{BF0A8468-2FAB-47B0-9EE8-C75FE7FC21D7}" type="presParOf" srcId="{A30F8478-778C-4867-B43C-CD8C25845F88}" destId="{958DFA1D-6E7E-416E-BB3D-2B8DF17D20A4}" srcOrd="0" destOrd="0" presId="urn:microsoft.com/office/officeart/2005/8/layout/vList5"/>
    <dgm:cxn modelId="{78BDCE10-CB6B-4FEA-B073-84DD2D9EF612}" type="presParOf" srcId="{A30F8478-778C-4867-B43C-CD8C25845F88}" destId="{4AD1ABB4-DEF9-40C0-96EA-A32CBA8EB9F3}" srcOrd="1" destOrd="0" presId="urn:microsoft.com/office/officeart/2005/8/layout/vList5"/>
    <dgm:cxn modelId="{02B1E459-1D93-43BE-BFEC-152147266119}" type="presParOf" srcId="{BD664AA0-187F-4D8D-AF13-9FC7BBE51DF8}" destId="{24EC7F2F-4E9F-4309-9244-6ECA31DC1319}" srcOrd="3" destOrd="0" presId="urn:microsoft.com/office/officeart/2005/8/layout/vList5"/>
    <dgm:cxn modelId="{65F59497-7740-4F4D-A0E1-BAD3D428B8A2}" type="presParOf" srcId="{BD664AA0-187F-4D8D-AF13-9FC7BBE51DF8}" destId="{0AA13439-1A60-4429-8668-A19DB8205EB8}" srcOrd="4" destOrd="0" presId="urn:microsoft.com/office/officeart/2005/8/layout/vList5"/>
    <dgm:cxn modelId="{95C1849B-CC39-42AA-94FE-87D03AD1631C}" type="presParOf" srcId="{0AA13439-1A60-4429-8668-A19DB8205EB8}" destId="{17DCAEC4-2103-44E4-84E7-E7B1B039325C}" srcOrd="0" destOrd="0" presId="urn:microsoft.com/office/officeart/2005/8/layout/vList5"/>
    <dgm:cxn modelId="{10D5D7B4-ACE0-43CA-9FAC-B432C0276287}" type="presParOf" srcId="{0AA13439-1A60-4429-8668-A19DB8205EB8}" destId="{523BDB7A-EBB4-4FC3-AE27-46EDAC6B3A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485734-E28C-3D46-BEED-1EF989C5BA93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F85C04A-A215-814E-8F0B-98249E5A24A9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数据模拟系统</a:t>
          </a:r>
        </a:p>
      </dgm:t>
    </dgm:pt>
    <dgm:pt modelId="{871FAA03-B8AE-0944-B287-62350CEFF2D6}" type="parTrans" cxnId="{851F308C-4209-A64B-A984-2221DCD007C1}">
      <dgm:prSet/>
      <dgm:spPr/>
      <dgm:t>
        <a:bodyPr/>
        <a:lstStyle/>
        <a:p>
          <a:endParaRPr lang="zh-CN" altLang="en-US"/>
        </a:p>
      </dgm:t>
    </dgm:pt>
    <dgm:pt modelId="{3EDD7883-7BA4-DE4B-904F-AB010DA2A9DD}" type="sibTrans" cxnId="{851F308C-4209-A64B-A984-2221DCD007C1}">
      <dgm:prSet/>
      <dgm:spPr/>
      <dgm:t>
        <a:bodyPr/>
        <a:lstStyle/>
        <a:p>
          <a:endParaRPr lang="zh-CN" altLang="en-US"/>
        </a:p>
      </dgm:t>
    </dgm:pt>
    <dgm:pt modelId="{C123F2E6-317B-804A-B00F-AE93FBF258B9}">
      <dgm:prSet phldrT="[文本]" custT="1"/>
      <dgm:spPr/>
      <dgm:t>
        <a:bodyPr/>
        <a:lstStyle/>
        <a:p>
          <a:pPr algn="just"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模拟天空、大气、观测、噪声、生成模拟数据</a:t>
          </a:r>
        </a:p>
      </dgm:t>
    </dgm:pt>
    <dgm:pt modelId="{5BC41DAE-517C-1E49-8126-EF91A31C9D2C}" type="parTrans" cxnId="{A702FA9F-977F-DD4D-AB74-417E8BC62A0F}">
      <dgm:prSet/>
      <dgm:spPr/>
      <dgm:t>
        <a:bodyPr/>
        <a:lstStyle/>
        <a:p>
          <a:endParaRPr lang="zh-CN" altLang="en-US"/>
        </a:p>
      </dgm:t>
    </dgm:pt>
    <dgm:pt modelId="{66EFA66B-3E42-3F41-ACC9-D3AFB18B20A6}" type="sibTrans" cxnId="{A702FA9F-977F-DD4D-AB74-417E8BC62A0F}">
      <dgm:prSet/>
      <dgm:spPr/>
      <dgm:t>
        <a:bodyPr/>
        <a:lstStyle/>
        <a:p>
          <a:endParaRPr lang="zh-CN" altLang="en-US"/>
        </a:p>
      </dgm:t>
    </dgm:pt>
    <dgm:pt modelId="{12DE5391-6048-1D4C-B0DE-0E1CA85ECB3E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数据分析系统</a:t>
          </a:r>
        </a:p>
      </dgm:t>
    </dgm:pt>
    <dgm:pt modelId="{89AD934D-8B08-4B46-A6AD-A972565F26F8}" type="parTrans" cxnId="{617AB4E8-C2AD-964A-A4C5-8B1C5958BC72}">
      <dgm:prSet/>
      <dgm:spPr/>
      <dgm:t>
        <a:bodyPr/>
        <a:lstStyle/>
        <a:p>
          <a:endParaRPr lang="zh-CN" altLang="en-US"/>
        </a:p>
      </dgm:t>
    </dgm:pt>
    <dgm:pt modelId="{E6A4F4B9-6922-EC44-BC6A-4760061708B5}" type="sibTrans" cxnId="{617AB4E8-C2AD-964A-A4C5-8B1C5958BC72}">
      <dgm:prSet/>
      <dgm:spPr/>
      <dgm:t>
        <a:bodyPr/>
        <a:lstStyle/>
        <a:p>
          <a:endParaRPr lang="zh-CN" altLang="en-US"/>
        </a:p>
      </dgm:t>
    </dgm:pt>
    <dgm:pt modelId="{1781212A-9BB9-5349-9093-1C434357C340}">
      <dgm:prSet phldrT="[文本]"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观测数据底层筛选</a:t>
          </a:r>
        </a:p>
      </dgm:t>
    </dgm:pt>
    <dgm:pt modelId="{90D4E99A-9B2F-5E45-8964-1A250F851AE2}" type="parTrans" cxnId="{F15D83E3-A0EC-4442-8CBC-A6EA982B71E7}">
      <dgm:prSet/>
      <dgm:spPr/>
      <dgm:t>
        <a:bodyPr/>
        <a:lstStyle/>
        <a:p>
          <a:endParaRPr lang="zh-CN" altLang="en-US"/>
        </a:p>
      </dgm:t>
    </dgm:pt>
    <dgm:pt modelId="{6191F714-98EB-F341-B189-3B56218D4186}" type="sibTrans" cxnId="{F15D83E3-A0EC-4442-8CBC-A6EA982B71E7}">
      <dgm:prSet/>
      <dgm:spPr/>
      <dgm:t>
        <a:bodyPr/>
        <a:lstStyle/>
        <a:p>
          <a:endParaRPr lang="zh-CN" altLang="en-US"/>
        </a:p>
      </dgm:t>
    </dgm:pt>
    <dgm:pt modelId="{4E3AAC0B-6B9E-E247-9FE0-0869A3993DCB}">
      <dgm:prSet phldrT="[文本]"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关键技术</a:t>
          </a:r>
        </a:p>
      </dgm:t>
    </dgm:pt>
    <dgm:pt modelId="{FFD70F79-A3CA-7949-9029-D0B48AB4EBE5}" type="parTrans" cxnId="{A4073283-E653-6643-83AE-FF6967285619}">
      <dgm:prSet/>
      <dgm:spPr/>
      <dgm:t>
        <a:bodyPr/>
        <a:lstStyle/>
        <a:p>
          <a:endParaRPr lang="zh-CN" altLang="en-US"/>
        </a:p>
      </dgm:t>
    </dgm:pt>
    <dgm:pt modelId="{A11CAF5F-BBEA-0741-9238-23B977A49AB9}" type="sibTrans" cxnId="{A4073283-E653-6643-83AE-FF6967285619}">
      <dgm:prSet/>
      <dgm:spPr/>
      <dgm:t>
        <a:bodyPr/>
        <a:lstStyle/>
        <a:p>
          <a:endParaRPr lang="zh-CN" altLang="en-US"/>
        </a:p>
      </dgm:t>
    </dgm:pt>
    <dgm:pt modelId="{47D91AF3-4E0A-A748-9565-E3AFE9F0B524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成份分离、前景扣除</a:t>
          </a:r>
        </a:p>
      </dgm:t>
    </dgm:pt>
    <dgm:pt modelId="{30E87ACC-3AD3-854F-9FDF-5B352797A315}" type="parTrans" cxnId="{6C374321-50FB-6644-833E-E8F3DFB26086}">
      <dgm:prSet/>
      <dgm:spPr/>
      <dgm:t>
        <a:bodyPr/>
        <a:lstStyle/>
        <a:p>
          <a:endParaRPr lang="zh-CN" altLang="en-US"/>
        </a:p>
      </dgm:t>
    </dgm:pt>
    <dgm:pt modelId="{B1F031B8-CCE6-E648-92FF-D4B43A024E4F}" type="sibTrans" cxnId="{6C374321-50FB-6644-833E-E8F3DFB26086}">
      <dgm:prSet/>
      <dgm:spPr/>
      <dgm:t>
        <a:bodyPr/>
        <a:lstStyle/>
        <a:p>
          <a:endParaRPr lang="zh-CN" altLang="en-US"/>
        </a:p>
      </dgm:t>
    </dgm:pt>
    <dgm:pt modelId="{59440053-E0D0-D042-BE46-625404F95CB2}">
      <dgm:prSet phldrT="[文本]" custT="1"/>
      <dgm:spPr/>
      <dgm:t>
        <a:bodyPr/>
        <a:lstStyle/>
        <a:p>
          <a:pPr algn="just"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为实测数据分析提供基础</a:t>
          </a:r>
        </a:p>
      </dgm:t>
    </dgm:pt>
    <dgm:pt modelId="{83D37820-B6F5-644B-9569-E492AD4FA2CF}" type="parTrans" cxnId="{3AD08F8C-58F4-0443-B185-2AA08BF7D562}">
      <dgm:prSet/>
      <dgm:spPr/>
      <dgm:t>
        <a:bodyPr/>
        <a:lstStyle/>
        <a:p>
          <a:endParaRPr lang="zh-CN" altLang="en-US"/>
        </a:p>
      </dgm:t>
    </dgm:pt>
    <dgm:pt modelId="{4F886168-B5C7-4F48-BFB7-0CF43A9EA65B}" type="sibTrans" cxnId="{3AD08F8C-58F4-0443-B185-2AA08BF7D562}">
      <dgm:prSet/>
      <dgm:spPr/>
      <dgm:t>
        <a:bodyPr/>
        <a:lstStyle/>
        <a:p>
          <a:endParaRPr lang="zh-CN" altLang="en-US"/>
        </a:p>
      </dgm:t>
    </dgm:pt>
    <dgm:pt modelId="{D6E369D0-05DA-A442-8F65-E0D5021BB22F}">
      <dgm:prSet phldrT="[文本]" custT="1"/>
      <dgm:spPr/>
      <dgm:t>
        <a:bodyPr/>
        <a:lstStyle/>
        <a:p>
          <a:pPr algn="just">
            <a:lnSpc>
              <a:spcPct val="80000"/>
            </a:lnSpc>
          </a:pPr>
          <a:r>
            <a:rPr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2020.8</a:t>
          </a: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生成完整观测季模拟数据</a:t>
          </a:r>
        </a:p>
      </dgm:t>
    </dgm:pt>
    <dgm:pt modelId="{2D5DE5F6-A49C-484D-A2BA-4C90BD0C4D6C}" type="parTrans" cxnId="{AC57B1AB-598E-1847-A612-B537F97470D9}">
      <dgm:prSet/>
      <dgm:spPr/>
      <dgm:t>
        <a:bodyPr/>
        <a:lstStyle/>
        <a:p>
          <a:endParaRPr lang="zh-CN" altLang="en-US"/>
        </a:p>
      </dgm:t>
    </dgm:pt>
    <dgm:pt modelId="{3E3D38B8-C0ED-B541-A2D5-48607CF2E8D6}" type="sibTrans" cxnId="{AC57B1AB-598E-1847-A612-B537F97470D9}">
      <dgm:prSet/>
      <dgm:spPr/>
      <dgm:t>
        <a:bodyPr/>
        <a:lstStyle/>
        <a:p>
          <a:endParaRPr lang="zh-CN" altLang="en-US"/>
        </a:p>
      </dgm:t>
    </dgm:pt>
    <dgm:pt modelId="{A4CAB012-26DE-CC4F-AF9F-8A60669A650D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测量原初引力波等</a:t>
          </a:r>
        </a:p>
      </dgm:t>
    </dgm:pt>
    <dgm:pt modelId="{98A232A4-644D-B742-A5C7-55BC220E5CF2}" type="parTrans" cxnId="{24E6FF08-A771-B849-9D66-298F3D1C2828}">
      <dgm:prSet/>
      <dgm:spPr/>
      <dgm:t>
        <a:bodyPr/>
        <a:lstStyle/>
        <a:p>
          <a:endParaRPr lang="zh-CN" altLang="en-US"/>
        </a:p>
      </dgm:t>
    </dgm:pt>
    <dgm:pt modelId="{4D6E1BB1-14CA-0A44-81D2-E0966B795D34}" type="sibTrans" cxnId="{24E6FF08-A771-B849-9D66-298F3D1C2828}">
      <dgm:prSet/>
      <dgm:spPr/>
      <dgm:t>
        <a:bodyPr/>
        <a:lstStyle/>
        <a:p>
          <a:endParaRPr lang="zh-CN" altLang="en-US"/>
        </a:p>
      </dgm:t>
    </dgm:pt>
    <dgm:pt modelId="{27F183E7-A42F-C74B-8F47-361398A53237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望远镜指向重建</a:t>
          </a:r>
        </a:p>
      </dgm:t>
    </dgm:pt>
    <dgm:pt modelId="{9968213B-D640-9640-882E-62FBA43BA648}" type="parTrans" cxnId="{B9FF51D6-707C-7746-9D88-5F6107390E20}">
      <dgm:prSet/>
      <dgm:spPr/>
      <dgm:t>
        <a:bodyPr/>
        <a:lstStyle/>
        <a:p>
          <a:endParaRPr lang="en-US"/>
        </a:p>
      </dgm:t>
    </dgm:pt>
    <dgm:pt modelId="{BD82F527-499F-9749-9099-BE3E7F623D22}" type="sibTrans" cxnId="{B9FF51D6-707C-7746-9D88-5F6107390E20}">
      <dgm:prSet/>
      <dgm:spPr/>
      <dgm:t>
        <a:bodyPr/>
        <a:lstStyle/>
        <a:p>
          <a:endParaRPr lang="en-US"/>
        </a:p>
      </dgm:t>
    </dgm:pt>
    <dgm:pt modelId="{DCD14074-FDF0-6C4B-887B-899424EA02FB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实现制图</a:t>
          </a:r>
        </a:p>
      </dgm:t>
    </dgm:pt>
    <dgm:pt modelId="{35EF2692-CA73-B44A-8037-3C1BBBA63C98}" type="parTrans" cxnId="{F617AE41-EE28-CE4F-8F6B-DCCA19EE055D}">
      <dgm:prSet/>
      <dgm:spPr/>
      <dgm:t>
        <a:bodyPr/>
        <a:lstStyle/>
        <a:p>
          <a:endParaRPr lang="en-US"/>
        </a:p>
      </dgm:t>
    </dgm:pt>
    <dgm:pt modelId="{FBD8F197-882F-BF48-9C40-B8BFCE2D7213}" type="sibTrans" cxnId="{F617AE41-EE28-CE4F-8F6B-DCCA19EE055D}">
      <dgm:prSet/>
      <dgm:spPr/>
      <dgm:t>
        <a:bodyPr/>
        <a:lstStyle/>
        <a:p>
          <a:endParaRPr lang="en-US"/>
        </a:p>
      </dgm:t>
    </dgm:pt>
    <dgm:pt modelId="{8BA15F3B-9F16-6642-85BE-B657F8124C8F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数据标定、降噪</a:t>
          </a:r>
        </a:p>
      </dgm:t>
    </dgm:pt>
    <dgm:pt modelId="{96329DFE-4B83-4B47-9CD5-7408E0A44721}" type="parTrans" cxnId="{4F8E43C2-A84B-9543-B26B-8AED701AD466}">
      <dgm:prSet/>
      <dgm:spPr/>
      <dgm:t>
        <a:bodyPr/>
        <a:lstStyle/>
        <a:p>
          <a:endParaRPr lang="en-US"/>
        </a:p>
      </dgm:t>
    </dgm:pt>
    <dgm:pt modelId="{8A1DF32D-2D1D-2E4A-B20A-79F6E57F68A4}" type="sibTrans" cxnId="{4F8E43C2-A84B-9543-B26B-8AED701AD466}">
      <dgm:prSet/>
      <dgm:spPr/>
      <dgm:t>
        <a:bodyPr/>
        <a:lstStyle/>
        <a:p>
          <a:endParaRPr lang="en-US"/>
        </a:p>
      </dgm:t>
    </dgm:pt>
    <dgm:pt modelId="{62E1D7FA-0A9D-2B40-8A7D-B83AA8B468D1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CMB</a:t>
          </a: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 弱引力透镜效应分析</a:t>
          </a:r>
        </a:p>
      </dgm:t>
    </dgm:pt>
    <dgm:pt modelId="{9B7E181D-EC65-3240-B2D4-142677ED6723}" type="parTrans" cxnId="{957E5359-7A35-9240-9A75-271E20E00E70}">
      <dgm:prSet/>
      <dgm:spPr/>
      <dgm:t>
        <a:bodyPr/>
        <a:lstStyle/>
        <a:p>
          <a:endParaRPr lang="en-US"/>
        </a:p>
      </dgm:t>
    </dgm:pt>
    <dgm:pt modelId="{79755B3F-DB32-424E-AA20-484B0849FB7C}" type="sibTrans" cxnId="{957E5359-7A35-9240-9A75-271E20E00E70}">
      <dgm:prSet/>
      <dgm:spPr/>
      <dgm:t>
        <a:bodyPr/>
        <a:lstStyle/>
        <a:p>
          <a:endParaRPr lang="en-US"/>
        </a:p>
      </dgm:t>
    </dgm:pt>
    <dgm:pt modelId="{80711A62-7A0B-8A4D-B6FA-0F45DC3F7BB0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获取角功率谱</a:t>
          </a:r>
        </a:p>
      </dgm:t>
    </dgm:pt>
    <dgm:pt modelId="{881F44A7-D154-DF4A-AB59-8051DB7FAB62}" type="parTrans" cxnId="{E468A740-85C0-3746-A16E-C21AD85D5686}">
      <dgm:prSet/>
      <dgm:spPr/>
      <dgm:t>
        <a:bodyPr/>
        <a:lstStyle/>
        <a:p>
          <a:endParaRPr lang="en-US"/>
        </a:p>
      </dgm:t>
    </dgm:pt>
    <dgm:pt modelId="{E397B8AE-2A78-8143-8196-E2B4FD4010AF}" type="sibTrans" cxnId="{E468A740-85C0-3746-A16E-C21AD85D5686}">
      <dgm:prSet/>
      <dgm:spPr/>
      <dgm:t>
        <a:bodyPr/>
        <a:lstStyle/>
        <a:p>
          <a:endParaRPr lang="en-US"/>
        </a:p>
      </dgm:t>
    </dgm:pt>
    <dgm:pt modelId="{4B979B2A-044C-F945-8922-7560BB6B2BFE}" type="pres">
      <dgm:prSet presAssocID="{77485734-E28C-3D46-BEED-1EF989C5BA93}" presName="Name0" presStyleCnt="0">
        <dgm:presLayoutVars>
          <dgm:dir/>
          <dgm:animLvl val="lvl"/>
          <dgm:resizeHandles val="exact"/>
        </dgm:presLayoutVars>
      </dgm:prSet>
      <dgm:spPr/>
    </dgm:pt>
    <dgm:pt modelId="{408F5D56-FD46-DE45-A278-C79256CEDFA9}" type="pres">
      <dgm:prSet presAssocID="{77485734-E28C-3D46-BEED-1EF989C5BA93}" presName="tSp" presStyleCnt="0"/>
      <dgm:spPr/>
    </dgm:pt>
    <dgm:pt modelId="{1248E41F-3F53-D04E-A395-8D1CEF450D13}" type="pres">
      <dgm:prSet presAssocID="{77485734-E28C-3D46-BEED-1EF989C5BA93}" presName="bSp" presStyleCnt="0"/>
      <dgm:spPr/>
    </dgm:pt>
    <dgm:pt modelId="{CE13504F-81BF-864E-A104-DA6D6FB590B5}" type="pres">
      <dgm:prSet presAssocID="{77485734-E28C-3D46-BEED-1EF989C5BA93}" presName="process" presStyleCnt="0"/>
      <dgm:spPr/>
    </dgm:pt>
    <dgm:pt modelId="{A1EB2521-1637-6A47-814D-0308B0E4C0DD}" type="pres">
      <dgm:prSet presAssocID="{EF85C04A-A215-814E-8F0B-98249E5A24A9}" presName="composite1" presStyleCnt="0"/>
      <dgm:spPr/>
    </dgm:pt>
    <dgm:pt modelId="{B8A53FAE-DE46-6348-912C-12F251FE6BE5}" type="pres">
      <dgm:prSet presAssocID="{EF85C04A-A215-814E-8F0B-98249E5A24A9}" presName="dummyNode1" presStyleLbl="node1" presStyleIdx="0" presStyleCnt="3"/>
      <dgm:spPr/>
    </dgm:pt>
    <dgm:pt modelId="{4B8104FE-FA0F-734B-B27F-B154584E4703}" type="pres">
      <dgm:prSet presAssocID="{EF85C04A-A215-814E-8F0B-98249E5A24A9}" presName="childNode1" presStyleLbl="bgAcc1" presStyleIdx="0" presStyleCnt="3" custScaleX="162990" custScaleY="118537" custLinFactNeighborX="-13737" custLinFactNeighborY="-812">
        <dgm:presLayoutVars>
          <dgm:bulletEnabled val="1"/>
        </dgm:presLayoutVars>
      </dgm:prSet>
      <dgm:spPr/>
    </dgm:pt>
    <dgm:pt modelId="{69C3B8EE-C1F6-F64B-AA65-0F9BD1E546B4}" type="pres">
      <dgm:prSet presAssocID="{EF85C04A-A215-814E-8F0B-98249E5A24A9}" presName="childNode1tx" presStyleLbl="bgAcc1" presStyleIdx="0" presStyleCnt="3">
        <dgm:presLayoutVars>
          <dgm:bulletEnabled val="1"/>
        </dgm:presLayoutVars>
      </dgm:prSet>
      <dgm:spPr/>
    </dgm:pt>
    <dgm:pt modelId="{562986F6-5B67-E547-BA02-37D095260374}" type="pres">
      <dgm:prSet presAssocID="{EF85C04A-A215-814E-8F0B-98249E5A24A9}" presName="parentNode1" presStyleLbl="node1" presStyleIdx="0" presStyleCnt="3" custLinFactNeighborX="10959" custLinFactNeighborY="39513">
        <dgm:presLayoutVars>
          <dgm:chMax val="1"/>
          <dgm:bulletEnabled val="1"/>
        </dgm:presLayoutVars>
      </dgm:prSet>
      <dgm:spPr/>
    </dgm:pt>
    <dgm:pt modelId="{86F67DFD-5063-5E4F-997F-BC51D9AB3DF4}" type="pres">
      <dgm:prSet presAssocID="{EF85C04A-A215-814E-8F0B-98249E5A24A9}" presName="connSite1" presStyleCnt="0"/>
      <dgm:spPr/>
    </dgm:pt>
    <dgm:pt modelId="{6DE576A7-E57D-B547-ABA5-92CE06221C2A}" type="pres">
      <dgm:prSet presAssocID="{3EDD7883-7BA4-DE4B-904F-AB010DA2A9DD}" presName="Name9" presStyleLbl="sibTrans2D1" presStyleIdx="0" presStyleCnt="2" custLinFactNeighborX="18187" custLinFactNeighborY="3093"/>
      <dgm:spPr/>
    </dgm:pt>
    <dgm:pt modelId="{9ACB5EEE-B4E3-5C45-9785-CE9553A35041}" type="pres">
      <dgm:prSet presAssocID="{12DE5391-6048-1D4C-B0DE-0E1CA85ECB3E}" presName="composite2" presStyleCnt="0"/>
      <dgm:spPr/>
    </dgm:pt>
    <dgm:pt modelId="{40EB269A-D2B4-464C-88CE-DFD7A84BFE27}" type="pres">
      <dgm:prSet presAssocID="{12DE5391-6048-1D4C-B0DE-0E1CA85ECB3E}" presName="dummyNode2" presStyleLbl="node1" presStyleIdx="0" presStyleCnt="3"/>
      <dgm:spPr/>
    </dgm:pt>
    <dgm:pt modelId="{54538742-9895-AA4B-9F6A-F61A8643EB0C}" type="pres">
      <dgm:prSet presAssocID="{12DE5391-6048-1D4C-B0DE-0E1CA85ECB3E}" presName="childNode2" presStyleLbl="bgAcc1" presStyleIdx="1" presStyleCnt="3" custScaleX="134002" custScaleY="118752">
        <dgm:presLayoutVars>
          <dgm:bulletEnabled val="1"/>
        </dgm:presLayoutVars>
      </dgm:prSet>
      <dgm:spPr/>
    </dgm:pt>
    <dgm:pt modelId="{B5E92D1C-EA93-C243-8343-3570AED63051}" type="pres">
      <dgm:prSet presAssocID="{12DE5391-6048-1D4C-B0DE-0E1CA85ECB3E}" presName="childNode2tx" presStyleLbl="bgAcc1" presStyleIdx="1" presStyleCnt="3">
        <dgm:presLayoutVars>
          <dgm:bulletEnabled val="1"/>
        </dgm:presLayoutVars>
      </dgm:prSet>
      <dgm:spPr/>
    </dgm:pt>
    <dgm:pt modelId="{9FF444B5-088F-774C-8489-6B482C3BC1D1}" type="pres">
      <dgm:prSet presAssocID="{12DE5391-6048-1D4C-B0DE-0E1CA85ECB3E}" presName="parentNode2" presStyleLbl="node1" presStyleIdx="1" presStyleCnt="3" custLinFactNeighborX="4043" custLinFactNeighborY="-16229">
        <dgm:presLayoutVars>
          <dgm:chMax val="0"/>
          <dgm:bulletEnabled val="1"/>
        </dgm:presLayoutVars>
      </dgm:prSet>
      <dgm:spPr/>
    </dgm:pt>
    <dgm:pt modelId="{2F52847A-9875-6B4E-B447-9B0D895D952B}" type="pres">
      <dgm:prSet presAssocID="{12DE5391-6048-1D4C-B0DE-0E1CA85ECB3E}" presName="connSite2" presStyleCnt="0"/>
      <dgm:spPr/>
    </dgm:pt>
    <dgm:pt modelId="{31A8F8E0-C8A1-F148-B1FA-10F7A3C39617}" type="pres">
      <dgm:prSet presAssocID="{E6A4F4B9-6922-EC44-BC6A-4760061708B5}" presName="Name18" presStyleLbl="sibTrans2D1" presStyleIdx="1" presStyleCnt="2" custAng="0"/>
      <dgm:spPr/>
    </dgm:pt>
    <dgm:pt modelId="{330DF843-7DF0-A443-ABEC-FA69D91FBBCA}" type="pres">
      <dgm:prSet presAssocID="{4E3AAC0B-6B9E-E247-9FE0-0869A3993DCB}" presName="composite1" presStyleCnt="0"/>
      <dgm:spPr/>
    </dgm:pt>
    <dgm:pt modelId="{6FA32DBD-3576-B84D-8FA3-F489E9B272ED}" type="pres">
      <dgm:prSet presAssocID="{4E3AAC0B-6B9E-E247-9FE0-0869A3993DCB}" presName="dummyNode1" presStyleLbl="node1" presStyleIdx="1" presStyleCnt="3"/>
      <dgm:spPr/>
    </dgm:pt>
    <dgm:pt modelId="{47839B38-2446-FA4E-B27F-7812F64760C7}" type="pres">
      <dgm:prSet presAssocID="{4E3AAC0B-6B9E-E247-9FE0-0869A3993DCB}" presName="childNode1" presStyleLbl="bgAcc1" presStyleIdx="2" presStyleCnt="3" custScaleX="134836" custScaleY="118537">
        <dgm:presLayoutVars>
          <dgm:bulletEnabled val="1"/>
        </dgm:presLayoutVars>
      </dgm:prSet>
      <dgm:spPr/>
    </dgm:pt>
    <dgm:pt modelId="{92444E05-4B9E-4F40-8F44-947CE293177F}" type="pres">
      <dgm:prSet presAssocID="{4E3AAC0B-6B9E-E247-9FE0-0869A3993DCB}" presName="childNode1tx" presStyleLbl="bgAcc1" presStyleIdx="2" presStyleCnt="3">
        <dgm:presLayoutVars>
          <dgm:bulletEnabled val="1"/>
        </dgm:presLayoutVars>
      </dgm:prSet>
      <dgm:spPr/>
    </dgm:pt>
    <dgm:pt modelId="{3DF61652-8D42-4E47-8115-7B08E453FE53}" type="pres">
      <dgm:prSet presAssocID="{4E3AAC0B-6B9E-E247-9FE0-0869A3993DCB}" presName="parentNode1" presStyleLbl="node1" presStyleIdx="2" presStyleCnt="3" custLinFactNeighborX="-7399" custLinFactNeighborY="81381">
        <dgm:presLayoutVars>
          <dgm:chMax val="1"/>
          <dgm:bulletEnabled val="1"/>
        </dgm:presLayoutVars>
      </dgm:prSet>
      <dgm:spPr/>
    </dgm:pt>
    <dgm:pt modelId="{BD770728-C6AA-B443-A1BA-80997D959334}" type="pres">
      <dgm:prSet presAssocID="{4E3AAC0B-6B9E-E247-9FE0-0869A3993DCB}" presName="connSite1" presStyleCnt="0"/>
      <dgm:spPr/>
    </dgm:pt>
  </dgm:ptLst>
  <dgm:cxnLst>
    <dgm:cxn modelId="{24E6FF08-A771-B849-9D66-298F3D1C2828}" srcId="{4E3AAC0B-6B9E-E247-9FE0-0869A3993DCB}" destId="{A4CAB012-26DE-CC4F-AF9F-8A60669A650D}" srcOrd="3" destOrd="0" parTransId="{98A232A4-644D-B742-A5C7-55BC220E5CF2}" sibTransId="{4D6E1BB1-14CA-0A44-81D2-E0966B795D34}"/>
    <dgm:cxn modelId="{3ECBED0D-0A9D-EB42-849E-115B19386B29}" type="presOf" srcId="{E6A4F4B9-6922-EC44-BC6A-4760061708B5}" destId="{31A8F8E0-C8A1-F148-B1FA-10F7A3C39617}" srcOrd="0" destOrd="0" presId="urn:microsoft.com/office/officeart/2005/8/layout/hProcess4"/>
    <dgm:cxn modelId="{9A21F510-BE5F-2745-AE17-C43BA98AFAAC}" type="presOf" srcId="{27F183E7-A42F-C74B-8F47-361398A53237}" destId="{54538742-9895-AA4B-9F6A-F61A8643EB0C}" srcOrd="0" destOrd="1" presId="urn:microsoft.com/office/officeart/2005/8/layout/hProcess4"/>
    <dgm:cxn modelId="{0A20A313-2346-3649-8F6D-A67C6345696E}" type="presOf" srcId="{8BA15F3B-9F16-6642-85BE-B657F8124C8F}" destId="{B5E92D1C-EA93-C243-8343-3570AED63051}" srcOrd="1" destOrd="2" presId="urn:microsoft.com/office/officeart/2005/8/layout/hProcess4"/>
    <dgm:cxn modelId="{D1B59D1C-9B59-C340-8EF4-34CBC8640C8B}" type="presOf" srcId="{27F183E7-A42F-C74B-8F47-361398A53237}" destId="{B5E92D1C-EA93-C243-8343-3570AED63051}" srcOrd="1" destOrd="1" presId="urn:microsoft.com/office/officeart/2005/8/layout/hProcess4"/>
    <dgm:cxn modelId="{6C374321-50FB-6644-833E-E8F3DFB26086}" srcId="{4E3AAC0B-6B9E-E247-9FE0-0869A3993DCB}" destId="{47D91AF3-4E0A-A748-9565-E3AFE9F0B524}" srcOrd="0" destOrd="0" parTransId="{30E87ACC-3AD3-854F-9FDF-5B352797A315}" sibTransId="{B1F031B8-CCE6-E648-92FF-D4B43A024E4F}"/>
    <dgm:cxn modelId="{6F536E26-7A9F-F14C-A4F7-37E627A42292}" type="presOf" srcId="{A4CAB012-26DE-CC4F-AF9F-8A60669A650D}" destId="{92444E05-4B9E-4F40-8F44-947CE293177F}" srcOrd="1" destOrd="3" presId="urn:microsoft.com/office/officeart/2005/8/layout/hProcess4"/>
    <dgm:cxn modelId="{63482127-BD3C-6A4A-8816-DD28CD1BBC88}" type="presOf" srcId="{12DE5391-6048-1D4C-B0DE-0E1CA85ECB3E}" destId="{9FF444B5-088F-774C-8489-6B482C3BC1D1}" srcOrd="0" destOrd="0" presId="urn:microsoft.com/office/officeart/2005/8/layout/hProcess4"/>
    <dgm:cxn modelId="{C5EA4728-D6C5-D446-96F1-C9CEE1DB1270}" type="presOf" srcId="{8BA15F3B-9F16-6642-85BE-B657F8124C8F}" destId="{54538742-9895-AA4B-9F6A-F61A8643EB0C}" srcOrd="0" destOrd="2" presId="urn:microsoft.com/office/officeart/2005/8/layout/hProcess4"/>
    <dgm:cxn modelId="{65D06828-0DD2-9445-9F69-139E73814095}" type="presOf" srcId="{D6E369D0-05DA-A442-8F65-E0D5021BB22F}" destId="{69C3B8EE-C1F6-F64B-AA65-0F9BD1E546B4}" srcOrd="1" destOrd="2" presId="urn:microsoft.com/office/officeart/2005/8/layout/hProcess4"/>
    <dgm:cxn modelId="{5BBEF62C-D0E4-0541-8F59-6490A035E18A}" type="presOf" srcId="{1781212A-9BB9-5349-9093-1C434357C340}" destId="{B5E92D1C-EA93-C243-8343-3570AED63051}" srcOrd="1" destOrd="0" presId="urn:microsoft.com/office/officeart/2005/8/layout/hProcess4"/>
    <dgm:cxn modelId="{E468A740-85C0-3746-A16E-C21AD85D5686}" srcId="{4E3AAC0B-6B9E-E247-9FE0-0869A3993DCB}" destId="{80711A62-7A0B-8A4D-B6FA-0F45DC3F7BB0}" srcOrd="2" destOrd="0" parTransId="{881F44A7-D154-DF4A-AB59-8051DB7FAB62}" sibTransId="{E397B8AE-2A78-8143-8196-E2B4FD4010AF}"/>
    <dgm:cxn modelId="{F617AE41-EE28-CE4F-8F6B-DCCA19EE055D}" srcId="{12DE5391-6048-1D4C-B0DE-0E1CA85ECB3E}" destId="{DCD14074-FDF0-6C4B-887B-899424EA02FB}" srcOrd="3" destOrd="0" parTransId="{35EF2692-CA73-B44A-8037-3C1BBBA63C98}" sibTransId="{FBD8F197-882F-BF48-9C40-B8BFCE2D7213}"/>
    <dgm:cxn modelId="{F1AA4F44-7A4A-6D4E-8D67-97D03D48AAF1}" type="presOf" srcId="{80711A62-7A0B-8A4D-B6FA-0F45DC3F7BB0}" destId="{92444E05-4B9E-4F40-8F44-947CE293177F}" srcOrd="1" destOrd="2" presId="urn:microsoft.com/office/officeart/2005/8/layout/hProcess4"/>
    <dgm:cxn modelId="{62E8514B-D55E-4B4E-9DD1-BA3EFF91B586}" type="presOf" srcId="{62E1D7FA-0A9D-2B40-8A7D-B83AA8B468D1}" destId="{92444E05-4B9E-4F40-8F44-947CE293177F}" srcOrd="1" destOrd="1" presId="urn:microsoft.com/office/officeart/2005/8/layout/hProcess4"/>
    <dgm:cxn modelId="{D376784D-AC5F-BD45-88DD-89AF00244DD0}" type="presOf" srcId="{59440053-E0D0-D042-BE46-625404F95CB2}" destId="{4B8104FE-FA0F-734B-B27F-B154584E4703}" srcOrd="0" destOrd="1" presId="urn:microsoft.com/office/officeart/2005/8/layout/hProcess4"/>
    <dgm:cxn modelId="{CF685D55-B3E5-0C4B-BF56-C1DB3D651223}" type="presOf" srcId="{A4CAB012-26DE-CC4F-AF9F-8A60669A650D}" destId="{47839B38-2446-FA4E-B27F-7812F64760C7}" srcOrd="0" destOrd="3" presId="urn:microsoft.com/office/officeart/2005/8/layout/hProcess4"/>
    <dgm:cxn modelId="{957E5359-7A35-9240-9A75-271E20E00E70}" srcId="{4E3AAC0B-6B9E-E247-9FE0-0869A3993DCB}" destId="{62E1D7FA-0A9D-2B40-8A7D-B83AA8B468D1}" srcOrd="1" destOrd="0" parTransId="{9B7E181D-EC65-3240-B2D4-142677ED6723}" sibTransId="{79755B3F-DB32-424E-AA20-484B0849FB7C}"/>
    <dgm:cxn modelId="{9B765E5A-9220-3E43-B2D5-ABAD71F41D41}" type="presOf" srcId="{62E1D7FA-0A9D-2B40-8A7D-B83AA8B468D1}" destId="{47839B38-2446-FA4E-B27F-7812F64760C7}" srcOrd="0" destOrd="1" presId="urn:microsoft.com/office/officeart/2005/8/layout/hProcess4"/>
    <dgm:cxn modelId="{35654D64-786B-D643-A30F-7B3C47854295}" type="presOf" srcId="{4E3AAC0B-6B9E-E247-9FE0-0869A3993DCB}" destId="{3DF61652-8D42-4E47-8115-7B08E453FE53}" srcOrd="0" destOrd="0" presId="urn:microsoft.com/office/officeart/2005/8/layout/hProcess4"/>
    <dgm:cxn modelId="{5365B164-2798-8149-AAAF-DC7BFAAA19D5}" type="presOf" srcId="{DCD14074-FDF0-6C4B-887B-899424EA02FB}" destId="{B5E92D1C-EA93-C243-8343-3570AED63051}" srcOrd="1" destOrd="3" presId="urn:microsoft.com/office/officeart/2005/8/layout/hProcess4"/>
    <dgm:cxn modelId="{D15F1E69-DF12-A445-B511-0A2A82CCE594}" type="presOf" srcId="{77485734-E28C-3D46-BEED-1EF989C5BA93}" destId="{4B979B2A-044C-F945-8922-7560BB6B2BFE}" srcOrd="0" destOrd="0" presId="urn:microsoft.com/office/officeart/2005/8/layout/hProcess4"/>
    <dgm:cxn modelId="{6EF28D6A-32B0-914F-AE89-BE4088C70143}" type="presOf" srcId="{DCD14074-FDF0-6C4B-887B-899424EA02FB}" destId="{54538742-9895-AA4B-9F6A-F61A8643EB0C}" srcOrd="0" destOrd="3" presId="urn:microsoft.com/office/officeart/2005/8/layout/hProcess4"/>
    <dgm:cxn modelId="{7F236C80-EC4D-2C4C-A5DA-45F47D44AB99}" type="presOf" srcId="{C123F2E6-317B-804A-B00F-AE93FBF258B9}" destId="{69C3B8EE-C1F6-F64B-AA65-0F9BD1E546B4}" srcOrd="1" destOrd="0" presId="urn:microsoft.com/office/officeart/2005/8/layout/hProcess4"/>
    <dgm:cxn modelId="{A4073283-E653-6643-83AE-FF6967285619}" srcId="{77485734-E28C-3D46-BEED-1EF989C5BA93}" destId="{4E3AAC0B-6B9E-E247-9FE0-0869A3993DCB}" srcOrd="2" destOrd="0" parTransId="{FFD70F79-A3CA-7949-9029-D0B48AB4EBE5}" sibTransId="{A11CAF5F-BBEA-0741-9238-23B977A49AB9}"/>
    <dgm:cxn modelId="{B304E38B-6684-9046-A2AB-58A8CF2AAD52}" type="presOf" srcId="{1781212A-9BB9-5349-9093-1C434357C340}" destId="{54538742-9895-AA4B-9F6A-F61A8643EB0C}" srcOrd="0" destOrd="0" presId="urn:microsoft.com/office/officeart/2005/8/layout/hProcess4"/>
    <dgm:cxn modelId="{851F308C-4209-A64B-A984-2221DCD007C1}" srcId="{77485734-E28C-3D46-BEED-1EF989C5BA93}" destId="{EF85C04A-A215-814E-8F0B-98249E5A24A9}" srcOrd="0" destOrd="0" parTransId="{871FAA03-B8AE-0944-B287-62350CEFF2D6}" sibTransId="{3EDD7883-7BA4-DE4B-904F-AB010DA2A9DD}"/>
    <dgm:cxn modelId="{3AD08F8C-58F4-0443-B185-2AA08BF7D562}" srcId="{EF85C04A-A215-814E-8F0B-98249E5A24A9}" destId="{59440053-E0D0-D042-BE46-625404F95CB2}" srcOrd="1" destOrd="0" parTransId="{83D37820-B6F5-644B-9569-E492AD4FA2CF}" sibTransId="{4F886168-B5C7-4F48-BFB7-0CF43A9EA65B}"/>
    <dgm:cxn modelId="{0B7D659E-0D22-1540-88AE-B57491E1BA0D}" type="presOf" srcId="{3EDD7883-7BA4-DE4B-904F-AB010DA2A9DD}" destId="{6DE576A7-E57D-B547-ABA5-92CE06221C2A}" srcOrd="0" destOrd="0" presId="urn:microsoft.com/office/officeart/2005/8/layout/hProcess4"/>
    <dgm:cxn modelId="{A702FA9F-977F-DD4D-AB74-417E8BC62A0F}" srcId="{EF85C04A-A215-814E-8F0B-98249E5A24A9}" destId="{C123F2E6-317B-804A-B00F-AE93FBF258B9}" srcOrd="0" destOrd="0" parTransId="{5BC41DAE-517C-1E49-8126-EF91A31C9D2C}" sibTransId="{66EFA66B-3E42-3F41-ACC9-D3AFB18B20A6}"/>
    <dgm:cxn modelId="{21F307A1-48B3-E343-8FD9-4D5F3CCC3416}" type="presOf" srcId="{EF85C04A-A215-814E-8F0B-98249E5A24A9}" destId="{562986F6-5B67-E547-BA02-37D095260374}" srcOrd="0" destOrd="0" presId="urn:microsoft.com/office/officeart/2005/8/layout/hProcess4"/>
    <dgm:cxn modelId="{AC57B1AB-598E-1847-A612-B537F97470D9}" srcId="{EF85C04A-A215-814E-8F0B-98249E5A24A9}" destId="{D6E369D0-05DA-A442-8F65-E0D5021BB22F}" srcOrd="2" destOrd="0" parTransId="{2D5DE5F6-A49C-484D-A2BA-4C90BD0C4D6C}" sibTransId="{3E3D38B8-C0ED-B541-A2D5-48607CF2E8D6}"/>
    <dgm:cxn modelId="{237651B0-9F89-384B-8BA5-8E5B483820C1}" type="presOf" srcId="{47D91AF3-4E0A-A748-9565-E3AFE9F0B524}" destId="{92444E05-4B9E-4F40-8F44-947CE293177F}" srcOrd="1" destOrd="0" presId="urn:microsoft.com/office/officeart/2005/8/layout/hProcess4"/>
    <dgm:cxn modelId="{4F8E43C2-A84B-9543-B26B-8AED701AD466}" srcId="{12DE5391-6048-1D4C-B0DE-0E1CA85ECB3E}" destId="{8BA15F3B-9F16-6642-85BE-B657F8124C8F}" srcOrd="2" destOrd="0" parTransId="{96329DFE-4B83-4B47-9CD5-7408E0A44721}" sibTransId="{8A1DF32D-2D1D-2E4A-B20A-79F6E57F68A4}"/>
    <dgm:cxn modelId="{00B2A7C8-30F6-8E47-8444-638359005ACC}" type="presOf" srcId="{80711A62-7A0B-8A4D-B6FA-0F45DC3F7BB0}" destId="{47839B38-2446-FA4E-B27F-7812F64760C7}" srcOrd="0" destOrd="2" presId="urn:microsoft.com/office/officeart/2005/8/layout/hProcess4"/>
    <dgm:cxn modelId="{B9FF51D6-707C-7746-9D88-5F6107390E20}" srcId="{12DE5391-6048-1D4C-B0DE-0E1CA85ECB3E}" destId="{27F183E7-A42F-C74B-8F47-361398A53237}" srcOrd="1" destOrd="0" parTransId="{9968213B-D640-9640-882E-62FBA43BA648}" sibTransId="{BD82F527-499F-9749-9099-BE3E7F623D22}"/>
    <dgm:cxn modelId="{039E38DC-F27A-4346-8FF4-963465C43D23}" type="presOf" srcId="{C123F2E6-317B-804A-B00F-AE93FBF258B9}" destId="{4B8104FE-FA0F-734B-B27F-B154584E4703}" srcOrd="0" destOrd="0" presId="urn:microsoft.com/office/officeart/2005/8/layout/hProcess4"/>
    <dgm:cxn modelId="{D8A986E0-E816-B746-9F01-08F015217AF9}" type="presOf" srcId="{59440053-E0D0-D042-BE46-625404F95CB2}" destId="{69C3B8EE-C1F6-F64B-AA65-0F9BD1E546B4}" srcOrd="1" destOrd="1" presId="urn:microsoft.com/office/officeart/2005/8/layout/hProcess4"/>
    <dgm:cxn modelId="{1B4038E3-31D0-734B-A012-C677BED7B0F8}" type="presOf" srcId="{D6E369D0-05DA-A442-8F65-E0D5021BB22F}" destId="{4B8104FE-FA0F-734B-B27F-B154584E4703}" srcOrd="0" destOrd="2" presId="urn:microsoft.com/office/officeart/2005/8/layout/hProcess4"/>
    <dgm:cxn modelId="{F15D83E3-A0EC-4442-8CBC-A6EA982B71E7}" srcId="{12DE5391-6048-1D4C-B0DE-0E1CA85ECB3E}" destId="{1781212A-9BB9-5349-9093-1C434357C340}" srcOrd="0" destOrd="0" parTransId="{90D4E99A-9B2F-5E45-8964-1A250F851AE2}" sibTransId="{6191F714-98EB-F341-B189-3B56218D4186}"/>
    <dgm:cxn modelId="{072088E6-EA8A-1545-8C6D-D51E6ED83EBB}" type="presOf" srcId="{47D91AF3-4E0A-A748-9565-E3AFE9F0B524}" destId="{47839B38-2446-FA4E-B27F-7812F64760C7}" srcOrd="0" destOrd="0" presId="urn:microsoft.com/office/officeart/2005/8/layout/hProcess4"/>
    <dgm:cxn modelId="{617AB4E8-C2AD-964A-A4C5-8B1C5958BC72}" srcId="{77485734-E28C-3D46-BEED-1EF989C5BA93}" destId="{12DE5391-6048-1D4C-B0DE-0E1CA85ECB3E}" srcOrd="1" destOrd="0" parTransId="{89AD934D-8B08-4B46-A6AD-A972565F26F8}" sibTransId="{E6A4F4B9-6922-EC44-BC6A-4760061708B5}"/>
    <dgm:cxn modelId="{686D8EA2-35C8-2E44-BDBF-AC21788C5EF3}" type="presParOf" srcId="{4B979B2A-044C-F945-8922-7560BB6B2BFE}" destId="{408F5D56-FD46-DE45-A278-C79256CEDFA9}" srcOrd="0" destOrd="0" presId="urn:microsoft.com/office/officeart/2005/8/layout/hProcess4"/>
    <dgm:cxn modelId="{32921D8A-721C-4F44-9105-C98859E61FAA}" type="presParOf" srcId="{4B979B2A-044C-F945-8922-7560BB6B2BFE}" destId="{1248E41F-3F53-D04E-A395-8D1CEF450D13}" srcOrd="1" destOrd="0" presId="urn:microsoft.com/office/officeart/2005/8/layout/hProcess4"/>
    <dgm:cxn modelId="{126A73B7-0158-7445-8A29-2AE6560181D6}" type="presParOf" srcId="{4B979B2A-044C-F945-8922-7560BB6B2BFE}" destId="{CE13504F-81BF-864E-A104-DA6D6FB590B5}" srcOrd="2" destOrd="0" presId="urn:microsoft.com/office/officeart/2005/8/layout/hProcess4"/>
    <dgm:cxn modelId="{9FDD7E76-28BD-7F4A-BB5C-9875ACA412FB}" type="presParOf" srcId="{CE13504F-81BF-864E-A104-DA6D6FB590B5}" destId="{A1EB2521-1637-6A47-814D-0308B0E4C0DD}" srcOrd="0" destOrd="0" presId="urn:microsoft.com/office/officeart/2005/8/layout/hProcess4"/>
    <dgm:cxn modelId="{9585E6F1-D98F-B347-A744-64242602C16E}" type="presParOf" srcId="{A1EB2521-1637-6A47-814D-0308B0E4C0DD}" destId="{B8A53FAE-DE46-6348-912C-12F251FE6BE5}" srcOrd="0" destOrd="0" presId="urn:microsoft.com/office/officeart/2005/8/layout/hProcess4"/>
    <dgm:cxn modelId="{46328A3C-0873-914B-BC49-70BFC7D70D59}" type="presParOf" srcId="{A1EB2521-1637-6A47-814D-0308B0E4C0DD}" destId="{4B8104FE-FA0F-734B-B27F-B154584E4703}" srcOrd="1" destOrd="0" presId="urn:microsoft.com/office/officeart/2005/8/layout/hProcess4"/>
    <dgm:cxn modelId="{9B19D5B8-96A2-364D-B58F-3F27F01451C2}" type="presParOf" srcId="{A1EB2521-1637-6A47-814D-0308B0E4C0DD}" destId="{69C3B8EE-C1F6-F64B-AA65-0F9BD1E546B4}" srcOrd="2" destOrd="0" presId="urn:microsoft.com/office/officeart/2005/8/layout/hProcess4"/>
    <dgm:cxn modelId="{13D274B9-FDE1-BF4E-B11E-3FB7A93F6792}" type="presParOf" srcId="{A1EB2521-1637-6A47-814D-0308B0E4C0DD}" destId="{562986F6-5B67-E547-BA02-37D095260374}" srcOrd="3" destOrd="0" presId="urn:microsoft.com/office/officeart/2005/8/layout/hProcess4"/>
    <dgm:cxn modelId="{463A466D-9AAC-EF45-87A2-E33BE11E2789}" type="presParOf" srcId="{A1EB2521-1637-6A47-814D-0308B0E4C0DD}" destId="{86F67DFD-5063-5E4F-997F-BC51D9AB3DF4}" srcOrd="4" destOrd="0" presId="urn:microsoft.com/office/officeart/2005/8/layout/hProcess4"/>
    <dgm:cxn modelId="{7C7C81B9-F32C-BF49-B34C-9094DA594A13}" type="presParOf" srcId="{CE13504F-81BF-864E-A104-DA6D6FB590B5}" destId="{6DE576A7-E57D-B547-ABA5-92CE06221C2A}" srcOrd="1" destOrd="0" presId="urn:microsoft.com/office/officeart/2005/8/layout/hProcess4"/>
    <dgm:cxn modelId="{CD424DD5-897A-D640-B642-53085E9B014E}" type="presParOf" srcId="{CE13504F-81BF-864E-A104-DA6D6FB590B5}" destId="{9ACB5EEE-B4E3-5C45-9785-CE9553A35041}" srcOrd="2" destOrd="0" presId="urn:microsoft.com/office/officeart/2005/8/layout/hProcess4"/>
    <dgm:cxn modelId="{DE415B55-B009-2F4B-96AC-878311A983A1}" type="presParOf" srcId="{9ACB5EEE-B4E3-5C45-9785-CE9553A35041}" destId="{40EB269A-D2B4-464C-88CE-DFD7A84BFE27}" srcOrd="0" destOrd="0" presId="urn:microsoft.com/office/officeart/2005/8/layout/hProcess4"/>
    <dgm:cxn modelId="{891180E2-C68E-5B4E-8139-999B3B4E649D}" type="presParOf" srcId="{9ACB5EEE-B4E3-5C45-9785-CE9553A35041}" destId="{54538742-9895-AA4B-9F6A-F61A8643EB0C}" srcOrd="1" destOrd="0" presId="urn:microsoft.com/office/officeart/2005/8/layout/hProcess4"/>
    <dgm:cxn modelId="{26D56C62-1467-5F4C-8E53-65930F1C5123}" type="presParOf" srcId="{9ACB5EEE-B4E3-5C45-9785-CE9553A35041}" destId="{B5E92D1C-EA93-C243-8343-3570AED63051}" srcOrd="2" destOrd="0" presId="urn:microsoft.com/office/officeart/2005/8/layout/hProcess4"/>
    <dgm:cxn modelId="{418B634C-1C45-034E-AC5E-BCADEA59A2C0}" type="presParOf" srcId="{9ACB5EEE-B4E3-5C45-9785-CE9553A35041}" destId="{9FF444B5-088F-774C-8489-6B482C3BC1D1}" srcOrd="3" destOrd="0" presId="urn:microsoft.com/office/officeart/2005/8/layout/hProcess4"/>
    <dgm:cxn modelId="{360A5559-7EC9-304F-B45A-9B5BBE4E2D38}" type="presParOf" srcId="{9ACB5EEE-B4E3-5C45-9785-CE9553A35041}" destId="{2F52847A-9875-6B4E-B447-9B0D895D952B}" srcOrd="4" destOrd="0" presId="urn:microsoft.com/office/officeart/2005/8/layout/hProcess4"/>
    <dgm:cxn modelId="{7D207DB8-F199-CA47-A76F-C31CFECDF6E9}" type="presParOf" srcId="{CE13504F-81BF-864E-A104-DA6D6FB590B5}" destId="{31A8F8E0-C8A1-F148-B1FA-10F7A3C39617}" srcOrd="3" destOrd="0" presId="urn:microsoft.com/office/officeart/2005/8/layout/hProcess4"/>
    <dgm:cxn modelId="{46B013C9-8BB1-2442-AAF9-E032D4D427D9}" type="presParOf" srcId="{CE13504F-81BF-864E-A104-DA6D6FB590B5}" destId="{330DF843-7DF0-A443-ABEC-FA69D91FBBCA}" srcOrd="4" destOrd="0" presId="urn:microsoft.com/office/officeart/2005/8/layout/hProcess4"/>
    <dgm:cxn modelId="{1CE6D048-A065-3A4A-A3E1-5E683781FED4}" type="presParOf" srcId="{330DF843-7DF0-A443-ABEC-FA69D91FBBCA}" destId="{6FA32DBD-3576-B84D-8FA3-F489E9B272ED}" srcOrd="0" destOrd="0" presId="urn:microsoft.com/office/officeart/2005/8/layout/hProcess4"/>
    <dgm:cxn modelId="{9148BCA2-80CE-934D-9C33-658857A50F29}" type="presParOf" srcId="{330DF843-7DF0-A443-ABEC-FA69D91FBBCA}" destId="{47839B38-2446-FA4E-B27F-7812F64760C7}" srcOrd="1" destOrd="0" presId="urn:microsoft.com/office/officeart/2005/8/layout/hProcess4"/>
    <dgm:cxn modelId="{0DDCDB67-2887-6441-B8B4-5B137B634F28}" type="presParOf" srcId="{330DF843-7DF0-A443-ABEC-FA69D91FBBCA}" destId="{92444E05-4B9E-4F40-8F44-947CE293177F}" srcOrd="2" destOrd="0" presId="urn:microsoft.com/office/officeart/2005/8/layout/hProcess4"/>
    <dgm:cxn modelId="{ABE0F8F7-2D22-6A43-A678-0ECC80C209D3}" type="presParOf" srcId="{330DF843-7DF0-A443-ABEC-FA69D91FBBCA}" destId="{3DF61652-8D42-4E47-8115-7B08E453FE53}" srcOrd="3" destOrd="0" presId="urn:microsoft.com/office/officeart/2005/8/layout/hProcess4"/>
    <dgm:cxn modelId="{05182E6A-4D7F-2641-B366-4DFE3FD143BD}" type="presParOf" srcId="{330DF843-7DF0-A443-ABEC-FA69D91FBBCA}" destId="{BD770728-C6AA-B443-A1BA-80997D95933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E1352-6DFB-4CB5-B86B-5951FBA09C88}">
      <dsp:nvSpPr>
        <dsp:cNvPr id="0" name=""/>
        <dsp:cNvSpPr/>
      </dsp:nvSpPr>
      <dsp:spPr>
        <a:xfrm rot="5400000">
          <a:off x="1322348" y="-217566"/>
          <a:ext cx="1105298" cy="176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/>
            <a:t>铺装道路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/>
            <a:t>观测仓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/>
            <a:t>防风墙</a:t>
          </a:r>
        </a:p>
      </dsp:txBody>
      <dsp:txXfrm rot="-5400000">
        <a:off x="992645" y="166093"/>
        <a:ext cx="1710748" cy="997386"/>
      </dsp:txXfrm>
    </dsp:sp>
    <dsp:sp modelId="{B5FA7661-FD65-4E9E-B0A5-353E4FC0145A}">
      <dsp:nvSpPr>
        <dsp:cNvPr id="0" name=""/>
        <dsp:cNvSpPr/>
      </dsp:nvSpPr>
      <dsp:spPr>
        <a:xfrm>
          <a:off x="0" y="581"/>
          <a:ext cx="992646" cy="1328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基础设施</a:t>
          </a:r>
        </a:p>
      </dsp:txBody>
      <dsp:txXfrm>
        <a:off x="48457" y="49038"/>
        <a:ext cx="895732" cy="1231494"/>
      </dsp:txXfrm>
    </dsp:sp>
    <dsp:sp modelId="{4AD1ABB4-DEF9-40C0-96EA-A32CBA8EB9F3}">
      <dsp:nvSpPr>
        <dsp:cNvPr id="0" name=""/>
        <dsp:cNvSpPr/>
      </dsp:nvSpPr>
      <dsp:spPr>
        <a:xfrm rot="5400000">
          <a:off x="596810" y="1720476"/>
          <a:ext cx="2552712" cy="17629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基座及配套设备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星敏相机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远场</a:t>
          </a:r>
          <a:r>
            <a: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近场标定设备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制冷机相关：     </a:t>
          </a:r>
          <a:r>
            <a: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PT/Chiller/</a:t>
          </a: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压缩机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水汽仪</a:t>
          </a:r>
          <a:r>
            <a: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RPG</a:t>
          </a:r>
          <a:endParaRPr lang="zh-CN" altLang="en-US" sz="14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EMI</a:t>
          </a: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电磁监测设备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多台气象站</a:t>
          </a:r>
        </a:p>
      </dsp:txBody>
      <dsp:txXfrm rot="-5400000">
        <a:off x="991676" y="1411672"/>
        <a:ext cx="1676918" cy="2380588"/>
      </dsp:txXfrm>
    </dsp:sp>
    <dsp:sp modelId="{958DFA1D-6E7E-416E-BB3D-2B8DF17D20A4}">
      <dsp:nvSpPr>
        <dsp:cNvPr id="0" name=""/>
        <dsp:cNvSpPr/>
      </dsp:nvSpPr>
      <dsp:spPr>
        <a:xfrm>
          <a:off x="0" y="1412498"/>
          <a:ext cx="991676" cy="2379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实验设备</a:t>
          </a:r>
        </a:p>
      </dsp:txBody>
      <dsp:txXfrm>
        <a:off x="48410" y="1460908"/>
        <a:ext cx="894856" cy="2282493"/>
      </dsp:txXfrm>
    </dsp:sp>
    <dsp:sp modelId="{523BDB7A-EBB4-4FC3-AE27-46EDAC6B3A3C}">
      <dsp:nvSpPr>
        <dsp:cNvPr id="0" name=""/>
        <dsp:cNvSpPr/>
      </dsp:nvSpPr>
      <dsp:spPr>
        <a:xfrm rot="5400000">
          <a:off x="779717" y="4235164"/>
          <a:ext cx="2190560" cy="1764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供电系统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专线网络系统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弥散式供氧系统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空调系统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液氮制备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远程监控系统</a:t>
          </a:r>
        </a:p>
      </dsp:txBody>
      <dsp:txXfrm rot="-5400000">
        <a:off x="992645" y="4108382"/>
        <a:ext cx="1678558" cy="2018268"/>
      </dsp:txXfrm>
    </dsp:sp>
    <dsp:sp modelId="{17DCAEC4-2103-44E4-84E7-E7B1B039325C}">
      <dsp:nvSpPr>
        <dsp:cNvPr id="0" name=""/>
        <dsp:cNvSpPr/>
      </dsp:nvSpPr>
      <dsp:spPr>
        <a:xfrm>
          <a:off x="0" y="3992664"/>
          <a:ext cx="992646" cy="21690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辅助设备</a:t>
          </a:r>
        </a:p>
      </dsp:txBody>
      <dsp:txXfrm>
        <a:off x="48457" y="4041121"/>
        <a:ext cx="895732" cy="207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104FE-FA0F-734B-B27F-B154584E4703}">
      <dsp:nvSpPr>
        <dsp:cNvPr id="0" name=""/>
        <dsp:cNvSpPr/>
      </dsp:nvSpPr>
      <dsp:spPr>
        <a:xfrm>
          <a:off x="0" y="1081994"/>
          <a:ext cx="2500353" cy="1499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模拟天空、大气、观测、噪声、生成模拟数据</a:t>
          </a:r>
        </a:p>
        <a:p>
          <a:pPr marL="114300" lvl="1" indent="-114300" algn="just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为实测数据分析提供基础</a:t>
          </a:r>
        </a:p>
        <a:p>
          <a:pPr marL="114300" lvl="1" indent="-114300" algn="just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2020.8</a:t>
          </a: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生成完整观测季模拟数据</a:t>
          </a:r>
        </a:p>
      </dsp:txBody>
      <dsp:txXfrm>
        <a:off x="34515" y="1116509"/>
        <a:ext cx="2431323" cy="1109397"/>
      </dsp:txXfrm>
    </dsp:sp>
    <dsp:sp modelId="{6DE576A7-E57D-B547-ABA5-92CE06221C2A}">
      <dsp:nvSpPr>
        <dsp:cNvPr id="0" name=""/>
        <dsp:cNvSpPr/>
      </dsp:nvSpPr>
      <dsp:spPr>
        <a:xfrm>
          <a:off x="1796412" y="1318611"/>
          <a:ext cx="2187461" cy="2187461"/>
        </a:xfrm>
        <a:prstGeom prst="leftCircularArrow">
          <a:avLst>
            <a:gd name="adj1" fmla="val 2400"/>
            <a:gd name="adj2" fmla="val 290141"/>
            <a:gd name="adj3" fmla="val 1656227"/>
            <a:gd name="adj4" fmla="val 8615064"/>
            <a:gd name="adj5" fmla="val 28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986F6-5B67-E547-BA02-37D095260374}">
      <dsp:nvSpPr>
        <dsp:cNvPr id="0" name=""/>
        <dsp:cNvSpPr/>
      </dsp:nvSpPr>
      <dsp:spPr>
        <a:xfrm>
          <a:off x="976108" y="2417946"/>
          <a:ext cx="1363603" cy="542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数据模拟系统</a:t>
          </a:r>
        </a:p>
      </dsp:txBody>
      <dsp:txXfrm>
        <a:off x="991990" y="2433828"/>
        <a:ext cx="1331839" cy="510495"/>
      </dsp:txXfrm>
    </dsp:sp>
    <dsp:sp modelId="{54538742-9895-AA4B-9F6A-F61A8643EB0C}">
      <dsp:nvSpPr>
        <dsp:cNvPr id="0" name=""/>
        <dsp:cNvSpPr/>
      </dsp:nvSpPr>
      <dsp:spPr>
        <a:xfrm>
          <a:off x="2752928" y="1089223"/>
          <a:ext cx="2055662" cy="1502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观测数据底层筛选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望远镜指向重建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数据标定、降噪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实现制图</a:t>
          </a:r>
        </a:p>
      </dsp:txBody>
      <dsp:txXfrm>
        <a:off x="2787506" y="1445773"/>
        <a:ext cx="1986506" cy="1111408"/>
      </dsp:txXfrm>
    </dsp:sp>
    <dsp:sp modelId="{31A8F8E0-C8A1-F148-B1FA-10F7A3C39617}">
      <dsp:nvSpPr>
        <dsp:cNvPr id="0" name=""/>
        <dsp:cNvSpPr/>
      </dsp:nvSpPr>
      <dsp:spPr>
        <a:xfrm>
          <a:off x="3870554" y="299322"/>
          <a:ext cx="2231321" cy="2231321"/>
        </a:xfrm>
        <a:prstGeom prst="circularArrow">
          <a:avLst>
            <a:gd name="adj1" fmla="val 2352"/>
            <a:gd name="adj2" fmla="val 284128"/>
            <a:gd name="adj3" fmla="val 19704739"/>
            <a:gd name="adj4" fmla="val 12739888"/>
            <a:gd name="adj5" fmla="val 274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444B5-088F-774C-8489-6B482C3BC1D1}">
      <dsp:nvSpPr>
        <dsp:cNvPr id="0" name=""/>
        <dsp:cNvSpPr/>
      </dsp:nvSpPr>
      <dsp:spPr>
        <a:xfrm>
          <a:off x="3409764" y="848721"/>
          <a:ext cx="1363603" cy="542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数据分析系统</a:t>
          </a:r>
        </a:p>
      </dsp:txBody>
      <dsp:txXfrm>
        <a:off x="3425646" y="864603"/>
        <a:ext cx="1331839" cy="510495"/>
      </dsp:txXfrm>
    </dsp:sp>
    <dsp:sp modelId="{47839B38-2446-FA4E-B27F-7812F64760C7}">
      <dsp:nvSpPr>
        <dsp:cNvPr id="0" name=""/>
        <dsp:cNvSpPr/>
      </dsp:nvSpPr>
      <dsp:spPr>
        <a:xfrm>
          <a:off x="5058545" y="1092268"/>
          <a:ext cx="2068456" cy="1499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成份分离、前景扣除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CMB</a:t>
          </a: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 弱引力透镜效应分析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获取角功率谱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测量原初引力波等</a:t>
          </a:r>
        </a:p>
      </dsp:txBody>
      <dsp:txXfrm>
        <a:off x="5093060" y="1126783"/>
        <a:ext cx="1999426" cy="1109397"/>
      </dsp:txXfrm>
    </dsp:sp>
    <dsp:sp modelId="{3DF61652-8D42-4E47-8115-7B08E453FE53}">
      <dsp:nvSpPr>
        <dsp:cNvPr id="0" name=""/>
        <dsp:cNvSpPr/>
      </dsp:nvSpPr>
      <dsp:spPr>
        <a:xfrm>
          <a:off x="5565754" y="2644979"/>
          <a:ext cx="1363603" cy="542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关键技术</a:t>
          </a:r>
        </a:p>
      </dsp:txBody>
      <dsp:txXfrm>
        <a:off x="5581636" y="2660861"/>
        <a:ext cx="1331839" cy="510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B98B5-12C1-C849-844E-78272772C40B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9F045-EEFA-704C-A2F5-B174C00A93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784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今天，很荣幸，受高能物理分会点邀请，及张新民老师的委托，来介绍一下</a:t>
            </a:r>
            <a:r>
              <a:rPr kumimoji="1" lang="en-US" altLang="zh-CN" dirty="0"/>
              <a:t>CMB</a:t>
            </a:r>
            <a:r>
              <a:rPr kumimoji="1" lang="zh-CN" altLang="en-US" dirty="0"/>
              <a:t>和宇宙学研究及阿里实验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167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为社么要探测原初引力波？</a:t>
            </a:r>
            <a:endParaRPr kumimoji="1" lang="en-US" altLang="zh-CN" dirty="0"/>
          </a:p>
          <a:p>
            <a:r>
              <a:rPr kumimoji="1" lang="zh-CN" altLang="en-US" dirty="0"/>
              <a:t>因为原初引力波对于标准的热大爆炸宇宙学具有重要意义，是</a:t>
            </a:r>
            <a:r>
              <a:rPr kumimoji="1" lang="en-US" altLang="zh-CN" dirty="0"/>
              <a:t>inflation</a:t>
            </a:r>
            <a:r>
              <a:rPr kumimoji="1" lang="zh-CN" altLang="en-US" dirty="0"/>
              <a:t>模型的重要预言！原初引力波探测是</a:t>
            </a:r>
            <a:r>
              <a:rPr kumimoji="1" lang="en-US" altLang="zh-CN" dirty="0"/>
              <a:t>CMB</a:t>
            </a:r>
            <a:r>
              <a:rPr kumimoji="1" lang="zh-CN" altLang="en-US" dirty="0"/>
              <a:t>领域下一步的重点，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暴胀模型提供了可以与观测高度符合的理论解释，唯像上很成功，大大推动了宇宙学的进程。 然而在这个图像中，最根本的问题没有得到检验，暴涨过程没有得到观测的证实或者证伪： 我们不知道暴胀的动力学，暴涨发生的能标等；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>
                <a:solidFill>
                  <a:srgbClr val="0432FF"/>
                </a:solidFill>
              </a:rPr>
              <a:t>理论不完整！</a:t>
            </a:r>
            <a:endParaRPr kumimoji="1" lang="en-US" altLang="zh-CN" dirty="0">
              <a:solidFill>
                <a:srgbClr val="0432FF"/>
              </a:solidFill>
            </a:endParaRPr>
          </a:p>
          <a:p>
            <a:endParaRPr kumimoji="1" lang="en-US" altLang="zh-CN" dirty="0"/>
          </a:p>
          <a:p>
            <a:r>
              <a:rPr kumimoji="1" lang="zh-CN" altLang="en-US" dirty="0"/>
              <a:t>原初引力波是暴涨模型的直接预言，因此，探测原初引力波将是对</a:t>
            </a:r>
            <a:r>
              <a:rPr kumimoji="1" lang="en-US" altLang="zh-CN" dirty="0"/>
              <a:t>inflation</a:t>
            </a:r>
            <a:r>
              <a:rPr kumimoji="1" lang="zh-CN" altLang="en-US" dirty="0"/>
              <a:t>的一个直接验证，被誉为宇宙学的圣杯！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9585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B</a:t>
            </a:r>
            <a:r>
              <a:rPr kumimoji="1" lang="zh-CN" altLang="en-US" dirty="0"/>
              <a:t>模式的</a:t>
            </a:r>
            <a:r>
              <a:rPr kumimoji="1" lang="en-US" altLang="zh-CN" dirty="0"/>
              <a:t>physics</a:t>
            </a:r>
            <a:r>
              <a:rPr kumimoji="1" lang="zh-CN" altLang="en-US" dirty="0"/>
              <a:t>是十分丰富的，这一点可以从已知的</a:t>
            </a:r>
            <a:r>
              <a:rPr kumimoji="1" lang="en-US" altLang="zh-CN" dirty="0"/>
              <a:t>BB</a:t>
            </a:r>
            <a:r>
              <a:rPr kumimoji="1" lang="zh-CN" altLang="en-US" dirty="0"/>
              <a:t>功率谱上看出来：我用不同颜色给出不同起源的</a:t>
            </a:r>
            <a:r>
              <a:rPr kumimoji="1" lang="en-US" altLang="zh-CN" dirty="0"/>
              <a:t>BB</a:t>
            </a:r>
            <a:r>
              <a:rPr kumimoji="1" lang="zh-CN" altLang="en-US" dirty="0"/>
              <a:t>谱：</a:t>
            </a:r>
            <a:endParaRPr kumimoji="1" lang="en-US" altLang="zh-CN" dirty="0"/>
          </a:p>
          <a:p>
            <a:r>
              <a:rPr kumimoji="1" lang="zh-CN" altLang="en-US" dirty="0"/>
              <a:t>原初的</a:t>
            </a:r>
            <a:r>
              <a:rPr kumimoji="1" lang="en-US" altLang="zh-CN" dirty="0"/>
              <a:t>BB</a:t>
            </a:r>
            <a:r>
              <a:rPr kumimoji="1" lang="zh-CN" altLang="en-US" dirty="0"/>
              <a:t>谱，红色的线，来源于原初引力波，我们测到了这条红线，就测到了原初引力波；</a:t>
            </a:r>
            <a:endParaRPr kumimoji="1" lang="en-US" altLang="zh-CN" dirty="0"/>
          </a:p>
          <a:p>
            <a:r>
              <a:rPr kumimoji="1" lang="zh-CN" altLang="en-US" dirty="0"/>
              <a:t>除此以外，还有</a:t>
            </a:r>
            <a:r>
              <a:rPr kumimoji="1" lang="en-US" altLang="zh-CN" dirty="0"/>
              <a:t>CPT</a:t>
            </a:r>
            <a:r>
              <a:rPr kumimoji="1" lang="zh-CN" altLang="en-US" dirty="0"/>
              <a:t>的极化旋转角，</a:t>
            </a:r>
            <a:r>
              <a:rPr kumimoji="1" lang="en-US" altLang="zh-CN" dirty="0"/>
              <a:t>foreground</a:t>
            </a:r>
            <a:r>
              <a:rPr kumimoji="1" lang="zh-CN" altLang="en-US" dirty="0"/>
              <a:t>的</a:t>
            </a:r>
            <a:r>
              <a:rPr kumimoji="1" lang="en-US" altLang="zh-CN" dirty="0"/>
              <a:t>BB</a:t>
            </a:r>
            <a:r>
              <a:rPr kumimoji="1" lang="zh-CN" altLang="en-US" dirty="0"/>
              <a:t>谱，</a:t>
            </a:r>
            <a:endParaRPr kumimoji="1" lang="en-US" altLang="zh-CN" dirty="0"/>
          </a:p>
          <a:p>
            <a:r>
              <a:rPr kumimoji="1" lang="zh-CN" altLang="en-US" dirty="0"/>
              <a:t>还有</a:t>
            </a:r>
            <a:r>
              <a:rPr kumimoji="1" lang="en-US" altLang="zh-CN" dirty="0"/>
              <a:t>lensing</a:t>
            </a:r>
            <a:r>
              <a:rPr kumimoji="1" lang="zh-CN" altLang="en-US" dirty="0"/>
              <a:t>的</a:t>
            </a:r>
            <a:r>
              <a:rPr kumimoji="1" lang="en-US" altLang="zh-CN" dirty="0"/>
              <a:t>BB</a:t>
            </a:r>
            <a:r>
              <a:rPr kumimoji="1" lang="zh-CN" altLang="en-US" dirty="0"/>
              <a:t>谱，那么由于宇宙大尺度结构的存在，把</a:t>
            </a:r>
            <a:r>
              <a:rPr kumimoji="1" lang="en-US" altLang="zh-CN" dirty="0"/>
              <a:t>E</a:t>
            </a:r>
            <a:r>
              <a:rPr kumimoji="1" lang="zh-CN" altLang="en-US" dirty="0"/>
              <a:t>模式转变的</a:t>
            </a:r>
            <a:r>
              <a:rPr kumimoji="1" lang="en-US" altLang="zh-CN" dirty="0"/>
              <a:t>B</a:t>
            </a:r>
            <a:r>
              <a:rPr kumimoji="1" lang="zh-CN" altLang="en-US" dirty="0"/>
              <a:t>模式，这些谱背后的</a:t>
            </a:r>
            <a:r>
              <a:rPr kumimoji="1" lang="en-US" altLang="zh-CN" dirty="0"/>
              <a:t>physics</a:t>
            </a:r>
            <a:r>
              <a:rPr kumimoji="1" lang="zh-CN" altLang="en-US" dirty="0"/>
              <a:t>都是</a:t>
            </a:r>
            <a:r>
              <a:rPr kumimoji="1" lang="en-US" altLang="zh-CN" dirty="0"/>
              <a:t>B</a:t>
            </a:r>
            <a:r>
              <a:rPr kumimoji="1" lang="zh-CN" altLang="en-US" dirty="0"/>
              <a:t>模式下一步的科学目标；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Cmb</a:t>
            </a:r>
            <a:r>
              <a:rPr kumimoji="1" lang="zh-CN" altLang="en-US" dirty="0"/>
              <a:t> </a:t>
            </a:r>
            <a:r>
              <a:rPr kumimoji="1" lang="en-US" altLang="zh-CN" dirty="0"/>
              <a:t>lensing</a:t>
            </a:r>
            <a:r>
              <a:rPr kumimoji="1" lang="zh-CN" altLang="en-US" dirty="0"/>
              <a:t>对于提高暗能量、中微子是非常有用的，是下一代</a:t>
            </a:r>
            <a:r>
              <a:rPr kumimoji="1" lang="en-US" altLang="zh-CN" dirty="0"/>
              <a:t>CMB</a:t>
            </a:r>
            <a:r>
              <a:rPr kumimoji="1" lang="zh-CN" altLang="en-US" dirty="0"/>
              <a:t>实验的主要</a:t>
            </a:r>
            <a:r>
              <a:rPr kumimoji="1" lang="en-US" altLang="zh-CN" dirty="0"/>
              <a:t>science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goals</a:t>
            </a:r>
            <a:r>
              <a:rPr kumimoji="1" lang="zh-CN" altLang="en-US" dirty="0"/>
              <a:t>之一。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932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CMB</a:t>
            </a:r>
            <a:r>
              <a:rPr kumimoji="1" lang="zh-CN" altLang="en-US" dirty="0"/>
              <a:t>非常</a:t>
            </a:r>
            <a:r>
              <a:rPr kumimoji="1" lang="en-US" altLang="zh-CN" dirty="0"/>
              <a:t>power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ful</a:t>
            </a:r>
            <a:r>
              <a:rPr kumimoji="1" lang="zh-CN" altLang="en-US" dirty="0"/>
              <a:t>，几十年的观测，使得人们对宇宙的认识翻天覆地，但是我们国家之前在</a:t>
            </a:r>
            <a:r>
              <a:rPr kumimoji="1" lang="en-US" altLang="zh-CN" dirty="0"/>
              <a:t>CMB</a:t>
            </a:r>
            <a:r>
              <a:rPr kumimoji="1" lang="zh-CN" altLang="en-US" dirty="0"/>
              <a:t>实验上一直是</a:t>
            </a:r>
            <a:r>
              <a:rPr kumimoji="1" lang="en-US" altLang="zh-CN" dirty="0"/>
              <a:t>0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r>
              <a:rPr kumimoji="1" lang="en-US" altLang="zh-CN" dirty="0"/>
              <a:t>-</a:t>
            </a:r>
            <a:r>
              <a:rPr kumimoji="1" lang="zh-CN" altLang="en-US" dirty="0"/>
              <a:t>如何有效的取得突破，其实也是大家一直在思考和努力的方向。</a:t>
            </a:r>
            <a:endParaRPr kumimoji="1" lang="en-US" altLang="zh-CN" dirty="0"/>
          </a:p>
          <a:p>
            <a:r>
              <a:rPr kumimoji="1" lang="en-US" altLang="zh-CN" dirty="0"/>
              <a:t>-</a:t>
            </a:r>
            <a:r>
              <a:rPr kumimoji="1" lang="zh-CN" altLang="en-US" dirty="0"/>
              <a:t>特别是</a:t>
            </a:r>
            <a:r>
              <a:rPr kumimoji="1" lang="en-US" altLang="zh-CN" dirty="0"/>
              <a:t>Planck</a:t>
            </a:r>
            <a:r>
              <a:rPr kumimoji="1" lang="zh-CN" altLang="en-US" dirty="0"/>
              <a:t>卫星结束任务之后，地面观测成为近十年之内发展的主要方向。地面</a:t>
            </a:r>
            <a:r>
              <a:rPr kumimoji="1" lang="en-US" altLang="zh-CN" dirty="0"/>
              <a:t>CMB</a:t>
            </a:r>
            <a:r>
              <a:rPr kumimoji="1" lang="zh-CN" altLang="en-US" dirty="0"/>
              <a:t>观测对台址有及其苛刻的要求，大气干燥、稀薄；</a:t>
            </a:r>
            <a:endParaRPr kumimoji="1" lang="en-US" altLang="zh-CN" dirty="0"/>
          </a:p>
          <a:p>
            <a:r>
              <a:rPr kumimoji="1" lang="zh-CN" altLang="en-US" dirty="0"/>
              <a:t>我国的西藏阿里地区的高海拔，提供了优良的</a:t>
            </a:r>
            <a:r>
              <a:rPr kumimoji="1" lang="en-US" altLang="zh-CN" dirty="0" err="1"/>
              <a:t>cmb</a:t>
            </a:r>
            <a:r>
              <a:rPr kumimoji="1" lang="zh-CN" altLang="en-US" dirty="0"/>
              <a:t>台址；非常适合开展地面观测，为我们开展地面观测提供了先机。特别是，在</a:t>
            </a:r>
            <a:r>
              <a:rPr kumimoji="1" lang="en-US" altLang="zh-CN" dirty="0"/>
              <a:t>2014</a:t>
            </a:r>
            <a:r>
              <a:rPr kumimoji="1" lang="zh-CN" altLang="en-US" dirty="0"/>
              <a:t>年，南极的</a:t>
            </a:r>
            <a:r>
              <a:rPr kumimoji="1" lang="en-US" altLang="zh-CN" dirty="0"/>
              <a:t>bicep</a:t>
            </a:r>
            <a:r>
              <a:rPr kumimoji="1" lang="zh-CN" altLang="en-US" dirty="0"/>
              <a:t>出现问题之后，北天的观测十分重要。</a:t>
            </a:r>
            <a:endParaRPr kumimoji="1" lang="en-US" altLang="zh-CN" dirty="0"/>
          </a:p>
          <a:p>
            <a:r>
              <a:rPr kumimoji="1" lang="zh-CN" altLang="en-US" dirty="0"/>
              <a:t>因此，充分利用我国阿里的地缘优势，率先在北半球开展独立的测量，赢得先机，是我们一个可能取得突破的重要契机！！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西藏地区高海拔的台址，为我们开展实验提供了机遇！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370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因此，在</a:t>
            </a:r>
            <a:r>
              <a:rPr kumimoji="1" lang="en-US" altLang="zh-CN" dirty="0"/>
              <a:t>5</a:t>
            </a:r>
            <a:r>
              <a:rPr kumimoji="1" lang="zh-CN" altLang="en-US" dirty="0"/>
              <a:t>年前，我们高能所的宇宙学团队，在张新民老师的带动下，提出了充分利用我国西藏的台址优势，在阿里开展地面观测的研究计划；开辟新的探测窗口。</a:t>
            </a:r>
            <a:endParaRPr kumimoji="1" lang="en-US" altLang="zh-CN" dirty="0"/>
          </a:p>
          <a:p>
            <a:r>
              <a:rPr kumimoji="1" lang="zh-CN" altLang="en-US" dirty="0"/>
              <a:t>这是五年前的一个基本的路线图：基于中美合作，建造一台国际领先水平的望远镜，探测器数目为当时正在运行的</a:t>
            </a:r>
            <a:r>
              <a:rPr kumimoji="1" lang="en-US" altLang="zh-CN" dirty="0"/>
              <a:t>BICEP3</a:t>
            </a:r>
            <a:r>
              <a:rPr kumimoji="1" lang="zh-CN" altLang="en-US" dirty="0"/>
              <a:t>的</a:t>
            </a:r>
            <a:r>
              <a:rPr kumimoji="1" lang="en-US" altLang="zh-CN" dirty="0"/>
              <a:t>2.7</a:t>
            </a:r>
            <a:r>
              <a:rPr kumimoji="1" lang="zh-CN" altLang="en-US" dirty="0"/>
              <a:t>倍，在两个频段开展观测；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实现</a:t>
            </a:r>
            <a:r>
              <a:rPr kumimoji="1" lang="en-US" altLang="zh-CN" b="1" u="sng" dirty="0">
                <a:solidFill>
                  <a:srgbClr val="FF0000"/>
                </a:solidFill>
              </a:rPr>
              <a:t>0</a:t>
            </a:r>
            <a:r>
              <a:rPr kumimoji="1" lang="zh-CN" altLang="en-US" b="1" u="sng" dirty="0">
                <a:solidFill>
                  <a:srgbClr val="FF0000"/>
                </a:solidFill>
              </a:rPr>
              <a:t>的突破。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5537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台址建设已完成，包括基础设施，必备的实验设施，以及电、网、暖等运行辅助设施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8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对台址的观测环境已积累了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2</a:t>
            </a:r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年的实测数据，基本结论是阿里与智利台址条件相当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26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完成了望远镜基座的研制，和在站的安装、调试以及老练测试；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16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完成了恒温箱的研制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44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完成了第一个探测器模块的研制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14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以高能所团队为主，完成望远镜标定系统，包括保定方案、远场标定、近场场标定，等设备的研制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85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这是我的报告的提纲：</a:t>
            </a:r>
            <a:endParaRPr kumimoji="1" lang="en-US" altLang="zh-CN" dirty="0"/>
          </a:p>
          <a:p>
            <a:r>
              <a:rPr kumimoji="1" lang="en-US" altLang="zh-CN" dirty="0"/>
              <a:t>-</a:t>
            </a:r>
            <a:r>
              <a:rPr kumimoji="1" lang="zh-CN" altLang="en-US" dirty="0"/>
              <a:t> 首先，我们简单回顾一下</a:t>
            </a:r>
            <a:r>
              <a:rPr kumimoji="1" lang="en-US" altLang="zh-CN" dirty="0"/>
              <a:t>CMB</a:t>
            </a:r>
            <a:r>
              <a:rPr kumimoji="1" lang="zh-CN" altLang="en-US" dirty="0"/>
              <a:t>（宇宙微波背景辐射），（</a:t>
            </a:r>
            <a:r>
              <a:rPr kumimoji="1" lang="en-US" altLang="zh-CN" dirty="0"/>
              <a:t>CMB</a:t>
            </a:r>
            <a:r>
              <a:rPr kumimoji="1" lang="zh-CN" altLang="en-US" dirty="0"/>
              <a:t>对宇宙学标准模型的建立做出了杰出贡献，可以说，至今</a:t>
            </a:r>
            <a:r>
              <a:rPr kumimoji="1" lang="en-US" altLang="zh-CN" dirty="0"/>
              <a:t>CMB</a:t>
            </a:r>
            <a:r>
              <a:rPr kumimoji="1" lang="zh-CN" altLang="en-US" dirty="0"/>
              <a:t>仍然是最精确的宇宙学探针）。</a:t>
            </a:r>
            <a:endParaRPr kumimoji="1" lang="en-US" altLang="zh-CN" dirty="0"/>
          </a:p>
          <a:p>
            <a:r>
              <a:rPr kumimoji="1" lang="en-US" altLang="zh-CN" dirty="0"/>
              <a:t>-</a:t>
            </a:r>
            <a:r>
              <a:rPr kumimoji="1" lang="zh-CN" altLang="en-US" dirty="0"/>
              <a:t> 原初引力波探测是国际上公认的，</a:t>
            </a:r>
            <a:r>
              <a:rPr kumimoji="1" lang="en-US" altLang="zh-CN" dirty="0"/>
              <a:t>CMB</a:t>
            </a:r>
            <a:r>
              <a:rPr kumimoji="1" lang="zh-CN" altLang="en-US" dirty="0"/>
              <a:t>研究领域下一个有望取得突破的重要方向，在第二部分我将介绍原初引力波探测的国际现状。</a:t>
            </a:r>
            <a:endParaRPr kumimoji="1" lang="en-US" altLang="zh-CN" dirty="0"/>
          </a:p>
          <a:p>
            <a:r>
              <a:rPr kumimoji="1" lang="en-US" altLang="zh-CN" dirty="0"/>
              <a:t>-</a:t>
            </a:r>
            <a:r>
              <a:rPr kumimoji="1" lang="zh-CN" altLang="en-US" dirty="0"/>
              <a:t> 然后介绍我国首个地面原初引力波探测实验，</a:t>
            </a:r>
            <a:r>
              <a:rPr kumimoji="1" lang="en-US" altLang="zh-CN" dirty="0"/>
              <a:t>---</a:t>
            </a:r>
            <a:r>
              <a:rPr kumimoji="1" lang="zh-CN" altLang="en-US" dirty="0"/>
              <a:t> 阿里实验的进展。及阿里实验的科学预研究。阿里的特点是目前北半球唯一一个地面实验</a:t>
            </a:r>
            <a:r>
              <a:rPr kumimoji="1" lang="en-US" altLang="zh-CN" dirty="0"/>
              <a:t>--</a:t>
            </a:r>
            <a:r>
              <a:rPr kumimoji="1" lang="zh-CN" altLang="en-US" dirty="0"/>
              <a:t>北天唯一。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0297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以高能所团队为主，完成了控制系统的开发和部署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56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我们搭建了网络数据传输系统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84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独立开展了科学数据计算平台的搭建，开发了模拟平台、分析平台，以及科学分析所必须的关键年技术，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678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基于这些管线，开展了对实验从头至尾的模拟，制定了扫描策略，模拟产生了完整观测季的模拟数据集，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92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600" kern="1200" dirty="0">
                <a:solidFill>
                  <a:schemeClr val="tx1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同时，开展了望远镜关键技术的自主研发，这一块，聪展研究员将会有详细的介绍</a:t>
            </a: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86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487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我们希望利用</a:t>
            </a:r>
            <a:r>
              <a:rPr kumimoji="1" lang="en-US" altLang="zh-CN" dirty="0"/>
              <a:t>alicpt-1</a:t>
            </a:r>
            <a:r>
              <a:rPr kumimoji="1" lang="zh-CN" altLang="en-US" dirty="0"/>
              <a:t>能够在极化方向，做出一些好的科学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7742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我们研究了扫描策略，充分考虑阿里台址的特点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27BFD-6265-4589-8716-F4BECE45B5C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62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瞄准干净天区，开展深度扫描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27BFD-6265-4589-8716-F4BECE45B5C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086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我们</a:t>
            </a:r>
            <a:r>
              <a:rPr kumimoji="1" lang="en-US" altLang="zh-CN" dirty="0"/>
              <a:t>4</a:t>
            </a:r>
            <a:r>
              <a:rPr kumimoji="1" lang="zh-CN" altLang="en-US" dirty="0"/>
              <a:t>个模块的探测器，探测精度将好于</a:t>
            </a:r>
            <a:r>
              <a:rPr kumimoji="1" lang="en-US" altLang="zh-CN" dirty="0" err="1"/>
              <a:t>planck</a:t>
            </a:r>
            <a:r>
              <a:rPr kumimoji="1" lang="zh-CN" altLang="en-US" dirty="0"/>
              <a:t>。模拟显示，一两个月的扫描，可以得到北天区最好的极化天图。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27BFD-6265-4589-8716-F4BECE45B5C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6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CMB</a:t>
            </a:r>
            <a:r>
              <a:rPr kumimoji="1" lang="zh-CN" altLang="en-US" dirty="0"/>
              <a:t>大家相信大家并不陌生（什么是</a:t>
            </a:r>
            <a:r>
              <a:rPr kumimoji="1" lang="en-US" altLang="zh-CN" dirty="0"/>
              <a:t>CMB</a:t>
            </a:r>
            <a:r>
              <a:rPr kumimoji="1" lang="zh-CN" altLang="en-US" dirty="0"/>
              <a:t>？） </a:t>
            </a:r>
            <a:endParaRPr kumimoji="1" lang="en-US" altLang="zh-CN" dirty="0"/>
          </a:p>
          <a:p>
            <a:r>
              <a:rPr kumimoji="1" lang="en-US" altLang="zh-CN" dirty="0"/>
              <a:t>CMB</a:t>
            </a:r>
            <a:r>
              <a:rPr kumimoji="1" lang="zh-CN" altLang="en-US" dirty="0"/>
              <a:t>是宇宙早期热大爆炸留下来的光子的余晖，光子早期处于热平衡，在</a:t>
            </a:r>
            <a:r>
              <a:rPr kumimoji="1" lang="en-US" altLang="zh-CN" dirty="0"/>
              <a:t>38</a:t>
            </a:r>
            <a:r>
              <a:rPr kumimoji="1" lang="zh-CN" altLang="en-US" dirty="0"/>
              <a:t>万年的时候退欧，</a:t>
            </a:r>
            <a:r>
              <a:rPr kumimoji="1" lang="en-US" altLang="zh-CN" dirty="0"/>
              <a:t>free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streaming</a:t>
            </a:r>
            <a:r>
              <a:rPr kumimoji="1" lang="zh-CN" altLang="en-US" dirty="0"/>
              <a:t>直到今天，记录了宇宙的起源和演化的信息。是我们认识宇宙的重要研究对象。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4829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希望通过几个观测季的扫描，得到好的</a:t>
            </a:r>
            <a:r>
              <a:rPr lang="en-US" altLang="zh-CN" dirty="0"/>
              <a:t>r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C7E73-5073-46B2-8A23-EF2C5A4B825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623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除了</a:t>
            </a:r>
            <a:r>
              <a:rPr kumimoji="1" lang="en-US" altLang="zh-CN" dirty="0"/>
              <a:t>deep</a:t>
            </a:r>
            <a:r>
              <a:rPr kumimoji="1" lang="zh-CN" altLang="en-US" dirty="0"/>
              <a:t>扫描之外，我们还可以开展大天区的扫描，大天区可以迅速降低</a:t>
            </a:r>
            <a:r>
              <a:rPr kumimoji="1" lang="en-US" altLang="zh-CN" dirty="0" err="1"/>
              <a:t>covmic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variance</a:t>
            </a:r>
            <a:r>
              <a:rPr kumimoji="1" lang="zh-CN" altLang="en-US" dirty="0"/>
              <a:t>带来的不确定性，开展宇宙学研究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4938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我们还探索了</a:t>
            </a:r>
            <a:r>
              <a:rPr kumimoji="1" lang="en-US" altLang="zh-CN" dirty="0" err="1"/>
              <a:t>ali</a:t>
            </a:r>
            <a:r>
              <a:rPr kumimoji="1" lang="zh-CN" altLang="en-US" dirty="0"/>
              <a:t>与北天</a:t>
            </a:r>
            <a:r>
              <a:rPr kumimoji="1" lang="en-US" altLang="zh-CN" dirty="0"/>
              <a:t>desi</a:t>
            </a:r>
            <a:r>
              <a:rPr kumimoji="1" lang="zh-CN" altLang="en-US" dirty="0"/>
              <a:t>做联合分析的宇宙学，这是初步结果，</a:t>
            </a:r>
            <a:r>
              <a:rPr kumimoji="1" lang="en-US" altLang="zh-CN" dirty="0"/>
              <a:t>cross</a:t>
            </a:r>
            <a:r>
              <a:rPr kumimoji="1" lang="zh-CN" altLang="en-US" dirty="0"/>
              <a:t> 的好处是：。。。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86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CMB</a:t>
            </a:r>
            <a:r>
              <a:rPr kumimoji="1" lang="zh-CN" altLang="en-US" dirty="0"/>
              <a:t>是怎么被发现的？</a:t>
            </a:r>
            <a:endParaRPr kumimoji="1" lang="en-US" altLang="zh-CN" dirty="0"/>
          </a:p>
          <a:p>
            <a:r>
              <a:rPr kumimoji="1" lang="en-US" altLang="zh-CN" dirty="0"/>
              <a:t>CMB</a:t>
            </a:r>
            <a:r>
              <a:rPr kumimoji="1" lang="zh-CN" altLang="en-US" dirty="0"/>
              <a:t>在</a:t>
            </a:r>
            <a:r>
              <a:rPr kumimoji="1" lang="en-US" altLang="zh-CN" dirty="0"/>
              <a:t>1965</a:t>
            </a:r>
            <a:r>
              <a:rPr kumimoji="1" lang="zh-CN" altLang="en-US" dirty="0"/>
              <a:t>年最早被彭其阿斯和威尔逊在做射电天线实验中被发现，从此揭开了其研究的序幕。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368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对于</a:t>
            </a:r>
            <a:r>
              <a:rPr kumimoji="1" lang="en-US" altLang="zh-CN" dirty="0"/>
              <a:t>CMB</a:t>
            </a:r>
            <a:r>
              <a:rPr kumimoji="1" lang="zh-CN" altLang="en-US" dirty="0"/>
              <a:t>，除了</a:t>
            </a:r>
            <a:r>
              <a:rPr kumimoji="1" lang="en-US" altLang="zh-CN" dirty="0"/>
              <a:t>CMB</a:t>
            </a:r>
            <a:r>
              <a:rPr kumimoji="1" lang="zh-CN" altLang="en-US" dirty="0"/>
              <a:t>的平均温度</a:t>
            </a:r>
            <a:r>
              <a:rPr kumimoji="1" lang="en-US" altLang="zh-CN" dirty="0"/>
              <a:t>2.73K</a:t>
            </a:r>
            <a:r>
              <a:rPr kumimoji="1" lang="zh-CN" altLang="en-US" dirty="0"/>
              <a:t>之外，</a:t>
            </a:r>
            <a:r>
              <a:rPr kumimoji="1" lang="en-US" altLang="zh-CN" dirty="0"/>
              <a:t>CMB</a:t>
            </a:r>
            <a:r>
              <a:rPr kumimoji="1" lang="zh-CN" altLang="en-US" dirty="0"/>
              <a:t> 的温度存在</a:t>
            </a:r>
            <a:r>
              <a:rPr kumimoji="1" lang="en-US" altLang="zh-CN" dirty="0"/>
              <a:t>10^{-5}</a:t>
            </a:r>
            <a:r>
              <a:rPr kumimoji="1" lang="zh-CN" altLang="en-US" dirty="0"/>
              <a:t>量级的温度涨落，记录了早期暴涨期间的涨落在光子中演化的信息。这个温度涨落是早期</a:t>
            </a:r>
            <a:r>
              <a:rPr kumimoji="1" lang="en-US" altLang="zh-CN" dirty="0"/>
              <a:t>inflation</a:t>
            </a:r>
            <a:r>
              <a:rPr kumimoji="1" lang="zh-CN" altLang="en-US" dirty="0"/>
              <a:t>留下的扰动的种子，经过</a:t>
            </a:r>
            <a:r>
              <a:rPr kumimoji="1" lang="en-US" altLang="zh-CN" dirty="0"/>
              <a:t>137</a:t>
            </a:r>
            <a:r>
              <a:rPr kumimoji="1" lang="zh-CN" altLang="en-US" dirty="0"/>
              <a:t>亿年演化至今，形成的温度的涨落，将提供重要宇宙学信息。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782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CBM</a:t>
            </a:r>
            <a:r>
              <a:rPr kumimoji="1" lang="zh-CN" altLang="en-US" dirty="0"/>
              <a:t>的角功率谱的形状非常敏感与基本的宇宙学模型参数，例如，第一峰的位置，决定宇宙的曲率，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630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在之后的几十年间，先后有三代空间卫星，数十个地面及探空气球实验，对</a:t>
            </a:r>
            <a:r>
              <a:rPr lang="en-US" altLang="zh-CN" dirty="0"/>
              <a:t>CMB</a:t>
            </a:r>
            <a:r>
              <a:rPr lang="zh-CN" altLang="en-US" dirty="0"/>
              <a:t>开展了精确的测量，并取得了举世瞩目的科学成果。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540B9-CEEA-E747-A951-0CD08A7746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三代空间卫星，特别是</a:t>
            </a:r>
            <a:r>
              <a:rPr kumimoji="1" lang="en-US" altLang="zh-CN" dirty="0" err="1"/>
              <a:t>planck</a:t>
            </a:r>
            <a:r>
              <a:rPr kumimoji="1" lang="zh-CN" altLang="en-US" dirty="0"/>
              <a:t>把</a:t>
            </a:r>
            <a:r>
              <a:rPr kumimoji="1" lang="en-US" altLang="zh-CN" dirty="0"/>
              <a:t>CMB</a:t>
            </a:r>
            <a:r>
              <a:rPr kumimoji="1" lang="zh-CN" altLang="en-US" dirty="0"/>
              <a:t>的温度谱测量的非常精确，在</a:t>
            </a:r>
            <a:r>
              <a:rPr kumimoji="1" lang="en-US" altLang="zh-CN" dirty="0"/>
              <a:t>l&lt;2000</a:t>
            </a:r>
            <a:r>
              <a:rPr kumimoji="1" lang="zh-CN" altLang="en-US" dirty="0"/>
              <a:t>的尺度上，已经到了</a:t>
            </a:r>
            <a:r>
              <a:rPr kumimoji="1" lang="en-US" altLang="zh-CN" dirty="0"/>
              <a:t>cosmic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limit</a:t>
            </a:r>
            <a:r>
              <a:rPr kumimoji="1" lang="zh-CN" altLang="en-US" dirty="0"/>
              <a:t>的极限，给出了非常精确的宇宙学参数测量，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 </a:t>
            </a:r>
            <a:r>
              <a:rPr kumimoji="1" lang="en-US" altLang="zh-CN" dirty="0"/>
              <a:t>CDM</a:t>
            </a:r>
            <a:r>
              <a:rPr kumimoji="1" lang="zh-CN" altLang="en-US" dirty="0"/>
              <a:t> </a:t>
            </a:r>
            <a:r>
              <a:rPr kumimoji="1" lang="en-US" altLang="zh-CN" dirty="0"/>
              <a:t>6</a:t>
            </a:r>
            <a:r>
              <a:rPr kumimoji="1" lang="zh-CN" altLang="en-US" dirty="0"/>
              <a:t>参数的宇宙学模型测量精度达到百分之几，甚至千分之几的精度。</a:t>
            </a:r>
            <a:r>
              <a:rPr kumimoji="1" lang="en-US" altLang="zh-CN" dirty="0"/>
              <a:t>CMB</a:t>
            </a:r>
            <a:r>
              <a:rPr kumimoji="1" lang="zh-CN" altLang="en-US" dirty="0"/>
              <a:t>实现了精确宇宙学！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2411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为什么要这一页？</a:t>
            </a:r>
            <a:endParaRPr kumimoji="1" lang="en-US" altLang="zh-CN" dirty="0"/>
          </a:p>
          <a:p>
            <a:r>
              <a:rPr kumimoji="1" lang="en-US" altLang="zh-CN" dirty="0"/>
              <a:t>CMB</a:t>
            </a:r>
            <a:r>
              <a:rPr kumimoji="1" lang="zh-CN" altLang="en-US" dirty="0"/>
              <a:t>除了温度涨落之外，其携带的极化是另一个重要的信息；极化分为两种，</a:t>
            </a:r>
            <a:r>
              <a:rPr kumimoji="1" lang="en-US" altLang="zh-CN" dirty="0"/>
              <a:t>E</a:t>
            </a:r>
            <a:r>
              <a:rPr kumimoji="1" lang="zh-CN" altLang="en-US" dirty="0"/>
              <a:t>和</a:t>
            </a:r>
            <a:r>
              <a:rPr kumimoji="1" lang="en-US" altLang="zh-CN" dirty="0"/>
              <a:t>B</a:t>
            </a:r>
            <a:r>
              <a:rPr kumimoji="1" lang="zh-CN" altLang="en-US" dirty="0"/>
              <a:t>极化，其中</a:t>
            </a:r>
            <a:r>
              <a:rPr kumimoji="1" lang="en-US" altLang="zh-CN" dirty="0"/>
              <a:t>B</a:t>
            </a:r>
            <a:r>
              <a:rPr kumimoji="1" lang="zh-CN" altLang="en-US" dirty="0"/>
              <a:t>模式极化对应于原初引力波。因此，我们探测</a:t>
            </a:r>
            <a:r>
              <a:rPr kumimoji="1" lang="en-US" altLang="zh-CN" dirty="0"/>
              <a:t>CMB</a:t>
            </a:r>
            <a:r>
              <a:rPr kumimoji="1" lang="zh-CN" altLang="en-US" dirty="0"/>
              <a:t>的</a:t>
            </a:r>
            <a:r>
              <a:rPr kumimoji="1" lang="en-US" altLang="zh-CN" dirty="0"/>
              <a:t>B</a:t>
            </a:r>
            <a:r>
              <a:rPr kumimoji="1" lang="zh-CN" altLang="en-US" dirty="0"/>
              <a:t>模式，就找到了原初引力波。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685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937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875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181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617129" y="1526846"/>
            <a:ext cx="8066225" cy="4638458"/>
          </a:xfrm>
          <a:prstGeom prst="rect">
            <a:avLst/>
          </a:prstGeom>
        </p:spPr>
        <p:txBody>
          <a:bodyPr/>
          <a:lstStyle>
            <a:lvl1pPr marL="342884" indent="-342884">
              <a:buFont typeface="Wingdings" panose="05000000000000000000" pitchFamily="2" charset="2"/>
              <a:buChar char="Ø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2101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99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79108B70-4556-E14D-AEB0-E2B69B07705A}"/>
              </a:ext>
            </a:extLst>
          </p:cNvPr>
          <p:cNvCxnSpPr/>
          <p:nvPr userDrawn="1"/>
        </p:nvCxnSpPr>
        <p:spPr>
          <a:xfrm>
            <a:off x="244928" y="1099456"/>
            <a:ext cx="865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0E112AE-7BB7-EB4F-80FE-C03A5A1E32E2}"/>
              </a:ext>
            </a:extLst>
          </p:cNvPr>
          <p:cNvSpPr/>
          <p:nvPr userDrawn="1"/>
        </p:nvSpPr>
        <p:spPr>
          <a:xfrm>
            <a:off x="0" y="6356351"/>
            <a:ext cx="9144000" cy="501649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455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641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546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458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79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925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124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550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8A72-6A6F-B64F-B3D1-BED172FDDAD0}" type="datetimeFigureOut">
              <a:rPr kumimoji="1" lang="zh-CN" altLang="en-US" smtClean="0"/>
              <a:t>2021/10/12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173B8-C56F-8B41-B9E2-EC7F0BB68AB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868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14.xml"/><Relationship Id="rId7" Type="http://schemas.openxmlformats.org/officeDocument/2006/relationships/slide" Target="slide7.xml"/><Relationship Id="rId12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18.xml"/><Relationship Id="rId5" Type="http://schemas.openxmlformats.org/officeDocument/2006/relationships/slide" Target="slide13.xml"/><Relationship Id="rId10" Type="http://schemas.openxmlformats.org/officeDocument/2006/relationships/slide" Target="slide15.xml"/><Relationship Id="rId4" Type="http://schemas.openxmlformats.org/officeDocument/2006/relationships/slide" Target="slide3.xml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4.xml"/><Relationship Id="rId7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37.png"/><Relationship Id="rId5" Type="http://schemas.openxmlformats.org/officeDocument/2006/relationships/slide" Target="slide13.xml"/><Relationship Id="rId10" Type="http://schemas.openxmlformats.org/officeDocument/2006/relationships/slide" Target="slide18.xml"/><Relationship Id="rId4" Type="http://schemas.openxmlformats.org/officeDocument/2006/relationships/slide" Target="slide4.xml"/><Relationship Id="rId9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5.gif"/><Relationship Id="rId7" Type="http://schemas.openxmlformats.org/officeDocument/2006/relationships/image" Target="../media/image8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90.png"/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3.png"/><Relationship Id="rId9" Type="http://schemas.openxmlformats.org/officeDocument/2006/relationships/image" Target="../media/image100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6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jpe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3.png"/><Relationship Id="rId5" Type="http://schemas.openxmlformats.org/officeDocument/2006/relationships/image" Target="../media/image9.tiff"/><Relationship Id="rId10" Type="http://schemas.openxmlformats.org/officeDocument/2006/relationships/image" Target="../media/image12.png"/><Relationship Id="rId4" Type="http://schemas.openxmlformats.org/officeDocument/2006/relationships/image" Target="../media/image8.tif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2">
            <a:extLst>
              <a:ext uri="{FF2B5EF4-FFF2-40B4-BE49-F238E27FC236}">
                <a16:creationId xmlns:a16="http://schemas.microsoft.com/office/drawing/2014/main" id="{59427243-03FD-B344-9C23-DF3463A3E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225844"/>
            <a:ext cx="9144000" cy="1655762"/>
          </a:xfrm>
        </p:spPr>
        <p:txBody>
          <a:bodyPr>
            <a:norm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报告人： 李 虹     </a:t>
            </a:r>
            <a:endParaRPr kumimoji="1"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A9183A2-5D6B-D842-AE2F-BAF10F88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337" y="5254146"/>
            <a:ext cx="3403323" cy="6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18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中国科学院高能物理研究所</a:t>
            </a:r>
            <a:endParaRPr lang="en-US" altLang="zh-CN" sz="1800" b="1" dirty="0">
              <a:solidFill>
                <a:prstClr val="black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2021.10.12</a:t>
            </a:r>
            <a:endParaRPr lang="zh-CN" altLang="en-US" sz="1800" b="1" dirty="0">
              <a:solidFill>
                <a:prstClr val="black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yzfan\Desktop\W020090722524685304150.jpg">
            <a:extLst>
              <a:ext uri="{FF2B5EF4-FFF2-40B4-BE49-F238E27FC236}">
                <a16:creationId xmlns:a16="http://schemas.microsoft.com/office/drawing/2014/main" id="{47D416CA-5A3B-754F-935C-646AAA7A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53" y="128469"/>
            <a:ext cx="1026319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474F4A76-D84B-9B4A-BF5D-ABC988A2D39B}"/>
              </a:ext>
            </a:extLst>
          </p:cNvPr>
          <p:cNvSpPr txBox="1">
            <a:spLocks/>
          </p:cNvSpPr>
          <p:nvPr/>
        </p:nvSpPr>
        <p:spPr>
          <a:xfrm>
            <a:off x="0" y="-282918"/>
            <a:ext cx="9144000" cy="3205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latin typeface="Kaiti SC" panose="02010600040101010101" pitchFamily="2" charset="-122"/>
                <a:ea typeface="Kaiti SC" panose="02010600040101010101" pitchFamily="2" charset="-122"/>
              </a:rPr>
              <a:t>中国物理学会高能物理分会 </a:t>
            </a:r>
            <a:r>
              <a:rPr lang="en-US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2021 </a:t>
            </a:r>
            <a:r>
              <a:rPr lang="zh-CN" altLang="en-US" sz="2000" dirty="0">
                <a:latin typeface="Kaiti SC" panose="02010600040101010101" pitchFamily="2" charset="-122"/>
                <a:ea typeface="Kaiti SC" panose="02010600040101010101" pitchFamily="2" charset="-122"/>
              </a:rPr>
              <a:t>年战略研讨会 </a:t>
            </a:r>
            <a:br>
              <a:rPr kumimoji="1" lang="en-US" altLang="zh-CN" sz="4000" dirty="0"/>
            </a:br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微波背景辐射和宇宙学研究</a:t>
            </a:r>
            <a:endParaRPr kumimoji="1"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51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8"/>
    </mc:Choice>
    <mc:Fallback xmlns="">
      <p:transition spd="slow" advTm="266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202124-2CF3-F249-ADD7-E762CC01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54" y="1846144"/>
            <a:ext cx="2738522" cy="2004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EB3728B-0B36-7A4B-996C-042C6B290D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4930" y="1229068"/>
                <a:ext cx="6020173" cy="2004670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buFont typeface="Wingdings" pitchFamily="2" charset="2"/>
                  <a:buChar char="n"/>
                </a:pP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 Inflationary </a:t>
                </a:r>
                <a14:m>
                  <m:oMath xmlns:m="http://schemas.openxmlformats.org/officeDocument/2006/math">
                    <m:r>
                      <a:rPr kumimoji="1" lang="el-GR" altLang="zh-CN">
                        <a:latin typeface="Cambria Math" panose="02040503050406030204" pitchFamily="18" charset="0"/>
                      </a:rPr>
                      <m:t>𝜦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𝑪𝑫𝑴</m:t>
                    </m:r>
                  </m:oMath>
                </a14:m>
                <a:r>
                  <a:rPr kumimoji="1" lang="en-US" altLang="zh-CN" dirty="0"/>
                  <a:t> </a:t>
                </a:r>
              </a:p>
              <a:p>
                <a:pPr marL="457200" lvl="1" indent="0">
                  <a:buNone/>
                </a:pPr>
                <a:r>
                  <a:rPr lang="en" altLang="zh-CN" dirty="0"/>
                  <a:t>Successfully phenomenological description </a:t>
                </a:r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kumimoji="1" lang="en" altLang="zh-CN" dirty="0"/>
                  <a:t>  </a:t>
                </a:r>
                <a:r>
                  <a:rPr kumimoji="1" lang="en" altLang="zh-CN" b="1" dirty="0">
                    <a:solidFill>
                      <a:srgbClr val="FF0000"/>
                    </a:solidFill>
                  </a:rPr>
                  <a:t>But</a:t>
                </a:r>
              </a:p>
              <a:p>
                <a:pPr lvl="1"/>
                <a:r>
                  <a:rPr lang="en" altLang="zh-CN" dirty="0"/>
                  <a:t> </a:t>
                </a:r>
                <a:r>
                  <a:rPr lang="en" altLang="zh-CN" sz="2000" b="1" dirty="0">
                    <a:solidFill>
                      <a:srgbClr val="7030A0"/>
                    </a:solidFill>
                  </a:rPr>
                  <a:t>fundamental questions </a:t>
                </a:r>
                <a:r>
                  <a:rPr lang="en" altLang="zh-CN" sz="2000" dirty="0"/>
                  <a:t>remain unanswered</a:t>
                </a:r>
              </a:p>
              <a:p>
                <a:pPr marL="0" indent="0">
                  <a:buNone/>
                </a:pPr>
                <a:r>
                  <a:rPr lang="en" altLang="zh-CN" sz="2400" dirty="0"/>
                  <a:t>               </a:t>
                </a:r>
                <a:r>
                  <a:rPr lang="en" altLang="zh-CN" sz="2400" b="1" dirty="0">
                    <a:solidFill>
                      <a:srgbClr val="FF0000"/>
                    </a:solidFill>
                  </a:rPr>
                  <a:t>Inflation ? </a:t>
                </a:r>
              </a:p>
              <a:p>
                <a:pPr marL="0" indent="0">
                  <a:buNone/>
                </a:pPr>
                <a:r>
                  <a:rPr lang="en" altLang="zh-CN" sz="2400" b="1" dirty="0">
                    <a:solidFill>
                      <a:srgbClr val="FF0000"/>
                    </a:solidFill>
                  </a:rPr>
                  <a:t>             </a:t>
                </a:r>
                <a:r>
                  <a:rPr lang="en" altLang="zh-CN" sz="2400" dirty="0"/>
                  <a:t>incomplete theoretical foundation</a:t>
                </a:r>
              </a:p>
              <a:p>
                <a:pPr marL="0" indent="0">
                  <a:buNone/>
                </a:pPr>
                <a:endParaRPr lang="en" altLang="zh-CN" sz="2400" dirty="0"/>
              </a:p>
              <a:p>
                <a:pPr marL="0" indent="0">
                  <a:buNone/>
                </a:pPr>
                <a:endParaRPr lang="en" altLang="zh-CN" sz="2400" dirty="0"/>
              </a:p>
              <a:p>
                <a:pPr marL="0" indent="0">
                  <a:buNone/>
                </a:pPr>
                <a:endParaRPr lang="en" altLang="zh-CN" sz="2400" dirty="0"/>
              </a:p>
              <a:p>
                <a:pPr marL="0" indent="0">
                  <a:buNone/>
                </a:pPr>
                <a:endParaRPr lang="en" altLang="zh-CN" sz="2400" dirty="0"/>
              </a:p>
              <a:p>
                <a:pPr marL="0" indent="0">
                  <a:buNone/>
                </a:pPr>
                <a:endParaRPr lang="en" altLang="zh-CN" sz="2400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EB3728B-0B36-7A4B-996C-042C6B290D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930" y="1229068"/>
                <a:ext cx="6020173" cy="2004670"/>
              </a:xfrm>
              <a:blipFill>
                <a:blip r:embed="rId4"/>
                <a:stretch>
                  <a:fillRect l="-1474" t="-6918"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4803110-5EDA-2B41-8E33-9064AFCAB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559" y="67506"/>
            <a:ext cx="1748881" cy="145407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0188C9-A870-9046-82C7-600A6465773A}"/>
              </a:ext>
            </a:extLst>
          </p:cNvPr>
          <p:cNvSpPr/>
          <p:nvPr/>
        </p:nvSpPr>
        <p:spPr>
          <a:xfrm>
            <a:off x="5736801" y="4665317"/>
            <a:ext cx="3286309" cy="14764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11F5ECE-6A58-5C46-86EA-F814D0B3F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566" y="4665317"/>
            <a:ext cx="1153170" cy="112670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717AA0F-21D7-FA4C-AD69-4EE0D2E638A7}"/>
              </a:ext>
            </a:extLst>
          </p:cNvPr>
          <p:cNvSpPr/>
          <p:nvPr/>
        </p:nvSpPr>
        <p:spPr>
          <a:xfrm>
            <a:off x="0" y="6331789"/>
            <a:ext cx="9144000" cy="526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399772-E56D-DD4F-A81A-043FC54F5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81" y="3328737"/>
            <a:ext cx="5389631" cy="354651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BA748C-5625-DD43-A675-5B0F6E3651FD}"/>
              </a:ext>
            </a:extLst>
          </p:cNvPr>
          <p:cNvSpPr txBox="1"/>
          <p:nvPr/>
        </p:nvSpPr>
        <p:spPr>
          <a:xfrm>
            <a:off x="5287806" y="5394272"/>
            <a:ext cx="376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宇宙学圣杯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（  </a:t>
            </a:r>
            <a:r>
              <a:rPr lang="en" altLang="zh-CN" dirty="0"/>
              <a:t>holy grail of cosmology </a:t>
            </a:r>
            <a:r>
              <a:rPr kumimoji="1" lang="zh-CN" altLang="en-US" dirty="0"/>
              <a:t>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EB9773-C073-4646-99D6-A2699BAFB348}"/>
              </a:ext>
            </a:extLst>
          </p:cNvPr>
          <p:cNvSpPr txBox="1"/>
          <p:nvPr/>
        </p:nvSpPr>
        <p:spPr>
          <a:xfrm>
            <a:off x="6784266" y="1490337"/>
            <a:ext cx="1990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Precision cosmology !</a:t>
            </a:r>
            <a:endParaRPr kumimoji="1" lang="zh-CN" altLang="en-US" sz="1600" dirty="0"/>
          </a:p>
        </p:txBody>
      </p:sp>
      <p:sp>
        <p:nvSpPr>
          <p:cNvPr id="2" name="右箭头 1">
            <a:extLst>
              <a:ext uri="{FF2B5EF4-FFF2-40B4-BE49-F238E27FC236}">
                <a16:creationId xmlns:a16="http://schemas.microsoft.com/office/drawing/2014/main" id="{B921C824-FA67-C744-BE4E-42099C92A327}"/>
              </a:ext>
            </a:extLst>
          </p:cNvPr>
          <p:cNvSpPr/>
          <p:nvPr/>
        </p:nvSpPr>
        <p:spPr>
          <a:xfrm>
            <a:off x="125631" y="1986831"/>
            <a:ext cx="281142" cy="1042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081A6B2-65C5-AF4F-AC1A-256F20EC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28450"/>
            <a:ext cx="7886700" cy="1325563"/>
          </a:xfrm>
        </p:spPr>
        <p:txBody>
          <a:bodyPr/>
          <a:lstStyle/>
          <a:p>
            <a:r>
              <a:rPr kumimoji="1" lang="en-US" altLang="zh-CN" dirty="0">
                <a:latin typeface="+mn-lt"/>
              </a:rPr>
              <a:t>The next : B mode of CMB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9E070DF-37C0-DA4A-AB2E-67BE27B4A3F0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54F4C0B-6D07-D547-B956-B1229E90AFD6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6563BD7-F62D-6F47-BD4B-00DDB00FFB26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59121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70F6D7C3-009A-4B48-BA4B-0E4EC97470C0}"/>
              </a:ext>
            </a:extLst>
          </p:cNvPr>
          <p:cNvCxnSpPr/>
          <p:nvPr/>
        </p:nvCxnSpPr>
        <p:spPr>
          <a:xfrm>
            <a:off x="0" y="833235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B96E444-525E-E449-A485-A1F37DD455F0}"/>
              </a:ext>
            </a:extLst>
          </p:cNvPr>
          <p:cNvSpPr/>
          <p:nvPr/>
        </p:nvSpPr>
        <p:spPr>
          <a:xfrm>
            <a:off x="0" y="18008"/>
            <a:ext cx="225258" cy="8152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DC3326B9-E166-1645-8DA0-C608B90A3B75}"/>
              </a:ext>
            </a:extLst>
          </p:cNvPr>
          <p:cNvSpPr/>
          <p:nvPr/>
        </p:nvSpPr>
        <p:spPr>
          <a:xfrm>
            <a:off x="5123557" y="1098195"/>
            <a:ext cx="3829846" cy="3827651"/>
          </a:xfrm>
          <a:prstGeom prst="rect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FF7E79"/>
                </a:solidFill>
                <a:latin typeface="+mn-ea"/>
                <a:cs typeface="Calibri" panose="020F0502020204030204" pitchFamily="34" charset="0"/>
              </a:rPr>
              <a:t>原初引力波</a:t>
            </a:r>
            <a:endParaRPr lang="en-US" altLang="zh-CN" sz="1600" b="1" dirty="0">
              <a:solidFill>
                <a:srgbClr val="FF7E79"/>
              </a:solidFill>
              <a:latin typeface="+mn-ea"/>
              <a:cs typeface="Calibri" panose="020F0502020204030204" pitchFamily="34" charset="0"/>
            </a:endParaRPr>
          </a:p>
          <a:p>
            <a:pPr marL="21430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altLang="zh-CN" sz="1600" b="1" dirty="0">
                <a:solidFill>
                  <a:srgbClr val="339933"/>
                </a:solidFill>
                <a:latin typeface="+mn-ea"/>
                <a:cs typeface="Calibri" panose="020F0502020204030204" pitchFamily="34" charset="0"/>
              </a:rPr>
              <a:t>CMB</a:t>
            </a:r>
            <a:r>
              <a:rPr lang="zh-CN" altLang="en-US" sz="1600" b="1" dirty="0">
                <a:solidFill>
                  <a:srgbClr val="339933"/>
                </a:solidFill>
                <a:latin typeface="+mn-ea"/>
                <a:cs typeface="Calibri" panose="020F0502020204030204" pitchFamily="34" charset="0"/>
              </a:rPr>
              <a:t>极化旋转角，检验</a:t>
            </a:r>
            <a:r>
              <a:rPr lang="en-US" altLang="zh-CN" sz="1600" b="1" dirty="0">
                <a:solidFill>
                  <a:srgbClr val="339933"/>
                </a:solidFill>
                <a:latin typeface="+mn-ea"/>
                <a:cs typeface="Calibri" panose="020F0502020204030204" pitchFamily="34" charset="0"/>
              </a:rPr>
              <a:t>CPT</a:t>
            </a:r>
            <a:r>
              <a:rPr lang="zh-CN" altLang="en-US" sz="1600" b="1" dirty="0">
                <a:solidFill>
                  <a:srgbClr val="339933"/>
                </a:solidFill>
                <a:latin typeface="+mn-ea"/>
                <a:cs typeface="Calibri" panose="020F0502020204030204" pitchFamily="34" charset="0"/>
              </a:rPr>
              <a:t>对称性</a:t>
            </a:r>
            <a:endParaRPr lang="en-US" altLang="zh-CN" sz="1600" b="1" dirty="0">
              <a:solidFill>
                <a:srgbClr val="339933"/>
              </a:solidFill>
              <a:latin typeface="+mn-ea"/>
              <a:cs typeface="Calibri" panose="020F0502020204030204" pitchFamily="34" charset="0"/>
            </a:endParaRPr>
          </a:p>
          <a:p>
            <a:pPr marL="21430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zh-CN" altLang="en-US" sz="1600" b="1" dirty="0">
                <a:solidFill>
                  <a:srgbClr val="FF40FF"/>
                </a:solidFill>
                <a:latin typeface="+mn-ea"/>
                <a:cs typeface="Calibri" panose="020F0502020204030204" pitchFamily="34" charset="0"/>
              </a:rPr>
              <a:t>极化前景科学分析：前景分析及扣除技术</a:t>
            </a:r>
            <a:endParaRPr lang="en-US" altLang="zh-CN" sz="1600" b="1" dirty="0">
              <a:solidFill>
                <a:srgbClr val="FF40FF"/>
              </a:solidFill>
              <a:latin typeface="+mn-ea"/>
              <a:cs typeface="Calibri" panose="020F0502020204030204" pitchFamily="34" charset="0"/>
            </a:endParaRPr>
          </a:p>
          <a:p>
            <a:pPr marL="21430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CMB</a:t>
            </a: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Lensing</a:t>
            </a: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：</a:t>
            </a:r>
            <a:endParaRPr lang="en-US" altLang="zh-CN" sz="1600" b="1" dirty="0">
              <a:solidFill>
                <a:srgbClr val="0000FF"/>
              </a:solidFill>
              <a:latin typeface="+mn-ea"/>
              <a:cs typeface="Calibri" panose="020F0502020204030204" pitchFamily="34" charset="0"/>
            </a:endParaRPr>
          </a:p>
          <a:p>
            <a:pPr marL="671490" lvl="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Lensing</a:t>
            </a: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potential</a:t>
            </a: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measurement</a:t>
            </a:r>
          </a:p>
          <a:p>
            <a:pPr marL="671490" lvl="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CMB</a:t>
            </a: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极化与</a:t>
            </a: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Galaxy</a:t>
            </a: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的交叉关联</a:t>
            </a:r>
            <a:endParaRPr lang="en-US" altLang="zh-CN" sz="1600" b="1" dirty="0">
              <a:solidFill>
                <a:srgbClr val="0000FF"/>
              </a:solidFill>
              <a:latin typeface="+mn-ea"/>
              <a:cs typeface="Calibri" panose="020F0502020204030204" pitchFamily="34" charset="0"/>
            </a:endParaRPr>
          </a:p>
          <a:p>
            <a:pPr marL="671490" lvl="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zh-CN" altLang="en-US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暗能量</a:t>
            </a:r>
            <a:endParaRPr lang="en-US" altLang="zh-CN" sz="1600" b="1" dirty="0">
              <a:solidFill>
                <a:srgbClr val="0000FF"/>
              </a:solidFill>
              <a:latin typeface="+mn-ea"/>
              <a:cs typeface="Calibri" panose="020F0502020204030204" pitchFamily="34" charset="0"/>
            </a:endParaRPr>
          </a:p>
          <a:p>
            <a:pPr marL="671490" lvl="1" indent="-214313">
              <a:lnSpc>
                <a:spcPct val="15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altLang="zh-CN" sz="1600" b="1" dirty="0">
                <a:solidFill>
                  <a:srgbClr val="0000FF"/>
                </a:solidFill>
                <a:latin typeface="+mn-ea"/>
                <a:cs typeface="Calibri" panose="020F0502020204030204" pitchFamily="34" charset="0"/>
              </a:rPr>
              <a:t>Neutrino</a:t>
            </a:r>
          </a:p>
        </p:txBody>
      </p:sp>
      <p:pic>
        <p:nvPicPr>
          <p:cNvPr id="17" name="Picture 2" descr="E:\阿里文档\L_Logo\logo设计\最终\15252-ALYCYLBT\15252-阿里原初引力波探测实验-logo\AliCPTLOGO\AliCPTLogo透明背景.png">
            <a:extLst>
              <a:ext uri="{FF2B5EF4-FFF2-40B4-BE49-F238E27FC236}">
                <a16:creationId xmlns:a16="http://schemas.microsoft.com/office/drawing/2014/main" id="{E83B4686-464E-414E-AC85-7C26E687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85" y="379814"/>
            <a:ext cx="979530" cy="6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5CBD0F6-BBA1-224F-B98E-AB2B32EB52A8}"/>
              </a:ext>
            </a:extLst>
          </p:cNvPr>
          <p:cNvGrpSpPr/>
          <p:nvPr/>
        </p:nvGrpSpPr>
        <p:grpSpPr>
          <a:xfrm>
            <a:off x="76785" y="1097049"/>
            <a:ext cx="4988899" cy="4503049"/>
            <a:chOff x="701153" y="1699736"/>
            <a:chExt cx="5317084" cy="4394901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4422935-3F58-A448-999A-238B559FC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153" y="1699736"/>
              <a:ext cx="5317084" cy="439490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7B18C5C-0397-F443-8665-AE8F97D84478}"/>
                </a:ext>
              </a:extLst>
            </p:cNvPr>
            <p:cNvSpPr/>
            <p:nvPr/>
          </p:nvSpPr>
          <p:spPr>
            <a:xfrm>
              <a:off x="1703512" y="3140968"/>
              <a:ext cx="165618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13DF9E4-4CE9-8947-8865-90563973CE5C}"/>
                </a:ext>
              </a:extLst>
            </p:cNvPr>
            <p:cNvSpPr/>
            <p:nvPr/>
          </p:nvSpPr>
          <p:spPr>
            <a:xfrm>
              <a:off x="1873476" y="3501008"/>
              <a:ext cx="406100" cy="1036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BDD4BFC-7029-DB44-94CE-F2C8AB425044}"/>
              </a:ext>
            </a:extLst>
          </p:cNvPr>
          <p:cNvSpPr txBox="1"/>
          <p:nvPr/>
        </p:nvSpPr>
        <p:spPr>
          <a:xfrm>
            <a:off x="1200612" y="2675122"/>
            <a:ext cx="27404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400" b="1" dirty="0">
                <a:solidFill>
                  <a:srgbClr val="FF7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PGWs</a:t>
            </a:r>
            <a:r>
              <a:rPr kumimoji="1" lang="zh-CN" altLang="en-US" sz="1400" b="1" dirty="0">
                <a:solidFill>
                  <a:srgbClr val="FF7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kumimoji="1" lang="en-US" altLang="zh-CN" sz="1400" b="1" dirty="0">
              <a:solidFill>
                <a:srgbClr val="FF7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1400" b="1" dirty="0">
                <a:solidFill>
                  <a:srgbClr val="FF7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en-US" altLang="zh-CN" sz="1400" b="1" dirty="0">
                <a:solidFill>
                  <a:srgbClr val="FF7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Smoking gun of inflation !</a:t>
            </a:r>
            <a:endParaRPr kumimoji="1" lang="zh-CN" altLang="en-US" sz="1400" b="1" dirty="0">
              <a:solidFill>
                <a:srgbClr val="FF7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下箭头 4">
            <a:extLst>
              <a:ext uri="{FF2B5EF4-FFF2-40B4-BE49-F238E27FC236}">
                <a16:creationId xmlns:a16="http://schemas.microsoft.com/office/drawing/2014/main" id="{F138AD48-EFCC-394F-8F23-62AE5633C2AD}"/>
              </a:ext>
            </a:extLst>
          </p:cNvPr>
          <p:cNvSpPr/>
          <p:nvPr/>
        </p:nvSpPr>
        <p:spPr>
          <a:xfrm>
            <a:off x="2823507" y="3233658"/>
            <a:ext cx="270030" cy="32403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rgbClr val="FF7E79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4D673C-423C-D94E-A624-B8E6124D7726}"/>
              </a:ext>
            </a:extLst>
          </p:cNvPr>
          <p:cNvSpPr txBox="1"/>
          <p:nvPr/>
        </p:nvSpPr>
        <p:spPr>
          <a:xfrm>
            <a:off x="225258" y="120408"/>
            <a:ext cx="452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b="1" dirty="0"/>
              <a:t> </a:t>
            </a:r>
            <a:r>
              <a:rPr kumimoji="1" lang="en-US" altLang="zh-CN" sz="2800" b="1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CMB B mode physics</a:t>
            </a:r>
            <a:endParaRPr kumimoji="1" lang="zh-CN" altLang="en-US" sz="2100" b="1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8DF9FF-F78E-B540-B521-F2F174F08675}"/>
              </a:ext>
            </a:extLst>
          </p:cNvPr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D7033AE-444F-F949-850E-2DCA8F486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708" y="5125223"/>
            <a:ext cx="2714292" cy="133233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8122BB-8501-6C45-A1E3-3BD6464E0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034272"/>
            <a:ext cx="1872973" cy="143148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FB841EA-371C-AA41-86B4-E2A204558C95}"/>
              </a:ext>
            </a:extLst>
          </p:cNvPr>
          <p:cNvSpPr txBox="1"/>
          <p:nvPr/>
        </p:nvSpPr>
        <p:spPr>
          <a:xfrm>
            <a:off x="534817" y="6110628"/>
            <a:ext cx="5212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3600" b="1" dirty="0">
                <a:solidFill>
                  <a:srgbClr val="92D050"/>
                </a:solidFill>
              </a:rPr>
              <a:t>Very</a:t>
            </a:r>
            <a:r>
              <a:rPr kumimoji="1" lang="zh-CN" altLang="en-US" sz="3600" b="1" dirty="0">
                <a:solidFill>
                  <a:srgbClr val="92D050"/>
                </a:solidFill>
              </a:rPr>
              <a:t> </a:t>
            </a:r>
            <a:r>
              <a:rPr kumimoji="1" lang="en" altLang="zh-CN" sz="3600" b="1" dirty="0">
                <a:solidFill>
                  <a:srgbClr val="92D050"/>
                </a:solidFill>
              </a:rPr>
              <a:t>rich and exciting</a:t>
            </a:r>
            <a:r>
              <a:rPr kumimoji="1" lang="zh-CN" altLang="en-US" sz="3600" b="1" dirty="0">
                <a:solidFill>
                  <a:srgbClr val="92D050"/>
                </a:solidFill>
              </a:rPr>
              <a:t> </a:t>
            </a:r>
            <a:r>
              <a:rPr kumimoji="1" lang="en" altLang="zh-CN" sz="3600" b="1" dirty="0">
                <a:solidFill>
                  <a:srgbClr val="92D050"/>
                </a:solidFill>
              </a:rPr>
              <a:t>!</a:t>
            </a:r>
            <a:endParaRPr kumimoji="1" lang="zh-CN" altLang="en-US" sz="3600" b="1" dirty="0">
              <a:solidFill>
                <a:srgbClr val="92D05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77D72BA-BA4B-FE47-83DD-CFE895F5B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1612" y="4978133"/>
            <a:ext cx="514894" cy="50720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D4084E2-2987-394A-90EE-2B33418D07D1}"/>
              </a:ext>
            </a:extLst>
          </p:cNvPr>
          <p:cNvSpPr txBox="1"/>
          <p:nvPr/>
        </p:nvSpPr>
        <p:spPr>
          <a:xfrm>
            <a:off x="6386069" y="6434459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i="1" dirty="0"/>
              <a:t>CMB-S4: 1610.02743</a:t>
            </a:r>
            <a:endParaRPr kumimoji="1"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2864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559ED4-39C4-5946-90E5-CDF2A4EF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756" y="3211324"/>
            <a:ext cx="3289211" cy="261265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F54F10B-FD98-1F4E-BEA7-CA9D22370695}"/>
              </a:ext>
            </a:extLst>
          </p:cNvPr>
          <p:cNvSpPr txBox="1">
            <a:spLocks/>
          </p:cNvSpPr>
          <p:nvPr/>
        </p:nvSpPr>
        <p:spPr>
          <a:xfrm>
            <a:off x="253343" y="109728"/>
            <a:ext cx="8552934" cy="681037"/>
          </a:xfrm>
          <a:prstGeom prst="rect">
            <a:avLst/>
          </a:prstGeom>
          <a:ln w="22225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kumimoji="1"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9E6525-09D5-0647-9FC3-242D4286C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45" y="3462884"/>
            <a:ext cx="4553203" cy="2862436"/>
          </a:xfrm>
          <a:prstGeom prst="rect">
            <a:avLst/>
          </a:prstGeom>
        </p:spPr>
      </p:pic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E4CDCCD4-0B5F-7D48-93EB-EAD4856B5D43}"/>
              </a:ext>
            </a:extLst>
          </p:cNvPr>
          <p:cNvSpPr txBox="1">
            <a:spLocks/>
          </p:cNvSpPr>
          <p:nvPr/>
        </p:nvSpPr>
        <p:spPr>
          <a:xfrm>
            <a:off x="98050" y="6321389"/>
            <a:ext cx="8140679" cy="853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需要北天实验，南北协同观测，实现全天覆盖式搜索</a:t>
            </a:r>
            <a:endParaRPr kumimoji="1"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7D9B29-DC3A-D641-A6B0-771633B97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10" y="1159254"/>
            <a:ext cx="3963504" cy="17028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F3855A-4235-3948-AF61-5E7FF9E0A5D8}"/>
              </a:ext>
            </a:extLst>
          </p:cNvPr>
          <p:cNvSpPr txBox="1"/>
          <p:nvPr/>
        </p:nvSpPr>
        <p:spPr>
          <a:xfrm>
            <a:off x="5645729" y="18557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大气窗口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B7CB75BE-A5B2-E44D-86FF-78662182ED23}"/>
              </a:ext>
            </a:extLst>
          </p:cNvPr>
          <p:cNvSpPr txBox="1">
            <a:spLocks/>
          </p:cNvSpPr>
          <p:nvPr/>
        </p:nvSpPr>
        <p:spPr>
          <a:xfrm>
            <a:off x="-331198" y="1255077"/>
            <a:ext cx="3963504" cy="3302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空间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Planck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卫星已退役，下一步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CMB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实验以地面为主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当前的地面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CMB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观测主要集中在南半球的南极极点和智利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B2788D2-623D-A24F-BC94-1A6DED4C5AD0}"/>
              </a:ext>
            </a:extLst>
          </p:cNvPr>
          <p:cNvSpPr txBox="1">
            <a:spLocks/>
          </p:cNvSpPr>
          <p:nvPr/>
        </p:nvSpPr>
        <p:spPr>
          <a:xfrm>
            <a:off x="363321" y="206295"/>
            <a:ext cx="8527336" cy="67423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国际现状： 我国西藏阿里地区拥有优秀的台址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DE73FB-9E98-734E-A9AA-1150666D1F36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270E02B-C083-8942-80C8-A6162D234538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BD9F386-0276-A64D-85CF-63ABB35101E2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3722ACBD-0E01-1443-9063-FC31C2540F98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7"/>
    </mc:Choice>
    <mc:Fallback xmlns="">
      <p:transition spd="slow" advTm="3118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342" y="215878"/>
            <a:ext cx="4996846" cy="674235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机遇和挑战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984" y="1238336"/>
            <a:ext cx="607089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开辟新的探测窗口，亟待相互验证</a:t>
            </a:r>
            <a:endParaRPr lang="en-US" altLang="zh-CN" sz="2400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扩大天区覆盖，增加北半球实验台址（阿里计划）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南北协同观测，相互验证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提高探测能力和信噪比</a:t>
            </a:r>
            <a:endParaRPr lang="en-US" altLang="zh-CN" sz="2400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增加探测器数量，开展多频段探测</a:t>
            </a:r>
            <a:endParaRPr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FD43033-BD75-D849-8FDE-521E104B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92" y="3111522"/>
            <a:ext cx="8547100" cy="3530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46877" y="2326692"/>
            <a:ext cx="261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2014</a:t>
            </a:r>
            <a:r>
              <a:rPr lang="zh-CN" altLang="en-US" b="1" dirty="0"/>
              <a:t>年</a:t>
            </a:r>
            <a:r>
              <a:rPr lang="en-US" altLang="zh-CN" b="1" dirty="0"/>
              <a:t>5</a:t>
            </a:r>
            <a:r>
              <a:rPr lang="zh-CN" altLang="en-US" b="1" dirty="0"/>
              <a:t>月</a:t>
            </a:r>
            <a:r>
              <a:rPr lang="en-US" altLang="zh-CN" b="1" dirty="0"/>
              <a:t>,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张新民带领的宇宙学团队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提出阿里原初引力波探测计划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开辟北天区首次探测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中美合作，一南一北 协同观测、相互验证</a:t>
            </a:r>
            <a:endParaRPr lang="en-US" altLang="zh-CN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6215FE9-A011-9943-BDFE-2DE18CD93C05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360D70-1220-D846-99A7-A4500F866420}"/>
              </a:ext>
            </a:extLst>
          </p:cNvPr>
          <p:cNvSpPr/>
          <p:nvPr/>
        </p:nvSpPr>
        <p:spPr>
          <a:xfrm>
            <a:off x="87798" y="1073876"/>
            <a:ext cx="9056201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58F269E-B130-F64F-B3C0-2369065977D1}"/>
              </a:ext>
            </a:extLst>
          </p:cNvPr>
          <p:cNvSpPr/>
          <p:nvPr/>
        </p:nvSpPr>
        <p:spPr>
          <a:xfrm>
            <a:off x="0" y="1"/>
            <a:ext cx="230832" cy="1061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83714751-3145-EC4E-A053-3531F0C58260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743" y="163535"/>
            <a:ext cx="2913560" cy="16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7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540815" y="2728943"/>
            <a:ext cx="259062" cy="2427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0B05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4">
            <a:hlinkClick r:id="rId2" action="ppaction://hlinksldjump"/>
            <a:hlinkHover r:id="" action="ppaction://noaction" highlightClick="1"/>
          </p:cNvPr>
          <p:cNvSpPr txBox="1">
            <a:spLocks/>
          </p:cNvSpPr>
          <p:nvPr/>
        </p:nvSpPr>
        <p:spPr>
          <a:xfrm>
            <a:off x="1134472" y="2654709"/>
            <a:ext cx="2343936" cy="331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/>
            </a:solidFill>
            <a:beve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68585" tIns="34294" rIns="68585" bIns="34294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733" b="1" kern="1200">
                <a:solidFill>
                  <a:srgbClr val="00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6095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121914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82870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2438278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>
                <a:solidFill>
                  <a:srgbClr val="0000FF"/>
                </a:solidFill>
              </a:rPr>
              <a:t>1.</a:t>
            </a:r>
            <a:r>
              <a:rPr lang="zh-CN" altLang="en-US" sz="1500">
                <a:solidFill>
                  <a:srgbClr val="0000FF"/>
                </a:solidFill>
              </a:rPr>
              <a:t>完成台址基本设施建设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332816" y="3922459"/>
            <a:ext cx="2722007" cy="331956"/>
            <a:chOff x="709255" y="1320008"/>
            <a:chExt cx="3629080" cy="442576"/>
          </a:xfrm>
        </p:grpSpPr>
        <p:sp>
          <p:nvSpPr>
            <p:cNvPr id="12" name="椭圆 11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标题 14">
              <a:hlinkClick r:id="rId3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139673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8.</a:t>
              </a:r>
              <a:r>
                <a:rPr lang="zh-CN" altLang="en-US" sz="1500">
                  <a:solidFill>
                    <a:srgbClr val="0000FF"/>
                  </a:solidFill>
                </a:rPr>
                <a:t>建成网络数据传输系统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37324" y="3293434"/>
            <a:ext cx="2285328" cy="331956"/>
            <a:chOff x="1249321" y="2303632"/>
            <a:chExt cx="3046883" cy="442576"/>
          </a:xfrm>
        </p:grpSpPr>
        <p:sp>
          <p:nvSpPr>
            <p:cNvPr id="15" name="椭圆 14"/>
            <p:cNvSpPr/>
            <p:nvPr/>
          </p:nvSpPr>
          <p:spPr>
            <a:xfrm>
              <a:off x="3950813" y="2397194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标题 14">
              <a:hlinkClick r:id="rId4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249321" y="2303632"/>
              <a:ext cx="2611727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2.</a:t>
              </a:r>
              <a:r>
                <a:rPr lang="zh-CN" altLang="en-US" sz="1500">
                  <a:solidFill>
                    <a:srgbClr val="0000FF"/>
                  </a:solidFill>
                </a:rPr>
                <a:t>完成观测环境监测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62719" y="3293435"/>
            <a:ext cx="2857032" cy="331956"/>
            <a:chOff x="709255" y="1320008"/>
            <a:chExt cx="4233823" cy="442576"/>
          </a:xfrm>
        </p:grpSpPr>
        <p:sp>
          <p:nvSpPr>
            <p:cNvPr id="18" name="椭圆 17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标题 14">
              <a:hlinkClick r:id="rId5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744416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7.</a:t>
              </a:r>
              <a:r>
                <a:rPr lang="zh-CN" altLang="en-US" sz="1500">
                  <a:solidFill>
                    <a:srgbClr val="0000FF"/>
                  </a:solidFill>
                </a:rPr>
                <a:t>完成望远镜控制系统开发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55265" y="2655419"/>
            <a:ext cx="2809341" cy="331956"/>
            <a:chOff x="709255" y="1320008"/>
            <a:chExt cx="3745516" cy="442576"/>
          </a:xfrm>
        </p:grpSpPr>
        <p:sp>
          <p:nvSpPr>
            <p:cNvPr id="21" name="椭圆 20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22" name="标题 14">
              <a:hlinkClick r:id="rId6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256109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6.</a:t>
              </a:r>
              <a:r>
                <a:rPr lang="zh-CN" altLang="en-US" sz="1500">
                  <a:solidFill>
                    <a:srgbClr val="0000FF"/>
                  </a:solidFill>
                </a:rPr>
                <a:t>完成望远镜标定设施研制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77681" y="5218317"/>
            <a:ext cx="2622196" cy="331956"/>
            <a:chOff x="1593514" y="1320008"/>
            <a:chExt cx="3496009" cy="442576"/>
          </a:xfrm>
        </p:grpSpPr>
        <p:sp>
          <p:nvSpPr>
            <p:cNvPr id="24" name="椭圆 23"/>
            <p:cNvSpPr/>
            <p:nvPr/>
          </p:nvSpPr>
          <p:spPr>
            <a:xfrm>
              <a:off x="4744132" y="1413569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标题 14">
              <a:hlinkClick r:id="rId7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593514" y="1320008"/>
              <a:ext cx="3035380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 dirty="0">
                  <a:solidFill>
                    <a:srgbClr val="0000FF"/>
                  </a:solidFill>
                </a:rPr>
                <a:t>5.</a:t>
              </a:r>
              <a:r>
                <a:rPr lang="zh-CN" altLang="en-US" sz="1500" dirty="0">
                  <a:solidFill>
                    <a:srgbClr val="0000FF"/>
                  </a:solidFill>
                </a:rPr>
                <a:t>完成焦平面探测器研制</a:t>
              </a:r>
            </a:p>
          </p:txBody>
        </p:sp>
      </p:grpSp>
      <p:sp>
        <p:nvSpPr>
          <p:cNvPr id="27" name="椭圆 26"/>
          <p:cNvSpPr/>
          <p:nvPr/>
        </p:nvSpPr>
        <p:spPr>
          <a:xfrm>
            <a:off x="2637199" y="4011731"/>
            <a:ext cx="259062" cy="2427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0B05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 14">
            <a:hlinkClick r:id="rId8" action="ppaction://hlinksldjump"/>
            <a:hlinkHover r:id="" action="ppaction://noaction" highlightClick="1"/>
          </p:cNvPr>
          <p:cNvSpPr txBox="1">
            <a:spLocks/>
          </p:cNvSpPr>
          <p:nvPr/>
        </p:nvSpPr>
        <p:spPr>
          <a:xfrm>
            <a:off x="92672" y="3941555"/>
            <a:ext cx="2501367" cy="331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/>
            </a:solidFill>
            <a:beve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68585" tIns="34294" rIns="68585" bIns="34294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733" b="1" kern="1200">
                <a:solidFill>
                  <a:srgbClr val="00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6095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121914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82870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2438278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>
                <a:solidFill>
                  <a:srgbClr val="0000FF"/>
                </a:solidFill>
              </a:rPr>
              <a:t>3.</a:t>
            </a:r>
            <a:r>
              <a:rPr lang="zh-CN" altLang="en-US" sz="1500">
                <a:solidFill>
                  <a:srgbClr val="0000FF"/>
                </a:solidFill>
              </a:rPr>
              <a:t>完成高速高精度基座研制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51769" y="4570197"/>
            <a:ext cx="3070881" cy="331956"/>
            <a:chOff x="1547877" y="1320008"/>
            <a:chExt cx="4094212" cy="442576"/>
          </a:xfrm>
        </p:grpSpPr>
        <p:sp>
          <p:nvSpPr>
            <p:cNvPr id="30" name="椭圆 29"/>
            <p:cNvSpPr/>
            <p:nvPr/>
          </p:nvSpPr>
          <p:spPr>
            <a:xfrm>
              <a:off x="5296698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1" name="标题 14">
              <a:hlinkClick r:id="rId9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547877" y="1320008"/>
              <a:ext cx="3654554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4.</a:t>
              </a:r>
              <a:r>
                <a:rPr lang="zh-CN" altLang="en-US" sz="1500">
                  <a:solidFill>
                    <a:srgbClr val="0000FF"/>
                  </a:solidFill>
                </a:rPr>
                <a:t>完成低温光路及恒温器研制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82650" y="4570197"/>
            <a:ext cx="2665592" cy="331956"/>
            <a:chOff x="709255" y="1320008"/>
            <a:chExt cx="3553865" cy="442576"/>
          </a:xfrm>
        </p:grpSpPr>
        <p:sp>
          <p:nvSpPr>
            <p:cNvPr id="33" name="椭圆 32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4" name="标题 14">
              <a:hlinkClick r:id="rId10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064458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9.</a:t>
              </a:r>
              <a:r>
                <a:rPr lang="zh-CN" altLang="en-US" sz="1500">
                  <a:solidFill>
                    <a:srgbClr val="0000FF"/>
                  </a:solidFill>
                </a:rPr>
                <a:t>建成科学数据计算平台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584796" y="5164306"/>
            <a:ext cx="2781390" cy="331956"/>
            <a:chOff x="709255" y="1320008"/>
            <a:chExt cx="3708252" cy="442576"/>
          </a:xfrm>
        </p:grpSpPr>
        <p:sp>
          <p:nvSpPr>
            <p:cNvPr id="36" name="椭圆 35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标题 14">
              <a:hlinkClick r:id="rId11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218845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10.</a:t>
              </a:r>
              <a:r>
                <a:rPr lang="zh-CN" altLang="en-US" sz="1500">
                  <a:solidFill>
                    <a:srgbClr val="0000FF"/>
                  </a:solidFill>
                </a:rPr>
                <a:t>开展核心技术自主研发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363961" y="612670"/>
            <a:ext cx="8416078" cy="142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阿里原初引力波探测实验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年底正式启动，在中科院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类先导等的支持下，</a:t>
            </a:r>
            <a:r>
              <a:rPr lang="zh-CN" altLang="en-US" sz="20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从零开始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，克服高原、疫情、国际环境及经费不足等方面的困难，经过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年多的努力已完成各系统的研制和建设。</a:t>
            </a:r>
            <a:endParaRPr lang="zh-CN" altLang="en-US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2EB40B8-D27D-2042-A68E-0171CCD6F3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03" y="2827182"/>
            <a:ext cx="3175038" cy="2522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A6AF3837-57CF-674A-A6A1-A5B1A584C9E1}"/>
              </a:ext>
            </a:extLst>
          </p:cNvPr>
          <p:cNvSpPr/>
          <p:nvPr/>
        </p:nvSpPr>
        <p:spPr>
          <a:xfrm>
            <a:off x="46336" y="300800"/>
            <a:ext cx="9051328" cy="612562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D72F5FF-B6FC-9543-B634-503FA3B21A33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89272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9AB1DB9-7CE7-46B8-95C6-90E9C8B424A8}"/>
              </a:ext>
            </a:extLst>
          </p:cNvPr>
          <p:cNvGrpSpPr/>
          <p:nvPr/>
        </p:nvGrpSpPr>
        <p:grpSpPr>
          <a:xfrm>
            <a:off x="2983926" y="2346850"/>
            <a:ext cx="6160074" cy="4006653"/>
            <a:chOff x="1415480" y="1300377"/>
            <a:chExt cx="8928992" cy="46489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F6A1E8-08D8-45B4-B966-7F75A0C1E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480" y="1300377"/>
              <a:ext cx="8928992" cy="4648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线形标注 1 2">
              <a:extLst>
                <a:ext uri="{FF2B5EF4-FFF2-40B4-BE49-F238E27FC236}">
                  <a16:creationId xmlns:a16="http://schemas.microsoft.com/office/drawing/2014/main" id="{1F23B780-F0D9-478D-BF1B-4B4CA59EA690}"/>
                </a:ext>
              </a:extLst>
            </p:cNvPr>
            <p:cNvSpPr/>
            <p:nvPr/>
          </p:nvSpPr>
          <p:spPr>
            <a:xfrm>
              <a:off x="2351584" y="4314409"/>
              <a:ext cx="792088" cy="360040"/>
            </a:xfrm>
            <a:prstGeom prst="borderCallout1">
              <a:avLst>
                <a:gd name="adj1" fmla="val 18750"/>
                <a:gd name="adj2" fmla="val -8333"/>
                <a:gd name="adj3" fmla="val 159061"/>
                <a:gd name="adj4" fmla="val -3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箱变</a:t>
              </a:r>
            </a:p>
          </p:txBody>
        </p:sp>
        <p:sp>
          <p:nvSpPr>
            <p:cNvPr id="5" name="线形标注 1 3">
              <a:extLst>
                <a:ext uri="{FF2B5EF4-FFF2-40B4-BE49-F238E27FC236}">
                  <a16:creationId xmlns:a16="http://schemas.microsoft.com/office/drawing/2014/main" id="{756D263B-E403-4667-BBF2-831B44D79161}"/>
                </a:ext>
              </a:extLst>
            </p:cNvPr>
            <p:cNvSpPr/>
            <p:nvPr/>
          </p:nvSpPr>
          <p:spPr>
            <a:xfrm>
              <a:off x="2279576" y="3039578"/>
              <a:ext cx="2149012" cy="360040"/>
            </a:xfrm>
            <a:prstGeom prst="borderCallout1">
              <a:avLst>
                <a:gd name="adj1" fmla="val 61079"/>
                <a:gd name="adj2" fmla="val 101898"/>
                <a:gd name="adj3" fmla="val 208269"/>
                <a:gd name="adj4" fmla="val 1189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发电及液氮机房</a:t>
              </a:r>
            </a:p>
          </p:txBody>
        </p:sp>
        <p:sp>
          <p:nvSpPr>
            <p:cNvPr id="6" name="线形标注 1 4">
              <a:extLst>
                <a:ext uri="{FF2B5EF4-FFF2-40B4-BE49-F238E27FC236}">
                  <a16:creationId xmlns:a16="http://schemas.microsoft.com/office/drawing/2014/main" id="{6C257097-65F6-4BD3-8A27-F12EF597A0DC}"/>
                </a:ext>
              </a:extLst>
            </p:cNvPr>
            <p:cNvSpPr/>
            <p:nvPr/>
          </p:nvSpPr>
          <p:spPr>
            <a:xfrm>
              <a:off x="4655840" y="2740537"/>
              <a:ext cx="984966" cy="399473"/>
            </a:xfrm>
            <a:prstGeom prst="borderCallout1">
              <a:avLst>
                <a:gd name="adj1" fmla="val 89328"/>
                <a:gd name="adj2" fmla="val 87720"/>
                <a:gd name="adj3" fmla="val 244118"/>
                <a:gd name="adj4" fmla="val 1293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水汽仪</a:t>
              </a:r>
            </a:p>
          </p:txBody>
        </p:sp>
        <p:sp>
          <p:nvSpPr>
            <p:cNvPr id="7" name="线形标注 1 5">
              <a:extLst>
                <a:ext uri="{FF2B5EF4-FFF2-40B4-BE49-F238E27FC236}">
                  <a16:creationId xmlns:a16="http://schemas.microsoft.com/office/drawing/2014/main" id="{E5425C7E-644C-40B1-AC56-76EDDD4FD50E}"/>
                </a:ext>
              </a:extLst>
            </p:cNvPr>
            <p:cNvSpPr/>
            <p:nvPr/>
          </p:nvSpPr>
          <p:spPr>
            <a:xfrm>
              <a:off x="7627284" y="2722858"/>
              <a:ext cx="864096" cy="392615"/>
            </a:xfrm>
            <a:prstGeom prst="borderCallout1">
              <a:avLst>
                <a:gd name="adj1" fmla="val 18750"/>
                <a:gd name="adj2" fmla="val -8333"/>
                <a:gd name="adj3" fmla="val 207601"/>
                <a:gd name="adj4" fmla="val -709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基座</a:t>
              </a:r>
            </a:p>
          </p:txBody>
        </p:sp>
        <p:sp>
          <p:nvSpPr>
            <p:cNvPr id="8" name="线形标注 1 6">
              <a:extLst>
                <a:ext uri="{FF2B5EF4-FFF2-40B4-BE49-F238E27FC236}">
                  <a16:creationId xmlns:a16="http://schemas.microsoft.com/office/drawing/2014/main" id="{33BDE0F5-8291-48D7-B7AF-39459A36DE02}"/>
                </a:ext>
              </a:extLst>
            </p:cNvPr>
            <p:cNvSpPr/>
            <p:nvPr/>
          </p:nvSpPr>
          <p:spPr>
            <a:xfrm>
              <a:off x="4943872" y="4671373"/>
              <a:ext cx="1224136" cy="385740"/>
            </a:xfrm>
            <a:prstGeom prst="borderCallout1">
              <a:avLst>
                <a:gd name="adj1" fmla="val -14832"/>
                <a:gd name="adj2" fmla="val 83686"/>
                <a:gd name="adj3" fmla="val -162084"/>
                <a:gd name="adj4" fmla="val 831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太阳能板</a:t>
              </a:r>
            </a:p>
          </p:txBody>
        </p:sp>
        <p:sp>
          <p:nvSpPr>
            <p:cNvPr id="9" name="左箭头 7">
              <a:extLst>
                <a:ext uri="{FF2B5EF4-FFF2-40B4-BE49-F238E27FC236}">
                  <a16:creationId xmlns:a16="http://schemas.microsoft.com/office/drawing/2014/main" id="{1EC7DD1A-C877-4632-BFD4-547EE5FF7EF6}"/>
                </a:ext>
              </a:extLst>
            </p:cNvPr>
            <p:cNvSpPr/>
            <p:nvPr/>
          </p:nvSpPr>
          <p:spPr>
            <a:xfrm rot="2508900">
              <a:off x="6526441" y="4078358"/>
              <a:ext cx="1240953" cy="47210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dirty="0"/>
                <a:t>设备入口</a:t>
              </a:r>
            </a:p>
          </p:txBody>
        </p:sp>
        <p:sp>
          <p:nvSpPr>
            <p:cNvPr id="11" name="线形标注 1 5">
              <a:extLst>
                <a:ext uri="{FF2B5EF4-FFF2-40B4-BE49-F238E27FC236}">
                  <a16:creationId xmlns:a16="http://schemas.microsoft.com/office/drawing/2014/main" id="{518DB9F4-386B-4276-8D1B-ACF0A8DD24E7}"/>
                </a:ext>
              </a:extLst>
            </p:cNvPr>
            <p:cNvSpPr/>
            <p:nvPr/>
          </p:nvSpPr>
          <p:spPr>
            <a:xfrm>
              <a:off x="6683896" y="2091074"/>
              <a:ext cx="1080120" cy="433439"/>
            </a:xfrm>
            <a:prstGeom prst="borderCallout1">
              <a:avLst>
                <a:gd name="adj1" fmla="val 18750"/>
                <a:gd name="adj2" fmla="val -8333"/>
                <a:gd name="adj3" fmla="val 284515"/>
                <a:gd name="adj4" fmla="val -4450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防风墙</a:t>
              </a: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326C8F61-6120-49A0-B8A5-1D0E1C09B902}"/>
              </a:ext>
            </a:extLst>
          </p:cNvPr>
          <p:cNvSpPr/>
          <p:nvPr/>
        </p:nvSpPr>
        <p:spPr>
          <a:xfrm>
            <a:off x="4297718" y="6272245"/>
            <a:ext cx="332925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B1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点观测站全貌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184998E-CDDB-42F1-8D5C-55E88AE91A2D}"/>
              </a:ext>
            </a:extLst>
          </p:cNvPr>
          <p:cNvSpPr txBox="1"/>
          <p:nvPr/>
        </p:nvSpPr>
        <p:spPr>
          <a:xfrm>
            <a:off x="3241656" y="6941"/>
            <a:ext cx="3071855" cy="82541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台站设施齐备</a:t>
            </a:r>
          </a:p>
        </p:txBody>
      </p:sp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A739CBD0-F04C-406D-8B2D-4EAED89CA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795084"/>
              </p:ext>
            </p:extLst>
          </p:nvPr>
        </p:nvGraphicFramePr>
        <p:xfrm>
          <a:off x="108308" y="405274"/>
          <a:ext cx="2757350" cy="630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D315ACDC-AC96-E045-B1C9-D122BCB915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231" y="736851"/>
            <a:ext cx="2721769" cy="217705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7F6DDAA-0574-0642-90A2-B61B61B3515A}"/>
              </a:ext>
            </a:extLst>
          </p:cNvPr>
          <p:cNvSpPr/>
          <p:nvPr/>
        </p:nvSpPr>
        <p:spPr>
          <a:xfrm>
            <a:off x="-1" y="0"/>
            <a:ext cx="200417" cy="4146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74180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表格 67">
            <a:extLst>
              <a:ext uri="{FF2B5EF4-FFF2-40B4-BE49-F238E27FC236}">
                <a16:creationId xmlns:a16="http://schemas.microsoft.com/office/drawing/2014/main" id="{F81339F3-F804-4439-AED3-186A19049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30355"/>
              </p:ext>
            </p:extLst>
          </p:nvPr>
        </p:nvGraphicFramePr>
        <p:xfrm>
          <a:off x="357360" y="1078928"/>
          <a:ext cx="4482497" cy="1902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9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26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PWV [mm]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5%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25%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50%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75%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95%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MERRA-2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0.44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0.87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1.30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1.78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2.67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5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FTS</a:t>
                      </a:r>
                      <a:r>
                        <a:rPr lang="en-US" sz="1400" b="1" kern="1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(Ali-A)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0.38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0.68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0.98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1.50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4.09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FTS (Ali-B)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0.35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0.63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0.90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+mn-ea"/>
                          <a:ea typeface="+mn-ea"/>
                        </a:rPr>
                        <a:t>1.37</a:t>
                      </a:r>
                      <a:endParaRPr lang="zh-CN" sz="1400" b="1" kern="10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+mn-ea"/>
                          <a:ea typeface="+mn-ea"/>
                        </a:rPr>
                        <a:t>3.76</a:t>
                      </a:r>
                      <a:endParaRPr lang="zh-CN" sz="1400" b="1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9" name="矩形 68">
            <a:extLst>
              <a:ext uri="{FF2B5EF4-FFF2-40B4-BE49-F238E27FC236}">
                <a16:creationId xmlns:a16="http://schemas.microsoft.com/office/drawing/2014/main" id="{E134CEEA-5C50-42B6-94A8-B48107075817}"/>
              </a:ext>
            </a:extLst>
          </p:cNvPr>
          <p:cNvSpPr/>
          <p:nvPr/>
        </p:nvSpPr>
        <p:spPr>
          <a:xfrm>
            <a:off x="43638" y="3094475"/>
            <a:ext cx="5149082" cy="3782895"/>
          </a:xfrm>
          <a:prstGeom prst="rect">
            <a:avLst/>
          </a:prstGeom>
          <a:ln w="25400" cmpd="thickThin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太赫兹傅立叶光谱仪（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FTS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）从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年至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年积累了超过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天的台址大气状况数据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:</a:t>
            </a:r>
          </a:p>
          <a:p>
            <a:pPr marL="402300" lvl="1" indent="-214313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太赫兹傅立叶光谱仪大气透过率测量数据与气象卫星数据一致。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402300" lvl="1" indent="-214313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阿里台址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90GHz/150GHz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大气透过率中值约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98%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402300" lvl="1" indent="-214313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阿里台址冬季中值水汽沉降量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(PWV)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约为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 mm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，最优可达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0.35 mm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，是优良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CMB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观测台址。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0" name="图片 69" descr="J:\My_phd_thesis_draw\CH05\AliA\Scripts_atmp_WVD_PWV\PWV_quantile_ATMP_FTS_MERRA-2_COMP.png">
            <a:extLst>
              <a:ext uri="{FF2B5EF4-FFF2-40B4-BE49-F238E27FC236}">
                <a16:creationId xmlns:a16="http://schemas.microsoft.com/office/drawing/2014/main" id="{7F41C0D3-7A7A-42B2-9AB0-855BB50EBA88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4577" y="1128519"/>
            <a:ext cx="3923928" cy="2874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A528DBC1-A2AD-4F13-8646-C295D5436688}"/>
              </a:ext>
            </a:extLst>
          </p:cNvPr>
          <p:cNvSpPr/>
          <p:nvPr/>
        </p:nvSpPr>
        <p:spPr>
          <a:xfrm>
            <a:off x="5391648" y="4274266"/>
            <a:ext cx="3329253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基于气象数据、卫星数据以及本项目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FTS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数据获取的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PWV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对比，结果相当。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F62196-BE78-9F4B-99B5-EAC661015A15}"/>
              </a:ext>
            </a:extLst>
          </p:cNvPr>
          <p:cNvSpPr txBox="1"/>
          <p:nvPr/>
        </p:nvSpPr>
        <p:spPr>
          <a:xfrm>
            <a:off x="505499" y="128510"/>
            <a:ext cx="5458014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台址观测环境与智利相当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7083C6-3241-4449-BBDC-D6977733FB67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2D0B14-12A5-8144-9F37-AFA567501E97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DB5419A-415D-244D-B157-2A8FCC0BFAA7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A9EE1F7-441A-9F48-8DA8-8CD3D03F2B55}"/>
              </a:ext>
            </a:extLst>
          </p:cNvPr>
          <p:cNvCxnSpPr/>
          <p:nvPr/>
        </p:nvCxnSpPr>
        <p:spPr>
          <a:xfrm>
            <a:off x="0" y="1084300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157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50D4AA1-FD86-431D-A489-768B6A3F20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055" y="4123303"/>
            <a:ext cx="2827867" cy="212090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7D2C031-C29D-4D6E-9EF7-97EE4AF6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969" y="1700808"/>
            <a:ext cx="2535194" cy="212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01A825-6B4E-4F15-B553-06F8D5C0A178}"/>
              </a:ext>
            </a:extLst>
          </p:cNvPr>
          <p:cNvSpPr/>
          <p:nvPr/>
        </p:nvSpPr>
        <p:spPr>
          <a:xfrm>
            <a:off x="97837" y="1226601"/>
            <a:ext cx="6102678" cy="2120902"/>
          </a:xfrm>
          <a:prstGeom prst="rect">
            <a:avLst/>
          </a:prstGeom>
          <a:ln w="25400" cmpd="thickThin">
            <a:noFill/>
          </a:ln>
        </p:spPr>
        <p:txBody>
          <a:bodyPr wrap="square">
            <a:spAutoFit/>
          </a:bodyPr>
          <a:lstStyle/>
          <a:p>
            <a:pPr marL="402300" lvl="1" indent="-214313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+mn-ea"/>
                <a:ea typeface="+mn-ea"/>
              </a:rPr>
              <a:t>完成了</a:t>
            </a:r>
            <a:r>
              <a:rPr lang="zh-CN" altLang="zh-CN" b="1" dirty="0">
                <a:latin typeface="+mn-ea"/>
                <a:ea typeface="+mn-ea"/>
              </a:rPr>
              <a:t>国内首台</a:t>
            </a:r>
            <a:r>
              <a:rPr lang="zh-CN" altLang="en-US" b="1" dirty="0">
                <a:latin typeface="+mn-ea"/>
                <a:ea typeface="+mn-ea"/>
              </a:rPr>
              <a:t>原初引力波望远镜基座研制，具有</a:t>
            </a:r>
            <a:r>
              <a:rPr lang="zh-CN" altLang="zh-CN" b="1" dirty="0">
                <a:latin typeface="+mn-ea"/>
                <a:ea typeface="+mn-ea"/>
              </a:rPr>
              <a:t>高负载能力、高扫描速度、高指向精度</a:t>
            </a:r>
            <a:r>
              <a:rPr lang="zh-CN" altLang="en-US" b="1" dirty="0">
                <a:latin typeface="+mn-ea"/>
                <a:ea typeface="+mn-ea"/>
              </a:rPr>
              <a:t>的特点。</a:t>
            </a:r>
            <a:endParaRPr lang="en-US" altLang="zh-CN" b="1" dirty="0">
              <a:latin typeface="+mn-ea"/>
              <a:ea typeface="+mn-ea"/>
            </a:endParaRPr>
          </a:p>
          <a:p>
            <a:pPr marL="402300" lvl="1" indent="-214313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b="1" dirty="0">
                <a:latin typeface="+mn-ea"/>
                <a:ea typeface="+mn-ea"/>
              </a:rPr>
              <a:t>实现</a:t>
            </a:r>
            <a:r>
              <a:rPr lang="en-US" altLang="zh-CN" b="1" dirty="0">
                <a:latin typeface="+mn-ea"/>
                <a:ea typeface="+mn-ea"/>
              </a:rPr>
              <a:t>2</a:t>
            </a:r>
            <a:r>
              <a:rPr lang="zh-CN" altLang="zh-CN" b="1" dirty="0">
                <a:latin typeface="+mn-ea"/>
                <a:ea typeface="+mn-ea"/>
              </a:rPr>
              <a:t>吨负载下</a:t>
            </a:r>
            <a:r>
              <a:rPr lang="en-US" altLang="zh-CN" b="1" dirty="0">
                <a:latin typeface="+mn-ea"/>
                <a:ea typeface="+mn-ea"/>
              </a:rPr>
              <a:t>5</a:t>
            </a:r>
            <a:r>
              <a:rPr lang="zh-CN" altLang="zh-CN" b="1" dirty="0">
                <a:latin typeface="+mn-ea"/>
                <a:ea typeface="+mn-ea"/>
              </a:rPr>
              <a:t>度</a:t>
            </a:r>
            <a:r>
              <a:rPr lang="en-US" altLang="zh-CN" b="1" dirty="0">
                <a:latin typeface="+mn-ea"/>
                <a:ea typeface="+mn-ea"/>
              </a:rPr>
              <a:t>/</a:t>
            </a:r>
            <a:r>
              <a:rPr lang="zh-CN" altLang="zh-CN" b="1" dirty="0">
                <a:latin typeface="+mn-ea"/>
                <a:ea typeface="+mn-ea"/>
              </a:rPr>
              <a:t>秒最大转速，</a:t>
            </a:r>
            <a:r>
              <a:rPr lang="zh-CN" altLang="en-US" b="1" dirty="0">
                <a:latin typeface="+mn-ea"/>
                <a:ea typeface="+mn-ea"/>
              </a:rPr>
              <a:t>修正后</a:t>
            </a:r>
            <a:r>
              <a:rPr lang="zh-CN" altLang="zh-CN" b="1" dirty="0">
                <a:latin typeface="+mn-ea"/>
                <a:ea typeface="+mn-ea"/>
              </a:rPr>
              <a:t>指向精度好于</a:t>
            </a:r>
            <a:r>
              <a:rPr lang="en-US" altLang="zh-CN" b="1" dirty="0">
                <a:latin typeface="+mn-ea"/>
                <a:ea typeface="+mn-ea"/>
              </a:rPr>
              <a:t>10</a:t>
            </a:r>
            <a:r>
              <a:rPr lang="zh-CN" altLang="zh-CN" b="1" dirty="0">
                <a:latin typeface="+mn-ea"/>
                <a:ea typeface="+mn-ea"/>
              </a:rPr>
              <a:t>角秒</a:t>
            </a:r>
            <a:r>
              <a:rPr lang="zh-CN" altLang="en-US" b="1" dirty="0">
                <a:latin typeface="+mn-ea"/>
                <a:ea typeface="+mn-ea"/>
              </a:rPr>
              <a:t>。</a:t>
            </a:r>
            <a:endParaRPr lang="en-US" altLang="zh-CN" b="1" dirty="0">
              <a:latin typeface="+mn-ea"/>
              <a:ea typeface="+mn-ea"/>
            </a:endParaRPr>
          </a:p>
          <a:p>
            <a:pPr marL="402300" lvl="1" indent="-214313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b="1" dirty="0">
                <a:latin typeface="+mn-ea"/>
                <a:ea typeface="+mn-ea"/>
              </a:rPr>
              <a:t>完成在海</a:t>
            </a:r>
            <a:r>
              <a:rPr lang="zh-CN" altLang="en-US" b="1" dirty="0">
                <a:latin typeface="+mn-ea"/>
                <a:ea typeface="+mn-ea"/>
              </a:rPr>
              <a:t>拔</a:t>
            </a:r>
            <a:r>
              <a:rPr lang="en-US" altLang="zh-CN" b="1" dirty="0">
                <a:latin typeface="+mn-ea"/>
                <a:ea typeface="+mn-ea"/>
              </a:rPr>
              <a:t>5250</a:t>
            </a:r>
            <a:r>
              <a:rPr lang="zh-CN" altLang="zh-CN" b="1" dirty="0">
                <a:latin typeface="+mn-ea"/>
                <a:ea typeface="+mn-ea"/>
              </a:rPr>
              <a:t>米站点的安装测试，具备观测状态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3" descr="E:\阿里文档\X_宣传\照片\观测仓室内基座1210.jpg">
            <a:extLst>
              <a:ext uri="{FF2B5EF4-FFF2-40B4-BE49-F238E27FC236}">
                <a16:creationId xmlns:a16="http://schemas.microsoft.com/office/drawing/2014/main" id="{D07E94B9-FA2F-49B5-8B42-0D25CBFB1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63" y="4367889"/>
            <a:ext cx="2938817" cy="21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61BC972-0987-4583-85B0-A89351385C9B}"/>
              </a:ext>
            </a:extLst>
          </p:cNvPr>
          <p:cNvSpPr txBox="1"/>
          <p:nvPr/>
        </p:nvSpPr>
        <p:spPr>
          <a:xfrm>
            <a:off x="405467" y="3639779"/>
            <a:ext cx="22837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50" dirty="0"/>
              <a:t>基座在</a:t>
            </a:r>
            <a:r>
              <a:rPr lang="en-US" altLang="zh-CN" sz="1350" dirty="0"/>
              <a:t>B1</a:t>
            </a:r>
            <a:r>
              <a:rPr lang="zh-CN" altLang="en-US" sz="1350" dirty="0"/>
              <a:t>站点测试现场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699D13-100C-4741-A3A4-4A265263E957}"/>
              </a:ext>
            </a:extLst>
          </p:cNvPr>
          <p:cNvSpPr/>
          <p:nvPr/>
        </p:nvSpPr>
        <p:spPr>
          <a:xfrm>
            <a:off x="3194748" y="3542060"/>
            <a:ext cx="2538282" cy="397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solidFill>
                  <a:srgbClr val="0070C0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只待接收机到达站点集成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B001CF3-EB3C-B945-B170-EB3681670817}"/>
              </a:ext>
            </a:extLst>
          </p:cNvPr>
          <p:cNvSpPr txBox="1"/>
          <p:nvPr/>
        </p:nvSpPr>
        <p:spPr>
          <a:xfrm>
            <a:off x="447956" y="212039"/>
            <a:ext cx="4482497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完成望远镜基座研制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4400E71-5876-824B-A28F-50E560334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0" y="4123302"/>
            <a:ext cx="2501115" cy="250111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5BD1928-26D5-F447-A66C-1E0A2F65468B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C3ACEEF-916C-F34A-8755-512269D943E7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4406B3-50B1-5744-96B7-CE1935EB3C13}"/>
              </a:ext>
            </a:extLst>
          </p:cNvPr>
          <p:cNvSpPr/>
          <p:nvPr/>
        </p:nvSpPr>
        <p:spPr>
          <a:xfrm>
            <a:off x="0" y="-12357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7DA915E3-2CB1-304C-8441-6EB888C81DD7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My Movie 8x (1).mp4" descr="My Movie 8x (1).mp4">
            <a:hlinkClick r:id="" action="ppaction://media"/>
            <a:extLst>
              <a:ext uri="{FF2B5EF4-FFF2-40B4-BE49-F238E27FC236}">
                <a16:creationId xmlns:a16="http://schemas.microsoft.com/office/drawing/2014/main" id="{E18E99FF-6C1A-8640-A124-DDF9964E3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3554" y="4431447"/>
            <a:ext cx="3592797" cy="202094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F2AD8AA-2FAA-4F4E-AB17-352009AED6B7}"/>
              </a:ext>
            </a:extLst>
          </p:cNvPr>
          <p:cNvSpPr txBox="1"/>
          <p:nvPr/>
        </p:nvSpPr>
        <p:spPr>
          <a:xfrm>
            <a:off x="9994900" y="351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23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2930F93-65B1-4BE3-AE10-494DAB1840AE}"/>
              </a:ext>
            </a:extLst>
          </p:cNvPr>
          <p:cNvSpPr/>
          <p:nvPr/>
        </p:nvSpPr>
        <p:spPr>
          <a:xfrm>
            <a:off x="133017" y="1260084"/>
            <a:ext cx="6673544" cy="214655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411075" lvl="2" indent="-257175" algn="just">
              <a:lnSpc>
                <a:spcPct val="15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外轮廓直径约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（对比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BICEP3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73cm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），是同类实验中最大的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50K/4K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恒温器。</a:t>
            </a:r>
          </a:p>
          <a:p>
            <a:pPr marL="411075" lvl="2" indent="-257175" algn="just">
              <a:lnSpc>
                <a:spcPct val="15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焦平面直径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635.6mm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，可容纳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吋探测器模块，探测器总数大于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万个，是国际同类实验中单体镜筒探测器数量最多的。</a:t>
            </a:r>
          </a:p>
        </p:txBody>
      </p:sp>
      <p:pic>
        <p:nvPicPr>
          <p:cNvPr id="4" name="Picture 2" descr="20210216_Alipd2.jpg">
            <a:extLst>
              <a:ext uri="{FF2B5EF4-FFF2-40B4-BE49-F238E27FC236}">
                <a16:creationId xmlns:a16="http://schemas.microsoft.com/office/drawing/2014/main" id="{0D74ACA7-8ECA-4249-AEA9-216981AC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627" y="1807383"/>
            <a:ext cx="1910505" cy="37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C1BF3CF9-3BD1-4190-86E5-514AF3B46A6C}"/>
              </a:ext>
            </a:extLst>
          </p:cNvPr>
          <p:cNvSpPr txBox="1"/>
          <p:nvPr/>
        </p:nvSpPr>
        <p:spPr>
          <a:xfrm>
            <a:off x="6925916" y="5541523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恒温器外观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8C9281-E161-4B54-8078-8D57935A12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17" y="4248475"/>
            <a:ext cx="1620180" cy="1654267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64E54781-0D16-4DBA-A0E2-2ADF6B0B09B0}"/>
              </a:ext>
            </a:extLst>
          </p:cNvPr>
          <p:cNvSpPr txBox="1"/>
          <p:nvPr/>
        </p:nvSpPr>
        <p:spPr>
          <a:xfrm>
            <a:off x="2546302" y="5988953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焦平面示意图及实物照片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A22A38B-FED3-41D5-9D7C-8EF0585773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967" y="3846537"/>
            <a:ext cx="1910505" cy="2060024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1EFF3609-DB8E-45A9-B940-E442B3CBE868}"/>
              </a:ext>
            </a:extLst>
          </p:cNvPr>
          <p:cNvSpPr txBox="1"/>
          <p:nvPr/>
        </p:nvSpPr>
        <p:spPr>
          <a:xfrm>
            <a:off x="4741274" y="5971565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恒温器</a:t>
            </a:r>
            <a:r>
              <a:rPr lang="en-US" altLang="zh-CN" sz="1200" dirty="0"/>
              <a:t>VJ base</a:t>
            </a:r>
            <a:endParaRPr lang="zh-CN" altLang="en-US" sz="1200" dirty="0"/>
          </a:p>
        </p:txBody>
      </p:sp>
      <p:pic>
        <p:nvPicPr>
          <p:cNvPr id="14" name="image5.jpg">
            <a:extLst>
              <a:ext uri="{FF2B5EF4-FFF2-40B4-BE49-F238E27FC236}">
                <a16:creationId xmlns:a16="http://schemas.microsoft.com/office/drawing/2014/main" id="{CD63FBEC-7443-4DA9-9D0E-656E52A1589C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046" y="3797045"/>
            <a:ext cx="2295255" cy="2038901"/>
          </a:xfrm>
          <a:prstGeom prst="rect">
            <a:avLst/>
          </a:prstGeom>
          <a:ln/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8F2FDEEE-233C-4F71-8CA5-64327201E6BB}"/>
              </a:ext>
            </a:extLst>
          </p:cNvPr>
          <p:cNvSpPr txBox="1"/>
          <p:nvPr/>
        </p:nvSpPr>
        <p:spPr>
          <a:xfrm>
            <a:off x="335440" y="5902742"/>
            <a:ext cx="221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1200" dirty="0"/>
              <a:t>4K</a:t>
            </a:r>
            <a:r>
              <a:rPr lang="zh-CN" altLang="en-US" sz="1200" dirty="0"/>
              <a:t>冷光学：大面积氧化铝陶瓷微波透镜性能测试</a:t>
            </a:r>
          </a:p>
        </p:txBody>
      </p:sp>
      <p:pic>
        <p:nvPicPr>
          <p:cNvPr id="2050" name="Picture 2" descr="Ali_FP.JPG">
            <a:extLst>
              <a:ext uri="{FF2B5EF4-FFF2-40B4-BE49-F238E27FC236}">
                <a16:creationId xmlns:a16="http://schemas.microsoft.com/office/drawing/2014/main" id="{18A55E0F-C05B-4148-8A22-408B1C8D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2946" y="3717386"/>
            <a:ext cx="951557" cy="5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DABE15D-1F97-3640-8C1F-180E7890018A}"/>
              </a:ext>
            </a:extLst>
          </p:cNvPr>
          <p:cNvSpPr txBox="1"/>
          <p:nvPr/>
        </p:nvSpPr>
        <p:spPr>
          <a:xfrm>
            <a:off x="353119" y="169194"/>
            <a:ext cx="6233340" cy="75334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完成低温光路及恒温器研制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CE4443-4B68-A847-8D47-49B40DD81347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9972395-4915-3149-9AFB-9096D408F620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D9058E-0DEA-C747-97F4-B3C5729E7B71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A5FC3090-1609-3149-B7B8-8B1E7E5B2C40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3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ray1_microscope2_2021.jpg">
            <a:extLst>
              <a:ext uri="{FF2B5EF4-FFF2-40B4-BE49-F238E27FC236}">
                <a16:creationId xmlns:a16="http://schemas.microsoft.com/office/drawing/2014/main" id="{F1F7B4BC-B576-41DA-A849-A32233AE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506" y="4045362"/>
            <a:ext cx="2397308" cy="17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rray1_microscope1_2021.jpg">
            <a:extLst>
              <a:ext uri="{FF2B5EF4-FFF2-40B4-BE49-F238E27FC236}">
                <a16:creationId xmlns:a16="http://schemas.microsoft.com/office/drawing/2014/main" id="{3015532A-6FA6-4ABC-9801-8ABEF0A01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8407" y="4049123"/>
            <a:ext cx="1676279" cy="17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BE1D62-420E-4BF1-96DB-D263C5D704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302" y="3790826"/>
            <a:ext cx="1825196" cy="17047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C26CD9-2660-4FCC-8AD7-57F9575C65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95" y="1611183"/>
            <a:ext cx="1836203" cy="181781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FEED9732-19C0-4C71-8F6D-0AAB9254C5BB}"/>
              </a:ext>
            </a:extLst>
          </p:cNvPr>
          <p:cNvSpPr txBox="1"/>
          <p:nvPr/>
        </p:nvSpPr>
        <p:spPr>
          <a:xfrm>
            <a:off x="6894259" y="3457411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/>
              <a:t>波导板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733A0-4051-448F-A161-8E00E7053AA7}"/>
              </a:ext>
            </a:extLst>
          </p:cNvPr>
          <p:cNvSpPr txBox="1"/>
          <p:nvPr/>
        </p:nvSpPr>
        <p:spPr>
          <a:xfrm>
            <a:off x="6894258" y="5527294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TES</a:t>
            </a:r>
            <a:r>
              <a:rPr lang="zh-CN" altLang="en-US" sz="1200" dirty="0"/>
              <a:t>探测器阵列</a:t>
            </a:r>
          </a:p>
        </p:txBody>
      </p:sp>
      <p:sp>
        <p:nvSpPr>
          <p:cNvPr id="3" name="流程图: 过程 2">
            <a:extLst>
              <a:ext uri="{FF2B5EF4-FFF2-40B4-BE49-F238E27FC236}">
                <a16:creationId xmlns:a16="http://schemas.microsoft.com/office/drawing/2014/main" id="{31DF3DB2-838F-4134-B207-7BC09FBEF1A6}"/>
              </a:ext>
            </a:extLst>
          </p:cNvPr>
          <p:cNvSpPr/>
          <p:nvPr/>
        </p:nvSpPr>
        <p:spPr>
          <a:xfrm>
            <a:off x="7538601" y="4710594"/>
            <a:ext cx="54006" cy="54006"/>
          </a:xfrm>
          <a:prstGeom prst="flowChartProcess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BE62A69-459F-46F3-911A-98FF637FF7AF}"/>
              </a:ext>
            </a:extLst>
          </p:cNvPr>
          <p:cNvCxnSpPr>
            <a:cxnSpLocks/>
          </p:cNvCxnSpPr>
          <p:nvPr/>
        </p:nvCxnSpPr>
        <p:spPr>
          <a:xfrm flipH="1" flipV="1">
            <a:off x="6930361" y="4155039"/>
            <a:ext cx="577244" cy="53249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610F39E-67E4-4A9C-9672-86B6A65FECE2}"/>
              </a:ext>
            </a:extLst>
          </p:cNvPr>
          <p:cNvCxnSpPr>
            <a:cxnSpLocks/>
          </p:cNvCxnSpPr>
          <p:nvPr/>
        </p:nvCxnSpPr>
        <p:spPr>
          <a:xfrm flipH="1">
            <a:off x="6930361" y="4749106"/>
            <a:ext cx="587426" cy="58519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">
            <a:extLst>
              <a:ext uri="{FF2B5EF4-FFF2-40B4-BE49-F238E27FC236}">
                <a16:creationId xmlns:a16="http://schemas.microsoft.com/office/drawing/2014/main" id="{6E9213AE-6B91-4A71-BA45-82CB6AE3D01F}"/>
              </a:ext>
            </a:extLst>
          </p:cNvPr>
          <p:cNvSpPr txBox="1"/>
          <p:nvPr/>
        </p:nvSpPr>
        <p:spPr>
          <a:xfrm>
            <a:off x="4638588" y="5804293"/>
            <a:ext cx="219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TES</a:t>
            </a:r>
            <a:r>
              <a:rPr lang="zh-CN" altLang="en-US" sz="1200" dirty="0"/>
              <a:t>像素镜检照片</a:t>
            </a:r>
            <a:endParaRPr lang="en-US" altLang="zh-CN" sz="1200" dirty="0"/>
          </a:p>
          <a:p>
            <a:r>
              <a:rPr lang="zh-CN" altLang="en-US" sz="1200" dirty="0"/>
              <a:t>（左</a:t>
            </a:r>
            <a:r>
              <a:rPr lang="en-US" altLang="zh-CN" sz="1200" dirty="0"/>
              <a:t>/</a:t>
            </a:r>
            <a:r>
              <a:rPr lang="zh-CN" altLang="en-US" sz="1200" dirty="0"/>
              <a:t>右：</a:t>
            </a:r>
            <a:r>
              <a:rPr lang="en-US" altLang="zh-CN" sz="1200" dirty="0"/>
              <a:t>90GHz/150GHz</a:t>
            </a:r>
            <a:r>
              <a:rPr lang="zh-CN" altLang="en-US" sz="1200" dirty="0"/>
              <a:t>）</a:t>
            </a:r>
          </a:p>
        </p:txBody>
      </p:sp>
      <p:sp>
        <p:nvSpPr>
          <p:cNvPr id="21" name="流程图: 过程 20">
            <a:extLst>
              <a:ext uri="{FF2B5EF4-FFF2-40B4-BE49-F238E27FC236}">
                <a16:creationId xmlns:a16="http://schemas.microsoft.com/office/drawing/2014/main" id="{D084DB82-CEC2-40B3-A0FA-EC028C4A2FCF}"/>
              </a:ext>
            </a:extLst>
          </p:cNvPr>
          <p:cNvSpPr/>
          <p:nvPr/>
        </p:nvSpPr>
        <p:spPr>
          <a:xfrm>
            <a:off x="5372780" y="4734081"/>
            <a:ext cx="187991" cy="169582"/>
          </a:xfrm>
          <a:prstGeom prst="flowChartProcess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B6751F7-8DDD-4270-A019-190055CC7CBB}"/>
              </a:ext>
            </a:extLst>
          </p:cNvPr>
          <p:cNvCxnSpPr>
            <a:cxnSpLocks/>
          </p:cNvCxnSpPr>
          <p:nvPr/>
        </p:nvCxnSpPr>
        <p:spPr>
          <a:xfrm flipH="1" flipV="1">
            <a:off x="4254388" y="4264404"/>
            <a:ext cx="1226408" cy="5161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2AD2363-D226-427D-8E09-98E98802F0F0}"/>
              </a:ext>
            </a:extLst>
          </p:cNvPr>
          <p:cNvCxnSpPr>
            <a:cxnSpLocks/>
          </p:cNvCxnSpPr>
          <p:nvPr/>
        </p:nvCxnSpPr>
        <p:spPr>
          <a:xfrm flipH="1">
            <a:off x="4254388" y="4842093"/>
            <a:ext cx="1236590" cy="77126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70E5880-B5AA-4918-A8E5-A21F5D69067A}"/>
              </a:ext>
            </a:extLst>
          </p:cNvPr>
          <p:cNvSpPr/>
          <p:nvPr/>
        </p:nvSpPr>
        <p:spPr>
          <a:xfrm>
            <a:off x="189109" y="1209021"/>
            <a:ext cx="6759155" cy="253640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57175" lvl="1" indent="-257175" algn="just">
              <a:lnSpc>
                <a:spcPct val="150000"/>
              </a:lnSpc>
              <a:spcBef>
                <a:spcPts val="225"/>
              </a:spcBef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吋探测器阵列的制备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0272" lvl="2" indent="-201216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实现了多项不同以往的新特性以改善性能：差分电阻、微带线优化、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优化、暗像素和暗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探测器设计。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0272" lvl="2" indent="-201216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个模块集成了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1716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个探测器，每个探测器都是由一个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Al/Mn TES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和一个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 TES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串联组成，分别用于科学观测和实验室定标。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0272" lvl="2" indent="-201216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Al/Mn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合金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420mK Tc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1171F30-4C5A-46B2-AAF4-E01F90D8B18C}"/>
              </a:ext>
            </a:extLst>
          </p:cNvPr>
          <p:cNvSpPr txBox="1"/>
          <p:nvPr/>
        </p:nvSpPr>
        <p:spPr>
          <a:xfrm>
            <a:off x="2856897" y="5921962"/>
            <a:ext cx="14655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defRPr/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Figures credit: NIST 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0BD619AE-512F-4981-9C22-0D2916B254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76" y="4049165"/>
            <a:ext cx="1951663" cy="1732664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E59F7A0F-8F7E-47A7-A9C5-04073B0762FE}"/>
              </a:ext>
            </a:extLst>
          </p:cNvPr>
          <p:cNvSpPr txBox="1"/>
          <p:nvPr/>
        </p:nvSpPr>
        <p:spPr>
          <a:xfrm>
            <a:off x="147135" y="5805885"/>
            <a:ext cx="2195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Feedhorn</a:t>
            </a:r>
            <a:r>
              <a:rPr lang="zh-CN" altLang="en-US" sz="1200" dirty="0"/>
              <a:t>阵列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0069393-5FD2-F04A-B626-6A585196828A}"/>
              </a:ext>
            </a:extLst>
          </p:cNvPr>
          <p:cNvSpPr txBox="1"/>
          <p:nvPr/>
        </p:nvSpPr>
        <p:spPr>
          <a:xfrm>
            <a:off x="329791" y="227426"/>
            <a:ext cx="6153509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完成第一个探测器模块研制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031284B-010F-CC4B-9235-413CB033370C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5BA12F7-A913-9D4B-9AE3-38AE46720E83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175738-E8B6-AA42-AF67-2F9C731F82E9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1E0C92AB-5D6A-0C44-AEE6-2CED843838FD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42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阿里文档\X_宣传\照片\观测仓外景1210.jpg">
            <a:extLst>
              <a:ext uri="{FF2B5EF4-FFF2-40B4-BE49-F238E27FC236}">
                <a16:creationId xmlns:a16="http://schemas.microsoft.com/office/drawing/2014/main" id="{7B1BF579-01E0-49DB-BD91-81DAB68F7E2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56348" y="2253958"/>
            <a:ext cx="4700352" cy="3023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5416" y="445696"/>
            <a:ext cx="2300724" cy="888206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388A75-B1C9-6A4C-8C1A-2312F8D66C0C}"/>
              </a:ext>
            </a:extLst>
          </p:cNvPr>
          <p:cNvSpPr txBox="1"/>
          <p:nvPr/>
        </p:nvSpPr>
        <p:spPr>
          <a:xfrm>
            <a:off x="102716" y="2144749"/>
            <a:ext cx="4872419" cy="312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宇宙学标准模型与</a:t>
            </a:r>
            <a:r>
              <a:rPr kumimoji="1"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CMB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原初引力波探测的国际现状</a:t>
            </a:r>
            <a:endParaRPr kumimoji="1"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南天：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BICEP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Simons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  北天：阿里</a:t>
            </a: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阿里实验研究进展 </a:t>
            </a:r>
            <a:endParaRPr kumimoji="1"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kumimoji="1"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阿里实验的科学（北天唯一）</a:t>
            </a:r>
            <a:endParaRPr kumimoji="1"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C2B0A3C1-EB38-0345-9404-8E35277E1C9C}"/>
              </a:ext>
            </a:extLst>
          </p:cNvPr>
          <p:cNvCxnSpPr/>
          <p:nvPr/>
        </p:nvCxnSpPr>
        <p:spPr>
          <a:xfrm>
            <a:off x="357809" y="1643270"/>
            <a:ext cx="8593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72D47D6-C9F1-1B4C-8647-30FCF0B48904}"/>
              </a:ext>
            </a:extLst>
          </p:cNvPr>
          <p:cNvSpPr txBox="1"/>
          <p:nvPr/>
        </p:nvSpPr>
        <p:spPr>
          <a:xfrm>
            <a:off x="0" y="6214533"/>
            <a:ext cx="9144000" cy="643467"/>
          </a:xfrm>
          <a:prstGeom prst="rect">
            <a:avLst/>
          </a:prstGeom>
          <a:solidFill>
            <a:srgbClr val="0096FF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BE97E9-5805-DE46-9C18-4FE26CBD720F}"/>
              </a:ext>
            </a:extLst>
          </p:cNvPr>
          <p:cNvSpPr/>
          <p:nvPr/>
        </p:nvSpPr>
        <p:spPr>
          <a:xfrm>
            <a:off x="0" y="964058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39E98D-0461-3B4B-8CC9-C1A480C0422D}"/>
              </a:ext>
            </a:extLst>
          </p:cNvPr>
          <p:cNvSpPr/>
          <p:nvPr/>
        </p:nvSpPr>
        <p:spPr>
          <a:xfrm>
            <a:off x="0" y="1587446"/>
            <a:ext cx="9143999" cy="685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F2C162-12C7-7342-8B6B-B92818740A48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322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3D595D-F555-4751-99C5-49CB5EE4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259" y="1754815"/>
            <a:ext cx="2067620" cy="3691232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4B259643-8EEE-4A26-92A9-DD92AB9AB439}"/>
              </a:ext>
            </a:extLst>
          </p:cNvPr>
          <p:cNvSpPr txBox="1"/>
          <p:nvPr/>
        </p:nvSpPr>
        <p:spPr>
          <a:xfrm>
            <a:off x="6948264" y="5535235"/>
            <a:ext cx="1782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高精度微波反射镜面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1F3A22-70DD-4991-B6B8-F634444878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15" y="3879383"/>
            <a:ext cx="1953837" cy="18301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F26F82-D6B2-4F6E-889A-A49FF41C3A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56" y="3879383"/>
            <a:ext cx="2118275" cy="1830138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325DF2E5-6734-45FC-8404-6D1F39C80E16}"/>
              </a:ext>
            </a:extLst>
          </p:cNvPr>
          <p:cNvSpPr txBox="1"/>
          <p:nvPr/>
        </p:nvSpPr>
        <p:spPr>
          <a:xfrm>
            <a:off x="2410433" y="5807195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波段和</a:t>
            </a:r>
            <a:r>
              <a:rPr lang="en-US" altLang="zh-CN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波段毫米波源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5105812B-5CD5-4507-A515-33CE510BD429}"/>
              </a:ext>
            </a:extLst>
          </p:cNvPr>
          <p:cNvSpPr txBox="1"/>
          <p:nvPr/>
        </p:nvSpPr>
        <p:spPr>
          <a:xfrm>
            <a:off x="4641409" y="5809965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/>
              <a:t>W</a:t>
            </a:r>
            <a:r>
              <a:rPr lang="zh-CN" altLang="en-US" sz="1200"/>
              <a:t>波段和</a:t>
            </a:r>
            <a:r>
              <a:rPr lang="en-US" altLang="zh-CN" sz="1200"/>
              <a:t>D</a:t>
            </a:r>
            <a:r>
              <a:rPr lang="zh-CN" altLang="en-US" sz="1200"/>
              <a:t>波段毫米波源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C3369C-28A1-4D14-BCF2-F04781B568B0}"/>
              </a:ext>
            </a:extLst>
          </p:cNvPr>
          <p:cNvSpPr/>
          <p:nvPr/>
        </p:nvSpPr>
        <p:spPr>
          <a:xfrm>
            <a:off x="431517" y="1497668"/>
            <a:ext cx="6010058" cy="1946943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57175" lvl="1" indent="-257175" algn="just">
              <a:lnSpc>
                <a:spcPct val="150000"/>
              </a:lnSpc>
              <a:spcBef>
                <a:spcPts val="225"/>
              </a:spcBef>
              <a:buFont typeface="Wingdings" panose="05000000000000000000" pitchFamily="2" charset="2"/>
              <a:buChar char="l"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完成大尺寸可调式高精度微波反射镜面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27460" lvl="3" indent="-201216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2m*3m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，实测平整度约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0.04mm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（需求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&lt;0.1mm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）。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57175" lvl="1" indent="-257175" algn="just">
              <a:lnSpc>
                <a:spcPct val="150000"/>
              </a:lnSpc>
              <a:spcBef>
                <a:spcPts val="225"/>
              </a:spcBef>
              <a:buFont typeface="Wingdings" panose="05000000000000000000" pitchFamily="2" charset="2"/>
              <a:buChar char="l"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自主完成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W/D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波段压控快速扫频式远场标定源，国际首次用于同类实验的远场标定（取代黑体标定源）。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C085AE7-16C9-477F-BFB7-6F4130AA7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231" y="3879383"/>
            <a:ext cx="1784795" cy="183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3143EEE7-1D11-41CB-8727-3116C635AB0F}"/>
              </a:ext>
            </a:extLst>
          </p:cNvPr>
          <p:cNvSpPr txBox="1"/>
          <p:nvPr/>
        </p:nvSpPr>
        <p:spPr>
          <a:xfrm>
            <a:off x="197515" y="5814824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远场标定源桅杆</a:t>
            </a:r>
            <a:r>
              <a:rPr lang="en-US" altLang="zh-CN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(28</a:t>
            </a:r>
            <a:r>
              <a:rPr lang="zh-CN" altLang="en-US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C86CDE-77CD-8F47-8DCD-01CD97FDC4A4}"/>
              </a:ext>
            </a:extLst>
          </p:cNvPr>
          <p:cNvSpPr txBox="1"/>
          <p:nvPr/>
        </p:nvSpPr>
        <p:spPr>
          <a:xfrm>
            <a:off x="431517" y="200852"/>
            <a:ext cx="6153509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完成标定系统研制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23EA75-051C-5F42-BB10-1DF879A78D19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B161439-BBC6-D443-8619-9CAC22A3A41B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21FABB9-10C3-BE44-BF93-8AD4DE9C18A1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D8D78B6B-8104-DD44-B411-932B574EB638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69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rolSystemTopArchitecture.png">
            <a:extLst>
              <a:ext uri="{FF2B5EF4-FFF2-40B4-BE49-F238E27FC236}">
                <a16:creationId xmlns:a16="http://schemas.microsoft.com/office/drawing/2014/main" id="{7737FDCD-5560-47E4-A0BF-9E93A7DD1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" t="5461" b="5796"/>
          <a:stretch/>
        </p:blipFill>
        <p:spPr bwMode="auto">
          <a:xfrm>
            <a:off x="3226509" y="1830687"/>
            <a:ext cx="58997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F9CA5C-B5BF-4C06-A007-5B001147D8FA}"/>
              </a:ext>
            </a:extLst>
          </p:cNvPr>
          <p:cNvSpPr/>
          <p:nvPr/>
        </p:nvSpPr>
        <p:spPr>
          <a:xfrm>
            <a:off x="115416" y="1498545"/>
            <a:ext cx="2916324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自主开发完成并部署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了控制系统软件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(General Control System, GCS)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 algn="just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GCS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控制在站设备运行，完成科学数据和工程数据采集。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 algn="just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具备关键参数快视和查询的功能，可以快速判断仪器运行状态。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586BD6-9DC0-41FA-82C9-C0B6EBC1E5DE}"/>
              </a:ext>
            </a:extLst>
          </p:cNvPr>
          <p:cNvSpPr txBox="1"/>
          <p:nvPr/>
        </p:nvSpPr>
        <p:spPr>
          <a:xfrm>
            <a:off x="5004559" y="5484041"/>
            <a:ext cx="23436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控制系统框架示意图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D900FE-B6D5-2E47-AF13-79AC6CBAD624}"/>
              </a:ext>
            </a:extLst>
          </p:cNvPr>
          <p:cNvSpPr txBox="1"/>
          <p:nvPr/>
        </p:nvSpPr>
        <p:spPr>
          <a:xfrm>
            <a:off x="465546" y="196866"/>
            <a:ext cx="6153509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完成控制系统开发和部署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BB62D9-1DE4-1E41-9D4C-10C62DB9D349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DA50A64-D042-DC4C-B18D-358373B1D1E6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02DF62-4A8F-0A4D-BE6C-E20CB2591A7B}"/>
              </a:ext>
            </a:extLst>
          </p:cNvPr>
          <p:cNvSpPr/>
          <p:nvPr/>
        </p:nvSpPr>
        <p:spPr>
          <a:xfrm>
            <a:off x="0" y="-24714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C951DE79-1520-4E48-8365-DA67F9A4E890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871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142610D-EF4B-4795-BF04-53FA57ECFB1F}"/>
              </a:ext>
            </a:extLst>
          </p:cNvPr>
          <p:cNvSpPr/>
          <p:nvPr/>
        </p:nvSpPr>
        <p:spPr>
          <a:xfrm>
            <a:off x="75463" y="910867"/>
            <a:ext cx="4402563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完成了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站点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网络建设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站点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数据存储传输系统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部署，可高可靠性地存储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个月的科学数据。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开通了高能所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-B1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站点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网络专线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，望远镜运行时带宽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100Mbps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，可近实时的将数据从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B1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站点传回高能所。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建立了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故障微信报警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等机制。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757E7F7-2071-4985-912D-D1E2D23B8086}"/>
              </a:ext>
            </a:extLst>
          </p:cNvPr>
          <p:cNvGrpSpPr/>
          <p:nvPr/>
        </p:nvGrpSpPr>
        <p:grpSpPr>
          <a:xfrm>
            <a:off x="4626006" y="1806028"/>
            <a:ext cx="4402563" cy="3104217"/>
            <a:chOff x="640080" y="2310868"/>
            <a:chExt cx="7094220" cy="418109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A214963-14F7-46C7-89D3-D918A9B90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80" y="2310868"/>
              <a:ext cx="7094220" cy="3543387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3ACED9BA-3DE2-4D37-8162-D03600F0EC3A}"/>
                </a:ext>
              </a:extLst>
            </p:cNvPr>
            <p:cNvSpPr txBox="1"/>
            <p:nvPr/>
          </p:nvSpPr>
          <p:spPr>
            <a:xfrm>
              <a:off x="640080" y="6087784"/>
              <a:ext cx="7094220" cy="40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依托于高能所计算平台的</a:t>
              </a:r>
              <a:r>
                <a:rPr lang="en-US" altLang="zh-CN" sz="135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AliCPT</a:t>
              </a:r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站点运行情况实时监视</a:t>
              </a: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75B4879-7659-4741-AF76-B33A403D54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37" y="3862765"/>
            <a:ext cx="3726414" cy="253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A1A292D7-48DE-4218-8DE3-04BE859AFB69}"/>
              </a:ext>
            </a:extLst>
          </p:cNvPr>
          <p:cNvSpPr txBox="1"/>
          <p:nvPr/>
        </p:nvSpPr>
        <p:spPr>
          <a:xfrm>
            <a:off x="1277634" y="6459870"/>
            <a:ext cx="23436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AliCPT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实验网络拓朴图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8814322-DA61-254C-AA7B-0A14D62AD3B1}"/>
              </a:ext>
            </a:extLst>
          </p:cNvPr>
          <p:cNvSpPr txBox="1"/>
          <p:nvPr/>
        </p:nvSpPr>
        <p:spPr>
          <a:xfrm>
            <a:off x="413537" y="60944"/>
            <a:ext cx="6153509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建成网络数据传输系统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54EB29-78F2-A44F-86E1-D7CADE4A2C7B}"/>
              </a:ext>
            </a:extLst>
          </p:cNvPr>
          <p:cNvSpPr/>
          <p:nvPr/>
        </p:nvSpPr>
        <p:spPr>
          <a:xfrm>
            <a:off x="96905" y="91086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29B62F-CB25-0248-8F83-E8632804BD78}"/>
              </a:ext>
            </a:extLst>
          </p:cNvPr>
          <p:cNvSpPr/>
          <p:nvPr/>
        </p:nvSpPr>
        <p:spPr>
          <a:xfrm>
            <a:off x="-1" y="1"/>
            <a:ext cx="263047" cy="9108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1D4E7E21-BACA-5D41-9D84-2AEFDEBFCEEB}"/>
              </a:ext>
            </a:extLst>
          </p:cNvPr>
          <p:cNvCxnSpPr/>
          <p:nvPr/>
        </p:nvCxnSpPr>
        <p:spPr>
          <a:xfrm>
            <a:off x="0" y="908936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04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936FCF01-8181-4580-BD73-E424F7E81547}"/>
              </a:ext>
            </a:extLst>
          </p:cNvPr>
          <p:cNvGraphicFramePr/>
          <p:nvPr/>
        </p:nvGraphicFramePr>
        <p:xfrm>
          <a:off x="1112329" y="2630535"/>
          <a:ext cx="7129622" cy="3682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5D671237-0967-4EA3-9A2B-475B571BDCCC}"/>
              </a:ext>
            </a:extLst>
          </p:cNvPr>
          <p:cNvSpPr/>
          <p:nvPr/>
        </p:nvSpPr>
        <p:spPr>
          <a:xfrm>
            <a:off x="546602" y="2340493"/>
            <a:ext cx="8157976" cy="41714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CF4380-0E60-4F04-BDFB-18D211C3C3F9}"/>
              </a:ext>
            </a:extLst>
          </p:cNvPr>
          <p:cNvSpPr txBox="1"/>
          <p:nvPr/>
        </p:nvSpPr>
        <p:spPr>
          <a:xfrm>
            <a:off x="902049" y="2577178"/>
            <a:ext cx="2783973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00B050"/>
                </a:solidFill>
                <a:ea typeface="微软雅黑" pitchFamily="34" charset="-122"/>
              </a:rPr>
              <a:t>科学数据计算平台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8B51C3-2D91-4234-917A-9A3528ED5804}"/>
              </a:ext>
            </a:extLst>
          </p:cNvPr>
          <p:cNvSpPr txBox="1">
            <a:spLocks/>
          </p:cNvSpPr>
          <p:nvPr/>
        </p:nvSpPr>
        <p:spPr>
          <a:xfrm>
            <a:off x="223979" y="998729"/>
            <a:ext cx="8480599" cy="1267529"/>
          </a:xfrm>
          <a:prstGeom prst="rect">
            <a:avLst/>
          </a:prstGeom>
        </p:spPr>
        <p:txBody>
          <a:bodyPr>
            <a:noAutofit/>
          </a:bodyPr>
          <a:lstStyle>
            <a:lvl1pPr marL="457178" indent="-45717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990550" indent="-380981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523925" indent="-304784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2133493" indent="-304784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743062" indent="-304784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科学数据计算平台包括数据模拟系统、分析系统及天图分析的关键技术，</a:t>
            </a:r>
            <a:r>
              <a:rPr lang="zh-CN" altLang="en-US" sz="20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实现端到端的全流程数据模拟和分析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DBAB43-5586-A946-BB06-DF42E0E3371D}"/>
              </a:ext>
            </a:extLst>
          </p:cNvPr>
          <p:cNvSpPr txBox="1"/>
          <p:nvPr/>
        </p:nvSpPr>
        <p:spPr>
          <a:xfrm>
            <a:off x="-147142" y="109722"/>
            <a:ext cx="6990153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完成科学数据计算平台搭建工作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0DAAC8-D4B7-B04A-AB6B-66234886BAB2}"/>
              </a:ext>
            </a:extLst>
          </p:cNvPr>
          <p:cNvSpPr/>
          <p:nvPr/>
        </p:nvSpPr>
        <p:spPr>
          <a:xfrm>
            <a:off x="115416" y="982842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4C5ED36-20AE-DC44-95C0-BF8733ABD7D9}"/>
              </a:ext>
            </a:extLst>
          </p:cNvPr>
          <p:cNvSpPr/>
          <p:nvPr/>
        </p:nvSpPr>
        <p:spPr>
          <a:xfrm>
            <a:off x="0" y="0"/>
            <a:ext cx="223979" cy="982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7E981322-22CE-B74B-8CB6-03EE8FF1157F}"/>
              </a:ext>
            </a:extLst>
          </p:cNvPr>
          <p:cNvCxnSpPr/>
          <p:nvPr/>
        </p:nvCxnSpPr>
        <p:spPr>
          <a:xfrm>
            <a:off x="0" y="984092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918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B268184-883C-4909-92B8-F1B015EC1AB4}"/>
              </a:ext>
            </a:extLst>
          </p:cNvPr>
          <p:cNvSpPr/>
          <p:nvPr/>
        </p:nvSpPr>
        <p:spPr>
          <a:xfrm>
            <a:off x="360541" y="1267259"/>
            <a:ext cx="8709219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综合考虑台址位置、考虑躲避太阳、月亮等强辐射源，</a:t>
            </a:r>
            <a:r>
              <a:rPr lang="zh-CN" altLang="en-US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制定扫描策略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基于模拟系统实现对微波天空的模拟、大气辐射的模拟、系统噪声模拟。基于扫描策略</a:t>
            </a:r>
            <a:r>
              <a:rPr lang="zh-CN" altLang="en-US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生成完整观测季的模拟数据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，实现探测灵敏度科学分析，</a:t>
            </a:r>
            <a:r>
              <a:rPr lang="zh-CN" altLang="en-US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并开展盲测试分析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，不断提升数据分析平台的分析能力和可靠性，</a:t>
            </a:r>
            <a:r>
              <a:rPr lang="zh-CN" altLang="en-US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考察望远镜性能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id="{4BEC5335-F0C7-401D-88F0-49D8E266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18" y="3476971"/>
            <a:ext cx="2046086" cy="2130479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89E1D1C2-F0EA-4349-A5B1-A17FFD2D9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241" y="3535947"/>
            <a:ext cx="1756211" cy="1867452"/>
          </a:xfrm>
          <a:prstGeom prst="rect">
            <a:avLst/>
          </a:prstGeom>
        </p:spPr>
      </p:pic>
      <p:pic>
        <p:nvPicPr>
          <p:cNvPr id="12" name="图片 92">
            <a:extLst>
              <a:ext uri="{FF2B5EF4-FFF2-40B4-BE49-F238E27FC236}">
                <a16:creationId xmlns:a16="http://schemas.microsoft.com/office/drawing/2014/main" id="{3887414F-19EA-4901-9BEB-1F8D2DDDDA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983" y="3667397"/>
            <a:ext cx="2233074" cy="1536093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19FAB039-A867-437F-9C08-6CFC3A30A0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277" y="3535947"/>
            <a:ext cx="1891538" cy="1701919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EC7FAE34-E526-4171-AC20-E1212F99320D}"/>
              </a:ext>
            </a:extLst>
          </p:cNvPr>
          <p:cNvSpPr txBox="1"/>
          <p:nvPr/>
        </p:nvSpPr>
        <p:spPr>
          <a:xfrm>
            <a:off x="2841848" y="5345619"/>
            <a:ext cx="988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Hit-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天图</a:t>
            </a:r>
            <a:endParaRPr 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A643D83-108F-4686-B54F-9F22097173C2}"/>
              </a:ext>
            </a:extLst>
          </p:cNvPr>
          <p:cNvSpPr txBox="1"/>
          <p:nvPr/>
        </p:nvSpPr>
        <p:spPr>
          <a:xfrm>
            <a:off x="5031021" y="527836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时序数据</a:t>
            </a:r>
            <a:endParaRPr 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6432315A-FB68-45C1-BE56-9395A72134EC}"/>
              </a:ext>
            </a:extLst>
          </p:cNvPr>
          <p:cNvSpPr txBox="1"/>
          <p:nvPr/>
        </p:nvSpPr>
        <p:spPr>
          <a:xfrm>
            <a:off x="613156" y="542025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前景辐射天图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E68CB3D-14C8-4F7A-ACD8-1DB4B75806AE}"/>
              </a:ext>
            </a:extLst>
          </p:cNvPr>
          <p:cNvSpPr txBox="1"/>
          <p:nvPr/>
        </p:nvSpPr>
        <p:spPr>
          <a:xfrm>
            <a:off x="6833251" y="527836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模拟数据经过数据处理</a:t>
            </a:r>
            <a:endParaRPr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后得到的</a:t>
            </a:r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CMB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天图</a:t>
            </a:r>
            <a:endParaRPr 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F0CF9F6-1684-4DD4-9D2A-CD22131B8AB6}"/>
              </a:ext>
            </a:extLst>
          </p:cNvPr>
          <p:cNvSpPr/>
          <p:nvPr/>
        </p:nvSpPr>
        <p:spPr>
          <a:xfrm>
            <a:off x="2195736" y="3355025"/>
            <a:ext cx="4572000" cy="23735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3F3D058A-3128-4DBA-B226-A9B463AF5A3F}"/>
              </a:ext>
            </a:extLst>
          </p:cNvPr>
          <p:cNvSpPr txBox="1"/>
          <p:nvPr/>
        </p:nvSpPr>
        <p:spPr>
          <a:xfrm>
            <a:off x="3707905" y="338155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可生成各类模拟观测数据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B2CA01-EF47-7B43-82C6-26544AE8F95A}"/>
              </a:ext>
            </a:extLst>
          </p:cNvPr>
          <p:cNvSpPr txBox="1"/>
          <p:nvPr/>
        </p:nvSpPr>
        <p:spPr>
          <a:xfrm>
            <a:off x="-158799" y="292236"/>
            <a:ext cx="6990153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完成科学数据计算平台搭建工作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10EC0F-DDAF-AF4C-8F7D-7EEC7F676C46}"/>
              </a:ext>
            </a:extLst>
          </p:cNvPr>
          <p:cNvSpPr/>
          <p:nvPr/>
        </p:nvSpPr>
        <p:spPr>
          <a:xfrm>
            <a:off x="-1" y="1"/>
            <a:ext cx="250521" cy="1061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4D7B6A-F91E-3C4D-A7E2-37E96815C589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E30D00E-BA9C-4A4D-8260-6FDC875F36BD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64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C70E65-FF11-4ACE-A39C-E5641B9D58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105" y="1762315"/>
            <a:ext cx="1782198" cy="1683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B0163B-25DA-4E27-A0CA-48EC10F933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24" y="3955564"/>
            <a:ext cx="1782198" cy="1775528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AC31DF6F-5B37-4C91-92BD-52408922C30F}"/>
              </a:ext>
            </a:extLst>
          </p:cNvPr>
          <p:cNvSpPr txBox="1"/>
          <p:nvPr/>
        </p:nvSpPr>
        <p:spPr>
          <a:xfrm>
            <a:off x="6923384" y="3479293"/>
            <a:ext cx="1917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90GHz TES</a:t>
            </a:r>
            <a:r>
              <a:rPr lang="zh-CN" altLang="en-US" sz="1200" dirty="0"/>
              <a:t>单像素探测器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D12BD2-2741-49E9-86F2-0D774C99A0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998" y="3955564"/>
            <a:ext cx="2064524" cy="2084725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8779339-D348-40BE-9E38-91E5AA95073D}"/>
              </a:ext>
            </a:extLst>
          </p:cNvPr>
          <p:cNvSpPr txBox="1"/>
          <p:nvPr/>
        </p:nvSpPr>
        <p:spPr>
          <a:xfrm>
            <a:off x="3065480" y="6051776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/>
              <a:t>90GHz</a:t>
            </a:r>
            <a:r>
              <a:rPr lang="zh-CN" altLang="en-US" sz="1200" dirty="0"/>
              <a:t>方向束测试结果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C2865D0-403B-4B00-89ED-9956B9FEF342}"/>
              </a:ext>
            </a:extLst>
          </p:cNvPr>
          <p:cNvSpPr txBox="1"/>
          <p:nvPr/>
        </p:nvSpPr>
        <p:spPr>
          <a:xfrm>
            <a:off x="5613139" y="6024161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硅堆叠波纹喇叭原理样机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13CD81-6E0B-4109-9A23-C62FDBAB699E}"/>
              </a:ext>
            </a:extLst>
          </p:cNvPr>
          <p:cNvSpPr/>
          <p:nvPr/>
        </p:nvSpPr>
        <p:spPr>
          <a:xfrm>
            <a:off x="396505" y="1023766"/>
            <a:ext cx="6259537" cy="253640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成功开发了单像素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90GHz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正交线偏振的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探测器。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成功研制单像素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90GHz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硅堆叠波纹喇叭原理样机，与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NIST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测试结果水平相当。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基于全国产化技术完成了中小口径氧化铝陶瓷微波透镜（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18-110GHz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）的原理性验证和初步性能测试（高纯度、高致密度、低损耗角正切）。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CD0FC3-64F2-4D9C-8A37-0FA7121F3A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4" t="18121" r="5927" b="18569"/>
          <a:stretch/>
        </p:blipFill>
        <p:spPr>
          <a:xfrm rot="10800000">
            <a:off x="4922822" y="4405617"/>
            <a:ext cx="2135777" cy="13037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E23418-D3C2-4D98-8E24-52C3F3C465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139" y="3637316"/>
            <a:ext cx="1626780" cy="2721219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56884E2D-C5B4-4DA1-B8AE-5230C57F6207}"/>
              </a:ext>
            </a:extLst>
          </p:cNvPr>
          <p:cNvSpPr txBox="1"/>
          <p:nvPr/>
        </p:nvSpPr>
        <p:spPr>
          <a:xfrm>
            <a:off x="266545" y="5997563"/>
            <a:ext cx="205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国产氧化铝陶瓷透镜验证件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85C52BA-5E93-F549-96DE-E1B00A640DC7}"/>
              </a:ext>
            </a:extLst>
          </p:cNvPr>
          <p:cNvSpPr txBox="1"/>
          <p:nvPr/>
        </p:nvSpPr>
        <p:spPr>
          <a:xfrm>
            <a:off x="396505" y="28663"/>
            <a:ext cx="4084248" cy="7439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望远镜技术自主研发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C7E1272-2098-3846-9045-5027B0AF49C5}"/>
              </a:ext>
            </a:extLst>
          </p:cNvPr>
          <p:cNvSpPr/>
          <p:nvPr/>
        </p:nvSpPr>
        <p:spPr>
          <a:xfrm>
            <a:off x="-1" y="0"/>
            <a:ext cx="266545" cy="8976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20FDE3-15A0-7146-915D-DEF07C8BDF08}"/>
              </a:ext>
            </a:extLst>
          </p:cNvPr>
          <p:cNvSpPr/>
          <p:nvPr/>
        </p:nvSpPr>
        <p:spPr>
          <a:xfrm>
            <a:off x="80956" y="898273"/>
            <a:ext cx="9016465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0C066F49-A1C8-634A-A0EC-18557824426D}"/>
              </a:ext>
            </a:extLst>
          </p:cNvPr>
          <p:cNvCxnSpPr/>
          <p:nvPr/>
        </p:nvCxnSpPr>
        <p:spPr>
          <a:xfrm>
            <a:off x="0" y="921462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9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D37147C-7FAC-9649-B6EF-A42774A896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7359" y="763088"/>
            <a:ext cx="8689281" cy="26820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Microsoft YaHei" charset="-122"/>
                <a:ea typeface="Microsoft YaHei" charset="-122"/>
              </a:rPr>
              <a:t>阿里原初引力波探测计划已经凝聚国内外近</a:t>
            </a:r>
            <a:r>
              <a:rPr lang="en-US" altLang="zh-CN" sz="1400" dirty="0">
                <a:latin typeface="Microsoft YaHei" charset="-122"/>
                <a:ea typeface="Microsoft YaHei" charset="-122"/>
              </a:rPr>
              <a:t>100</a:t>
            </a:r>
            <a:r>
              <a:rPr lang="zh-CN" altLang="en-US" sz="1400" dirty="0">
                <a:latin typeface="Microsoft YaHei" charset="-122"/>
                <a:ea typeface="Microsoft YaHei" charset="-122"/>
              </a:rPr>
              <a:t>名学者参与研究，除牵头单位高能所外，国内参研单位包括国家天文台、上海交通大学、中国科技大学、清华大学、理化所、北京师范大学、云南大学、中电</a:t>
            </a:r>
            <a:r>
              <a:rPr lang="en-US" altLang="zh-CN" sz="1400" dirty="0">
                <a:latin typeface="Microsoft YaHei" charset="-122"/>
                <a:ea typeface="Microsoft YaHei" charset="-122"/>
              </a:rPr>
              <a:t>54</a:t>
            </a:r>
            <a:r>
              <a:rPr lang="zh-CN" altLang="en-US" sz="1400" dirty="0">
                <a:latin typeface="Microsoft YaHei" charset="-122"/>
                <a:ea typeface="Microsoft YaHei" charset="-122"/>
              </a:rPr>
              <a:t>所、台湾大学等，国外核心参研单位有</a:t>
            </a:r>
            <a:r>
              <a:rPr lang="en-US" altLang="zh-CN" sz="1400" dirty="0">
                <a:latin typeface="Microsoft YaHei" charset="-122"/>
                <a:ea typeface="Microsoft YaHei" charset="-122"/>
              </a:rPr>
              <a:t>Stanford</a:t>
            </a:r>
            <a:r>
              <a:rPr lang="zh-CN" altLang="en-US" sz="1400" dirty="0">
                <a:latin typeface="Microsoft YaHei" charset="-122"/>
                <a:ea typeface="Microsoft YaHei" charset="-122"/>
              </a:rPr>
              <a:t>、</a:t>
            </a:r>
            <a:r>
              <a:rPr lang="en-US" altLang="zh-CN" sz="1400" dirty="0">
                <a:latin typeface="Microsoft YaHei" charset="-122"/>
                <a:ea typeface="Microsoft YaHei" charset="-122"/>
              </a:rPr>
              <a:t>NIST</a:t>
            </a:r>
            <a:r>
              <a:rPr lang="zh-CN" altLang="en-US" sz="1400" dirty="0">
                <a:latin typeface="Microsoft YaHei" charset="-122"/>
                <a:ea typeface="Microsoft YaHei" charset="-122"/>
              </a:rPr>
              <a:t>、</a:t>
            </a:r>
            <a:r>
              <a:rPr lang="en-US" altLang="zh-CN" sz="1400" dirty="0">
                <a:latin typeface="Microsoft YaHei" charset="-122"/>
                <a:ea typeface="Microsoft YaHei" charset="-122"/>
              </a:rPr>
              <a:t>ASU</a:t>
            </a:r>
            <a:r>
              <a:rPr lang="zh-CN" altLang="en-US" sz="1400" dirty="0">
                <a:latin typeface="Microsoft YaHei" charset="-122"/>
                <a:ea typeface="Microsoft YaHei" charset="-122"/>
              </a:rPr>
              <a:t>、</a:t>
            </a:r>
            <a:r>
              <a:rPr lang="en-US" altLang="zh-CN" sz="1400" dirty="0">
                <a:latin typeface="Microsoft YaHei" charset="-122"/>
                <a:ea typeface="Microsoft YaHei" charset="-122"/>
              </a:rPr>
              <a:t>CNRS/APC</a:t>
            </a:r>
            <a:r>
              <a:rPr lang="zh-CN" altLang="en-US" sz="1400" dirty="0">
                <a:latin typeface="Microsoft YaHei" charset="-122"/>
                <a:ea typeface="Microsoft YaHei" charset="-122"/>
              </a:rPr>
              <a:t>等研究机构。</a:t>
            </a:r>
            <a:endParaRPr lang="en-US" altLang="zh-CN" sz="1400" dirty="0">
              <a:latin typeface="Microsoft YaHei" charset="-122"/>
              <a:ea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Microsoft YaHei" charset="-122"/>
                <a:ea typeface="Microsoft YaHei" charset="-122"/>
              </a:rPr>
              <a:t>在科技部重点专项的进一步支持下，后续加入的团队包括中山大学、紫金山天文台、南京天光所、山东大学、扬州大学、安徽大学、西藏大学等。</a:t>
            </a:r>
            <a:endParaRPr lang="en-US" altLang="zh-CN" sz="1400" dirty="0">
              <a:latin typeface="Microsoft YaHei" charset="-122"/>
              <a:ea typeface="Microsoft YaHei" charset="-122"/>
            </a:endParaRPr>
          </a:p>
          <a:p>
            <a:pPr>
              <a:lnSpc>
                <a:spcPct val="150000"/>
              </a:lnSpc>
            </a:pPr>
            <a:endParaRPr kumimoji="1" lang="zh-CN" altLang="en-US" sz="2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EB8C39-1698-FD40-B098-B2B894B6B200}"/>
              </a:ext>
            </a:extLst>
          </p:cNvPr>
          <p:cNvSpPr txBox="1"/>
          <p:nvPr/>
        </p:nvSpPr>
        <p:spPr>
          <a:xfrm>
            <a:off x="477882" y="173875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AliCPT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合作组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BF4583-7081-0741-9603-8508B3E77912}"/>
              </a:ext>
            </a:extLst>
          </p:cNvPr>
          <p:cNvSpPr/>
          <p:nvPr/>
        </p:nvSpPr>
        <p:spPr>
          <a:xfrm>
            <a:off x="-24251" y="0"/>
            <a:ext cx="251610" cy="7805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052CB99-27F8-3A4C-8209-8387ED403EDE}"/>
              </a:ext>
            </a:extLst>
          </p:cNvPr>
          <p:cNvSpPr/>
          <p:nvPr/>
        </p:nvSpPr>
        <p:spPr>
          <a:xfrm>
            <a:off x="87799" y="745652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E1B33BC-BDFF-8544-AFC3-D0B4BF952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1" y="2736085"/>
            <a:ext cx="8311369" cy="3280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31C4A7E-32EE-1840-9214-CC179562E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941" y="6036374"/>
            <a:ext cx="805441" cy="8054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8C994C-3512-C14E-9744-B3A39BE43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173" y="6085495"/>
            <a:ext cx="1060196" cy="761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05850E-35A3-9141-B62C-0295C4A66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636" y="6037192"/>
            <a:ext cx="1060196" cy="7856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7F1ED42-3B94-044D-B28B-792B4E6C0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382" y="5986824"/>
            <a:ext cx="841477" cy="8711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A8F42CE-1AA9-2442-9ACD-1363970A0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244" y="5972478"/>
            <a:ext cx="886966" cy="8869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F0186E-D914-0941-A1CD-4B9220039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545" y="6012140"/>
            <a:ext cx="820808" cy="820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24975E-A129-D542-AE35-D7619D95E1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842" y="5990982"/>
            <a:ext cx="845116" cy="8556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666E1AF-620B-E842-AD0E-E516B4612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4921" y="6002320"/>
            <a:ext cx="830941" cy="82080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3AFF909-B052-0F48-9999-E7A7BD1BB5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30" y="5990982"/>
            <a:ext cx="1468211" cy="808486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98B866B-4620-4142-AD4D-CB4ECF061B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155" y="2387059"/>
            <a:ext cx="2867149" cy="179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A2320A63-4EE9-4648-9621-2A7C46AAF213}"/>
              </a:ext>
            </a:extLst>
          </p:cNvPr>
          <p:cNvCxnSpPr/>
          <p:nvPr/>
        </p:nvCxnSpPr>
        <p:spPr>
          <a:xfrm>
            <a:off x="0" y="733572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6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540815" y="1142758"/>
            <a:ext cx="259062" cy="2427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0B05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4">
            <a:hlinkClick r:id="rId2" action="ppaction://hlinksldjump"/>
            <a:hlinkHover r:id="" action="ppaction://noaction" highlightClick="1"/>
          </p:cNvPr>
          <p:cNvSpPr txBox="1">
            <a:spLocks/>
          </p:cNvSpPr>
          <p:nvPr/>
        </p:nvSpPr>
        <p:spPr>
          <a:xfrm>
            <a:off x="1134472" y="1068524"/>
            <a:ext cx="2343936" cy="331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/>
            </a:solidFill>
            <a:beve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68585" tIns="34294" rIns="68585" bIns="34294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733" b="1" kern="1200">
                <a:solidFill>
                  <a:srgbClr val="00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6095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121914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82870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2438278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>
                <a:solidFill>
                  <a:srgbClr val="0000FF"/>
                </a:solidFill>
              </a:rPr>
              <a:t>1.</a:t>
            </a:r>
            <a:r>
              <a:rPr lang="zh-CN" altLang="en-US" sz="1500">
                <a:solidFill>
                  <a:srgbClr val="0000FF"/>
                </a:solidFill>
              </a:rPr>
              <a:t>完成台址基本设施建设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332816" y="2336274"/>
            <a:ext cx="2722007" cy="331956"/>
            <a:chOff x="709255" y="1320008"/>
            <a:chExt cx="3629080" cy="442576"/>
          </a:xfrm>
        </p:grpSpPr>
        <p:sp>
          <p:nvSpPr>
            <p:cNvPr id="12" name="椭圆 11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标题 14">
              <a:hlinkClick r:id="rId3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139673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8.</a:t>
              </a:r>
              <a:r>
                <a:rPr lang="zh-CN" altLang="en-US" sz="1500">
                  <a:solidFill>
                    <a:srgbClr val="0000FF"/>
                  </a:solidFill>
                </a:rPr>
                <a:t>建成网络数据传输系统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37324" y="1707249"/>
            <a:ext cx="2285328" cy="331956"/>
            <a:chOff x="1249321" y="2303632"/>
            <a:chExt cx="3046883" cy="442576"/>
          </a:xfrm>
        </p:grpSpPr>
        <p:sp>
          <p:nvSpPr>
            <p:cNvPr id="15" name="椭圆 14"/>
            <p:cNvSpPr/>
            <p:nvPr/>
          </p:nvSpPr>
          <p:spPr>
            <a:xfrm>
              <a:off x="3950813" y="2397194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标题 14">
              <a:hlinkClick r:id="rId4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249321" y="2303632"/>
              <a:ext cx="2611727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2.</a:t>
              </a:r>
              <a:r>
                <a:rPr lang="zh-CN" altLang="en-US" sz="1500">
                  <a:solidFill>
                    <a:srgbClr val="0000FF"/>
                  </a:solidFill>
                </a:rPr>
                <a:t>完成观测环境监测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62719" y="1707250"/>
            <a:ext cx="2857032" cy="331956"/>
            <a:chOff x="709255" y="1320008"/>
            <a:chExt cx="4233823" cy="442576"/>
          </a:xfrm>
        </p:grpSpPr>
        <p:sp>
          <p:nvSpPr>
            <p:cNvPr id="18" name="椭圆 17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标题 14">
              <a:hlinkClick r:id="rId5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744416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7.</a:t>
              </a:r>
              <a:r>
                <a:rPr lang="zh-CN" altLang="en-US" sz="1500">
                  <a:solidFill>
                    <a:srgbClr val="0000FF"/>
                  </a:solidFill>
                </a:rPr>
                <a:t>完成望远镜控制系统开发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55265" y="1069234"/>
            <a:ext cx="2809341" cy="331956"/>
            <a:chOff x="709255" y="1320008"/>
            <a:chExt cx="3745516" cy="442576"/>
          </a:xfrm>
        </p:grpSpPr>
        <p:sp>
          <p:nvSpPr>
            <p:cNvPr id="21" name="椭圆 20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22" name="标题 14">
              <a:hlinkClick r:id="rId6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256109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6.</a:t>
              </a:r>
              <a:r>
                <a:rPr lang="zh-CN" altLang="en-US" sz="1500">
                  <a:solidFill>
                    <a:srgbClr val="0000FF"/>
                  </a:solidFill>
                </a:rPr>
                <a:t>完成望远镜标定设施研制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77681" y="3632132"/>
            <a:ext cx="2622196" cy="331956"/>
            <a:chOff x="1593514" y="1320008"/>
            <a:chExt cx="3496009" cy="442576"/>
          </a:xfrm>
        </p:grpSpPr>
        <p:sp>
          <p:nvSpPr>
            <p:cNvPr id="24" name="椭圆 23"/>
            <p:cNvSpPr/>
            <p:nvPr/>
          </p:nvSpPr>
          <p:spPr>
            <a:xfrm>
              <a:off x="4744132" y="1413569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标题 14">
              <a:hlinkClick r:id="rId7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593514" y="1320008"/>
              <a:ext cx="3035380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 dirty="0">
                  <a:solidFill>
                    <a:srgbClr val="0000FF"/>
                  </a:solidFill>
                </a:rPr>
                <a:t>5.</a:t>
              </a:r>
              <a:r>
                <a:rPr lang="zh-CN" altLang="en-US" sz="1500" dirty="0">
                  <a:solidFill>
                    <a:srgbClr val="0000FF"/>
                  </a:solidFill>
                </a:rPr>
                <a:t>完成焦平面探测器研制</a:t>
              </a:r>
            </a:p>
          </p:txBody>
        </p:sp>
      </p:grpSp>
      <p:sp>
        <p:nvSpPr>
          <p:cNvPr id="27" name="椭圆 26"/>
          <p:cNvSpPr/>
          <p:nvPr/>
        </p:nvSpPr>
        <p:spPr>
          <a:xfrm>
            <a:off x="2637199" y="2425546"/>
            <a:ext cx="259062" cy="2427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0B05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 14">
            <a:hlinkClick r:id="rId7" action="ppaction://hlinksldjump"/>
            <a:hlinkHover r:id="" action="ppaction://noaction" highlightClick="1"/>
          </p:cNvPr>
          <p:cNvSpPr txBox="1">
            <a:spLocks/>
          </p:cNvSpPr>
          <p:nvPr/>
        </p:nvSpPr>
        <p:spPr>
          <a:xfrm>
            <a:off x="92672" y="2299387"/>
            <a:ext cx="2501367" cy="331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/>
            </a:solidFill>
            <a:beve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68585" tIns="34294" rIns="68585" bIns="34294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733" b="1" kern="1200">
                <a:solidFill>
                  <a:srgbClr val="00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6095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121914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82870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2438278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">
                <a:solidFill>
                  <a:srgbClr val="0000FF"/>
                </a:solidFill>
              </a:rPr>
              <a:t>3.</a:t>
            </a:r>
            <a:r>
              <a:rPr lang="zh-CN" altLang="en-US" sz="1500">
                <a:solidFill>
                  <a:srgbClr val="0000FF"/>
                </a:solidFill>
              </a:rPr>
              <a:t>完成高速高精度基座研制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51769" y="2928029"/>
            <a:ext cx="3070881" cy="331956"/>
            <a:chOff x="1547877" y="1320008"/>
            <a:chExt cx="4094212" cy="442576"/>
          </a:xfrm>
        </p:grpSpPr>
        <p:sp>
          <p:nvSpPr>
            <p:cNvPr id="30" name="椭圆 29"/>
            <p:cNvSpPr/>
            <p:nvPr/>
          </p:nvSpPr>
          <p:spPr>
            <a:xfrm>
              <a:off x="5296698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1" name="标题 14">
              <a:hlinkClick r:id="rId8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547877" y="1320008"/>
              <a:ext cx="3654554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4.</a:t>
              </a:r>
              <a:r>
                <a:rPr lang="zh-CN" altLang="en-US" sz="1500">
                  <a:solidFill>
                    <a:srgbClr val="0000FF"/>
                  </a:solidFill>
                </a:rPr>
                <a:t>完成低温光路及恒温器研制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82650" y="2984012"/>
            <a:ext cx="2665592" cy="331956"/>
            <a:chOff x="709255" y="1320008"/>
            <a:chExt cx="3553865" cy="442576"/>
          </a:xfrm>
        </p:grpSpPr>
        <p:sp>
          <p:nvSpPr>
            <p:cNvPr id="33" name="椭圆 32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4" name="标题 14">
              <a:hlinkClick r:id="rId9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064458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9.</a:t>
              </a:r>
              <a:r>
                <a:rPr lang="zh-CN" altLang="en-US" sz="1500">
                  <a:solidFill>
                    <a:srgbClr val="0000FF"/>
                  </a:solidFill>
                </a:rPr>
                <a:t>建成科学数据计算平台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584796" y="3578121"/>
            <a:ext cx="2781390" cy="331956"/>
            <a:chOff x="709255" y="1320008"/>
            <a:chExt cx="3708252" cy="442576"/>
          </a:xfrm>
        </p:grpSpPr>
        <p:sp>
          <p:nvSpPr>
            <p:cNvPr id="36" name="椭圆 35"/>
            <p:cNvSpPr/>
            <p:nvPr/>
          </p:nvSpPr>
          <p:spPr>
            <a:xfrm>
              <a:off x="709255" y="1413570"/>
              <a:ext cx="345391" cy="3236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 rad="101600">
                <a:srgbClr val="00B05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标题 14">
              <a:hlinkClick r:id="rId10" action="ppaction://hlinksldjump"/>
              <a:hlinkHover r:id="" action="ppaction://noaction" highlightClick="1"/>
            </p:cNvPr>
            <p:cNvSpPr txBox="1">
              <a:spLocks/>
            </p:cNvSpPr>
            <p:nvPr/>
          </p:nvSpPr>
          <p:spPr>
            <a:xfrm>
              <a:off x="1198662" y="1320008"/>
              <a:ext cx="3218845" cy="4425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/>
              </a:solidFill>
              <a:beve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lIns="68585" tIns="34294" rIns="68585" bIns="34294">
              <a:spAutoFit/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lang="zh-CN" altLang="en-US" sz="3733" b="1" kern="1200">
                  <a:solidFill>
                    <a:srgbClr val="00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60957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1219140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1828709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2438278" algn="ctr" rtl="0" fontAlgn="base">
                <a:spcBef>
                  <a:spcPct val="0"/>
                </a:spcBef>
                <a:spcAft>
                  <a:spcPct val="0"/>
                </a:spcAft>
                <a:defRPr sz="5867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500">
                  <a:solidFill>
                    <a:srgbClr val="0000FF"/>
                  </a:solidFill>
                </a:rPr>
                <a:t>10.</a:t>
              </a:r>
              <a:r>
                <a:rPr lang="zh-CN" altLang="en-US" sz="1500">
                  <a:solidFill>
                    <a:srgbClr val="0000FF"/>
                  </a:solidFill>
                </a:rPr>
                <a:t>开展核心技术自主研发</a:t>
              </a:r>
              <a:endParaRPr lang="zh-CN" altLang="en-US" sz="15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332164" y="4371699"/>
            <a:ext cx="8416078" cy="1884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后，在科技部“引力波探测”重点专项的支持下，将开展阿里原初引力波望远镜的在站总装、运行和观测，产出科学成果，同时发展关键技术，进一步提升望远镜的探测能力，成为与南极、智利比肩的原初引力波探测基地。</a:t>
            </a:r>
            <a:endParaRPr lang="zh-CN" altLang="en-US" sz="1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2EB40B8-D27D-2042-A68E-0171CCD6F3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03" y="1240997"/>
            <a:ext cx="3175038" cy="2522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6D73C9B-089F-6D41-AD6F-DB6587237A8A}"/>
              </a:ext>
            </a:extLst>
          </p:cNvPr>
          <p:cNvSpPr/>
          <p:nvPr/>
        </p:nvSpPr>
        <p:spPr>
          <a:xfrm>
            <a:off x="18660" y="366189"/>
            <a:ext cx="9125339" cy="612562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83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0E89C9-3C0E-9240-AFE9-013DA323F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191" y="1942327"/>
            <a:ext cx="5735138" cy="334662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CE9AF6C-B569-564D-A21F-A77DCFBD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42" y="364901"/>
            <a:ext cx="7886700" cy="1415896"/>
          </a:xfrm>
        </p:spPr>
        <p:txBody>
          <a:bodyPr>
            <a:normAutofit/>
          </a:bodyPr>
          <a:lstStyle/>
          <a:p>
            <a: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AliCPT-1: </a:t>
            </a:r>
            <a:r>
              <a:rPr kumimoji="1" lang="zh-CN" altLang="en-US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high sensitivity </a:t>
            </a:r>
            <a:b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kumimoji="1" lang="en-US" altLang="zh-CN" sz="28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kumimoji="1" lang="en-US" altLang="zh-CN" sz="28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      </a:t>
            </a:r>
            <a:r>
              <a:rPr kumimoji="1" lang="en-US" sz="24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per-detector specifications</a:t>
            </a:r>
            <a:endParaRPr kumimoji="1" lang="zh-CN" altLang="en-US" sz="2800" b="1" i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7C925AF-AA48-2846-9792-8DDD806E2DA0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B54D94-0994-ED4D-BC25-C994798C6FF9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274836-9D3D-4243-8C08-A6EA0270F2A7}"/>
              </a:ext>
            </a:extLst>
          </p:cNvPr>
          <p:cNvSpPr txBox="1"/>
          <p:nvPr/>
        </p:nvSpPr>
        <p:spPr>
          <a:xfrm>
            <a:off x="1439578" y="5382988"/>
            <a:ext cx="5909375" cy="507831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350" dirty="0">
                <a:ea typeface="+mj-ea"/>
              </a:rPr>
              <a:t>Salatino m. et al., </a:t>
            </a:r>
            <a:r>
              <a:rPr lang="en-US" sz="1350" dirty="0">
                <a:latin typeface="LMSans12-Regular"/>
              </a:rPr>
              <a:t>Proc. SPIE 11453, 114532A, </a:t>
            </a:r>
            <a:r>
              <a:rPr kumimoji="1" lang="en-US" sz="1350" dirty="0" err="1">
                <a:latin typeface="LMSans12-Regular"/>
                <a:ea typeface="+mj-ea"/>
              </a:rPr>
              <a:t>A</a:t>
            </a:r>
            <a:r>
              <a:rPr kumimoji="1" lang="en-US" altLang="zh-CN" sz="1350" dirty="0" err="1">
                <a:ea typeface="+mj-ea"/>
              </a:rPr>
              <a:t>rxiv</a:t>
            </a:r>
            <a:r>
              <a:rPr kumimoji="1" lang="en-US" altLang="zh-CN" sz="1350" dirty="0">
                <a:ea typeface="+mj-ea"/>
              </a:rPr>
              <a:t>: 2101.09608, 2020</a:t>
            </a:r>
            <a:endParaRPr kumimoji="1" lang="en" altLang="zh-CN" sz="1350" dirty="0">
              <a:ea typeface="+mj-ea"/>
            </a:endParaRPr>
          </a:p>
          <a:p>
            <a:r>
              <a:rPr kumimoji="1" lang="en" altLang="zh-CN" sz="1350" dirty="0">
                <a:ea typeface="+mj-ea"/>
              </a:rPr>
              <a:t>‘The design of the Ali CMB Polarization Telescope receiver’, AliCPT-1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34273-4579-489C-9E64-AE6B1EF9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4BC8D8-E10E-4795-9311-723D176321BB}"/>
              </a:ext>
            </a:extLst>
          </p:cNvPr>
          <p:cNvSpPr/>
          <p:nvPr/>
        </p:nvSpPr>
        <p:spPr>
          <a:xfrm>
            <a:off x="4572000" y="3033920"/>
            <a:ext cx="2166731" cy="288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1D4FF-937C-4CB8-9FF2-B621A697EA9D}"/>
              </a:ext>
            </a:extLst>
          </p:cNvPr>
          <p:cNvSpPr txBox="1"/>
          <p:nvPr/>
        </p:nvSpPr>
        <p:spPr>
          <a:xfrm>
            <a:off x="6874748" y="3008838"/>
            <a:ext cx="3478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b="1" dirty="0">
                <a:solidFill>
                  <a:srgbClr val="FF0000"/>
                </a:solidFill>
              </a:rPr>
              <a:t>!!!</a:t>
            </a:r>
            <a:endParaRPr lang="en-US" sz="1650" b="1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0365C5-E82F-6B4F-8E19-43427DFBA0A5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CEEB66-7B58-C244-A50D-F6141E232FB7}"/>
              </a:ext>
            </a:extLst>
          </p:cNvPr>
          <p:cNvSpPr txBox="1"/>
          <p:nvPr/>
        </p:nvSpPr>
        <p:spPr>
          <a:xfrm>
            <a:off x="5655365" y="592353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/>
              <a:t>与南半球的</a:t>
            </a:r>
            <a:r>
              <a:rPr kumimoji="1" lang="en-US" altLang="zh-CN" sz="2000" b="1" dirty="0"/>
              <a:t>Simons</a:t>
            </a:r>
            <a:r>
              <a:rPr kumimoji="1" lang="zh-CN" altLang="en-US" sz="2000" b="1" dirty="0"/>
              <a:t>相当！</a:t>
            </a:r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925F7FFE-3F86-974F-8AB9-409649ECB511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D37E4F5A-3F48-5D45-90DB-48555155F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916" y="541616"/>
            <a:ext cx="1152084" cy="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23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433B5A-200B-4740-B302-CB1D6EB5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6" y="214039"/>
            <a:ext cx="7684270" cy="99417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Preliminary consideration of Scan  </a:t>
            </a:r>
            <a:endParaRPr kumimoji="1" lang="zh-CN" altLang="en-US" sz="3200" b="1" i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8F632-583F-C54B-B4F5-8ED19525A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83" y="1679146"/>
            <a:ext cx="4651191" cy="2036367"/>
          </a:xfrm>
        </p:spPr>
        <p:txBody>
          <a:bodyPr>
            <a:normAutofit/>
          </a:bodyPr>
          <a:lstStyle/>
          <a:p>
            <a:r>
              <a:rPr lang="en" altLang="zh-CN" sz="1950" dirty="0">
                <a:latin typeface="Calisto MT" panose="02040603050505030304" pitchFamily="18" charset="0"/>
              </a:rPr>
              <a:t>Observation in Ali</a:t>
            </a:r>
          </a:p>
          <a:p>
            <a:pPr lvl="1"/>
            <a:r>
              <a:rPr lang="en" altLang="zh-CN" sz="1500" dirty="0">
                <a:latin typeface="Calisto MT" panose="02040603050505030304" pitchFamily="18" charset="0"/>
              </a:rPr>
              <a:t>Locate in the middle latitude</a:t>
            </a:r>
          </a:p>
          <a:p>
            <a:pPr lvl="1"/>
            <a:r>
              <a:rPr lang="en" altLang="zh-CN" sz="1500" dirty="0">
                <a:latin typeface="Calisto MT" panose="02040603050505030304" pitchFamily="18" charset="0"/>
              </a:rPr>
              <a:t>Sky move fast: helpful for large sky coverage</a:t>
            </a:r>
          </a:p>
          <a:p>
            <a:pPr lvl="1"/>
            <a:endParaRPr lang="en" altLang="zh-CN" sz="1500" dirty="0">
              <a:latin typeface="Calisto MT" panose="02040603050505030304" pitchFamily="18" charset="0"/>
            </a:endParaRPr>
          </a:p>
          <a:p>
            <a:pPr lvl="1"/>
            <a:r>
              <a:rPr lang="en" altLang="zh-CN" sz="1500" dirty="0">
                <a:latin typeface="Calisto MT" panose="02040603050505030304" pitchFamily="18" charset="0"/>
              </a:rPr>
              <a:t>“clean” area in north, also in south: helpful for going deep in north, and cross check in South.</a:t>
            </a:r>
            <a:endParaRPr lang="en" altLang="zh-CN" dirty="0"/>
          </a:p>
          <a:p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AA31B4-B608-A541-ABDC-D44E4805C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0" y="4197960"/>
            <a:ext cx="2459513" cy="15625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73534BC-8ED5-43D9-9E90-0A88B11BD43B}"/>
                  </a:ext>
                </a:extLst>
              </p:cNvPr>
              <p:cNvSpPr txBox="1"/>
              <p:nvPr/>
            </p:nvSpPr>
            <p:spPr>
              <a:xfrm>
                <a:off x="738738" y="5820632"/>
                <a:ext cx="2043765" cy="465833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/>
                  <a:t>Alicpt -1 pointing to sky with :</a:t>
                </a:r>
              </a:p>
              <a:p>
                <a:r>
                  <a:rPr lang="en-US" altLang="zh-CN" sz="1200" dirty="0"/>
                  <a:t>  EL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75</m:t>
                        </m:r>
                      </m:e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sz="1200" dirty="0"/>
                  <a:t>, AZ = 0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135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73534BC-8ED5-43D9-9E90-0A88B11BD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38" y="5820632"/>
                <a:ext cx="2043765" cy="465833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3D213B-874A-FC48-AE92-463C7E9ADEA1}"/>
                  </a:ext>
                </a:extLst>
              </p:cNvPr>
              <p:cNvSpPr txBox="1"/>
              <p:nvPr/>
            </p:nvSpPr>
            <p:spPr>
              <a:xfrm>
                <a:off x="3690629" y="5840081"/>
                <a:ext cx="2043765" cy="465833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/>
                  <a:t>Alicpt -1 pointing to sky with :</a:t>
                </a:r>
              </a:p>
              <a:p>
                <a:r>
                  <a:rPr lang="en-US" altLang="zh-CN" sz="1200" dirty="0"/>
                  <a:t>  EL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sz="1200" dirty="0"/>
                  <a:t>, AZ = 0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135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3D213B-874A-FC48-AE92-463C7E9AD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629" y="5840081"/>
                <a:ext cx="2043765" cy="465833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84CCA8B7-EC6C-044C-8E7B-A3CC49C2210B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D2BA69C-B304-8342-BFD8-8477A705590C}"/>
              </a:ext>
            </a:extLst>
          </p:cNvPr>
          <p:cNvSpPr/>
          <p:nvPr/>
        </p:nvSpPr>
        <p:spPr>
          <a:xfrm>
            <a:off x="230832" y="1110819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EA8A53FB-28BF-E64D-A6DF-5E68AEA60B4E}"/>
              </a:ext>
            </a:extLst>
          </p:cNvPr>
          <p:cNvCxnSpPr/>
          <p:nvPr/>
        </p:nvCxnSpPr>
        <p:spPr>
          <a:xfrm>
            <a:off x="0" y="1109352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9328AA84-9809-3142-BE1A-A06C9A68C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56" y="1651957"/>
            <a:ext cx="4874039" cy="30999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0E282B-A22C-3442-ADCD-F2C229CA66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59" y="4258117"/>
            <a:ext cx="2459514" cy="15625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0F7019-4C1D-D444-9AE0-77841503D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553" y="619565"/>
            <a:ext cx="1184727" cy="7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1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9DB84-FAE4-4B46-B27F-E14C8366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4" y="-89937"/>
            <a:ext cx="8255661" cy="1325563"/>
          </a:xfrm>
        </p:spPr>
        <p:txBody>
          <a:bodyPr>
            <a:normAutofit/>
          </a:bodyPr>
          <a:lstStyle/>
          <a:p>
            <a:r>
              <a:rPr kumimoji="1" lang="en-US" altLang="zh-CN" sz="3600" b="1" dirty="0">
                <a:latin typeface="+mn-lt"/>
                <a:cs typeface="Al Nile" pitchFamily="2" charset="-78"/>
              </a:rPr>
              <a:t>C</a:t>
            </a:r>
            <a:r>
              <a:rPr kumimoji="1" lang="en-US" altLang="zh-CN" sz="3600" dirty="0">
                <a:latin typeface="+mn-lt"/>
                <a:cs typeface="Al Nile" pitchFamily="2" charset="-78"/>
              </a:rPr>
              <a:t>osmic </a:t>
            </a:r>
            <a:r>
              <a:rPr kumimoji="1" lang="en-US" altLang="zh-CN" sz="3600" b="1" dirty="0">
                <a:latin typeface="+mn-lt"/>
                <a:cs typeface="Al Nile" pitchFamily="2" charset="-78"/>
              </a:rPr>
              <a:t>M</a:t>
            </a:r>
            <a:r>
              <a:rPr kumimoji="1" lang="en-US" altLang="zh-CN" sz="3600" dirty="0">
                <a:latin typeface="+mn-lt"/>
                <a:cs typeface="Al Nile" pitchFamily="2" charset="-78"/>
              </a:rPr>
              <a:t>icrowave</a:t>
            </a:r>
            <a:r>
              <a:rPr kumimoji="1" lang="en-US" altLang="zh-CN" sz="3600" b="1" dirty="0">
                <a:latin typeface="+mn-lt"/>
                <a:cs typeface="Al Nile" pitchFamily="2" charset="-78"/>
              </a:rPr>
              <a:t> B</a:t>
            </a:r>
            <a:r>
              <a:rPr kumimoji="1" lang="en-US" altLang="zh-CN" sz="3600" dirty="0">
                <a:latin typeface="+mn-lt"/>
                <a:cs typeface="Al Nile" pitchFamily="2" charset="-78"/>
              </a:rPr>
              <a:t>ackground</a:t>
            </a:r>
            <a:r>
              <a:rPr kumimoji="1" lang="en-US" altLang="zh-CN" sz="3200" dirty="0">
                <a:latin typeface="+mn-lt"/>
                <a:cs typeface="Al Nile" pitchFamily="2" charset="-78"/>
              </a:rPr>
              <a:t>: </a:t>
            </a:r>
            <a:br>
              <a:rPr kumimoji="1" lang="en-US" altLang="zh-CN" sz="3200" dirty="0">
                <a:latin typeface="+mn-lt"/>
                <a:cs typeface="Al Nile" pitchFamily="2" charset="-78"/>
              </a:rPr>
            </a:b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l Nile" pitchFamily="2" charset="-78"/>
              </a:rPr>
              <a:t>            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l Nile" pitchFamily="2" charset="-78"/>
              </a:rPr>
              <a:t>                        </a:t>
            </a:r>
            <a:r>
              <a:rPr kumimoji="1"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 Nile" pitchFamily="2" charset="-78"/>
              </a:rPr>
              <a:t>记录宇宙起源和演化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93AA6A5-B74C-0043-8076-8B069625ED3F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A8ED1AC-77DB-B04C-B5DE-6790D0D0F453}"/>
              </a:ext>
            </a:extLst>
          </p:cNvPr>
          <p:cNvSpPr/>
          <p:nvPr/>
        </p:nvSpPr>
        <p:spPr>
          <a:xfrm>
            <a:off x="87798" y="1073877"/>
            <a:ext cx="9056201" cy="718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A7BFCC-0A01-054B-AD23-D3E5555361AE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9828E5-E96A-4743-B865-E25AF1303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41" y="1378734"/>
            <a:ext cx="7089913" cy="48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F8C3E5C2-DC50-F747-A65E-F7326254F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920" y="3539473"/>
            <a:ext cx="2061188" cy="21848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E433B5A-200B-4740-B302-CB1D6EB5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22" y="235557"/>
            <a:ext cx="8081435" cy="740117"/>
          </a:xfrm>
        </p:spPr>
        <p:txBody>
          <a:bodyPr>
            <a:normAutofit/>
          </a:bodyPr>
          <a:lstStyle/>
          <a:p>
            <a:r>
              <a:rPr kumimoji="1" lang="en-US" altLang="zh-CN" sz="28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Deep survey: probe PGWs</a:t>
            </a:r>
            <a:endParaRPr kumimoji="1" lang="zh-CN" altLang="en-US" sz="2800" b="1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E198BE-B589-8D47-B43C-B6B78B9D9D2F}"/>
              </a:ext>
            </a:extLst>
          </p:cNvPr>
          <p:cNvSpPr/>
          <p:nvPr/>
        </p:nvSpPr>
        <p:spPr>
          <a:xfrm>
            <a:off x="0" y="0"/>
            <a:ext cx="295122" cy="11361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2D2BDD-F281-FB42-9547-C52A3E8FC594}"/>
              </a:ext>
            </a:extLst>
          </p:cNvPr>
          <p:cNvSpPr/>
          <p:nvPr/>
        </p:nvSpPr>
        <p:spPr>
          <a:xfrm>
            <a:off x="313336" y="1077492"/>
            <a:ext cx="8830664" cy="819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BD53C2D-D202-874B-9148-9D1A9CDF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47" y="1633809"/>
            <a:ext cx="3700793" cy="1574039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1346914E-F289-014C-AB20-FBB57AF89160}"/>
              </a:ext>
            </a:extLst>
          </p:cNvPr>
          <p:cNvSpPr txBox="1"/>
          <p:nvPr/>
        </p:nvSpPr>
        <p:spPr>
          <a:xfrm>
            <a:off x="171532" y="1630804"/>
            <a:ext cx="5114126" cy="181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zh-CN" sz="1350" dirty="0"/>
              <a:t>Focus on one clean sky patch in north</a:t>
            </a:r>
          </a:p>
          <a:p>
            <a:pPr marL="214313" indent="-214313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zh-CN" sz="1350" dirty="0"/>
              <a:t>Simulate telescope action unit</a:t>
            </a:r>
          </a:p>
          <a:p>
            <a:pPr marL="214313" indent="-214313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" altLang="zh-CN" sz="1350" dirty="0"/>
              <a:t>The observation strategy is made according to the principle of sidereal fixed</a:t>
            </a:r>
          </a:p>
          <a:p>
            <a:pPr marL="214313" indent="-214313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" altLang="zh-CN" sz="1350" dirty="0"/>
              <a:t>Observation is carried out during the observation season </a:t>
            </a:r>
            <a:br>
              <a:rPr lang="en-US" altLang="zh-CN" sz="1350" dirty="0"/>
            </a:br>
            <a:r>
              <a:rPr lang="zh-CN" altLang="en-US" sz="1350" dirty="0"/>
              <a:t> </a:t>
            </a:r>
            <a:r>
              <a:rPr lang="en-US" altLang="zh-CN" sz="1350" dirty="0"/>
              <a:t>(Oct.  to Mar.)</a:t>
            </a:r>
            <a:endParaRPr lang="zh-CN" altLang="en-US" sz="1350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4E28D3F3-E2EF-9541-A27D-C64B0D5B3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32" y="3808949"/>
            <a:ext cx="4817251" cy="157403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973E06-4BF2-EF40-93BD-0941CC09B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728" y="3528021"/>
            <a:ext cx="2067737" cy="2098145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ECEACC0B-7DAF-DA40-9012-C92BEF3B21EF}"/>
              </a:ext>
            </a:extLst>
          </p:cNvPr>
          <p:cNvSpPr txBox="1"/>
          <p:nvPr/>
        </p:nvSpPr>
        <p:spPr>
          <a:xfrm>
            <a:off x="7709883" y="5591175"/>
            <a:ext cx="5661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ea typeface="Microsoft YaHei" panose="020B0503020204020204" pitchFamily="34" charset="-122"/>
              </a:rPr>
              <a:t>Hit-map</a:t>
            </a:r>
            <a:endParaRPr lang="en-US" sz="900" dirty="0">
              <a:ea typeface="Microsoft YaHei" panose="020B0503020204020204" pitchFamily="34" charset="-122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AC80B62-8A3B-E24B-A1F1-2CC2892DB28A}"/>
              </a:ext>
            </a:extLst>
          </p:cNvPr>
          <p:cNvSpPr txBox="1"/>
          <p:nvPr/>
        </p:nvSpPr>
        <p:spPr>
          <a:xfrm>
            <a:off x="6046758" y="3156776"/>
            <a:ext cx="12218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ea typeface="微软雅黑" panose="020B0503020204020204" pitchFamily="34" charset="-122"/>
              </a:rPr>
              <a:t>Low foreground</a:t>
            </a:r>
            <a:r>
              <a:rPr lang="zh-CN" altLang="en-US" sz="900" dirty="0">
                <a:ea typeface="微软雅黑" panose="020B0503020204020204" pitchFamily="34" charset="-122"/>
              </a:rPr>
              <a:t> </a:t>
            </a:r>
            <a:r>
              <a:rPr lang="en-US" altLang="zh-CN" sz="900" dirty="0">
                <a:ea typeface="微软雅黑" panose="020B0503020204020204" pitchFamily="34" charset="-122"/>
              </a:rPr>
              <a:t>patch</a:t>
            </a:r>
            <a:endParaRPr lang="en-US" sz="900" dirty="0">
              <a:ea typeface="微软雅黑" panose="020B0503020204020204" pitchFamily="34" charset="-122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D5BB1A64-A277-4145-B358-45FA5B25B164}"/>
              </a:ext>
            </a:extLst>
          </p:cNvPr>
          <p:cNvCxnSpPr/>
          <p:nvPr/>
        </p:nvCxnSpPr>
        <p:spPr>
          <a:xfrm>
            <a:off x="0" y="1121878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8FD7E98E-EB3E-DA42-B1C2-12C52EE4A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553" y="598668"/>
            <a:ext cx="1177447" cy="7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94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4D9BDCA-7716-4723-8798-698C3B2DD893}"/>
              </a:ext>
            </a:extLst>
          </p:cNvPr>
          <p:cNvSpPr/>
          <p:nvPr/>
        </p:nvSpPr>
        <p:spPr>
          <a:xfrm>
            <a:off x="258774" y="1205398"/>
            <a:ext cx="6015467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AliCPT-1 is designed to have its first light in the winter of 2021</a:t>
            </a: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62FC39E5-E260-4840-B215-A3797043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16" y="390365"/>
            <a:ext cx="5915025" cy="588623"/>
          </a:xfrm>
        </p:spPr>
        <p:txBody>
          <a:bodyPr>
            <a:normAutofit/>
          </a:bodyPr>
          <a:lstStyle/>
          <a:p>
            <a:r>
              <a:rPr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Simulation: sensitivity</a:t>
            </a:r>
            <a:endParaRPr lang="zh-CN" altLang="en-US" sz="3200" b="1" i="1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F47452-42C5-A549-A913-FF5036FD76E9}"/>
              </a:ext>
            </a:extLst>
          </p:cNvPr>
          <p:cNvGrpSpPr/>
          <p:nvPr/>
        </p:nvGrpSpPr>
        <p:grpSpPr>
          <a:xfrm>
            <a:off x="999385" y="4047849"/>
            <a:ext cx="2575525" cy="1358271"/>
            <a:chOff x="376642" y="1932220"/>
            <a:chExt cx="3434033" cy="181102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305435-1BEF-5D42-8C7C-ADCF7B35E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3" r="20953" b="3537"/>
            <a:stretch/>
          </p:blipFill>
          <p:spPr>
            <a:xfrm>
              <a:off x="376642" y="1932220"/>
              <a:ext cx="1716833" cy="181102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6328100-D318-D149-8E6E-EF2FB4C48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46" t="-1" r="20946" b="3548"/>
            <a:stretch/>
          </p:blipFill>
          <p:spPr>
            <a:xfrm>
              <a:off x="2093475" y="1932448"/>
              <a:ext cx="1717200" cy="1810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5E86938-7B35-414A-AA58-875ACAF290D9}"/>
              </a:ext>
            </a:extLst>
          </p:cNvPr>
          <p:cNvGrpSpPr/>
          <p:nvPr/>
        </p:nvGrpSpPr>
        <p:grpSpPr>
          <a:xfrm>
            <a:off x="3999894" y="4019140"/>
            <a:ext cx="3785531" cy="1371782"/>
            <a:chOff x="3825604" y="1600607"/>
            <a:chExt cx="5047374" cy="1829042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9EB2A18-26AF-7A44-AAC5-983F9496A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46" r="20946" b="3549"/>
            <a:stretch/>
          </p:blipFill>
          <p:spPr>
            <a:xfrm>
              <a:off x="7155778" y="1600607"/>
              <a:ext cx="1717200" cy="181080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BB0CDA4-9C20-A047-84E8-37530FE71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46" r="20946" b="3549"/>
            <a:stretch/>
          </p:blipFill>
          <p:spPr>
            <a:xfrm>
              <a:off x="3825604" y="1618849"/>
              <a:ext cx="1717200" cy="18108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709B5F64-3EF7-A244-9038-EF3E162E3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3" r="20953" b="3570"/>
            <a:stretch/>
          </p:blipFill>
          <p:spPr>
            <a:xfrm>
              <a:off x="5438578" y="1618043"/>
              <a:ext cx="1717200" cy="1810800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A6A22990-AD2F-514E-AE19-A33F62FFC7D6}"/>
              </a:ext>
            </a:extLst>
          </p:cNvPr>
          <p:cNvSpPr txBox="1"/>
          <p:nvPr/>
        </p:nvSpPr>
        <p:spPr>
          <a:xfrm>
            <a:off x="1083340" y="5523771"/>
            <a:ext cx="230872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Calibri" panose="020F0502020204030204" pitchFamily="34" charset="0"/>
                <a:cs typeface="Calibri" panose="020F0502020204030204" pitchFamily="34" charset="0"/>
              </a:rPr>
              <a:t>PLANCK 100 GHz &amp; 143 GHz</a:t>
            </a:r>
          </a:p>
          <a:p>
            <a:pPr algn="ctr"/>
            <a:r>
              <a:rPr lang="en-US" altLang="zh-CN" sz="900" dirty="0">
                <a:latin typeface="Calibri" panose="020F0502020204030204" pitchFamily="34" charset="0"/>
                <a:cs typeface="Calibri" panose="020F0502020204030204" pitchFamily="34" charset="0"/>
              </a:rPr>
              <a:t>Pol ~50 </a:t>
            </a:r>
            <a:r>
              <a:rPr lang="en-US" altLang="zh-CN" sz="900" dirty="0" err="1"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  <a:r>
              <a:rPr lang="en-US" altLang="zh-CN" sz="900" dirty="0">
                <a:latin typeface="Calibri" panose="020F0502020204030204" pitchFamily="34" charset="0"/>
                <a:cs typeface="Calibri" panose="020F0502020204030204" pitchFamily="34" charset="0"/>
              </a:rPr>
              <a:t> arcmin in total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09BF216-76E3-AD4F-948E-06A460C811BD}"/>
              </a:ext>
            </a:extLst>
          </p:cNvPr>
          <p:cNvSpPr txBox="1"/>
          <p:nvPr/>
        </p:nvSpPr>
        <p:spPr>
          <a:xfrm>
            <a:off x="4572000" y="5566105"/>
            <a:ext cx="302480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AliCPT</a:t>
            </a:r>
            <a:r>
              <a:rPr lang="en-US" altLang="zh-CN" sz="1350" dirty="0">
                <a:latin typeface="Calibri" panose="020F0502020204030204" pitchFamily="34" charset="0"/>
                <a:cs typeface="Calibri" panose="020F0502020204030204" pitchFamily="34" charset="0"/>
              </a:rPr>
              <a:t> 95 GHz &amp; 150 GHz &amp; Total </a:t>
            </a:r>
          </a:p>
          <a:p>
            <a:pPr algn="ctr"/>
            <a:r>
              <a:rPr lang="en-US" altLang="zh-CN" sz="900" dirty="0">
                <a:latin typeface="Calibri" panose="020F0502020204030204" pitchFamily="34" charset="0"/>
                <a:cs typeface="Calibri" panose="020F0502020204030204" pitchFamily="34" charset="0"/>
              </a:rPr>
              <a:t>4 modules 1 season, median map-depth 14 </a:t>
            </a:r>
            <a:r>
              <a:rPr lang="en-US" altLang="zh-CN" sz="900" dirty="0" err="1">
                <a:latin typeface="Calibri" panose="020F0502020204030204" pitchFamily="34" charset="0"/>
                <a:cs typeface="Calibri" panose="020F0502020204030204" pitchFamily="34" charset="0"/>
              </a:rPr>
              <a:t>uK</a:t>
            </a:r>
            <a:r>
              <a:rPr lang="en-US" altLang="zh-CN" sz="900" dirty="0">
                <a:latin typeface="Calibri" panose="020F0502020204030204" pitchFamily="34" charset="0"/>
                <a:cs typeface="Calibri" panose="020F0502020204030204" pitchFamily="34" charset="0"/>
              </a:rPr>
              <a:t> arcmin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9CA546A-0318-EA4A-9975-2827E944E33C}"/>
              </a:ext>
            </a:extLst>
          </p:cNvPr>
          <p:cNvSpPr/>
          <p:nvPr/>
        </p:nvSpPr>
        <p:spPr>
          <a:xfrm>
            <a:off x="0" y="1"/>
            <a:ext cx="162317" cy="1099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F886261-20B0-A449-92F1-0B316768CA89}"/>
              </a:ext>
            </a:extLst>
          </p:cNvPr>
          <p:cNvSpPr/>
          <p:nvPr/>
        </p:nvSpPr>
        <p:spPr>
          <a:xfrm>
            <a:off x="0" y="1066063"/>
            <a:ext cx="829223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18A1CB8-6937-5F42-9475-54E58DB63A86}"/>
              </a:ext>
            </a:extLst>
          </p:cNvPr>
          <p:cNvGrpSpPr/>
          <p:nvPr/>
        </p:nvGrpSpPr>
        <p:grpSpPr>
          <a:xfrm>
            <a:off x="6402626" y="1556209"/>
            <a:ext cx="2376993" cy="2462931"/>
            <a:chOff x="7565523" y="1639307"/>
            <a:chExt cx="4448859" cy="460970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A4B1BC1-8C02-D84C-AB31-FBF355141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9" r="19516"/>
            <a:stretch/>
          </p:blipFill>
          <p:spPr>
            <a:xfrm>
              <a:off x="7565523" y="3949115"/>
              <a:ext cx="2224430" cy="2299896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9A36AAA-6F5C-344E-945C-ADD4F3173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9" r="19516"/>
            <a:stretch/>
          </p:blipFill>
          <p:spPr>
            <a:xfrm>
              <a:off x="9789953" y="3949115"/>
              <a:ext cx="2224429" cy="229989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D290B3A-B9A5-4E41-9A37-1DF95E7D7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7" r="19381"/>
            <a:stretch/>
          </p:blipFill>
          <p:spPr>
            <a:xfrm>
              <a:off x="9789952" y="1639307"/>
              <a:ext cx="2224430" cy="230980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61BAF1D8-BC16-B244-8036-89A001201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7" r="19381"/>
            <a:stretch/>
          </p:blipFill>
          <p:spPr>
            <a:xfrm>
              <a:off x="7565523" y="1639307"/>
              <a:ext cx="2224430" cy="23098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4118DD22-3F50-5E4C-9BD0-620E127F50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4774" y="1909243"/>
                <a:ext cx="4423136" cy="1955884"/>
              </a:xfr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>
                <a:normAutofit lnSpcReduction="10000"/>
              </a:bodyPr>
              <a:lstStyle/>
              <a:p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Noise model:</a:t>
                </a:r>
              </a:p>
              <a:p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Optical</a:t>
                </a:r>
                <a:r>
                  <a:rPr lang="zh-CN" alt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loading:</a:t>
                </a:r>
                <a:r>
                  <a:rPr lang="zh-CN" alt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𝑙𝑜𝑎𝑑</m:t>
                        </m:r>
                      </m:sub>
                    </m:sSub>
                    <m:r>
                      <a:rPr lang="en-US" altLang="zh-CN" sz="1200"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m:rPr>
                        <m:nor/>
                      </m:rPr>
                      <a:rPr lang="en-US" altLang="zh-CN" sz="1200" i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k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𝑅𝐽</m:t>
                        </m:r>
                      </m:sub>
                    </m:sSub>
                    <m:r>
                      <m:rPr>
                        <m:sty m:val="p"/>
                      </m:rPr>
                      <a:rPr lang="el-GR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𝑖𝑛𝑡𝑒𝑟𝑛𝑎𝑙</m:t>
                        </m:r>
                      </m:sub>
                    </m:sSub>
                  </m:oMath>
                </a14:m>
                <a:endParaRPr lang="en-US" altLang="zh-CN" sz="12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Total</a:t>
                </a:r>
                <a:r>
                  <a:rPr lang="zh-CN" alt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noise:</a:t>
                </a:r>
                <a:r>
                  <a:rPr lang="zh-CN" alt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𝑁𝐸𝑃</m:t>
                    </m:r>
                    <m:r>
                      <a:rPr lang="en-US" sz="1200" i="1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i="1">
                            <a:latin typeface="Cambria Math" charset="0"/>
                          </a:rPr>
                          <m:t>𝑁𝐸</m:t>
                        </m:r>
                        <m:sSubSup>
                          <m:sSub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𝑝h𝑜𝑡𝑜𝑛</m:t>
                            </m:r>
                          </m:sub>
                          <m:sup>
                            <m:r>
                              <a:rPr lang="en-US" sz="120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200" i="1">
                            <a:latin typeface="Cambria Math" charset="0"/>
                          </a:rPr>
                          <m:t>+</m:t>
                        </m:r>
                        <m:r>
                          <a:rPr lang="en-US" sz="1200" i="1">
                            <a:latin typeface="Cambria Math" charset="0"/>
                          </a:rPr>
                          <m:t>𝑁𝐸</m:t>
                        </m:r>
                        <m:sSubSup>
                          <m:sSub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i="1">
                                <a:latin typeface="Cambria Math" charset="0"/>
                              </a:rPr>
                              <m:t>𝑝h𝑜𝑛𝑜𝑛</m:t>
                            </m:r>
                          </m:sub>
                          <m:sup>
                            <m:r>
                              <a:rPr lang="en-US" sz="120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/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Photon</a:t>
                </a:r>
                <a:r>
                  <a:rPr lang="zh-CN" alt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 </a:t>
                </a:r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noise:</a:t>
                </a:r>
                <a:r>
                  <a:rPr 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𝑁𝐸𝑃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𝑝h𝑜𝑡𝑜𝑛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h𝑣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</m:sub>
                        </m:s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𝑙𝑜𝑎𝑑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(∆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en-US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/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Phonon</a:t>
                </a:r>
                <a:r>
                  <a:rPr lang="zh-CN" alt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 </a:t>
                </a:r>
                <a:r>
                  <a:rPr lang="en-US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noise:</a:t>
                </a:r>
                <a:r>
                  <a:rPr lang="en-US" sz="12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Microsoft YaHei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𝑁𝐸𝑃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𝑝h𝑜𝑛𝑜𝑛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𝐺</m:t>
                        </m:r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rad>
                    <m:r>
                      <a:rPr lang="en-US" altLang="zh-CN" sz="1200" i="1"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endParaRPr lang="en-US" sz="15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4118DD22-3F50-5E4C-9BD0-620E127F5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4774" y="1909243"/>
                <a:ext cx="4423136" cy="1955884"/>
              </a:xfrm>
              <a:blipFill>
                <a:blip r:embed="rId13"/>
                <a:stretch>
                  <a:fillRect t="-633"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35AB19D2-6D0A-4610-B69B-293FD6D7A969}"/>
              </a:ext>
            </a:extLst>
          </p:cNvPr>
          <p:cNvSpPr/>
          <p:nvPr/>
        </p:nvSpPr>
        <p:spPr>
          <a:xfrm>
            <a:off x="162317" y="5110252"/>
            <a:ext cx="819504" cy="784830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900" dirty="0"/>
              <a:t>Planck</a:t>
            </a:r>
            <a:r>
              <a:rPr lang="zh-CN" altLang="en-US" sz="900" dirty="0"/>
              <a:t> </a:t>
            </a:r>
            <a:r>
              <a:rPr lang="en-US" altLang="zh-CN" sz="900" dirty="0"/>
              <a:t>data, http://</a:t>
            </a:r>
            <a:r>
              <a:rPr lang="en-US" altLang="zh-CN" sz="900" dirty="0" err="1"/>
              <a:t>pla.esac.esa.int</a:t>
            </a:r>
            <a:r>
              <a:rPr lang="en-US" altLang="zh-CN" sz="900" dirty="0"/>
              <a:t>/</a:t>
            </a:r>
            <a:r>
              <a:rPr lang="en-US" altLang="zh-CN" sz="900" dirty="0" err="1"/>
              <a:t>pla</a:t>
            </a:r>
            <a:r>
              <a:rPr lang="en-US" altLang="zh-CN" sz="900" dirty="0"/>
              <a:t>/#maps</a:t>
            </a:r>
          </a:p>
          <a:p>
            <a:endParaRPr lang="en-US" altLang="zh-CN" sz="900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33E5D11-C2DF-4BD7-A620-39532FF5E1BE}"/>
              </a:ext>
            </a:extLst>
          </p:cNvPr>
          <p:cNvSpPr/>
          <p:nvPr/>
        </p:nvSpPr>
        <p:spPr>
          <a:xfrm>
            <a:off x="7880323" y="5163746"/>
            <a:ext cx="999721" cy="507831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900" dirty="0"/>
              <a:t>AliCPT-1 Simulated maps</a:t>
            </a:r>
          </a:p>
          <a:p>
            <a:r>
              <a:rPr lang="en-US" altLang="zh-CN" sz="900" dirty="0"/>
              <a:t>Credit: IHEP</a:t>
            </a:r>
            <a:endParaRPr lang="zh-CN" altLang="en-US" sz="900" dirty="0"/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2AEF83FB-C9EA-8347-B5FD-AD56F63FC4DE}"/>
              </a:ext>
            </a:extLst>
          </p:cNvPr>
          <p:cNvCxnSpPr/>
          <p:nvPr/>
        </p:nvCxnSpPr>
        <p:spPr>
          <a:xfrm>
            <a:off x="0" y="1071774"/>
            <a:ext cx="9144000" cy="0"/>
          </a:xfrm>
          <a:prstGeom prst="line">
            <a:avLst/>
          </a:prstGeom>
          <a:ln w="857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0455ECDF-0F03-684D-A49C-C1FFD9C784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5480" y="560960"/>
            <a:ext cx="1120644" cy="7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1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42B2E6-F559-9449-A1BF-0209B460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678" y="1619755"/>
            <a:ext cx="2528267" cy="2308919"/>
          </a:xfrm>
          <a:prstGeom prst="rect">
            <a:avLst/>
          </a:prstGeom>
        </p:spPr>
      </p:pic>
      <p:sp>
        <p:nvSpPr>
          <p:cNvPr id="46" name="标题 1">
            <a:extLst>
              <a:ext uri="{FF2B5EF4-FFF2-40B4-BE49-F238E27FC236}">
                <a16:creationId xmlns:a16="http://schemas.microsoft.com/office/drawing/2014/main" id="{7C482225-8F78-C847-BD00-7635D261700A}"/>
              </a:ext>
            </a:extLst>
          </p:cNvPr>
          <p:cNvSpPr txBox="1">
            <a:spLocks/>
          </p:cNvSpPr>
          <p:nvPr/>
        </p:nvSpPr>
        <p:spPr>
          <a:xfrm>
            <a:off x="230832" y="293011"/>
            <a:ext cx="7205749" cy="7284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68580" tIns="34290" rIns="68580" bIns="3429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Preliminary results from simulation</a:t>
            </a:r>
            <a:endParaRPr lang="zh-CN" altLang="en-US" sz="3200" b="1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10">
            <a:extLst>
              <a:ext uri="{FF2B5EF4-FFF2-40B4-BE49-F238E27FC236}">
                <a16:creationId xmlns:a16="http://schemas.microsoft.com/office/drawing/2014/main" id="{9B017BFB-331F-1940-826D-4A73C87AA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047" y="1694297"/>
            <a:ext cx="2375940" cy="2157809"/>
          </a:xfrm>
          <a:prstGeom prst="rect">
            <a:avLst/>
          </a:prstGeom>
        </p:spPr>
      </p:pic>
      <p:sp>
        <p:nvSpPr>
          <p:cNvPr id="50" name="文本框 1">
            <a:extLst>
              <a:ext uri="{FF2B5EF4-FFF2-40B4-BE49-F238E27FC236}">
                <a16:creationId xmlns:a16="http://schemas.microsoft.com/office/drawing/2014/main" id="{0009E98E-A510-554B-B423-EFEE54DF3726}"/>
              </a:ext>
            </a:extLst>
          </p:cNvPr>
          <p:cNvSpPr txBox="1"/>
          <p:nvPr/>
        </p:nvSpPr>
        <p:spPr>
          <a:xfrm>
            <a:off x="6085466" y="3861387"/>
            <a:ext cx="17585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Calisto MT" panose="02040603050505030304" pitchFamily="18" charset="0"/>
                <a:ea typeface="微软雅黑" pitchFamily="34" charset="-122"/>
              </a:rPr>
              <a:t>Simulation: r sensitivity</a:t>
            </a:r>
            <a:endParaRPr lang="zh-CN" altLang="en-US" sz="1500" dirty="0">
              <a:latin typeface="Calisto MT" panose="02040603050505030304" pitchFamily="18" charset="0"/>
              <a:ea typeface="微软雅黑" pitchFamily="34" charset="-122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7F041A32-B643-F44E-AB2F-3C1E20CEF0BE}"/>
              </a:ext>
            </a:extLst>
          </p:cNvPr>
          <p:cNvSpPr txBox="1"/>
          <p:nvPr/>
        </p:nvSpPr>
        <p:spPr>
          <a:xfrm>
            <a:off x="3373938" y="3872658"/>
            <a:ext cx="20359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Calisto MT" panose="02040603050505030304" pitchFamily="18" charset="0"/>
                <a:ea typeface="微软雅黑" pitchFamily="34" charset="-122"/>
              </a:rPr>
              <a:t>Simulation: BB power spectrum</a:t>
            </a:r>
            <a:endParaRPr lang="zh-CN" altLang="en-US" sz="1500" dirty="0">
              <a:latin typeface="Calisto MT" panose="02040603050505030304" pitchFamily="18" charset="0"/>
              <a:ea typeface="微软雅黑" pitchFamily="34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40E291DC-AF10-7446-A993-50CF099C3E1B}"/>
              </a:ext>
            </a:extLst>
          </p:cNvPr>
          <p:cNvSpPr txBox="1"/>
          <p:nvPr/>
        </p:nvSpPr>
        <p:spPr>
          <a:xfrm>
            <a:off x="662410" y="3870606"/>
            <a:ext cx="20359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Calisto MT" panose="02040603050505030304" pitchFamily="18" charset="0"/>
                <a:ea typeface="微软雅黑" pitchFamily="34" charset="-122"/>
              </a:rPr>
              <a:t>Simulation: noise map</a:t>
            </a:r>
            <a:endParaRPr lang="zh-CN" altLang="en-US" sz="1500" dirty="0">
              <a:latin typeface="Calisto MT" panose="02040603050505030304" pitchFamily="18" charset="0"/>
              <a:ea typeface="微软雅黑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01F6982-D63F-8846-8389-7FB8D905B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r="20946" b="3549"/>
          <a:stretch/>
        </p:blipFill>
        <p:spPr>
          <a:xfrm>
            <a:off x="780900" y="1753470"/>
            <a:ext cx="1799018" cy="189707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4F87469-71EA-4B41-BD32-E767938C81F0}"/>
              </a:ext>
            </a:extLst>
          </p:cNvPr>
          <p:cNvSpPr/>
          <p:nvPr/>
        </p:nvSpPr>
        <p:spPr>
          <a:xfrm>
            <a:off x="-5248" y="0"/>
            <a:ext cx="184732" cy="11151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70327E3-585B-AB43-9E80-4C7D28C720CD}"/>
              </a:ext>
            </a:extLst>
          </p:cNvPr>
          <p:cNvSpPr/>
          <p:nvPr/>
        </p:nvSpPr>
        <p:spPr>
          <a:xfrm flipV="1">
            <a:off x="230832" y="1111248"/>
            <a:ext cx="8913168" cy="669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EB12D71-5EF5-5C43-A443-2581E4683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987" y="734104"/>
            <a:ext cx="1105013" cy="728490"/>
          </a:xfrm>
          <a:prstGeom prst="rect">
            <a:avLst/>
          </a:prstGeom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9855FA93-D516-FA46-B9E4-B142B952FEEA}"/>
              </a:ext>
            </a:extLst>
          </p:cNvPr>
          <p:cNvSpPr/>
          <p:nvPr/>
        </p:nvSpPr>
        <p:spPr>
          <a:xfrm>
            <a:off x="179485" y="4198988"/>
            <a:ext cx="4368782" cy="1913344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350" b="1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Data processing:</a:t>
            </a:r>
            <a:r>
              <a:rPr lang="zh-CN" altLang="en-US" sz="1350" b="1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 </a:t>
            </a:r>
            <a:endParaRPr lang="en-US" altLang="zh-CN" sz="1200" dirty="0">
              <a:latin typeface="Calisto MT" panose="020406030505050303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557213" lvl="1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Partial sky EB leakage correction</a:t>
            </a:r>
          </a:p>
          <a:p>
            <a:pPr marL="557213" lvl="1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Remove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E/B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leakage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suppression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effect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from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filter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operation</a:t>
            </a:r>
          </a:p>
          <a:p>
            <a:pPr marL="557213" lvl="1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Foreground removal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at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map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level: ILC, GLS, </a:t>
            </a:r>
            <a:r>
              <a:rPr lang="en-US" altLang="zh-CN" sz="1200" dirty="0" err="1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cILC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,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NILC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…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557213" lvl="1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Band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power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window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function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construction</a:t>
            </a:r>
          </a:p>
          <a:p>
            <a:pPr marL="557213" lvl="1" indent="-214313">
              <a:spcBef>
                <a:spcPts val="450"/>
              </a:spcBef>
              <a:buFont typeface="Arial" charset="0"/>
              <a:buChar char="•"/>
            </a:pPr>
            <a:endParaRPr lang="en-US" altLang="zh-CN" sz="1200" dirty="0">
              <a:latin typeface="Calisto MT" panose="020406030505050303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3AAE617-14F6-F44A-9D83-87CCFA7B65EB}"/>
              </a:ext>
            </a:extLst>
          </p:cNvPr>
          <p:cNvSpPr txBox="1"/>
          <p:nvPr/>
        </p:nvSpPr>
        <p:spPr>
          <a:xfrm>
            <a:off x="4497884" y="4429370"/>
            <a:ext cx="4480009" cy="2098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Debias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angular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power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spectra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from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noise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Band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power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covariance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matrix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construction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Parametric fitting with 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joint likelihood of spectra: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Auto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Cross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angular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power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spectra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estimation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for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 err="1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AliCPT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,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re-observed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WMAP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Planck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maps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Parameter</a:t>
            </a:r>
            <a:r>
              <a:rPr lang="zh-CN" altLang="en-US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sto MT" panose="02040603050505030304" pitchFamily="18" charset="0"/>
                <a:ea typeface="微软雅黑" panose="020B0503020204020204" pitchFamily="34" charset="-122"/>
                <a:cs typeface="Calibri" panose="020F0502020204030204" pitchFamily="34" charset="0"/>
              </a:rPr>
              <a:t>fitting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endParaRPr lang="en-US" altLang="zh-CN" sz="1200" dirty="0">
              <a:latin typeface="Calisto MT" panose="020406030505050303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endParaRPr lang="en-US" altLang="zh-CN" sz="1200" dirty="0">
              <a:latin typeface="Calisto MT" panose="02040603050505030304" pitchFamily="18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35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780704E-BB8F-4745-A608-09EB20EE7701}"/>
              </a:ext>
            </a:extLst>
          </p:cNvPr>
          <p:cNvSpPr/>
          <p:nvPr/>
        </p:nvSpPr>
        <p:spPr>
          <a:xfrm>
            <a:off x="179485" y="4162894"/>
            <a:ext cx="8798408" cy="1801762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9250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D259DD-32ED-7248-94B7-E6D29567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2" y="282559"/>
            <a:ext cx="8251418" cy="895661"/>
          </a:xfrm>
        </p:spPr>
        <p:txBody>
          <a:bodyPr>
            <a:normAutofit/>
          </a:bodyPr>
          <a:lstStyle/>
          <a:p>
            <a:r>
              <a:rPr kumimoji="1" lang="en-US" altLang="zh-CN" sz="3200" b="1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Wide survey:</a:t>
            </a:r>
            <a: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cosmology research</a:t>
            </a:r>
            <a:endParaRPr kumimoji="1" lang="zh-CN" altLang="en-US" sz="3200" b="1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7F3DEFB-5B8B-214F-A41D-A1112A55C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047" y="1616205"/>
            <a:ext cx="3009900" cy="3149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456BFE-B04D-AB40-9935-307C7D519F59}"/>
              </a:ext>
            </a:extLst>
          </p:cNvPr>
          <p:cNvSpPr/>
          <p:nvPr/>
        </p:nvSpPr>
        <p:spPr>
          <a:xfrm>
            <a:off x="-5248" y="0"/>
            <a:ext cx="184732" cy="11151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D3F83E9-5EE6-ED47-94EE-C9B545A1499C}"/>
              </a:ext>
            </a:extLst>
          </p:cNvPr>
          <p:cNvSpPr/>
          <p:nvPr/>
        </p:nvSpPr>
        <p:spPr>
          <a:xfrm flipV="1">
            <a:off x="230832" y="1111248"/>
            <a:ext cx="8913168" cy="669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F89B3C-376B-D042-8F9C-88209127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980" y="1616205"/>
            <a:ext cx="2882900" cy="3251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4F874B0-5C99-8749-B664-0FB349CAA681}"/>
              </a:ext>
            </a:extLst>
          </p:cNvPr>
          <p:cNvSpPr txBox="1"/>
          <p:nvPr/>
        </p:nvSpPr>
        <p:spPr>
          <a:xfrm>
            <a:off x="1380496" y="5069445"/>
            <a:ext cx="2329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Deeper than Planck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46C62D-0B5F-FA4A-A7A6-E7EC48767691}"/>
              </a:ext>
            </a:extLst>
          </p:cNvPr>
          <p:cNvSpPr txBox="1"/>
          <p:nvPr/>
        </p:nvSpPr>
        <p:spPr>
          <a:xfrm>
            <a:off x="5434469" y="5047989"/>
            <a:ext cx="270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Galactic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Foreground sources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851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BFD1D-F3AE-AF4A-9FC8-286566A3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02" y="18255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Alicpt-1 cross with DESI</a:t>
            </a:r>
            <a:endParaRPr kumimoji="1" lang="zh-CN" altLang="en-US" sz="3200" b="1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04BA19-CBEE-9A44-8D92-6E0B8A693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02" y="1555203"/>
            <a:ext cx="3375954" cy="4023166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S/N ratio: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Total S/N:  42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45E0911-5657-2847-9069-A4A7AE2315BE}"/>
              </a:ext>
            </a:extLst>
          </p:cNvPr>
          <p:cNvSpPr/>
          <p:nvPr/>
        </p:nvSpPr>
        <p:spPr>
          <a:xfrm>
            <a:off x="0" y="0"/>
            <a:ext cx="230832" cy="11361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0B462AF-167E-5641-9CA4-C4A98FC5FC7F}"/>
              </a:ext>
            </a:extLst>
          </p:cNvPr>
          <p:cNvSpPr/>
          <p:nvPr/>
        </p:nvSpPr>
        <p:spPr>
          <a:xfrm>
            <a:off x="0" y="1104305"/>
            <a:ext cx="9144000" cy="1232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98025B-239C-964E-BA26-9F92BF0F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02" y="1915989"/>
            <a:ext cx="5423770" cy="40231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9D9DB-69C3-864E-B3B2-AAE7406DA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02" y="2313601"/>
            <a:ext cx="2578100" cy="16891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4E23D57-45D9-E142-8F9C-027E331C225A}"/>
              </a:ext>
            </a:extLst>
          </p:cNvPr>
          <p:cNvSpPr txBox="1"/>
          <p:nvPr/>
        </p:nvSpPr>
        <p:spPr>
          <a:xfrm>
            <a:off x="7235687" y="5930609"/>
            <a:ext cx="164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By SHJTU group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158969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DB64BC6E-1A67-1840-948B-E54E50BAC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69441"/>
              </p:ext>
            </p:extLst>
          </p:nvPr>
        </p:nvGraphicFramePr>
        <p:xfrm>
          <a:off x="170132" y="624081"/>
          <a:ext cx="8803735" cy="458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529">
                  <a:extLst>
                    <a:ext uri="{9D8B030D-6E8A-4147-A177-3AD203B41FA5}">
                      <a16:colId xmlns:a16="http://schemas.microsoft.com/office/drawing/2014/main" val="1878462513"/>
                    </a:ext>
                  </a:extLst>
                </a:gridCol>
                <a:gridCol w="1156775">
                  <a:extLst>
                    <a:ext uri="{9D8B030D-6E8A-4147-A177-3AD203B41FA5}">
                      <a16:colId xmlns:a16="http://schemas.microsoft.com/office/drawing/2014/main" val="3477063327"/>
                    </a:ext>
                  </a:extLst>
                </a:gridCol>
                <a:gridCol w="1101690">
                  <a:extLst>
                    <a:ext uri="{9D8B030D-6E8A-4147-A177-3AD203B41FA5}">
                      <a16:colId xmlns:a16="http://schemas.microsoft.com/office/drawing/2014/main" val="1428836454"/>
                    </a:ext>
                  </a:extLst>
                </a:gridCol>
                <a:gridCol w="1211859">
                  <a:extLst>
                    <a:ext uri="{9D8B030D-6E8A-4147-A177-3AD203B41FA5}">
                      <a16:colId xmlns:a16="http://schemas.microsoft.com/office/drawing/2014/main" val="1511878525"/>
                    </a:ext>
                  </a:extLst>
                </a:gridCol>
                <a:gridCol w="3849882">
                  <a:extLst>
                    <a:ext uri="{9D8B030D-6E8A-4147-A177-3AD203B41FA5}">
                      <a16:colId xmlns:a16="http://schemas.microsoft.com/office/drawing/2014/main" val="3366428124"/>
                    </a:ext>
                  </a:extLst>
                </a:gridCol>
              </a:tblGrid>
              <a:tr h="5692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项目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频段（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GHz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探测器数量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379238"/>
                  </a:ext>
                </a:extLst>
              </a:tr>
              <a:tr h="343475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AliCPT-1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 模块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90/150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1702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当前目标，与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BICEP2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相当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8906320"/>
                  </a:ext>
                </a:extLst>
              </a:tr>
              <a:tr h="32955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b="1">
                          <a:latin typeface="+mn-ea"/>
                          <a:ea typeface="+mn-ea"/>
                        </a:rPr>
                        <a:t> 模块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90/150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6808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下阶段目标，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BICEP3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的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2.7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1431517"/>
                  </a:ext>
                </a:extLst>
              </a:tr>
              <a:tr h="56922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19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 模块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90/150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32338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最终升级目标，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BICEP Array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同频段的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2.7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倍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837212"/>
                  </a:ext>
                </a:extLst>
              </a:tr>
              <a:tr h="32955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AliCPT-40G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30/44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300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与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BICEP Array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相当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809862"/>
                  </a:ext>
                </a:extLst>
              </a:tr>
              <a:tr h="3295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BICEP3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90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2560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正运行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769848"/>
                  </a:ext>
                </a:extLst>
              </a:tr>
              <a:tr h="32955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BICEP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Array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30/40</a:t>
                      </a:r>
                      <a:endParaRPr lang="zh-CN" altLang="en-US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192/300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2020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年开始运行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56116"/>
                  </a:ext>
                </a:extLst>
              </a:tr>
              <a:tr h="5692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90</a:t>
                      </a:r>
                      <a:endParaRPr lang="zh-CN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4056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尚未替代，仍运行的原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Keck Array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288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探测器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421841"/>
                  </a:ext>
                </a:extLst>
              </a:tr>
              <a:tr h="5692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150</a:t>
                      </a:r>
                      <a:endParaRPr lang="zh-CN" altLang="en-US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7776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尚未替代，仍运行的原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Keck Array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512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探测器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62787"/>
                  </a:ext>
                </a:extLst>
              </a:tr>
              <a:tr h="5692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220/270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8112/12288</a:t>
                      </a:r>
                      <a:endParaRPr lang="zh-CN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尚未替代，仍运行的原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Keck Array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600" b="1" dirty="0">
                          <a:latin typeface="+mn-ea"/>
                          <a:ea typeface="+mn-ea"/>
                        </a:rPr>
                        <a:t>1024</a:t>
                      </a:r>
                      <a:r>
                        <a:rPr lang="zh-CN" altLang="en-US" sz="1600" b="1" dirty="0">
                          <a:latin typeface="+mn-ea"/>
                          <a:ea typeface="+mn-ea"/>
                        </a:rPr>
                        <a:t>探测器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612732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3387FC64-EE85-1142-8D47-D7A2AEDCB3F2}"/>
              </a:ext>
            </a:extLst>
          </p:cNvPr>
          <p:cNvSpPr txBox="1"/>
          <p:nvPr/>
        </p:nvSpPr>
        <p:spPr>
          <a:xfrm>
            <a:off x="114300" y="5131870"/>
            <a:ext cx="9144000" cy="167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+mn-ea"/>
                <a:ea typeface="+mn-ea"/>
              </a:rPr>
              <a:t>未来需要更大规模的探测器阵列和拓展更多的观测频段：</a:t>
            </a:r>
            <a:endParaRPr kumimoji="1" lang="en-US" altLang="zh-CN" sz="1400" b="1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1400" b="1" dirty="0">
                <a:latin typeface="+mn-ea"/>
                <a:ea typeface="+mn-ea"/>
              </a:rPr>
              <a:t>科学上的需求和观测</a:t>
            </a:r>
            <a:r>
              <a:rPr kumimoji="1" lang="en-US" altLang="zh-CN" sz="1400" b="1" dirty="0">
                <a:latin typeface="+mn-ea"/>
                <a:ea typeface="+mn-ea"/>
              </a:rPr>
              <a:t>CMB</a:t>
            </a:r>
            <a:r>
              <a:rPr kumimoji="1" lang="zh-CN" altLang="en-US" sz="1400" b="1" dirty="0">
                <a:latin typeface="+mn-ea"/>
                <a:ea typeface="+mn-ea"/>
              </a:rPr>
              <a:t>的大气窗口限制：</a:t>
            </a:r>
            <a:r>
              <a:rPr kumimoji="1" lang="en-US" altLang="zh-CN" sz="1400" b="1" dirty="0">
                <a:latin typeface="+mn-ea"/>
                <a:ea typeface="+mn-ea"/>
              </a:rPr>
              <a:t>30/44GHz, </a:t>
            </a:r>
            <a:r>
              <a:rPr kumimoji="1" lang="zh-CN" altLang="en-US" sz="1400" b="1" dirty="0">
                <a:latin typeface="+mn-ea"/>
                <a:ea typeface="+mn-ea"/>
              </a:rPr>
              <a:t> </a:t>
            </a:r>
            <a:r>
              <a:rPr kumimoji="1" lang="en-US" altLang="zh-CN" sz="1400" b="1" dirty="0">
                <a:latin typeface="+mn-ea"/>
                <a:ea typeface="+mn-ea"/>
              </a:rPr>
              <a:t>90 / 150GHz,  220/270GHz</a:t>
            </a:r>
            <a:r>
              <a:rPr kumimoji="1" lang="zh-CN" altLang="en-US" sz="1400" b="1" dirty="0">
                <a:latin typeface="+mn-ea"/>
                <a:ea typeface="+mn-ea"/>
              </a:rPr>
              <a:t>。</a:t>
            </a:r>
            <a:endParaRPr kumimoji="1" lang="en-US" altLang="zh-CN" sz="1400" b="1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1400" b="1" dirty="0">
                <a:latin typeface="+mn-ea"/>
                <a:ea typeface="+mn-ea"/>
              </a:rPr>
              <a:t>根据国内领域现状，不久的未来研制一台</a:t>
            </a:r>
            <a:r>
              <a:rPr kumimoji="1" lang="en-US" altLang="zh-CN" sz="1400" b="1" dirty="0">
                <a:latin typeface="+mn-ea"/>
                <a:ea typeface="+mn-ea"/>
              </a:rPr>
              <a:t>40GHz</a:t>
            </a:r>
            <a:r>
              <a:rPr kumimoji="1" lang="zh-CN" altLang="en-US" sz="1400" b="1" dirty="0">
                <a:latin typeface="+mn-ea"/>
                <a:ea typeface="+mn-ea"/>
              </a:rPr>
              <a:t>望远镜作为技术自主化突破口，符合多频段观测</a:t>
            </a:r>
            <a:r>
              <a:rPr kumimoji="1" lang="en-US" altLang="zh-CN" sz="1400" b="1" dirty="0">
                <a:latin typeface="+mn-ea"/>
                <a:ea typeface="+mn-ea"/>
              </a:rPr>
              <a:t>CMB</a:t>
            </a:r>
            <a:r>
              <a:rPr kumimoji="1" lang="zh-CN" altLang="en-US" sz="1400" b="1" dirty="0">
                <a:latin typeface="+mn-ea"/>
                <a:ea typeface="+mn-ea"/>
              </a:rPr>
              <a:t>的发展趋势，也符合解决一批关键核心技术的国家战略需求。</a:t>
            </a:r>
            <a:endParaRPr kumimoji="1" lang="en-US" altLang="zh-CN" sz="1400" b="1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1400" b="1" dirty="0">
                <a:latin typeface="+mn-ea"/>
                <a:ea typeface="+mn-ea"/>
              </a:rPr>
              <a:t>保持在北半球（北天）探测原初引力波的领先优势，有望取得重大科学突破。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71BF500-0712-3745-84E4-C0B466B0981E}"/>
              </a:ext>
            </a:extLst>
          </p:cNvPr>
          <p:cNvSpPr txBox="1">
            <a:spLocks/>
          </p:cNvSpPr>
          <p:nvPr/>
        </p:nvSpPr>
        <p:spPr>
          <a:xfrm>
            <a:off x="285058" y="-88900"/>
            <a:ext cx="7868342" cy="863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Alicpt-1 future plan</a:t>
            </a:r>
            <a:endParaRPr kumimoji="1" lang="zh-CN" altLang="en-US" sz="3200" b="1" i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3B7050-F672-E543-85CD-8D95B8E4AE83}"/>
              </a:ext>
            </a:extLst>
          </p:cNvPr>
          <p:cNvSpPr/>
          <p:nvPr/>
        </p:nvSpPr>
        <p:spPr>
          <a:xfrm>
            <a:off x="0" y="0"/>
            <a:ext cx="170132" cy="7002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FFBB32-59D1-1D4A-80E4-1F323501FDCB}"/>
              </a:ext>
            </a:extLst>
          </p:cNvPr>
          <p:cNvSpPr/>
          <p:nvPr/>
        </p:nvSpPr>
        <p:spPr>
          <a:xfrm flipV="1">
            <a:off x="0" y="624458"/>
            <a:ext cx="9144000" cy="989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429084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C6184-EB93-3742-A763-09FC16389FDB}"/>
              </a:ext>
            </a:extLst>
          </p:cNvPr>
          <p:cNvSpPr txBox="1">
            <a:spLocks/>
          </p:cNvSpPr>
          <p:nvPr/>
        </p:nvSpPr>
        <p:spPr>
          <a:xfrm>
            <a:off x="249010" y="13841"/>
            <a:ext cx="6854154" cy="738953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8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36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summary</a:t>
            </a:r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33AC9D-3336-684E-A6F7-188E97B079E4}"/>
              </a:ext>
            </a:extLst>
          </p:cNvPr>
          <p:cNvSpPr/>
          <p:nvPr/>
        </p:nvSpPr>
        <p:spPr>
          <a:xfrm>
            <a:off x="1143000" y="5611357"/>
            <a:ext cx="6858000" cy="407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40E06B-7287-9E46-8AA3-6AE4450C14E6}"/>
              </a:ext>
            </a:extLst>
          </p:cNvPr>
          <p:cNvSpPr txBox="1"/>
          <p:nvPr/>
        </p:nvSpPr>
        <p:spPr>
          <a:xfrm>
            <a:off x="167821" y="823665"/>
            <a:ext cx="8894990" cy="280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CMB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很重要，但我们国家以前没实验，阿里是首台，填补国内空白。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AliCPT-1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预计明年初投入运行，北天唯一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十四五期间，将在科技部支持（引力波探测专项），将与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BICEP array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Simons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并肩三大基地，期待多个成果</a:t>
            </a:r>
            <a:endParaRPr kumimoji="1" lang="zh-CN" altLang="en-US" sz="135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897F6D-C4F8-3244-8318-5F58F9197781}"/>
              </a:ext>
            </a:extLst>
          </p:cNvPr>
          <p:cNvSpPr/>
          <p:nvPr/>
        </p:nvSpPr>
        <p:spPr>
          <a:xfrm>
            <a:off x="-1" y="1"/>
            <a:ext cx="249011" cy="7935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9CB6E8C-E758-BC4E-AEB8-085FC39FBE12}"/>
              </a:ext>
            </a:extLst>
          </p:cNvPr>
          <p:cNvSpPr/>
          <p:nvPr/>
        </p:nvSpPr>
        <p:spPr>
          <a:xfrm>
            <a:off x="0" y="747805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387C93-F8C3-0A4C-A22A-45FBBF83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40" y="3630174"/>
            <a:ext cx="5315403" cy="26182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27A1AC5-7B68-D248-A793-BBE0288D66F9}"/>
              </a:ext>
            </a:extLst>
          </p:cNvPr>
          <p:cNvSpPr txBox="1"/>
          <p:nvPr/>
        </p:nvSpPr>
        <p:spPr>
          <a:xfrm>
            <a:off x="6242503" y="5548109"/>
            <a:ext cx="271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</a:rPr>
              <a:t>Thank you</a:t>
            </a:r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</a:rPr>
              <a:t>！</a:t>
            </a:r>
            <a:endParaRPr lang="zh-CN" altLang="en-US" sz="675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835684-E20E-3B47-B0A2-D69CB7C243FF}"/>
              </a:ext>
            </a:extLst>
          </p:cNvPr>
          <p:cNvSpPr/>
          <p:nvPr/>
        </p:nvSpPr>
        <p:spPr>
          <a:xfrm>
            <a:off x="0" y="748705"/>
            <a:ext cx="9144000" cy="1232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1975CD-6834-2E4E-8397-C8A40D9C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375" y="326678"/>
            <a:ext cx="1079625" cy="71175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934EFB9-C5C4-FF44-8FE5-CF9F4B1A92C5}"/>
              </a:ext>
            </a:extLst>
          </p:cNvPr>
          <p:cNvSpPr/>
          <p:nvPr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37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89367F-FC8D-224C-B165-19C5CAB32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6" y="1157838"/>
            <a:ext cx="8811595" cy="5106957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054D21E2-9F31-7144-9E06-6D285B40CA97}"/>
              </a:ext>
            </a:extLst>
          </p:cNvPr>
          <p:cNvSpPr txBox="1">
            <a:spLocks/>
          </p:cNvSpPr>
          <p:nvPr/>
        </p:nvSpPr>
        <p:spPr>
          <a:xfrm>
            <a:off x="444071" y="0"/>
            <a:ext cx="8255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dirty="0"/>
              <a:t>CMB</a:t>
            </a:r>
            <a:r>
              <a:rPr kumimoji="1" lang="zh-CN" altLang="en-US" dirty="0"/>
              <a:t>：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1965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被发现至今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021E284-96FC-0F48-A7D3-3CDA58145F6D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39F7F6-CC7D-B946-8E5B-984338F8702F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D3B66C-8E23-AF46-B3AC-63E63A612456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5458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20B86-A676-5040-BCBC-D59ED1CD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31" y="0"/>
            <a:ext cx="7886700" cy="1325563"/>
          </a:xfrm>
        </p:spPr>
        <p:txBody>
          <a:bodyPr/>
          <a:lstStyle/>
          <a:p>
            <a:r>
              <a:rPr kumimoji="1" lang="en-US" altLang="zh-CN" b="1" dirty="0"/>
              <a:t>CMB</a:t>
            </a:r>
            <a:r>
              <a:rPr kumimoji="1" lang="zh-CN" altLang="en-US" b="1" dirty="0"/>
              <a:t>：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精确测量温度涨落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6496CD-0530-B343-89C8-CDEBD555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640"/>
            <a:ext cx="9144000" cy="55026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CACED06-9A2F-0C43-8C84-D3A78D539CF1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7C3460-7D00-BA45-B393-4BC0A84D968D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FE5753C-F1CD-6E4E-80C6-A6E9D8570ED5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43093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46CC3-7047-3D45-8051-BE0083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47" y="-87682"/>
            <a:ext cx="8600303" cy="1325563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CMB</a:t>
            </a:r>
            <a:r>
              <a:rPr kumimoji="1" lang="zh-CN" altLang="en-US" sz="3600" b="1" dirty="0"/>
              <a:t>：</a:t>
            </a:r>
            <a:r>
              <a:rPr kumimoji="1" lang="en-US" altLang="zh-CN" sz="3600" b="1" dirty="0"/>
              <a:t> </a:t>
            </a:r>
            <a:r>
              <a:rPr kumimoji="1" lang="en-US" altLang="zh-CN" sz="3600" b="1" dirty="0">
                <a:latin typeface="+mn-lt"/>
              </a:rPr>
              <a:t>angular power spectrum is sensitive to cosmological parameters</a:t>
            </a:r>
            <a:endParaRPr kumimoji="1" lang="zh-CN" altLang="en-US" sz="3600" b="1" dirty="0"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A9E7DC-B7C0-A347-B4E0-4F40757C3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810D36-87DE-8747-9689-B12547799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85" y="1337710"/>
            <a:ext cx="7068065" cy="52497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70B9F6-A78B-8E47-94B6-BA49D0506955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1954BA-82E9-3C43-983E-63738863897C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E18E52-6C1F-184F-A4ED-83CFCD66FDD5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8D3279-D94B-3542-A02A-5B484055607D}"/>
              </a:ext>
            </a:extLst>
          </p:cNvPr>
          <p:cNvSpPr txBox="1"/>
          <p:nvPr/>
        </p:nvSpPr>
        <p:spPr>
          <a:xfrm>
            <a:off x="8648700" y="464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342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179" y="1073991"/>
            <a:ext cx="7528023" cy="4480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1965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 </a:t>
            </a:r>
            <a:r>
              <a:rPr lang="en-US" sz="1600" dirty="0" err="1">
                <a:latin typeface="Microsoft YaHei" charset="-122"/>
                <a:ea typeface="Microsoft YaHei" charset="-122"/>
                <a:cs typeface="Microsoft YaHei" charset="-122"/>
              </a:rPr>
              <a:t>A.Penzias</a:t>
            </a:r>
            <a:r>
              <a:rPr lang="en-US" sz="1600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sz="1600" dirty="0" err="1">
                <a:latin typeface="Microsoft YaHei" charset="-122"/>
                <a:ea typeface="Microsoft YaHei" charset="-122"/>
                <a:cs typeface="Microsoft YaHei" charset="-122"/>
              </a:rPr>
              <a:t>和R</a:t>
            </a:r>
            <a:r>
              <a:rPr lang="en-US" sz="1600" dirty="0">
                <a:latin typeface="Microsoft YaHei" charset="-122"/>
                <a:ea typeface="Microsoft YaHei" charset="-122"/>
                <a:cs typeface="Microsoft YaHei" charset="-122"/>
              </a:rPr>
              <a:t>. Wilson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发现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CMB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； 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   （获得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1978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年诺贝尔物理学奖）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1989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COBE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卫星发射，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FIRAS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组首次测到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CMB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黑体谱，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    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DMR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首次探测到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CMB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的各向异性；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   （获得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2006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年诺贝尔物理学奖）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2000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</a:t>
            </a:r>
            <a:r>
              <a:rPr lang="en-US" altLang="zh-CN" sz="1600" dirty="0" err="1">
                <a:latin typeface="Microsoft YaHei" charset="-122"/>
                <a:ea typeface="Microsoft YaHei" charset="-122"/>
                <a:cs typeface="Microsoft YaHei" charset="-122"/>
              </a:rPr>
              <a:t>BOOMERanG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首次测到第一声学峰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2002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DASI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首次测到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CMB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E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模式偏振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······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2001-2010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WMAP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卫星对全天的温度和偏振给出了精确的测量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2009-2013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Planck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卫星给出了目前对全天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CMB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温度和偏振最精确的测量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2012-2014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年，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SPT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和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POLARBEAR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探测到由弱引力透镜产生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模式偏振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2014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–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至今， 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CMB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B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模式的精确测量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052" name="Picture 4" descr="mage result for boomerang tele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8518"/>
            <a:ext cx="2557849" cy="13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691" y="1543281"/>
            <a:ext cx="3505309" cy="1947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2436"/>
          <a:stretch/>
        </p:blipFill>
        <p:spPr>
          <a:xfrm>
            <a:off x="2557849" y="5538518"/>
            <a:ext cx="2400707" cy="131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4891"/>
          <a:stretch/>
        </p:blipFill>
        <p:spPr>
          <a:xfrm>
            <a:off x="7087484" y="5533692"/>
            <a:ext cx="2091892" cy="1324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627" y="4227353"/>
            <a:ext cx="1779373" cy="1334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4693"/>
          <a:stretch/>
        </p:blipFill>
        <p:spPr>
          <a:xfrm>
            <a:off x="4971619" y="5538518"/>
            <a:ext cx="2089740" cy="1319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2AEB21B-0CA5-3A49-A16C-53824A98715D}"/>
                  </a:ext>
                </a:extLst>
              </p:cNvPr>
              <p:cNvSpPr txBox="1"/>
              <p:nvPr/>
            </p:nvSpPr>
            <p:spPr>
              <a:xfrm>
                <a:off x="6554228" y="3029595"/>
                <a:ext cx="218938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2AEB21B-0CA5-3A49-A16C-53824A987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228" y="3029595"/>
                <a:ext cx="218938" cy="375552"/>
              </a:xfrm>
              <a:prstGeom prst="rect">
                <a:avLst/>
              </a:prstGeom>
              <a:blipFill>
                <a:blip r:embed="rId9"/>
                <a:stretch>
                  <a:fillRect r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5268937-1753-7244-8F9E-388970FB1184}"/>
                  </a:ext>
                </a:extLst>
              </p:cNvPr>
              <p:cNvSpPr txBox="1"/>
              <p:nvPr/>
            </p:nvSpPr>
            <p:spPr>
              <a:xfrm>
                <a:off x="7562386" y="2996507"/>
                <a:ext cx="407989" cy="38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‘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5268937-1753-7244-8F9E-388970FB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386" y="2996507"/>
                <a:ext cx="407989" cy="381451"/>
              </a:xfrm>
              <a:prstGeom prst="rect">
                <a:avLst/>
              </a:prstGeom>
              <a:blipFill>
                <a:blip r:embed="rId10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775C006-65AF-4242-AD63-6CA4A1790FF7}"/>
                  </a:ext>
                </a:extLst>
              </p:cNvPr>
              <p:cNvSpPr txBox="1"/>
              <p:nvPr/>
            </p:nvSpPr>
            <p:spPr>
              <a:xfrm>
                <a:off x="8690653" y="2996507"/>
                <a:ext cx="407989" cy="38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‘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775C006-65AF-4242-AD63-6CA4A1790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653" y="2996507"/>
                <a:ext cx="407989" cy="3814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标题 1">
            <a:extLst>
              <a:ext uri="{FF2B5EF4-FFF2-40B4-BE49-F238E27FC236}">
                <a16:creationId xmlns:a16="http://schemas.microsoft.com/office/drawing/2014/main" id="{DC5E5D8A-4F12-B94C-8D08-7AA99019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95" y="-89937"/>
            <a:ext cx="8255858" cy="1325563"/>
          </a:xfrm>
        </p:spPr>
        <p:txBody>
          <a:bodyPr/>
          <a:lstStyle/>
          <a:p>
            <a:r>
              <a:rPr kumimoji="1" lang="en-US" altLang="zh-CN" dirty="0">
                <a:latin typeface="+mn-lt"/>
              </a:rPr>
              <a:t>CMB experiments</a:t>
            </a:r>
            <a:r>
              <a:rPr kumimoji="1" lang="zh-CN" altLang="en-US" dirty="0">
                <a:latin typeface="+mn-lt"/>
              </a:rPr>
              <a:t>：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三代空间卫星</a:t>
            </a:r>
            <a:b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  数十个地面望远镜 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74E9802-A069-DA49-B5F4-41ACAEEF1F98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A0CE6AE-15E9-7442-A090-78B4987E71F6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9D69DF3-1B7E-BC40-9F6F-DE248909B4B6}"/>
              </a:ext>
            </a:extLst>
          </p:cNvPr>
          <p:cNvSpPr/>
          <p:nvPr/>
        </p:nvSpPr>
        <p:spPr>
          <a:xfrm>
            <a:off x="0" y="0"/>
            <a:ext cx="230832" cy="1145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021601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A2297-E4F0-134D-A8D1-B1CFF1E3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28450"/>
            <a:ext cx="7886700" cy="1325563"/>
          </a:xfrm>
        </p:spPr>
        <p:txBody>
          <a:bodyPr/>
          <a:lstStyle/>
          <a:p>
            <a:r>
              <a:rPr kumimoji="1" lang="en-US" altLang="zh-CN" dirty="0">
                <a:latin typeface="+mn-lt"/>
              </a:rPr>
              <a:t>CMB: </a:t>
            </a:r>
            <a:r>
              <a:rPr kumimoji="1" lang="zh-CN" altLang="en-US" dirty="0">
                <a:latin typeface="+mn-lt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</a:rPr>
              <a:t>precision cosmology</a:t>
            </a:r>
            <a:r>
              <a:rPr kumimoji="1" lang="zh-CN" altLang="en-US" b="1" dirty="0">
                <a:solidFill>
                  <a:srgbClr val="FF0000"/>
                </a:solidFill>
                <a:latin typeface="+mn-lt"/>
              </a:rPr>
              <a:t>  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42D8EB-F246-4C4A-AF59-0AE4EE73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9" y="1421027"/>
            <a:ext cx="6554312" cy="44428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4C9F40-1583-D04B-AEC8-1FA1C2D12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746" y="1221575"/>
            <a:ext cx="2033133" cy="1690405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5ED004-E6E9-2A4E-BF71-97756863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653" y="3059081"/>
            <a:ext cx="2783315" cy="592244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CN" sz="2100" b="1" i="1" dirty="0"/>
              <a:t>Planck 2018 results, </a:t>
            </a:r>
          </a:p>
          <a:p>
            <a:pPr marL="0" indent="0">
              <a:buNone/>
            </a:pPr>
            <a:r>
              <a:rPr kumimoji="1" lang="en-US" altLang="zh-CN" sz="1600" dirty="0" err="1"/>
              <a:t>planck</a:t>
            </a:r>
            <a:r>
              <a:rPr kumimoji="1" lang="en-US" altLang="zh-CN" sz="1600" dirty="0"/>
              <a:t> collaboration 2020, A&amp;A, 641, A6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B6FA36-3277-B448-A7BC-A2AD07BB5E9E}"/>
              </a:ext>
            </a:extLst>
          </p:cNvPr>
          <p:cNvSpPr/>
          <p:nvPr/>
        </p:nvSpPr>
        <p:spPr>
          <a:xfrm>
            <a:off x="0" y="412101"/>
            <a:ext cx="230832" cy="6496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9CF94B-AC4C-FE44-AC91-B0E718571B47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889746-EF6C-5D48-B73F-DD753122E324}"/>
              </a:ext>
            </a:extLst>
          </p:cNvPr>
          <p:cNvSpPr/>
          <p:nvPr/>
        </p:nvSpPr>
        <p:spPr>
          <a:xfrm>
            <a:off x="0" y="1"/>
            <a:ext cx="314325" cy="1061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F327A61-74CD-C14F-9BFD-7206F9F3C056}"/>
              </a:ext>
            </a:extLst>
          </p:cNvPr>
          <p:cNvSpPr txBox="1">
            <a:spLocks/>
          </p:cNvSpPr>
          <p:nvPr/>
        </p:nvSpPr>
        <p:spPr>
          <a:xfrm>
            <a:off x="5818676" y="5464100"/>
            <a:ext cx="3220203" cy="992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1" lang="en-US" altLang="zh-CN" sz="1600" dirty="0"/>
          </a:p>
          <a:p>
            <a:r>
              <a:rPr kumimoji="1" lang="en-US" altLang="zh-CN" sz="1400" i="1" dirty="0"/>
              <a:t>A few percent to sub-percent precision </a:t>
            </a:r>
            <a:endParaRPr kumimoji="1" lang="zh-CN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10">
                <a:extLst>
                  <a:ext uri="{FF2B5EF4-FFF2-40B4-BE49-F238E27FC236}">
                    <a16:creationId xmlns:a16="http://schemas.microsoft.com/office/drawing/2014/main" id="{3EE22B11-BC1D-4848-A227-3EBF52DD21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6621307"/>
                  </p:ext>
                </p:extLst>
              </p:nvPr>
            </p:nvGraphicFramePr>
            <p:xfrm>
              <a:off x="6380653" y="3620023"/>
              <a:ext cx="2658226" cy="19789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9113">
                      <a:extLst>
                        <a:ext uri="{9D8B030D-6E8A-4147-A177-3AD203B41FA5}">
                          <a16:colId xmlns:a16="http://schemas.microsoft.com/office/drawing/2014/main" val="2840776589"/>
                        </a:ext>
                      </a:extLst>
                    </a:gridCol>
                    <a:gridCol w="1329113">
                      <a:extLst>
                        <a:ext uri="{9D8B030D-6E8A-4147-A177-3AD203B41FA5}">
                          <a16:colId xmlns:a16="http://schemas.microsoft.com/office/drawing/2014/main" val="1083844387"/>
                        </a:ext>
                      </a:extLst>
                    </a:gridCol>
                  </a:tblGrid>
                  <a:tr h="32983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  <m:sup/>
                                </m:sSubSup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𝟎𝟐𝟐𝟑𝟕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𝟎𝟎𝟎𝟏𝟓</m:t>
                                </m:r>
                              </m:oMath>
                            </m:oMathPara>
                          </a14:m>
                          <a:endParaRPr lang="zh-CN" altLang="en-US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2685492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/>
                                </m:sSubSup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𝟏𝟐𝟎𝟎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𝟎𝟎𝟏𝟐</m:t>
                                </m:r>
                              </m:oMath>
                            </m:oMathPara>
                          </a14:m>
                          <a:endParaRPr lang="zh-CN" altLang="en-US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20719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𝑀𝐶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dirty="0">
                              <a:ea typeface="Cambria Math" panose="02040503050406030204" pitchFamily="18" charset="0"/>
                            </a:rPr>
                            <a:t>1.04092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 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𝟎𝟎𝟎𝟑𝟏</m:t>
                              </m:r>
                            </m:oMath>
                          </a14:m>
                          <a:endParaRPr lang="zh-CN" altLang="en-US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6222404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𝟎𝟓𝟒𝟒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</a:rPr>
                                  <m:t> ± 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9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𝟎𝟎𝟕𝟑</m:t>
                                </m:r>
                              </m:oMath>
                            </m:oMathPara>
                          </a14:m>
                          <a:endParaRPr lang="zh-CN" altLang="en-US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3038016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zh-CN" altLang="en-US" sz="1200" b="0" i="1" smtClean="0">
                                        <a:latin typeface="Cambria Math" panose="02040503050406030204" pitchFamily="18" charset="0"/>
                                      </a:rPr>
                                      <m:t>（</m:t>
                                    </m:r>
                                    <m:sSup>
                                      <m:sSupPr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zh-CN" altLang="en-US" sz="1200" b="0" i="1" smtClean="0">
                                        <a:latin typeface="Cambria Math" panose="02040503050406030204" pitchFamily="18" charset="0"/>
                                      </a:rPr>
                                      <m:t>）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dirty="0">
                              <a:ea typeface="Cambria Math" panose="02040503050406030204" pitchFamily="18" charset="0"/>
                            </a:rPr>
                            <a:t>3.044</a:t>
                          </a:r>
                          <a:r>
                            <a:rPr lang="en-US" altLang="zh-CN" sz="900" b="1" baseline="0" dirty="0">
                              <a:ea typeface="Cambria Math" panose="020405030504060302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 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𝟎𝟏𝟒</m:t>
                              </m:r>
                            </m:oMath>
                          </a14:m>
                          <a:endParaRPr lang="zh-CN" altLang="en-US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752610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dirty="0">
                              <a:ea typeface="Cambria Math" panose="02040503050406030204" pitchFamily="18" charset="0"/>
                            </a:rPr>
                            <a:t>0.9649</a:t>
                          </a:r>
                          <a:r>
                            <a:rPr lang="en-US" altLang="zh-CN" sz="900" b="1" baseline="0" dirty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 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sz="9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𝟎𝟎𝟒𝟐</m:t>
                              </m:r>
                            </m:oMath>
                          </a14:m>
                          <a:endParaRPr lang="zh-CN" altLang="en-US" sz="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39356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10">
                <a:extLst>
                  <a:ext uri="{FF2B5EF4-FFF2-40B4-BE49-F238E27FC236}">
                    <a16:creationId xmlns:a16="http://schemas.microsoft.com/office/drawing/2014/main" id="{3EE22B11-BC1D-4848-A227-3EBF52DD21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6621307"/>
                  </p:ext>
                </p:extLst>
              </p:nvPr>
            </p:nvGraphicFramePr>
            <p:xfrm>
              <a:off x="6380653" y="3620023"/>
              <a:ext cx="2658226" cy="19789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9113">
                      <a:extLst>
                        <a:ext uri="{9D8B030D-6E8A-4147-A177-3AD203B41FA5}">
                          <a16:colId xmlns:a16="http://schemas.microsoft.com/office/drawing/2014/main" val="2840776589"/>
                        </a:ext>
                      </a:extLst>
                    </a:gridCol>
                    <a:gridCol w="1329113">
                      <a:extLst>
                        <a:ext uri="{9D8B030D-6E8A-4147-A177-3AD203B41FA5}">
                          <a16:colId xmlns:a16="http://schemas.microsoft.com/office/drawing/2014/main" val="1083844387"/>
                        </a:ext>
                      </a:extLst>
                    </a:gridCol>
                  </a:tblGrid>
                  <a:tr h="3298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52" t="-3846" r="-101905" b="-5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952" t="-3846" r="-1905" b="-5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2685492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52" t="-103846" r="-101905" b="-4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952" t="-103846" r="-1905" b="-4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5220719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52" t="-203846" r="-101905" b="-3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952" t="-203846" r="-1905" b="-3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22404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52" t="-303846" r="-101905" b="-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952" t="-303846" r="-1905" b="-2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3038016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52" t="-403846" r="-101905" b="-1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952" t="-403846" r="-1905" b="-1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8752610"/>
                      </a:ext>
                    </a:extLst>
                  </a:tr>
                  <a:tr h="32983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52" t="-503846" r="-101905" b="-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952" t="-503846" r="-1905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39356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0548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1C3B632-FE70-4B8A-B017-125B7FFADFD1}"/>
              </a:ext>
            </a:extLst>
          </p:cNvPr>
          <p:cNvSpPr txBox="1"/>
          <p:nvPr/>
        </p:nvSpPr>
        <p:spPr>
          <a:xfrm>
            <a:off x="716617" y="202385"/>
            <a:ext cx="7710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CMB</a:t>
            </a: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polarization:</a:t>
            </a: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E/B mode</a:t>
            </a:r>
            <a:endParaRPr lang="zh-CN" altLang="en-US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08B4A-84C3-0744-A292-1D273104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33" y="1589073"/>
            <a:ext cx="3703049" cy="3448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AB6FD-476E-2249-A405-969B444EF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00" y="1394760"/>
            <a:ext cx="2448758" cy="24306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98A2FB-3E69-2448-A1C7-C63E8A5B2FE4}"/>
              </a:ext>
            </a:extLst>
          </p:cNvPr>
          <p:cNvGrpSpPr/>
          <p:nvPr/>
        </p:nvGrpSpPr>
        <p:grpSpPr>
          <a:xfrm>
            <a:off x="169425" y="4098001"/>
            <a:ext cx="4710969" cy="2229821"/>
            <a:chOff x="297389" y="4402711"/>
            <a:chExt cx="4710969" cy="22298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0C3091-0951-2B42-B2F6-B2D7622CC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098" y="4402711"/>
              <a:ext cx="1717506" cy="7286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9018D6-00D3-234B-B248-8635779B2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9599" y="4414505"/>
              <a:ext cx="2448759" cy="72784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DC10DD-9863-1D4E-A335-C5D2AC944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389" y="5149770"/>
              <a:ext cx="2014145" cy="14667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A1B70D-EFB8-CD4D-A140-A134A8776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6404" y="5192452"/>
              <a:ext cx="2006029" cy="13813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600771-3F4B-BE45-ADBC-678FA8379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1602" y="6262062"/>
              <a:ext cx="491088" cy="37047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8DFA592-AEC5-4F4A-BF79-02483C48214B}"/>
              </a:ext>
            </a:extLst>
          </p:cNvPr>
          <p:cNvSpPr/>
          <p:nvPr/>
        </p:nvSpPr>
        <p:spPr>
          <a:xfrm>
            <a:off x="1560643" y="6488668"/>
            <a:ext cx="128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Wayne hu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708F7-7CAC-E044-A783-F8CD4DA532C1}"/>
              </a:ext>
            </a:extLst>
          </p:cNvPr>
          <p:cNvSpPr txBox="1"/>
          <p:nvPr/>
        </p:nvSpPr>
        <p:spPr>
          <a:xfrm>
            <a:off x="5399903" y="5378460"/>
            <a:ext cx="2650213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mode: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even Parity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mode: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odd Parity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1756F-DBAA-FD43-A8EB-9117EA4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67E7-3395-4E90-873E-ACA0DB09116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6CE9954-E581-B548-AAAF-36AF85391AD4}"/>
              </a:ext>
            </a:extLst>
          </p:cNvPr>
          <p:cNvSpPr/>
          <p:nvPr/>
        </p:nvSpPr>
        <p:spPr>
          <a:xfrm>
            <a:off x="87799" y="1073877"/>
            <a:ext cx="8913168" cy="348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F05628-CE72-2442-95A6-B6FD660F14A4}"/>
              </a:ext>
            </a:extLst>
          </p:cNvPr>
          <p:cNvSpPr/>
          <p:nvPr/>
        </p:nvSpPr>
        <p:spPr>
          <a:xfrm>
            <a:off x="0" y="1"/>
            <a:ext cx="314325" cy="1061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4323362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04.6188976377953,&quot;width&quot;:4806.3952755905511}"/>
  <p:tag name="KSO_WM_FULL_TEXT_BEAUTIFY_COPY_ID" val="1026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39372</TotalTime>
  <Words>4199</Words>
  <Application>Microsoft Macintosh PowerPoint</Application>
  <PresentationFormat>全屏显示(4:3)</PresentationFormat>
  <Paragraphs>455</Paragraphs>
  <Slides>36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0" baseType="lpstr">
      <vt:lpstr>等线</vt:lpstr>
      <vt:lpstr>黑体</vt:lpstr>
      <vt:lpstr>宋体</vt:lpstr>
      <vt:lpstr>Microsoft YaHei</vt:lpstr>
      <vt:lpstr>Microsoft YaHei</vt:lpstr>
      <vt:lpstr>Kaiti SC</vt:lpstr>
      <vt:lpstr>LMSans12-Regular</vt:lpstr>
      <vt:lpstr>Arial</vt:lpstr>
      <vt:lpstr>Calibri</vt:lpstr>
      <vt:lpstr>Calibri Light</vt:lpstr>
      <vt:lpstr>Calisto MT</vt:lpstr>
      <vt:lpstr>Cambria Math</vt:lpstr>
      <vt:lpstr>Wingdings</vt:lpstr>
      <vt:lpstr>Office 主题​​</vt:lpstr>
      <vt:lpstr>PowerPoint 演示文稿</vt:lpstr>
      <vt:lpstr>提纲</vt:lpstr>
      <vt:lpstr>Cosmic Microwave Background:                                      记录宇宙起源和演化</vt:lpstr>
      <vt:lpstr>PowerPoint 演示文稿</vt:lpstr>
      <vt:lpstr>CMB：精确测量温度涨落</vt:lpstr>
      <vt:lpstr>CMB： angular power spectrum is sensitive to cosmological parameters</vt:lpstr>
      <vt:lpstr>CMB experiments：三代空间卫星                                       数十个地面望远镜 </vt:lpstr>
      <vt:lpstr>CMB:  precision cosmology  ！</vt:lpstr>
      <vt:lpstr>PowerPoint 演示文稿</vt:lpstr>
      <vt:lpstr>The next : B mode of CMB</vt:lpstr>
      <vt:lpstr>PowerPoint 演示文稿</vt:lpstr>
      <vt:lpstr>PowerPoint 演示文稿</vt:lpstr>
      <vt:lpstr>机遇和挑战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AliCPT-1:  high sensitivity                      per-detector specifications</vt:lpstr>
      <vt:lpstr>Preliminary consideration of Scan  </vt:lpstr>
      <vt:lpstr>Deep survey: probe PGWs</vt:lpstr>
      <vt:lpstr>Simulation: sensitivity</vt:lpstr>
      <vt:lpstr>PowerPoint 演示文稿</vt:lpstr>
      <vt:lpstr>Wide survey: cosmology research</vt:lpstr>
      <vt:lpstr>Alicpt-1 cross with DESI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2020年科技部重点研发计划 “引力波探测”重点专项申请 原初引力波望远镜 标定和数据分析系统 </dc:title>
  <dc:creator>Microsoft Office User</dc:creator>
  <cp:lastModifiedBy>Microsoft Office User</cp:lastModifiedBy>
  <cp:revision>1089</cp:revision>
  <dcterms:created xsi:type="dcterms:W3CDTF">2020-11-27T14:28:49Z</dcterms:created>
  <dcterms:modified xsi:type="dcterms:W3CDTF">2021-10-12T02:21:35Z</dcterms:modified>
</cp:coreProperties>
</file>