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1929" r:id="rId2"/>
    <p:sldId id="902" r:id="rId3"/>
    <p:sldId id="1930" r:id="rId4"/>
    <p:sldId id="628" r:id="rId5"/>
    <p:sldId id="257" r:id="rId6"/>
    <p:sldId id="369" r:id="rId7"/>
    <p:sldId id="412" r:id="rId8"/>
    <p:sldId id="1936" r:id="rId9"/>
    <p:sldId id="1937" r:id="rId10"/>
    <p:sldId id="1934" r:id="rId11"/>
    <p:sldId id="1935" r:id="rId12"/>
    <p:sldId id="1940" r:id="rId13"/>
    <p:sldId id="1941" r:id="rId14"/>
    <p:sldId id="603" r:id="rId15"/>
    <p:sldId id="1928" r:id="rId16"/>
    <p:sldId id="633" r:id="rId17"/>
    <p:sldId id="634" r:id="rId18"/>
    <p:sldId id="1931" r:id="rId19"/>
    <p:sldId id="263" r:id="rId20"/>
    <p:sldId id="970" r:id="rId21"/>
    <p:sldId id="264" r:id="rId22"/>
    <p:sldId id="1932" r:id="rId23"/>
    <p:sldId id="259" r:id="rId24"/>
    <p:sldId id="26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1FEB"/>
    <a:srgbClr val="32557F"/>
    <a:srgbClr val="262626"/>
    <a:srgbClr val="8AB8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19" autoAdjust="0"/>
    <p:restoredTop sz="97626" autoAdjust="0"/>
  </p:normalViewPr>
  <p:slideViewPr>
    <p:cSldViewPr snapToGrid="0">
      <p:cViewPr varScale="1">
        <p:scale>
          <a:sx n="87" d="100"/>
          <a:sy n="87" d="100"/>
        </p:scale>
        <p:origin x="42" y="618"/>
      </p:cViewPr>
      <p:guideLst/>
    </p:cSldViewPr>
  </p:slideViewPr>
  <p:notesTextViewPr>
    <p:cViewPr>
      <p:scale>
        <a:sx n="1" d="1"/>
        <a:sy n="1" d="1"/>
      </p:scale>
      <p:origin x="0" y="0"/>
    </p:cViewPr>
  </p:notesTextViewPr>
  <p:sorterViewPr>
    <p:cViewPr>
      <p:scale>
        <a:sx n="90" d="100"/>
        <a:sy n="90" d="100"/>
      </p:scale>
      <p:origin x="0" y="-8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7EE89-BA0C-4228-BA3B-7FF180C04B99}" type="datetimeFigureOut">
              <a:rPr lang="zh-CN" altLang="en-US" smtClean="0"/>
              <a:t>2021/10/12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0060C-1608-49D4-892E-87D36072D469}" type="slidenum">
              <a:rPr lang="zh-CN" altLang="en-US" smtClean="0"/>
              <a:t>‹#›</a:t>
            </a:fld>
            <a:endParaRPr lang="zh-CN" altLang="en-US"/>
          </a:p>
        </p:txBody>
      </p:sp>
    </p:spTree>
    <p:extLst>
      <p:ext uri="{BB962C8B-B14F-4D97-AF65-F5344CB8AC3E}">
        <p14:creationId xmlns:p14="http://schemas.microsoft.com/office/powerpoint/2010/main" val="639778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81136-6124-499A-9B22-431D96A0B718}" type="slidenum">
              <a:rPr lang="zh-CN" altLang="en-US" smtClean="0"/>
              <a:t>5</a:t>
            </a:fld>
            <a:endParaRPr lang="zh-CN" altLang="en-US"/>
          </a:p>
        </p:txBody>
      </p:sp>
    </p:spTree>
    <p:extLst>
      <p:ext uri="{BB962C8B-B14F-4D97-AF65-F5344CB8AC3E}">
        <p14:creationId xmlns:p14="http://schemas.microsoft.com/office/powerpoint/2010/main" val="1361624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1DF17-A28C-4D46-829F-D8D110C0931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4683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A1DF17-A28C-4D46-829F-D8D110C0931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1DF17-A28C-4D46-829F-D8D110C0931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468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AB457E4-37F2-46BD-ADCD-CEBA1478FEFF}" type="datetimeFigureOut">
              <a:rPr lang="zh-CN" altLang="en-US" smtClean="0"/>
              <a:t>2021/10/12</a:t>
            </a:fld>
            <a:endParaRPr lang="zh-CN" alt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zh-CN" alt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3945B3C-D648-493E-B42C-8C7222245CB7}" type="slidenum">
              <a:rPr lang="zh-CN" altLang="en-US" smtClean="0"/>
              <a:t>‹#›</a:t>
            </a:fld>
            <a:endParaRPr lang="zh-CN" alt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1371600" y="2295525"/>
            <a:ext cx="9601200" cy="3571875"/>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AB457E4-37F2-46BD-ADCD-CEBA1478FEFF}" type="datetimeFigureOut">
              <a:rPr lang="zh-CN" altLang="en-US" smtClean="0"/>
              <a:t>2021/10/12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3945B3C-D648-493E-B42C-8C7222245CB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1371600" y="624156"/>
            <a:ext cx="8179641" cy="524324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AB457E4-37F2-46BD-ADCD-CEBA1478FEFF}" type="datetimeFigureOut">
              <a:rPr lang="zh-CN" altLang="en-US" smtClean="0"/>
              <a:t>2021/10/12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3945B3C-D648-493E-B42C-8C7222245CB7}"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AB457E4-37F2-46BD-ADCD-CEBA1478FEFF}" type="datetimeFigureOut">
              <a:rPr lang="zh-CN" altLang="en-US" smtClean="0"/>
              <a:t>2021/10/12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3945B3C-D648-493E-B42C-8C7222245CB7}"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5AB457E4-37F2-46BD-ADCD-CEBA1478FEFF}" type="datetimeFigureOut">
              <a:rPr lang="zh-CN" altLang="en-US" smtClean="0"/>
              <a:t>2021/10/12</a:t>
            </a:fld>
            <a:endParaRPr lang="zh-CN" alt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zh-CN" alt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3945B3C-D648-493E-B42C-8C7222245CB7}" type="slidenum">
              <a:rPr lang="zh-CN" altLang="en-US" smtClean="0"/>
              <a:t>‹#›</a:t>
            </a:fld>
            <a:endParaRPr lang="zh-CN" alt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5AB457E4-37F2-46BD-ADCD-CEBA1478FEFF}" type="datetimeFigureOut">
              <a:rPr lang="zh-CN" altLang="en-US" smtClean="0"/>
              <a:t>2021/10/12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3945B3C-D648-493E-B42C-8C7222245CB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AB457E4-37F2-46BD-ADCD-CEBA1478FEFF}" type="datetimeFigureOut">
              <a:rPr lang="zh-CN" altLang="en-US" smtClean="0"/>
              <a:t>2021/10/12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3945B3C-D648-493E-B42C-8C7222245CB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5AB457E4-37F2-46BD-ADCD-CEBA1478FEFF}" type="datetimeFigureOut">
              <a:rPr lang="zh-CN" altLang="en-US" smtClean="0"/>
              <a:t>2021/10/12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3945B3C-D648-493E-B42C-8C7222245CB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457E4-37F2-46BD-ADCD-CEBA1478FEFF}" type="datetimeFigureOut">
              <a:rPr lang="zh-CN" altLang="en-US" smtClean="0"/>
              <a:t>2021/10/12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3945B3C-D648-493E-B42C-8C7222245CB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AB457E4-37F2-46BD-ADCD-CEBA1478FEFF}" type="datetimeFigureOut">
              <a:rPr lang="zh-CN" altLang="en-US" smtClean="0"/>
              <a:t>2021/10/12</a:t>
            </a:fld>
            <a:endParaRPr lang="zh-CN" alt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zh-CN" alt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3945B3C-D648-493E-B42C-8C7222245CB7}" type="slidenum">
              <a:rPr lang="zh-CN" altLang="en-US" smtClean="0"/>
              <a:t>‹#›</a:t>
            </a:fld>
            <a:endParaRPr lang="zh-CN" alt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AB457E4-37F2-46BD-ADCD-CEBA1478FEFF}" type="datetimeFigureOut">
              <a:rPr lang="zh-CN" altLang="en-US" smtClean="0"/>
              <a:t>2021/10/12</a:t>
            </a:fld>
            <a:endParaRPr lang="zh-CN" alt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zh-CN" alt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3945B3C-D648-493E-B42C-8C7222245CB7}" type="slidenum">
              <a:rPr lang="zh-CN" altLang="en-US" smtClean="0"/>
              <a:t>‹#›</a:t>
            </a:fld>
            <a:endParaRPr lang="zh-CN" alt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AB457E4-37F2-46BD-ADCD-CEBA1478FEFF}" type="datetimeFigureOut">
              <a:rPr lang="zh-CN" altLang="en-US" smtClean="0"/>
              <a:t>2021/10/12</a:t>
            </a:fld>
            <a:endParaRPr lang="zh-CN" alt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zh-CN" alt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B3945B3C-D648-493E-B42C-8C7222245CB7}" type="slidenum">
              <a:rPr lang="zh-CN" altLang="en-US" smtClean="0"/>
              <a:t>‹#›</a:t>
            </a:fld>
            <a:endParaRPr lang="zh-CN" alt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175" indent="-384175"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56.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55.jpeg"/><Relationship Id="rId2" Type="http://schemas.openxmlformats.org/officeDocument/2006/relationships/tags" Target="../tags/tag3.xml"/><Relationship Id="rId16" Type="http://schemas.openxmlformats.org/officeDocument/2006/relationships/image" Target="../media/image54.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53.png"/><Relationship Id="rId10" Type="http://schemas.openxmlformats.org/officeDocument/2006/relationships/tags" Target="../tags/tag11.xml"/><Relationship Id="rId19" Type="http://schemas.openxmlformats.org/officeDocument/2006/relationships/image" Target="../media/image57.sv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emf"/><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62.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54.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slideLayout" Target="../slideLayouts/slideLayout2.xml"/><Relationship Id="rId5" Type="http://schemas.openxmlformats.org/officeDocument/2006/relationships/tags" Target="../tags/tag19.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5F0761-5A1B-4F07-8540-45B7D0179029}"/>
              </a:ext>
            </a:extLst>
          </p:cNvPr>
          <p:cNvSpPr>
            <a:spLocks noGrp="1"/>
          </p:cNvSpPr>
          <p:nvPr>
            <p:ph type="ctrTitle"/>
          </p:nvPr>
        </p:nvSpPr>
        <p:spPr>
          <a:xfrm>
            <a:off x="1915385" y="1330774"/>
            <a:ext cx="8361229" cy="2098226"/>
          </a:xfrm>
        </p:spPr>
        <p:txBody>
          <a:bodyPr/>
          <a:lstStyle/>
          <a:p>
            <a:r>
              <a:rPr lang="zh-CN" altLang="zh-CN" sz="6000" b="1" dirty="0"/>
              <a:t>高能宇宙</a:t>
            </a:r>
            <a:r>
              <a:rPr lang="zh-CN" altLang="en-US" sz="6000" b="1" dirty="0"/>
              <a:t>线物理</a:t>
            </a:r>
          </a:p>
        </p:txBody>
      </p:sp>
      <p:sp>
        <p:nvSpPr>
          <p:cNvPr id="3" name="副标题 2">
            <a:extLst>
              <a:ext uri="{FF2B5EF4-FFF2-40B4-BE49-F238E27FC236}">
                <a16:creationId xmlns:a16="http://schemas.microsoft.com/office/drawing/2014/main" id="{C6544088-EC4F-4F36-8BD2-FAA73F87070F}"/>
              </a:ext>
            </a:extLst>
          </p:cNvPr>
          <p:cNvSpPr>
            <a:spLocks noGrp="1"/>
          </p:cNvSpPr>
          <p:nvPr>
            <p:ph type="subTitle" idx="1"/>
          </p:nvPr>
        </p:nvSpPr>
        <p:spPr>
          <a:xfrm>
            <a:off x="2680162" y="3189627"/>
            <a:ext cx="6831673" cy="3064476"/>
          </a:xfrm>
        </p:spPr>
        <p:txBody>
          <a:bodyPr>
            <a:normAutofit/>
          </a:bodyPr>
          <a:lstStyle/>
          <a:p>
            <a:endParaRPr lang="en-US" altLang="zh-CN" dirty="0"/>
          </a:p>
          <a:p>
            <a:r>
              <a:rPr lang="zh-CN" altLang="zh-CN" b="1" dirty="0"/>
              <a:t>曹臻</a:t>
            </a:r>
            <a:endParaRPr lang="en-US" altLang="zh-CN" b="1" dirty="0"/>
          </a:p>
          <a:p>
            <a:r>
              <a:rPr lang="zh-CN" altLang="en-US" b="1" dirty="0"/>
              <a:t>高能物理研究所</a:t>
            </a:r>
            <a:endParaRPr lang="en-US" altLang="zh-CN" b="1" dirty="0"/>
          </a:p>
          <a:p>
            <a:endParaRPr lang="en-US" altLang="zh-CN" b="1" dirty="0"/>
          </a:p>
          <a:p>
            <a:endParaRPr lang="en-US" altLang="zh-CN" b="1" dirty="0"/>
          </a:p>
          <a:p>
            <a:endParaRPr lang="en-US" altLang="zh-CN" b="1" dirty="0"/>
          </a:p>
          <a:p>
            <a:r>
              <a:rPr lang="zh-CN" altLang="en-US" b="1" dirty="0"/>
              <a:t>北京，</a:t>
            </a:r>
            <a:r>
              <a:rPr lang="en-US" altLang="zh-CN" b="1" dirty="0"/>
              <a:t>2021-10</a:t>
            </a:r>
            <a:endParaRPr lang="zh-CN" altLang="en-US" dirty="0"/>
          </a:p>
        </p:txBody>
      </p:sp>
      <p:sp>
        <p:nvSpPr>
          <p:cNvPr id="4" name="文本框 3">
            <a:extLst>
              <a:ext uri="{FF2B5EF4-FFF2-40B4-BE49-F238E27FC236}">
                <a16:creationId xmlns:a16="http://schemas.microsoft.com/office/drawing/2014/main" id="{A70CF037-C2DB-4A37-BB6B-E3DE08822F62}"/>
              </a:ext>
            </a:extLst>
          </p:cNvPr>
          <p:cNvSpPr txBox="1"/>
          <p:nvPr/>
        </p:nvSpPr>
        <p:spPr>
          <a:xfrm>
            <a:off x="832022" y="231921"/>
            <a:ext cx="5519351" cy="369332"/>
          </a:xfrm>
          <a:prstGeom prst="rect">
            <a:avLst/>
          </a:prstGeom>
          <a:noFill/>
        </p:spPr>
        <p:txBody>
          <a:bodyPr wrap="square" rtlCol="0">
            <a:spAutoFit/>
          </a:bodyPr>
          <a:lstStyle/>
          <a:p>
            <a:r>
              <a:rPr lang="zh-CN" altLang="en-US" b="1" dirty="0">
                <a:latin typeface="黑体" panose="02010609060101010101" pitchFamily="49" charset="-122"/>
                <a:ea typeface="黑体" panose="02010609060101010101" pitchFamily="49" charset="-122"/>
              </a:rPr>
              <a:t>高能物理战略研讨会</a:t>
            </a:r>
            <a:endParaRPr lang="zh-CN" altLang="en-US"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226668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F0CAE9C7-6E9B-4603-A496-171799AF2B3B}"/>
              </a:ext>
            </a:extLst>
          </p:cNvPr>
          <p:cNvSpPr txBox="1"/>
          <p:nvPr/>
        </p:nvSpPr>
        <p:spPr>
          <a:xfrm>
            <a:off x="1343796" y="609545"/>
            <a:ext cx="4443754" cy="1323439"/>
          </a:xfrm>
          <a:prstGeom prst="rect">
            <a:avLst/>
          </a:prstGeom>
          <a:noFill/>
        </p:spPr>
        <p:txBody>
          <a:bodyPr wrap="square" rtlCol="0">
            <a:spAutoFit/>
          </a:bodyPr>
          <a:lstStyle/>
          <a:p>
            <a:pPr algn="ctr"/>
            <a:r>
              <a:rPr lang="zh-CN" altLang="en-US" sz="4000" dirty="0">
                <a:solidFill>
                  <a:srgbClr val="FF0000"/>
                </a:solidFill>
              </a:rPr>
              <a:t>银河内</a:t>
            </a:r>
            <a:r>
              <a:rPr lang="zh-CN" altLang="en-US" sz="4000" dirty="0"/>
              <a:t>超高能加速器加速研究</a:t>
            </a:r>
          </a:p>
        </p:txBody>
      </p:sp>
      <p:sp>
        <p:nvSpPr>
          <p:cNvPr id="11" name="矩形 10">
            <a:extLst>
              <a:ext uri="{FF2B5EF4-FFF2-40B4-BE49-F238E27FC236}">
                <a16:creationId xmlns:a16="http://schemas.microsoft.com/office/drawing/2014/main" id="{0AD0815F-2C9B-476F-BFAF-1CC9363E84A7}"/>
              </a:ext>
            </a:extLst>
          </p:cNvPr>
          <p:cNvSpPr/>
          <p:nvPr/>
        </p:nvSpPr>
        <p:spPr>
          <a:xfrm>
            <a:off x="373692" y="1774455"/>
            <a:ext cx="6155464" cy="2249398"/>
          </a:xfrm>
          <a:prstGeom prst="rect">
            <a:avLst/>
          </a:prstGeom>
        </p:spPr>
        <p:txBody>
          <a:bodyPr wrap="square">
            <a:spAutoFit/>
          </a:bodyPr>
          <a:lstStyle/>
          <a:p>
            <a:pPr marL="742950" lvl="1" indent="-285750">
              <a:lnSpc>
                <a:spcPts val="3000"/>
              </a:lnSpc>
              <a:spcBef>
                <a:spcPts val="600"/>
              </a:spcBef>
              <a:buFont typeface="Wingdings" panose="05000000000000000000" pitchFamily="2" charset="2"/>
              <a:buChar char="u"/>
              <a:defRPr/>
            </a:pPr>
            <a:endParaRPr lang="en-US" altLang="zh-CN" sz="2000" dirty="0">
              <a:solidFill>
                <a:prstClr val="black"/>
              </a:solidFill>
              <a:latin typeface="+mj-ea"/>
              <a:ea typeface="+mj-ea"/>
            </a:endParaRPr>
          </a:p>
          <a:p>
            <a:pPr marL="742950" lvl="1" indent="-285750">
              <a:lnSpc>
                <a:spcPts val="3000"/>
              </a:lnSpc>
              <a:spcBef>
                <a:spcPts val="600"/>
              </a:spcBef>
              <a:buFont typeface="Wingdings" panose="05000000000000000000" pitchFamily="2" charset="2"/>
              <a:buChar char="u"/>
              <a:defRPr/>
            </a:pPr>
            <a:r>
              <a:rPr lang="en-US" altLang="zh-CN" sz="2800" dirty="0">
                <a:solidFill>
                  <a:srgbClr val="000000"/>
                </a:solidFill>
                <a:latin typeface="Calibri" panose="020F0502020204030204" pitchFamily="34" charset="0"/>
              </a:rPr>
              <a:t>20</a:t>
            </a:r>
            <a:r>
              <a:rPr lang="zh-CN" altLang="en-US" sz="2800" dirty="0">
                <a:solidFill>
                  <a:srgbClr val="000000"/>
                </a:solidFill>
                <a:latin typeface="Calibri" panose="020F0502020204030204" pitchFamily="34" charset="0"/>
              </a:rPr>
              <a:t> </a:t>
            </a:r>
            <a:r>
              <a:rPr lang="en-US" altLang="zh-CN" sz="2800" dirty="0" err="1">
                <a:solidFill>
                  <a:srgbClr val="000000"/>
                </a:solidFill>
                <a:latin typeface="Calibri" panose="020F0502020204030204" pitchFamily="34" charset="0"/>
              </a:rPr>
              <a:t>TeV</a:t>
            </a:r>
            <a:r>
              <a:rPr lang="zh-CN" altLang="en-US" sz="2800" dirty="0">
                <a:solidFill>
                  <a:srgbClr val="000000"/>
                </a:solidFill>
                <a:latin typeface="Calibri" panose="020F0502020204030204" pitchFamily="34" charset="0"/>
              </a:rPr>
              <a:t> 以上最高的灵敏度</a:t>
            </a:r>
            <a:endParaRPr lang="en-US" altLang="zh-CN" sz="2800" dirty="0">
              <a:solidFill>
                <a:prstClr val="black"/>
              </a:solidFill>
              <a:latin typeface="+mj-ea"/>
              <a:ea typeface="+mj-ea"/>
            </a:endParaRPr>
          </a:p>
          <a:p>
            <a:pPr marL="742950" lvl="1" indent="-285750">
              <a:lnSpc>
                <a:spcPts val="3000"/>
              </a:lnSpc>
              <a:spcBef>
                <a:spcPts val="600"/>
              </a:spcBef>
              <a:buFont typeface="Wingdings" panose="05000000000000000000" pitchFamily="2" charset="2"/>
              <a:buChar char="u"/>
              <a:defRPr/>
            </a:pPr>
            <a:r>
              <a:rPr lang="zh-CN" altLang="en-US" sz="2800" dirty="0">
                <a:solidFill>
                  <a:srgbClr val="000000"/>
                </a:solidFill>
                <a:latin typeface="Calibri" panose="020F0502020204030204" pitchFamily="34" charset="0"/>
              </a:rPr>
              <a:t>足够的角分辨率（</a:t>
            </a:r>
            <a:r>
              <a:rPr lang="en-US" altLang="zh-CN" sz="2800" dirty="0">
                <a:solidFill>
                  <a:srgbClr val="000000"/>
                </a:solidFill>
                <a:latin typeface="Calibri" panose="020F0502020204030204" pitchFamily="34" charset="0"/>
              </a:rPr>
              <a:t>&lt;0.2</a:t>
            </a:r>
            <a:r>
              <a:rPr lang="en-US" altLang="zh-CN" sz="2800" baseline="30000" dirty="0">
                <a:solidFill>
                  <a:srgbClr val="000000"/>
                </a:solidFill>
                <a:latin typeface="Calibri" panose="020F0502020204030204" pitchFamily="34" charset="0"/>
              </a:rPr>
              <a:t>o</a:t>
            </a:r>
            <a:r>
              <a:rPr lang="zh-CN" altLang="en-US" sz="2800" dirty="0">
                <a:solidFill>
                  <a:srgbClr val="000000"/>
                </a:solidFill>
                <a:latin typeface="Calibri" panose="020F0502020204030204" pitchFamily="34" charset="0"/>
              </a:rPr>
              <a:t> </a:t>
            </a:r>
            <a:r>
              <a:rPr lang="en-US" altLang="zh-CN" sz="2800" dirty="0">
                <a:solidFill>
                  <a:srgbClr val="000000"/>
                </a:solidFill>
                <a:latin typeface="Calibri" panose="020F0502020204030204" pitchFamily="34" charset="0"/>
              </a:rPr>
              <a:t>@100TeV</a:t>
            </a:r>
            <a:r>
              <a:rPr lang="zh-CN" altLang="en-US" sz="2800" dirty="0">
                <a:solidFill>
                  <a:srgbClr val="000000"/>
                </a:solidFill>
                <a:latin typeface="Calibri" panose="020F0502020204030204" pitchFamily="34" charset="0"/>
              </a:rPr>
              <a:t>）进行伽马射线源研究</a:t>
            </a:r>
            <a:endParaRPr lang="en-US" altLang="zh-CN" sz="2800" dirty="0">
              <a:solidFill>
                <a:srgbClr val="000000"/>
              </a:solidFill>
              <a:latin typeface="Calibri" panose="020F0502020204030204" pitchFamily="34" charset="0"/>
            </a:endParaRPr>
          </a:p>
          <a:p>
            <a:pPr marL="742950" lvl="1" indent="-285750">
              <a:lnSpc>
                <a:spcPts val="3000"/>
              </a:lnSpc>
              <a:spcBef>
                <a:spcPts val="600"/>
              </a:spcBef>
              <a:buFont typeface="Wingdings" panose="05000000000000000000" pitchFamily="2" charset="2"/>
              <a:buChar char="u"/>
              <a:defRPr/>
            </a:pPr>
            <a:r>
              <a:rPr lang="zh-CN" altLang="en-US" sz="2800" dirty="0">
                <a:solidFill>
                  <a:srgbClr val="000000"/>
                </a:solidFill>
                <a:latin typeface="Calibri" panose="020F0502020204030204" pitchFamily="34" charset="0"/>
              </a:rPr>
              <a:t>已探测到</a:t>
            </a:r>
            <a:r>
              <a:rPr lang="en-US" altLang="zh-CN" sz="2800" b="1" dirty="0">
                <a:solidFill>
                  <a:srgbClr val="FF0000"/>
                </a:solidFill>
                <a:latin typeface="Calibri" panose="020F0502020204030204" pitchFamily="34" charset="0"/>
              </a:rPr>
              <a:t>30</a:t>
            </a:r>
            <a:r>
              <a:rPr lang="zh-CN" altLang="en-US" sz="2800" dirty="0">
                <a:solidFill>
                  <a:srgbClr val="000000"/>
                </a:solidFill>
                <a:latin typeface="Calibri" panose="020F0502020204030204" pitchFamily="34" charset="0"/>
              </a:rPr>
              <a:t>个左右伽马射线源</a:t>
            </a:r>
            <a:endParaRPr lang="en-US" altLang="zh-CN" sz="2800" dirty="0">
              <a:solidFill>
                <a:srgbClr val="000000"/>
              </a:solidFill>
              <a:latin typeface="Calibri" panose="020F0502020204030204" pitchFamily="34" charset="0"/>
            </a:endParaRPr>
          </a:p>
        </p:txBody>
      </p:sp>
      <p:sp>
        <p:nvSpPr>
          <p:cNvPr id="2" name="矩形 1">
            <a:extLst>
              <a:ext uri="{FF2B5EF4-FFF2-40B4-BE49-F238E27FC236}">
                <a16:creationId xmlns:a16="http://schemas.microsoft.com/office/drawing/2014/main" id="{C0161F84-546E-457F-B1A3-3B282E4D5648}"/>
              </a:ext>
            </a:extLst>
          </p:cNvPr>
          <p:cNvSpPr/>
          <p:nvPr/>
        </p:nvSpPr>
        <p:spPr>
          <a:xfrm>
            <a:off x="822169" y="4201741"/>
            <a:ext cx="5522971" cy="2046714"/>
          </a:xfrm>
          <a:prstGeom prst="rect">
            <a:avLst/>
          </a:prstGeom>
        </p:spPr>
        <p:txBody>
          <a:bodyPr wrap="square">
            <a:spAutoFit/>
          </a:bodyPr>
          <a:lstStyle/>
          <a:p>
            <a:pPr marL="285750" indent="-285750">
              <a:spcBef>
                <a:spcPts val="600"/>
              </a:spcBef>
              <a:buFont typeface="Wingdings" panose="05000000000000000000" pitchFamily="2" charset="2"/>
              <a:buChar char="u"/>
            </a:pPr>
            <a:r>
              <a:rPr lang="zh-CN" altLang="en-US" sz="2800" b="1" dirty="0">
                <a:solidFill>
                  <a:srgbClr val="FF0000"/>
                </a:solidFill>
              </a:rPr>
              <a:t>主要研究内容</a:t>
            </a:r>
            <a:endParaRPr lang="en-US" altLang="zh-CN" sz="2800" b="1" dirty="0">
              <a:solidFill>
                <a:srgbClr val="FF0000"/>
              </a:solidFill>
            </a:endParaRPr>
          </a:p>
          <a:p>
            <a:pPr marL="800100" lvl="1" indent="-342900">
              <a:spcBef>
                <a:spcPts val="600"/>
              </a:spcBef>
              <a:buFont typeface="Wingdings" panose="05000000000000000000" pitchFamily="2" charset="2"/>
              <a:buChar char="ü"/>
            </a:pPr>
            <a:r>
              <a:rPr lang="zh-CN" altLang="en-US" sz="2800" dirty="0">
                <a:latin typeface="+mn-ea"/>
              </a:rPr>
              <a:t>超新星遗迹 </a:t>
            </a:r>
            <a:r>
              <a:rPr lang="en-US" altLang="zh-CN" sz="2800" dirty="0">
                <a:latin typeface="+mn-ea"/>
              </a:rPr>
              <a:t>(“</a:t>
            </a:r>
            <a:r>
              <a:rPr lang="zh-CN" altLang="en-US" sz="2800" dirty="0">
                <a:latin typeface="+mn-ea"/>
              </a:rPr>
              <a:t>膝”前区？）</a:t>
            </a:r>
            <a:endParaRPr lang="en-US" altLang="zh-CN" sz="2800" dirty="0">
              <a:latin typeface="+mn-ea"/>
            </a:endParaRPr>
          </a:p>
          <a:p>
            <a:pPr marL="800100" lvl="1" indent="-342900">
              <a:spcBef>
                <a:spcPts val="600"/>
              </a:spcBef>
              <a:buFont typeface="Wingdings" panose="05000000000000000000" pitchFamily="2" charset="2"/>
              <a:buChar char="ü"/>
            </a:pPr>
            <a:r>
              <a:rPr lang="zh-CN" altLang="en-US" sz="2800" b="1" dirty="0">
                <a:solidFill>
                  <a:srgbClr val="00B050"/>
                </a:solidFill>
                <a:latin typeface="+mn-ea"/>
              </a:rPr>
              <a:t>脉冲星及脉冲星风云</a:t>
            </a:r>
            <a:endParaRPr lang="en-US" altLang="zh-CN" sz="2800" b="1" dirty="0">
              <a:solidFill>
                <a:srgbClr val="00B050"/>
              </a:solidFill>
              <a:latin typeface="+mn-ea"/>
            </a:endParaRPr>
          </a:p>
          <a:p>
            <a:pPr marL="800100" lvl="1" indent="-342900">
              <a:spcBef>
                <a:spcPts val="600"/>
              </a:spcBef>
              <a:buFont typeface="Wingdings" panose="05000000000000000000" pitchFamily="2" charset="2"/>
              <a:buChar char="ü"/>
            </a:pPr>
            <a:r>
              <a:rPr lang="zh-CN" altLang="en-US" sz="2800" b="1" dirty="0">
                <a:solidFill>
                  <a:srgbClr val="FF0000"/>
                </a:solidFill>
                <a:latin typeface="+mn-ea"/>
              </a:rPr>
              <a:t>年轻巨星团 </a:t>
            </a:r>
            <a:r>
              <a:rPr lang="en-US" altLang="zh-CN" sz="2800" b="1" dirty="0">
                <a:solidFill>
                  <a:srgbClr val="00B050"/>
                </a:solidFill>
                <a:latin typeface="+mn-ea"/>
              </a:rPr>
              <a:t>(</a:t>
            </a:r>
            <a:r>
              <a:rPr lang="en-US" altLang="zh-CN" sz="2800" b="1" dirty="0">
                <a:solidFill>
                  <a:srgbClr val="FF0000"/>
                </a:solidFill>
                <a:latin typeface="+mn-ea"/>
              </a:rPr>
              <a:t>“</a:t>
            </a:r>
            <a:r>
              <a:rPr lang="zh-CN" altLang="en-US" sz="2800" b="1" dirty="0">
                <a:solidFill>
                  <a:srgbClr val="FF0000"/>
                </a:solidFill>
                <a:latin typeface="+mn-ea"/>
              </a:rPr>
              <a:t>膝”后区？</a:t>
            </a:r>
            <a:r>
              <a:rPr lang="zh-CN" altLang="en-US" sz="2800" b="1" dirty="0">
                <a:solidFill>
                  <a:srgbClr val="00B050"/>
                </a:solidFill>
                <a:latin typeface="+mn-ea"/>
              </a:rPr>
              <a:t>）</a:t>
            </a:r>
            <a:endParaRPr lang="en-US" altLang="zh-CN" sz="2800" b="1" dirty="0">
              <a:solidFill>
                <a:srgbClr val="00B050"/>
              </a:solidFill>
              <a:latin typeface="+mn-ea"/>
            </a:endParaRPr>
          </a:p>
        </p:txBody>
      </p:sp>
      <p:pic>
        <p:nvPicPr>
          <p:cNvPr id="8" name="图片 7">
            <a:extLst>
              <a:ext uri="{FF2B5EF4-FFF2-40B4-BE49-F238E27FC236}">
                <a16:creationId xmlns:a16="http://schemas.microsoft.com/office/drawing/2014/main" id="{2FE5E56B-D58C-48E1-B8DD-845D71E6F093}"/>
              </a:ext>
            </a:extLst>
          </p:cNvPr>
          <p:cNvPicPr>
            <a:picLocks noChangeAspect="1"/>
          </p:cNvPicPr>
          <p:nvPr/>
        </p:nvPicPr>
        <p:blipFill rotWithShape="1">
          <a:blip r:embed="rId2">
            <a:extLst>
              <a:ext uri="{28A0092B-C50C-407E-A947-70E740481C1C}">
                <a14:useLocalDpi xmlns:a14="http://schemas.microsoft.com/office/drawing/2010/main" val="0"/>
              </a:ext>
            </a:extLst>
          </a:blip>
          <a:srcRect b="12123"/>
          <a:stretch/>
        </p:blipFill>
        <p:spPr>
          <a:xfrm>
            <a:off x="6690717" y="-283206"/>
            <a:ext cx="4846211" cy="6026594"/>
          </a:xfrm>
          <a:prstGeom prst="rect">
            <a:avLst/>
          </a:prstGeom>
        </p:spPr>
      </p:pic>
      <p:sp>
        <p:nvSpPr>
          <p:cNvPr id="9" name="矩形 8">
            <a:extLst>
              <a:ext uri="{FF2B5EF4-FFF2-40B4-BE49-F238E27FC236}">
                <a16:creationId xmlns:a16="http://schemas.microsoft.com/office/drawing/2014/main" id="{F138EE1D-097B-4C3D-B231-5CBFDCC4B04E}"/>
              </a:ext>
            </a:extLst>
          </p:cNvPr>
          <p:cNvSpPr/>
          <p:nvPr/>
        </p:nvSpPr>
        <p:spPr>
          <a:xfrm>
            <a:off x="6236545" y="5743388"/>
            <a:ext cx="5955455" cy="646331"/>
          </a:xfrm>
          <a:prstGeom prst="rect">
            <a:avLst/>
          </a:prstGeom>
        </p:spPr>
        <p:txBody>
          <a:bodyPr wrap="square">
            <a:spAutoFit/>
          </a:bodyPr>
          <a:lstStyle/>
          <a:p>
            <a:pPr algn="ctr" defTabSz="914400" fontAlgn="base">
              <a:spcBef>
                <a:spcPct val="0"/>
              </a:spcBef>
              <a:spcAft>
                <a:spcPct val="0"/>
              </a:spcAft>
              <a:defRPr/>
            </a:pPr>
            <a:r>
              <a:rPr lang="en-US" altLang="zh-CN" sz="2000" dirty="0">
                <a:solidFill>
                  <a:prstClr val="black"/>
                </a:solidFill>
                <a:latin typeface="Arial" charset="0"/>
                <a:ea typeface="华文新魏" panose="02010800040101010101" pitchFamily="2" charset="-122"/>
              </a:rPr>
              <a:t>LHAASO</a:t>
            </a:r>
            <a:r>
              <a:rPr lang="zh-CN" altLang="en-US" sz="2000" dirty="0">
                <a:solidFill>
                  <a:prstClr val="black"/>
                </a:solidFill>
                <a:latin typeface="Arial" charset="0"/>
                <a:ea typeface="华文新魏" panose="02010800040101010101" pitchFamily="2" charset="-122"/>
              </a:rPr>
              <a:t> 首批超高能伽马射线源中三个亮源的能谱</a:t>
            </a:r>
            <a:endParaRPr lang="en-US" altLang="zh-CN" sz="2000" dirty="0">
              <a:solidFill>
                <a:prstClr val="black"/>
              </a:solidFill>
              <a:latin typeface="Arial" charset="0"/>
              <a:ea typeface="华文新魏" panose="02010800040101010101" pitchFamily="2" charset="-122"/>
            </a:endParaRPr>
          </a:p>
          <a:p>
            <a:pPr algn="ctr" defTabSz="914400" fontAlgn="base">
              <a:spcBef>
                <a:spcPct val="0"/>
              </a:spcBef>
              <a:spcAft>
                <a:spcPct val="0"/>
              </a:spcAft>
              <a:defRPr/>
            </a:pPr>
            <a:r>
              <a:rPr lang="en-US" altLang="zh-CN" sz="1600" b="1" dirty="0"/>
              <a:t>Zhen</a:t>
            </a:r>
            <a:r>
              <a:rPr lang="zh-CN" altLang="en-US" sz="1600" b="1" dirty="0"/>
              <a:t> </a:t>
            </a:r>
            <a:r>
              <a:rPr lang="en-US" altLang="zh-CN" sz="1600" b="1" dirty="0"/>
              <a:t>Cao, </a:t>
            </a:r>
            <a:r>
              <a:rPr lang="en-US" altLang="zh-CN" sz="1600" b="1" i="1" dirty="0"/>
              <a:t>et al</a:t>
            </a:r>
            <a:r>
              <a:rPr lang="en-US" altLang="zh-CN" sz="1600" b="1" dirty="0"/>
              <a:t>., (LHAASO Coll.),</a:t>
            </a:r>
            <a:r>
              <a:rPr lang="zh-CN" altLang="en-US" sz="1600" b="1" dirty="0"/>
              <a:t> </a:t>
            </a:r>
            <a:r>
              <a:rPr lang="en-US" altLang="zh-CN" sz="1600" b="1" i="1" dirty="0">
                <a:solidFill>
                  <a:srgbClr val="FF0000"/>
                </a:solidFill>
              </a:rPr>
              <a:t>Nature</a:t>
            </a:r>
            <a:r>
              <a:rPr lang="en-US" altLang="zh-CN" sz="1600" b="1" dirty="0"/>
              <a:t>, 594,  33-36 (2021)</a:t>
            </a:r>
            <a:endParaRPr lang="zh-CN" altLang="en-US" sz="1600" b="1" dirty="0"/>
          </a:p>
        </p:txBody>
      </p:sp>
    </p:spTree>
    <p:extLst>
      <p:ext uri="{BB962C8B-B14F-4D97-AF65-F5344CB8AC3E}">
        <p14:creationId xmlns:p14="http://schemas.microsoft.com/office/powerpoint/2010/main" val="3386758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9F35F6E-88D9-443E-B329-C3E70EBBE173}"/>
              </a:ext>
            </a:extLst>
          </p:cNvPr>
          <p:cNvPicPr/>
          <p:nvPr/>
        </p:nvPicPr>
        <p:blipFill>
          <a:blip r:embed="rId3" cstate="print"/>
          <a:srcRect t="53182"/>
          <a:stretch>
            <a:fillRect/>
          </a:stretch>
        </p:blipFill>
        <p:spPr bwMode="auto">
          <a:xfrm>
            <a:off x="5229377" y="4069736"/>
            <a:ext cx="4481940" cy="2788264"/>
          </a:xfrm>
          <a:prstGeom prst="rect">
            <a:avLst/>
          </a:prstGeom>
          <a:noFill/>
          <a:ln w="9525">
            <a:noFill/>
            <a:miter lim="800000"/>
            <a:headEnd/>
            <a:tailEnd/>
          </a:ln>
        </p:spPr>
      </p:pic>
      <p:pic>
        <p:nvPicPr>
          <p:cNvPr id="2" name="图片 1">
            <a:extLst>
              <a:ext uri="{FF2B5EF4-FFF2-40B4-BE49-F238E27FC236}">
                <a16:creationId xmlns:a16="http://schemas.microsoft.com/office/drawing/2014/main" id="{14FDC02F-8842-4059-AB19-3F788814DB62}"/>
              </a:ext>
            </a:extLst>
          </p:cNvPr>
          <p:cNvPicPr>
            <a:picLocks noChangeAspect="1"/>
          </p:cNvPicPr>
          <p:nvPr/>
        </p:nvPicPr>
        <p:blipFill>
          <a:blip r:embed="rId4"/>
          <a:stretch>
            <a:fillRect/>
          </a:stretch>
        </p:blipFill>
        <p:spPr>
          <a:xfrm>
            <a:off x="5325418" y="1420737"/>
            <a:ext cx="4066428" cy="2569983"/>
          </a:xfrm>
          <a:prstGeom prst="rect">
            <a:avLst/>
          </a:prstGeom>
        </p:spPr>
      </p:pic>
      <p:sp>
        <p:nvSpPr>
          <p:cNvPr id="22" name="内容占位符 2">
            <a:extLst>
              <a:ext uri="{FF2B5EF4-FFF2-40B4-BE49-F238E27FC236}">
                <a16:creationId xmlns:a16="http://schemas.microsoft.com/office/drawing/2014/main" id="{32573F10-235A-46B9-A916-F2F46672848D}"/>
              </a:ext>
            </a:extLst>
          </p:cNvPr>
          <p:cNvSpPr txBox="1">
            <a:spLocks/>
          </p:cNvSpPr>
          <p:nvPr/>
        </p:nvSpPr>
        <p:spPr>
          <a:xfrm>
            <a:off x="965762" y="523266"/>
            <a:ext cx="4833960" cy="2030607"/>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00"/>
              </a:spcBef>
              <a:buFont typeface="Wingdings" panose="05000000000000000000" pitchFamily="2" charset="2"/>
              <a:buChar char="p"/>
            </a:pPr>
            <a:r>
              <a:rPr lang="zh-CN" altLang="en-US" sz="2000" b="1" dirty="0">
                <a:solidFill>
                  <a:srgbClr val="0070C0"/>
                </a:solidFill>
                <a:latin typeface="+mn-ea"/>
              </a:rPr>
              <a:t>超新星遗迹</a:t>
            </a:r>
            <a:endParaRPr lang="en-US" altLang="zh-CN" sz="2000" b="1" dirty="0">
              <a:solidFill>
                <a:srgbClr val="0070C0"/>
              </a:solidFill>
              <a:latin typeface="+mn-ea"/>
            </a:endParaRPr>
          </a:p>
          <a:p>
            <a:pPr lvl="1">
              <a:spcBef>
                <a:spcPts val="200"/>
              </a:spcBef>
            </a:pPr>
            <a:r>
              <a:rPr lang="zh-CN" altLang="en-US" sz="2000" dirty="0">
                <a:solidFill>
                  <a:prstClr val="black"/>
                </a:solidFill>
                <a:latin typeface="+mn-ea"/>
              </a:rPr>
              <a:t>传统的宇宙线加速源</a:t>
            </a:r>
            <a:endParaRPr lang="en-US" altLang="zh-CN" sz="2000" dirty="0">
              <a:solidFill>
                <a:prstClr val="black"/>
              </a:solidFill>
              <a:latin typeface="+mn-ea"/>
            </a:endParaRPr>
          </a:p>
          <a:p>
            <a:pPr lvl="1">
              <a:spcBef>
                <a:spcPts val="200"/>
              </a:spcBef>
            </a:pPr>
            <a:r>
              <a:rPr lang="zh-CN" altLang="en-US" sz="2000" dirty="0">
                <a:solidFill>
                  <a:prstClr val="black"/>
                </a:solidFill>
                <a:latin typeface="+mn-ea"/>
              </a:rPr>
              <a:t>首次</a:t>
            </a:r>
            <a:r>
              <a:rPr lang="en-US" altLang="zh-CN" sz="2000" dirty="0">
                <a:solidFill>
                  <a:prstClr val="black"/>
                </a:solidFill>
                <a:latin typeface="+mn-ea"/>
              </a:rPr>
              <a:t>100 </a:t>
            </a:r>
            <a:r>
              <a:rPr lang="en-US" altLang="zh-CN" sz="2000" dirty="0" err="1">
                <a:solidFill>
                  <a:prstClr val="black"/>
                </a:solidFill>
                <a:latin typeface="+mn-ea"/>
              </a:rPr>
              <a:t>TeV</a:t>
            </a:r>
            <a:r>
              <a:rPr lang="zh-CN" altLang="en-US" sz="2000" dirty="0">
                <a:solidFill>
                  <a:prstClr val="black"/>
                </a:solidFill>
                <a:latin typeface="+mn-ea"/>
              </a:rPr>
              <a:t>以上详细研究</a:t>
            </a:r>
            <a:endParaRPr lang="en-US" altLang="zh-CN" sz="2000" dirty="0">
              <a:solidFill>
                <a:prstClr val="black"/>
              </a:solidFill>
              <a:latin typeface="+mn-ea"/>
            </a:endParaRPr>
          </a:p>
          <a:p>
            <a:pPr lvl="1">
              <a:spcBef>
                <a:spcPts val="200"/>
              </a:spcBef>
            </a:pPr>
            <a:r>
              <a:rPr lang="zh-CN" altLang="en-US" sz="2000" dirty="0">
                <a:solidFill>
                  <a:prstClr val="black"/>
                </a:solidFill>
                <a:latin typeface="+mn-ea"/>
              </a:rPr>
              <a:t>探索超新星遗迹加速的最高能量</a:t>
            </a:r>
            <a:endParaRPr lang="en-US" altLang="zh-CN" sz="2000" dirty="0">
              <a:solidFill>
                <a:prstClr val="black"/>
              </a:solidFill>
              <a:latin typeface="+mn-ea"/>
            </a:endParaRPr>
          </a:p>
        </p:txBody>
      </p:sp>
      <p:sp>
        <p:nvSpPr>
          <p:cNvPr id="23" name="内容占位符 2">
            <a:extLst>
              <a:ext uri="{FF2B5EF4-FFF2-40B4-BE49-F238E27FC236}">
                <a16:creationId xmlns:a16="http://schemas.microsoft.com/office/drawing/2014/main" id="{879DF73E-209C-4B9A-B128-985147A2A2C3}"/>
              </a:ext>
            </a:extLst>
          </p:cNvPr>
          <p:cNvSpPr txBox="1">
            <a:spLocks/>
          </p:cNvSpPr>
          <p:nvPr/>
        </p:nvSpPr>
        <p:spPr>
          <a:xfrm>
            <a:off x="965762" y="2154146"/>
            <a:ext cx="4420493" cy="2030607"/>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00"/>
              </a:spcBef>
              <a:buFont typeface="Wingdings" panose="05000000000000000000" pitchFamily="2" charset="2"/>
              <a:buChar char="p"/>
            </a:pPr>
            <a:r>
              <a:rPr lang="zh-CN" altLang="en-US" sz="2000" b="1" dirty="0">
                <a:solidFill>
                  <a:srgbClr val="0070C0"/>
                </a:solidFill>
                <a:latin typeface="+mn-ea"/>
              </a:rPr>
              <a:t>脉冲星和脉冲星风云</a:t>
            </a:r>
            <a:endParaRPr lang="en-US" altLang="zh-CN" sz="2000" b="1" dirty="0">
              <a:solidFill>
                <a:srgbClr val="0070C0"/>
              </a:solidFill>
              <a:latin typeface="+mn-ea"/>
            </a:endParaRPr>
          </a:p>
          <a:p>
            <a:pPr lvl="1">
              <a:spcBef>
                <a:spcPts val="200"/>
              </a:spcBef>
            </a:pPr>
            <a:r>
              <a:rPr lang="en-US" altLang="zh-CN" sz="2000" dirty="0" err="1">
                <a:solidFill>
                  <a:prstClr val="black"/>
                </a:solidFill>
                <a:latin typeface="+mn-ea"/>
              </a:rPr>
              <a:t>PeV</a:t>
            </a:r>
            <a:r>
              <a:rPr lang="zh-CN" altLang="en-US" sz="2000" dirty="0">
                <a:solidFill>
                  <a:prstClr val="black"/>
                </a:solidFill>
                <a:latin typeface="+mn-ea"/>
              </a:rPr>
              <a:t>轻子加速器？</a:t>
            </a:r>
            <a:endParaRPr lang="en-US" altLang="zh-CN" sz="2000" dirty="0">
              <a:solidFill>
                <a:prstClr val="black"/>
              </a:solidFill>
              <a:latin typeface="+mn-ea"/>
            </a:endParaRPr>
          </a:p>
          <a:p>
            <a:pPr lvl="2">
              <a:spcBef>
                <a:spcPts val="200"/>
              </a:spcBef>
            </a:pPr>
            <a:r>
              <a:rPr lang="en-US" altLang="zh-CN" sz="1800" dirty="0">
                <a:solidFill>
                  <a:prstClr val="black"/>
                </a:solidFill>
                <a:latin typeface="+mn-ea"/>
              </a:rPr>
              <a:t>LHAASO</a:t>
            </a:r>
            <a:r>
              <a:rPr lang="zh-CN" altLang="en-US" sz="1800" dirty="0">
                <a:solidFill>
                  <a:prstClr val="black"/>
                </a:solidFill>
                <a:latin typeface="+mn-ea"/>
              </a:rPr>
              <a:t>对</a:t>
            </a:r>
            <a:r>
              <a:rPr lang="en-US" altLang="zh-CN" sz="1800" dirty="0">
                <a:solidFill>
                  <a:prstClr val="black"/>
                </a:solidFill>
                <a:latin typeface="+mn-ea"/>
              </a:rPr>
              <a:t>Crab</a:t>
            </a:r>
            <a:r>
              <a:rPr lang="zh-CN" altLang="en-US" sz="1800" dirty="0">
                <a:solidFill>
                  <a:prstClr val="black"/>
                </a:solidFill>
                <a:latin typeface="+mn-ea"/>
              </a:rPr>
              <a:t>观测：现有理论的巨大挑战 </a:t>
            </a:r>
            <a:endParaRPr lang="en-US" altLang="zh-CN" sz="1800" dirty="0">
              <a:solidFill>
                <a:prstClr val="black"/>
              </a:solidFill>
              <a:latin typeface="+mn-ea"/>
            </a:endParaRPr>
          </a:p>
          <a:p>
            <a:pPr lvl="1">
              <a:spcBef>
                <a:spcPts val="200"/>
              </a:spcBef>
            </a:pPr>
            <a:r>
              <a:rPr lang="zh-CN" altLang="en-US" sz="2000" dirty="0">
                <a:solidFill>
                  <a:prstClr val="black"/>
                </a:solidFill>
                <a:latin typeface="+mn-ea"/>
              </a:rPr>
              <a:t>强子成分：膝以上宇宙线的</a:t>
            </a:r>
            <a:r>
              <a:rPr lang="zh-CN" altLang="en-US" sz="2000" b="1" dirty="0">
                <a:solidFill>
                  <a:srgbClr val="FF0000"/>
                </a:solidFill>
                <a:latin typeface="+mn-ea"/>
              </a:rPr>
              <a:t>银河系起源</a:t>
            </a:r>
            <a:r>
              <a:rPr lang="zh-CN" altLang="en-US" sz="2000" dirty="0">
                <a:solidFill>
                  <a:prstClr val="black"/>
                </a:solidFill>
                <a:latin typeface="+mn-ea"/>
              </a:rPr>
              <a:t>？</a:t>
            </a:r>
            <a:endParaRPr lang="en-US" altLang="zh-CN" sz="2000" dirty="0">
              <a:solidFill>
                <a:prstClr val="black"/>
              </a:solidFill>
              <a:latin typeface="+mn-ea"/>
            </a:endParaRPr>
          </a:p>
          <a:p>
            <a:pPr lvl="1">
              <a:spcBef>
                <a:spcPts val="200"/>
              </a:spcBef>
            </a:pPr>
            <a:r>
              <a:rPr lang="zh-CN" altLang="en-US" sz="2000" dirty="0">
                <a:solidFill>
                  <a:schemeClr val="bg1">
                    <a:lumMod val="65000"/>
                  </a:schemeClr>
                </a:solidFill>
                <a:latin typeface="+mn-ea"/>
              </a:rPr>
              <a:t>用</a:t>
            </a:r>
            <a:r>
              <a:rPr lang="en-US" altLang="zh-CN" sz="2000" dirty="0">
                <a:solidFill>
                  <a:schemeClr val="bg1">
                    <a:lumMod val="65000"/>
                  </a:schemeClr>
                </a:solidFill>
                <a:latin typeface="+mn-ea"/>
              </a:rPr>
              <a:t>Pulsar</a:t>
            </a:r>
            <a:r>
              <a:rPr lang="zh-CN" altLang="en-US" sz="2000" dirty="0">
                <a:solidFill>
                  <a:schemeClr val="bg1">
                    <a:lumMod val="65000"/>
                  </a:schemeClr>
                </a:solidFill>
                <a:latin typeface="+mn-ea"/>
              </a:rPr>
              <a:t> </a:t>
            </a:r>
            <a:r>
              <a:rPr lang="en-US" altLang="zh-CN" sz="2000" dirty="0">
                <a:solidFill>
                  <a:schemeClr val="bg1">
                    <a:lumMod val="65000"/>
                  </a:schemeClr>
                </a:solidFill>
                <a:latin typeface="+mn-ea"/>
              </a:rPr>
              <a:t>halo</a:t>
            </a:r>
            <a:r>
              <a:rPr lang="zh-CN" altLang="en-US" sz="2000" dirty="0">
                <a:solidFill>
                  <a:schemeClr val="bg1">
                    <a:lumMod val="65000"/>
                  </a:schemeClr>
                </a:solidFill>
                <a:latin typeface="+mn-ea"/>
              </a:rPr>
              <a:t>研究星际介质</a:t>
            </a:r>
            <a:endParaRPr lang="en-US" altLang="zh-CN" sz="2000" dirty="0">
              <a:solidFill>
                <a:schemeClr val="bg1">
                  <a:lumMod val="65000"/>
                </a:schemeClr>
              </a:solidFill>
              <a:latin typeface="+mn-ea"/>
            </a:endParaRPr>
          </a:p>
        </p:txBody>
      </p:sp>
      <p:sp>
        <p:nvSpPr>
          <p:cNvPr id="25" name="内容占位符 2">
            <a:extLst>
              <a:ext uri="{FF2B5EF4-FFF2-40B4-BE49-F238E27FC236}">
                <a16:creationId xmlns:a16="http://schemas.microsoft.com/office/drawing/2014/main" id="{B0967A7C-0DBA-4241-90F9-D1E9ED3C68CF}"/>
              </a:ext>
            </a:extLst>
          </p:cNvPr>
          <p:cNvSpPr txBox="1">
            <a:spLocks/>
          </p:cNvSpPr>
          <p:nvPr/>
        </p:nvSpPr>
        <p:spPr>
          <a:xfrm>
            <a:off x="1002297" y="4488464"/>
            <a:ext cx="4062684" cy="226071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00"/>
              </a:spcBef>
              <a:buFont typeface="Wingdings" panose="05000000000000000000" pitchFamily="2" charset="2"/>
              <a:buChar char="p"/>
            </a:pPr>
            <a:r>
              <a:rPr lang="zh-CN" altLang="en-US" sz="2000" b="1" dirty="0">
                <a:solidFill>
                  <a:srgbClr val="0070C0"/>
                </a:solidFill>
                <a:latin typeface="+mn-ea"/>
              </a:rPr>
              <a:t>年轻巨星团</a:t>
            </a:r>
            <a:endParaRPr lang="en-US" altLang="zh-CN" sz="2000" b="1" dirty="0">
              <a:solidFill>
                <a:srgbClr val="0070C0"/>
              </a:solidFill>
              <a:latin typeface="+mn-ea"/>
            </a:endParaRPr>
          </a:p>
          <a:p>
            <a:pPr lvl="1">
              <a:spcBef>
                <a:spcPts val="200"/>
              </a:spcBef>
            </a:pPr>
            <a:r>
              <a:rPr lang="zh-CN" altLang="en-US" sz="2000" dirty="0">
                <a:solidFill>
                  <a:prstClr val="black"/>
                </a:solidFill>
                <a:latin typeface="+mn-ea"/>
              </a:rPr>
              <a:t>可能的超高能宇宙线源</a:t>
            </a:r>
            <a:endParaRPr lang="en-US" altLang="zh-CN" sz="2000" dirty="0">
              <a:solidFill>
                <a:prstClr val="black"/>
              </a:solidFill>
              <a:latin typeface="+mn-ea"/>
            </a:endParaRPr>
          </a:p>
          <a:p>
            <a:pPr lvl="1">
              <a:spcBef>
                <a:spcPts val="200"/>
              </a:spcBef>
            </a:pPr>
            <a:r>
              <a:rPr lang="zh-CN" altLang="en-US" sz="2000" dirty="0">
                <a:solidFill>
                  <a:prstClr val="black"/>
                </a:solidFill>
                <a:latin typeface="+mn-ea"/>
              </a:rPr>
              <a:t>附近“宇宙线茧”结构</a:t>
            </a:r>
            <a:r>
              <a:rPr lang="en-US" altLang="zh-CN" sz="2000" dirty="0">
                <a:solidFill>
                  <a:prstClr val="black"/>
                </a:solidFill>
                <a:latin typeface="+mn-ea"/>
              </a:rPr>
              <a:t>1/r</a:t>
            </a:r>
            <a:r>
              <a:rPr lang="zh-CN" altLang="en-US" sz="2000" dirty="0">
                <a:solidFill>
                  <a:prstClr val="black"/>
                </a:solidFill>
                <a:latin typeface="+mn-ea"/>
              </a:rPr>
              <a:t>的空间分布</a:t>
            </a:r>
            <a:endParaRPr lang="en-US" altLang="zh-CN" sz="2000" dirty="0">
              <a:solidFill>
                <a:prstClr val="black"/>
              </a:solidFill>
              <a:latin typeface="+mn-ea"/>
            </a:endParaRPr>
          </a:p>
          <a:p>
            <a:pPr lvl="1">
              <a:spcBef>
                <a:spcPts val="200"/>
              </a:spcBef>
            </a:pPr>
            <a:r>
              <a:rPr lang="en-US" altLang="zh-CN" sz="2000" dirty="0">
                <a:solidFill>
                  <a:prstClr val="black"/>
                </a:solidFill>
                <a:latin typeface="+mn-ea"/>
              </a:rPr>
              <a:t>LHAASO-KM2A</a:t>
            </a:r>
            <a:r>
              <a:rPr lang="zh-CN" altLang="en-US" sz="2000" dirty="0">
                <a:solidFill>
                  <a:prstClr val="black"/>
                </a:solidFill>
                <a:latin typeface="+mn-ea"/>
              </a:rPr>
              <a:t>已在年轻巨星团天鹅座</a:t>
            </a:r>
            <a:r>
              <a:rPr lang="en-US" altLang="zh-CN" sz="2000" dirty="0">
                <a:solidFill>
                  <a:prstClr val="black"/>
                </a:solidFill>
                <a:latin typeface="+mn-ea"/>
              </a:rPr>
              <a:t>OB2</a:t>
            </a:r>
            <a:r>
              <a:rPr lang="zh-CN" altLang="en-US" sz="2000" dirty="0">
                <a:solidFill>
                  <a:prstClr val="black"/>
                </a:solidFill>
                <a:latin typeface="+mn-ea"/>
              </a:rPr>
              <a:t>附近观测到</a:t>
            </a:r>
            <a:r>
              <a:rPr lang="en-US" altLang="zh-CN" sz="2000" dirty="0">
                <a:solidFill>
                  <a:prstClr val="black"/>
                </a:solidFill>
                <a:latin typeface="+mn-ea"/>
              </a:rPr>
              <a:t>1.4 </a:t>
            </a:r>
            <a:r>
              <a:rPr lang="en-US" altLang="zh-CN" sz="2000" dirty="0" err="1">
                <a:solidFill>
                  <a:prstClr val="black"/>
                </a:solidFill>
                <a:latin typeface="+mn-ea"/>
              </a:rPr>
              <a:t>PeV</a:t>
            </a:r>
            <a:r>
              <a:rPr lang="zh-CN" altLang="en-US" sz="2000" dirty="0">
                <a:solidFill>
                  <a:prstClr val="black"/>
                </a:solidFill>
                <a:latin typeface="+mn-ea"/>
              </a:rPr>
              <a:t>光子</a:t>
            </a:r>
          </a:p>
        </p:txBody>
      </p:sp>
      <p:pic>
        <p:nvPicPr>
          <p:cNvPr id="5" name="图片 4">
            <a:extLst>
              <a:ext uri="{FF2B5EF4-FFF2-40B4-BE49-F238E27FC236}">
                <a16:creationId xmlns:a16="http://schemas.microsoft.com/office/drawing/2014/main" id="{CC3653DF-6DAC-264E-BE43-26D9D5C7A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1393" y="26235"/>
            <a:ext cx="2572728" cy="2492896"/>
          </a:xfrm>
          <a:prstGeom prst="rect">
            <a:avLst/>
          </a:prstGeom>
        </p:spPr>
      </p:pic>
      <p:sp>
        <p:nvSpPr>
          <p:cNvPr id="7" name="文本框 6">
            <a:extLst>
              <a:ext uri="{FF2B5EF4-FFF2-40B4-BE49-F238E27FC236}">
                <a16:creationId xmlns:a16="http://schemas.microsoft.com/office/drawing/2014/main" id="{CB06B9DA-78BC-FB45-9B84-506A6ABC5514}"/>
              </a:ext>
            </a:extLst>
          </p:cNvPr>
          <p:cNvSpPr txBox="1"/>
          <p:nvPr/>
        </p:nvSpPr>
        <p:spPr>
          <a:xfrm>
            <a:off x="9428753" y="-5922"/>
            <a:ext cx="1601559" cy="369332"/>
          </a:xfrm>
          <a:prstGeom prst="rect">
            <a:avLst/>
          </a:prstGeom>
          <a:noFill/>
        </p:spPr>
        <p:txBody>
          <a:bodyPr wrap="square" rtlCol="0">
            <a:spAutoFit/>
          </a:bodyPr>
          <a:lstStyle/>
          <a:p>
            <a:r>
              <a:rPr kumimoji="1" lang="en-US" altLang="zh-CN" dirty="0">
                <a:solidFill>
                  <a:schemeClr val="bg1"/>
                </a:solidFill>
              </a:rPr>
              <a:t>SNR</a:t>
            </a:r>
            <a:r>
              <a:rPr kumimoji="1" lang="zh-CN" altLang="en-US" dirty="0">
                <a:solidFill>
                  <a:schemeClr val="bg1"/>
                </a:solidFill>
              </a:rPr>
              <a:t> </a:t>
            </a:r>
            <a:r>
              <a:rPr kumimoji="1" lang="en-US" altLang="zh-CN" dirty="0">
                <a:solidFill>
                  <a:schemeClr val="bg1"/>
                </a:solidFill>
              </a:rPr>
              <a:t>CAS</a:t>
            </a:r>
            <a:r>
              <a:rPr kumimoji="1" lang="zh-CN" altLang="en-US" dirty="0">
                <a:solidFill>
                  <a:schemeClr val="bg1"/>
                </a:solidFill>
              </a:rPr>
              <a:t> </a:t>
            </a:r>
            <a:r>
              <a:rPr kumimoji="1" lang="en-US" altLang="zh-CN" dirty="0">
                <a:solidFill>
                  <a:schemeClr val="bg1"/>
                </a:solidFill>
              </a:rPr>
              <a:t>A</a:t>
            </a:r>
            <a:endParaRPr kumimoji="1" lang="zh-CN" altLang="en-US" dirty="0">
              <a:solidFill>
                <a:schemeClr val="bg1"/>
              </a:solidFill>
            </a:endParaRPr>
          </a:p>
        </p:txBody>
      </p:sp>
      <p:pic>
        <p:nvPicPr>
          <p:cNvPr id="10" name="图片 9">
            <a:extLst>
              <a:ext uri="{FF2B5EF4-FFF2-40B4-BE49-F238E27FC236}">
                <a16:creationId xmlns:a16="http://schemas.microsoft.com/office/drawing/2014/main" id="{B4835BEB-5AB6-4B40-A0AA-00415D245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1393" y="2510910"/>
            <a:ext cx="2572728" cy="2086378"/>
          </a:xfrm>
          <a:prstGeom prst="rect">
            <a:avLst/>
          </a:prstGeom>
        </p:spPr>
      </p:pic>
      <p:pic>
        <p:nvPicPr>
          <p:cNvPr id="12" name="图片 11">
            <a:extLst>
              <a:ext uri="{FF2B5EF4-FFF2-40B4-BE49-F238E27FC236}">
                <a16:creationId xmlns:a16="http://schemas.microsoft.com/office/drawing/2014/main" id="{40B3AF26-2EAD-FC40-AC6E-262CEC743B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1393" y="4614278"/>
            <a:ext cx="2572728" cy="2243722"/>
          </a:xfrm>
          <a:prstGeom prst="rect">
            <a:avLst/>
          </a:prstGeom>
        </p:spPr>
      </p:pic>
      <p:sp>
        <p:nvSpPr>
          <p:cNvPr id="27" name="文本框 26">
            <a:extLst>
              <a:ext uri="{FF2B5EF4-FFF2-40B4-BE49-F238E27FC236}">
                <a16:creationId xmlns:a16="http://schemas.microsoft.com/office/drawing/2014/main" id="{7A259116-8058-8348-AC5F-D580BE5BCCEB}"/>
              </a:ext>
            </a:extLst>
          </p:cNvPr>
          <p:cNvSpPr txBox="1"/>
          <p:nvPr/>
        </p:nvSpPr>
        <p:spPr>
          <a:xfrm>
            <a:off x="9423990" y="2478752"/>
            <a:ext cx="1485944" cy="369332"/>
          </a:xfrm>
          <a:prstGeom prst="rect">
            <a:avLst/>
          </a:prstGeom>
          <a:noFill/>
        </p:spPr>
        <p:txBody>
          <a:bodyPr wrap="square" rtlCol="0">
            <a:spAutoFit/>
          </a:bodyPr>
          <a:lstStyle/>
          <a:p>
            <a:r>
              <a:rPr kumimoji="1" lang="en-US" altLang="zh-CN" dirty="0">
                <a:solidFill>
                  <a:schemeClr val="bg1"/>
                </a:solidFill>
              </a:rPr>
              <a:t>Crab</a:t>
            </a:r>
            <a:r>
              <a:rPr kumimoji="1" lang="zh-CN" altLang="en-US" dirty="0">
                <a:solidFill>
                  <a:schemeClr val="bg1"/>
                </a:solidFill>
              </a:rPr>
              <a:t> </a:t>
            </a:r>
            <a:r>
              <a:rPr kumimoji="1" lang="en-US" altLang="zh-CN" dirty="0">
                <a:solidFill>
                  <a:schemeClr val="bg1"/>
                </a:solidFill>
              </a:rPr>
              <a:t>Nebular</a:t>
            </a:r>
            <a:endParaRPr kumimoji="1" lang="zh-CN" altLang="en-US" dirty="0">
              <a:solidFill>
                <a:schemeClr val="bg1"/>
              </a:solidFill>
            </a:endParaRPr>
          </a:p>
        </p:txBody>
      </p:sp>
      <p:sp>
        <p:nvSpPr>
          <p:cNvPr id="28" name="文本框 27">
            <a:extLst>
              <a:ext uri="{FF2B5EF4-FFF2-40B4-BE49-F238E27FC236}">
                <a16:creationId xmlns:a16="http://schemas.microsoft.com/office/drawing/2014/main" id="{378B914F-519A-1440-A7CF-F375667FC942}"/>
              </a:ext>
            </a:extLst>
          </p:cNvPr>
          <p:cNvSpPr txBox="1"/>
          <p:nvPr/>
        </p:nvSpPr>
        <p:spPr>
          <a:xfrm>
            <a:off x="9390043" y="4594095"/>
            <a:ext cx="1485944" cy="369332"/>
          </a:xfrm>
          <a:prstGeom prst="rect">
            <a:avLst/>
          </a:prstGeom>
          <a:noFill/>
        </p:spPr>
        <p:txBody>
          <a:bodyPr wrap="square" rtlCol="0">
            <a:spAutoFit/>
          </a:bodyPr>
          <a:lstStyle/>
          <a:p>
            <a:r>
              <a:rPr kumimoji="1" lang="en-US" altLang="zh-CN" dirty="0">
                <a:solidFill>
                  <a:schemeClr val="bg1"/>
                </a:solidFill>
              </a:rPr>
              <a:t>Cygnus</a:t>
            </a:r>
            <a:r>
              <a:rPr kumimoji="1" lang="zh-CN" altLang="en-US" dirty="0">
                <a:solidFill>
                  <a:schemeClr val="bg1"/>
                </a:solidFill>
              </a:rPr>
              <a:t> </a:t>
            </a:r>
            <a:r>
              <a:rPr kumimoji="1" lang="en-US" altLang="zh-CN" dirty="0">
                <a:solidFill>
                  <a:schemeClr val="bg1"/>
                </a:solidFill>
              </a:rPr>
              <a:t>OB2</a:t>
            </a:r>
            <a:endParaRPr kumimoji="1" lang="zh-CN" altLang="en-US" dirty="0">
              <a:solidFill>
                <a:schemeClr val="bg1"/>
              </a:solidFill>
            </a:endParaRPr>
          </a:p>
        </p:txBody>
      </p:sp>
      <p:sp>
        <p:nvSpPr>
          <p:cNvPr id="14" name="矩形 13">
            <a:extLst>
              <a:ext uri="{FF2B5EF4-FFF2-40B4-BE49-F238E27FC236}">
                <a16:creationId xmlns:a16="http://schemas.microsoft.com/office/drawing/2014/main" id="{CEC3D6FD-F2C4-4BE4-A681-E7E8F2E612DC}"/>
              </a:ext>
            </a:extLst>
          </p:cNvPr>
          <p:cNvSpPr/>
          <p:nvPr/>
        </p:nvSpPr>
        <p:spPr>
          <a:xfrm>
            <a:off x="5964118" y="1538569"/>
            <a:ext cx="1271569" cy="2134934"/>
          </a:xfrm>
          <a:prstGeom prst="rect">
            <a:avLst/>
          </a:prstGeom>
          <a:solidFill>
            <a:srgbClr val="FFC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73761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3"/>
          <a:stretch>
            <a:fillRect/>
          </a:stretch>
        </p:blipFill>
        <p:spPr>
          <a:xfrm>
            <a:off x="2642871" y="1052831"/>
            <a:ext cx="6905625" cy="4810125"/>
          </a:xfrm>
          <a:prstGeom prst="rect">
            <a:avLst/>
          </a:prstGeom>
        </p:spPr>
      </p:pic>
      <p:sp>
        <p:nvSpPr>
          <p:cNvPr id="5" name="文本框 4"/>
          <p:cNvSpPr txBox="1"/>
          <p:nvPr/>
        </p:nvSpPr>
        <p:spPr>
          <a:xfrm>
            <a:off x="1240403" y="332741"/>
            <a:ext cx="9319013" cy="584775"/>
          </a:xfrm>
          <a:prstGeom prst="rect">
            <a:avLst/>
          </a:prstGeom>
          <a:noFill/>
          <a:ln w="9525">
            <a:noFill/>
          </a:ln>
        </p:spPr>
        <p:txBody>
          <a:bodyPr wrap="square" anchor="t" anchorCtr="0">
            <a:spAutoFit/>
          </a:bodyPr>
          <a:lstStyle/>
          <a:p>
            <a:pPr algn="ctr">
              <a:buClrTx/>
              <a:buFontTx/>
            </a:pPr>
            <a:r>
              <a:rPr lang="zh-CN" altLang="en-US" sz="3200" b="1" dirty="0">
                <a:solidFill>
                  <a:srgbClr val="002D80"/>
                </a:solidFill>
                <a:latin typeface="黑体" panose="02010609060101010101" pitchFamily="49" charset="-122"/>
                <a:ea typeface="黑体" panose="02010609060101010101" pitchFamily="49" charset="-122"/>
              </a:rPr>
              <a:t>四、宇宙线传播：联系宇宙加速器和探测器的桥梁</a:t>
            </a:r>
          </a:p>
        </p:txBody>
      </p:sp>
      <p:sp>
        <p:nvSpPr>
          <p:cNvPr id="22" name="内容占位符 2"/>
          <p:cNvSpPr txBox="1"/>
          <p:nvPr/>
        </p:nvSpPr>
        <p:spPr>
          <a:xfrm>
            <a:off x="2352041" y="5445760"/>
            <a:ext cx="3797935" cy="1197610"/>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200"/>
              </a:spcBef>
              <a:buFont typeface="Wingdings" panose="05000000000000000000" pitchFamily="2" charset="2"/>
              <a:buChar char="p"/>
            </a:pPr>
            <a:r>
              <a:rPr lang="zh-CN" altLang="en-US" sz="2400" dirty="0">
                <a:solidFill>
                  <a:prstClr val="black"/>
                </a:solidFill>
                <a:latin typeface="黑体" panose="02010609060101010101" pitchFamily="49" charset="-122"/>
                <a:ea typeface="黑体" panose="02010609060101010101" pitchFamily="49" charset="-122"/>
              </a:rPr>
              <a:t>近源区宇宙线传播</a:t>
            </a:r>
          </a:p>
          <a:p>
            <a:pPr>
              <a:spcBef>
                <a:spcPts val="200"/>
              </a:spcBef>
              <a:buFont typeface="Wingdings" panose="05000000000000000000" pitchFamily="2" charset="2"/>
              <a:buChar char="p"/>
            </a:pPr>
            <a:r>
              <a:rPr lang="zh-CN" altLang="en-US" sz="2400" dirty="0">
                <a:solidFill>
                  <a:prstClr val="black"/>
                </a:solidFill>
                <a:latin typeface="黑体" panose="02010609060101010101" pitchFamily="49" charset="-122"/>
                <a:ea typeface="黑体" panose="02010609060101010101" pitchFamily="49" charset="-122"/>
              </a:rPr>
              <a:t>星际空间传播</a:t>
            </a:r>
          </a:p>
          <a:p>
            <a:pPr>
              <a:spcBef>
                <a:spcPts val="200"/>
              </a:spcBef>
              <a:buFont typeface="Wingdings" panose="05000000000000000000" pitchFamily="2" charset="2"/>
              <a:buChar char="p"/>
            </a:pPr>
            <a:r>
              <a:rPr lang="zh-CN" altLang="en-US" sz="2400" dirty="0">
                <a:solidFill>
                  <a:prstClr val="black"/>
                </a:solidFill>
                <a:latin typeface="黑体" panose="02010609060101010101" pitchFamily="49" charset="-122"/>
                <a:ea typeface="黑体" panose="02010609060101010101" pitchFamily="49" charset="-122"/>
              </a:rPr>
              <a:t>太阳邻域和太阳系传播</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txBox="1"/>
          <p:nvPr/>
        </p:nvSpPr>
        <p:spPr>
          <a:xfrm>
            <a:off x="1703705" y="2925446"/>
            <a:ext cx="4888230" cy="1492885"/>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200"/>
              </a:spcBef>
              <a:buFont typeface="Wingdings" panose="05000000000000000000" pitchFamily="2" charset="2"/>
              <a:buChar char="p"/>
            </a:pPr>
            <a:r>
              <a:rPr lang="zh-CN" altLang="en-US" sz="2000" b="1" dirty="0">
                <a:solidFill>
                  <a:srgbClr val="0070C0"/>
                </a:solidFill>
                <a:latin typeface="黑体" panose="02010609060101010101" pitchFamily="49" charset="-122"/>
                <a:ea typeface="黑体" panose="02010609060101010101" pitchFamily="49" charset="-122"/>
                <a:cs typeface="黑体" panose="02010609060101010101" pitchFamily="49" charset="-122"/>
              </a:rPr>
              <a:t>星际空间传播</a:t>
            </a:r>
            <a:endParaRPr lang="en-US" altLang="zh-CN" sz="2000" b="1" dirty="0">
              <a:solidFill>
                <a:srgbClr val="0070C0"/>
              </a:solidFill>
              <a:latin typeface="黑体" panose="02010609060101010101" pitchFamily="49" charset="-122"/>
              <a:ea typeface="黑体" panose="02010609060101010101" pitchFamily="49" charset="-122"/>
              <a:cs typeface="黑体" panose="02010609060101010101" pitchFamily="49" charset="-122"/>
            </a:endParaRPr>
          </a:p>
          <a:p>
            <a:pPr lvl="1">
              <a:spcBef>
                <a:spcPts val="200"/>
              </a:spcBef>
            </a:pPr>
            <a:r>
              <a:rPr lang="zh-CN" altLang="en-US" sz="2000" dirty="0">
                <a:solidFill>
                  <a:prstClr val="black"/>
                </a:solidFill>
                <a:latin typeface="黑体" panose="02010609060101010101" pitchFamily="49" charset="-122"/>
                <a:ea typeface="黑体" panose="02010609060101010101" pitchFamily="49" charset="-122"/>
                <a:cs typeface="黑体" panose="02010609060101010101" pitchFamily="49" charset="-122"/>
              </a:rPr>
              <a:t>宇宙线（分成分）能谱测量</a:t>
            </a:r>
            <a:endParaRPr lang="en-US" altLang="zh-CN" sz="2000" dirty="0">
              <a:solidFill>
                <a:prstClr val="black"/>
              </a:solidFill>
              <a:latin typeface="黑体" panose="02010609060101010101" pitchFamily="49" charset="-122"/>
              <a:ea typeface="黑体" panose="02010609060101010101" pitchFamily="49" charset="-122"/>
              <a:cs typeface="黑体" panose="02010609060101010101" pitchFamily="49" charset="-122"/>
            </a:endParaRPr>
          </a:p>
          <a:p>
            <a:pPr lvl="1">
              <a:spcBef>
                <a:spcPts val="200"/>
              </a:spcBef>
            </a:pPr>
            <a:r>
              <a:rPr lang="zh-CN" altLang="en-US" sz="2000" dirty="0">
                <a:solidFill>
                  <a:prstClr val="black"/>
                </a:solidFill>
                <a:latin typeface="黑体" panose="02010609060101010101" pitchFamily="49" charset="-122"/>
                <a:ea typeface="黑体" panose="02010609060101010101" pitchFamily="49" charset="-122"/>
                <a:cs typeface="黑体" panose="02010609060101010101" pitchFamily="49" charset="-122"/>
              </a:rPr>
              <a:t>宇宙线（分成分）各向异性 </a:t>
            </a:r>
            <a:endParaRPr lang="en-US" altLang="zh-CN" sz="2000" dirty="0">
              <a:solidFill>
                <a:prstClr val="black"/>
              </a:solidFill>
              <a:latin typeface="黑体" panose="02010609060101010101" pitchFamily="49" charset="-122"/>
              <a:ea typeface="黑体" panose="02010609060101010101" pitchFamily="49" charset="-122"/>
              <a:cs typeface="黑体" panose="02010609060101010101" pitchFamily="49" charset="-122"/>
            </a:endParaRPr>
          </a:p>
          <a:p>
            <a:pPr lvl="1">
              <a:spcBef>
                <a:spcPts val="200"/>
              </a:spcBef>
            </a:pPr>
            <a:r>
              <a:rPr lang="zh-CN" altLang="en-US" sz="2000" dirty="0">
                <a:solidFill>
                  <a:prstClr val="black"/>
                </a:solidFill>
                <a:latin typeface="黑体" panose="02010609060101010101" pitchFamily="49" charset="-122"/>
                <a:ea typeface="黑体" panose="02010609060101010101" pitchFamily="49" charset="-122"/>
                <a:cs typeface="黑体" panose="02010609060101010101" pitchFamily="49" charset="-122"/>
              </a:rPr>
              <a:t>弥散伽马射线</a:t>
            </a:r>
            <a:endParaRPr lang="en-US" altLang="zh-CN" sz="2000" dirty="0">
              <a:solidFill>
                <a:prstClr val="black"/>
              </a:solidFill>
              <a:latin typeface="黑体" panose="02010609060101010101" pitchFamily="49" charset="-122"/>
              <a:ea typeface="黑体" panose="02010609060101010101" pitchFamily="49" charset="-122"/>
              <a:cs typeface="黑体" panose="02010609060101010101" pitchFamily="49" charset="-122"/>
            </a:endParaRPr>
          </a:p>
        </p:txBody>
      </p:sp>
      <p:sp>
        <p:nvSpPr>
          <p:cNvPr id="25" name="内容占位符 2"/>
          <p:cNvSpPr txBox="1"/>
          <p:nvPr/>
        </p:nvSpPr>
        <p:spPr>
          <a:xfrm>
            <a:off x="1703706" y="4851400"/>
            <a:ext cx="4674235" cy="1490980"/>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200"/>
              </a:spcBef>
              <a:buFont typeface="Wingdings" panose="05000000000000000000" pitchFamily="2" charset="2"/>
              <a:buChar char="p"/>
            </a:pPr>
            <a:r>
              <a:rPr lang="zh-CN" altLang="en-US" sz="2000" b="1" dirty="0">
                <a:solidFill>
                  <a:srgbClr val="0070C0"/>
                </a:solidFill>
                <a:latin typeface="黑体" panose="02010609060101010101" pitchFamily="49" charset="-122"/>
                <a:ea typeface="黑体" panose="02010609060101010101" pitchFamily="49" charset="-122"/>
                <a:cs typeface="黑体" panose="02010609060101010101" pitchFamily="49" charset="-122"/>
              </a:rPr>
              <a:t>太阳邻域和太阳系传播</a:t>
            </a:r>
            <a:endParaRPr lang="en-US" altLang="zh-CN" sz="2000" b="1" dirty="0">
              <a:solidFill>
                <a:srgbClr val="0070C0"/>
              </a:solidFill>
              <a:latin typeface="黑体" panose="02010609060101010101" pitchFamily="49" charset="-122"/>
              <a:ea typeface="黑体" panose="02010609060101010101" pitchFamily="49" charset="-122"/>
              <a:cs typeface="黑体" panose="02010609060101010101" pitchFamily="49" charset="-122"/>
            </a:endParaRPr>
          </a:p>
          <a:p>
            <a:pPr lvl="1">
              <a:spcBef>
                <a:spcPts val="200"/>
              </a:spcBef>
            </a:pPr>
            <a:r>
              <a:rPr lang="zh-CN" altLang="en-US" sz="2000" dirty="0">
                <a:solidFill>
                  <a:prstClr val="black"/>
                </a:solidFill>
                <a:latin typeface="黑体" panose="02010609060101010101" pitchFamily="49" charset="-122"/>
                <a:ea typeface="黑体" panose="02010609060101010101" pitchFamily="49" charset="-122"/>
                <a:cs typeface="黑体" panose="02010609060101010101" pitchFamily="49" charset="-122"/>
              </a:rPr>
              <a:t>宇宙线各向异性</a:t>
            </a:r>
            <a:endParaRPr lang="en-US" altLang="zh-CN" sz="2000" dirty="0">
              <a:solidFill>
                <a:prstClr val="black"/>
              </a:solidFill>
              <a:latin typeface="黑体" panose="02010609060101010101" pitchFamily="49" charset="-122"/>
              <a:ea typeface="黑体" panose="02010609060101010101" pitchFamily="49" charset="-122"/>
              <a:cs typeface="黑体" panose="02010609060101010101" pitchFamily="49" charset="-122"/>
            </a:endParaRPr>
          </a:p>
          <a:p>
            <a:pPr lvl="1">
              <a:spcBef>
                <a:spcPts val="200"/>
              </a:spcBef>
            </a:pPr>
            <a:r>
              <a:rPr lang="zh-CN" altLang="en-US" sz="2000" dirty="0">
                <a:solidFill>
                  <a:prstClr val="black"/>
                </a:solidFill>
                <a:latin typeface="黑体" panose="02010609060101010101" pitchFamily="49" charset="-122"/>
                <a:ea typeface="黑体" panose="02010609060101010101" pitchFamily="49" charset="-122"/>
                <a:cs typeface="黑体" panose="02010609060101010101" pitchFamily="49" charset="-122"/>
              </a:rPr>
              <a:t>低能直接探测实验结果</a:t>
            </a:r>
          </a:p>
          <a:p>
            <a:pPr lvl="1">
              <a:spcBef>
                <a:spcPts val="200"/>
              </a:spcBef>
            </a:pPr>
            <a:r>
              <a:rPr lang="zh-CN" altLang="en-US" sz="2000" dirty="0">
                <a:solidFill>
                  <a:prstClr val="black"/>
                </a:solidFill>
                <a:latin typeface="黑体" panose="02010609060101010101" pitchFamily="49" charset="-122"/>
                <a:ea typeface="黑体" panose="02010609060101010101" pitchFamily="49" charset="-122"/>
                <a:cs typeface="黑体" panose="02010609060101010101" pitchFamily="49" charset="-122"/>
              </a:rPr>
              <a:t>邻近大尺度磁场观测结果</a:t>
            </a:r>
          </a:p>
        </p:txBody>
      </p:sp>
      <p:sp>
        <p:nvSpPr>
          <p:cNvPr id="2" name="文本框 1"/>
          <p:cNvSpPr txBox="1"/>
          <p:nvPr/>
        </p:nvSpPr>
        <p:spPr>
          <a:xfrm>
            <a:off x="1631316" y="189231"/>
            <a:ext cx="8736965" cy="953135"/>
          </a:xfrm>
          <a:prstGeom prst="rect">
            <a:avLst/>
          </a:prstGeom>
          <a:noFill/>
          <a:ln w="9525">
            <a:noFill/>
          </a:ln>
        </p:spPr>
        <p:txBody>
          <a:bodyPr wrap="square" anchor="t" anchorCtr="0">
            <a:spAutoFit/>
          </a:bodyPr>
          <a:lstStyle/>
          <a:p>
            <a:pPr algn="ctr">
              <a:buClrTx/>
              <a:buFontTx/>
            </a:pPr>
            <a:r>
              <a:rPr lang="en-US" altLang="zh-CN" sz="2800" b="1" dirty="0">
                <a:solidFill>
                  <a:srgbClr val="002D80"/>
                </a:solidFill>
                <a:latin typeface="黑体" panose="02010609060101010101" pitchFamily="49" charset="-122"/>
                <a:ea typeface="黑体" panose="02010609060101010101" pitchFamily="49" charset="-122"/>
              </a:rPr>
              <a:t>LHAASO</a:t>
            </a:r>
            <a:r>
              <a:rPr lang="zh-CN" altLang="en-US" sz="2800" b="1" dirty="0">
                <a:solidFill>
                  <a:srgbClr val="002D80"/>
                </a:solidFill>
                <a:latin typeface="黑体" panose="02010609060101010101" pitchFamily="49" charset="-122"/>
                <a:ea typeface="黑体" panose="02010609060101010101" pitchFamily="49" charset="-122"/>
              </a:rPr>
              <a:t>的高精度宇宙线能谱、各向异性和伽马射线观测对宇宙线传播的认识将起到非常重要的作用</a:t>
            </a:r>
          </a:p>
        </p:txBody>
      </p:sp>
      <p:sp>
        <p:nvSpPr>
          <p:cNvPr id="3" name="内容占位符 2"/>
          <p:cNvSpPr txBox="1"/>
          <p:nvPr/>
        </p:nvSpPr>
        <p:spPr>
          <a:xfrm>
            <a:off x="1703705" y="1412876"/>
            <a:ext cx="4888230" cy="1356995"/>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200"/>
              </a:spcBef>
              <a:buFont typeface="Wingdings" panose="05000000000000000000" pitchFamily="2" charset="2"/>
              <a:buChar char="p"/>
            </a:pPr>
            <a:r>
              <a:rPr lang="zh-CN" altLang="en-US" sz="2000" b="1" dirty="0">
                <a:solidFill>
                  <a:srgbClr val="0070C0"/>
                </a:solidFill>
                <a:latin typeface="黑体" panose="02010609060101010101" pitchFamily="49" charset="-122"/>
                <a:ea typeface="黑体" panose="02010609060101010101" pitchFamily="49" charset="-122"/>
                <a:cs typeface="黑体" panose="02010609060101010101" pitchFamily="49" charset="-122"/>
              </a:rPr>
              <a:t>近源区宇宙线传播</a:t>
            </a:r>
            <a:endParaRPr lang="en-US" altLang="zh-CN" sz="2000" b="1" dirty="0">
              <a:solidFill>
                <a:srgbClr val="0070C0"/>
              </a:solidFill>
              <a:latin typeface="黑体" panose="02010609060101010101" pitchFamily="49" charset="-122"/>
              <a:ea typeface="黑体" panose="02010609060101010101" pitchFamily="49" charset="-122"/>
              <a:cs typeface="黑体" panose="02010609060101010101" pitchFamily="49" charset="-122"/>
            </a:endParaRPr>
          </a:p>
          <a:p>
            <a:pPr lvl="1">
              <a:spcBef>
                <a:spcPts val="200"/>
              </a:spcBef>
            </a:pPr>
            <a:r>
              <a:rPr lang="zh-CN" altLang="en-US" sz="2000" dirty="0">
                <a:solidFill>
                  <a:prstClr val="black"/>
                </a:solidFill>
                <a:latin typeface="黑体" panose="02010609060101010101" pitchFamily="49" charset="-122"/>
                <a:ea typeface="黑体" panose="02010609060101010101" pitchFamily="49" charset="-122"/>
                <a:cs typeface="黑体" panose="02010609060101010101" pitchFamily="49" charset="-122"/>
              </a:rPr>
              <a:t>脉冲星晕的形态、能谱</a:t>
            </a:r>
            <a:endParaRPr lang="en-US" altLang="zh-CN" sz="2000" dirty="0">
              <a:solidFill>
                <a:prstClr val="black"/>
              </a:solidFill>
              <a:latin typeface="黑体" panose="02010609060101010101" pitchFamily="49" charset="-122"/>
              <a:ea typeface="黑体" panose="02010609060101010101" pitchFamily="49" charset="-122"/>
              <a:cs typeface="黑体" panose="02010609060101010101" pitchFamily="49" charset="-122"/>
            </a:endParaRPr>
          </a:p>
          <a:p>
            <a:pPr lvl="1">
              <a:spcBef>
                <a:spcPts val="200"/>
              </a:spcBef>
            </a:pPr>
            <a:r>
              <a:rPr lang="zh-CN" altLang="en-US" sz="2000" dirty="0">
                <a:solidFill>
                  <a:prstClr val="black"/>
                </a:solidFill>
                <a:latin typeface="黑体" panose="02010609060101010101" pitchFamily="49" charset="-122"/>
                <a:ea typeface="黑体" panose="02010609060101010101" pitchFamily="49" charset="-122"/>
                <a:cs typeface="黑体" panose="02010609060101010101" pitchFamily="49" charset="-122"/>
              </a:rPr>
              <a:t>超新星遗迹</a:t>
            </a:r>
            <a:r>
              <a:rPr lang="en-US" altLang="zh-CN" sz="2000" dirty="0">
                <a:solidFill>
                  <a:prstClr val="black"/>
                </a:solidFill>
                <a:latin typeface="黑体" panose="02010609060101010101" pitchFamily="49" charset="-122"/>
                <a:ea typeface="黑体" panose="02010609060101010101" pitchFamily="49" charset="-122"/>
                <a:cs typeface="黑体" panose="02010609060101010101" pitchFamily="49" charset="-122"/>
              </a:rPr>
              <a:t>-</a:t>
            </a:r>
            <a:r>
              <a:rPr lang="zh-CN" altLang="en-US" sz="2000" dirty="0">
                <a:solidFill>
                  <a:prstClr val="black"/>
                </a:solidFill>
                <a:latin typeface="黑体" panose="02010609060101010101" pitchFamily="49" charset="-122"/>
                <a:ea typeface="黑体" panose="02010609060101010101" pitchFamily="49" charset="-122"/>
                <a:cs typeface="黑体" panose="02010609060101010101" pitchFamily="49" charset="-122"/>
              </a:rPr>
              <a:t>分子云相互作用系统</a:t>
            </a:r>
            <a:endParaRPr lang="en-US" altLang="zh-CN" sz="2000" dirty="0">
              <a:solidFill>
                <a:prstClr val="black"/>
              </a:solidFill>
              <a:latin typeface="黑体" panose="02010609060101010101" pitchFamily="49" charset="-122"/>
              <a:ea typeface="黑体" panose="02010609060101010101" pitchFamily="49" charset="-122"/>
              <a:cs typeface="黑体" panose="02010609060101010101" pitchFamily="49" charset="-122"/>
            </a:endParaRPr>
          </a:p>
        </p:txBody>
      </p:sp>
      <p:pic>
        <p:nvPicPr>
          <p:cNvPr id="4" name="图片 3"/>
          <p:cNvPicPr>
            <a:picLocks noChangeAspect="1"/>
          </p:cNvPicPr>
          <p:nvPr/>
        </p:nvPicPr>
        <p:blipFill>
          <a:blip r:embed="rId3"/>
          <a:stretch>
            <a:fillRect/>
          </a:stretch>
        </p:blipFill>
        <p:spPr>
          <a:xfrm>
            <a:off x="7104381" y="1124585"/>
            <a:ext cx="3150235" cy="2744470"/>
          </a:xfrm>
          <a:prstGeom prst="rect">
            <a:avLst/>
          </a:prstGeom>
        </p:spPr>
      </p:pic>
      <p:sp>
        <p:nvSpPr>
          <p:cNvPr id="6" name="内容占位符 2"/>
          <p:cNvSpPr>
            <a:spLocks noGrp="1"/>
          </p:cNvSpPr>
          <p:nvPr>
            <p:ph idx="4294967295"/>
          </p:nvPr>
        </p:nvSpPr>
        <p:spPr>
          <a:xfrm>
            <a:off x="7536181" y="1125221"/>
            <a:ext cx="2573655" cy="290195"/>
          </a:xfrm>
        </p:spPr>
        <p:txBody>
          <a:bodyPr vert="horz" wrap="square" lIns="91440" tIns="45720" rIns="91440" bIns="45720" rtlCol="0" anchor="t" anchorCtr="0">
            <a:noAutofit/>
          </a:bodyPr>
          <a:lstStyle/>
          <a:p>
            <a:pPr eaLnBrk="1" hangingPunct="1">
              <a:lnSpc>
                <a:spcPct val="110000"/>
              </a:lnSpc>
              <a:buSzPct val="60000"/>
              <a:buNone/>
            </a:pPr>
            <a:r>
              <a:rPr lang="en-US" altLang="zh-CN" sz="1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LHAASO, 2021, PRL, 126, 241103</a:t>
            </a:r>
            <a:endParaRPr lang="en-US" altLang="zh-CN" sz="1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微软雅黑" panose="020B0503020204020204" pitchFamily="34" charset="-122"/>
            </a:endParaRPr>
          </a:p>
        </p:txBody>
      </p:sp>
      <p:sp>
        <p:nvSpPr>
          <p:cNvPr id="9" name="内容占位符 2"/>
          <p:cNvSpPr>
            <a:spLocks noGrp="1"/>
          </p:cNvSpPr>
          <p:nvPr/>
        </p:nvSpPr>
        <p:spPr>
          <a:xfrm>
            <a:off x="7607936" y="3994786"/>
            <a:ext cx="2573655" cy="290195"/>
          </a:xfrm>
          <a:prstGeom prst="rect">
            <a:avLst/>
          </a:prstGeom>
        </p:spPr>
        <p:txBody>
          <a:bodyPr vert="horz" wrap="square" lIns="91440" tIns="45720" rIns="91440" bIns="4572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lnSpc>
                <a:spcPct val="110000"/>
              </a:lnSpc>
              <a:buSzPct val="60000"/>
              <a:buNone/>
            </a:pPr>
            <a:r>
              <a:rPr lang="en-US" altLang="zh-CN" sz="1100" b="1" dirty="0">
                <a:solidFill>
                  <a:schemeClr val="bg1"/>
                </a:solidFill>
                <a:latin typeface="黑体" panose="02010609060101010101" pitchFamily="49" charset="-122"/>
                <a:ea typeface="黑体" panose="02010609060101010101" pitchFamily="49" charset="-122"/>
              </a:rPr>
              <a:t>LHAASO, 2021, PRL, 126, 241103</a:t>
            </a:r>
            <a:endParaRPr lang="en-US" altLang="zh-CN" sz="600" b="1" dirty="0">
              <a:solidFill>
                <a:schemeClr val="bg1"/>
              </a:solidFill>
              <a:latin typeface="黑体" panose="02010609060101010101" pitchFamily="49" charset="-122"/>
              <a:ea typeface="黑体" panose="02010609060101010101" pitchFamily="49" charset="-122"/>
              <a:sym typeface="微软雅黑" panose="020B0503020204020204" pitchFamily="34" charset="-122"/>
            </a:endParaRPr>
          </a:p>
        </p:txBody>
      </p:sp>
      <p:pic>
        <p:nvPicPr>
          <p:cNvPr id="11" name="图片 10"/>
          <p:cNvPicPr>
            <a:picLocks noChangeAspect="1"/>
          </p:cNvPicPr>
          <p:nvPr/>
        </p:nvPicPr>
        <p:blipFill>
          <a:blip r:embed="rId4"/>
          <a:stretch>
            <a:fillRect/>
          </a:stretch>
        </p:blipFill>
        <p:spPr>
          <a:xfrm>
            <a:off x="6527801" y="4410711"/>
            <a:ext cx="3902075" cy="2179955"/>
          </a:xfrm>
          <a:prstGeom prst="rect">
            <a:avLst/>
          </a:prstGeom>
        </p:spPr>
      </p:pic>
      <p:sp>
        <p:nvSpPr>
          <p:cNvPr id="13" name="内容占位符 2"/>
          <p:cNvSpPr>
            <a:spLocks noGrp="1"/>
          </p:cNvSpPr>
          <p:nvPr/>
        </p:nvSpPr>
        <p:spPr>
          <a:xfrm>
            <a:off x="7176136" y="3994786"/>
            <a:ext cx="2573655" cy="290195"/>
          </a:xfrm>
          <a:prstGeom prst="rect">
            <a:avLst/>
          </a:prstGeom>
        </p:spPr>
        <p:txBody>
          <a:bodyPr vert="horz" wrap="square" lIns="91440" tIns="45720" rIns="91440" bIns="4572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eaLnBrk="1" hangingPunct="1">
              <a:lnSpc>
                <a:spcPct val="110000"/>
              </a:lnSpc>
              <a:buSzPct val="60000"/>
              <a:buNone/>
            </a:pPr>
            <a:r>
              <a:rPr lang="zh-CN" altLang="zh-CN" sz="1800" b="1" dirty="0">
                <a:latin typeface="黑体" panose="02010609060101010101" pitchFamily="49" charset="-122"/>
                <a:ea typeface="黑体" panose="02010609060101010101" pitchFamily="49" charset="-122"/>
                <a:sym typeface="微软雅黑" panose="020B0503020204020204" pitchFamily="34" charset="-122"/>
              </a:rPr>
              <a:t>宇宙线大尺度各向异性</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976A92D3-82E4-4547-A7D0-5AA5C173EC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1766" y="4223841"/>
            <a:ext cx="3247256" cy="1826581"/>
          </a:xfrm>
          <a:prstGeom prst="rect">
            <a:avLst/>
          </a:prstGeom>
        </p:spPr>
      </p:pic>
      <p:pic>
        <p:nvPicPr>
          <p:cNvPr id="9" name="图片 8">
            <a:extLst>
              <a:ext uri="{FF2B5EF4-FFF2-40B4-BE49-F238E27FC236}">
                <a16:creationId xmlns:a16="http://schemas.microsoft.com/office/drawing/2014/main" id="{3BD6C794-B0AF-4136-8191-35119E41FF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55" t="42231" r="14720" b="9826"/>
          <a:stretch/>
        </p:blipFill>
        <p:spPr>
          <a:xfrm>
            <a:off x="6235851" y="2390462"/>
            <a:ext cx="5446594" cy="1826581"/>
          </a:xfrm>
          <a:prstGeom prst="rect">
            <a:avLst/>
          </a:prstGeom>
        </p:spPr>
      </p:pic>
      <p:pic>
        <p:nvPicPr>
          <p:cNvPr id="5" name="Picture 4"/>
          <p:cNvPicPr>
            <a:picLocks noChangeAspect="1" noChangeArrowheads="1"/>
          </p:cNvPicPr>
          <p:nvPr/>
        </p:nvPicPr>
        <p:blipFill>
          <a:blip r:embed="rId4" cstate="print"/>
          <a:srcRect/>
          <a:stretch>
            <a:fillRect/>
          </a:stretch>
        </p:blipFill>
        <p:spPr>
          <a:xfrm>
            <a:off x="8922486" y="179344"/>
            <a:ext cx="2753234" cy="2211118"/>
          </a:xfrm>
          <a:prstGeom prst="rect">
            <a:avLst/>
          </a:prstGeom>
          <a:noFill/>
          <a:ln/>
        </p:spPr>
      </p:pic>
      <p:sp>
        <p:nvSpPr>
          <p:cNvPr id="10" name="矩形 9">
            <a:extLst>
              <a:ext uri="{FF2B5EF4-FFF2-40B4-BE49-F238E27FC236}">
                <a16:creationId xmlns:a16="http://schemas.microsoft.com/office/drawing/2014/main" id="{A1BD6EF5-DB5B-467F-BD82-460340AC9C07}"/>
              </a:ext>
            </a:extLst>
          </p:cNvPr>
          <p:cNvSpPr/>
          <p:nvPr/>
        </p:nvSpPr>
        <p:spPr>
          <a:xfrm>
            <a:off x="5989064" y="6170949"/>
            <a:ext cx="5379395" cy="400110"/>
          </a:xfrm>
          <a:prstGeom prst="rect">
            <a:avLst/>
          </a:prstGeom>
        </p:spPr>
        <p:txBody>
          <a:bodyPr wrap="square">
            <a:spAutoFit/>
          </a:bodyPr>
          <a:lstStyle/>
          <a:p>
            <a:pPr algn="ctr" defTabSz="914400" fontAlgn="base">
              <a:spcBef>
                <a:spcPct val="0"/>
              </a:spcBef>
              <a:spcAft>
                <a:spcPct val="0"/>
              </a:spcAft>
              <a:defRPr/>
            </a:pPr>
            <a:r>
              <a:rPr lang="en-US" altLang="zh-CN" sz="2000" dirty="0">
                <a:latin typeface="Arial" charset="0"/>
                <a:ea typeface="华文新魏" panose="02010800040101010101" pitchFamily="2" charset="-122"/>
              </a:rPr>
              <a:t>18 </a:t>
            </a:r>
            <a:r>
              <a:rPr lang="zh-CN" altLang="en-US" sz="2000" dirty="0">
                <a:latin typeface="Arial" charset="0"/>
                <a:ea typeface="华文新魏" panose="02010800040101010101" pitchFamily="2" charset="-122"/>
              </a:rPr>
              <a:t>台</a:t>
            </a:r>
            <a:r>
              <a:rPr lang="en-US" altLang="zh-CN" sz="2000" dirty="0">
                <a:latin typeface="Arial" charset="0"/>
                <a:ea typeface="华文新魏" panose="02010800040101010101" pitchFamily="2" charset="-122"/>
              </a:rPr>
              <a:t>C-</a:t>
            </a:r>
            <a:r>
              <a:rPr lang="zh-CN" altLang="en-US" sz="2000" dirty="0">
                <a:latin typeface="Arial" charset="0"/>
                <a:ea typeface="华文新魏" panose="02010800040101010101" pitchFamily="2" charset="-122"/>
              </a:rPr>
              <a:t>望远镜</a:t>
            </a:r>
            <a:r>
              <a:rPr lang="en-US" altLang="zh-CN" sz="2000" dirty="0">
                <a:latin typeface="Arial" charset="0"/>
                <a:ea typeface="华文新魏" panose="02010800040101010101" pitchFamily="2" charset="-122"/>
              </a:rPr>
              <a:t>+(1km)² μ</a:t>
            </a:r>
            <a:r>
              <a:rPr lang="zh-CN" altLang="en-US" sz="2000" dirty="0">
                <a:latin typeface="Arial" charset="0"/>
                <a:ea typeface="华文新魏" panose="02010800040101010101" pitchFamily="2" charset="-122"/>
              </a:rPr>
              <a:t> 探测器</a:t>
            </a:r>
            <a:r>
              <a:rPr lang="en-US" altLang="zh-CN" sz="2000" dirty="0">
                <a:latin typeface="Arial" charset="0"/>
                <a:ea typeface="华文新魏" panose="02010800040101010101" pitchFamily="2" charset="-122"/>
              </a:rPr>
              <a:t>+WCDA</a:t>
            </a:r>
            <a:endParaRPr lang="zh-CN" altLang="en-US" sz="2000" dirty="0">
              <a:latin typeface="Arial" charset="0"/>
              <a:ea typeface="华文新魏" panose="02010800040101010101" pitchFamily="2" charset="-122"/>
            </a:endParaRPr>
          </a:p>
        </p:txBody>
      </p:sp>
      <p:sp>
        <p:nvSpPr>
          <p:cNvPr id="13" name="矩形 12">
            <a:extLst>
              <a:ext uri="{FF2B5EF4-FFF2-40B4-BE49-F238E27FC236}">
                <a16:creationId xmlns:a16="http://schemas.microsoft.com/office/drawing/2014/main" id="{9E71566E-B66B-4D3D-BD28-4D028EB77A68}"/>
              </a:ext>
            </a:extLst>
          </p:cNvPr>
          <p:cNvSpPr/>
          <p:nvPr/>
        </p:nvSpPr>
        <p:spPr>
          <a:xfrm>
            <a:off x="8511327" y="2707632"/>
            <a:ext cx="1269899" cy="400110"/>
          </a:xfrm>
          <a:prstGeom prst="rect">
            <a:avLst/>
          </a:prstGeom>
        </p:spPr>
        <p:txBody>
          <a:bodyPr wrap="none">
            <a:spAutoFit/>
          </a:bodyPr>
          <a:lstStyle/>
          <a:p>
            <a:pPr defTabSz="914400">
              <a:defRPr/>
            </a:pPr>
            <a:r>
              <a:rPr lang="en-US" altLang="zh-CN" sz="2000" b="1" dirty="0">
                <a:solidFill>
                  <a:srgbClr val="002060"/>
                </a:solidFill>
                <a:latin typeface="Arial" charset="0"/>
                <a:ea typeface="华文新魏" panose="02010800040101010101" pitchFamily="2" charset="-122"/>
              </a:rPr>
              <a:t>LHAASO</a:t>
            </a:r>
            <a:endParaRPr lang="zh-CN" altLang="en-US" sz="2000" dirty="0">
              <a:solidFill>
                <a:srgbClr val="002060"/>
              </a:solidFill>
              <a:latin typeface="Gill Sans MT"/>
              <a:ea typeface="华文新魏" panose="02010800040101010101" pitchFamily="2" charset="-122"/>
            </a:endParaRPr>
          </a:p>
        </p:txBody>
      </p:sp>
      <p:sp>
        <p:nvSpPr>
          <p:cNvPr id="21" name="文本框 20">
            <a:extLst>
              <a:ext uri="{FF2B5EF4-FFF2-40B4-BE49-F238E27FC236}">
                <a16:creationId xmlns:a16="http://schemas.microsoft.com/office/drawing/2014/main" id="{F0CAE9C7-6E9B-4603-A496-171799AF2B3B}"/>
              </a:ext>
            </a:extLst>
          </p:cNvPr>
          <p:cNvSpPr txBox="1"/>
          <p:nvPr/>
        </p:nvSpPr>
        <p:spPr>
          <a:xfrm>
            <a:off x="858740" y="655704"/>
            <a:ext cx="5739869" cy="954107"/>
          </a:xfrm>
          <a:prstGeom prst="rect">
            <a:avLst/>
          </a:prstGeom>
          <a:noFill/>
        </p:spPr>
        <p:txBody>
          <a:bodyPr wrap="square" rtlCol="0">
            <a:spAutoFit/>
          </a:bodyPr>
          <a:lstStyle/>
          <a:p>
            <a:pPr algn="ctr"/>
            <a:r>
              <a:rPr lang="zh-CN" altLang="en-US" sz="2800" b="1" dirty="0"/>
              <a:t>五、</a:t>
            </a:r>
            <a:r>
              <a:rPr lang="en-US" altLang="zh-CN" sz="2800" b="1" dirty="0"/>
              <a:t>100TeV</a:t>
            </a:r>
            <a:r>
              <a:rPr lang="zh-CN" altLang="en-US" sz="2800" b="1" dirty="0"/>
              <a:t>以上宇宙线单成分能谱：</a:t>
            </a:r>
            <a:r>
              <a:rPr lang="zh-CN" altLang="en-US" sz="2800" b="1" dirty="0">
                <a:solidFill>
                  <a:srgbClr val="FF0000"/>
                </a:solidFill>
              </a:rPr>
              <a:t>有史以来首次测量</a:t>
            </a:r>
            <a:endParaRPr lang="zh-CN" altLang="en-US" sz="2800" b="1" dirty="0"/>
          </a:p>
        </p:txBody>
      </p:sp>
      <p:sp>
        <p:nvSpPr>
          <p:cNvPr id="11" name="矩形 10">
            <a:extLst>
              <a:ext uri="{FF2B5EF4-FFF2-40B4-BE49-F238E27FC236}">
                <a16:creationId xmlns:a16="http://schemas.microsoft.com/office/drawing/2014/main" id="{0AD0815F-2C9B-476F-BFAF-1CC9363E84A7}"/>
              </a:ext>
            </a:extLst>
          </p:cNvPr>
          <p:cNvSpPr/>
          <p:nvPr/>
        </p:nvSpPr>
        <p:spPr>
          <a:xfrm>
            <a:off x="516280" y="1944321"/>
            <a:ext cx="4996186" cy="2477601"/>
          </a:xfrm>
          <a:prstGeom prst="rect">
            <a:avLst/>
          </a:prstGeom>
        </p:spPr>
        <p:txBody>
          <a:bodyPr wrap="square">
            <a:spAutoFit/>
          </a:bodyPr>
          <a:lstStyle/>
          <a:p>
            <a:pPr marL="742950" lvl="1" indent="-285750">
              <a:lnSpc>
                <a:spcPts val="3000"/>
              </a:lnSpc>
              <a:spcBef>
                <a:spcPts val="600"/>
              </a:spcBef>
              <a:buFont typeface="Wingdings" panose="05000000000000000000" pitchFamily="2" charset="2"/>
              <a:buChar char="u"/>
              <a:defRPr/>
            </a:pPr>
            <a:r>
              <a:rPr lang="zh-CN" altLang="en-US" sz="2000" dirty="0">
                <a:solidFill>
                  <a:prstClr val="black"/>
                </a:solidFill>
                <a:latin typeface="+mj-ea"/>
                <a:ea typeface="+mj-ea"/>
              </a:rPr>
              <a:t>海拔优势：</a:t>
            </a:r>
            <a:r>
              <a:rPr lang="en-US" altLang="zh-CN" sz="2000" dirty="0">
                <a:solidFill>
                  <a:prstClr val="black"/>
                </a:solidFill>
                <a:latin typeface="+mj-ea"/>
                <a:ea typeface="+mj-ea"/>
              </a:rPr>
              <a:t>4410</a:t>
            </a:r>
            <a:r>
              <a:rPr lang="zh-CN" altLang="en-US" sz="2000" dirty="0">
                <a:solidFill>
                  <a:prstClr val="black"/>
                </a:solidFill>
                <a:latin typeface="+mj-ea"/>
                <a:ea typeface="+mj-ea"/>
              </a:rPr>
              <a:t>米，靠近簇射极大位置，簇射涨落小</a:t>
            </a:r>
            <a:endParaRPr lang="en-US" altLang="zh-CN" sz="2000" dirty="0">
              <a:solidFill>
                <a:prstClr val="black"/>
              </a:solidFill>
              <a:latin typeface="+mj-ea"/>
              <a:ea typeface="+mj-ea"/>
            </a:endParaRPr>
          </a:p>
          <a:p>
            <a:pPr marL="742950" lvl="1" indent="-285750">
              <a:lnSpc>
                <a:spcPts val="3000"/>
              </a:lnSpc>
              <a:spcBef>
                <a:spcPts val="600"/>
              </a:spcBef>
              <a:buFont typeface="Wingdings" panose="05000000000000000000" pitchFamily="2" charset="2"/>
              <a:buChar char="u"/>
              <a:defRPr/>
            </a:pPr>
            <a:r>
              <a:rPr lang="zh-CN" altLang="en-US" sz="2000" dirty="0">
                <a:solidFill>
                  <a:srgbClr val="000000"/>
                </a:solidFill>
                <a:latin typeface="Calibri" panose="020F0502020204030204" pitchFamily="34" charset="0"/>
              </a:rPr>
              <a:t>成分鉴别能力最好：</a:t>
            </a:r>
            <a:r>
              <a:rPr lang="en-US" altLang="zh-CN" sz="2000" dirty="0">
                <a:solidFill>
                  <a:srgbClr val="000000"/>
                </a:solidFill>
                <a:latin typeface="Calibri" panose="020F0502020204030204" pitchFamily="34" charset="0"/>
              </a:rPr>
              <a:t>μ-content</a:t>
            </a:r>
            <a:r>
              <a:rPr lang="zh-CN" altLang="en-US" sz="2000" dirty="0">
                <a:solidFill>
                  <a:srgbClr val="000000"/>
                </a:solidFill>
                <a:latin typeface="Calibri" panose="020F0502020204030204" pitchFamily="34" charset="0"/>
              </a:rPr>
              <a:t>，</a:t>
            </a:r>
            <a:r>
              <a:rPr lang="en-US" altLang="zh-CN" sz="2000" dirty="0">
                <a:solidFill>
                  <a:srgbClr val="000000"/>
                </a:solidFill>
                <a:latin typeface="Calibri" panose="020F0502020204030204" pitchFamily="34" charset="0"/>
              </a:rPr>
              <a:t>X</a:t>
            </a:r>
            <a:r>
              <a:rPr lang="en-US" altLang="zh-CN" sz="2000" baseline="-25000" dirty="0">
                <a:solidFill>
                  <a:srgbClr val="000000"/>
                </a:solidFill>
                <a:latin typeface="Calibri" panose="020F0502020204030204" pitchFamily="34" charset="0"/>
              </a:rPr>
              <a:t>max</a:t>
            </a:r>
            <a:r>
              <a:rPr lang="zh-CN" altLang="en-US" sz="2000" dirty="0">
                <a:solidFill>
                  <a:srgbClr val="000000"/>
                </a:solidFill>
                <a:latin typeface="Calibri" panose="020F0502020204030204" pitchFamily="34" charset="0"/>
              </a:rPr>
              <a:t>，</a:t>
            </a:r>
            <a:endParaRPr lang="en-US" altLang="zh-CN" sz="2000" dirty="0">
              <a:solidFill>
                <a:srgbClr val="000000"/>
              </a:solidFill>
              <a:latin typeface="Calibri" panose="020F0502020204030204" pitchFamily="34" charset="0"/>
            </a:endParaRPr>
          </a:p>
          <a:p>
            <a:pPr marR="1730" lvl="1" algn="just">
              <a:spcBef>
                <a:spcPts val="300"/>
              </a:spcBef>
            </a:pPr>
            <a:r>
              <a:rPr lang="en-US" altLang="zh-CN" sz="2000" dirty="0">
                <a:solidFill>
                  <a:srgbClr val="000000"/>
                </a:solidFill>
                <a:latin typeface="Calibri" panose="020F0502020204030204" pitchFamily="34" charset="0"/>
              </a:rPr>
              <a:t>              </a:t>
            </a:r>
            <a:r>
              <a:rPr lang="zh-CN" altLang="en-US" sz="2000" dirty="0">
                <a:solidFill>
                  <a:srgbClr val="000000"/>
                </a:solidFill>
                <a:latin typeface="Calibri" panose="020F0502020204030204" pitchFamily="34" charset="0"/>
              </a:rPr>
              <a:t>簇射芯区能流，</a:t>
            </a:r>
            <a:r>
              <a:rPr lang="en-US" altLang="zh-CN" sz="2000" dirty="0">
                <a:solidFill>
                  <a:srgbClr val="000000"/>
                </a:solidFill>
                <a:latin typeface="Calibri" panose="020F0502020204030204" pitchFamily="34" charset="0"/>
              </a:rPr>
              <a:t>Hillas </a:t>
            </a:r>
            <a:r>
              <a:rPr lang="zh-CN" altLang="en-US" sz="2000" dirty="0">
                <a:solidFill>
                  <a:srgbClr val="000000"/>
                </a:solidFill>
                <a:latin typeface="Calibri" panose="020F0502020204030204" pitchFamily="34" charset="0"/>
              </a:rPr>
              <a:t>参数等</a:t>
            </a:r>
            <a:endParaRPr lang="en-US" altLang="zh-CN" sz="2000" dirty="0">
              <a:solidFill>
                <a:prstClr val="black"/>
              </a:solidFill>
              <a:latin typeface="+mj-ea"/>
              <a:ea typeface="+mj-ea"/>
            </a:endParaRPr>
          </a:p>
          <a:p>
            <a:pPr marL="742950" lvl="1" indent="-285750">
              <a:lnSpc>
                <a:spcPts val="3000"/>
              </a:lnSpc>
              <a:spcBef>
                <a:spcPts val="600"/>
              </a:spcBef>
              <a:buFont typeface="Wingdings" panose="05000000000000000000" pitchFamily="2" charset="2"/>
              <a:buChar char="u"/>
              <a:defRPr/>
            </a:pPr>
            <a:r>
              <a:rPr lang="zh-CN" altLang="en-US" sz="2000" dirty="0">
                <a:solidFill>
                  <a:srgbClr val="000000"/>
                </a:solidFill>
                <a:latin typeface="Calibri" panose="020F0502020204030204" pitchFamily="34" charset="0"/>
              </a:rPr>
              <a:t>能量重建精度高：</a:t>
            </a:r>
            <a:endParaRPr lang="en-US" altLang="zh-CN" sz="2000" dirty="0">
              <a:solidFill>
                <a:srgbClr val="000000"/>
              </a:solidFill>
              <a:latin typeface="Calibri" panose="020F0502020204030204" pitchFamily="34" charset="0"/>
            </a:endParaRPr>
          </a:p>
          <a:p>
            <a:pPr marR="1730" lvl="1" algn="just">
              <a:spcBef>
                <a:spcPts val="300"/>
              </a:spcBef>
            </a:pPr>
            <a:r>
              <a:rPr lang="en-US" altLang="zh-CN" sz="2000" dirty="0">
                <a:solidFill>
                  <a:srgbClr val="000000"/>
                </a:solidFill>
                <a:latin typeface="Calibri" panose="020F0502020204030204" pitchFamily="34" charset="0"/>
              </a:rPr>
              <a:t>              C-</a:t>
            </a:r>
            <a:r>
              <a:rPr lang="zh-CN" altLang="en-US" sz="2000" dirty="0">
                <a:solidFill>
                  <a:srgbClr val="000000"/>
                </a:solidFill>
                <a:latin typeface="Calibri" panose="020F0502020204030204" pitchFamily="34" charset="0"/>
              </a:rPr>
              <a:t>望远镜具有类量能器特点</a:t>
            </a:r>
            <a:endParaRPr lang="en-US" altLang="zh-CN" sz="2000" dirty="0">
              <a:solidFill>
                <a:srgbClr val="000000"/>
              </a:solidFill>
              <a:latin typeface="Calibri" panose="020F0502020204030204" pitchFamily="34" charset="0"/>
            </a:endParaRPr>
          </a:p>
        </p:txBody>
      </p:sp>
      <p:sp>
        <p:nvSpPr>
          <p:cNvPr id="2" name="矩形 1">
            <a:extLst>
              <a:ext uri="{FF2B5EF4-FFF2-40B4-BE49-F238E27FC236}">
                <a16:creationId xmlns:a16="http://schemas.microsoft.com/office/drawing/2014/main" id="{C0161F84-546E-457F-B1A3-3B282E4D5648}"/>
              </a:ext>
            </a:extLst>
          </p:cNvPr>
          <p:cNvSpPr/>
          <p:nvPr/>
        </p:nvSpPr>
        <p:spPr>
          <a:xfrm>
            <a:off x="956617" y="4473820"/>
            <a:ext cx="4626401" cy="1554272"/>
          </a:xfrm>
          <a:prstGeom prst="rect">
            <a:avLst/>
          </a:prstGeom>
        </p:spPr>
        <p:txBody>
          <a:bodyPr wrap="square">
            <a:spAutoFit/>
          </a:bodyPr>
          <a:lstStyle/>
          <a:p>
            <a:pPr marL="285750" indent="-285750">
              <a:spcBef>
                <a:spcPts val="600"/>
              </a:spcBef>
              <a:buFont typeface="Wingdings" panose="05000000000000000000" pitchFamily="2" charset="2"/>
              <a:buChar char="u"/>
            </a:pPr>
            <a:r>
              <a:rPr lang="zh-CN" altLang="en-US" sz="2000" b="1" dirty="0">
                <a:solidFill>
                  <a:srgbClr val="0070C0"/>
                </a:solidFill>
              </a:rPr>
              <a:t>研究目标</a:t>
            </a:r>
            <a:endParaRPr lang="en-US" altLang="zh-CN" sz="2000" b="1" dirty="0">
              <a:solidFill>
                <a:srgbClr val="0070C0"/>
              </a:solidFill>
            </a:endParaRPr>
          </a:p>
          <a:p>
            <a:pPr marL="800100" lvl="1" indent="-342900">
              <a:spcBef>
                <a:spcPts val="600"/>
              </a:spcBef>
              <a:buFont typeface="Wingdings" panose="05000000000000000000" pitchFamily="2" charset="2"/>
              <a:buChar char="ü"/>
            </a:pPr>
            <a:r>
              <a:rPr lang="zh-CN" altLang="en-US" sz="2000" b="1" dirty="0">
                <a:solidFill>
                  <a:srgbClr val="0070C0"/>
                </a:solidFill>
                <a:latin typeface="+mn-ea"/>
              </a:rPr>
              <a:t>质子、质子</a:t>
            </a:r>
            <a:r>
              <a:rPr lang="en-US" altLang="zh-CN" sz="2000" b="1" dirty="0">
                <a:solidFill>
                  <a:srgbClr val="0070C0"/>
                </a:solidFill>
                <a:latin typeface="+mn-ea"/>
              </a:rPr>
              <a:t>+</a:t>
            </a:r>
            <a:r>
              <a:rPr lang="zh-CN" altLang="en-US" sz="2000" b="1" dirty="0">
                <a:solidFill>
                  <a:srgbClr val="0070C0"/>
                </a:solidFill>
                <a:latin typeface="+mn-ea"/>
              </a:rPr>
              <a:t>氦核能谱精确测量</a:t>
            </a:r>
          </a:p>
          <a:p>
            <a:pPr marL="800100" lvl="1" indent="-342900">
              <a:spcBef>
                <a:spcPts val="600"/>
              </a:spcBef>
              <a:buFont typeface="Wingdings" panose="05000000000000000000" pitchFamily="2" charset="2"/>
              <a:buChar char="ü"/>
            </a:pPr>
            <a:r>
              <a:rPr lang="zh-CN" altLang="en-US" sz="2000" b="1" dirty="0">
                <a:solidFill>
                  <a:srgbClr val="0070C0"/>
                </a:solidFill>
                <a:latin typeface="+mn-ea"/>
              </a:rPr>
              <a:t>铁核能谱的精确测量</a:t>
            </a:r>
          </a:p>
          <a:p>
            <a:pPr marL="800100" lvl="1" indent="-342900">
              <a:spcBef>
                <a:spcPts val="600"/>
              </a:spcBef>
              <a:buFont typeface="Wingdings" panose="05000000000000000000" pitchFamily="2" charset="2"/>
              <a:buChar char="ü"/>
            </a:pPr>
            <a:r>
              <a:rPr lang="zh-CN" altLang="en-US" sz="2000" b="1" dirty="0">
                <a:solidFill>
                  <a:srgbClr val="0070C0"/>
                </a:solidFill>
                <a:latin typeface="+mn-ea"/>
              </a:rPr>
              <a:t>能量绝对标定</a:t>
            </a:r>
          </a:p>
        </p:txBody>
      </p:sp>
      <p:sp>
        <p:nvSpPr>
          <p:cNvPr id="4" name="文本框 3">
            <a:extLst>
              <a:ext uri="{FF2B5EF4-FFF2-40B4-BE49-F238E27FC236}">
                <a16:creationId xmlns:a16="http://schemas.microsoft.com/office/drawing/2014/main" id="{DD36BEAF-D694-4A32-B7A5-AAE9BECDA192}"/>
              </a:ext>
            </a:extLst>
          </p:cNvPr>
          <p:cNvSpPr txBox="1"/>
          <p:nvPr/>
        </p:nvSpPr>
        <p:spPr>
          <a:xfrm>
            <a:off x="7031453" y="1309929"/>
            <a:ext cx="1900198" cy="1015663"/>
          </a:xfrm>
          <a:prstGeom prst="rect">
            <a:avLst/>
          </a:prstGeom>
          <a:noFill/>
        </p:spPr>
        <p:txBody>
          <a:bodyPr wrap="square" rtlCol="0">
            <a:spAutoFit/>
          </a:bodyPr>
          <a:lstStyle/>
          <a:p>
            <a:r>
              <a:rPr lang="zh-CN" altLang="en-US" sz="2000" b="1" dirty="0"/>
              <a:t>多探测手段、</a:t>
            </a:r>
            <a:endParaRPr lang="en-US" altLang="zh-CN" sz="2000" b="1" dirty="0"/>
          </a:p>
          <a:p>
            <a:r>
              <a:rPr lang="zh-CN" altLang="en-US" sz="2000" b="1" dirty="0"/>
              <a:t>多参数</a:t>
            </a:r>
            <a:endParaRPr lang="en-US" altLang="zh-CN" sz="2000" b="1" dirty="0"/>
          </a:p>
          <a:p>
            <a:r>
              <a:rPr lang="zh-CN" altLang="en-US" sz="2000" b="1" dirty="0"/>
              <a:t>成分鉴别</a:t>
            </a:r>
            <a:endParaRPr lang="zh-CN" altLang="en-US" b="1" dirty="0"/>
          </a:p>
        </p:txBody>
      </p:sp>
      <p:pic>
        <p:nvPicPr>
          <p:cNvPr id="12" name="图片 11">
            <a:extLst>
              <a:ext uri="{FF2B5EF4-FFF2-40B4-BE49-F238E27FC236}">
                <a16:creationId xmlns:a16="http://schemas.microsoft.com/office/drawing/2014/main" id="{93BE33F3-7124-4B8F-8AE5-DFEDE5AFBA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31" t="10685" r="7769" b="16520"/>
          <a:stretch/>
        </p:blipFill>
        <p:spPr>
          <a:xfrm>
            <a:off x="5488434" y="4214628"/>
            <a:ext cx="3653355" cy="1826581"/>
          </a:xfrm>
          <a:prstGeom prst="rect">
            <a:avLst/>
          </a:prstGeom>
        </p:spPr>
      </p:pic>
      <p:sp>
        <p:nvSpPr>
          <p:cNvPr id="7" name="矩形 6">
            <a:extLst>
              <a:ext uri="{FF2B5EF4-FFF2-40B4-BE49-F238E27FC236}">
                <a16:creationId xmlns:a16="http://schemas.microsoft.com/office/drawing/2014/main" id="{70326FA3-44C6-4654-A4D6-7C0627BE9C69}"/>
              </a:ext>
            </a:extLst>
          </p:cNvPr>
          <p:cNvSpPr/>
          <p:nvPr/>
        </p:nvSpPr>
        <p:spPr>
          <a:xfrm>
            <a:off x="8216464" y="3021554"/>
            <a:ext cx="477078" cy="19612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a:extLst>
              <a:ext uri="{FF2B5EF4-FFF2-40B4-BE49-F238E27FC236}">
                <a16:creationId xmlns:a16="http://schemas.microsoft.com/office/drawing/2014/main" id="{FEBDE95D-42CC-4329-9D96-CC05C5188BC3}"/>
              </a:ext>
            </a:extLst>
          </p:cNvPr>
          <p:cNvCxnSpPr>
            <a:cxnSpLocks/>
          </p:cNvCxnSpPr>
          <p:nvPr/>
        </p:nvCxnSpPr>
        <p:spPr>
          <a:xfrm flipH="1">
            <a:off x="5512466" y="3016259"/>
            <a:ext cx="2697113" cy="120758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6D34DC67-7B34-40FF-B187-5AD9A559FC81}"/>
              </a:ext>
            </a:extLst>
          </p:cNvPr>
          <p:cNvCxnSpPr>
            <a:cxnSpLocks/>
          </p:cNvCxnSpPr>
          <p:nvPr/>
        </p:nvCxnSpPr>
        <p:spPr>
          <a:xfrm>
            <a:off x="8678524" y="3012341"/>
            <a:ext cx="463265" cy="12115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421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72E5EDE3-1ED3-47A1-9159-7B3B8E45C1D3}"/>
              </a:ext>
            </a:extLst>
          </p:cNvPr>
          <p:cNvGrpSpPr/>
          <p:nvPr/>
        </p:nvGrpSpPr>
        <p:grpSpPr>
          <a:xfrm>
            <a:off x="8037464" y="4610286"/>
            <a:ext cx="3771977" cy="2160689"/>
            <a:chOff x="5178593" y="1006459"/>
            <a:chExt cx="3694934" cy="2773649"/>
          </a:xfrm>
        </p:grpSpPr>
        <p:pic>
          <p:nvPicPr>
            <p:cNvPr id="18" name="图片 17">
              <a:extLst>
                <a:ext uri="{FF2B5EF4-FFF2-40B4-BE49-F238E27FC236}">
                  <a16:creationId xmlns:a16="http://schemas.microsoft.com/office/drawing/2014/main" id="{303AB010-3B50-4D6E-B4C4-78043D3CA6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593" y="1006459"/>
              <a:ext cx="3415525" cy="2773649"/>
            </a:xfrm>
            <a:prstGeom prst="rect">
              <a:avLst/>
            </a:prstGeom>
          </p:spPr>
        </p:pic>
        <p:sp>
          <p:nvSpPr>
            <p:cNvPr id="19" name="文本框 18">
              <a:extLst>
                <a:ext uri="{FF2B5EF4-FFF2-40B4-BE49-F238E27FC236}">
                  <a16:creationId xmlns:a16="http://schemas.microsoft.com/office/drawing/2014/main" id="{C4C6A679-9A13-4012-8359-6BBE8DBC9210}"/>
                </a:ext>
              </a:extLst>
            </p:cNvPr>
            <p:cNvSpPr txBox="1"/>
            <p:nvPr/>
          </p:nvSpPr>
          <p:spPr>
            <a:xfrm>
              <a:off x="7057280" y="2229669"/>
              <a:ext cx="1816247" cy="750668"/>
            </a:xfrm>
            <a:prstGeom prst="rect">
              <a:avLst/>
            </a:prstGeom>
            <a:noFill/>
          </p:spPr>
          <p:txBody>
            <a:bodyPr wrap="square" rtlCol="0">
              <a:spAutoFit/>
            </a:bodyPr>
            <a:lstStyle/>
            <a:p>
              <a:pPr defTabSz="914400">
                <a:defRPr/>
              </a:pPr>
              <a:r>
                <a:rPr lang="zh-CN" altLang="en-US" sz="1600" dirty="0">
                  <a:solidFill>
                    <a:prstClr val="black"/>
                  </a:solidFill>
                  <a:latin typeface="Calibri"/>
                  <a:ea typeface="宋体" panose="02010600030101010101" pitchFamily="2" charset="-122"/>
                </a:rPr>
                <a:t>标定结果：</a:t>
              </a:r>
              <a:r>
                <a:rPr lang="en-US" altLang="zh-CN" sz="1600" dirty="0">
                  <a:solidFill>
                    <a:prstClr val="black"/>
                  </a:solidFill>
                  <a:latin typeface="Calibri"/>
                  <a:ea typeface="宋体" panose="02010600030101010101" pitchFamily="2" charset="-122"/>
                </a:rPr>
                <a:t>21±6.5TeV</a:t>
              </a:r>
              <a:endParaRPr lang="zh-CN" altLang="en-US" sz="1600" dirty="0">
                <a:solidFill>
                  <a:prstClr val="black"/>
                </a:solidFill>
                <a:latin typeface="Calibri"/>
                <a:ea typeface="宋体" panose="02010600030101010101" pitchFamily="2" charset="-122"/>
              </a:endParaRPr>
            </a:p>
          </p:txBody>
        </p:sp>
      </p:grpSp>
      <p:grpSp>
        <p:nvGrpSpPr>
          <p:cNvPr id="9" name="组合 8">
            <a:extLst>
              <a:ext uri="{FF2B5EF4-FFF2-40B4-BE49-F238E27FC236}">
                <a16:creationId xmlns:a16="http://schemas.microsoft.com/office/drawing/2014/main" id="{AB9C5EAF-D085-4B7E-AC61-147566B56C7C}"/>
              </a:ext>
            </a:extLst>
          </p:cNvPr>
          <p:cNvGrpSpPr/>
          <p:nvPr/>
        </p:nvGrpSpPr>
        <p:grpSpPr>
          <a:xfrm>
            <a:off x="7948246" y="2159416"/>
            <a:ext cx="3518365" cy="2465256"/>
            <a:chOff x="72711" y="223303"/>
            <a:chExt cx="4067241" cy="2773649"/>
          </a:xfrm>
        </p:grpSpPr>
        <p:pic>
          <p:nvPicPr>
            <p:cNvPr id="15" name="Picture 2" descr="C:\Users\yinlq\Desktop\iron_hrd_Ec_Z_com3.png">
              <a:extLst>
                <a:ext uri="{FF2B5EF4-FFF2-40B4-BE49-F238E27FC236}">
                  <a16:creationId xmlns:a16="http://schemas.microsoft.com/office/drawing/2014/main" id="{76BFFABA-30D1-4EF5-AAF7-2CF86C9EE5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11" y="223303"/>
              <a:ext cx="4067241" cy="2773649"/>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a:extLst>
                <a:ext uri="{FF2B5EF4-FFF2-40B4-BE49-F238E27FC236}">
                  <a16:creationId xmlns:a16="http://schemas.microsoft.com/office/drawing/2014/main" id="{B51FF4B3-2582-4AC3-8C9A-F5C07C9754DD}"/>
                </a:ext>
              </a:extLst>
            </p:cNvPr>
            <p:cNvSpPr txBox="1"/>
            <p:nvPr/>
          </p:nvSpPr>
          <p:spPr>
            <a:xfrm>
              <a:off x="2673598" y="356533"/>
              <a:ext cx="980203" cy="415534"/>
            </a:xfrm>
            <a:prstGeom prst="rect">
              <a:avLst/>
            </a:prstGeom>
            <a:noFill/>
          </p:spPr>
          <p:txBody>
            <a:bodyPr wrap="none" rtlCol="0">
              <a:spAutoFit/>
            </a:bodyPr>
            <a:lstStyle/>
            <a:p>
              <a:r>
                <a:rPr lang="en-US" altLang="zh-CN" dirty="0">
                  <a:solidFill>
                    <a:prstClr val="black"/>
                  </a:solidFill>
                  <a:latin typeface="Calibri"/>
                  <a:ea typeface="宋体" panose="02010600030101010101" pitchFamily="2" charset="-122"/>
                </a:rPr>
                <a:t>5 years</a:t>
              </a:r>
              <a:endParaRPr lang="zh-CN" altLang="en-US" dirty="0">
                <a:solidFill>
                  <a:prstClr val="black"/>
                </a:solidFill>
                <a:latin typeface="Calibri"/>
                <a:ea typeface="宋体" panose="02010600030101010101" pitchFamily="2" charset="-122"/>
              </a:endParaRPr>
            </a:p>
          </p:txBody>
        </p:sp>
        <p:sp>
          <p:nvSpPr>
            <p:cNvPr id="17" name="文本框 16">
              <a:extLst>
                <a:ext uri="{FF2B5EF4-FFF2-40B4-BE49-F238E27FC236}">
                  <a16:creationId xmlns:a16="http://schemas.microsoft.com/office/drawing/2014/main" id="{4F695EE9-DF15-474C-891D-9E1C1A6A3530}"/>
                </a:ext>
              </a:extLst>
            </p:cNvPr>
            <p:cNvSpPr txBox="1"/>
            <p:nvPr/>
          </p:nvSpPr>
          <p:spPr>
            <a:xfrm>
              <a:off x="1685493" y="1192669"/>
              <a:ext cx="980203" cy="415534"/>
            </a:xfrm>
            <a:prstGeom prst="rect">
              <a:avLst/>
            </a:prstGeom>
            <a:noFill/>
          </p:spPr>
          <p:txBody>
            <a:bodyPr wrap="none" rtlCol="0">
              <a:spAutoFit/>
            </a:bodyPr>
            <a:lstStyle/>
            <a:p>
              <a:r>
                <a:rPr lang="en-US" altLang="zh-CN" dirty="0">
                  <a:solidFill>
                    <a:prstClr val="black"/>
                  </a:solidFill>
                  <a:latin typeface="Calibri"/>
                  <a:ea typeface="宋体" panose="02010600030101010101" pitchFamily="2" charset="-122"/>
                </a:rPr>
                <a:t>3 years</a:t>
              </a:r>
              <a:endParaRPr lang="zh-CN" altLang="en-US" dirty="0">
                <a:solidFill>
                  <a:prstClr val="black"/>
                </a:solidFill>
                <a:latin typeface="Calibri"/>
                <a:ea typeface="宋体" panose="02010600030101010101" pitchFamily="2" charset="-122"/>
              </a:endParaRPr>
            </a:p>
          </p:txBody>
        </p:sp>
        <p:cxnSp>
          <p:nvCxnSpPr>
            <p:cNvPr id="20" name="直接箭头连接符 19">
              <a:extLst>
                <a:ext uri="{FF2B5EF4-FFF2-40B4-BE49-F238E27FC236}">
                  <a16:creationId xmlns:a16="http://schemas.microsoft.com/office/drawing/2014/main" id="{EFB46968-F9A9-4ED6-820D-27C94AD1AE58}"/>
                </a:ext>
              </a:extLst>
            </p:cNvPr>
            <p:cNvCxnSpPr>
              <a:cxnSpLocks/>
            </p:cNvCxnSpPr>
            <p:nvPr/>
          </p:nvCxnSpPr>
          <p:spPr>
            <a:xfrm flipH="1">
              <a:off x="2280320" y="1100103"/>
              <a:ext cx="151475" cy="18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081DFFE6-0BCF-46E2-9858-12242D866651}"/>
                </a:ext>
              </a:extLst>
            </p:cNvPr>
            <p:cNvCxnSpPr>
              <a:cxnSpLocks/>
            </p:cNvCxnSpPr>
            <p:nvPr/>
          </p:nvCxnSpPr>
          <p:spPr>
            <a:xfrm flipV="1">
              <a:off x="2986092" y="677733"/>
              <a:ext cx="150955" cy="2314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4" name="图片 13">
            <a:extLst>
              <a:ext uri="{FF2B5EF4-FFF2-40B4-BE49-F238E27FC236}">
                <a16:creationId xmlns:a16="http://schemas.microsoft.com/office/drawing/2014/main" id="{C4D3A202-B66C-4B6A-813C-2EB3130FC6B4}"/>
              </a:ext>
            </a:extLst>
          </p:cNvPr>
          <p:cNvPicPr>
            <a:picLocks noChangeAspect="1"/>
          </p:cNvPicPr>
          <p:nvPr/>
        </p:nvPicPr>
        <p:blipFill>
          <a:blip r:embed="rId5"/>
          <a:stretch>
            <a:fillRect/>
          </a:stretch>
        </p:blipFill>
        <p:spPr>
          <a:xfrm>
            <a:off x="8019490" y="16544"/>
            <a:ext cx="3518365" cy="2270926"/>
          </a:xfrm>
          <a:prstGeom prst="rect">
            <a:avLst/>
          </a:prstGeom>
        </p:spPr>
      </p:pic>
      <p:sp>
        <p:nvSpPr>
          <p:cNvPr id="22" name="内容占位符 2">
            <a:extLst>
              <a:ext uri="{FF2B5EF4-FFF2-40B4-BE49-F238E27FC236}">
                <a16:creationId xmlns:a16="http://schemas.microsoft.com/office/drawing/2014/main" id="{32573F10-235A-46B9-A916-F2F46672848D}"/>
              </a:ext>
            </a:extLst>
          </p:cNvPr>
          <p:cNvSpPr txBox="1">
            <a:spLocks/>
          </p:cNvSpPr>
          <p:nvPr/>
        </p:nvSpPr>
        <p:spPr>
          <a:xfrm>
            <a:off x="1631505" y="217672"/>
            <a:ext cx="5232423" cy="3139320"/>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00"/>
              </a:spcBef>
              <a:buFont typeface="Wingdings" panose="05000000000000000000" pitchFamily="2" charset="2"/>
              <a:buChar char="p"/>
            </a:pPr>
            <a:r>
              <a:rPr lang="zh-CN" altLang="en-US" sz="1900" b="1" dirty="0">
                <a:solidFill>
                  <a:srgbClr val="0070C0"/>
                </a:solidFill>
                <a:latin typeface="+mn-ea"/>
              </a:rPr>
              <a:t>质子、质子</a:t>
            </a:r>
            <a:r>
              <a:rPr lang="en-US" altLang="zh-CN" sz="1900" b="1" dirty="0">
                <a:solidFill>
                  <a:srgbClr val="0070C0"/>
                </a:solidFill>
                <a:latin typeface="+mn-ea"/>
              </a:rPr>
              <a:t>+</a:t>
            </a:r>
            <a:r>
              <a:rPr lang="zh-CN" altLang="en-US" sz="1900" b="1" dirty="0">
                <a:solidFill>
                  <a:srgbClr val="0070C0"/>
                </a:solidFill>
                <a:latin typeface="+mn-ea"/>
              </a:rPr>
              <a:t>氦核能谱精确测量</a:t>
            </a:r>
            <a:endParaRPr lang="en-US" altLang="zh-CN" sz="1900" b="1" dirty="0">
              <a:solidFill>
                <a:srgbClr val="0070C0"/>
              </a:solidFill>
              <a:latin typeface="+mn-ea"/>
            </a:endParaRPr>
          </a:p>
          <a:p>
            <a:pPr lvl="1">
              <a:spcBef>
                <a:spcPts val="200"/>
              </a:spcBef>
            </a:pPr>
            <a:r>
              <a:rPr lang="zh-CN" altLang="en-US" sz="1900" b="1" dirty="0">
                <a:solidFill>
                  <a:prstClr val="black"/>
                </a:solidFill>
                <a:latin typeface="+mn-ea"/>
              </a:rPr>
              <a:t>能量范围：</a:t>
            </a:r>
            <a:r>
              <a:rPr lang="en-US" altLang="zh-CN" sz="1900" b="1" dirty="0">
                <a:solidFill>
                  <a:prstClr val="black"/>
                </a:solidFill>
                <a:latin typeface="+mn-ea"/>
              </a:rPr>
              <a:t>0.1-10 </a:t>
            </a:r>
            <a:r>
              <a:rPr lang="en-US" altLang="zh-CN" sz="1900" b="1" dirty="0" err="1">
                <a:solidFill>
                  <a:prstClr val="black"/>
                </a:solidFill>
                <a:latin typeface="+mn-ea"/>
              </a:rPr>
              <a:t>PeV</a:t>
            </a:r>
            <a:endParaRPr lang="en-US" altLang="zh-CN" sz="1900" b="1" dirty="0">
              <a:solidFill>
                <a:prstClr val="black"/>
              </a:solidFill>
              <a:latin typeface="+mn-ea"/>
            </a:endParaRPr>
          </a:p>
          <a:p>
            <a:pPr lvl="1">
              <a:spcBef>
                <a:spcPts val="200"/>
              </a:spcBef>
            </a:pPr>
            <a:r>
              <a:rPr lang="zh-CN" altLang="en-US" sz="1900" b="1" dirty="0">
                <a:solidFill>
                  <a:prstClr val="black"/>
                </a:solidFill>
                <a:latin typeface="+mn-ea"/>
              </a:rPr>
              <a:t>能量分辨率：</a:t>
            </a:r>
            <a:r>
              <a:rPr lang="en-US" altLang="zh-CN" sz="1900" b="1" dirty="0">
                <a:solidFill>
                  <a:prstClr val="black"/>
                </a:solidFill>
                <a:latin typeface="+mn-ea"/>
              </a:rPr>
              <a:t>~15%</a:t>
            </a:r>
          </a:p>
          <a:p>
            <a:pPr lvl="1">
              <a:spcBef>
                <a:spcPts val="200"/>
              </a:spcBef>
            </a:pPr>
            <a:r>
              <a:rPr lang="zh-CN" altLang="en-US" sz="1900" b="1" dirty="0">
                <a:solidFill>
                  <a:prstClr val="black"/>
                </a:solidFill>
                <a:latin typeface="+mn-ea"/>
              </a:rPr>
              <a:t>纯度：</a:t>
            </a:r>
            <a:r>
              <a:rPr lang="en-US" altLang="zh-CN" sz="1900" b="1" dirty="0">
                <a:solidFill>
                  <a:prstClr val="black"/>
                </a:solidFill>
                <a:latin typeface="+mn-ea"/>
              </a:rPr>
              <a:t>H&gt;90%</a:t>
            </a:r>
            <a:r>
              <a:rPr lang="zh-CN" altLang="en-US" sz="1900" b="1" dirty="0">
                <a:solidFill>
                  <a:prstClr val="black"/>
                </a:solidFill>
                <a:latin typeface="+mn-ea"/>
              </a:rPr>
              <a:t>，</a:t>
            </a:r>
            <a:r>
              <a:rPr lang="en-US" altLang="zh-CN" sz="1900" b="1" dirty="0">
                <a:solidFill>
                  <a:prstClr val="black"/>
                </a:solidFill>
                <a:latin typeface="+mn-ea"/>
              </a:rPr>
              <a:t>H+He&gt;98%</a:t>
            </a:r>
          </a:p>
          <a:p>
            <a:pPr lvl="1">
              <a:spcBef>
                <a:spcPts val="200"/>
              </a:spcBef>
            </a:pPr>
            <a:r>
              <a:rPr lang="en-US" altLang="zh-CN" sz="1900" b="1" dirty="0">
                <a:solidFill>
                  <a:prstClr val="black"/>
                </a:solidFill>
                <a:latin typeface="+mn-ea"/>
              </a:rPr>
              <a:t>Aperture</a:t>
            </a:r>
            <a:r>
              <a:rPr lang="zh-CN" altLang="en-US" sz="1900" b="1" dirty="0">
                <a:solidFill>
                  <a:prstClr val="black"/>
                </a:solidFill>
                <a:latin typeface="+mn-ea"/>
              </a:rPr>
              <a:t>：</a:t>
            </a:r>
            <a:r>
              <a:rPr lang="en-US" altLang="zh-CN" sz="1900" b="1" dirty="0">
                <a:solidFill>
                  <a:prstClr val="black"/>
                </a:solidFill>
                <a:latin typeface="+mn-ea"/>
              </a:rPr>
              <a:t>H&gt;900</a:t>
            </a:r>
            <a:r>
              <a:rPr lang="zh-CN" altLang="en-US" sz="1900" b="1" dirty="0">
                <a:solidFill>
                  <a:prstClr val="black"/>
                </a:solidFill>
                <a:latin typeface="+mn-ea"/>
              </a:rPr>
              <a:t>，</a:t>
            </a:r>
            <a:r>
              <a:rPr lang="en-US" altLang="zh-CN" sz="1900" b="1" dirty="0">
                <a:solidFill>
                  <a:prstClr val="black"/>
                </a:solidFill>
                <a:latin typeface="+mn-ea"/>
              </a:rPr>
              <a:t>H+He&gt;1800 ㎡sr</a:t>
            </a:r>
          </a:p>
          <a:p>
            <a:pPr lvl="1">
              <a:spcBef>
                <a:spcPts val="200"/>
              </a:spcBef>
            </a:pPr>
            <a:r>
              <a:rPr lang="en-US" altLang="zh-CN" sz="1900" b="1" dirty="0">
                <a:solidFill>
                  <a:prstClr val="black"/>
                </a:solidFill>
                <a:latin typeface="+mn-ea"/>
              </a:rPr>
              <a:t>6</a:t>
            </a:r>
            <a:r>
              <a:rPr lang="zh-CN" altLang="en-US" sz="1900" b="1" dirty="0">
                <a:solidFill>
                  <a:prstClr val="black"/>
                </a:solidFill>
                <a:latin typeface="+mn-ea"/>
              </a:rPr>
              <a:t>台</a:t>
            </a:r>
            <a:r>
              <a:rPr lang="en-US" altLang="zh-CN" sz="1900" b="1" dirty="0">
                <a:solidFill>
                  <a:prstClr val="black"/>
                </a:solidFill>
                <a:latin typeface="+mn-ea"/>
              </a:rPr>
              <a:t>C-</a:t>
            </a:r>
            <a:r>
              <a:rPr lang="zh-CN" altLang="en-US" sz="1900" b="1" dirty="0">
                <a:solidFill>
                  <a:prstClr val="black"/>
                </a:solidFill>
                <a:latin typeface="+mn-ea"/>
              </a:rPr>
              <a:t>望远镜</a:t>
            </a:r>
            <a:r>
              <a:rPr lang="en-US" altLang="zh-CN" sz="1900" b="1" dirty="0">
                <a:solidFill>
                  <a:prstClr val="black"/>
                </a:solidFill>
                <a:latin typeface="+mn-ea"/>
              </a:rPr>
              <a:t>+WCDA+KM2A</a:t>
            </a:r>
          </a:p>
          <a:p>
            <a:pPr marL="457200" lvl="1" indent="0">
              <a:spcBef>
                <a:spcPts val="200"/>
              </a:spcBef>
              <a:buNone/>
            </a:pPr>
            <a:r>
              <a:rPr lang="en-US" altLang="zh-CN" sz="1900" b="1" dirty="0">
                <a:solidFill>
                  <a:prstClr val="black"/>
                </a:solidFill>
                <a:latin typeface="+mn-ea"/>
              </a:rPr>
              <a:t>     ——</a:t>
            </a:r>
            <a:r>
              <a:rPr lang="zh-CN" altLang="en-US" sz="1900" b="1" dirty="0">
                <a:solidFill>
                  <a:srgbClr val="000000"/>
                </a:solidFill>
                <a:latin typeface="+mn-ea"/>
              </a:rPr>
              <a:t>高质量联合运行数据</a:t>
            </a:r>
            <a:r>
              <a:rPr lang="en-US" altLang="zh-CN" sz="1900" b="1" dirty="0">
                <a:solidFill>
                  <a:srgbClr val="000000"/>
                </a:solidFill>
                <a:latin typeface="+mn-ea"/>
              </a:rPr>
              <a:t>&gt;750 </a:t>
            </a:r>
            <a:r>
              <a:rPr lang="zh-CN" altLang="en-US" sz="1900" b="1" dirty="0">
                <a:solidFill>
                  <a:srgbClr val="000000"/>
                </a:solidFill>
                <a:latin typeface="+mn-ea"/>
              </a:rPr>
              <a:t>小时</a:t>
            </a:r>
            <a:endParaRPr lang="en-US" altLang="zh-CN" sz="1900" b="1" dirty="0">
              <a:solidFill>
                <a:prstClr val="black"/>
              </a:solidFill>
              <a:latin typeface="+mn-ea"/>
            </a:endParaRPr>
          </a:p>
        </p:txBody>
      </p:sp>
      <p:sp>
        <p:nvSpPr>
          <p:cNvPr id="23" name="内容占位符 2">
            <a:extLst>
              <a:ext uri="{FF2B5EF4-FFF2-40B4-BE49-F238E27FC236}">
                <a16:creationId xmlns:a16="http://schemas.microsoft.com/office/drawing/2014/main" id="{879DF73E-209C-4B9A-B128-985147A2A2C3}"/>
              </a:ext>
            </a:extLst>
          </p:cNvPr>
          <p:cNvSpPr txBox="1">
            <a:spLocks/>
          </p:cNvSpPr>
          <p:nvPr/>
        </p:nvSpPr>
        <p:spPr>
          <a:xfrm>
            <a:off x="1641728" y="2550522"/>
            <a:ext cx="4888316" cy="2030607"/>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00"/>
              </a:spcBef>
              <a:buFont typeface="Wingdings" panose="05000000000000000000" pitchFamily="2" charset="2"/>
              <a:buChar char="p"/>
            </a:pPr>
            <a:r>
              <a:rPr lang="zh-CN" altLang="en-US" sz="1900" b="1" dirty="0">
                <a:solidFill>
                  <a:srgbClr val="0070C0"/>
                </a:solidFill>
                <a:latin typeface="+mn-ea"/>
              </a:rPr>
              <a:t>铁核能谱的精确测量</a:t>
            </a:r>
            <a:endParaRPr lang="en-US" altLang="zh-CN" sz="1900" b="1" dirty="0">
              <a:solidFill>
                <a:srgbClr val="0070C0"/>
              </a:solidFill>
              <a:latin typeface="+mn-ea"/>
            </a:endParaRPr>
          </a:p>
          <a:p>
            <a:pPr lvl="1">
              <a:spcBef>
                <a:spcPts val="200"/>
              </a:spcBef>
            </a:pPr>
            <a:r>
              <a:rPr lang="zh-CN" altLang="en-US" sz="1900" b="1" dirty="0">
                <a:solidFill>
                  <a:prstClr val="black"/>
                </a:solidFill>
                <a:latin typeface="+mn-ea"/>
              </a:rPr>
              <a:t>能量范围：</a:t>
            </a:r>
            <a:r>
              <a:rPr lang="en-US" altLang="zh-CN" sz="1900" b="1" dirty="0">
                <a:solidFill>
                  <a:prstClr val="black"/>
                </a:solidFill>
                <a:latin typeface="+mn-ea"/>
              </a:rPr>
              <a:t>1-100  </a:t>
            </a:r>
            <a:r>
              <a:rPr lang="en-US" altLang="zh-CN" sz="1900" b="1" dirty="0" err="1">
                <a:solidFill>
                  <a:prstClr val="black"/>
                </a:solidFill>
                <a:latin typeface="+mn-ea"/>
              </a:rPr>
              <a:t>PeV</a:t>
            </a:r>
            <a:endParaRPr lang="en-US" altLang="zh-CN" sz="1900" b="1" dirty="0">
              <a:solidFill>
                <a:prstClr val="black"/>
              </a:solidFill>
              <a:latin typeface="+mn-ea"/>
            </a:endParaRPr>
          </a:p>
          <a:p>
            <a:pPr lvl="1">
              <a:spcBef>
                <a:spcPts val="200"/>
              </a:spcBef>
            </a:pPr>
            <a:r>
              <a:rPr lang="zh-CN" altLang="en-US" sz="1900" b="1" dirty="0">
                <a:solidFill>
                  <a:prstClr val="black"/>
                </a:solidFill>
                <a:latin typeface="+mn-ea"/>
              </a:rPr>
              <a:t>能量分辨率：</a:t>
            </a:r>
            <a:r>
              <a:rPr lang="en-US" altLang="zh-CN" sz="1900" b="1" dirty="0">
                <a:solidFill>
                  <a:prstClr val="black"/>
                </a:solidFill>
                <a:latin typeface="+mn-ea"/>
              </a:rPr>
              <a:t>~15%</a:t>
            </a:r>
          </a:p>
          <a:p>
            <a:pPr lvl="1">
              <a:spcBef>
                <a:spcPts val="200"/>
              </a:spcBef>
            </a:pPr>
            <a:r>
              <a:rPr lang="zh-CN" altLang="en-US" sz="1900" b="1" dirty="0">
                <a:solidFill>
                  <a:prstClr val="black"/>
                </a:solidFill>
                <a:latin typeface="+mn-ea"/>
              </a:rPr>
              <a:t>铁核纯度：</a:t>
            </a:r>
            <a:r>
              <a:rPr lang="en-US" altLang="zh-CN" sz="1900" b="1" dirty="0">
                <a:solidFill>
                  <a:prstClr val="black"/>
                </a:solidFill>
                <a:latin typeface="+mn-ea"/>
              </a:rPr>
              <a:t>&gt;87%</a:t>
            </a:r>
          </a:p>
          <a:p>
            <a:pPr lvl="1">
              <a:spcBef>
                <a:spcPts val="200"/>
              </a:spcBef>
            </a:pPr>
            <a:r>
              <a:rPr lang="en-US" altLang="zh-CN" sz="1900" b="1" dirty="0">
                <a:solidFill>
                  <a:prstClr val="black"/>
                </a:solidFill>
                <a:latin typeface="+mn-ea"/>
              </a:rPr>
              <a:t>Aperture</a:t>
            </a:r>
            <a:r>
              <a:rPr lang="zh-CN" altLang="en-US" sz="1900" b="1" dirty="0">
                <a:solidFill>
                  <a:prstClr val="black"/>
                </a:solidFill>
                <a:latin typeface="+mn-ea"/>
              </a:rPr>
              <a:t>：</a:t>
            </a:r>
            <a:r>
              <a:rPr lang="en-US" altLang="zh-CN" sz="1900" b="1" dirty="0">
                <a:solidFill>
                  <a:prstClr val="black"/>
                </a:solidFill>
                <a:latin typeface="+mn-ea"/>
              </a:rPr>
              <a:t>82,000 ㎡sr</a:t>
            </a:r>
          </a:p>
          <a:p>
            <a:pPr lvl="1">
              <a:spcBef>
                <a:spcPts val="200"/>
              </a:spcBef>
            </a:pPr>
            <a:r>
              <a:rPr lang="en-US" altLang="zh-CN" sz="1900" b="1" dirty="0">
                <a:solidFill>
                  <a:prstClr val="black"/>
                </a:solidFill>
                <a:latin typeface="+mn-ea"/>
              </a:rPr>
              <a:t>WFCTA+KM2A</a:t>
            </a:r>
            <a:r>
              <a:rPr lang="zh-CN" altLang="en-US" sz="1900" b="1" dirty="0">
                <a:solidFill>
                  <a:prstClr val="black"/>
                </a:solidFill>
                <a:latin typeface="+mn-ea"/>
              </a:rPr>
              <a:t>：预期</a:t>
            </a:r>
            <a:r>
              <a:rPr lang="en-US" altLang="zh-CN" sz="1900" b="1" dirty="0">
                <a:solidFill>
                  <a:prstClr val="black"/>
                </a:solidFill>
                <a:latin typeface="+mn-ea"/>
              </a:rPr>
              <a:t>3-5</a:t>
            </a:r>
            <a:r>
              <a:rPr lang="zh-CN" altLang="en-US" sz="1900" b="1" dirty="0">
                <a:solidFill>
                  <a:prstClr val="black"/>
                </a:solidFill>
                <a:latin typeface="+mn-ea"/>
              </a:rPr>
              <a:t>年完成测量</a:t>
            </a:r>
            <a:endParaRPr lang="en-US" altLang="zh-CN" sz="1900" b="1" dirty="0">
              <a:solidFill>
                <a:prstClr val="black"/>
              </a:solidFill>
              <a:latin typeface="+mn-ea"/>
            </a:endParaRPr>
          </a:p>
        </p:txBody>
      </p:sp>
      <p:sp>
        <p:nvSpPr>
          <p:cNvPr id="25" name="内容占位符 2">
            <a:extLst>
              <a:ext uri="{FF2B5EF4-FFF2-40B4-BE49-F238E27FC236}">
                <a16:creationId xmlns:a16="http://schemas.microsoft.com/office/drawing/2014/main" id="{B0967A7C-0DBA-4241-90F9-D1E9ED3C68CF}"/>
              </a:ext>
            </a:extLst>
          </p:cNvPr>
          <p:cNvSpPr txBox="1">
            <a:spLocks/>
          </p:cNvSpPr>
          <p:nvPr/>
        </p:nvSpPr>
        <p:spPr>
          <a:xfrm>
            <a:off x="1641727" y="4624672"/>
            <a:ext cx="6306519" cy="226071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00"/>
              </a:spcBef>
              <a:buFont typeface="Wingdings" panose="05000000000000000000" pitchFamily="2" charset="2"/>
              <a:buChar char="p"/>
            </a:pPr>
            <a:r>
              <a:rPr lang="zh-CN" altLang="en-US" sz="1900" b="1" dirty="0">
                <a:solidFill>
                  <a:srgbClr val="0070C0"/>
                </a:solidFill>
              </a:rPr>
              <a:t>能量绝对标定</a:t>
            </a:r>
            <a:endParaRPr lang="en-US" altLang="zh-CN" sz="1900" b="1" dirty="0">
              <a:solidFill>
                <a:srgbClr val="0070C0"/>
              </a:solidFill>
            </a:endParaRPr>
          </a:p>
          <a:p>
            <a:pPr lvl="1">
              <a:spcBef>
                <a:spcPts val="200"/>
              </a:spcBef>
            </a:pPr>
            <a:r>
              <a:rPr lang="zh-CN" altLang="en-US" sz="1900" b="1" dirty="0">
                <a:solidFill>
                  <a:prstClr val="black"/>
                </a:solidFill>
                <a:latin typeface="+mn-ea"/>
              </a:rPr>
              <a:t>利用地月磁谱仪，获得宇宙线绝对标能标</a:t>
            </a:r>
            <a:endParaRPr lang="en-US" altLang="zh-CN" sz="1900" b="1" dirty="0">
              <a:solidFill>
                <a:prstClr val="black"/>
              </a:solidFill>
              <a:latin typeface="+mn-ea"/>
            </a:endParaRPr>
          </a:p>
          <a:p>
            <a:pPr lvl="1">
              <a:spcBef>
                <a:spcPts val="200"/>
              </a:spcBef>
            </a:pPr>
            <a:r>
              <a:rPr lang="en-US" altLang="zh-CN" sz="1900" b="1" dirty="0">
                <a:solidFill>
                  <a:prstClr val="black"/>
                </a:solidFill>
                <a:latin typeface="+mn-ea"/>
              </a:rPr>
              <a:t>8</a:t>
            </a:r>
            <a:r>
              <a:rPr lang="zh-CN" altLang="en-US" sz="1900" b="1" dirty="0">
                <a:solidFill>
                  <a:prstClr val="black"/>
                </a:solidFill>
                <a:latin typeface="+mn-ea"/>
              </a:rPr>
              <a:t>个月，</a:t>
            </a:r>
            <a:r>
              <a:rPr lang="en-US" altLang="zh-CN" sz="1900" b="1" dirty="0">
                <a:solidFill>
                  <a:prstClr val="black"/>
                </a:solidFill>
                <a:latin typeface="+mn-ea"/>
              </a:rPr>
              <a:t>WCDA</a:t>
            </a:r>
            <a:r>
              <a:rPr lang="zh-CN" altLang="en-US" sz="1900" b="1" dirty="0">
                <a:solidFill>
                  <a:prstClr val="black"/>
                </a:solidFill>
                <a:latin typeface="+mn-ea"/>
              </a:rPr>
              <a:t>的标定误差：</a:t>
            </a:r>
            <a:r>
              <a:rPr lang="en-US" altLang="zh-CN" sz="1900" b="1" dirty="0">
                <a:solidFill>
                  <a:prstClr val="black"/>
                </a:solidFill>
                <a:latin typeface="+mn-ea"/>
              </a:rPr>
              <a:t>~30%</a:t>
            </a:r>
            <a:r>
              <a:rPr lang="zh-CN" altLang="en-US" sz="1900" b="1" dirty="0">
                <a:solidFill>
                  <a:prstClr val="black"/>
                </a:solidFill>
                <a:latin typeface="+mn-ea"/>
              </a:rPr>
              <a:t>；</a:t>
            </a:r>
            <a:endParaRPr lang="en-US" altLang="zh-CN" sz="1900" b="1" dirty="0">
              <a:solidFill>
                <a:prstClr val="black"/>
              </a:solidFill>
              <a:latin typeface="+mn-ea"/>
            </a:endParaRPr>
          </a:p>
          <a:p>
            <a:pPr lvl="1">
              <a:spcBef>
                <a:spcPts val="200"/>
              </a:spcBef>
            </a:pPr>
            <a:r>
              <a:rPr lang="zh-CN" altLang="en-US" sz="1900" dirty="0">
                <a:solidFill>
                  <a:prstClr val="black"/>
                </a:solidFill>
              </a:rPr>
              <a:t>首次实现在能量高达</a:t>
            </a:r>
            <a:r>
              <a:rPr lang="en-US" altLang="zh-CN" sz="1900" dirty="0">
                <a:solidFill>
                  <a:prstClr val="black"/>
                </a:solidFill>
              </a:rPr>
              <a:t>30TeV</a:t>
            </a:r>
            <a:r>
              <a:rPr lang="zh-CN" altLang="en-US" sz="1900" dirty="0">
                <a:solidFill>
                  <a:prstClr val="black"/>
                </a:solidFill>
              </a:rPr>
              <a:t>处宇宙线绝对能量标定</a:t>
            </a:r>
            <a:endParaRPr lang="en-US" altLang="zh-CN" sz="1900" dirty="0">
              <a:solidFill>
                <a:prstClr val="black"/>
              </a:solidFill>
              <a:latin typeface="Calibri"/>
              <a:ea typeface="宋体" panose="02010600030101010101" pitchFamily="2" charset="-122"/>
            </a:endParaRPr>
          </a:p>
          <a:p>
            <a:pPr lvl="1">
              <a:spcBef>
                <a:spcPts val="200"/>
              </a:spcBef>
            </a:pPr>
            <a:r>
              <a:rPr lang="en-US" altLang="zh-CN" sz="1900" b="1" dirty="0">
                <a:solidFill>
                  <a:srgbClr val="00B050"/>
                </a:solidFill>
                <a:latin typeface="+mn-ea"/>
              </a:rPr>
              <a:t>4</a:t>
            </a:r>
            <a:r>
              <a:rPr lang="zh-CN" altLang="en-US" sz="1900" b="1" dirty="0">
                <a:solidFill>
                  <a:srgbClr val="00B050"/>
                </a:solidFill>
                <a:latin typeface="+mn-ea"/>
              </a:rPr>
              <a:t>年后，误差</a:t>
            </a:r>
            <a:r>
              <a:rPr lang="en-US" altLang="zh-CN" sz="1900" b="1" dirty="0">
                <a:solidFill>
                  <a:srgbClr val="00B050"/>
                </a:solidFill>
                <a:latin typeface="+mn-ea"/>
              </a:rPr>
              <a:t>&lt;10%</a:t>
            </a:r>
            <a:r>
              <a:rPr lang="zh-CN" altLang="en-US" sz="1900" b="1" dirty="0">
                <a:solidFill>
                  <a:srgbClr val="00B050"/>
                </a:solidFill>
                <a:latin typeface="+mn-ea"/>
              </a:rPr>
              <a:t>，达到国际领先水平</a:t>
            </a:r>
          </a:p>
        </p:txBody>
      </p:sp>
      <p:sp>
        <p:nvSpPr>
          <p:cNvPr id="3" name="矩形 2">
            <a:extLst>
              <a:ext uri="{FF2B5EF4-FFF2-40B4-BE49-F238E27FC236}">
                <a16:creationId xmlns:a16="http://schemas.microsoft.com/office/drawing/2014/main" id="{2D03B3CE-4B9B-4231-A4E0-0E7F2FAF9943}"/>
              </a:ext>
            </a:extLst>
          </p:cNvPr>
          <p:cNvSpPr/>
          <p:nvPr/>
        </p:nvSpPr>
        <p:spPr>
          <a:xfrm>
            <a:off x="3078214" y="6346690"/>
            <a:ext cx="5085495" cy="276999"/>
          </a:xfrm>
          <a:prstGeom prst="rect">
            <a:avLst/>
          </a:prstGeom>
        </p:spPr>
        <p:txBody>
          <a:bodyPr wrap="none">
            <a:spAutoFit/>
          </a:bodyPr>
          <a:lstStyle/>
          <a:p>
            <a:r>
              <a:rPr lang="fr-FR" altLang="zh-CN" sz="1200" dirty="0">
                <a:latin typeface="Calibri" panose="020F0502020204030204" pitchFamily="34" charset="0"/>
              </a:rPr>
              <a:t>F. AHARONIAN </a:t>
            </a:r>
            <a:r>
              <a:rPr lang="fr-FR" altLang="zh-CN" sz="1200" i="1" dirty="0">
                <a:latin typeface="Calibri" panose="020F0502020204030204" pitchFamily="34" charset="0"/>
              </a:rPr>
              <a:t>et al</a:t>
            </a:r>
            <a:r>
              <a:rPr lang="fr-FR" altLang="zh-CN" sz="1200" dirty="0">
                <a:latin typeface="Calibri" panose="020F0502020204030204" pitchFamily="34" charset="0"/>
              </a:rPr>
              <a:t>.  (LHAASO Collaboration), PHYS. REV. D 104 (2021) 062007</a:t>
            </a:r>
            <a:endParaRPr lang="zh-CN" altLang="en-US" sz="1200" dirty="0"/>
          </a:p>
        </p:txBody>
      </p:sp>
      <p:sp>
        <p:nvSpPr>
          <p:cNvPr id="26" name="文本框 25">
            <a:extLst>
              <a:ext uri="{FF2B5EF4-FFF2-40B4-BE49-F238E27FC236}">
                <a16:creationId xmlns:a16="http://schemas.microsoft.com/office/drawing/2014/main" id="{4275D4F4-86B1-4326-A910-2C1ED14A5581}"/>
              </a:ext>
            </a:extLst>
          </p:cNvPr>
          <p:cNvSpPr txBox="1"/>
          <p:nvPr/>
        </p:nvSpPr>
        <p:spPr>
          <a:xfrm>
            <a:off x="8647269" y="122095"/>
            <a:ext cx="1417376" cy="338554"/>
          </a:xfrm>
          <a:prstGeom prst="rect">
            <a:avLst/>
          </a:prstGeom>
          <a:noFill/>
        </p:spPr>
        <p:txBody>
          <a:bodyPr wrap="none" rtlCol="0">
            <a:spAutoFit/>
          </a:bodyPr>
          <a:lstStyle/>
          <a:p>
            <a:r>
              <a:rPr lang="en-US" altLang="zh-CN" sz="1600" dirty="0"/>
              <a:t>750 </a:t>
            </a:r>
            <a:r>
              <a:rPr lang="zh-CN" altLang="en-US" sz="1600" dirty="0"/>
              <a:t>小时预期</a:t>
            </a:r>
          </a:p>
        </p:txBody>
      </p:sp>
      <p:sp>
        <p:nvSpPr>
          <p:cNvPr id="4" name="文本框 3">
            <a:extLst>
              <a:ext uri="{FF2B5EF4-FFF2-40B4-BE49-F238E27FC236}">
                <a16:creationId xmlns:a16="http://schemas.microsoft.com/office/drawing/2014/main" id="{0273C2C2-8AA1-4921-BCA8-12EDFD9ABD52}"/>
              </a:ext>
            </a:extLst>
          </p:cNvPr>
          <p:cNvSpPr txBox="1"/>
          <p:nvPr/>
        </p:nvSpPr>
        <p:spPr>
          <a:xfrm>
            <a:off x="8647269" y="2308533"/>
            <a:ext cx="595035" cy="338554"/>
          </a:xfrm>
          <a:prstGeom prst="rect">
            <a:avLst/>
          </a:prstGeom>
          <a:noFill/>
        </p:spPr>
        <p:txBody>
          <a:bodyPr wrap="none" rtlCol="0">
            <a:spAutoFit/>
          </a:bodyPr>
          <a:lstStyle/>
          <a:p>
            <a:r>
              <a:rPr lang="zh-CN" altLang="en-US" sz="1600" dirty="0"/>
              <a:t>铁核</a:t>
            </a:r>
          </a:p>
        </p:txBody>
      </p:sp>
      <p:cxnSp>
        <p:nvCxnSpPr>
          <p:cNvPr id="5" name="直接连接符 4">
            <a:extLst>
              <a:ext uri="{FF2B5EF4-FFF2-40B4-BE49-F238E27FC236}">
                <a16:creationId xmlns:a16="http://schemas.microsoft.com/office/drawing/2014/main" id="{DF86BDD2-0034-4BD7-8BA3-A0A3F337AF8B}"/>
              </a:ext>
            </a:extLst>
          </p:cNvPr>
          <p:cNvCxnSpPr/>
          <p:nvPr/>
        </p:nvCxnSpPr>
        <p:spPr>
          <a:xfrm>
            <a:off x="9589273" y="6304481"/>
            <a:ext cx="7951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3C0B0721-A373-4111-AA1E-F13BF50DF0AF}"/>
              </a:ext>
            </a:extLst>
          </p:cNvPr>
          <p:cNvPicPr>
            <a:picLocks/>
          </p:cNvPicPr>
          <p:nvPr/>
        </p:nvPicPr>
        <p:blipFill>
          <a:blip r:embed="rId6"/>
          <a:stretch>
            <a:fillRect/>
          </a:stretch>
        </p:blipFill>
        <p:spPr>
          <a:xfrm>
            <a:off x="9625428" y="6323942"/>
            <a:ext cx="3600" cy="0"/>
          </a:xfrm>
          <a:prstGeom prst="rect">
            <a:avLst/>
          </a:prstGeom>
          <a:ln w="28575">
            <a:solidFill>
              <a:srgbClr val="00B050"/>
            </a:solidFill>
          </a:ln>
        </p:spPr>
      </p:pic>
    </p:spTree>
    <p:extLst>
      <p:ext uri="{BB962C8B-B14F-4D97-AF65-F5344CB8AC3E}">
        <p14:creationId xmlns:p14="http://schemas.microsoft.com/office/powerpoint/2010/main" val="2382647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FF0632-1C52-4DE0-9958-44C8B42B0AE0}"/>
              </a:ext>
            </a:extLst>
          </p:cNvPr>
          <p:cNvSpPr>
            <a:spLocks noGrp="1"/>
          </p:cNvSpPr>
          <p:nvPr>
            <p:ph type="title"/>
          </p:nvPr>
        </p:nvSpPr>
        <p:spPr>
          <a:xfrm>
            <a:off x="1371600" y="377211"/>
            <a:ext cx="9601200" cy="743570"/>
          </a:xfrm>
        </p:spPr>
        <p:txBody>
          <a:bodyPr/>
          <a:lstStyle/>
          <a:p>
            <a:r>
              <a:rPr lang="zh-CN" altLang="en-US" dirty="0"/>
              <a:t>六、银河以外</a:t>
            </a:r>
          </a:p>
        </p:txBody>
      </p:sp>
      <p:sp>
        <p:nvSpPr>
          <p:cNvPr id="4" name="Slide Number Placeholder 3"/>
          <p:cNvSpPr>
            <a:spLocks noGrp="1"/>
          </p:cNvSpPr>
          <p:nvPr>
            <p:ph type="sldNum" sz="quarter" idx="12"/>
          </p:nvPr>
        </p:nvSpPr>
        <p:spPr/>
        <p:txBody>
          <a:bodyPr/>
          <a:lstStyle/>
          <a:p>
            <a:pPr>
              <a:defRPr/>
            </a:pPr>
            <a:fld id="{D7B90810-F1AB-FB42-A8BA-9DEDD3A075DF}" type="slidenum">
              <a:rPr lang="en-US" smtClean="0"/>
              <a:pPr>
                <a:defRPr/>
              </a:pPr>
              <a:t>16</a:t>
            </a:fld>
            <a:endParaRPr lang="en-US"/>
          </a:p>
        </p:txBody>
      </p:sp>
      <p:sp>
        <p:nvSpPr>
          <p:cNvPr id="7" name="Rectangle 6">
            <a:extLst>
              <a:ext uri="{FF2B5EF4-FFF2-40B4-BE49-F238E27FC236}">
                <a16:creationId xmlns:a16="http://schemas.microsoft.com/office/drawing/2014/main" id="{021B9CE5-F0B6-1245-9C77-F67E26D00EF6}"/>
              </a:ext>
            </a:extLst>
          </p:cNvPr>
          <p:cNvSpPr/>
          <p:nvPr/>
        </p:nvSpPr>
        <p:spPr>
          <a:xfrm>
            <a:off x="1978551" y="1158989"/>
            <a:ext cx="5161171" cy="369332"/>
          </a:xfrm>
          <a:prstGeom prst="rect">
            <a:avLst/>
          </a:prstGeom>
        </p:spPr>
        <p:txBody>
          <a:bodyPr wrap="square">
            <a:spAutoFit/>
          </a:bodyPr>
          <a:lstStyle/>
          <a:p>
            <a:r>
              <a:rPr lang="en-US" altLang="zh-CN" b="1" kern="100" dirty="0">
                <a:solidFill>
                  <a:srgbClr val="7030A0"/>
                </a:solidFill>
                <a:latin typeface="+mn-ea"/>
                <a:cs typeface="Times New Roman" panose="02020603050405020304" pitchFamily="18" charset="0"/>
              </a:rPr>
              <a:t>a)</a:t>
            </a:r>
            <a:r>
              <a:rPr lang="zh-CN" altLang="en-US" b="1" kern="100" dirty="0">
                <a:solidFill>
                  <a:srgbClr val="7030A0"/>
                </a:solidFill>
                <a:latin typeface="+mn-ea"/>
                <a:cs typeface="Times New Roman" panose="02020603050405020304" pitchFamily="18" charset="0"/>
              </a:rPr>
              <a:t> 费米气泡的观测与理论研究</a:t>
            </a:r>
            <a:endParaRPr lang="en-US" kern="100" dirty="0">
              <a:solidFill>
                <a:srgbClr val="7030A0"/>
              </a:solidFill>
              <a:latin typeface="+mn-ea"/>
              <a:cs typeface="Times New Roman" panose="02020603050405020304" pitchFamily="18" charset="0"/>
            </a:endParaRPr>
          </a:p>
        </p:txBody>
      </p:sp>
      <p:sp>
        <p:nvSpPr>
          <p:cNvPr id="16" name="Content Placeholder 2">
            <a:extLst>
              <a:ext uri="{FF2B5EF4-FFF2-40B4-BE49-F238E27FC236}">
                <a16:creationId xmlns:a16="http://schemas.microsoft.com/office/drawing/2014/main" id="{2FF10F97-44D5-CF45-BF17-DE74E5B8695B}"/>
              </a:ext>
            </a:extLst>
          </p:cNvPr>
          <p:cNvSpPr txBox="1">
            <a:spLocks/>
          </p:cNvSpPr>
          <p:nvPr/>
        </p:nvSpPr>
        <p:spPr bwMode="auto">
          <a:xfrm>
            <a:off x="1978551" y="1569766"/>
            <a:ext cx="9834437" cy="17525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65"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65"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65"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65"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65"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spcAft>
                <a:spcPts val="800"/>
              </a:spcAft>
              <a:buFont typeface="Wingdings" pitchFamily="2" charset="2"/>
              <a:buChar char="v"/>
              <a:defRPr/>
            </a:pPr>
            <a:r>
              <a:rPr lang="zh-CN" altLang="en-US" sz="1600" dirty="0">
                <a:solidFill>
                  <a:schemeClr val="accent4">
                    <a:lumMod val="75000"/>
                  </a:schemeClr>
                </a:solidFill>
                <a:latin typeface="Kaiti SC" panose="02010600040101010101" pitchFamily="2" charset="-122"/>
                <a:ea typeface="Kaiti SC" panose="02010600040101010101" pitchFamily="2" charset="-122"/>
                <a:cs typeface="华文楷体"/>
              </a:rPr>
              <a:t>费米气泡与</a:t>
            </a:r>
            <a:r>
              <a:rPr lang="en-US" altLang="zh-CN" sz="1600" dirty="0" err="1">
                <a:solidFill>
                  <a:schemeClr val="accent4">
                    <a:lumMod val="75000"/>
                  </a:schemeClr>
                </a:solidFill>
                <a:latin typeface="Kaiti SC" panose="02010600040101010101" pitchFamily="2" charset="-122"/>
                <a:ea typeface="Kaiti SC" panose="02010600040101010101" pitchFamily="2" charset="-122"/>
                <a:cs typeface="华文楷体"/>
              </a:rPr>
              <a:t>eROSITA</a:t>
            </a:r>
            <a:r>
              <a:rPr lang="zh-CN" altLang="en-US" sz="1600" dirty="0">
                <a:solidFill>
                  <a:schemeClr val="accent4">
                    <a:lumMod val="75000"/>
                  </a:schemeClr>
                </a:solidFill>
                <a:latin typeface="Kaiti SC" panose="02010600040101010101" pitchFamily="2" charset="-122"/>
                <a:ea typeface="Kaiti SC" panose="02010600040101010101" pitchFamily="2" charset="-122"/>
                <a:cs typeface="华文楷体"/>
              </a:rPr>
              <a:t>气泡是近些年在银河系内区新发现的两对巨大高能弥散结构</a:t>
            </a:r>
            <a:endParaRPr lang="en-US" altLang="zh-CN" sz="1600" dirty="0">
              <a:solidFill>
                <a:schemeClr val="accent4">
                  <a:lumMod val="75000"/>
                </a:schemeClr>
              </a:solidFill>
              <a:latin typeface="Kaiti SC" panose="02010600040101010101" pitchFamily="2" charset="-122"/>
              <a:ea typeface="Kaiti SC" panose="02010600040101010101" pitchFamily="2" charset="-122"/>
              <a:cs typeface="华文楷体"/>
            </a:endParaRPr>
          </a:p>
          <a:p>
            <a:pPr eaLnBrk="1" hangingPunct="1">
              <a:spcAft>
                <a:spcPts val="800"/>
              </a:spcAft>
              <a:buFont typeface="Wingdings" pitchFamily="2" charset="2"/>
              <a:buChar char="v"/>
              <a:defRPr/>
            </a:pPr>
            <a:r>
              <a:rPr lang="zh-CN" altLang="en-US" sz="1600" dirty="0">
                <a:solidFill>
                  <a:schemeClr val="accent4">
                    <a:lumMod val="75000"/>
                  </a:schemeClr>
                </a:solidFill>
                <a:latin typeface="Kaiti SC" panose="02010600040101010101" pitchFamily="2" charset="-122"/>
                <a:ea typeface="Kaiti SC" panose="02010600040101010101" pitchFamily="2" charset="-122"/>
              </a:rPr>
              <a:t>利用</a:t>
            </a:r>
            <a:r>
              <a:rPr lang="en-US" altLang="zh-CN" sz="1600" dirty="0">
                <a:solidFill>
                  <a:schemeClr val="accent4">
                    <a:lumMod val="75000"/>
                  </a:schemeClr>
                </a:solidFill>
                <a:latin typeface="Kaiti SC" panose="02010600040101010101" pitchFamily="2" charset="-122"/>
                <a:ea typeface="Kaiti SC" panose="02010600040101010101" pitchFamily="2" charset="-122"/>
              </a:rPr>
              <a:t>LHAASO-WCDA</a:t>
            </a:r>
            <a:r>
              <a:rPr lang="zh-CN" altLang="en-US" sz="1600" dirty="0">
                <a:solidFill>
                  <a:schemeClr val="accent4">
                    <a:lumMod val="75000"/>
                  </a:schemeClr>
                </a:solidFill>
                <a:latin typeface="Kaiti SC" panose="02010600040101010101" pitchFamily="2" charset="-122"/>
                <a:ea typeface="Kaiti SC" panose="02010600040101010101" pitchFamily="2" charset="-122"/>
              </a:rPr>
              <a:t>对视场范围内的气泡部分开展观测，探测气泡在</a:t>
            </a:r>
            <a:r>
              <a:rPr lang="en-US" altLang="zh-CN" sz="1600" dirty="0">
                <a:solidFill>
                  <a:schemeClr val="accent4">
                    <a:lumMod val="75000"/>
                  </a:schemeClr>
                </a:solidFill>
                <a:latin typeface="Kaiti SC" panose="02010600040101010101" pitchFamily="2" charset="-122"/>
                <a:ea typeface="Kaiti SC" panose="02010600040101010101" pitchFamily="2" charset="-122"/>
              </a:rPr>
              <a:t>0.1-10</a:t>
            </a:r>
            <a:r>
              <a:rPr lang="zh-CN" altLang="en-US" sz="1600" dirty="0">
                <a:solidFill>
                  <a:schemeClr val="accent4">
                    <a:lumMod val="75000"/>
                  </a:schemeClr>
                </a:solidFill>
                <a:latin typeface="Kaiti SC" panose="02010600040101010101" pitchFamily="2" charset="-122"/>
                <a:ea typeface="Kaiti SC" panose="02010600040101010101" pitchFamily="2" charset="-122"/>
              </a:rPr>
              <a:t> </a:t>
            </a:r>
            <a:r>
              <a:rPr lang="en-US" altLang="zh-CN" sz="1600" dirty="0" err="1">
                <a:solidFill>
                  <a:schemeClr val="accent4">
                    <a:lumMod val="75000"/>
                  </a:schemeClr>
                </a:solidFill>
                <a:latin typeface="Kaiti SC" panose="02010600040101010101" pitchFamily="2" charset="-122"/>
                <a:ea typeface="Kaiti SC" panose="02010600040101010101" pitchFamily="2" charset="-122"/>
              </a:rPr>
              <a:t>TeV</a:t>
            </a:r>
            <a:r>
              <a:rPr lang="zh-CN" altLang="en-US" sz="1600" dirty="0">
                <a:solidFill>
                  <a:schemeClr val="accent4">
                    <a:lumMod val="75000"/>
                  </a:schemeClr>
                </a:solidFill>
                <a:latin typeface="Kaiti SC" panose="02010600040101010101" pitchFamily="2" charset="-122"/>
                <a:ea typeface="Kaiti SC" panose="02010600040101010101" pitchFamily="2" charset="-122"/>
              </a:rPr>
              <a:t>能段的辐射或确定辐射上限，帮助解决其辐射机制与起源之谜</a:t>
            </a:r>
            <a:endParaRPr lang="en-US" altLang="zh-CN" sz="1600" dirty="0">
              <a:solidFill>
                <a:schemeClr val="accent4">
                  <a:lumMod val="75000"/>
                </a:schemeClr>
              </a:solidFill>
              <a:latin typeface="Kaiti SC" panose="02010600040101010101" pitchFamily="2" charset="-122"/>
              <a:ea typeface="Kaiti SC" panose="02010600040101010101" pitchFamily="2" charset="-122"/>
            </a:endParaRPr>
          </a:p>
          <a:p>
            <a:pPr eaLnBrk="1" hangingPunct="1">
              <a:spcAft>
                <a:spcPts val="800"/>
              </a:spcAft>
              <a:buFont typeface="Wingdings" pitchFamily="2" charset="2"/>
              <a:buChar char="v"/>
              <a:defRPr/>
            </a:pPr>
            <a:r>
              <a:rPr lang="zh-CN" altLang="en-US" sz="1600" dirty="0">
                <a:solidFill>
                  <a:schemeClr val="accent4">
                    <a:lumMod val="75000"/>
                  </a:schemeClr>
                </a:solidFill>
                <a:ea typeface="Kaiti SC" panose="02010600040101010101" pitchFamily="2" charset="-122"/>
              </a:rPr>
              <a:t>用含宇宙线的数值模拟来研究气泡产生与演化过程，与观测对比，解释并验证其起源与驱动机制，探索宇宙线加速机制</a:t>
            </a:r>
            <a:endParaRPr lang="en-US" sz="1600" dirty="0">
              <a:solidFill>
                <a:schemeClr val="accent4">
                  <a:lumMod val="75000"/>
                </a:schemeClr>
              </a:solidFill>
              <a:ea typeface="Kaiti SC" panose="02010600040101010101" pitchFamily="2" charset="-122"/>
            </a:endParaRPr>
          </a:p>
        </p:txBody>
      </p:sp>
      <p:pic>
        <p:nvPicPr>
          <p:cNvPr id="3" name="Picture 2">
            <a:extLst>
              <a:ext uri="{FF2B5EF4-FFF2-40B4-BE49-F238E27FC236}">
                <a16:creationId xmlns:a16="http://schemas.microsoft.com/office/drawing/2014/main" id="{8C5D0586-FB4A-AF43-AF11-B4489B34FC13}"/>
              </a:ext>
            </a:extLst>
          </p:cNvPr>
          <p:cNvPicPr>
            <a:picLocks noChangeAspect="1"/>
          </p:cNvPicPr>
          <p:nvPr/>
        </p:nvPicPr>
        <p:blipFill>
          <a:blip r:embed="rId2"/>
          <a:stretch>
            <a:fillRect/>
          </a:stretch>
        </p:blipFill>
        <p:spPr>
          <a:xfrm>
            <a:off x="2910178" y="3196150"/>
            <a:ext cx="6233822" cy="3160201"/>
          </a:xfrm>
          <a:prstGeom prst="rect">
            <a:avLst/>
          </a:prstGeom>
        </p:spPr>
      </p:pic>
      <p:sp>
        <p:nvSpPr>
          <p:cNvPr id="8" name="TextBox 7">
            <a:extLst>
              <a:ext uri="{FF2B5EF4-FFF2-40B4-BE49-F238E27FC236}">
                <a16:creationId xmlns:a16="http://schemas.microsoft.com/office/drawing/2014/main" id="{A4F56A34-765F-9F4C-A9CC-8CE257CF4759}"/>
              </a:ext>
            </a:extLst>
          </p:cNvPr>
          <p:cNvSpPr txBox="1"/>
          <p:nvPr/>
        </p:nvSpPr>
        <p:spPr>
          <a:xfrm>
            <a:off x="7667040" y="6202462"/>
            <a:ext cx="1261884" cy="307777"/>
          </a:xfrm>
          <a:prstGeom prst="rect">
            <a:avLst/>
          </a:prstGeom>
          <a:noFill/>
        </p:spPr>
        <p:txBody>
          <a:bodyPr wrap="none" rtlCol="0">
            <a:spAutoFit/>
          </a:bodyPr>
          <a:lstStyle/>
          <a:p>
            <a:r>
              <a:rPr lang="zh-CN" altLang="en-US" sz="1400" dirty="0">
                <a:latin typeface="+mn-ea"/>
              </a:rPr>
              <a:t>（伽马射线）</a:t>
            </a:r>
            <a:endParaRPr lang="en-US" sz="1400" dirty="0">
              <a:latin typeface="+mn-ea"/>
            </a:endParaRPr>
          </a:p>
        </p:txBody>
      </p:sp>
      <p:sp>
        <p:nvSpPr>
          <p:cNvPr id="15" name="TextBox 14">
            <a:extLst>
              <a:ext uri="{FF2B5EF4-FFF2-40B4-BE49-F238E27FC236}">
                <a16:creationId xmlns:a16="http://schemas.microsoft.com/office/drawing/2014/main" id="{5FC1983B-0D98-8C40-8CA3-6037C3940057}"/>
              </a:ext>
            </a:extLst>
          </p:cNvPr>
          <p:cNvSpPr txBox="1"/>
          <p:nvPr/>
        </p:nvSpPr>
        <p:spPr>
          <a:xfrm>
            <a:off x="3176121" y="6288692"/>
            <a:ext cx="1027845" cy="307777"/>
          </a:xfrm>
          <a:prstGeom prst="rect">
            <a:avLst/>
          </a:prstGeom>
          <a:noFill/>
        </p:spPr>
        <p:txBody>
          <a:bodyPr wrap="none" rtlCol="0">
            <a:spAutoFit/>
          </a:bodyPr>
          <a:lstStyle/>
          <a:p>
            <a:r>
              <a:rPr lang="zh-CN" altLang="en-US" sz="1400" dirty="0">
                <a:latin typeface="+mn-ea"/>
              </a:rPr>
              <a:t>（</a:t>
            </a:r>
            <a:r>
              <a:rPr lang="en-US" altLang="zh-CN" sz="1400" dirty="0">
                <a:latin typeface="+mn-ea"/>
              </a:rPr>
              <a:t>X</a:t>
            </a:r>
            <a:r>
              <a:rPr lang="zh-CN" altLang="en-US" sz="1400" dirty="0">
                <a:latin typeface="+mn-ea"/>
              </a:rPr>
              <a:t>射线）</a:t>
            </a:r>
            <a:endParaRPr lang="en-US" sz="1400" dirty="0">
              <a:latin typeface="+mn-ea"/>
            </a:endParaRPr>
          </a:p>
        </p:txBody>
      </p:sp>
    </p:spTree>
    <p:extLst>
      <p:ext uri="{BB962C8B-B14F-4D97-AF65-F5344CB8AC3E}">
        <p14:creationId xmlns:p14="http://schemas.microsoft.com/office/powerpoint/2010/main" val="2103352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7B90810-F1AB-FB42-A8BA-9DEDD3A075DF}" type="slidenum">
              <a:rPr lang="en-US" smtClean="0"/>
              <a:pPr>
                <a:defRPr/>
              </a:pPr>
              <a:t>17</a:t>
            </a:fld>
            <a:endParaRPr lang="en-US"/>
          </a:p>
        </p:txBody>
      </p:sp>
      <p:sp>
        <p:nvSpPr>
          <p:cNvPr id="7" name="Rectangle 6">
            <a:extLst>
              <a:ext uri="{FF2B5EF4-FFF2-40B4-BE49-F238E27FC236}">
                <a16:creationId xmlns:a16="http://schemas.microsoft.com/office/drawing/2014/main" id="{021B9CE5-F0B6-1245-9C77-F67E26D00EF6}"/>
              </a:ext>
            </a:extLst>
          </p:cNvPr>
          <p:cNvSpPr/>
          <p:nvPr/>
        </p:nvSpPr>
        <p:spPr>
          <a:xfrm>
            <a:off x="1981200" y="669551"/>
            <a:ext cx="5867400" cy="369332"/>
          </a:xfrm>
          <a:prstGeom prst="rect">
            <a:avLst/>
          </a:prstGeom>
        </p:spPr>
        <p:txBody>
          <a:bodyPr wrap="square">
            <a:spAutoFit/>
          </a:bodyPr>
          <a:lstStyle/>
          <a:p>
            <a:r>
              <a:rPr lang="en-US" altLang="zh-CN" b="1" kern="100" dirty="0">
                <a:solidFill>
                  <a:srgbClr val="7030A0"/>
                </a:solidFill>
                <a:latin typeface="+mn-ea"/>
                <a:cs typeface="Times New Roman" panose="02020603050405020304" pitchFamily="18" charset="0"/>
              </a:rPr>
              <a:t>b)</a:t>
            </a:r>
            <a:r>
              <a:rPr lang="zh-CN" altLang="en-US" b="1" kern="100" dirty="0">
                <a:solidFill>
                  <a:srgbClr val="7030A0"/>
                </a:solidFill>
                <a:latin typeface="+mn-ea"/>
                <a:cs typeface="Times New Roman" panose="02020603050405020304" pitchFamily="18" charset="0"/>
              </a:rPr>
              <a:t> 活动星系核、伽马射线暴</a:t>
            </a:r>
            <a:endParaRPr lang="en-US" kern="100" dirty="0">
              <a:solidFill>
                <a:srgbClr val="7030A0"/>
              </a:solidFill>
              <a:latin typeface="+mn-ea"/>
              <a:cs typeface="Times New Roman" panose="02020603050405020304" pitchFamily="18" charset="0"/>
            </a:endParaRPr>
          </a:p>
        </p:txBody>
      </p:sp>
      <p:sp>
        <p:nvSpPr>
          <p:cNvPr id="16" name="Content Placeholder 2">
            <a:extLst>
              <a:ext uri="{FF2B5EF4-FFF2-40B4-BE49-F238E27FC236}">
                <a16:creationId xmlns:a16="http://schemas.microsoft.com/office/drawing/2014/main" id="{2FF10F97-44D5-CF45-BF17-DE74E5B8695B}"/>
              </a:ext>
            </a:extLst>
          </p:cNvPr>
          <p:cNvSpPr txBox="1">
            <a:spLocks/>
          </p:cNvSpPr>
          <p:nvPr/>
        </p:nvSpPr>
        <p:spPr bwMode="auto">
          <a:xfrm>
            <a:off x="1543759" y="1127725"/>
            <a:ext cx="9423035" cy="17525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65"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65"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65"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65"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65"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ts val="1800"/>
              </a:lnSpc>
              <a:spcAft>
                <a:spcPts val="800"/>
              </a:spcAft>
              <a:buFont typeface="Wingdings" pitchFamily="2" charset="2"/>
              <a:buChar char="v"/>
              <a:defRPr/>
            </a:pPr>
            <a:r>
              <a:rPr lang="zh-CN" altLang="en-US" sz="1600" dirty="0">
                <a:solidFill>
                  <a:schemeClr val="accent4">
                    <a:lumMod val="75000"/>
                  </a:schemeClr>
                </a:solidFill>
                <a:latin typeface="Kaiti SC" panose="02010600040101010101" pitchFamily="2" charset="-122"/>
                <a:ea typeface="Kaiti SC" panose="02010600040101010101" pitchFamily="2" charset="-122"/>
                <a:cs typeface="华文楷体"/>
              </a:rPr>
              <a:t>活动星系核与耀变体：限制河外背景光、光变监测与物理起源、喷流粒子加速、</a:t>
            </a:r>
            <a:r>
              <a:rPr lang="en-US" altLang="zh-CN" sz="1600" dirty="0" err="1">
                <a:solidFill>
                  <a:schemeClr val="accent4">
                    <a:lumMod val="75000"/>
                  </a:schemeClr>
                </a:solidFill>
                <a:latin typeface="Kaiti SC" panose="02010600040101010101" pitchFamily="2" charset="-122"/>
                <a:ea typeface="Kaiti SC" panose="02010600040101010101" pitchFamily="2" charset="-122"/>
                <a:cs typeface="华文楷体"/>
              </a:rPr>
              <a:t>TeV</a:t>
            </a:r>
            <a:r>
              <a:rPr lang="zh-CN" altLang="en-US" sz="1600" dirty="0">
                <a:solidFill>
                  <a:schemeClr val="accent4">
                    <a:lumMod val="75000"/>
                  </a:schemeClr>
                </a:solidFill>
                <a:latin typeface="Kaiti SC" panose="02010600040101010101" pitchFamily="2" charset="-122"/>
                <a:ea typeface="Kaiti SC" panose="02010600040101010101" pitchFamily="2" charset="-122"/>
                <a:cs typeface="华文楷体"/>
              </a:rPr>
              <a:t>光度函数等</a:t>
            </a:r>
            <a:endParaRPr lang="en-US" altLang="zh-CN" sz="1600" dirty="0">
              <a:solidFill>
                <a:schemeClr val="accent4">
                  <a:lumMod val="75000"/>
                </a:schemeClr>
              </a:solidFill>
              <a:latin typeface="Kaiti SC" panose="02010600040101010101" pitchFamily="2" charset="-122"/>
              <a:ea typeface="Kaiti SC" panose="02010600040101010101" pitchFamily="2" charset="-122"/>
              <a:cs typeface="华文楷体"/>
            </a:endParaRPr>
          </a:p>
          <a:p>
            <a:pPr eaLnBrk="1" hangingPunct="1">
              <a:lnSpc>
                <a:spcPct val="150000"/>
              </a:lnSpc>
              <a:spcAft>
                <a:spcPts val="800"/>
              </a:spcAft>
              <a:buFont typeface="Wingdings" pitchFamily="2" charset="2"/>
              <a:buChar char="v"/>
              <a:defRPr/>
            </a:pPr>
            <a:r>
              <a:rPr lang="zh-CN" altLang="en-US" sz="1600" dirty="0">
                <a:solidFill>
                  <a:schemeClr val="accent4">
                    <a:lumMod val="75000"/>
                  </a:schemeClr>
                </a:solidFill>
                <a:latin typeface="Kaiti SC" panose="02010600040101010101" pitchFamily="2" charset="-122"/>
                <a:ea typeface="Kaiti SC" panose="02010600040101010101" pitchFamily="2" charset="-122"/>
              </a:rPr>
              <a:t>伽马射线暴：实现从射电到</a:t>
            </a:r>
            <a:r>
              <a:rPr lang="en-US" altLang="zh-CN" sz="1600" dirty="0" err="1">
                <a:solidFill>
                  <a:schemeClr val="accent4">
                    <a:lumMod val="75000"/>
                  </a:schemeClr>
                </a:solidFill>
                <a:latin typeface="Kaiti SC" panose="02010600040101010101" pitchFamily="2" charset="-122"/>
                <a:ea typeface="Kaiti SC" panose="02010600040101010101" pitchFamily="2" charset="-122"/>
              </a:rPr>
              <a:t>TeV</a:t>
            </a:r>
            <a:r>
              <a:rPr lang="zh-CN" altLang="en-US" sz="1600" dirty="0">
                <a:solidFill>
                  <a:schemeClr val="accent4">
                    <a:lumMod val="75000"/>
                  </a:schemeClr>
                </a:solidFill>
                <a:latin typeface="Kaiti SC" panose="02010600040101010101" pitchFamily="2" charset="-122"/>
                <a:ea typeface="Kaiti SC" panose="02010600040101010101" pitchFamily="2" charset="-122"/>
              </a:rPr>
              <a:t>的全波段能谱与光变观测、甚高能探测可以限制喷流洛伦兹因子与辐射区半径、辐射机制与粒子加速机制研究</a:t>
            </a:r>
            <a:endParaRPr lang="en-US" altLang="zh-CN" sz="1600" dirty="0">
              <a:solidFill>
                <a:schemeClr val="accent4">
                  <a:lumMod val="75000"/>
                </a:schemeClr>
              </a:solidFill>
              <a:latin typeface="Kaiti SC" panose="02010600040101010101" pitchFamily="2" charset="-122"/>
              <a:ea typeface="Kaiti SC" panose="02010600040101010101" pitchFamily="2" charset="-122"/>
            </a:endParaRPr>
          </a:p>
          <a:p>
            <a:pPr eaLnBrk="1" hangingPunct="1">
              <a:lnSpc>
                <a:spcPct val="150000"/>
              </a:lnSpc>
              <a:spcAft>
                <a:spcPts val="800"/>
              </a:spcAft>
              <a:buFont typeface="Wingdings" pitchFamily="2" charset="2"/>
              <a:buChar char="v"/>
              <a:defRPr/>
            </a:pPr>
            <a:r>
              <a:rPr lang="en-US" altLang="zh-CN" sz="1600" dirty="0">
                <a:solidFill>
                  <a:schemeClr val="accent4">
                    <a:lumMod val="75000"/>
                  </a:schemeClr>
                </a:solidFill>
                <a:latin typeface="Kaiti SC" panose="02010600040101010101" pitchFamily="2" charset="-122"/>
                <a:ea typeface="Kaiti SC" panose="02010600040101010101" pitchFamily="2" charset="-122"/>
              </a:rPr>
              <a:t>Question: strong absorption of UHE </a:t>
            </a:r>
            <a:r>
              <a:rPr lang="el-GR" altLang="zh-CN" sz="1600" dirty="0">
                <a:solidFill>
                  <a:schemeClr val="accent4">
                    <a:lumMod val="75000"/>
                  </a:schemeClr>
                </a:solidFill>
                <a:latin typeface="Cambria" panose="02040503050406030204" pitchFamily="18" charset="0"/>
                <a:ea typeface="Cambria" panose="02040503050406030204" pitchFamily="18" charset="0"/>
              </a:rPr>
              <a:t>γ</a:t>
            </a:r>
            <a:r>
              <a:rPr lang="en-US" altLang="zh-CN" sz="1600" dirty="0">
                <a:solidFill>
                  <a:schemeClr val="accent4">
                    <a:lumMod val="75000"/>
                  </a:schemeClr>
                </a:solidFill>
                <a:latin typeface="Kaiti SC" panose="02010600040101010101" pitchFamily="2" charset="-122"/>
                <a:ea typeface="Kaiti SC" panose="02010600040101010101" pitchFamily="2" charset="-122"/>
              </a:rPr>
              <a:t>-rays. </a:t>
            </a:r>
            <a:r>
              <a:rPr lang="en-US" altLang="zh-CN" sz="1600" dirty="0" err="1">
                <a:solidFill>
                  <a:schemeClr val="accent4">
                    <a:lumMod val="75000"/>
                  </a:schemeClr>
                </a:solidFill>
                <a:latin typeface="Kaiti SC" panose="02010600040101010101" pitchFamily="2" charset="-122"/>
                <a:ea typeface="Kaiti SC" panose="02010600040101010101" pitchFamily="2" charset="-122"/>
              </a:rPr>
              <a:t>E</a:t>
            </a:r>
            <a:r>
              <a:rPr lang="en-US" altLang="zh-CN" sz="1600" baseline="-25000" dirty="0" err="1">
                <a:solidFill>
                  <a:schemeClr val="accent4">
                    <a:lumMod val="75000"/>
                  </a:schemeClr>
                </a:solidFill>
                <a:latin typeface="Kaiti SC" panose="02010600040101010101" pitchFamily="2" charset="-122"/>
                <a:ea typeface="Kaiti SC" panose="02010600040101010101" pitchFamily="2" charset="-122"/>
              </a:rPr>
              <a:t>max</a:t>
            </a:r>
            <a:r>
              <a:rPr lang="en-US" altLang="zh-CN" sz="1600" dirty="0">
                <a:solidFill>
                  <a:schemeClr val="accent4">
                    <a:lumMod val="75000"/>
                  </a:schemeClr>
                </a:solidFill>
                <a:latin typeface="Kaiti SC" panose="02010600040101010101" pitchFamily="2" charset="-122"/>
                <a:ea typeface="Kaiti SC" panose="02010600040101010101" pitchFamily="2" charset="-122"/>
              </a:rPr>
              <a:t> of </a:t>
            </a:r>
            <a:r>
              <a:rPr lang="el-GR" altLang="zh-CN" sz="1600" dirty="0">
                <a:solidFill>
                  <a:schemeClr val="accent4">
                    <a:lumMod val="75000"/>
                  </a:schemeClr>
                </a:solidFill>
                <a:latin typeface="Cambria" panose="02040503050406030204" pitchFamily="18" charset="0"/>
                <a:ea typeface="Cambria" panose="02040503050406030204" pitchFamily="18" charset="0"/>
              </a:rPr>
              <a:t>γ</a:t>
            </a:r>
            <a:r>
              <a:rPr lang="en-US" altLang="zh-CN" sz="1600" dirty="0">
                <a:solidFill>
                  <a:schemeClr val="accent4">
                    <a:lumMod val="75000"/>
                  </a:schemeClr>
                </a:solidFill>
                <a:latin typeface="Kaiti SC" panose="02010600040101010101" pitchFamily="2" charset="-122"/>
                <a:ea typeface="Kaiti SC" panose="02010600040101010101" pitchFamily="2" charset="-122"/>
              </a:rPr>
              <a:t>-rays from AGN or GRB?</a:t>
            </a:r>
          </a:p>
        </p:txBody>
      </p:sp>
      <p:pic>
        <p:nvPicPr>
          <p:cNvPr id="5" name="Picture 4">
            <a:extLst>
              <a:ext uri="{FF2B5EF4-FFF2-40B4-BE49-F238E27FC236}">
                <a16:creationId xmlns:a16="http://schemas.microsoft.com/office/drawing/2014/main" id="{6A00B6F6-E8DC-324A-BEAA-D577F41CEA20}"/>
              </a:ext>
            </a:extLst>
          </p:cNvPr>
          <p:cNvPicPr>
            <a:picLocks noChangeAspect="1"/>
          </p:cNvPicPr>
          <p:nvPr/>
        </p:nvPicPr>
        <p:blipFill>
          <a:blip r:embed="rId2"/>
          <a:stretch>
            <a:fillRect/>
          </a:stretch>
        </p:blipFill>
        <p:spPr>
          <a:xfrm>
            <a:off x="5573424" y="2969189"/>
            <a:ext cx="5007552" cy="3765444"/>
          </a:xfrm>
          <a:prstGeom prst="rect">
            <a:avLst/>
          </a:prstGeom>
        </p:spPr>
      </p:pic>
      <p:pic>
        <p:nvPicPr>
          <p:cNvPr id="9" name="内容占位符 4">
            <a:extLst>
              <a:ext uri="{FF2B5EF4-FFF2-40B4-BE49-F238E27FC236}">
                <a16:creationId xmlns:a16="http://schemas.microsoft.com/office/drawing/2014/main" id="{6F7D4C83-02CC-C049-8A34-EC3448F465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3394" y="2969189"/>
            <a:ext cx="3400617" cy="1943210"/>
          </a:xfrm>
        </p:spPr>
      </p:pic>
      <p:pic>
        <p:nvPicPr>
          <p:cNvPr id="10" name="Picture 9">
            <a:extLst>
              <a:ext uri="{FF2B5EF4-FFF2-40B4-BE49-F238E27FC236}">
                <a16:creationId xmlns:a16="http://schemas.microsoft.com/office/drawing/2014/main" id="{B963FBFD-7ADC-184E-9050-09DBEDEEB145}"/>
              </a:ext>
            </a:extLst>
          </p:cNvPr>
          <p:cNvPicPr>
            <a:picLocks noChangeAspect="1"/>
          </p:cNvPicPr>
          <p:nvPr/>
        </p:nvPicPr>
        <p:blipFill>
          <a:blip r:embed="rId4"/>
          <a:stretch>
            <a:fillRect/>
          </a:stretch>
        </p:blipFill>
        <p:spPr>
          <a:xfrm>
            <a:off x="1923394" y="4923996"/>
            <a:ext cx="3400616" cy="1912847"/>
          </a:xfrm>
          <a:prstGeom prst="rect">
            <a:avLst/>
          </a:prstGeom>
        </p:spPr>
      </p:pic>
      <p:sp>
        <p:nvSpPr>
          <p:cNvPr id="8" name="TextBox 7">
            <a:extLst>
              <a:ext uri="{FF2B5EF4-FFF2-40B4-BE49-F238E27FC236}">
                <a16:creationId xmlns:a16="http://schemas.microsoft.com/office/drawing/2014/main" id="{72B21B57-B0C2-F94E-A9EE-8F427FE27EB3}"/>
              </a:ext>
            </a:extLst>
          </p:cNvPr>
          <p:cNvSpPr txBox="1"/>
          <p:nvPr/>
        </p:nvSpPr>
        <p:spPr>
          <a:xfrm>
            <a:off x="2898910" y="2957593"/>
            <a:ext cx="881973" cy="369332"/>
          </a:xfrm>
          <a:prstGeom prst="rect">
            <a:avLst/>
          </a:prstGeom>
          <a:noFill/>
        </p:spPr>
        <p:txBody>
          <a:bodyPr wrap="none" rtlCol="0">
            <a:spAutoFit/>
          </a:bodyPr>
          <a:lstStyle/>
          <a:p>
            <a:r>
              <a:rPr lang="zh-CN" altLang="en-US" b="1" dirty="0">
                <a:solidFill>
                  <a:schemeClr val="bg1"/>
                </a:solidFill>
                <a:latin typeface="+mn-ea"/>
              </a:rPr>
              <a:t>耀变体</a:t>
            </a:r>
            <a:endParaRPr lang="en-US" b="1" dirty="0">
              <a:solidFill>
                <a:schemeClr val="bg1"/>
              </a:solidFill>
              <a:latin typeface="+mn-ea"/>
            </a:endParaRPr>
          </a:p>
        </p:txBody>
      </p:sp>
      <p:sp>
        <p:nvSpPr>
          <p:cNvPr id="12" name="TextBox 11">
            <a:extLst>
              <a:ext uri="{FF2B5EF4-FFF2-40B4-BE49-F238E27FC236}">
                <a16:creationId xmlns:a16="http://schemas.microsoft.com/office/drawing/2014/main" id="{645664F0-6463-C94D-939B-02548269995F}"/>
              </a:ext>
            </a:extLst>
          </p:cNvPr>
          <p:cNvSpPr txBox="1"/>
          <p:nvPr/>
        </p:nvSpPr>
        <p:spPr>
          <a:xfrm>
            <a:off x="2045625" y="4983175"/>
            <a:ext cx="1346844" cy="369332"/>
          </a:xfrm>
          <a:prstGeom prst="rect">
            <a:avLst/>
          </a:prstGeom>
          <a:noFill/>
        </p:spPr>
        <p:txBody>
          <a:bodyPr wrap="none" rtlCol="0">
            <a:spAutoFit/>
          </a:bodyPr>
          <a:lstStyle/>
          <a:p>
            <a:r>
              <a:rPr lang="zh-CN" altLang="en-US" b="1" dirty="0">
                <a:solidFill>
                  <a:schemeClr val="bg1"/>
                </a:solidFill>
                <a:latin typeface="+mn-ea"/>
              </a:rPr>
              <a:t>伽马射线暴</a:t>
            </a:r>
            <a:endParaRPr lang="en-US" b="1" dirty="0">
              <a:solidFill>
                <a:schemeClr val="bg1"/>
              </a:solidFill>
              <a:latin typeface="+mn-ea"/>
            </a:endParaRPr>
          </a:p>
        </p:txBody>
      </p:sp>
      <p:sp>
        <p:nvSpPr>
          <p:cNvPr id="13" name="TextBox 12">
            <a:extLst>
              <a:ext uri="{FF2B5EF4-FFF2-40B4-BE49-F238E27FC236}">
                <a16:creationId xmlns:a16="http://schemas.microsoft.com/office/drawing/2014/main" id="{22740A46-BC0F-5B42-90F8-B1A9AA4D5D36}"/>
              </a:ext>
            </a:extLst>
          </p:cNvPr>
          <p:cNvSpPr txBox="1"/>
          <p:nvPr/>
        </p:nvSpPr>
        <p:spPr>
          <a:xfrm>
            <a:off x="8686122" y="5695752"/>
            <a:ext cx="1582484" cy="369332"/>
          </a:xfrm>
          <a:prstGeom prst="rect">
            <a:avLst/>
          </a:prstGeom>
          <a:noFill/>
        </p:spPr>
        <p:txBody>
          <a:bodyPr wrap="none" rtlCol="0">
            <a:spAutoFit/>
          </a:bodyPr>
          <a:lstStyle/>
          <a:p>
            <a:r>
              <a:rPr lang="zh-CN" altLang="en-US" b="1" dirty="0">
                <a:solidFill>
                  <a:schemeClr val="bg1"/>
                </a:solidFill>
                <a:latin typeface="+mn-ea"/>
              </a:rPr>
              <a:t>射电星系 </a:t>
            </a:r>
            <a:r>
              <a:rPr lang="en-US" altLang="zh-CN" b="1" dirty="0">
                <a:solidFill>
                  <a:schemeClr val="bg1"/>
                </a:solidFill>
                <a:latin typeface="+mn-ea"/>
              </a:rPr>
              <a:t>M87</a:t>
            </a:r>
            <a:endParaRPr lang="en-US" b="1" dirty="0">
              <a:solidFill>
                <a:schemeClr val="bg1"/>
              </a:solidFill>
              <a:latin typeface="+mn-ea"/>
            </a:endParaRPr>
          </a:p>
        </p:txBody>
      </p:sp>
    </p:spTree>
    <p:extLst>
      <p:ext uri="{BB962C8B-B14F-4D97-AF65-F5344CB8AC3E}">
        <p14:creationId xmlns:p14="http://schemas.microsoft.com/office/powerpoint/2010/main" val="228090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044C57-A81A-4E40-9A28-1032FB7665B4}"/>
              </a:ext>
            </a:extLst>
          </p:cNvPr>
          <p:cNvSpPr>
            <a:spLocks noGrp="1"/>
          </p:cNvSpPr>
          <p:nvPr>
            <p:ph type="title"/>
          </p:nvPr>
        </p:nvSpPr>
        <p:spPr>
          <a:xfrm>
            <a:off x="1371600" y="685800"/>
            <a:ext cx="9601200" cy="695668"/>
          </a:xfrm>
        </p:spPr>
        <p:txBody>
          <a:bodyPr/>
          <a:lstStyle/>
          <a:p>
            <a:r>
              <a:rPr lang="zh-CN" altLang="en-US" dirty="0"/>
              <a:t>七、</a:t>
            </a:r>
            <a:r>
              <a:rPr lang="en-US" altLang="zh-CN" dirty="0"/>
              <a:t>LHAASO</a:t>
            </a:r>
            <a:r>
              <a:rPr lang="zh-CN" altLang="en-US" dirty="0"/>
              <a:t>仍然需要扩展</a:t>
            </a:r>
          </a:p>
        </p:txBody>
      </p:sp>
      <p:sp>
        <p:nvSpPr>
          <p:cNvPr id="3" name="内容占位符 2">
            <a:extLst>
              <a:ext uri="{FF2B5EF4-FFF2-40B4-BE49-F238E27FC236}">
                <a16:creationId xmlns:a16="http://schemas.microsoft.com/office/drawing/2014/main" id="{24A448B7-45E2-444C-BA46-36500680488F}"/>
              </a:ext>
            </a:extLst>
          </p:cNvPr>
          <p:cNvSpPr>
            <a:spLocks noGrp="1"/>
          </p:cNvSpPr>
          <p:nvPr>
            <p:ph idx="1"/>
          </p:nvPr>
        </p:nvSpPr>
        <p:spPr>
          <a:xfrm>
            <a:off x="1371600" y="1796995"/>
            <a:ext cx="5045103" cy="4070405"/>
          </a:xfrm>
        </p:spPr>
        <p:txBody>
          <a:bodyPr/>
          <a:lstStyle/>
          <a:p>
            <a:r>
              <a:rPr lang="zh-CN" altLang="en-US" dirty="0"/>
              <a:t>分辨率不足：制约源的认证精准度</a:t>
            </a:r>
            <a:endParaRPr lang="en-US" altLang="zh-CN" dirty="0"/>
          </a:p>
          <a:p>
            <a:r>
              <a:rPr lang="zh-CN" altLang="en-US" dirty="0"/>
              <a:t>宇宙线源的最终判断：中微子</a:t>
            </a:r>
            <a:endParaRPr lang="en-US" altLang="zh-CN" dirty="0"/>
          </a:p>
          <a:p>
            <a:pPr marL="0" indent="0">
              <a:buNone/>
            </a:pPr>
            <a:endParaRPr lang="en-US" altLang="zh-CN" dirty="0"/>
          </a:p>
          <a:p>
            <a:pPr marL="0" indent="0">
              <a:buNone/>
            </a:pPr>
            <a:endParaRPr lang="en-US" altLang="zh-CN" dirty="0"/>
          </a:p>
          <a:p>
            <a:pPr marL="0" indent="0">
              <a:buNone/>
            </a:pPr>
            <a:r>
              <a:rPr lang="zh-CN" altLang="en-US" sz="4000" b="1" dirty="0"/>
              <a:t>面向未来的预先研究</a:t>
            </a:r>
          </a:p>
        </p:txBody>
      </p:sp>
      <p:grpSp>
        <p:nvGrpSpPr>
          <p:cNvPr id="8" name="组合 7">
            <a:extLst>
              <a:ext uri="{FF2B5EF4-FFF2-40B4-BE49-F238E27FC236}">
                <a16:creationId xmlns:a16="http://schemas.microsoft.com/office/drawing/2014/main" id="{7A29A7B6-3D66-44B6-B707-D8CE1871542D}"/>
              </a:ext>
            </a:extLst>
          </p:cNvPr>
          <p:cNvGrpSpPr/>
          <p:nvPr/>
        </p:nvGrpSpPr>
        <p:grpSpPr>
          <a:xfrm>
            <a:off x="6485816" y="1733384"/>
            <a:ext cx="5472945" cy="4134017"/>
            <a:chOff x="6485817" y="2108314"/>
            <a:chExt cx="4965640" cy="3759087"/>
          </a:xfrm>
        </p:grpSpPr>
        <p:pic>
          <p:nvPicPr>
            <p:cNvPr id="4" name="图片 3">
              <a:extLst>
                <a:ext uri="{FF2B5EF4-FFF2-40B4-BE49-F238E27FC236}">
                  <a16:creationId xmlns:a16="http://schemas.microsoft.com/office/drawing/2014/main" id="{B0169882-4332-486C-83E4-E5EE873DB738}"/>
                </a:ext>
              </a:extLst>
            </p:cNvPr>
            <p:cNvPicPr>
              <a:picLocks noChangeAspect="1"/>
            </p:cNvPicPr>
            <p:nvPr/>
          </p:nvPicPr>
          <p:blipFill>
            <a:blip r:embed="rId2"/>
            <a:stretch>
              <a:fillRect/>
            </a:stretch>
          </p:blipFill>
          <p:spPr>
            <a:xfrm>
              <a:off x="6485817" y="2108314"/>
              <a:ext cx="4965640" cy="3759086"/>
            </a:xfrm>
            <a:prstGeom prst="rect">
              <a:avLst/>
            </a:prstGeom>
          </p:spPr>
        </p:pic>
        <p:sp>
          <p:nvSpPr>
            <p:cNvPr id="5" name="矩形 4">
              <a:extLst>
                <a:ext uri="{FF2B5EF4-FFF2-40B4-BE49-F238E27FC236}">
                  <a16:creationId xmlns:a16="http://schemas.microsoft.com/office/drawing/2014/main" id="{6098321A-E5F8-492C-9571-A5C134679374}"/>
                </a:ext>
              </a:extLst>
            </p:cNvPr>
            <p:cNvSpPr/>
            <p:nvPr/>
          </p:nvSpPr>
          <p:spPr>
            <a:xfrm>
              <a:off x="6543923" y="4261899"/>
              <a:ext cx="2761499" cy="14948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FF00"/>
                  </a:solidFill>
                  <a:latin typeface="黑体" panose="02010609060101010101" pitchFamily="49" charset="-122"/>
                  <a:ea typeface="黑体" panose="02010609060101010101" pitchFamily="49" charset="-122"/>
                </a:rPr>
                <a:t>中微子</a:t>
              </a:r>
              <a:r>
                <a:rPr lang="zh-CN" altLang="en-US" sz="2400" dirty="0"/>
                <a:t>必然与</a:t>
              </a:r>
              <a:endParaRPr lang="en-US" altLang="zh-CN" sz="2400" dirty="0"/>
            </a:p>
            <a:p>
              <a:pPr algn="ctr"/>
              <a:r>
                <a:rPr lang="zh-CN" altLang="en-US" sz="2400" dirty="0"/>
                <a:t>伽马光子共生</a:t>
              </a:r>
              <a:endParaRPr lang="en-US" altLang="zh-CN" sz="2400" dirty="0"/>
            </a:p>
            <a:p>
              <a:pPr algn="ctr"/>
              <a:r>
                <a:rPr lang="zh-CN" altLang="en-US" sz="2400" dirty="0"/>
                <a:t>于</a:t>
              </a:r>
              <a:r>
                <a:rPr lang="zh-CN" altLang="en-US" sz="2400" b="1" dirty="0">
                  <a:solidFill>
                    <a:srgbClr val="FFFF00"/>
                  </a:solidFill>
                </a:rPr>
                <a:t>重子加速器</a:t>
              </a:r>
              <a:endParaRPr lang="en-US" altLang="zh-CN" sz="2400" b="1" dirty="0">
                <a:solidFill>
                  <a:srgbClr val="FFFF00"/>
                </a:solidFill>
              </a:endParaRPr>
            </a:p>
            <a:p>
              <a:pPr algn="ctr"/>
              <a:r>
                <a:rPr lang="zh-CN" altLang="en-US" sz="2400" dirty="0"/>
                <a:t>而非电子加速器！</a:t>
              </a:r>
            </a:p>
          </p:txBody>
        </p:sp>
        <p:sp>
          <p:nvSpPr>
            <p:cNvPr id="6" name="矩形 5">
              <a:extLst>
                <a:ext uri="{FF2B5EF4-FFF2-40B4-BE49-F238E27FC236}">
                  <a16:creationId xmlns:a16="http://schemas.microsoft.com/office/drawing/2014/main" id="{DAB85093-C020-4AF4-9014-7F1D6AFDDCF8}"/>
                </a:ext>
              </a:extLst>
            </p:cNvPr>
            <p:cNvSpPr/>
            <p:nvPr/>
          </p:nvSpPr>
          <p:spPr>
            <a:xfrm>
              <a:off x="9207610" y="4882101"/>
              <a:ext cx="883921" cy="9299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5DB7B09D-0FF0-4B91-915E-5291C6C3BAF2}"/>
                </a:ext>
              </a:extLst>
            </p:cNvPr>
            <p:cNvSpPr/>
            <p:nvPr/>
          </p:nvSpPr>
          <p:spPr>
            <a:xfrm>
              <a:off x="9936479" y="5486400"/>
              <a:ext cx="883921" cy="381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99685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custDataLst>
              <p:tags r:id="rId1"/>
            </p:custDataLst>
          </p:nvPr>
        </p:nvGrpSpPr>
        <p:grpSpPr>
          <a:xfrm>
            <a:off x="892502" y="438038"/>
            <a:ext cx="10613035" cy="1302203"/>
            <a:chOff x="1406" y="478"/>
            <a:chExt cx="15120" cy="2023"/>
          </a:xfrm>
        </p:grpSpPr>
        <p:sp>
          <p:nvSpPr>
            <p:cNvPr id="12" name="矩形 11"/>
            <p:cNvSpPr/>
            <p:nvPr>
              <p:custDataLst>
                <p:tags r:id="rId10"/>
              </p:custDataLst>
            </p:nvPr>
          </p:nvSpPr>
          <p:spPr>
            <a:xfrm>
              <a:off x="1406" y="478"/>
              <a:ext cx="800" cy="800"/>
            </a:xfrm>
            <a:prstGeom prst="rect">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 name="矩形 12"/>
            <p:cNvSpPr/>
            <p:nvPr>
              <p:custDataLst>
                <p:tags r:id="rId11"/>
              </p:custDataLst>
            </p:nvPr>
          </p:nvSpPr>
          <p:spPr>
            <a:xfrm>
              <a:off x="15726" y="1701"/>
              <a:ext cx="800" cy="800"/>
            </a:xfrm>
            <a:prstGeom prst="rect">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 name="矩形 13"/>
            <p:cNvSpPr/>
            <p:nvPr>
              <p:custDataLst>
                <p:tags r:id="rId12"/>
              </p:custDataLst>
            </p:nvPr>
          </p:nvSpPr>
          <p:spPr>
            <a:xfrm>
              <a:off x="1406" y="478"/>
              <a:ext cx="15120" cy="2023"/>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5" name="矩形 14"/>
            <p:cNvSpPr/>
            <p:nvPr>
              <p:custDataLst>
                <p:tags r:id="rId13"/>
              </p:custDataLst>
            </p:nvPr>
          </p:nvSpPr>
          <p:spPr>
            <a:xfrm>
              <a:off x="1626" y="679"/>
              <a:ext cx="14681" cy="1639"/>
            </a:xfrm>
            <a:prstGeom prst="rect">
              <a:avLst/>
            </a:prstGeom>
            <a:solidFill>
              <a:schemeClr val="lt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16" name="Title 6"/>
          <p:cNvSpPr txBox="1"/>
          <p:nvPr>
            <p:custDataLst>
              <p:tags r:id="rId2"/>
            </p:custDataLst>
          </p:nvPr>
        </p:nvSpPr>
        <p:spPr>
          <a:xfrm>
            <a:off x="1161112" y="782843"/>
            <a:ext cx="10471646" cy="56874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6195" lvl="0" algn="l" fontAlgn="auto">
              <a:lnSpc>
                <a:spcPct val="130000"/>
              </a:lnSpc>
              <a:spcBef>
                <a:spcPts val="800"/>
              </a:spcBef>
              <a:spcAft>
                <a:spcPts val="0"/>
              </a:spcAft>
              <a:buClrTx/>
              <a:buSzTx/>
              <a:buFont typeface="+mj-lt"/>
            </a:pPr>
            <a:r>
              <a:rPr lang="zh-CN" altLang="en-US"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方向一（</a:t>
            </a:r>
            <a:r>
              <a:rPr lang="en-US" altLang="zh-CN"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short term</a:t>
            </a:r>
            <a:r>
              <a:rPr lang="zh-CN" altLang="en-US"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）：成像大气切伦科夫望远镜大型阵列</a:t>
            </a:r>
          </a:p>
        </p:txBody>
      </p:sp>
      <p:sp>
        <p:nvSpPr>
          <p:cNvPr id="6" name="文本框 5" descr="7b0a202020202262756c6c6574223a20227b5c2263617465676f727949645c223a31303030362c5c2274656d706c61746549645c223a32303233313235357d220a7d0a"/>
          <p:cNvSpPr txBox="1"/>
          <p:nvPr/>
        </p:nvSpPr>
        <p:spPr>
          <a:xfrm>
            <a:off x="892504" y="2219708"/>
            <a:ext cx="3860078" cy="1198880"/>
          </a:xfrm>
          <a:prstGeom prst="rect">
            <a:avLst/>
          </a:prstGeom>
          <a:ln w="22225"/>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 typeface="Arial" panose="020B0604020202020204" pitchFamily="34" charset="0"/>
              <a:buBlip>
                <a:blip r:embed="rId15"/>
              </a:buBlip>
            </a:pPr>
            <a:r>
              <a:rPr lang="en-US" altLang="zh-CN" dirty="0">
                <a:solidFill>
                  <a:schemeClr val="dk1"/>
                </a:solidFill>
              </a:rPr>
              <a:t>LHAASO</a:t>
            </a:r>
            <a:r>
              <a:rPr lang="zh-CN" altLang="en-US" dirty="0">
                <a:solidFill>
                  <a:schemeClr val="dk1"/>
                </a:solidFill>
              </a:rPr>
              <a:t>的超强灵敏度为寻找</a:t>
            </a:r>
            <a:r>
              <a:rPr lang="en-US" altLang="zh-CN" dirty="0">
                <a:solidFill>
                  <a:schemeClr val="dk1"/>
                </a:solidFill>
              </a:rPr>
              <a:t>100 TeV</a:t>
            </a:r>
            <a:r>
              <a:rPr lang="zh-CN" altLang="en-US" dirty="0">
                <a:solidFill>
                  <a:schemeClr val="dk1"/>
                </a:solidFill>
              </a:rPr>
              <a:t>以上的源提供了强有力的保证</a:t>
            </a:r>
            <a:endParaRPr lang="en-US" altLang="zh-CN" dirty="0">
              <a:solidFill>
                <a:schemeClr val="dk1"/>
              </a:solidFill>
            </a:endParaRPr>
          </a:p>
          <a:p>
            <a:pPr marL="285750" indent="-285750">
              <a:buFont typeface="Arial" panose="020B0604020202020204" pitchFamily="34" charset="0"/>
              <a:buBlip>
                <a:blip r:embed="rId15"/>
              </a:buBlip>
            </a:pPr>
            <a:r>
              <a:rPr lang="zh-CN" altLang="en-US" dirty="0">
                <a:solidFill>
                  <a:schemeClr val="dk1"/>
                </a:solidFill>
              </a:rPr>
              <a:t>空间分辨率 </a:t>
            </a:r>
            <a:r>
              <a:rPr lang="en-US" altLang="zh-CN" b="1" dirty="0">
                <a:solidFill>
                  <a:srgbClr val="00B050"/>
                </a:solidFill>
              </a:rPr>
              <a:t>~0.3°</a:t>
            </a:r>
            <a:r>
              <a:rPr lang="zh-CN" altLang="en-US" dirty="0">
                <a:solidFill>
                  <a:schemeClr val="dk1"/>
                </a:solidFill>
              </a:rPr>
              <a:t>较弱</a:t>
            </a:r>
            <a:endParaRPr lang="en-US" altLang="zh-CN" dirty="0">
              <a:solidFill>
                <a:schemeClr val="dk1"/>
              </a:solidFill>
            </a:endParaRPr>
          </a:p>
          <a:p>
            <a:pPr marL="285750" indent="-285750">
              <a:buFont typeface="Arial" panose="020B0604020202020204" pitchFamily="34" charset="0"/>
              <a:buBlip>
                <a:blip r:embed="rId15"/>
              </a:buBlip>
            </a:pPr>
            <a:r>
              <a:rPr lang="zh-CN" altLang="en-US" dirty="0">
                <a:solidFill>
                  <a:schemeClr val="dk1"/>
                </a:solidFill>
              </a:rPr>
              <a:t>无法精确分辨出天体的空间结构</a:t>
            </a:r>
          </a:p>
        </p:txBody>
      </p:sp>
      <p:sp>
        <p:nvSpPr>
          <p:cNvPr id="7" name="文本框 6" descr="7b0a202020202262756c6c6574223a20227b5c2263617465676f727949645c223a31303031302c5c2274656d706c61746549645c223a32303233313138377d220a7d0a"/>
          <p:cNvSpPr txBox="1"/>
          <p:nvPr/>
        </p:nvSpPr>
        <p:spPr>
          <a:xfrm>
            <a:off x="6932710" y="2346240"/>
            <a:ext cx="5060202" cy="922020"/>
          </a:xfrm>
          <a:prstGeom prst="rect">
            <a:avLst/>
          </a:prstGeom>
          <a:ln w="22225"/>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Arial" panose="020B0604020202020204" pitchFamily="34" charset="0"/>
              <a:buBlip>
                <a:blip r:embed="rId16"/>
              </a:buBlip>
            </a:pPr>
            <a:r>
              <a:rPr lang="zh-CN" altLang="en-US" dirty="0">
                <a:solidFill>
                  <a:schemeClr val="dk1"/>
                </a:solidFill>
              </a:rPr>
              <a:t>更高角分辨</a:t>
            </a:r>
            <a:r>
              <a:rPr lang="en-US" altLang="zh-CN" dirty="0">
                <a:solidFill>
                  <a:schemeClr val="dk1"/>
                </a:solidFill>
              </a:rPr>
              <a:t>(</a:t>
            </a:r>
            <a:r>
              <a:rPr lang="en-US" altLang="zh-CN" b="1" dirty="0">
                <a:solidFill>
                  <a:srgbClr val="FF0000"/>
                </a:solidFill>
              </a:rPr>
              <a:t>0.06°</a:t>
            </a:r>
            <a:r>
              <a:rPr lang="en-US" altLang="zh-CN" dirty="0">
                <a:solidFill>
                  <a:schemeClr val="dk1"/>
                </a:solidFill>
              </a:rPr>
              <a:t>)</a:t>
            </a:r>
            <a:r>
              <a:rPr lang="zh-CN" altLang="en-US" dirty="0">
                <a:solidFill>
                  <a:schemeClr val="dk1"/>
                </a:solidFill>
              </a:rPr>
              <a:t>的成像大气</a:t>
            </a:r>
            <a:r>
              <a:rPr lang="en-US" altLang="zh-CN" dirty="0">
                <a:solidFill>
                  <a:schemeClr val="dk1"/>
                </a:solidFill>
              </a:rPr>
              <a:t>C</a:t>
            </a:r>
            <a:r>
              <a:rPr lang="zh-CN" altLang="en-US" dirty="0">
                <a:solidFill>
                  <a:schemeClr val="dk1"/>
                </a:solidFill>
              </a:rPr>
              <a:t>望远镜阵列，</a:t>
            </a:r>
            <a:endParaRPr lang="en-US" altLang="zh-CN" dirty="0">
              <a:solidFill>
                <a:schemeClr val="dk1"/>
              </a:solidFill>
            </a:endParaRPr>
          </a:p>
          <a:p>
            <a:pPr marL="285750" indent="-285750">
              <a:buFont typeface="Arial" panose="020B0604020202020204" pitchFamily="34" charset="0"/>
              <a:buBlip>
                <a:blip r:embed="rId16"/>
              </a:buBlip>
            </a:pPr>
            <a:r>
              <a:rPr lang="zh-CN" altLang="en-US" dirty="0">
                <a:solidFill>
                  <a:schemeClr val="dk1"/>
                </a:solidFill>
              </a:rPr>
              <a:t>对源精细观测，确定超高能伽马射线源的本质，</a:t>
            </a:r>
            <a:endParaRPr lang="en-US" altLang="zh-CN" dirty="0">
              <a:solidFill>
                <a:schemeClr val="dk1"/>
              </a:solidFill>
            </a:endParaRPr>
          </a:p>
          <a:p>
            <a:pPr marL="285750" indent="-285750">
              <a:buFont typeface="Arial" panose="020B0604020202020204" pitchFamily="34" charset="0"/>
              <a:buBlip>
                <a:blip r:embed="rId16"/>
              </a:buBlip>
            </a:pPr>
            <a:r>
              <a:rPr lang="zh-CN" altLang="en-US" dirty="0">
                <a:solidFill>
                  <a:schemeClr val="dk1"/>
                </a:solidFill>
              </a:rPr>
              <a:t>解开超高能宇宙线起源之谜</a:t>
            </a:r>
          </a:p>
        </p:txBody>
      </p:sp>
      <p:sp>
        <p:nvSpPr>
          <p:cNvPr id="8" name="矩形 7"/>
          <p:cNvSpPr/>
          <p:nvPr/>
        </p:nvSpPr>
        <p:spPr>
          <a:xfrm>
            <a:off x="4752582" y="2287846"/>
            <a:ext cx="2250798" cy="368300"/>
          </a:xfrm>
          <a:prstGeom prst="rect">
            <a:avLst/>
          </a:prstGeom>
        </p:spPr>
        <p:txBody>
          <a:bodyPr wrap="square">
            <a:spAutoFit/>
          </a:bodyPr>
          <a:lstStyle/>
          <a:p>
            <a:r>
              <a:rPr lang="zh-CN" altLang="en-US" dirty="0">
                <a:solidFill>
                  <a:srgbClr val="FF0000"/>
                </a:solidFill>
              </a:rPr>
              <a:t>和</a:t>
            </a:r>
            <a:r>
              <a:rPr lang="en-US" altLang="zh-CN" dirty="0">
                <a:solidFill>
                  <a:srgbClr val="FF0000"/>
                </a:solidFill>
              </a:rPr>
              <a:t>LHAASO</a:t>
            </a:r>
            <a:r>
              <a:rPr lang="zh-CN" altLang="en-US" dirty="0">
                <a:solidFill>
                  <a:srgbClr val="FF0000"/>
                </a:solidFill>
              </a:rPr>
              <a:t>优势互补</a:t>
            </a:r>
          </a:p>
        </p:txBody>
      </p:sp>
      <p:sp>
        <p:nvSpPr>
          <p:cNvPr id="10" name="文本框 9" descr="7b0a202020202262756c6c6574223a20227b5c2263617465676f727949645c223a31303030362c5c2274656d706c61746549645c223a32303233313235337d220a7d0a"/>
          <p:cNvSpPr txBox="1"/>
          <p:nvPr/>
        </p:nvSpPr>
        <p:spPr>
          <a:xfrm>
            <a:off x="7721600" y="6080216"/>
            <a:ext cx="4358466" cy="424219"/>
          </a:xfrm>
          <a:prstGeom prst="rect">
            <a:avLst/>
          </a:prstGeom>
          <a:ln w="12700"/>
        </p:spPr>
        <p:style>
          <a:lnRef idx="2">
            <a:schemeClr val="accent2"/>
          </a:lnRef>
          <a:fillRef idx="1">
            <a:schemeClr val="lt1"/>
          </a:fillRef>
          <a:effectRef idx="0">
            <a:schemeClr val="accent2"/>
          </a:effectRef>
          <a:fontRef idx="minor">
            <a:schemeClr val="dk1"/>
          </a:fontRef>
        </p:style>
        <p:txBody>
          <a:bodyPr wrap="square" rtlCol="0">
            <a:spAutoFit/>
          </a:bodyPr>
          <a:lstStyle/>
          <a:p>
            <a:pPr indent="0" algn="r">
              <a:lnSpc>
                <a:spcPct val="130000"/>
              </a:lnSpc>
              <a:buFont typeface="Arial" panose="020B0604020202020204" pitchFamily="34" charset="0"/>
              <a:buNone/>
            </a:pPr>
            <a:r>
              <a:rPr lang="en-US" altLang="zh-CN" dirty="0">
                <a:solidFill>
                  <a:schemeClr val="dk1"/>
                </a:solidFill>
              </a:rPr>
              <a:t>     </a:t>
            </a:r>
            <a:r>
              <a:rPr lang="zh-CN" altLang="en-US" dirty="0">
                <a:solidFill>
                  <a:schemeClr val="dk1"/>
                </a:solidFill>
              </a:rPr>
              <a:t>预期规模：</a:t>
            </a:r>
            <a:r>
              <a:rPr lang="en-US" altLang="zh-CN" dirty="0">
                <a:solidFill>
                  <a:schemeClr val="dk1"/>
                </a:solidFill>
              </a:rPr>
              <a:t>32</a:t>
            </a:r>
            <a:r>
              <a:rPr lang="zh-CN" altLang="zh-CN" dirty="0">
                <a:solidFill>
                  <a:schemeClr val="dk1"/>
                </a:solidFill>
              </a:rPr>
              <a:t>台</a:t>
            </a:r>
            <a:r>
              <a:rPr lang="en-US" altLang="zh-CN" dirty="0">
                <a:solidFill>
                  <a:schemeClr val="dk1"/>
                </a:solidFill>
              </a:rPr>
              <a:t>6</a:t>
            </a:r>
            <a:r>
              <a:rPr lang="zh-CN" altLang="en-US" dirty="0">
                <a:solidFill>
                  <a:schemeClr val="dk1"/>
                </a:solidFill>
              </a:rPr>
              <a:t>米口径成像</a:t>
            </a:r>
            <a:r>
              <a:rPr lang="en-US" altLang="zh-CN" dirty="0">
                <a:solidFill>
                  <a:schemeClr val="dk1"/>
                </a:solidFill>
              </a:rPr>
              <a:t>C-</a:t>
            </a:r>
            <a:r>
              <a:rPr lang="zh-CN" altLang="en-US" dirty="0">
                <a:solidFill>
                  <a:schemeClr val="dk1"/>
                </a:solidFill>
              </a:rPr>
              <a:t>望远镜</a:t>
            </a:r>
          </a:p>
        </p:txBody>
      </p:sp>
      <p:sp>
        <p:nvSpPr>
          <p:cNvPr id="11" name="文本框 10" descr="7b0a202020202262756c6c6574223a20227b5c2263617465676f727949645c223a31303031302c5c2274656d706c61746549645c223a32303233313138377d220a7d0a"/>
          <p:cNvSpPr txBox="1"/>
          <p:nvPr/>
        </p:nvSpPr>
        <p:spPr>
          <a:xfrm>
            <a:off x="892503" y="3868036"/>
            <a:ext cx="6493717" cy="2358594"/>
          </a:xfrm>
          <a:prstGeom prst="rect">
            <a:avLst/>
          </a:prstGeom>
          <a:ln w="22225"/>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2400" b="1" dirty="0"/>
              <a:t>主要的探测器</a:t>
            </a:r>
            <a:r>
              <a:rPr lang="zh-CN" altLang="en-US" sz="2400" b="1" dirty="0">
                <a:solidFill>
                  <a:schemeClr val="dk1"/>
                </a:solidFill>
              </a:rPr>
              <a:t>技术攻关：</a:t>
            </a:r>
            <a:endParaRPr lang="en-US" altLang="zh-CN" sz="2400" b="1" dirty="0">
              <a:solidFill>
                <a:schemeClr val="dk1"/>
              </a:solidFill>
            </a:endParaRPr>
          </a:p>
          <a:p>
            <a:pPr>
              <a:lnSpc>
                <a:spcPct val="150000"/>
              </a:lnSpc>
            </a:pPr>
            <a:r>
              <a:rPr lang="en-US" altLang="zh-CN" dirty="0">
                <a:solidFill>
                  <a:schemeClr val="dk1"/>
                </a:solidFill>
              </a:rPr>
              <a:t>1)</a:t>
            </a:r>
            <a:r>
              <a:rPr lang="zh-CN" altLang="en-US" dirty="0"/>
              <a:t> </a:t>
            </a:r>
            <a:r>
              <a:rPr lang="zh-CN" altLang="zh-CN" dirty="0">
                <a:solidFill>
                  <a:schemeClr val="dk1"/>
                </a:solidFill>
              </a:rPr>
              <a:t>发展自主知识产权的</a:t>
            </a:r>
            <a:r>
              <a:rPr lang="en-US" altLang="zh-CN" dirty="0">
                <a:solidFill>
                  <a:schemeClr val="dk1"/>
                </a:solidFill>
              </a:rPr>
              <a:t> ASIC </a:t>
            </a:r>
            <a:r>
              <a:rPr lang="zh-CN" altLang="zh-CN" dirty="0">
                <a:solidFill>
                  <a:schemeClr val="dk1"/>
                </a:solidFill>
              </a:rPr>
              <a:t>技术</a:t>
            </a:r>
            <a:endParaRPr lang="en-US" altLang="zh-CN" dirty="0">
              <a:solidFill>
                <a:schemeClr val="dk1"/>
              </a:solidFill>
            </a:endParaRPr>
          </a:p>
          <a:p>
            <a:pPr marL="285750" indent="-285750">
              <a:lnSpc>
                <a:spcPct val="150000"/>
              </a:lnSpc>
              <a:buFont typeface="Arial" panose="020B0604020202020204" pitchFamily="34" charset="0"/>
              <a:buBlip>
                <a:blip r:embed="rId16"/>
              </a:buBlip>
            </a:pPr>
            <a:r>
              <a:rPr lang="zh-CN" altLang="zh-CN" sz="1600" dirty="0">
                <a:solidFill>
                  <a:schemeClr val="dk1"/>
                </a:solidFill>
              </a:rPr>
              <a:t>追赶国际先进水平，打破国外</a:t>
            </a:r>
            <a:r>
              <a:rPr lang="zh-CN" altLang="en-US" sz="1600" dirty="0">
                <a:solidFill>
                  <a:schemeClr val="dk1"/>
                </a:solidFill>
              </a:rPr>
              <a:t>禁运和垄断</a:t>
            </a:r>
            <a:endParaRPr lang="en-US" altLang="zh-CN" sz="1600" dirty="0">
              <a:solidFill>
                <a:schemeClr val="dk1"/>
              </a:solidFill>
            </a:endParaRPr>
          </a:p>
          <a:p>
            <a:pPr marL="285750" indent="-285750">
              <a:lnSpc>
                <a:spcPct val="150000"/>
              </a:lnSpc>
              <a:buFont typeface="Arial" panose="020B0604020202020204" pitchFamily="34" charset="0"/>
              <a:buBlip>
                <a:blip r:embed="rId16"/>
              </a:buBlip>
            </a:pPr>
            <a:r>
              <a:rPr lang="zh-CN" altLang="zh-CN" sz="1600" dirty="0">
                <a:solidFill>
                  <a:schemeClr val="dk1"/>
                </a:solidFill>
              </a:rPr>
              <a:t>设计大动态范围、高精度信号测量的高速高精度波形采样芯片和相关读出电子学系统</a:t>
            </a:r>
            <a:endParaRPr lang="en-US" altLang="zh-CN" sz="1600" dirty="0">
              <a:solidFill>
                <a:schemeClr val="dk1"/>
              </a:solidFill>
            </a:endParaRPr>
          </a:p>
          <a:p>
            <a:pPr>
              <a:lnSpc>
                <a:spcPct val="150000"/>
              </a:lnSpc>
            </a:pPr>
            <a:r>
              <a:rPr lang="en-US" altLang="zh-CN" dirty="0">
                <a:solidFill>
                  <a:schemeClr val="dk1"/>
                </a:solidFill>
              </a:rPr>
              <a:t>2)</a:t>
            </a:r>
            <a:r>
              <a:rPr lang="zh-CN" altLang="en-US" dirty="0"/>
              <a:t> </a:t>
            </a:r>
            <a:r>
              <a:rPr lang="zh-CN" altLang="zh-CN" dirty="0">
                <a:solidFill>
                  <a:schemeClr val="dk1"/>
                </a:solidFill>
              </a:rPr>
              <a:t>研制铝蜂窝夹心结构新型反射镜片，填补国内此项技术空白</a:t>
            </a:r>
            <a:endParaRPr lang="en-US" altLang="zh-CN" dirty="0">
              <a:solidFill>
                <a:schemeClr val="dk1"/>
              </a:solidFill>
            </a:endParaRPr>
          </a:p>
        </p:txBody>
      </p:sp>
      <p:grpSp>
        <p:nvGrpSpPr>
          <p:cNvPr id="2" name="组合 1"/>
          <p:cNvGrpSpPr/>
          <p:nvPr>
            <p:custDataLst>
              <p:tags r:id="rId3"/>
            </p:custDataLst>
          </p:nvPr>
        </p:nvGrpSpPr>
        <p:grpSpPr>
          <a:xfrm>
            <a:off x="8073696" y="3418588"/>
            <a:ext cx="3225800" cy="2517775"/>
            <a:chOff x="12725" y="6308"/>
            <a:chExt cx="4438" cy="3580"/>
          </a:xfrm>
        </p:grpSpPr>
        <p:sp>
          <p:nvSpPr>
            <p:cNvPr id="3" name="PA-矩形 2"/>
            <p:cNvSpPr/>
            <p:nvPr>
              <p:custDataLst>
                <p:tags r:id="rId4"/>
              </p:custDataLst>
            </p:nvPr>
          </p:nvSpPr>
          <p:spPr>
            <a:xfrm>
              <a:off x="14294" y="6308"/>
              <a:ext cx="1294" cy="2223"/>
            </a:xfrm>
            <a:prstGeom prst="rect">
              <a:avLst/>
            </a:prstGeom>
            <a:blipFill dpi="0" rotWithShape="0">
              <a:blip r:embed="rId17" cstate="screen"/>
              <a:srcRect/>
              <a:stretch>
                <a:fillRect l="-170000" r="-171000" b="-6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矩形 3"/>
            <p:cNvSpPr/>
            <p:nvPr>
              <p:custDataLst>
                <p:tags r:id="rId5"/>
              </p:custDataLst>
            </p:nvPr>
          </p:nvSpPr>
          <p:spPr>
            <a:xfrm>
              <a:off x="14297" y="8608"/>
              <a:ext cx="1294" cy="1280"/>
            </a:xfrm>
            <a:prstGeom prst="rect">
              <a:avLst/>
            </a:prstGeom>
            <a:blipFill dpi="0" rotWithShape="0">
              <a:blip r:embed="rId17" cstate="screen"/>
              <a:srcRect/>
              <a:stretch>
                <a:fillRect l="-170000" t="-180000" r="-17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矩形 4"/>
            <p:cNvSpPr/>
            <p:nvPr>
              <p:custDataLst>
                <p:tags r:id="rId6"/>
              </p:custDataLst>
            </p:nvPr>
          </p:nvSpPr>
          <p:spPr>
            <a:xfrm>
              <a:off x="12725" y="6622"/>
              <a:ext cx="1492" cy="1476"/>
            </a:xfrm>
            <a:prstGeom prst="rect">
              <a:avLst/>
            </a:prstGeom>
            <a:blipFill dpi="0" rotWithShape="0">
              <a:blip r:embed="rId17" cstate="screen"/>
              <a:srcRect/>
              <a:stretch>
                <a:fillRect l="-42000" t="-21000" r="-240000" b="-1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PA-矩形 5"/>
            <p:cNvSpPr/>
            <p:nvPr>
              <p:custDataLst>
                <p:tags r:id="rId7"/>
              </p:custDataLst>
            </p:nvPr>
          </p:nvSpPr>
          <p:spPr>
            <a:xfrm>
              <a:off x="13038" y="8190"/>
              <a:ext cx="1179" cy="1167"/>
            </a:xfrm>
            <a:prstGeom prst="rect">
              <a:avLst/>
            </a:prstGeom>
            <a:blipFill dpi="0" rotWithShape="0">
              <a:blip r:embed="rId17" cstate="screen"/>
              <a:srcRect/>
              <a:stretch>
                <a:fillRect l="-80000" t="-161000" r="-303000" b="-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矩形 6"/>
            <p:cNvSpPr/>
            <p:nvPr>
              <p:custDataLst>
                <p:tags r:id="rId8"/>
              </p:custDataLst>
            </p:nvPr>
          </p:nvSpPr>
          <p:spPr>
            <a:xfrm>
              <a:off x="15664" y="6776"/>
              <a:ext cx="1179" cy="1167"/>
            </a:xfrm>
            <a:prstGeom prst="rect">
              <a:avLst/>
            </a:prstGeom>
            <a:blipFill dpi="0" rotWithShape="0">
              <a:blip r:embed="rId17" cstate="screen"/>
              <a:srcRect/>
              <a:stretch>
                <a:fillRect l="-303000" t="-40000" r="-81000" b="-16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PA-矩形 7"/>
            <p:cNvSpPr/>
            <p:nvPr>
              <p:custDataLst>
                <p:tags r:id="rId9"/>
              </p:custDataLst>
            </p:nvPr>
          </p:nvSpPr>
          <p:spPr>
            <a:xfrm>
              <a:off x="15671" y="8027"/>
              <a:ext cx="1492" cy="1476"/>
            </a:xfrm>
            <a:prstGeom prst="rect">
              <a:avLst/>
            </a:prstGeom>
            <a:blipFill dpi="0" rotWithShape="0">
              <a:blip r:embed="rId17" cstate="screen"/>
              <a:srcRect/>
              <a:stretch>
                <a:fillRect l="-240000" t="-116000" r="-42000" b="-2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descr="303b32303039333134343bbcfdcdb7"/>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241165" y="2574925"/>
            <a:ext cx="3241040" cy="466090"/>
          </a:xfrm>
          <a:prstGeom prst="rect">
            <a:avLst/>
          </a:prstGeom>
        </p:spPr>
      </p:pic>
      <p:sp>
        <p:nvSpPr>
          <p:cNvPr id="29" name="Freeform 267"/>
          <p:cNvSpPr>
            <a:spLocks noEditPoints="1"/>
          </p:cNvSpPr>
          <p:nvPr/>
        </p:nvSpPr>
        <p:spPr bwMode="auto">
          <a:xfrm>
            <a:off x="7843945" y="6126803"/>
            <a:ext cx="341844" cy="331044"/>
          </a:xfrm>
          <a:custGeom>
            <a:avLst/>
            <a:gdLst>
              <a:gd name="T0" fmla="*/ 107 w 213"/>
              <a:gd name="T1" fmla="*/ 0 h 213"/>
              <a:gd name="T2" fmla="*/ 213 w 213"/>
              <a:gd name="T3" fmla="*/ 107 h 213"/>
              <a:gd name="T4" fmla="*/ 107 w 213"/>
              <a:gd name="T5" fmla="*/ 213 h 213"/>
              <a:gd name="T6" fmla="*/ 0 w 213"/>
              <a:gd name="T7" fmla="*/ 107 h 213"/>
              <a:gd name="T8" fmla="*/ 107 w 213"/>
              <a:gd name="T9" fmla="*/ 0 h 213"/>
              <a:gd name="T10" fmla="*/ 89 w 213"/>
              <a:gd name="T11" fmla="*/ 75 h 213"/>
              <a:gd name="T12" fmla="*/ 100 w 213"/>
              <a:gd name="T13" fmla="*/ 70 h 213"/>
              <a:gd name="T14" fmla="*/ 87 w 213"/>
              <a:gd name="T15" fmla="*/ 18 h 213"/>
              <a:gd name="T16" fmla="*/ 63 w 213"/>
              <a:gd name="T17" fmla="*/ 26 h 213"/>
              <a:gd name="T18" fmla="*/ 89 w 213"/>
              <a:gd name="T19" fmla="*/ 75 h 213"/>
              <a:gd name="T20" fmla="*/ 107 w 213"/>
              <a:gd name="T21" fmla="*/ 82 h 213"/>
              <a:gd name="T22" fmla="*/ 82 w 213"/>
              <a:gd name="T23" fmla="*/ 107 h 213"/>
              <a:gd name="T24" fmla="*/ 107 w 213"/>
              <a:gd name="T25" fmla="*/ 131 h 213"/>
              <a:gd name="T26" fmla="*/ 131 w 213"/>
              <a:gd name="T27" fmla="*/ 107 h 213"/>
              <a:gd name="T28" fmla="*/ 107 w 213"/>
              <a:gd name="T29" fmla="*/ 82 h 213"/>
              <a:gd name="T30" fmla="*/ 132 w 213"/>
              <a:gd name="T31" fmla="*/ 133 h 213"/>
              <a:gd name="T32" fmla="*/ 122 w 213"/>
              <a:gd name="T33" fmla="*/ 140 h 213"/>
              <a:gd name="T34" fmla="*/ 149 w 213"/>
              <a:gd name="T35" fmla="*/ 187 h 213"/>
              <a:gd name="T36" fmla="*/ 169 w 213"/>
              <a:gd name="T37" fmla="*/ 173 h 213"/>
              <a:gd name="T38" fmla="*/ 132 w 213"/>
              <a:gd name="T39" fmla="*/ 133 h 213"/>
              <a:gd name="T40" fmla="*/ 197 w 213"/>
              <a:gd name="T41" fmla="*/ 126 h 213"/>
              <a:gd name="T42" fmla="*/ 144 w 213"/>
              <a:gd name="T43" fmla="*/ 112 h 213"/>
              <a:gd name="T44" fmla="*/ 138 w 213"/>
              <a:gd name="T45" fmla="*/ 126 h 213"/>
              <a:gd name="T46" fmla="*/ 181 w 213"/>
              <a:gd name="T47" fmla="*/ 160 h 213"/>
              <a:gd name="T48" fmla="*/ 197 w 213"/>
              <a:gd name="T49" fmla="*/ 126 h 213"/>
              <a:gd name="T50" fmla="*/ 25 w 213"/>
              <a:gd name="T51" fmla="*/ 65 h 213"/>
              <a:gd name="T52" fmla="*/ 72 w 213"/>
              <a:gd name="T53" fmla="*/ 92 h 213"/>
              <a:gd name="T54" fmla="*/ 82 w 213"/>
              <a:gd name="T55" fmla="*/ 80 h 213"/>
              <a:gd name="T56" fmla="*/ 49 w 213"/>
              <a:gd name="T57" fmla="*/ 36 h 213"/>
              <a:gd name="T58" fmla="*/ 25 w 213"/>
              <a:gd name="T59" fmla="*/ 65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3" h="213">
                <a:moveTo>
                  <a:pt x="107" y="0"/>
                </a:moveTo>
                <a:cubicBezTo>
                  <a:pt x="166" y="0"/>
                  <a:pt x="213" y="48"/>
                  <a:pt x="213" y="107"/>
                </a:cubicBezTo>
                <a:cubicBezTo>
                  <a:pt x="213" y="165"/>
                  <a:pt x="166" y="213"/>
                  <a:pt x="107" y="213"/>
                </a:cubicBezTo>
                <a:cubicBezTo>
                  <a:pt x="48" y="213"/>
                  <a:pt x="0" y="165"/>
                  <a:pt x="0" y="107"/>
                </a:cubicBezTo>
                <a:cubicBezTo>
                  <a:pt x="0" y="48"/>
                  <a:pt x="48" y="0"/>
                  <a:pt x="107" y="0"/>
                </a:cubicBezTo>
                <a:close/>
                <a:moveTo>
                  <a:pt x="89" y="75"/>
                </a:moveTo>
                <a:cubicBezTo>
                  <a:pt x="93" y="73"/>
                  <a:pt x="96" y="71"/>
                  <a:pt x="100" y="70"/>
                </a:cubicBezTo>
                <a:cubicBezTo>
                  <a:pt x="87" y="18"/>
                  <a:pt x="87" y="18"/>
                  <a:pt x="87" y="18"/>
                </a:cubicBezTo>
                <a:cubicBezTo>
                  <a:pt x="79" y="20"/>
                  <a:pt x="71" y="23"/>
                  <a:pt x="63" y="26"/>
                </a:cubicBezTo>
                <a:cubicBezTo>
                  <a:pt x="89" y="75"/>
                  <a:pt x="89" y="75"/>
                  <a:pt x="89" y="75"/>
                </a:cubicBezTo>
                <a:close/>
                <a:moveTo>
                  <a:pt x="107" y="82"/>
                </a:moveTo>
                <a:cubicBezTo>
                  <a:pt x="93" y="82"/>
                  <a:pt x="82" y="93"/>
                  <a:pt x="82" y="107"/>
                </a:cubicBezTo>
                <a:cubicBezTo>
                  <a:pt x="82" y="120"/>
                  <a:pt x="93" y="131"/>
                  <a:pt x="107" y="131"/>
                </a:cubicBezTo>
                <a:cubicBezTo>
                  <a:pt x="120" y="131"/>
                  <a:pt x="131" y="120"/>
                  <a:pt x="131" y="107"/>
                </a:cubicBezTo>
                <a:cubicBezTo>
                  <a:pt x="131" y="93"/>
                  <a:pt x="120" y="82"/>
                  <a:pt x="107" y="82"/>
                </a:cubicBezTo>
                <a:close/>
                <a:moveTo>
                  <a:pt x="132" y="133"/>
                </a:moveTo>
                <a:cubicBezTo>
                  <a:pt x="129" y="135"/>
                  <a:pt x="126" y="138"/>
                  <a:pt x="122" y="140"/>
                </a:cubicBezTo>
                <a:cubicBezTo>
                  <a:pt x="149" y="187"/>
                  <a:pt x="149" y="187"/>
                  <a:pt x="149" y="187"/>
                </a:cubicBezTo>
                <a:cubicBezTo>
                  <a:pt x="156" y="183"/>
                  <a:pt x="163" y="178"/>
                  <a:pt x="169" y="173"/>
                </a:cubicBezTo>
                <a:cubicBezTo>
                  <a:pt x="132" y="133"/>
                  <a:pt x="132" y="133"/>
                  <a:pt x="132" y="133"/>
                </a:cubicBezTo>
                <a:close/>
                <a:moveTo>
                  <a:pt x="197" y="126"/>
                </a:moveTo>
                <a:cubicBezTo>
                  <a:pt x="144" y="112"/>
                  <a:pt x="144" y="112"/>
                  <a:pt x="144" y="112"/>
                </a:cubicBezTo>
                <a:cubicBezTo>
                  <a:pt x="143" y="117"/>
                  <a:pt x="141" y="121"/>
                  <a:pt x="138" y="126"/>
                </a:cubicBezTo>
                <a:cubicBezTo>
                  <a:pt x="181" y="160"/>
                  <a:pt x="181" y="160"/>
                  <a:pt x="181" y="160"/>
                </a:cubicBezTo>
                <a:cubicBezTo>
                  <a:pt x="188" y="149"/>
                  <a:pt x="194" y="138"/>
                  <a:pt x="197" y="126"/>
                </a:cubicBezTo>
                <a:close/>
                <a:moveTo>
                  <a:pt x="25" y="65"/>
                </a:moveTo>
                <a:cubicBezTo>
                  <a:pt x="72" y="92"/>
                  <a:pt x="72" y="92"/>
                  <a:pt x="72" y="92"/>
                </a:cubicBezTo>
                <a:cubicBezTo>
                  <a:pt x="75" y="87"/>
                  <a:pt x="78" y="83"/>
                  <a:pt x="82" y="80"/>
                </a:cubicBezTo>
                <a:cubicBezTo>
                  <a:pt x="49" y="36"/>
                  <a:pt x="49" y="36"/>
                  <a:pt x="49" y="36"/>
                </a:cubicBezTo>
                <a:cubicBezTo>
                  <a:pt x="39" y="44"/>
                  <a:pt x="31" y="54"/>
                  <a:pt x="25" y="65"/>
                </a:cubicBezTo>
                <a:close/>
              </a:path>
            </a:pathLst>
          </a:custGeom>
          <a:solidFill>
            <a:srgbClr val="8AB833"/>
          </a:solid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8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2">
            <a:extLst>
              <a:ext uri="{FF2B5EF4-FFF2-40B4-BE49-F238E27FC236}">
                <a16:creationId xmlns:a16="http://schemas.microsoft.com/office/drawing/2014/main" id="{1418D07A-FABF-4BFD-8CE0-214505F0D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476" y="2839480"/>
            <a:ext cx="3646487" cy="20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C:\Users\yzfan\Desktop\图片1.png">
            <a:extLst>
              <a:ext uri="{FF2B5EF4-FFF2-40B4-BE49-F238E27FC236}">
                <a16:creationId xmlns:a16="http://schemas.microsoft.com/office/drawing/2014/main" id="{5F11ED5B-2190-4487-8EA7-95853228AC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96" y="3190079"/>
            <a:ext cx="57554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12">
            <a:extLst>
              <a:ext uri="{FF2B5EF4-FFF2-40B4-BE49-F238E27FC236}">
                <a16:creationId xmlns:a16="http://schemas.microsoft.com/office/drawing/2014/main" id="{911A2581-0B1C-40C8-A3CC-51AF1B652ED7}"/>
              </a:ext>
            </a:extLst>
          </p:cNvPr>
          <p:cNvSpPr txBox="1">
            <a:spLocks noChangeArrowheads="1"/>
          </p:cNvSpPr>
          <p:nvPr/>
        </p:nvSpPr>
        <p:spPr bwMode="auto">
          <a:xfrm>
            <a:off x="773196" y="1134866"/>
            <a:ext cx="5755412" cy="2024203"/>
          </a:xfrm>
          <a:prstGeom prst="rect">
            <a:avLst/>
          </a:prstGeom>
          <a:solidFill>
            <a:schemeClr val="accent3">
              <a:lumMod val="60000"/>
              <a:lumOff val="40000"/>
            </a:scheme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ts val="900"/>
              </a:spcBef>
              <a:buFont typeface="Wingdings" panose="05000000000000000000" pitchFamily="2" charset="2"/>
              <a:buChar char="Ø"/>
              <a:defRPr/>
            </a:pPr>
            <a:r>
              <a:rPr lang="en-US" altLang="zh-CN" sz="20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 </a:t>
            </a:r>
            <a:r>
              <a:rPr lang="zh-CN" altLang="en-US" sz="18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宇宙线：来自地球以外的各种原子核、</a:t>
            </a:r>
            <a:endParaRPr lang="en-US" altLang="zh-CN" sz="1800" dirty="0">
              <a:solidFill>
                <a:prstClr val="black"/>
              </a:solidFill>
              <a:latin typeface="黑体" panose="02010609060101010101" pitchFamily="49" charset="-122"/>
              <a:ea typeface="黑体" panose="02010609060101010101" pitchFamily="49" charset="-122"/>
              <a:cs typeface="Times New Roman" panose="02020603050405020304" pitchFamily="18" charset="0"/>
            </a:endParaRPr>
          </a:p>
          <a:p>
            <a:pPr>
              <a:spcBef>
                <a:spcPts val="900"/>
              </a:spcBef>
              <a:buNone/>
              <a:defRPr/>
            </a:pPr>
            <a:r>
              <a:rPr lang="en-US" altLang="zh-CN" sz="18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           </a:t>
            </a:r>
            <a:r>
              <a:rPr lang="zh-CN" altLang="en-US" sz="18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少量电子、光子和中微子</a:t>
            </a:r>
            <a:endParaRPr lang="en-US" altLang="zh-CN" sz="1800" dirty="0">
              <a:solidFill>
                <a:prstClr val="black"/>
              </a:solidFill>
              <a:latin typeface="黑体" panose="02010609060101010101" pitchFamily="49" charset="-122"/>
              <a:ea typeface="黑体" panose="02010609060101010101" pitchFamily="49" charset="-122"/>
              <a:cs typeface="Times New Roman" panose="02020603050405020304" pitchFamily="18" charset="0"/>
            </a:endParaRPr>
          </a:p>
          <a:p>
            <a:pPr>
              <a:spcBef>
                <a:spcPts val="900"/>
              </a:spcBef>
              <a:buFont typeface="Wingdings" panose="05000000000000000000" pitchFamily="2" charset="2"/>
              <a:buChar char="Ø"/>
              <a:defRPr/>
            </a:pPr>
            <a:r>
              <a:rPr lang="en-US" altLang="zh-CN" sz="18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 </a:t>
            </a:r>
            <a:r>
              <a:rPr lang="zh-CN" altLang="en-US" sz="18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最高能量带电粒子：</a:t>
            </a:r>
            <a:r>
              <a:rPr lang="en-US" altLang="zh-CN" sz="18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 </a:t>
            </a:r>
            <a:r>
              <a:rPr lang="en-US" altLang="zh-CN" sz="1800" b="1" dirty="0">
                <a:solidFill>
                  <a:srgbClr val="FF0000"/>
                </a:solidFill>
                <a:latin typeface="黑体" panose="02010609060101010101" pitchFamily="49" charset="-122"/>
                <a:ea typeface="黑体" panose="02010609060101010101" pitchFamily="49" charset="-122"/>
                <a:cs typeface="Times New Roman" panose="02020603050405020304" pitchFamily="18" charset="0"/>
              </a:rPr>
              <a:t>3X10</a:t>
            </a:r>
            <a:r>
              <a:rPr lang="en-US" altLang="zh-CN" sz="1800" b="1" baseline="300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20 </a:t>
            </a:r>
            <a:r>
              <a:rPr lang="en-US" altLang="zh-CN" sz="1800" b="1" dirty="0">
                <a:solidFill>
                  <a:srgbClr val="FF0000"/>
                </a:solidFill>
                <a:latin typeface="黑体" panose="02010609060101010101" pitchFamily="49" charset="-122"/>
                <a:ea typeface="黑体" panose="02010609060101010101" pitchFamily="49" charset="-122"/>
                <a:cs typeface="Times New Roman" panose="02020603050405020304" pitchFamily="18" charset="0"/>
              </a:rPr>
              <a:t>eV</a:t>
            </a:r>
            <a:r>
              <a:rPr lang="en-US" altLang="zh-CN" sz="18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  (LHC:10</a:t>
            </a:r>
            <a:r>
              <a:rPr lang="en-US" altLang="zh-CN" sz="1800" baseline="300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13 </a:t>
            </a:r>
            <a:r>
              <a:rPr lang="en-US" altLang="zh-CN" sz="18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eV)</a:t>
            </a:r>
          </a:p>
          <a:p>
            <a:pPr>
              <a:spcBef>
                <a:spcPts val="900"/>
              </a:spcBef>
              <a:buFont typeface="Wingdings" panose="05000000000000000000" pitchFamily="2" charset="2"/>
              <a:buChar char="Ø"/>
              <a:defRPr/>
            </a:pPr>
            <a:r>
              <a:rPr lang="zh-CN" altLang="en-US" sz="18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 最高能量光子：    </a:t>
            </a:r>
            <a:r>
              <a:rPr lang="en-US" altLang="zh-CN" sz="1800" b="1" dirty="0">
                <a:solidFill>
                  <a:srgbClr val="FF0000"/>
                </a:solidFill>
                <a:latin typeface="黑体" panose="02010609060101010101" pitchFamily="49" charset="-122"/>
                <a:ea typeface="黑体" panose="02010609060101010101" pitchFamily="49" charset="-122"/>
                <a:cs typeface="Times New Roman" panose="02020603050405020304" pitchFamily="18" charset="0"/>
              </a:rPr>
              <a:t>1.4X10</a:t>
            </a:r>
            <a:r>
              <a:rPr lang="en-US" altLang="zh-CN" sz="1800" b="1" baseline="300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15 </a:t>
            </a:r>
            <a:r>
              <a:rPr lang="en-US" altLang="zh-CN" sz="1800" b="1" dirty="0">
                <a:solidFill>
                  <a:srgbClr val="FF0000"/>
                </a:solidFill>
                <a:latin typeface="黑体" panose="02010609060101010101" pitchFamily="49" charset="-122"/>
                <a:ea typeface="黑体" panose="02010609060101010101" pitchFamily="49" charset="-122"/>
                <a:cs typeface="Times New Roman" panose="02020603050405020304" pitchFamily="18" charset="0"/>
              </a:rPr>
              <a:t>eV</a:t>
            </a:r>
            <a:r>
              <a:rPr lang="en-US" altLang="zh-CN" sz="18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 (LEP:10</a:t>
            </a:r>
            <a:r>
              <a:rPr lang="en-US" altLang="zh-CN" sz="1800" baseline="300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11 </a:t>
            </a:r>
            <a:r>
              <a:rPr lang="en-US" altLang="zh-CN" sz="18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eV)</a:t>
            </a:r>
          </a:p>
          <a:p>
            <a:pPr>
              <a:spcBef>
                <a:spcPts val="900"/>
              </a:spcBef>
              <a:buFont typeface="Wingdings" panose="05000000000000000000" pitchFamily="2" charset="2"/>
              <a:buChar char="Ø"/>
              <a:defRPr/>
            </a:pPr>
            <a:r>
              <a:rPr lang="zh-CN" altLang="en-US" sz="18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 问题：宇宙加速器的工作原理？加速了什么粒子？</a:t>
            </a:r>
            <a:endParaRPr lang="en-US" altLang="zh-CN" sz="1800" dirty="0">
              <a:solidFill>
                <a:prstClr val="black"/>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6155" name="TextBox 16">
            <a:extLst>
              <a:ext uri="{FF2B5EF4-FFF2-40B4-BE49-F238E27FC236}">
                <a16:creationId xmlns:a16="http://schemas.microsoft.com/office/drawing/2014/main" id="{2C38B097-7B1C-4F8E-9C32-01D0F6BC498D}"/>
              </a:ext>
            </a:extLst>
          </p:cNvPr>
          <p:cNvSpPr txBox="1">
            <a:spLocks noChangeArrowheads="1"/>
          </p:cNvSpPr>
          <p:nvPr/>
        </p:nvSpPr>
        <p:spPr bwMode="auto">
          <a:xfrm>
            <a:off x="6659832" y="1134866"/>
            <a:ext cx="5185234" cy="14465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285750" indent="-285750">
              <a:buFont typeface="Wingdings" panose="05000000000000000000" pitchFamily="2" charset="2"/>
              <a:buChar char="Ø"/>
              <a:defRPr/>
            </a:pPr>
            <a:r>
              <a:rPr lang="en-US" altLang="zh-CN" sz="2000" kern="100" spc="-35" dirty="0">
                <a:solidFill>
                  <a:srgbClr val="000000"/>
                </a:solidFill>
                <a:latin typeface="黑体" panose="02010609060101010101" pitchFamily="49" charset="-122"/>
                <a:ea typeface="黑体" panose="02010609060101010101" pitchFamily="49" charset="-122"/>
                <a:cs typeface="Times New Roman" panose="02020603050405020304" pitchFamily="18" charset="0"/>
              </a:rPr>
              <a:t>National Research Council of US, </a:t>
            </a:r>
            <a:r>
              <a:rPr lang="en-US" altLang="zh-CN" sz="2000" i="1" kern="100" spc="-35" dirty="0">
                <a:solidFill>
                  <a:srgbClr val="000000"/>
                </a:solidFill>
                <a:latin typeface="黑体" panose="02010609060101010101" pitchFamily="49" charset="-122"/>
                <a:ea typeface="黑体" panose="02010609060101010101" pitchFamily="49" charset="-122"/>
                <a:cs typeface="Times New Roman" panose="02020603050405020304" pitchFamily="18" charset="0"/>
              </a:rPr>
              <a:t>Connecting Quarks with the Cosmos </a:t>
            </a:r>
          </a:p>
          <a:p>
            <a:pPr>
              <a:buNone/>
              <a:defRPr/>
            </a:pPr>
            <a:r>
              <a:rPr lang="en-US" altLang="zh-CN" sz="2000" b="1" i="1" kern="100" spc="-35" dirty="0">
                <a:solidFill>
                  <a:srgbClr val="0070C0"/>
                </a:solidFill>
                <a:latin typeface="黑体" panose="02010609060101010101" pitchFamily="49" charset="-122"/>
                <a:ea typeface="黑体" panose="02010609060101010101" pitchFamily="49" charset="-122"/>
                <a:cs typeface="Times New Roman" panose="02020603050405020304" pitchFamily="18" charset="0"/>
              </a:rPr>
              <a:t>   </a:t>
            </a:r>
            <a:r>
              <a:rPr lang="zh-CN" altLang="en-US" sz="2000" b="1" i="1" kern="100" spc="-35" dirty="0">
                <a:solidFill>
                  <a:srgbClr val="0070C0"/>
                </a:solidFill>
                <a:latin typeface="黑体" panose="02010609060101010101" pitchFamily="49" charset="-122"/>
                <a:ea typeface="黑体" panose="02010609060101010101" pitchFamily="49" charset="-122"/>
                <a:cs typeface="Times New Roman" panose="02020603050405020304" pitchFamily="18" charset="0"/>
              </a:rPr>
              <a:t>新世纪</a:t>
            </a:r>
            <a:r>
              <a:rPr lang="en-US" altLang="zh-CN" sz="2000" b="1" i="1" kern="100" spc="-35" dirty="0">
                <a:solidFill>
                  <a:srgbClr val="0070C0"/>
                </a:solidFill>
                <a:latin typeface="黑体" panose="02010609060101010101" pitchFamily="49" charset="-122"/>
                <a:ea typeface="黑体" panose="02010609060101010101" pitchFamily="49" charset="-122"/>
                <a:cs typeface="Times New Roman" panose="02020603050405020304" pitchFamily="18" charset="0"/>
              </a:rPr>
              <a:t>11</a:t>
            </a:r>
            <a:r>
              <a:rPr lang="zh-CN" altLang="en-US" sz="2000" b="1" i="1" kern="100" spc="-35" dirty="0">
                <a:solidFill>
                  <a:srgbClr val="0070C0"/>
                </a:solidFill>
                <a:latin typeface="黑体" panose="02010609060101010101" pitchFamily="49" charset="-122"/>
                <a:ea typeface="黑体" panose="02010609060101010101" pitchFamily="49" charset="-122"/>
                <a:cs typeface="Times New Roman" panose="02020603050405020304" pitchFamily="18" charset="0"/>
              </a:rPr>
              <a:t>大科学难题</a:t>
            </a:r>
            <a:endParaRPr lang="en-US" altLang="zh-CN" sz="2000" b="1" kern="100" spc="-35" dirty="0">
              <a:solidFill>
                <a:srgbClr val="0070C0"/>
              </a:solidFill>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Ø"/>
              <a:defRPr/>
            </a:pPr>
            <a:r>
              <a:rPr lang="en-US" altLang="zh-CN" sz="2000" kern="100" spc="-35" dirty="0">
                <a:solidFill>
                  <a:srgbClr val="000000"/>
                </a:solidFill>
                <a:latin typeface="黑体" panose="02010609060101010101" pitchFamily="49" charset="-122"/>
                <a:ea typeface="黑体" panose="02010609060101010101" pitchFamily="49" charset="-122"/>
                <a:cs typeface="Times New Roman" panose="02020603050405020304" pitchFamily="18" charset="0"/>
              </a:rPr>
              <a:t>2012,</a:t>
            </a:r>
            <a:r>
              <a:rPr lang="en-US" altLang="zh-CN" sz="2000" b="1" i="1" kern="100" spc="-35" dirty="0">
                <a:solidFill>
                  <a:srgbClr val="000000"/>
                </a:solidFill>
                <a:latin typeface="黑体" panose="02010609060101010101" pitchFamily="49" charset="-122"/>
                <a:ea typeface="黑体" panose="02010609060101010101" pitchFamily="49" charset="-122"/>
                <a:cs typeface="Times New Roman" panose="02020603050405020304" pitchFamily="18" charset="0"/>
              </a:rPr>
              <a:t>Science</a:t>
            </a:r>
            <a:r>
              <a:rPr lang="zh-CN" altLang="en-US" sz="2000" b="1" i="1" kern="100" spc="-35" dirty="0">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000" b="1" kern="100" spc="-35" dirty="0">
                <a:solidFill>
                  <a:srgbClr val="FF0000"/>
                </a:solidFill>
                <a:latin typeface="黑体" panose="02010609060101010101" pitchFamily="49" charset="-122"/>
                <a:ea typeface="黑体" panose="02010609060101010101" pitchFamily="49" charset="-122"/>
                <a:cs typeface="Times New Roman" panose="02020603050405020304" pitchFamily="18" charset="0"/>
              </a:rPr>
              <a:t>八大天文学之谜</a:t>
            </a:r>
            <a:endParaRPr lang="en-US" altLang="zh-CN" sz="2000" b="1" kern="100" spc="-35"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19" name="Picture 2" descr="全球最大的粒子加速器LHC探秘">
            <a:extLst>
              <a:ext uri="{FF2B5EF4-FFF2-40B4-BE49-F238E27FC236}">
                <a16:creationId xmlns:a16="http://schemas.microsoft.com/office/drawing/2014/main" id="{4B6E5CCC-ACD4-4A59-A642-317E528669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4995" y="4879234"/>
            <a:ext cx="4841605" cy="169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9">
            <a:extLst>
              <a:ext uri="{FF2B5EF4-FFF2-40B4-BE49-F238E27FC236}">
                <a16:creationId xmlns:a16="http://schemas.microsoft.com/office/drawing/2014/main" id="{C962DB8C-CFC6-4495-9C2B-14D9CD6E5B96}"/>
              </a:ext>
            </a:extLst>
          </p:cNvPr>
          <p:cNvSpPr txBox="1"/>
          <p:nvPr/>
        </p:nvSpPr>
        <p:spPr>
          <a:xfrm>
            <a:off x="8400256" y="5276625"/>
            <a:ext cx="2304256" cy="300082"/>
          </a:xfrm>
          <a:prstGeom prst="rect">
            <a:avLst/>
          </a:prstGeom>
          <a:noFill/>
        </p:spPr>
        <p:txBody>
          <a:bodyPr wrap="square">
            <a:spAutoFit/>
          </a:bodyPr>
          <a:lstStyle/>
          <a:p>
            <a:pPr>
              <a:defRPr/>
            </a:pPr>
            <a:r>
              <a:rPr lang="en-US" altLang="zh-CN" sz="1350" b="1" dirty="0">
                <a:solidFill>
                  <a:srgbClr val="FFFF00"/>
                </a:solidFill>
                <a:latin typeface="Calibri"/>
                <a:ea typeface="宋体" panose="02010600030101010101" pitchFamily="2" charset="-122"/>
              </a:rPr>
              <a:t>Large Hadron Collider </a:t>
            </a:r>
            <a:endParaRPr lang="zh-CN" altLang="en-US" sz="1350" dirty="0">
              <a:solidFill>
                <a:srgbClr val="FFFF00"/>
              </a:solidFill>
              <a:latin typeface="Calibri"/>
              <a:ea typeface="宋体" panose="02010600030101010101" pitchFamily="2" charset="-122"/>
            </a:endParaRPr>
          </a:p>
        </p:txBody>
      </p:sp>
      <p:sp>
        <p:nvSpPr>
          <p:cNvPr id="22" name="文本框 21">
            <a:extLst>
              <a:ext uri="{FF2B5EF4-FFF2-40B4-BE49-F238E27FC236}">
                <a16:creationId xmlns:a16="http://schemas.microsoft.com/office/drawing/2014/main" id="{D8A80C14-C2B2-4465-A015-76D109DE4072}"/>
              </a:ext>
            </a:extLst>
          </p:cNvPr>
          <p:cNvSpPr txBox="1"/>
          <p:nvPr/>
        </p:nvSpPr>
        <p:spPr>
          <a:xfrm>
            <a:off x="8368846" y="5562329"/>
            <a:ext cx="2119642" cy="507831"/>
          </a:xfrm>
          <a:prstGeom prst="rect">
            <a:avLst/>
          </a:prstGeom>
          <a:solidFill>
            <a:schemeClr val="accent3">
              <a:lumMod val="40000"/>
              <a:lumOff val="60000"/>
            </a:schemeClr>
          </a:solidFill>
        </p:spPr>
        <p:txBody>
          <a:bodyPr wrap="square">
            <a:spAutoFit/>
          </a:bodyPr>
          <a:lstStyle/>
          <a:p>
            <a:pPr>
              <a:defRPr/>
            </a:pPr>
            <a:r>
              <a:rPr lang="en-US" altLang="zh-CN" sz="1350" b="1" dirty="0">
                <a:solidFill>
                  <a:srgbClr val="C00000"/>
                </a:solidFill>
                <a:latin typeface="Calibri"/>
                <a:ea typeface="宋体" panose="02010600030101010101" pitchFamily="2" charset="-122"/>
              </a:rPr>
              <a:t>Produce the highest energy </a:t>
            </a:r>
          </a:p>
          <a:p>
            <a:pPr>
              <a:defRPr/>
            </a:pPr>
            <a:r>
              <a:rPr lang="en-US" altLang="zh-CN" sz="1350" b="1" dirty="0">
                <a:solidFill>
                  <a:srgbClr val="C00000"/>
                </a:solidFill>
                <a:latin typeface="Calibri"/>
                <a:ea typeface="宋体" panose="02010600030101010101" pitchFamily="2" charset="-122"/>
              </a:rPr>
              <a:t>proton</a:t>
            </a:r>
            <a:r>
              <a:rPr lang="zh-CN" altLang="en-US" sz="1350" b="1" dirty="0">
                <a:solidFill>
                  <a:srgbClr val="C00000"/>
                </a:solidFill>
                <a:latin typeface="Calibri"/>
                <a:ea typeface="宋体" panose="02010600030101010101" pitchFamily="2" charset="-122"/>
              </a:rPr>
              <a:t>：</a:t>
            </a:r>
            <a:r>
              <a:rPr lang="en-US" altLang="zh-CN" sz="1350" b="1" dirty="0">
                <a:solidFill>
                  <a:srgbClr val="C00000"/>
                </a:solidFill>
                <a:latin typeface="Calibri"/>
                <a:ea typeface="宋体" panose="02010600030101010101" pitchFamily="2" charset="-122"/>
              </a:rPr>
              <a:t>7 </a:t>
            </a:r>
            <a:r>
              <a:rPr lang="en-US" altLang="zh-CN" sz="1350" b="1" dirty="0" err="1">
                <a:solidFill>
                  <a:srgbClr val="C00000"/>
                </a:solidFill>
                <a:latin typeface="Calibri"/>
                <a:ea typeface="宋体" panose="02010600030101010101" pitchFamily="2" charset="-122"/>
              </a:rPr>
              <a:t>TeV</a:t>
            </a:r>
            <a:endParaRPr lang="zh-CN" altLang="en-US" sz="1350" dirty="0">
              <a:solidFill>
                <a:prstClr val="black"/>
              </a:solidFill>
              <a:latin typeface="Calibri"/>
              <a:ea typeface="宋体" panose="02010600030101010101" pitchFamily="2" charset="-122"/>
            </a:endParaRPr>
          </a:p>
        </p:txBody>
      </p:sp>
      <p:sp>
        <p:nvSpPr>
          <p:cNvPr id="17" name="TextBox 14">
            <a:extLst>
              <a:ext uri="{FF2B5EF4-FFF2-40B4-BE49-F238E27FC236}">
                <a16:creationId xmlns:a16="http://schemas.microsoft.com/office/drawing/2014/main" id="{4B231F0A-7317-478D-923D-21B42FEAC250}"/>
              </a:ext>
            </a:extLst>
          </p:cNvPr>
          <p:cNvSpPr txBox="1">
            <a:spLocks noChangeArrowheads="1"/>
          </p:cNvSpPr>
          <p:nvPr/>
        </p:nvSpPr>
        <p:spPr bwMode="auto">
          <a:xfrm>
            <a:off x="6960096" y="2840371"/>
            <a:ext cx="19800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defRPr/>
            </a:pPr>
            <a:r>
              <a:rPr lang="zh-CN" altLang="en-US" sz="2000"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rPr>
              <a:t>宇宙线</a:t>
            </a:r>
            <a:r>
              <a:rPr lang="en-US" altLang="zh-CN" sz="2000"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2000"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4">
            <a:extLst>
              <a:ext uri="{FF2B5EF4-FFF2-40B4-BE49-F238E27FC236}">
                <a16:creationId xmlns:a16="http://schemas.microsoft.com/office/drawing/2014/main" id="{C593D3F0-EF73-4BF3-9C3D-6496FF45C615}"/>
              </a:ext>
            </a:extLst>
          </p:cNvPr>
          <p:cNvSpPr>
            <a:spLocks noGrp="1"/>
          </p:cNvSpPr>
          <p:nvPr>
            <p:ph type="title"/>
          </p:nvPr>
        </p:nvSpPr>
        <p:spPr>
          <a:xfrm>
            <a:off x="996958" y="335402"/>
            <a:ext cx="8229600" cy="739941"/>
          </a:xfrm>
        </p:spPr>
        <p:txBody>
          <a:bodyPr>
            <a:noAutofit/>
          </a:bodyPr>
          <a:lstStyle/>
          <a:p>
            <a:pPr lvl="1" algn="l" rtl="0">
              <a:lnSpc>
                <a:spcPct val="89000"/>
              </a:lnSpc>
              <a:spcBef>
                <a:spcPct val="0"/>
              </a:spcBef>
            </a:pPr>
            <a:r>
              <a:rPr lang="zh-CN" altLang="en-US" sz="4400" kern="1200" dirty="0">
                <a:solidFill>
                  <a:schemeClr val="tx2"/>
                </a:solidFill>
                <a:latin typeface="+mj-lt"/>
                <a:ea typeface="+mj-ea"/>
                <a:cs typeface="+mj-cs"/>
              </a:rPr>
              <a:t>一、科学问题</a:t>
            </a:r>
          </a:p>
        </p:txBody>
      </p:sp>
      <p:grpSp>
        <p:nvGrpSpPr>
          <p:cNvPr id="9" name="组合 8">
            <a:extLst>
              <a:ext uri="{FF2B5EF4-FFF2-40B4-BE49-F238E27FC236}">
                <a16:creationId xmlns:a16="http://schemas.microsoft.com/office/drawing/2014/main" id="{F2C6E8D0-55B4-4D4E-A40C-D3462E0C5333}"/>
              </a:ext>
            </a:extLst>
          </p:cNvPr>
          <p:cNvGrpSpPr/>
          <p:nvPr/>
        </p:nvGrpSpPr>
        <p:grpSpPr>
          <a:xfrm>
            <a:off x="1103870" y="2734958"/>
            <a:ext cx="5424738" cy="2402340"/>
            <a:chOff x="1103870" y="2940908"/>
            <a:chExt cx="5424738" cy="2402340"/>
          </a:xfrm>
        </p:grpSpPr>
        <p:sp>
          <p:nvSpPr>
            <p:cNvPr id="2" name="矩形 1">
              <a:extLst>
                <a:ext uri="{FF2B5EF4-FFF2-40B4-BE49-F238E27FC236}">
                  <a16:creationId xmlns:a16="http://schemas.microsoft.com/office/drawing/2014/main" id="{6ADACAA1-688B-4161-B1DD-67BA42B9646E}"/>
                </a:ext>
              </a:extLst>
            </p:cNvPr>
            <p:cNvSpPr/>
            <p:nvPr/>
          </p:nvSpPr>
          <p:spPr>
            <a:xfrm>
              <a:off x="1103870" y="2940908"/>
              <a:ext cx="5090984"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D669B523-7379-4685-AB27-B6CDBAF69054}"/>
                </a:ext>
              </a:extLst>
            </p:cNvPr>
            <p:cNvSpPr/>
            <p:nvPr/>
          </p:nvSpPr>
          <p:spPr>
            <a:xfrm>
              <a:off x="3431705" y="4997259"/>
              <a:ext cx="3096903"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a:extLst>
                <a:ext uri="{FF2B5EF4-FFF2-40B4-BE49-F238E27FC236}">
                  <a16:creationId xmlns:a16="http://schemas.microsoft.com/office/drawing/2014/main" id="{D50FFB67-0D45-4B3C-8450-5792665D0901}"/>
                </a:ext>
              </a:extLst>
            </p:cNvPr>
            <p:cNvCxnSpPr/>
            <p:nvPr/>
          </p:nvCxnSpPr>
          <p:spPr>
            <a:xfrm flipH="1" flipV="1">
              <a:off x="1103870" y="3286897"/>
              <a:ext cx="2327835" cy="205122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8E5C332-0756-4D50-904E-FF67F091C59C}"/>
                </a:ext>
              </a:extLst>
            </p:cNvPr>
            <p:cNvCxnSpPr>
              <a:cxnSpLocks/>
            </p:cNvCxnSpPr>
            <p:nvPr/>
          </p:nvCxnSpPr>
          <p:spPr>
            <a:xfrm flipH="1" flipV="1">
              <a:off x="6194854" y="2940909"/>
              <a:ext cx="330674" cy="205122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pic>
        <p:nvPicPr>
          <p:cNvPr id="3" name="图片 2">
            <a:extLst>
              <a:ext uri="{FF2B5EF4-FFF2-40B4-BE49-F238E27FC236}">
                <a16:creationId xmlns:a16="http://schemas.microsoft.com/office/drawing/2014/main" id="{F64229E1-4CA1-4F97-8ACF-6296597BE292}"/>
              </a:ext>
            </a:extLst>
          </p:cNvPr>
          <p:cNvPicPr>
            <a:picLocks noChangeAspect="1"/>
          </p:cNvPicPr>
          <p:nvPr/>
        </p:nvPicPr>
        <p:blipFill>
          <a:blip r:embed="rId6"/>
          <a:stretch>
            <a:fillRect/>
          </a:stretch>
        </p:blipFill>
        <p:spPr>
          <a:xfrm>
            <a:off x="6636284" y="1166126"/>
            <a:ext cx="5205674" cy="5414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9456DD-F71D-419B-BDF9-AC93D5AE41A9}"/>
              </a:ext>
            </a:extLst>
          </p:cNvPr>
          <p:cNvSpPr>
            <a:spLocks noGrp="1"/>
          </p:cNvSpPr>
          <p:nvPr>
            <p:ph type="title"/>
          </p:nvPr>
        </p:nvSpPr>
        <p:spPr>
          <a:xfrm>
            <a:off x="1857230" y="326941"/>
            <a:ext cx="9023405" cy="720080"/>
          </a:xfrm>
        </p:spPr>
        <p:txBody>
          <a:bodyPr>
            <a:noAutofit/>
          </a:bodyPr>
          <a:lstStyle/>
          <a:p>
            <a:r>
              <a:rPr lang="zh-CN" altLang="en-US" sz="3600" b="1" dirty="0"/>
              <a:t>大型超高能伽马源</a:t>
            </a:r>
            <a:r>
              <a:rPr lang="zh-CN" altLang="en-US" sz="3600" b="1" dirty="0">
                <a:solidFill>
                  <a:srgbClr val="FF0000"/>
                </a:solidFill>
              </a:rPr>
              <a:t>立体跟踪</a:t>
            </a:r>
            <a:r>
              <a:rPr lang="zh-CN" altLang="en-US" sz="3600" b="1" dirty="0"/>
              <a:t>观测设备（</a:t>
            </a:r>
            <a:r>
              <a:rPr lang="en-US" altLang="zh-CN" sz="3600" b="1" dirty="0"/>
              <a:t>LACT</a:t>
            </a:r>
            <a:r>
              <a:rPr lang="zh-CN" altLang="en-US" sz="3600" b="1" dirty="0"/>
              <a:t>）</a:t>
            </a:r>
          </a:p>
        </p:txBody>
      </p:sp>
      <p:sp>
        <p:nvSpPr>
          <p:cNvPr id="6" name="矩形 5">
            <a:extLst>
              <a:ext uri="{FF2B5EF4-FFF2-40B4-BE49-F238E27FC236}">
                <a16:creationId xmlns:a16="http://schemas.microsoft.com/office/drawing/2014/main" id="{2F79E6A3-3D0D-4F7E-BA26-A22006D4F3CE}"/>
              </a:ext>
            </a:extLst>
          </p:cNvPr>
          <p:cNvSpPr/>
          <p:nvPr/>
        </p:nvSpPr>
        <p:spPr>
          <a:xfrm>
            <a:off x="6447590" y="1106883"/>
            <a:ext cx="1950256" cy="1852430"/>
          </a:xfrm>
          <a:prstGeom prst="rect">
            <a:avLst/>
          </a:prstGeom>
        </p:spPr>
        <p:txBody>
          <a:bodyPr wrap="square">
            <a:spAutoFit/>
          </a:bodyPr>
          <a:lstStyle/>
          <a:p>
            <a:pPr marL="342900" indent="-342900" algn="just" defTabSz="914400">
              <a:lnSpc>
                <a:spcPct val="150000"/>
              </a:lnSpc>
              <a:buFont typeface="Wingdings" panose="05000000000000000000" pitchFamily="2" charset="2"/>
              <a:buChar char="p"/>
              <a:defRPr/>
            </a:pPr>
            <a:r>
              <a:rPr lang="zh-CN" altLang="en-US"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分</a:t>
            </a:r>
            <a:r>
              <a:rPr lang="en-US"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8</a:t>
            </a:r>
            <a:r>
              <a:rPr lang="zh-CN" altLang="en-US"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组</a:t>
            </a:r>
            <a:endParaRPr lang="en-US"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endParaRPr>
          </a:p>
          <a:p>
            <a:pPr marL="342900" indent="-342900" algn="just" defTabSz="914400">
              <a:buFont typeface="Wingdings" panose="05000000000000000000" pitchFamily="2" charset="2"/>
              <a:buChar char="p"/>
              <a:defRPr/>
            </a:pPr>
            <a:r>
              <a:rPr lang="zh-CN" altLang="en-US"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每组</a:t>
            </a:r>
            <a:r>
              <a:rPr lang="en-US"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4</a:t>
            </a:r>
            <a:r>
              <a:rPr lang="zh-CN" altLang="en-US"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台</a:t>
            </a:r>
            <a:endParaRPr lang="en-US"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endParaRPr>
          </a:p>
          <a:p>
            <a:pPr algn="just" defTabSz="914400">
              <a:defRPr/>
            </a:pPr>
            <a:r>
              <a:rPr lang="en-US"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  (</a:t>
            </a:r>
            <a:r>
              <a:rPr lang="zh-CN" altLang="en-US"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HESS)</a:t>
            </a:r>
          </a:p>
          <a:p>
            <a:pPr marL="342900" indent="-342900" algn="just" defTabSz="914400">
              <a:lnSpc>
                <a:spcPct val="150000"/>
              </a:lnSpc>
              <a:buFont typeface="Wingdings" panose="05000000000000000000" pitchFamily="2" charset="2"/>
              <a:buChar char="p"/>
              <a:defRPr/>
            </a:pPr>
            <a:r>
              <a:rPr lang="zh-CN" altLang="en-US"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立体观测</a:t>
            </a:r>
            <a:endParaRPr lang="en-US"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10DD5DCB-E572-4378-8913-735CEC3A6F92}"/>
              </a:ext>
            </a:extLst>
          </p:cNvPr>
          <p:cNvPicPr>
            <a:picLocks noChangeAspect="1"/>
          </p:cNvPicPr>
          <p:nvPr/>
        </p:nvPicPr>
        <p:blipFill>
          <a:blip r:embed="rId2"/>
          <a:stretch>
            <a:fillRect/>
          </a:stretch>
        </p:blipFill>
        <p:spPr>
          <a:xfrm>
            <a:off x="1623391" y="3497097"/>
            <a:ext cx="3639532" cy="3276253"/>
          </a:xfrm>
          <a:prstGeom prst="rect">
            <a:avLst/>
          </a:prstGeom>
        </p:spPr>
      </p:pic>
      <p:graphicFrame>
        <p:nvGraphicFramePr>
          <p:cNvPr id="7" name="表格 6">
            <a:extLst>
              <a:ext uri="{FF2B5EF4-FFF2-40B4-BE49-F238E27FC236}">
                <a16:creationId xmlns:a16="http://schemas.microsoft.com/office/drawing/2014/main" id="{B9C6CEEA-B539-4D2E-9EB8-9F09073E583B}"/>
              </a:ext>
            </a:extLst>
          </p:cNvPr>
          <p:cNvGraphicFramePr>
            <a:graphicFrameLocks noGrp="1"/>
          </p:cNvGraphicFramePr>
          <p:nvPr>
            <p:extLst>
              <p:ext uri="{D42A27DB-BD31-4B8C-83A1-F6EECF244321}">
                <p14:modId xmlns:p14="http://schemas.microsoft.com/office/powerpoint/2010/main" val="3705487400"/>
              </p:ext>
            </p:extLst>
          </p:nvPr>
        </p:nvGraphicFramePr>
        <p:xfrm>
          <a:off x="8369198" y="5675614"/>
          <a:ext cx="3491053" cy="972787"/>
        </p:xfrm>
        <a:graphic>
          <a:graphicData uri="http://schemas.openxmlformats.org/drawingml/2006/table">
            <a:tbl>
              <a:tblPr/>
              <a:tblGrid>
                <a:gridCol w="1927566">
                  <a:extLst>
                    <a:ext uri="{9D8B030D-6E8A-4147-A177-3AD203B41FA5}">
                      <a16:colId xmlns:a16="http://schemas.microsoft.com/office/drawing/2014/main" val="2949571347"/>
                    </a:ext>
                  </a:extLst>
                </a:gridCol>
                <a:gridCol w="1563487">
                  <a:extLst>
                    <a:ext uri="{9D8B030D-6E8A-4147-A177-3AD203B41FA5}">
                      <a16:colId xmlns:a16="http://schemas.microsoft.com/office/drawing/2014/main" val="20002"/>
                    </a:ext>
                  </a:extLst>
                </a:gridCol>
              </a:tblGrid>
              <a:tr h="581634">
                <a:tc>
                  <a:txBody>
                    <a:bodyPr/>
                    <a:lstStyle/>
                    <a:p>
                      <a:pPr indent="127000" algn="ctr">
                        <a:lnSpc>
                          <a:spcPct val="100000"/>
                        </a:lnSpc>
                        <a:spcBef>
                          <a:spcPts val="300"/>
                        </a:spcBef>
                        <a:spcAft>
                          <a:spcPts val="300"/>
                        </a:spcAft>
                      </a:pPr>
                      <a:r>
                        <a:rPr lang="zh-CN" altLang="en-US" sz="2000" b="1" kern="100" dirty="0">
                          <a:solidFill>
                            <a:schemeClr val="tx1"/>
                          </a:solidFill>
                          <a:latin typeface="Times New Roman"/>
                          <a:ea typeface="宋体"/>
                          <a:cs typeface="Times New Roman"/>
                        </a:rPr>
                        <a:t>角分辨率</a:t>
                      </a:r>
                      <a:r>
                        <a:rPr lang="en-US" altLang="zh-CN" sz="2000" b="1" kern="100" dirty="0">
                          <a:solidFill>
                            <a:schemeClr val="tx1"/>
                          </a:solidFill>
                          <a:latin typeface="Times New Roman"/>
                          <a:ea typeface="宋体"/>
                          <a:cs typeface="Times New Roman"/>
                        </a:rPr>
                        <a:t>@5TeV</a:t>
                      </a:r>
                      <a:endParaRPr lang="zh-CN" altLang="en-US" sz="2000" b="1" kern="100" dirty="0">
                        <a:solidFill>
                          <a:schemeClr val="tx1"/>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127000" algn="ctr" defTabSz="914400" rtl="0" eaLnBrk="1" fontAlgn="auto" latinLnBrk="0" hangingPunct="1">
                        <a:lnSpc>
                          <a:spcPct val="100000"/>
                        </a:lnSpc>
                        <a:spcBef>
                          <a:spcPts val="300"/>
                        </a:spcBef>
                        <a:spcAft>
                          <a:spcPts val="300"/>
                        </a:spcAft>
                        <a:buClrTx/>
                        <a:buSzTx/>
                        <a:buFontTx/>
                        <a:buNone/>
                        <a:tabLst/>
                        <a:defRPr/>
                      </a:pPr>
                      <a:r>
                        <a:rPr lang="en-US" altLang="zh-CN" sz="2000" b="1" kern="100" dirty="0">
                          <a:solidFill>
                            <a:schemeClr val="tx1"/>
                          </a:solidFill>
                          <a:latin typeface="Times New Roman"/>
                          <a:ea typeface="宋体"/>
                          <a:cs typeface="Times New Roman"/>
                        </a:rPr>
                        <a:t>&lt;0.06°</a:t>
                      </a:r>
                      <a:endParaRPr lang="zh-CN" altLang="en-US" sz="2000" b="1" kern="100" dirty="0">
                        <a:solidFill>
                          <a:schemeClr val="tx1"/>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63187">
                <a:tc>
                  <a:txBody>
                    <a:bodyPr/>
                    <a:lstStyle/>
                    <a:p>
                      <a:pPr marL="0" marR="0" lvl="0" indent="127000" algn="ctr" defTabSz="914400" rtl="0" eaLnBrk="1" fontAlgn="auto" latinLnBrk="0" hangingPunct="1">
                        <a:lnSpc>
                          <a:spcPct val="100000"/>
                        </a:lnSpc>
                        <a:spcBef>
                          <a:spcPts val="300"/>
                        </a:spcBef>
                        <a:spcAft>
                          <a:spcPts val="300"/>
                        </a:spcAft>
                        <a:buClrTx/>
                        <a:buSzTx/>
                        <a:buFontTx/>
                        <a:buNone/>
                        <a:tabLst/>
                        <a:defRPr/>
                      </a:pPr>
                      <a:r>
                        <a:rPr lang="zh-CN" altLang="en-US" sz="2000" b="1" kern="100" dirty="0">
                          <a:solidFill>
                            <a:schemeClr val="tx1"/>
                          </a:solidFill>
                          <a:latin typeface="Times New Roman"/>
                          <a:ea typeface="宋体"/>
                          <a:cs typeface="Times New Roman"/>
                        </a:rPr>
                        <a:t>能量分辨率</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27000" algn="ctr">
                        <a:lnSpc>
                          <a:spcPct val="100000"/>
                        </a:lnSpc>
                        <a:spcBef>
                          <a:spcPts val="300"/>
                        </a:spcBef>
                        <a:spcAft>
                          <a:spcPts val="300"/>
                        </a:spcAft>
                      </a:pPr>
                      <a:r>
                        <a:rPr lang="en-US" altLang="zh-CN" sz="2000" b="1" kern="100" dirty="0">
                          <a:solidFill>
                            <a:schemeClr val="tx1"/>
                          </a:solidFill>
                          <a:latin typeface="Times New Roman"/>
                          <a:ea typeface="宋体"/>
                          <a:cs typeface="Times New Roman"/>
                        </a:rPr>
                        <a:t>&lt;15%</a:t>
                      </a:r>
                      <a:endParaRPr lang="zh-CN" altLang="en-US" sz="2000" b="1" kern="100" dirty="0">
                        <a:solidFill>
                          <a:schemeClr val="tx1"/>
                        </a:solidFill>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8" name="文本框 7">
            <a:extLst>
              <a:ext uri="{FF2B5EF4-FFF2-40B4-BE49-F238E27FC236}">
                <a16:creationId xmlns:a16="http://schemas.microsoft.com/office/drawing/2014/main" id="{DB694ABD-3EC4-4F7C-AC91-6E0EBF22A1BC}"/>
              </a:ext>
            </a:extLst>
          </p:cNvPr>
          <p:cNvSpPr txBox="1"/>
          <p:nvPr/>
        </p:nvSpPr>
        <p:spPr>
          <a:xfrm>
            <a:off x="9132336" y="5222090"/>
            <a:ext cx="2156927" cy="369332"/>
          </a:xfrm>
          <a:prstGeom prst="rect">
            <a:avLst/>
          </a:prstGeom>
          <a:noFill/>
        </p:spPr>
        <p:txBody>
          <a:bodyPr wrap="square" rtlCol="0">
            <a:spAutoFit/>
          </a:bodyPr>
          <a:lstStyle/>
          <a:p>
            <a:pPr defTabSz="914400">
              <a:defRPr/>
            </a:pPr>
            <a:r>
              <a:rPr lang="en-US" altLang="zh-CN" b="1" dirty="0">
                <a:solidFill>
                  <a:srgbClr val="FF0000"/>
                </a:solidFill>
                <a:latin typeface="Calibri"/>
                <a:ea typeface="宋体" panose="02010600030101010101" pitchFamily="2" charset="-122"/>
              </a:rPr>
              <a:t>LACT</a:t>
            </a:r>
            <a:r>
              <a:rPr lang="zh-CN" altLang="en-US" b="1" dirty="0">
                <a:solidFill>
                  <a:srgbClr val="FF0000"/>
                </a:solidFill>
                <a:latin typeface="Calibri"/>
                <a:ea typeface="宋体" panose="02010600030101010101" pitchFamily="2" charset="-122"/>
              </a:rPr>
              <a:t>关键性能指标</a:t>
            </a:r>
            <a:endParaRPr lang="en-US" altLang="zh-CN" b="1" dirty="0">
              <a:solidFill>
                <a:srgbClr val="FF0000"/>
              </a:solidFill>
              <a:latin typeface="Calibri"/>
              <a:ea typeface="宋体" panose="02010600030101010101" pitchFamily="2" charset="-122"/>
            </a:endParaRPr>
          </a:p>
        </p:txBody>
      </p:sp>
      <p:grpSp>
        <p:nvGrpSpPr>
          <p:cNvPr id="23" name="组合 22">
            <a:extLst>
              <a:ext uri="{FF2B5EF4-FFF2-40B4-BE49-F238E27FC236}">
                <a16:creationId xmlns:a16="http://schemas.microsoft.com/office/drawing/2014/main" id="{13AFBFF8-7601-48EF-B805-021278CCE4A0}"/>
              </a:ext>
            </a:extLst>
          </p:cNvPr>
          <p:cNvGrpSpPr/>
          <p:nvPr/>
        </p:nvGrpSpPr>
        <p:grpSpPr>
          <a:xfrm>
            <a:off x="5736867" y="975196"/>
            <a:ext cx="4597903" cy="5798154"/>
            <a:chOff x="-62469" y="871206"/>
            <a:chExt cx="4597903" cy="5798154"/>
          </a:xfrm>
        </p:grpSpPr>
        <p:pic>
          <p:nvPicPr>
            <p:cNvPr id="9" name="图片 8">
              <a:extLst>
                <a:ext uri="{FF2B5EF4-FFF2-40B4-BE49-F238E27FC236}">
                  <a16:creationId xmlns:a16="http://schemas.microsoft.com/office/drawing/2014/main" id="{FB3FCA31-CE2E-4FDA-8D9E-32EDA1BCC141}"/>
                </a:ext>
              </a:extLst>
            </p:cNvPr>
            <p:cNvPicPr/>
            <p:nvPr/>
          </p:nvPicPr>
          <p:blipFill rotWithShape="1">
            <a:blip r:embed="rId3"/>
            <a:srcRect l="16612" t="3430" r="16722" b="3335"/>
            <a:stretch/>
          </p:blipFill>
          <p:spPr>
            <a:xfrm>
              <a:off x="925859" y="5061711"/>
              <a:ext cx="272729" cy="324158"/>
            </a:xfrm>
            <a:prstGeom prst="rect">
              <a:avLst/>
            </a:prstGeom>
          </p:spPr>
        </p:pic>
        <p:pic>
          <p:nvPicPr>
            <p:cNvPr id="11" name="图片 10">
              <a:extLst>
                <a:ext uri="{FF2B5EF4-FFF2-40B4-BE49-F238E27FC236}">
                  <a16:creationId xmlns:a16="http://schemas.microsoft.com/office/drawing/2014/main" id="{FCB3D95C-51F9-457A-8B1B-AFFBABB023BD}"/>
                </a:ext>
              </a:extLst>
            </p:cNvPr>
            <p:cNvPicPr/>
            <p:nvPr/>
          </p:nvPicPr>
          <p:blipFill rotWithShape="1">
            <a:blip r:embed="rId3"/>
            <a:srcRect l="16612" t="3430" r="16722" b="3335"/>
            <a:stretch/>
          </p:blipFill>
          <p:spPr>
            <a:xfrm>
              <a:off x="181887" y="5406988"/>
              <a:ext cx="272729" cy="324158"/>
            </a:xfrm>
            <a:prstGeom prst="rect">
              <a:avLst/>
            </a:prstGeom>
          </p:spPr>
        </p:pic>
        <p:pic>
          <p:nvPicPr>
            <p:cNvPr id="12" name="图片 11">
              <a:extLst>
                <a:ext uri="{FF2B5EF4-FFF2-40B4-BE49-F238E27FC236}">
                  <a16:creationId xmlns:a16="http://schemas.microsoft.com/office/drawing/2014/main" id="{E474BF83-8948-45CE-8B49-3AF59020CE2D}"/>
                </a:ext>
              </a:extLst>
            </p:cNvPr>
            <p:cNvPicPr/>
            <p:nvPr/>
          </p:nvPicPr>
          <p:blipFill rotWithShape="1">
            <a:blip r:embed="rId3"/>
            <a:srcRect l="16612" t="3430" r="16722" b="3335"/>
            <a:stretch/>
          </p:blipFill>
          <p:spPr>
            <a:xfrm>
              <a:off x="780755" y="5731146"/>
              <a:ext cx="431937" cy="521773"/>
            </a:xfrm>
            <a:prstGeom prst="rect">
              <a:avLst/>
            </a:prstGeom>
          </p:spPr>
        </p:pic>
        <p:pic>
          <p:nvPicPr>
            <p:cNvPr id="13" name="图片 12">
              <a:extLst>
                <a:ext uri="{FF2B5EF4-FFF2-40B4-BE49-F238E27FC236}">
                  <a16:creationId xmlns:a16="http://schemas.microsoft.com/office/drawing/2014/main" id="{DC8A6AE2-3861-4C4C-B1A0-4C5E93CF5012}"/>
                </a:ext>
              </a:extLst>
            </p:cNvPr>
            <p:cNvPicPr/>
            <p:nvPr/>
          </p:nvPicPr>
          <p:blipFill rotWithShape="1">
            <a:blip r:embed="rId3"/>
            <a:srcRect l="16612" t="3430" r="16722" b="3335"/>
            <a:stretch/>
          </p:blipFill>
          <p:spPr>
            <a:xfrm>
              <a:off x="1794104" y="5389875"/>
              <a:ext cx="431937" cy="521773"/>
            </a:xfrm>
            <a:prstGeom prst="rect">
              <a:avLst/>
            </a:prstGeom>
          </p:spPr>
        </p:pic>
        <p:sp>
          <p:nvSpPr>
            <p:cNvPr id="3" name="椭圆 2">
              <a:extLst>
                <a:ext uri="{FF2B5EF4-FFF2-40B4-BE49-F238E27FC236}">
                  <a16:creationId xmlns:a16="http://schemas.microsoft.com/office/drawing/2014/main" id="{BFD5965F-D07F-4D98-B3EE-A68C4E007FE9}"/>
                </a:ext>
              </a:extLst>
            </p:cNvPr>
            <p:cNvSpPr/>
            <p:nvPr/>
          </p:nvSpPr>
          <p:spPr>
            <a:xfrm rot="2024143">
              <a:off x="-62469" y="4912940"/>
              <a:ext cx="2465978" cy="1475638"/>
            </a:xfrm>
            <a:prstGeom prst="ellipse">
              <a:avLst/>
            </a:prstGeom>
            <a:solidFill>
              <a:srgbClr val="00B0F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Gill Sans MT"/>
                <a:ea typeface="华文新魏" panose="02010800040101010101" pitchFamily="2" charset="-122"/>
              </a:endParaRPr>
            </a:p>
          </p:txBody>
        </p:sp>
        <p:sp>
          <p:nvSpPr>
            <p:cNvPr id="14" name="流程图: 摘录 13">
              <a:extLst>
                <a:ext uri="{FF2B5EF4-FFF2-40B4-BE49-F238E27FC236}">
                  <a16:creationId xmlns:a16="http://schemas.microsoft.com/office/drawing/2014/main" id="{7DC7B641-27F9-42E4-9A04-34778276547E}"/>
                </a:ext>
              </a:extLst>
            </p:cNvPr>
            <p:cNvSpPr/>
            <p:nvPr/>
          </p:nvSpPr>
          <p:spPr>
            <a:xfrm rot="2312330">
              <a:off x="1300838" y="1857997"/>
              <a:ext cx="2456248" cy="4260260"/>
            </a:xfrm>
            <a:prstGeom prst="flowChartExtract">
              <a:avLst/>
            </a:prstGeom>
            <a:solidFill>
              <a:srgbClr val="00B0F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Gill Sans MT"/>
                <a:ea typeface="华文新魏" panose="02010800040101010101" pitchFamily="2" charset="-122"/>
              </a:endParaRPr>
            </a:p>
          </p:txBody>
        </p:sp>
        <p:pic>
          <p:nvPicPr>
            <p:cNvPr id="15" name="图片 14">
              <a:extLst>
                <a:ext uri="{FF2B5EF4-FFF2-40B4-BE49-F238E27FC236}">
                  <a16:creationId xmlns:a16="http://schemas.microsoft.com/office/drawing/2014/main" id="{CA7736A3-B897-4140-B774-828E04573721}"/>
                </a:ext>
              </a:extLst>
            </p:cNvPr>
            <p:cNvPicPr>
              <a:picLocks noChangeAspect="1"/>
            </p:cNvPicPr>
            <p:nvPr/>
          </p:nvPicPr>
          <p:blipFill rotWithShape="1">
            <a:blip r:embed="rId4"/>
            <a:srcRect l="15269" t="19329" r="25007" b="15667"/>
            <a:stretch/>
          </p:blipFill>
          <p:spPr>
            <a:xfrm rot="120000">
              <a:off x="2606224" y="2049692"/>
              <a:ext cx="1439163" cy="1644758"/>
            </a:xfrm>
            <a:prstGeom prst="rect">
              <a:avLst/>
            </a:prstGeom>
          </p:spPr>
        </p:pic>
        <p:sp>
          <p:nvSpPr>
            <p:cNvPr id="16" name="文本框 15">
              <a:extLst>
                <a:ext uri="{FF2B5EF4-FFF2-40B4-BE49-F238E27FC236}">
                  <a16:creationId xmlns:a16="http://schemas.microsoft.com/office/drawing/2014/main" id="{73809012-6E68-4971-A109-6BB53A04E107}"/>
                </a:ext>
              </a:extLst>
            </p:cNvPr>
            <p:cNvSpPr txBox="1"/>
            <p:nvPr/>
          </p:nvSpPr>
          <p:spPr>
            <a:xfrm>
              <a:off x="3658271" y="871206"/>
              <a:ext cx="877163" cy="1200329"/>
            </a:xfrm>
            <a:prstGeom prst="rect">
              <a:avLst/>
            </a:prstGeom>
            <a:noFill/>
          </p:spPr>
          <p:txBody>
            <a:bodyPr wrap="none" rtlCol="0">
              <a:spAutoFit/>
            </a:bodyPr>
            <a:lstStyle/>
            <a:p>
              <a:pPr algn="ctr" defTabSz="914400">
                <a:defRPr/>
              </a:pPr>
              <a:r>
                <a:rPr lang="zh-CN" altLang="en-US"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来自</a:t>
              </a:r>
              <a:endParaRPr lang="en-US" altLang="zh-CN"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endParaRPr>
            </a:p>
            <a:p>
              <a:pPr algn="ctr" defTabSz="914400">
                <a:defRPr/>
              </a:pPr>
              <a:r>
                <a:rPr lang="zh-CN" altLang="en-US"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宇宙</a:t>
              </a:r>
              <a:endParaRPr lang="en-US" altLang="zh-CN"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endParaRPr>
            </a:p>
            <a:p>
              <a:pPr algn="ctr" defTabSz="914400">
                <a:defRPr/>
              </a:pPr>
              <a:r>
                <a:rPr lang="zh-CN" altLang="en-US"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加速器</a:t>
              </a:r>
              <a:endParaRPr lang="en-US" altLang="zh-CN"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endParaRPr>
            </a:p>
            <a:p>
              <a:pPr algn="ctr" defTabSz="914400">
                <a:defRPr/>
              </a:pPr>
              <a:r>
                <a:rPr lang="en-US" altLang="zh-CN"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 </a:t>
              </a:r>
              <a:r>
                <a:rPr lang="el-GR" altLang="zh-CN"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γ</a:t>
              </a:r>
              <a:r>
                <a:rPr lang="zh-CN" altLang="en-US" dirty="0">
                  <a:solidFill>
                    <a:prstClr val="black"/>
                  </a:solidFill>
                  <a:latin typeface="Times New Roman" panose="02020603050405020304" pitchFamily="18" charset="0"/>
                  <a:ea typeface="华文新魏" panose="02010800040101010101" pitchFamily="2" charset="-122"/>
                  <a:cs typeface="Times New Roman" panose="02020603050405020304" pitchFamily="18" charset="0"/>
                </a:rPr>
                <a:t>射</a:t>
              </a:r>
              <a:r>
                <a:rPr lang="zh-CN" altLang="en-US" dirty="0">
                  <a:solidFill>
                    <a:prstClr val="black"/>
                  </a:solidFill>
                  <a:latin typeface="Gill Sans MT"/>
                  <a:ea typeface="华文新魏" panose="02010800040101010101" pitchFamily="2" charset="-122"/>
                </a:rPr>
                <a:t>线</a:t>
              </a:r>
            </a:p>
          </p:txBody>
        </p:sp>
        <p:sp>
          <p:nvSpPr>
            <p:cNvPr id="17" name="文本框 16">
              <a:extLst>
                <a:ext uri="{FF2B5EF4-FFF2-40B4-BE49-F238E27FC236}">
                  <a16:creationId xmlns:a16="http://schemas.microsoft.com/office/drawing/2014/main" id="{ACE9CE37-87FB-4C02-8B8F-645D9382E286}"/>
                </a:ext>
              </a:extLst>
            </p:cNvPr>
            <p:cNvSpPr txBox="1"/>
            <p:nvPr/>
          </p:nvSpPr>
          <p:spPr>
            <a:xfrm>
              <a:off x="3213705" y="3156924"/>
              <a:ext cx="1107996" cy="646331"/>
            </a:xfrm>
            <a:prstGeom prst="rect">
              <a:avLst/>
            </a:prstGeom>
            <a:noFill/>
          </p:spPr>
          <p:txBody>
            <a:bodyPr wrap="none" rtlCol="0">
              <a:spAutoFit/>
            </a:bodyPr>
            <a:lstStyle/>
            <a:p>
              <a:pPr defTabSz="914400">
                <a:defRPr/>
              </a:pPr>
              <a:r>
                <a:rPr lang="zh-CN" altLang="en-US" dirty="0">
                  <a:solidFill>
                    <a:srgbClr val="FF0000"/>
                  </a:solidFill>
                  <a:latin typeface="Gill Sans MT"/>
                  <a:ea typeface="华文新魏" panose="02010800040101010101" pitchFamily="2" charset="-122"/>
                </a:rPr>
                <a:t>空气簇射</a:t>
              </a:r>
              <a:endParaRPr lang="en-US" altLang="zh-CN" dirty="0">
                <a:solidFill>
                  <a:srgbClr val="FF0000"/>
                </a:solidFill>
                <a:latin typeface="Gill Sans MT"/>
                <a:ea typeface="华文新魏" panose="02010800040101010101" pitchFamily="2" charset="-122"/>
              </a:endParaRPr>
            </a:p>
            <a:p>
              <a:pPr defTabSz="914400">
                <a:defRPr/>
              </a:pPr>
              <a:r>
                <a:rPr lang="zh-CN" altLang="en-US" dirty="0">
                  <a:solidFill>
                    <a:srgbClr val="FF0000"/>
                  </a:solidFill>
                  <a:latin typeface="Gill Sans MT"/>
                  <a:ea typeface="华文新魏" panose="02010800040101010101" pitchFamily="2" charset="-122"/>
                </a:rPr>
                <a:t>模拟计算</a:t>
              </a:r>
            </a:p>
          </p:txBody>
        </p:sp>
        <p:sp>
          <p:nvSpPr>
            <p:cNvPr id="18" name="文本框 17">
              <a:extLst>
                <a:ext uri="{FF2B5EF4-FFF2-40B4-BE49-F238E27FC236}">
                  <a16:creationId xmlns:a16="http://schemas.microsoft.com/office/drawing/2014/main" id="{B33FD2C9-0D61-4F9A-814A-FA0398EA9A33}"/>
                </a:ext>
              </a:extLst>
            </p:cNvPr>
            <p:cNvSpPr txBox="1"/>
            <p:nvPr/>
          </p:nvSpPr>
          <p:spPr>
            <a:xfrm>
              <a:off x="1212692" y="4351006"/>
              <a:ext cx="1338828" cy="646331"/>
            </a:xfrm>
            <a:prstGeom prst="rect">
              <a:avLst/>
            </a:prstGeom>
            <a:noFill/>
          </p:spPr>
          <p:txBody>
            <a:bodyPr wrap="none" rtlCol="0">
              <a:spAutoFit/>
            </a:bodyPr>
            <a:lstStyle/>
            <a:p>
              <a:pPr algn="ctr" defTabSz="914400">
                <a:defRPr/>
              </a:pPr>
              <a:r>
                <a:rPr lang="zh-CN" altLang="en-US" dirty="0">
                  <a:solidFill>
                    <a:srgbClr val="00B0F0"/>
                  </a:solidFill>
                  <a:latin typeface="Gill Sans MT"/>
                  <a:ea typeface="华文新魏" panose="02010800040101010101" pitchFamily="2" charset="-122"/>
                </a:rPr>
                <a:t>切伦科夫光</a:t>
              </a:r>
              <a:endParaRPr lang="en-US" altLang="zh-CN" dirty="0">
                <a:solidFill>
                  <a:srgbClr val="00B0F0"/>
                </a:solidFill>
                <a:latin typeface="Gill Sans MT"/>
                <a:ea typeface="华文新魏" panose="02010800040101010101" pitchFamily="2" charset="-122"/>
              </a:endParaRPr>
            </a:p>
            <a:p>
              <a:pPr algn="ctr" defTabSz="914400">
                <a:defRPr/>
              </a:pPr>
              <a:r>
                <a:rPr lang="zh-CN" altLang="en-US" dirty="0">
                  <a:solidFill>
                    <a:srgbClr val="00B0F0"/>
                  </a:solidFill>
                  <a:latin typeface="Gill Sans MT"/>
                  <a:ea typeface="华文新魏" panose="02010800040101010101" pitchFamily="2" charset="-122"/>
                </a:rPr>
                <a:t>模拟计算</a:t>
              </a:r>
            </a:p>
          </p:txBody>
        </p:sp>
        <p:sp>
          <p:nvSpPr>
            <p:cNvPr id="19" name="文本框 18">
              <a:extLst>
                <a:ext uri="{FF2B5EF4-FFF2-40B4-BE49-F238E27FC236}">
                  <a16:creationId xmlns:a16="http://schemas.microsoft.com/office/drawing/2014/main" id="{ED5C4048-02CF-4F61-AD76-57F2DC72BE18}"/>
                </a:ext>
              </a:extLst>
            </p:cNvPr>
            <p:cNvSpPr txBox="1"/>
            <p:nvPr/>
          </p:nvSpPr>
          <p:spPr>
            <a:xfrm>
              <a:off x="164411" y="6300028"/>
              <a:ext cx="2031325" cy="369332"/>
            </a:xfrm>
            <a:prstGeom prst="rect">
              <a:avLst/>
            </a:prstGeom>
            <a:noFill/>
          </p:spPr>
          <p:txBody>
            <a:bodyPr wrap="none" rtlCol="0">
              <a:spAutoFit/>
            </a:bodyPr>
            <a:lstStyle/>
            <a:p>
              <a:pPr defTabSz="914400">
                <a:defRPr/>
              </a:pPr>
              <a:r>
                <a:rPr lang="zh-CN" altLang="en-US" dirty="0">
                  <a:solidFill>
                    <a:srgbClr val="7030A0"/>
                  </a:solidFill>
                  <a:latin typeface="Gill Sans MT"/>
                  <a:ea typeface="华文新魏" panose="02010800040101010101" pitchFamily="2" charset="-122"/>
                </a:rPr>
                <a:t>立体跟踪观测系统</a:t>
              </a:r>
            </a:p>
          </p:txBody>
        </p:sp>
        <p:cxnSp>
          <p:nvCxnSpPr>
            <p:cNvPr id="21" name="直接箭头连接符 20">
              <a:extLst>
                <a:ext uri="{FF2B5EF4-FFF2-40B4-BE49-F238E27FC236}">
                  <a16:creationId xmlns:a16="http://schemas.microsoft.com/office/drawing/2014/main" id="{9877B9D1-1387-4EFE-AD2F-322D96270396}"/>
                </a:ext>
              </a:extLst>
            </p:cNvPr>
            <p:cNvCxnSpPr>
              <a:cxnSpLocks/>
            </p:cNvCxnSpPr>
            <p:nvPr/>
          </p:nvCxnSpPr>
          <p:spPr>
            <a:xfrm flipH="1">
              <a:off x="3851920" y="2041930"/>
              <a:ext cx="216024"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4" name="图片 3">
            <a:extLst>
              <a:ext uri="{FF2B5EF4-FFF2-40B4-BE49-F238E27FC236}">
                <a16:creationId xmlns:a16="http://schemas.microsoft.com/office/drawing/2014/main" id="{7157AEB2-1E36-4639-8629-8457A39A7F10}"/>
              </a:ext>
            </a:extLst>
          </p:cNvPr>
          <p:cNvPicPr>
            <a:picLocks noChangeAspect="1"/>
          </p:cNvPicPr>
          <p:nvPr/>
        </p:nvPicPr>
        <p:blipFill rotWithShape="1">
          <a:blip r:embed="rId5"/>
          <a:srcRect t="43273" b="16447"/>
          <a:stretch/>
        </p:blipFill>
        <p:spPr>
          <a:xfrm>
            <a:off x="733130" y="1236040"/>
            <a:ext cx="5715000" cy="1726480"/>
          </a:xfrm>
          <a:prstGeom prst="rect">
            <a:avLst/>
          </a:prstGeom>
        </p:spPr>
      </p:pic>
    </p:spTree>
    <p:extLst>
      <p:ext uri="{BB962C8B-B14F-4D97-AF65-F5344CB8AC3E}">
        <p14:creationId xmlns:p14="http://schemas.microsoft.com/office/powerpoint/2010/main" val="2973450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箭头: 右 1">
            <a:extLst>
              <a:ext uri="{FF2B5EF4-FFF2-40B4-BE49-F238E27FC236}">
                <a16:creationId xmlns:a16="http://schemas.microsoft.com/office/drawing/2014/main" id="{91A62F71-6906-4110-93AA-3D9B88D3DFCD}"/>
              </a:ext>
            </a:extLst>
          </p:cNvPr>
          <p:cNvSpPr/>
          <p:nvPr/>
        </p:nvSpPr>
        <p:spPr>
          <a:xfrm rot="16200000" flipV="1">
            <a:off x="10338556" y="2510101"/>
            <a:ext cx="2023096" cy="112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1EB264E-D013-45D8-9C0C-AE590C11EF35}"/>
              </a:ext>
            </a:extLst>
          </p:cNvPr>
          <p:cNvSpPr/>
          <p:nvPr/>
        </p:nvSpPr>
        <p:spPr>
          <a:xfrm rot="5400000" flipV="1">
            <a:off x="10336212" y="4461160"/>
            <a:ext cx="2023096" cy="112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custDataLst>
              <p:tags r:id="rId1"/>
            </p:custDataLst>
          </p:nvPr>
        </p:nvGrpSpPr>
        <p:grpSpPr>
          <a:xfrm>
            <a:off x="943075" y="320711"/>
            <a:ext cx="9601200" cy="1078230"/>
            <a:chOff x="1406" y="478"/>
            <a:chExt cx="15120" cy="2023"/>
          </a:xfrm>
        </p:grpSpPr>
        <p:sp>
          <p:nvSpPr>
            <p:cNvPr id="30" name="矩形 29"/>
            <p:cNvSpPr/>
            <p:nvPr>
              <p:custDataLst>
                <p:tags r:id="rId7"/>
              </p:custDataLst>
            </p:nvPr>
          </p:nvSpPr>
          <p:spPr>
            <a:xfrm>
              <a:off x="1406" y="478"/>
              <a:ext cx="800" cy="800"/>
            </a:xfrm>
            <a:prstGeom prst="rect">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1" name="矩形 30"/>
            <p:cNvSpPr/>
            <p:nvPr>
              <p:custDataLst>
                <p:tags r:id="rId8"/>
              </p:custDataLst>
            </p:nvPr>
          </p:nvSpPr>
          <p:spPr>
            <a:xfrm>
              <a:off x="15726" y="1701"/>
              <a:ext cx="800" cy="800"/>
            </a:xfrm>
            <a:prstGeom prst="rect">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2" name="矩形 31"/>
            <p:cNvSpPr/>
            <p:nvPr>
              <p:custDataLst>
                <p:tags r:id="rId9"/>
              </p:custDataLst>
            </p:nvPr>
          </p:nvSpPr>
          <p:spPr>
            <a:xfrm>
              <a:off x="1406" y="478"/>
              <a:ext cx="15120" cy="2023"/>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3" name="矩形 32"/>
            <p:cNvSpPr/>
            <p:nvPr>
              <p:custDataLst>
                <p:tags r:id="rId10"/>
              </p:custDataLst>
            </p:nvPr>
          </p:nvSpPr>
          <p:spPr>
            <a:xfrm>
              <a:off x="1626" y="679"/>
              <a:ext cx="14681" cy="1639"/>
            </a:xfrm>
            <a:prstGeom prst="rect">
              <a:avLst/>
            </a:prstGeom>
            <a:solidFill>
              <a:schemeClr val="lt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12" name="Title 6"/>
          <p:cNvSpPr txBox="1"/>
          <p:nvPr>
            <p:custDataLst>
              <p:tags r:id="rId2"/>
            </p:custDataLst>
          </p:nvPr>
        </p:nvSpPr>
        <p:spPr>
          <a:xfrm>
            <a:off x="1211684" y="548662"/>
            <a:ext cx="8685526" cy="56874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6195" lvl="0" algn="l" fontAlgn="auto">
              <a:lnSpc>
                <a:spcPct val="130000"/>
              </a:lnSpc>
              <a:spcBef>
                <a:spcPts val="800"/>
              </a:spcBef>
              <a:spcAft>
                <a:spcPts val="0"/>
              </a:spcAft>
              <a:buClrTx/>
              <a:buSzTx/>
              <a:buFont typeface="+mj-lt"/>
            </a:pPr>
            <a:r>
              <a:rPr lang="zh-CN" altLang="en-US"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方向二（</a:t>
            </a:r>
            <a:r>
              <a:rPr lang="en-US" altLang="zh-CN"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long term</a:t>
            </a:r>
            <a:r>
              <a:rPr lang="zh-CN" altLang="en-US"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）：超高能中微子望远镜</a:t>
            </a:r>
          </a:p>
        </p:txBody>
      </p:sp>
      <p:sp>
        <p:nvSpPr>
          <p:cNvPr id="3" name="内容占位符 2" descr="7b0a202020202262756c6c6574223a20227b5c2263617465676f727949645c223a31303031302c5c2274656d706c61746549645c223a32303233313138377d220a7d0a"/>
          <p:cNvSpPr>
            <a:spLocks noGrp="1"/>
          </p:cNvSpPr>
          <p:nvPr>
            <p:ph idx="1"/>
          </p:nvPr>
        </p:nvSpPr>
        <p:spPr>
          <a:xfrm>
            <a:off x="941035" y="1823526"/>
            <a:ext cx="7390660" cy="1485899"/>
          </a:xfrm>
          <a:ln w="22225"/>
        </p:spPr>
        <p:style>
          <a:lnRef idx="2">
            <a:schemeClr val="accent4"/>
          </a:lnRef>
          <a:fillRef idx="1">
            <a:schemeClr val="lt1"/>
          </a:fillRef>
          <a:effectRef idx="0">
            <a:schemeClr val="accent4"/>
          </a:effectRef>
          <a:fontRef idx="minor">
            <a:schemeClr val="dk1"/>
          </a:fontRef>
        </p:style>
        <p:txBody>
          <a:bodyPr>
            <a:normAutofit/>
          </a:bodyPr>
          <a:lstStyle/>
          <a:p>
            <a:pPr>
              <a:buBlip>
                <a:blip r:embed="rId12"/>
              </a:buBlip>
            </a:pPr>
            <a:r>
              <a:rPr lang="en-US" altLang="zh-CN" sz="1800" dirty="0">
                <a:solidFill>
                  <a:schemeClr val="dk1"/>
                </a:solidFill>
              </a:rPr>
              <a:t>LHAASO</a:t>
            </a:r>
            <a:r>
              <a:rPr lang="zh-CN" altLang="en-US" sz="1800" dirty="0">
                <a:solidFill>
                  <a:schemeClr val="dk1"/>
                </a:solidFill>
              </a:rPr>
              <a:t>发现</a:t>
            </a:r>
            <a:r>
              <a:rPr lang="zh-CN" altLang="zh-CN" sz="1800" dirty="0">
                <a:solidFill>
                  <a:schemeClr val="dk1"/>
                </a:solidFill>
              </a:rPr>
              <a:t>银河系内部存在大量拍电子伏加速器</a:t>
            </a:r>
            <a:r>
              <a:rPr lang="en-US" altLang="zh-CN" sz="1800" dirty="0">
                <a:solidFill>
                  <a:schemeClr val="dk1"/>
                </a:solidFill>
              </a:rPr>
              <a:t>(</a:t>
            </a:r>
            <a:r>
              <a:rPr lang="en-US" altLang="zh-CN" sz="1800" dirty="0" err="1">
                <a:solidFill>
                  <a:schemeClr val="dk1"/>
                </a:solidFill>
              </a:rPr>
              <a:t>PeVatron</a:t>
            </a:r>
            <a:r>
              <a:rPr lang="en-US" altLang="zh-CN" sz="1800" dirty="0">
                <a:solidFill>
                  <a:schemeClr val="dk1"/>
                </a:solidFill>
              </a:rPr>
              <a:t>)</a:t>
            </a:r>
          </a:p>
          <a:p>
            <a:pPr>
              <a:buBlip>
                <a:blip r:embed="rId12"/>
              </a:buBlip>
            </a:pPr>
            <a:r>
              <a:rPr lang="zh-CN" altLang="en-US" sz="1800" dirty="0">
                <a:solidFill>
                  <a:schemeClr val="dk1"/>
                </a:solidFill>
              </a:rPr>
              <a:t>目标聚焦在百</a:t>
            </a:r>
            <a:r>
              <a:rPr lang="en-US" altLang="zh-CN" sz="1800" dirty="0">
                <a:solidFill>
                  <a:schemeClr val="dk1"/>
                </a:solidFill>
              </a:rPr>
              <a:t>TeV</a:t>
            </a:r>
            <a:r>
              <a:rPr lang="zh-CN" altLang="en-US" sz="1800" dirty="0">
                <a:solidFill>
                  <a:schemeClr val="dk1"/>
                </a:solidFill>
              </a:rPr>
              <a:t>以上的超高能中微子的有效探测</a:t>
            </a:r>
            <a:endParaRPr lang="en-US" altLang="zh-CN" sz="1800" dirty="0">
              <a:solidFill>
                <a:schemeClr val="dk1"/>
              </a:solidFill>
            </a:endParaRPr>
          </a:p>
          <a:p>
            <a:pPr>
              <a:buBlip>
                <a:blip r:embed="rId12"/>
              </a:buBlip>
            </a:pPr>
            <a:r>
              <a:rPr lang="zh-CN" altLang="en-US" sz="1800" dirty="0">
                <a:solidFill>
                  <a:schemeClr val="dk1"/>
                </a:solidFill>
              </a:rPr>
              <a:t>有效区分出超高能光子是否为强子起源，冲击超高能宇宙线起源的百年未解问题</a:t>
            </a:r>
          </a:p>
        </p:txBody>
      </p:sp>
      <p:sp>
        <p:nvSpPr>
          <p:cNvPr id="4" name="矩形 3"/>
          <p:cNvSpPr/>
          <p:nvPr>
            <p:custDataLst>
              <p:tags r:id="rId3"/>
            </p:custDataLst>
          </p:nvPr>
        </p:nvSpPr>
        <p:spPr>
          <a:xfrm>
            <a:off x="8625481" y="6375277"/>
            <a:ext cx="3504561" cy="338554"/>
          </a:xfrm>
          <a:prstGeom prst="rect">
            <a:avLst/>
          </a:prstGeom>
          <a:ln w="12700"/>
        </p:spPr>
        <p:style>
          <a:lnRef idx="2">
            <a:schemeClr val="accent5"/>
          </a:lnRef>
          <a:fillRef idx="1">
            <a:schemeClr val="lt1"/>
          </a:fillRef>
          <a:effectRef idx="0">
            <a:schemeClr val="accent5"/>
          </a:effectRef>
          <a:fontRef idx="minor">
            <a:schemeClr val="dk1"/>
          </a:fontRef>
        </p:style>
        <p:txBody>
          <a:bodyPr wrap="square">
            <a:spAutoFit/>
          </a:bodyPr>
          <a:lstStyle/>
          <a:p>
            <a:r>
              <a:rPr lang="zh-CN" altLang="en-US" sz="1600" dirty="0">
                <a:solidFill>
                  <a:schemeClr val="dk1"/>
                </a:solidFill>
              </a:rPr>
              <a:t>预期规模：</a:t>
            </a:r>
            <a:r>
              <a:rPr lang="en-US" altLang="zh-CN" sz="1600" dirty="0">
                <a:solidFill>
                  <a:schemeClr val="dk1"/>
                </a:solidFill>
              </a:rPr>
              <a:t>6Km×6Km</a:t>
            </a:r>
            <a:r>
              <a:rPr lang="zh-CN" altLang="en-US" sz="1600" dirty="0">
                <a:solidFill>
                  <a:schemeClr val="dk1"/>
                </a:solidFill>
              </a:rPr>
              <a:t>，</a:t>
            </a:r>
            <a:r>
              <a:rPr lang="en-US" altLang="zh-CN" sz="1600" dirty="0">
                <a:solidFill>
                  <a:schemeClr val="dk1"/>
                </a:solidFill>
              </a:rPr>
              <a:t>~5</a:t>
            </a:r>
            <a:r>
              <a:rPr lang="zh-CN" altLang="en-US" sz="1600" dirty="0">
                <a:solidFill>
                  <a:schemeClr val="dk1"/>
                </a:solidFill>
              </a:rPr>
              <a:t>万个探头</a:t>
            </a:r>
          </a:p>
        </p:txBody>
      </p:sp>
      <p:sp>
        <p:nvSpPr>
          <p:cNvPr id="5" name="矩形 4" descr="7b0a202020202262756c6c6574223a20227b5c2263617465676f727949645c223a31303030372c5c2274656d706c61746549645c223a32303233313136387d220a7d0a"/>
          <p:cNvSpPr/>
          <p:nvPr/>
        </p:nvSpPr>
        <p:spPr>
          <a:xfrm>
            <a:off x="941035" y="3505987"/>
            <a:ext cx="7390660" cy="2844561"/>
          </a:xfrm>
          <a:prstGeom prst="rect">
            <a:avLst/>
          </a:prstGeom>
          <a:ln w="2222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07000"/>
              </a:lnSpc>
              <a:spcAft>
                <a:spcPts val="800"/>
              </a:spcAft>
            </a:pPr>
            <a:r>
              <a:rPr lang="zh-CN" altLang="en-US" b="1" dirty="0"/>
              <a:t>两方面的探测器</a:t>
            </a:r>
            <a:r>
              <a:rPr lang="zh-CN" altLang="en-US" b="1" dirty="0">
                <a:solidFill>
                  <a:schemeClr val="dk1"/>
                </a:solidFill>
              </a:rPr>
              <a:t>技术攻关：</a:t>
            </a:r>
            <a:endParaRPr lang="en-US" altLang="zh-CN" b="1" dirty="0">
              <a:solidFill>
                <a:schemeClr val="dk1"/>
              </a:solidFill>
            </a:endParaRPr>
          </a:p>
          <a:p>
            <a:pPr>
              <a:lnSpc>
                <a:spcPct val="107000"/>
              </a:lnSpc>
              <a:spcAft>
                <a:spcPts val="800"/>
              </a:spcAft>
            </a:pPr>
            <a:r>
              <a:rPr lang="en-US" altLang="zh-CN" dirty="0">
                <a:solidFill>
                  <a:schemeClr val="dk1"/>
                </a:solidFill>
                <a:latin typeface="Calibri" panose="020F0502020204030204" pitchFamily="34" charset="0"/>
                <a:ea typeface="等线" panose="02010600030101010101" pitchFamily="2" charset="-122"/>
                <a:cs typeface="Times New Roman" panose="02020603050405020304" pitchFamily="18" charset="0"/>
              </a:rPr>
              <a:t>1)   </a:t>
            </a:r>
            <a:r>
              <a:rPr lang="zh-CN" altLang="zh-CN" dirty="0">
                <a:solidFill>
                  <a:schemeClr val="dk1"/>
                </a:solidFill>
                <a:latin typeface="+mn-ea"/>
                <a:cs typeface="Times New Roman" panose="02020603050405020304" pitchFamily="18" charset="0"/>
              </a:rPr>
              <a:t>发展基于图形处理器</a:t>
            </a:r>
            <a:r>
              <a:rPr lang="en-US" altLang="zh-CN" dirty="0">
                <a:solidFill>
                  <a:schemeClr val="dk1"/>
                </a:solidFill>
                <a:latin typeface="+mn-ea"/>
                <a:cs typeface="Times New Roman" panose="02020603050405020304" pitchFamily="18" charset="0"/>
              </a:rPr>
              <a:t>(GPU)</a:t>
            </a:r>
            <a:r>
              <a:rPr lang="zh-CN" altLang="zh-CN" dirty="0">
                <a:solidFill>
                  <a:schemeClr val="dk1"/>
                </a:solidFill>
                <a:latin typeface="+mn-ea"/>
                <a:cs typeface="Times New Roman" panose="02020603050405020304" pitchFamily="18" charset="0"/>
              </a:rPr>
              <a:t>的模拟算法</a:t>
            </a:r>
            <a:endParaRPr lang="en-US" altLang="zh-CN" dirty="0">
              <a:solidFill>
                <a:schemeClr val="dk1"/>
              </a:solidFill>
              <a:latin typeface="+mn-ea"/>
              <a:cs typeface="Times New Roman" panose="02020603050405020304" pitchFamily="18" charset="0"/>
            </a:endParaRPr>
          </a:p>
          <a:p>
            <a:pPr marL="285750" indent="-285750">
              <a:lnSpc>
                <a:spcPct val="107000"/>
              </a:lnSpc>
              <a:spcAft>
                <a:spcPts val="800"/>
              </a:spcAft>
              <a:buFont typeface="Arial" panose="020B0604020202020204" pitchFamily="34" charset="0"/>
              <a:buBlip>
                <a:blip r:embed="rId13"/>
              </a:buBlip>
            </a:pPr>
            <a:r>
              <a:rPr lang="zh-CN" altLang="en-US" sz="1400" dirty="0">
                <a:latin typeface="+mn-ea"/>
                <a:cs typeface="Times New Roman" panose="02020603050405020304" pitchFamily="18" charset="0"/>
              </a:rPr>
              <a:t>基于</a:t>
            </a:r>
            <a:r>
              <a:rPr lang="en-US" altLang="zh-CN" sz="1400" dirty="0">
                <a:solidFill>
                  <a:schemeClr val="dk1"/>
                </a:solidFill>
                <a:latin typeface="+mn-ea"/>
                <a:cs typeface="Times New Roman" panose="02020603050405020304" pitchFamily="18" charset="0"/>
              </a:rPr>
              <a:t>GPU</a:t>
            </a:r>
            <a:r>
              <a:rPr lang="zh-CN" altLang="en-US" sz="1400" dirty="0">
                <a:solidFill>
                  <a:schemeClr val="dk1"/>
                </a:solidFill>
                <a:latin typeface="+mn-ea"/>
                <a:cs typeface="Times New Roman" panose="02020603050405020304" pitchFamily="18" charset="0"/>
              </a:rPr>
              <a:t>的</a:t>
            </a:r>
            <a:r>
              <a:rPr lang="en-US" altLang="zh-CN" sz="1400" dirty="0">
                <a:solidFill>
                  <a:schemeClr val="dk1"/>
                </a:solidFill>
                <a:latin typeface="+mn-ea"/>
                <a:cs typeface="Times New Roman" panose="02020603050405020304" pitchFamily="18" charset="0"/>
              </a:rPr>
              <a:t>Ray-tracing</a:t>
            </a:r>
            <a:r>
              <a:rPr lang="zh-CN" altLang="zh-CN" sz="1400" dirty="0">
                <a:solidFill>
                  <a:schemeClr val="dk1"/>
                </a:solidFill>
                <a:latin typeface="+mn-ea"/>
                <a:cs typeface="Times New Roman" panose="02020603050405020304" pitchFamily="18" charset="0"/>
              </a:rPr>
              <a:t>算法，缩短计算时间</a:t>
            </a:r>
            <a:r>
              <a:rPr lang="en-US" altLang="zh-CN" sz="1400" dirty="0">
                <a:solidFill>
                  <a:schemeClr val="dk1"/>
                </a:solidFill>
                <a:latin typeface="+mn-ea"/>
                <a:cs typeface="Times New Roman" panose="02020603050405020304" pitchFamily="18" charset="0"/>
              </a:rPr>
              <a:t>1000</a:t>
            </a:r>
            <a:r>
              <a:rPr lang="zh-CN" altLang="en-US" sz="1400" dirty="0">
                <a:solidFill>
                  <a:schemeClr val="dk1"/>
                </a:solidFill>
                <a:latin typeface="+mn-ea"/>
                <a:cs typeface="Times New Roman" panose="02020603050405020304" pitchFamily="18" charset="0"/>
              </a:rPr>
              <a:t>倍，实现超大规模探测器的精细</a:t>
            </a:r>
            <a:r>
              <a:rPr lang="zh-CN" altLang="zh-CN" sz="1400" dirty="0">
                <a:solidFill>
                  <a:schemeClr val="dk1"/>
                </a:solidFill>
                <a:latin typeface="+mn-ea"/>
                <a:cs typeface="Times New Roman" panose="02020603050405020304" pitchFamily="18" charset="0"/>
              </a:rPr>
              <a:t>模拟</a:t>
            </a:r>
            <a:endParaRPr lang="en-US" altLang="zh-CN" sz="1400" dirty="0">
              <a:solidFill>
                <a:schemeClr val="dk1"/>
              </a:solidFill>
              <a:latin typeface="+mn-ea"/>
              <a:cs typeface="Times New Roman" panose="02020603050405020304" pitchFamily="18" charset="0"/>
            </a:endParaRPr>
          </a:p>
          <a:p>
            <a:pPr marL="285750" indent="-285750">
              <a:lnSpc>
                <a:spcPct val="107000"/>
              </a:lnSpc>
              <a:spcAft>
                <a:spcPts val="800"/>
              </a:spcAft>
              <a:buFont typeface="Arial" panose="020B0604020202020204" pitchFamily="34" charset="0"/>
              <a:buBlip>
                <a:blip r:embed="rId13"/>
              </a:buBlip>
            </a:pPr>
            <a:r>
              <a:rPr lang="zh-CN" altLang="zh-CN" sz="1400" dirty="0">
                <a:solidFill>
                  <a:schemeClr val="dk1"/>
                </a:solidFill>
                <a:latin typeface="+mn-ea"/>
                <a:cs typeface="Times New Roman" panose="02020603050405020304" pitchFamily="18" charset="0"/>
              </a:rPr>
              <a:t>完成对探测器阵列的规模和结构布置的优化、评估与定型</a:t>
            </a:r>
          </a:p>
          <a:p>
            <a:pPr>
              <a:lnSpc>
                <a:spcPct val="107000"/>
              </a:lnSpc>
              <a:spcAft>
                <a:spcPts val="800"/>
              </a:spcAft>
            </a:pPr>
            <a:r>
              <a:rPr lang="en-US" altLang="zh-CN" dirty="0">
                <a:solidFill>
                  <a:schemeClr val="dk1"/>
                </a:solidFill>
                <a:latin typeface="+mn-ea"/>
                <a:cs typeface="Times New Roman" panose="02020603050405020304" pitchFamily="18" charset="0"/>
              </a:rPr>
              <a:t>2)  </a:t>
            </a:r>
            <a:r>
              <a:rPr lang="zh-CN" altLang="zh-CN" dirty="0">
                <a:solidFill>
                  <a:schemeClr val="dk1"/>
                </a:solidFill>
                <a:latin typeface="+mn-ea"/>
                <a:cs typeface="Times New Roman" panose="02020603050405020304" pitchFamily="18" charset="0"/>
              </a:rPr>
              <a:t>基于国产的</a:t>
            </a:r>
            <a:r>
              <a:rPr lang="en-US" altLang="zh-CN" dirty="0">
                <a:solidFill>
                  <a:schemeClr val="dk1"/>
                </a:solidFill>
                <a:latin typeface="+mn-ea"/>
                <a:cs typeface="Times New Roman" panose="02020603050405020304" pitchFamily="18" charset="0"/>
              </a:rPr>
              <a:t>20</a:t>
            </a:r>
            <a:r>
              <a:rPr lang="zh-CN" altLang="zh-CN" dirty="0">
                <a:solidFill>
                  <a:schemeClr val="dk1"/>
                </a:solidFill>
                <a:latin typeface="+mn-ea"/>
                <a:cs typeface="Times New Roman" panose="02020603050405020304" pitchFamily="18" charset="0"/>
              </a:rPr>
              <a:t>英寸光电倍增管</a:t>
            </a:r>
            <a:r>
              <a:rPr lang="en-US" altLang="zh-CN" dirty="0">
                <a:solidFill>
                  <a:schemeClr val="dk1"/>
                </a:solidFill>
                <a:latin typeface="+mn-ea"/>
                <a:cs typeface="Times New Roman" panose="02020603050405020304" pitchFamily="18" charset="0"/>
              </a:rPr>
              <a:t>(PMT)</a:t>
            </a:r>
            <a:r>
              <a:rPr lang="zh-CN" altLang="zh-CN" dirty="0">
                <a:solidFill>
                  <a:schemeClr val="dk1"/>
                </a:solidFill>
                <a:latin typeface="+mn-ea"/>
                <a:cs typeface="Times New Roman" panose="02020603050405020304" pitchFamily="18" charset="0"/>
              </a:rPr>
              <a:t>，发展全新的光学模件</a:t>
            </a:r>
            <a:endParaRPr lang="en-US" altLang="zh-CN" dirty="0">
              <a:solidFill>
                <a:schemeClr val="dk1"/>
              </a:solidFill>
              <a:latin typeface="+mn-ea"/>
              <a:cs typeface="Times New Roman" panose="02020603050405020304" pitchFamily="18" charset="0"/>
            </a:endParaRPr>
          </a:p>
          <a:p>
            <a:pPr marL="285750" indent="-285750">
              <a:lnSpc>
                <a:spcPct val="107000"/>
              </a:lnSpc>
              <a:spcAft>
                <a:spcPts val="800"/>
              </a:spcAft>
              <a:buFont typeface="Arial" panose="020B0604020202020204" pitchFamily="34" charset="0"/>
              <a:buBlip>
                <a:blip r:embed="rId13"/>
              </a:buBlip>
            </a:pPr>
            <a:r>
              <a:rPr lang="zh-CN" altLang="zh-CN" sz="1400" dirty="0"/>
              <a:t>拟</a:t>
            </a:r>
            <a:r>
              <a:rPr lang="zh-CN" altLang="en-US" sz="1400" dirty="0"/>
              <a:t>发展</a:t>
            </a:r>
            <a:r>
              <a:rPr lang="en-US" altLang="zh-CN" sz="1400" dirty="0"/>
              <a:t>SiPM</a:t>
            </a:r>
            <a:r>
              <a:rPr lang="zh-CN" altLang="zh-CN" sz="1400" dirty="0"/>
              <a:t>代替</a:t>
            </a:r>
            <a:r>
              <a:rPr lang="en-US" altLang="zh-CN" sz="1400" dirty="0"/>
              <a:t>MCP</a:t>
            </a:r>
            <a:r>
              <a:rPr lang="zh-CN" altLang="zh-CN" sz="1400" dirty="0"/>
              <a:t>等传统倍增极结构，预期提高光子探测效率等性能</a:t>
            </a:r>
            <a:endParaRPr lang="en-US" altLang="zh-CN" sz="1400" dirty="0">
              <a:solidFill>
                <a:schemeClr val="dk1"/>
              </a:solidFill>
              <a:latin typeface="+mn-ea"/>
              <a:cs typeface="Times New Roman" panose="02020603050405020304" pitchFamily="18" charset="0"/>
            </a:endParaRPr>
          </a:p>
          <a:p>
            <a:pPr marL="285750" indent="-285750">
              <a:lnSpc>
                <a:spcPct val="107000"/>
              </a:lnSpc>
              <a:spcAft>
                <a:spcPts val="800"/>
              </a:spcAft>
              <a:buFont typeface="Arial" panose="020B0604020202020204" pitchFamily="34" charset="0"/>
              <a:buBlip>
                <a:blip r:embed="rId13"/>
              </a:buBlip>
            </a:pPr>
            <a:r>
              <a:rPr lang="zh-CN" altLang="zh-CN" sz="1400" dirty="0">
                <a:solidFill>
                  <a:schemeClr val="dk1"/>
                </a:solidFill>
                <a:latin typeface="+mn-ea"/>
                <a:cs typeface="Times New Roman" panose="02020603050405020304" pitchFamily="18" charset="0"/>
              </a:rPr>
              <a:t>超大</a:t>
            </a:r>
            <a:r>
              <a:rPr lang="zh-CN" altLang="en-US" sz="1400" dirty="0">
                <a:solidFill>
                  <a:schemeClr val="dk1"/>
                </a:solidFill>
                <a:latin typeface="+mn-ea"/>
                <a:cs typeface="Times New Roman" panose="02020603050405020304" pitchFamily="18" charset="0"/>
              </a:rPr>
              <a:t>阵列</a:t>
            </a:r>
            <a:r>
              <a:rPr lang="zh-CN" altLang="zh-CN" sz="1400" dirty="0">
                <a:solidFill>
                  <a:schemeClr val="dk1"/>
                </a:solidFill>
                <a:latin typeface="+mn-ea"/>
                <a:cs typeface="Times New Roman" panose="02020603050405020304" pitchFamily="18" charset="0"/>
              </a:rPr>
              <a:t>内各探测点的时间刻度系统方案、实现该方案的可行性研究</a:t>
            </a:r>
            <a:endParaRPr lang="en-US" altLang="zh-CN" sz="1400" dirty="0">
              <a:solidFill>
                <a:schemeClr val="dk1"/>
              </a:solidFill>
              <a:latin typeface="+mn-ea"/>
              <a:cs typeface="Times New Roman" panose="02020603050405020304" pitchFamily="18" charset="0"/>
            </a:endParaRPr>
          </a:p>
          <a:p>
            <a:pPr marL="285750" indent="-285750">
              <a:lnSpc>
                <a:spcPct val="107000"/>
              </a:lnSpc>
              <a:spcAft>
                <a:spcPts val="800"/>
              </a:spcAft>
              <a:buFont typeface="Arial" panose="020B0604020202020204" pitchFamily="34" charset="0"/>
              <a:buBlip>
                <a:blip r:embed="rId13"/>
              </a:buBlip>
            </a:pPr>
            <a:r>
              <a:rPr lang="zh-CN" altLang="zh-CN" sz="1400" dirty="0">
                <a:solidFill>
                  <a:schemeClr val="dk1"/>
                </a:solidFill>
                <a:latin typeface="+mn-ea"/>
                <a:cs typeface="Times New Roman" panose="02020603050405020304" pitchFamily="18" charset="0"/>
              </a:rPr>
              <a:t>超大型深海玻璃舱的</a:t>
            </a:r>
            <a:r>
              <a:rPr lang="zh-CN" altLang="en-US" sz="1400" dirty="0">
                <a:solidFill>
                  <a:schemeClr val="dk1"/>
                </a:solidFill>
                <a:latin typeface="+mn-ea"/>
                <a:cs typeface="Times New Roman" panose="02020603050405020304" pitchFamily="18" charset="0"/>
              </a:rPr>
              <a:t>研制，把握</a:t>
            </a:r>
            <a:r>
              <a:rPr lang="zh-CN" altLang="zh-CN" sz="1400" dirty="0">
                <a:solidFill>
                  <a:schemeClr val="dk1"/>
                </a:solidFill>
                <a:latin typeface="+mn-ea"/>
                <a:cs typeface="Times New Roman" panose="02020603050405020304" pitchFamily="18" charset="0"/>
              </a:rPr>
              <a:t>探测器成本</a:t>
            </a:r>
            <a:r>
              <a:rPr lang="zh-CN" altLang="en-US" sz="1400" dirty="0">
                <a:solidFill>
                  <a:schemeClr val="dk1"/>
                </a:solidFill>
                <a:latin typeface="+mn-ea"/>
                <a:cs typeface="Times New Roman" panose="02020603050405020304" pitchFamily="18" charset="0"/>
              </a:rPr>
              <a:t>控制的主动权</a:t>
            </a:r>
            <a:endParaRPr lang="zh-CN" altLang="zh-CN" sz="1400" dirty="0">
              <a:solidFill>
                <a:schemeClr val="dk1"/>
              </a:solidFill>
              <a:latin typeface="+mn-ea"/>
              <a:cs typeface="Times New Roman" panose="02020603050405020304" pitchFamily="18" charset="0"/>
            </a:endParaRPr>
          </a:p>
        </p:txBody>
      </p:sp>
      <p:pic>
        <p:nvPicPr>
          <p:cNvPr id="13" name="图片 12"/>
          <p:cNvPicPr>
            <a:picLocks noChangeAspect="1"/>
          </p:cNvPicPr>
          <p:nvPr/>
        </p:nvPicPr>
        <p:blipFill>
          <a:blip r:embed="rId14"/>
          <a:stretch>
            <a:fillRect/>
          </a:stretch>
        </p:blipFill>
        <p:spPr>
          <a:xfrm>
            <a:off x="8969169" y="1498556"/>
            <a:ext cx="2080895" cy="4777105"/>
          </a:xfrm>
          <a:prstGeom prst="rect">
            <a:avLst/>
          </a:prstGeom>
        </p:spPr>
      </p:pic>
      <p:cxnSp>
        <p:nvCxnSpPr>
          <p:cNvPr id="15" name="直接连接符 14"/>
          <p:cNvCxnSpPr/>
          <p:nvPr>
            <p:custDataLst>
              <p:tags r:id="rId4"/>
            </p:custDataLst>
          </p:nvPr>
        </p:nvCxnSpPr>
        <p:spPr>
          <a:xfrm>
            <a:off x="11103624" y="1484191"/>
            <a:ext cx="488272" cy="0"/>
          </a:xfrm>
          <a:prstGeom prst="line">
            <a:avLst/>
          </a:prstGeom>
        </p:spPr>
        <p:style>
          <a:lnRef idx="2">
            <a:schemeClr val="dk1"/>
          </a:lnRef>
          <a:fillRef idx="0">
            <a:schemeClr val="dk1"/>
          </a:fillRef>
          <a:effectRef idx="1">
            <a:schemeClr val="dk1"/>
          </a:effectRef>
          <a:fontRef idx="minor">
            <a:schemeClr val="tx1"/>
          </a:fontRef>
        </p:style>
      </p:cxnSp>
      <p:cxnSp>
        <p:nvCxnSpPr>
          <p:cNvPr id="18" name="直接连接符 17"/>
          <p:cNvCxnSpPr/>
          <p:nvPr>
            <p:custDataLst>
              <p:tags r:id="rId5"/>
            </p:custDataLst>
          </p:nvPr>
        </p:nvCxnSpPr>
        <p:spPr>
          <a:xfrm>
            <a:off x="11130504" y="5567084"/>
            <a:ext cx="488272" cy="0"/>
          </a:xfrm>
          <a:prstGeom prst="line">
            <a:avLst/>
          </a:prstGeom>
        </p:spPr>
        <p:style>
          <a:lnRef idx="2">
            <a:schemeClr val="dk1"/>
          </a:lnRef>
          <a:fillRef idx="0">
            <a:schemeClr val="dk1"/>
          </a:fillRef>
          <a:effectRef idx="1">
            <a:schemeClr val="dk1"/>
          </a:effectRef>
          <a:fontRef idx="minor">
            <a:schemeClr val="tx1"/>
          </a:fontRef>
        </p:style>
      </p:cxnSp>
      <p:sp>
        <p:nvSpPr>
          <p:cNvPr id="29" name="文本框 28"/>
          <p:cNvSpPr txBox="1"/>
          <p:nvPr>
            <p:custDataLst>
              <p:tags r:id="rId6"/>
            </p:custDataLst>
          </p:nvPr>
        </p:nvSpPr>
        <p:spPr>
          <a:xfrm>
            <a:off x="11077303" y="3343511"/>
            <a:ext cx="1082947" cy="92333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altLang="zh-CN" dirty="0">
              <a:solidFill>
                <a:schemeClr val="dk1"/>
              </a:solidFill>
            </a:endParaRPr>
          </a:p>
          <a:p>
            <a:r>
              <a:rPr lang="en-US" altLang="zh-CN" dirty="0">
                <a:solidFill>
                  <a:schemeClr val="dk1"/>
                </a:solidFill>
              </a:rPr>
              <a:t>~900m</a:t>
            </a:r>
          </a:p>
          <a:p>
            <a:endParaRPr lang="en-US" altLang="zh-CN" dirty="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B2372B-49A6-4710-9A41-3B9C355584A7}"/>
              </a:ext>
            </a:extLst>
          </p:cNvPr>
          <p:cNvSpPr>
            <a:spLocks noGrp="1"/>
          </p:cNvSpPr>
          <p:nvPr>
            <p:ph type="title"/>
          </p:nvPr>
        </p:nvSpPr>
        <p:spPr/>
        <p:txBody>
          <a:bodyPr/>
          <a:lstStyle/>
          <a:p>
            <a:r>
              <a:rPr lang="zh-CN" altLang="en-US" dirty="0"/>
              <a:t>八、总结</a:t>
            </a:r>
          </a:p>
        </p:txBody>
      </p:sp>
      <p:sp>
        <p:nvSpPr>
          <p:cNvPr id="3" name="内容占位符 2">
            <a:extLst>
              <a:ext uri="{FF2B5EF4-FFF2-40B4-BE49-F238E27FC236}">
                <a16:creationId xmlns:a16="http://schemas.microsoft.com/office/drawing/2014/main" id="{31465EFE-9FF2-4D96-9A8D-192534B0A5D8}"/>
              </a:ext>
            </a:extLst>
          </p:cNvPr>
          <p:cNvSpPr>
            <a:spLocks noGrp="1"/>
          </p:cNvSpPr>
          <p:nvPr>
            <p:ph idx="1"/>
          </p:nvPr>
        </p:nvSpPr>
        <p:spPr>
          <a:xfrm>
            <a:off x="1371600" y="1428750"/>
            <a:ext cx="9601200" cy="5175080"/>
          </a:xfrm>
        </p:spPr>
        <p:txBody>
          <a:bodyPr>
            <a:normAutofit fontScale="55000" lnSpcReduction="20000"/>
          </a:bodyPr>
          <a:lstStyle/>
          <a:p>
            <a:r>
              <a:rPr lang="zh-CN" altLang="en-US" sz="2800" b="1" dirty="0"/>
              <a:t>已经获得的突破性发现</a:t>
            </a:r>
            <a:r>
              <a:rPr lang="en-US" altLang="zh-CN" sz="2800" b="1" dirty="0"/>
              <a:t>implying</a:t>
            </a:r>
            <a:r>
              <a:rPr lang="zh-CN" altLang="en-US" sz="2800" b="1" dirty="0"/>
              <a:t>：</a:t>
            </a:r>
            <a:endParaRPr lang="en-US" altLang="zh-CN" sz="2800" b="1" dirty="0"/>
          </a:p>
          <a:p>
            <a:pPr lvl="1"/>
            <a:r>
              <a:rPr lang="en-US" altLang="zh-CN" sz="2800" b="1" dirty="0"/>
              <a:t>SNR</a:t>
            </a:r>
            <a:r>
              <a:rPr lang="zh-CN" altLang="en-US" sz="2800" b="1" dirty="0"/>
              <a:t>似乎只是</a:t>
            </a:r>
            <a:r>
              <a:rPr lang="en-US" altLang="zh-CN" sz="2800" b="1" dirty="0"/>
              <a:t>&lt;1 </a:t>
            </a:r>
            <a:r>
              <a:rPr lang="en-US" altLang="zh-CN" sz="2800" b="1" dirty="0" err="1"/>
              <a:t>PeV</a:t>
            </a:r>
            <a:r>
              <a:rPr lang="zh-CN" altLang="en-US" sz="2800" b="1" dirty="0"/>
              <a:t>宇宙线可能的源头，</a:t>
            </a:r>
            <a:endParaRPr lang="en-US" altLang="zh-CN" sz="2800" b="1" dirty="0"/>
          </a:p>
          <a:p>
            <a:pPr lvl="1"/>
            <a:r>
              <a:rPr lang="en-US" altLang="zh-CN" sz="2800" b="1" dirty="0"/>
              <a:t>PWN</a:t>
            </a:r>
            <a:r>
              <a:rPr lang="zh-CN" altLang="en-US" sz="2800" b="1" dirty="0"/>
              <a:t>或</a:t>
            </a:r>
            <a:r>
              <a:rPr lang="en-US" altLang="zh-CN" sz="2800" b="1" dirty="0"/>
              <a:t>YMC</a:t>
            </a:r>
            <a:r>
              <a:rPr lang="zh-CN" altLang="en-US" sz="2800" b="1" dirty="0"/>
              <a:t>可能是</a:t>
            </a:r>
            <a:r>
              <a:rPr lang="en-US" altLang="zh-CN" sz="2800" b="1" dirty="0" err="1"/>
              <a:t>PeVatron</a:t>
            </a:r>
            <a:r>
              <a:rPr lang="zh-CN" altLang="en-US" sz="2800" b="1" dirty="0"/>
              <a:t>的主要候选者，它们也许是“膝”以上宇宙线的河内起源</a:t>
            </a:r>
            <a:endParaRPr lang="en-US" altLang="zh-CN" sz="2800" b="1" dirty="0"/>
          </a:p>
          <a:p>
            <a:pPr>
              <a:lnSpc>
                <a:spcPct val="120000"/>
              </a:lnSpc>
            </a:pPr>
            <a:r>
              <a:rPr lang="zh-CN" altLang="en-US" sz="2800" b="1" dirty="0"/>
              <a:t>精准的测量是回答这些问题的根本途径：</a:t>
            </a:r>
            <a:r>
              <a:rPr lang="en-US" altLang="zh-CN" sz="2800" b="1" dirty="0"/>
              <a:t>LHAASO</a:t>
            </a:r>
            <a:r>
              <a:rPr lang="zh-CN" altLang="en-US" sz="2800" b="1" dirty="0"/>
              <a:t>是利器，将在几年内提供最重要的观测数据</a:t>
            </a:r>
            <a:endParaRPr lang="en-US" altLang="zh-CN" sz="2800" b="1" dirty="0"/>
          </a:p>
          <a:p>
            <a:endParaRPr lang="en-US" altLang="zh-CN" sz="2800" b="1" dirty="0"/>
          </a:p>
          <a:p>
            <a:r>
              <a:rPr lang="zh-CN" altLang="en-US" sz="2800" b="1" dirty="0"/>
              <a:t>慎密的唯象研究是破解问题的关键</a:t>
            </a:r>
            <a:endParaRPr lang="en-US" altLang="zh-CN" sz="2800" b="1" dirty="0"/>
          </a:p>
          <a:p>
            <a:pPr lvl="1"/>
            <a:r>
              <a:rPr lang="zh-CN" altLang="en-US" sz="2800" b="1" dirty="0"/>
              <a:t>细致的多波段研究，尤其是与</a:t>
            </a:r>
            <a:r>
              <a:rPr lang="en-US" altLang="zh-CN" sz="2800" b="1" dirty="0"/>
              <a:t>X-ray</a:t>
            </a:r>
            <a:r>
              <a:rPr lang="zh-CN" altLang="en-US" sz="2800" b="1" dirty="0"/>
              <a:t>波段的紧密合作可搞清楚</a:t>
            </a:r>
            <a:r>
              <a:rPr lang="en-US" altLang="zh-CN" sz="2800" b="1" dirty="0"/>
              <a:t>VHE-UHE</a:t>
            </a:r>
            <a:r>
              <a:rPr lang="zh-CN" altLang="en-US" sz="2800" b="1" dirty="0"/>
              <a:t>辐射机制以及粒子加速机制</a:t>
            </a:r>
            <a:endParaRPr lang="en-US" altLang="zh-CN" sz="2800" b="1" dirty="0"/>
          </a:p>
          <a:p>
            <a:pPr lvl="1"/>
            <a:r>
              <a:rPr lang="zh-CN" altLang="en-US" sz="2800" b="1" dirty="0"/>
              <a:t>宇宙线在河内的传播，同时要以</a:t>
            </a:r>
            <a:r>
              <a:rPr lang="en-US" altLang="zh-CN" sz="2800" b="1" dirty="0"/>
              <a:t>diffuse </a:t>
            </a:r>
            <a:r>
              <a:rPr lang="el-GR" altLang="zh-CN" sz="2800" b="1" dirty="0">
                <a:latin typeface="Cambria" panose="02040503050406030204" pitchFamily="18" charset="0"/>
                <a:ea typeface="Cambria" panose="02040503050406030204" pitchFamily="18" charset="0"/>
              </a:rPr>
              <a:t>γ</a:t>
            </a:r>
            <a:r>
              <a:rPr lang="en-US" altLang="zh-CN" sz="2800" b="1" dirty="0"/>
              <a:t>–rays </a:t>
            </a:r>
            <a:r>
              <a:rPr lang="zh-CN" altLang="en-US" sz="2800" b="1" dirty="0"/>
              <a:t>和宇宙线</a:t>
            </a:r>
            <a:r>
              <a:rPr lang="en-US" altLang="zh-CN" sz="2800" b="1" dirty="0"/>
              <a:t>anisotropy</a:t>
            </a:r>
            <a:r>
              <a:rPr lang="zh-CN" altLang="en-US" sz="2800" b="1" dirty="0"/>
              <a:t>的精确观测为辅助</a:t>
            </a:r>
            <a:endParaRPr lang="en-US" altLang="zh-CN" sz="2800" b="1" dirty="0"/>
          </a:p>
          <a:p>
            <a:pPr>
              <a:lnSpc>
                <a:spcPct val="120000"/>
              </a:lnSpc>
            </a:pPr>
            <a:r>
              <a:rPr lang="en-US" altLang="zh-CN" sz="2900" b="1" dirty="0"/>
              <a:t>LHAASO</a:t>
            </a:r>
            <a:r>
              <a:rPr lang="zh-CN" altLang="en-US" sz="2900" b="1" dirty="0"/>
              <a:t>提供了导向性的观测数据，广泛开展以</a:t>
            </a:r>
            <a:r>
              <a:rPr lang="en-US" altLang="zh-CN" sz="2900" b="1" dirty="0"/>
              <a:t>LHAASO</a:t>
            </a:r>
            <a:r>
              <a:rPr lang="zh-CN" altLang="en-US" sz="2900" b="1" dirty="0"/>
              <a:t>为基础的国际合作，大力加强合作组之间的深度合作</a:t>
            </a:r>
            <a:endParaRPr lang="en-US" altLang="zh-CN" sz="2900" b="1" dirty="0"/>
          </a:p>
          <a:p>
            <a:endParaRPr lang="en-US" altLang="zh-CN" sz="2800" b="1" dirty="0"/>
          </a:p>
          <a:p>
            <a:pPr>
              <a:lnSpc>
                <a:spcPct val="120000"/>
              </a:lnSpc>
            </a:pPr>
            <a:r>
              <a:rPr lang="en-US" altLang="zh-CN" sz="2900" b="1" dirty="0"/>
              <a:t>Diffuse CR</a:t>
            </a:r>
            <a:r>
              <a:rPr lang="zh-CN" altLang="en-US" sz="2900" b="1" dirty="0"/>
              <a:t>的精确测量并与唯象理论的对比，是完整链条上的重要环节：</a:t>
            </a:r>
            <a:r>
              <a:rPr lang="en-US" altLang="zh-CN" sz="2900" b="1" dirty="0"/>
              <a:t>LHAASO</a:t>
            </a:r>
            <a:r>
              <a:rPr lang="zh-CN" altLang="en-US" sz="2900" b="1" dirty="0"/>
              <a:t>有能力提供</a:t>
            </a:r>
            <a:r>
              <a:rPr lang="en-US" altLang="zh-CN" sz="2900" b="1" dirty="0"/>
              <a:t>proton</a:t>
            </a:r>
            <a:r>
              <a:rPr lang="zh-CN" altLang="en-US" sz="2900" b="1" dirty="0"/>
              <a:t>、</a:t>
            </a:r>
            <a:r>
              <a:rPr lang="en-US" altLang="zh-CN" sz="2900" b="1" dirty="0" err="1"/>
              <a:t>H+He</a:t>
            </a:r>
            <a:r>
              <a:rPr lang="zh-CN" altLang="en-US" sz="2900" b="1" dirty="0"/>
              <a:t>、“</a:t>
            </a:r>
            <a:r>
              <a:rPr lang="en-US" altLang="zh-CN" sz="2900" b="1" dirty="0"/>
              <a:t>Fe</a:t>
            </a:r>
            <a:r>
              <a:rPr lang="zh-CN" altLang="en-US" sz="2900" b="1" dirty="0"/>
              <a:t>”等成分的独立能谱，并且在</a:t>
            </a:r>
            <a:r>
              <a:rPr lang="en-US" altLang="zh-CN" sz="2900" b="1" dirty="0"/>
              <a:t>30 </a:t>
            </a:r>
            <a:r>
              <a:rPr lang="en-US" altLang="zh-CN" sz="2900" b="1" dirty="0" err="1"/>
              <a:t>TeV</a:t>
            </a:r>
            <a:r>
              <a:rPr lang="zh-CN" altLang="en-US" sz="2900" b="1" dirty="0"/>
              <a:t>处提供</a:t>
            </a:r>
            <a:r>
              <a:rPr lang="en-US" altLang="zh-CN" sz="2900" b="1" dirty="0"/>
              <a:t>10%</a:t>
            </a:r>
            <a:r>
              <a:rPr lang="zh-CN" altLang="en-US" sz="2900" b="1" dirty="0"/>
              <a:t>精度的绝对能标</a:t>
            </a:r>
            <a:endParaRPr lang="en-US" altLang="zh-CN" sz="2900" b="1" dirty="0"/>
          </a:p>
          <a:p>
            <a:endParaRPr lang="en-US" altLang="zh-CN" sz="2800" b="1" dirty="0"/>
          </a:p>
          <a:p>
            <a:r>
              <a:rPr lang="zh-CN" altLang="en-US" sz="2800" b="1" dirty="0"/>
              <a:t>要完整、精准地回答上述问题，光</a:t>
            </a:r>
            <a:r>
              <a:rPr lang="en-US" altLang="zh-CN" sz="2800" b="1" dirty="0"/>
              <a:t>LHAASO</a:t>
            </a:r>
            <a:r>
              <a:rPr lang="zh-CN" altLang="en-US" sz="2800" b="1" dirty="0"/>
              <a:t>显然还不够</a:t>
            </a:r>
            <a:endParaRPr lang="en-US" altLang="zh-CN" sz="2800" b="1" dirty="0"/>
          </a:p>
          <a:p>
            <a:pPr lvl="1"/>
            <a:r>
              <a:rPr lang="zh-CN" altLang="en-US" sz="2800" b="1" dirty="0"/>
              <a:t>短期内要尽快补上空间分辨率不足的短板：</a:t>
            </a:r>
            <a:r>
              <a:rPr lang="en-US" altLang="zh-CN" sz="2800" b="1" dirty="0"/>
              <a:t>LACT</a:t>
            </a:r>
          </a:p>
          <a:p>
            <a:pPr lvl="1"/>
            <a:r>
              <a:rPr lang="zh-CN" altLang="en-US" sz="2800" b="1" dirty="0"/>
              <a:t>长期来看，必须大力发展超高能（</a:t>
            </a:r>
            <a:r>
              <a:rPr lang="en-US" altLang="zh-CN" sz="2800" b="1" dirty="0"/>
              <a:t>&gt;100 </a:t>
            </a:r>
            <a:r>
              <a:rPr lang="en-US" altLang="zh-CN" sz="2800" b="1" dirty="0" err="1"/>
              <a:t>TeV</a:t>
            </a:r>
            <a:r>
              <a:rPr lang="zh-CN" altLang="en-US" sz="2800" b="1" dirty="0"/>
              <a:t>）</a:t>
            </a:r>
            <a:r>
              <a:rPr lang="en-US" altLang="zh-CN" sz="2800" b="1" dirty="0"/>
              <a:t>neutrino-astronomy</a:t>
            </a:r>
          </a:p>
        </p:txBody>
      </p:sp>
    </p:spTree>
    <p:extLst>
      <p:ext uri="{BB962C8B-B14F-4D97-AF65-F5344CB8AC3E}">
        <p14:creationId xmlns:p14="http://schemas.microsoft.com/office/powerpoint/2010/main" val="4268284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613" y="3536078"/>
            <a:ext cx="3677912" cy="3150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1250783" y="418654"/>
            <a:ext cx="6418378" cy="850106"/>
          </a:xfrm>
        </p:spPr>
        <p:txBody>
          <a:bodyPr>
            <a:normAutofit fontScale="90000"/>
          </a:bodyPr>
          <a:lstStyle/>
          <a:p>
            <a:r>
              <a:rPr lang="zh-CN" altLang="en-US" b="1" dirty="0"/>
              <a:t>主要研究内容：暗物质探测</a:t>
            </a:r>
          </a:p>
        </p:txBody>
      </p:sp>
      <p:sp>
        <p:nvSpPr>
          <p:cNvPr id="3" name="内容占位符 2"/>
          <p:cNvSpPr>
            <a:spLocks noGrp="1"/>
          </p:cNvSpPr>
          <p:nvPr>
            <p:ph idx="1"/>
          </p:nvPr>
        </p:nvSpPr>
        <p:spPr>
          <a:xfrm>
            <a:off x="1289850" y="1268760"/>
            <a:ext cx="6340244" cy="2404743"/>
          </a:xfrm>
        </p:spPr>
        <p:txBody>
          <a:bodyPr>
            <a:normAutofit/>
          </a:bodyPr>
          <a:lstStyle/>
          <a:p>
            <a:pPr>
              <a:lnSpc>
                <a:spcPct val="100000"/>
              </a:lnSpc>
            </a:pPr>
            <a:r>
              <a:rPr lang="en-US" altLang="zh-CN" sz="2400" b="1" dirty="0"/>
              <a:t>LHAASO</a:t>
            </a:r>
            <a:r>
              <a:rPr lang="zh-CN" altLang="en-US" sz="2400" b="1" dirty="0"/>
              <a:t>可以用来寻找暗物质湮灭</a:t>
            </a:r>
            <a:r>
              <a:rPr lang="en-US" altLang="zh-CN" sz="2400" b="1" dirty="0"/>
              <a:t>/</a:t>
            </a:r>
            <a:r>
              <a:rPr lang="zh-CN" altLang="en-US" sz="2400" b="1" dirty="0"/>
              <a:t>衰变产物</a:t>
            </a:r>
            <a:endParaRPr lang="en-US" altLang="zh-CN" sz="2400" b="1" dirty="0"/>
          </a:p>
          <a:p>
            <a:pPr>
              <a:lnSpc>
                <a:spcPct val="100000"/>
              </a:lnSpc>
            </a:pPr>
            <a:r>
              <a:rPr lang="zh-CN" altLang="en-US" sz="2400" b="1" dirty="0"/>
              <a:t>大量的暗物质密集的矮星系在</a:t>
            </a:r>
            <a:r>
              <a:rPr lang="en-US" altLang="zh-CN" sz="2400" b="1" dirty="0"/>
              <a:t>LHAASO</a:t>
            </a:r>
            <a:r>
              <a:rPr lang="zh-CN" altLang="en-US" sz="2400" b="1" dirty="0"/>
              <a:t>的视场内</a:t>
            </a:r>
            <a:endParaRPr lang="en-US" altLang="zh-CN" sz="2400" b="1" dirty="0"/>
          </a:p>
          <a:p>
            <a:pPr>
              <a:lnSpc>
                <a:spcPct val="100000"/>
              </a:lnSpc>
            </a:pPr>
            <a:r>
              <a:rPr lang="en-US" altLang="zh-CN" sz="2400" b="1" dirty="0"/>
              <a:t>LHAASO</a:t>
            </a:r>
            <a:r>
              <a:rPr lang="zh-CN" altLang="en-US" sz="2400" b="1" dirty="0"/>
              <a:t>对超重类暗物质的探测具有世界最高灵敏度</a:t>
            </a:r>
          </a:p>
        </p:txBody>
      </p:sp>
      <p:pic>
        <p:nvPicPr>
          <p:cNvPr id="4" name="Picture 5" descr="dark_matter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441" y="67710"/>
            <a:ext cx="3143248" cy="241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3442" y="2478247"/>
            <a:ext cx="3143248"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1525" y="3570135"/>
            <a:ext cx="3623703" cy="3116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612083" y="6245345"/>
            <a:ext cx="2736304" cy="369332"/>
          </a:xfrm>
          <a:prstGeom prst="rect">
            <a:avLst/>
          </a:prstGeom>
          <a:noFill/>
          <a:ln w="15875">
            <a:solidFill>
              <a:srgbClr val="0070C0"/>
            </a:solidFill>
          </a:ln>
        </p:spPr>
        <p:txBody>
          <a:bodyPr wrap="square" rtlCol="0">
            <a:spAutoFit/>
          </a:bodyPr>
          <a:lstStyle/>
          <a:p>
            <a:r>
              <a:rPr lang="en-US" altLang="zh-CN" dirty="0"/>
              <a:t>LHAASO</a:t>
            </a:r>
            <a:r>
              <a:rPr lang="zh-CN" altLang="en-US" dirty="0"/>
              <a:t>视场内的矮星系</a:t>
            </a:r>
          </a:p>
        </p:txBody>
      </p:sp>
    </p:spTree>
    <p:extLst>
      <p:ext uri="{BB962C8B-B14F-4D97-AF65-F5344CB8AC3E}">
        <p14:creationId xmlns:p14="http://schemas.microsoft.com/office/powerpoint/2010/main" val="3920609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rotWithShape="1">
          <a:blip r:embed="rId2"/>
          <a:srcRect r="7640"/>
          <a:stretch/>
        </p:blipFill>
        <p:spPr>
          <a:xfrm>
            <a:off x="3762527" y="1962023"/>
            <a:ext cx="3001611" cy="755519"/>
          </a:xfrm>
          <a:prstGeom prst="rect">
            <a:avLst/>
          </a:prstGeom>
        </p:spPr>
      </p:pic>
      <p:sp>
        <p:nvSpPr>
          <p:cNvPr id="2" name="标题 1"/>
          <p:cNvSpPr>
            <a:spLocks noGrp="1"/>
          </p:cNvSpPr>
          <p:nvPr>
            <p:ph type="title"/>
          </p:nvPr>
        </p:nvSpPr>
        <p:spPr>
          <a:xfrm>
            <a:off x="1981200" y="274638"/>
            <a:ext cx="8229600" cy="778098"/>
          </a:xfrm>
        </p:spPr>
        <p:txBody>
          <a:bodyPr/>
          <a:lstStyle/>
          <a:p>
            <a:r>
              <a:rPr lang="zh-CN" altLang="en-US" dirty="0"/>
              <a:t>主要研究内容：洛伦兹破坏</a:t>
            </a:r>
          </a:p>
        </p:txBody>
      </p:sp>
      <p:sp>
        <p:nvSpPr>
          <p:cNvPr id="3" name="内容占位符 2"/>
          <p:cNvSpPr>
            <a:spLocks noGrp="1"/>
          </p:cNvSpPr>
          <p:nvPr>
            <p:ph idx="1"/>
          </p:nvPr>
        </p:nvSpPr>
        <p:spPr>
          <a:xfrm>
            <a:off x="1524001" y="1182762"/>
            <a:ext cx="8963340" cy="5400600"/>
          </a:xfrm>
        </p:spPr>
        <p:txBody>
          <a:bodyPr>
            <a:normAutofit/>
          </a:bodyPr>
          <a:lstStyle/>
          <a:p>
            <a:r>
              <a:rPr lang="zh-CN" altLang="en-US" sz="2800" dirty="0"/>
              <a:t>广义相对论和量子力学结合，往往导致洛伦兹对称性的破坏；并导致唯像上粒子色散关系修正：</a:t>
            </a:r>
            <a:endParaRPr lang="en-US" altLang="zh-CN" sz="2800" dirty="0"/>
          </a:p>
          <a:p>
            <a:pPr marL="0" indent="0">
              <a:buNone/>
            </a:pPr>
            <a:endParaRPr lang="en-US" altLang="zh-CN" sz="2800" dirty="0"/>
          </a:p>
          <a:p>
            <a:r>
              <a:rPr lang="zh-CN" altLang="en-US" sz="2800" dirty="0"/>
              <a:t>后果是：高能光子衰变，</a:t>
            </a:r>
            <a:r>
              <a:rPr lang="en-US" altLang="zh-CN" sz="2800" b="1" dirty="0">
                <a:solidFill>
                  <a:srgbClr val="FF0000"/>
                </a:solidFill>
                <a:latin typeface="Latin Modern Math" panose="02000503000000000000" charset="0"/>
                <a:cs typeface="Latin Modern Math" panose="02000503000000000000" charset="0"/>
              </a:rPr>
              <a:t>γ→</a:t>
            </a:r>
            <a:r>
              <a:rPr lang="en-US" altLang="en-US" sz="2800" b="1" dirty="0">
                <a:solidFill>
                  <a:srgbClr val="FF0000"/>
                </a:solidFill>
                <a:latin typeface="Latin Modern Math" panose="02000503000000000000" charset="0"/>
                <a:cs typeface="Latin Modern Math" panose="02000503000000000000" charset="0"/>
              </a:rPr>
              <a:t> </a:t>
            </a:r>
            <a:r>
              <a:rPr lang="en-US" altLang="en-US" sz="2800" b="1" dirty="0" err="1">
                <a:solidFill>
                  <a:srgbClr val="FF0000"/>
                </a:solidFill>
                <a:latin typeface="Latin Modern Math" panose="02000503000000000000" charset="0"/>
                <a:cs typeface="Latin Modern Math" panose="02000503000000000000" charset="0"/>
              </a:rPr>
              <a:t>e</a:t>
            </a:r>
            <a:r>
              <a:rPr lang="en-US" altLang="en-US" sz="2800" b="1" baseline="30000" dirty="0" err="1">
                <a:solidFill>
                  <a:srgbClr val="FF0000"/>
                </a:solidFill>
                <a:latin typeface="Latin Modern Math" panose="02000503000000000000" charset="0"/>
                <a:cs typeface="Latin Modern Math" panose="02000503000000000000" charset="0"/>
              </a:rPr>
              <a:t>+</a:t>
            </a:r>
            <a:r>
              <a:rPr lang="en-US" altLang="en-US" sz="2800" b="1" dirty="0" err="1">
                <a:solidFill>
                  <a:srgbClr val="FF0000"/>
                </a:solidFill>
                <a:latin typeface="Latin Modern Math" panose="02000503000000000000" charset="0"/>
                <a:cs typeface="Latin Modern Math" panose="02000503000000000000" charset="0"/>
              </a:rPr>
              <a:t>e</a:t>
            </a:r>
            <a:r>
              <a:rPr lang="en-US" altLang="en-US" sz="2800" b="1" baseline="30000" dirty="0">
                <a:solidFill>
                  <a:srgbClr val="FF0000"/>
                </a:solidFill>
                <a:latin typeface="Latin Modern Math" panose="02000503000000000000" charset="0"/>
                <a:cs typeface="Latin Modern Math" panose="02000503000000000000" charset="0"/>
              </a:rPr>
              <a:t>-</a:t>
            </a:r>
            <a:r>
              <a:rPr lang="zh-CN" altLang="en-US" sz="2800" dirty="0"/>
              <a:t> ；</a:t>
            </a:r>
            <a:endParaRPr lang="en-US" altLang="zh-CN" sz="2800" dirty="0"/>
          </a:p>
          <a:p>
            <a:pPr marL="0" indent="0">
              <a:buNone/>
            </a:pPr>
            <a:r>
              <a:rPr lang="en-US" altLang="zh-CN" sz="2800" dirty="0"/>
              <a:t>    </a:t>
            </a:r>
            <a:r>
              <a:rPr lang="zh-CN" altLang="en-US" sz="2800" dirty="0"/>
              <a:t>光速不是常数</a:t>
            </a:r>
            <a:r>
              <a:rPr lang="en-US" altLang="zh-CN" sz="2800" dirty="0"/>
              <a:t>c(E)</a:t>
            </a:r>
            <a:r>
              <a:rPr lang="zh-CN" altLang="en-US" sz="2800" dirty="0"/>
              <a:t>，而依赖能量</a:t>
            </a:r>
            <a:endParaRPr lang="en-US" altLang="zh-CN" sz="2800" dirty="0"/>
          </a:p>
          <a:p>
            <a:r>
              <a:rPr lang="zh-CN" altLang="en-US" sz="2800" dirty="0"/>
              <a:t>这一效应是</a:t>
            </a:r>
            <a:r>
              <a:rPr lang="en-US" altLang="zh-CN" sz="2800" dirty="0" err="1"/>
              <a:t>M</a:t>
            </a:r>
            <a:r>
              <a:rPr lang="en-US" altLang="zh-CN" sz="2800" baseline="-25000" dirty="0" err="1"/>
              <a:t>pl</a:t>
            </a:r>
            <a:r>
              <a:rPr lang="zh-CN" altLang="en-US" sz="2800" dirty="0"/>
              <a:t>压低的，</a:t>
            </a:r>
            <a:endParaRPr lang="en-US" altLang="zh-CN" sz="2800" dirty="0"/>
          </a:p>
          <a:p>
            <a:pPr marL="0" indent="0">
              <a:buNone/>
            </a:pPr>
            <a:r>
              <a:rPr lang="zh-CN" altLang="en-US" sz="2800" dirty="0"/>
              <a:t>    所以能量越高效应越明显</a:t>
            </a:r>
            <a:endParaRPr lang="en-US" altLang="zh-CN" sz="2800" dirty="0"/>
          </a:p>
          <a:p>
            <a:r>
              <a:rPr lang="en-US" altLang="zh-CN" sz="2800" dirty="0"/>
              <a:t>1.4</a:t>
            </a:r>
            <a:r>
              <a:rPr lang="zh-CN" altLang="en-US" sz="2800" dirty="0"/>
              <a:t> </a:t>
            </a:r>
            <a:r>
              <a:rPr lang="en-US" altLang="zh-CN" sz="2800" dirty="0" err="1"/>
              <a:t>PeV</a:t>
            </a:r>
            <a:r>
              <a:rPr lang="zh-CN" altLang="en-US" sz="2800" dirty="0"/>
              <a:t>光子可以限制</a:t>
            </a:r>
            <a:r>
              <a:rPr lang="en-US" altLang="zh-CN" sz="2800" dirty="0"/>
              <a:t>2</a:t>
            </a:r>
            <a:r>
              <a:rPr lang="en-US" altLang="zh-CN" sz="2800" baseline="30000" dirty="0"/>
              <a:t>nd</a:t>
            </a:r>
            <a:r>
              <a:rPr lang="zh-CN" altLang="en-US" sz="2800" dirty="0"/>
              <a:t>阶</a:t>
            </a:r>
            <a:endParaRPr lang="en-US" altLang="zh-CN" sz="2800" dirty="0"/>
          </a:p>
          <a:p>
            <a:pPr marL="0" indent="0">
              <a:buNone/>
            </a:pPr>
            <a:r>
              <a:rPr lang="zh-CN" altLang="en-US" sz="2800" dirty="0"/>
              <a:t>    洛伦兹破坏能标达到</a:t>
            </a:r>
            <a:endParaRPr lang="en-US" altLang="zh-CN" sz="2800" dirty="0"/>
          </a:p>
          <a:p>
            <a:pPr marL="0" indent="0">
              <a:buNone/>
            </a:pPr>
            <a:r>
              <a:rPr lang="en-US" altLang="zh-CN" sz="2800" dirty="0"/>
              <a:t>                         </a:t>
            </a:r>
            <a:r>
              <a:rPr lang="en-US" altLang="zh-CN" sz="2800" dirty="0" err="1"/>
              <a:t>M</a:t>
            </a:r>
            <a:r>
              <a:rPr lang="en-US" altLang="zh-CN" sz="2800" baseline="-25000" dirty="0" err="1"/>
              <a:t>pl</a:t>
            </a:r>
            <a:r>
              <a:rPr lang="en-US" altLang="zh-CN" sz="2800" dirty="0"/>
              <a:t>/1000</a:t>
            </a:r>
          </a:p>
          <a:p>
            <a:endParaRPr lang="zh-CN"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868" y="2832538"/>
            <a:ext cx="4694086" cy="3315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008379" y="6180883"/>
            <a:ext cx="3672408" cy="369332"/>
          </a:xfrm>
          <a:prstGeom prst="rect">
            <a:avLst/>
          </a:prstGeom>
          <a:noFill/>
          <a:ln w="12700">
            <a:solidFill>
              <a:srgbClr val="0070C0"/>
            </a:solidFill>
          </a:ln>
        </p:spPr>
        <p:txBody>
          <a:bodyPr wrap="square" rtlCol="0">
            <a:spAutoFit/>
          </a:bodyPr>
          <a:lstStyle/>
          <a:p>
            <a:r>
              <a:rPr lang="zh-CN" altLang="en-US" dirty="0"/>
              <a:t>不同实验对洛伦兹破坏能标的限制</a:t>
            </a:r>
          </a:p>
        </p:txBody>
      </p:sp>
    </p:spTree>
    <p:extLst>
      <p:ext uri="{BB962C8B-B14F-4D97-AF65-F5344CB8AC3E}">
        <p14:creationId xmlns:p14="http://schemas.microsoft.com/office/powerpoint/2010/main" val="2893576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A63E8B-541A-4D73-8738-406785717941}"/>
              </a:ext>
            </a:extLst>
          </p:cNvPr>
          <p:cNvSpPr>
            <a:spLocks noGrp="1"/>
          </p:cNvSpPr>
          <p:nvPr>
            <p:ph type="title"/>
          </p:nvPr>
        </p:nvSpPr>
        <p:spPr>
          <a:xfrm>
            <a:off x="942211" y="534892"/>
            <a:ext cx="9601200" cy="689919"/>
          </a:xfrm>
        </p:spPr>
        <p:txBody>
          <a:bodyPr/>
          <a:lstStyle/>
          <a:p>
            <a:r>
              <a:rPr lang="zh-CN" altLang="en-US" dirty="0"/>
              <a:t>系统研究宇宙线起源问题</a:t>
            </a:r>
          </a:p>
        </p:txBody>
      </p:sp>
      <p:sp>
        <p:nvSpPr>
          <p:cNvPr id="3" name="内容占位符 2">
            <a:extLst>
              <a:ext uri="{FF2B5EF4-FFF2-40B4-BE49-F238E27FC236}">
                <a16:creationId xmlns:a16="http://schemas.microsoft.com/office/drawing/2014/main" id="{27DEAE6D-270F-4E72-9F30-E4DB68CAD6EE}"/>
              </a:ext>
            </a:extLst>
          </p:cNvPr>
          <p:cNvSpPr>
            <a:spLocks noGrp="1"/>
          </p:cNvSpPr>
          <p:nvPr>
            <p:ph idx="1"/>
          </p:nvPr>
        </p:nvSpPr>
        <p:spPr>
          <a:xfrm>
            <a:off x="942211" y="1575490"/>
            <a:ext cx="5842307" cy="2530198"/>
          </a:xfrm>
        </p:spPr>
        <p:txBody>
          <a:bodyPr>
            <a:normAutofit fontScale="77500" lnSpcReduction="20000"/>
          </a:bodyPr>
          <a:lstStyle/>
          <a:p>
            <a:r>
              <a:rPr lang="zh-CN" altLang="en-US" sz="2400" b="1" dirty="0"/>
              <a:t>基本思路：</a:t>
            </a:r>
            <a:endParaRPr lang="en-US" altLang="zh-CN" sz="2400" b="1" dirty="0"/>
          </a:p>
          <a:p>
            <a:pPr lvl="1"/>
            <a:r>
              <a:rPr lang="zh-CN" altLang="en-US" sz="2400" b="1" dirty="0"/>
              <a:t>从源天体原初宇宙线加速</a:t>
            </a:r>
            <a:endParaRPr lang="en-US" altLang="zh-CN" sz="2400" b="1" dirty="0"/>
          </a:p>
          <a:p>
            <a:pPr lvl="1"/>
            <a:r>
              <a:rPr lang="zh-CN" altLang="en-US" sz="2400" b="1" dirty="0"/>
              <a:t>到地面宇宙线分布</a:t>
            </a:r>
            <a:endParaRPr lang="en-US" altLang="zh-CN" sz="2400" b="1" dirty="0"/>
          </a:p>
          <a:p>
            <a:pPr lvl="1"/>
            <a:r>
              <a:rPr lang="zh-CN" altLang="en-US" sz="2400" b="1" dirty="0"/>
              <a:t>完整、系统研究</a:t>
            </a:r>
            <a:endParaRPr lang="en-US" altLang="zh-CN" sz="2400" b="1" dirty="0"/>
          </a:p>
          <a:p>
            <a:r>
              <a:rPr lang="zh-CN" altLang="en-US" sz="2400" b="1" dirty="0">
                <a:solidFill>
                  <a:srgbClr val="00B050"/>
                </a:solidFill>
              </a:rPr>
              <a:t>整体布局：</a:t>
            </a:r>
            <a:endParaRPr lang="en-US" altLang="zh-CN" sz="2400" b="1" dirty="0">
              <a:solidFill>
                <a:srgbClr val="00B050"/>
              </a:solidFill>
            </a:endParaRPr>
          </a:p>
          <a:p>
            <a:pPr lvl="1"/>
            <a:r>
              <a:rPr lang="zh-CN" altLang="en-US" sz="2400" b="1" dirty="0">
                <a:solidFill>
                  <a:srgbClr val="00B050"/>
                </a:solidFill>
              </a:rPr>
              <a:t>精确测量</a:t>
            </a:r>
            <a:endParaRPr lang="en-US" altLang="zh-CN" sz="2400" b="1" dirty="0">
              <a:solidFill>
                <a:srgbClr val="00B050"/>
              </a:solidFill>
            </a:endParaRPr>
          </a:p>
          <a:p>
            <a:pPr lvl="1"/>
            <a:r>
              <a:rPr lang="zh-CN" altLang="en-US" sz="2400" b="1" dirty="0">
                <a:solidFill>
                  <a:srgbClr val="00B050"/>
                </a:solidFill>
              </a:rPr>
              <a:t>慎密的</a:t>
            </a:r>
            <a:endParaRPr lang="en-US" altLang="zh-CN" sz="2400" b="1" dirty="0">
              <a:solidFill>
                <a:srgbClr val="00B050"/>
              </a:solidFill>
            </a:endParaRPr>
          </a:p>
          <a:p>
            <a:pPr marL="530225" lvl="1" indent="0">
              <a:buNone/>
            </a:pPr>
            <a:r>
              <a:rPr lang="zh-CN" altLang="en-US" sz="2400" b="1" dirty="0">
                <a:solidFill>
                  <a:srgbClr val="00B050"/>
                </a:solidFill>
              </a:rPr>
              <a:t>      唯象研究</a:t>
            </a:r>
          </a:p>
        </p:txBody>
      </p:sp>
      <p:pic>
        <p:nvPicPr>
          <p:cNvPr id="4" name="图片 3">
            <a:extLst>
              <a:ext uri="{FF2B5EF4-FFF2-40B4-BE49-F238E27FC236}">
                <a16:creationId xmlns:a16="http://schemas.microsoft.com/office/drawing/2014/main" id="{D781493C-BA82-4746-9A3E-51CF75B3122D}"/>
              </a:ext>
            </a:extLst>
          </p:cNvPr>
          <p:cNvPicPr>
            <a:picLocks noChangeAspect="1"/>
          </p:cNvPicPr>
          <p:nvPr/>
        </p:nvPicPr>
        <p:blipFill>
          <a:blip r:embed="rId2"/>
          <a:stretch>
            <a:fillRect/>
          </a:stretch>
        </p:blipFill>
        <p:spPr>
          <a:xfrm>
            <a:off x="9754451" y="110591"/>
            <a:ext cx="2436698" cy="1633576"/>
          </a:xfrm>
          <a:prstGeom prst="rect">
            <a:avLst/>
          </a:prstGeom>
        </p:spPr>
      </p:pic>
      <p:pic>
        <p:nvPicPr>
          <p:cNvPr id="5" name="图片 4">
            <a:extLst>
              <a:ext uri="{FF2B5EF4-FFF2-40B4-BE49-F238E27FC236}">
                <a16:creationId xmlns:a16="http://schemas.microsoft.com/office/drawing/2014/main" id="{74B8FEC8-84EB-48F0-8336-B4936431345E}"/>
              </a:ext>
            </a:extLst>
          </p:cNvPr>
          <p:cNvPicPr>
            <a:picLocks noChangeAspect="1"/>
          </p:cNvPicPr>
          <p:nvPr/>
        </p:nvPicPr>
        <p:blipFill rotWithShape="1">
          <a:blip r:embed="rId3"/>
          <a:srcRect b="33125"/>
          <a:stretch/>
        </p:blipFill>
        <p:spPr>
          <a:xfrm>
            <a:off x="9175530" y="1744167"/>
            <a:ext cx="3016469" cy="1842345"/>
          </a:xfrm>
          <a:prstGeom prst="rect">
            <a:avLst/>
          </a:prstGeom>
        </p:spPr>
      </p:pic>
      <p:grpSp>
        <p:nvGrpSpPr>
          <p:cNvPr id="6" name="组合 5">
            <a:extLst>
              <a:ext uri="{FF2B5EF4-FFF2-40B4-BE49-F238E27FC236}">
                <a16:creationId xmlns:a16="http://schemas.microsoft.com/office/drawing/2014/main" id="{842E23E8-8CB6-4AB4-A9BF-AB555C12B373}"/>
              </a:ext>
            </a:extLst>
          </p:cNvPr>
          <p:cNvGrpSpPr/>
          <p:nvPr/>
        </p:nvGrpSpPr>
        <p:grpSpPr>
          <a:xfrm>
            <a:off x="6304085" y="1723711"/>
            <a:ext cx="3122182" cy="2513096"/>
            <a:chOff x="2666646" y="2348880"/>
            <a:chExt cx="3576005" cy="3580483"/>
          </a:xfrm>
        </p:grpSpPr>
        <p:pic>
          <p:nvPicPr>
            <p:cNvPr id="7" name="图片 6">
              <a:extLst>
                <a:ext uri="{FF2B5EF4-FFF2-40B4-BE49-F238E27FC236}">
                  <a16:creationId xmlns:a16="http://schemas.microsoft.com/office/drawing/2014/main" id="{BF38D64A-8FE9-48F9-924A-3CCBF73BD410}"/>
                </a:ext>
              </a:extLst>
            </p:cNvPr>
            <p:cNvPicPr>
              <a:picLocks noChangeAspect="1"/>
            </p:cNvPicPr>
            <p:nvPr/>
          </p:nvPicPr>
          <p:blipFill rotWithShape="1">
            <a:blip r:embed="rId4"/>
            <a:srcRect l="9715" t="30448" r="51714" b="5683"/>
            <a:stretch/>
          </p:blipFill>
          <p:spPr>
            <a:xfrm>
              <a:off x="2711624" y="2348880"/>
              <a:ext cx="3240360" cy="3528392"/>
            </a:xfrm>
            <a:prstGeom prst="rect">
              <a:avLst/>
            </a:prstGeom>
          </p:spPr>
        </p:pic>
        <p:pic>
          <p:nvPicPr>
            <p:cNvPr id="8" name="图片 7">
              <a:extLst>
                <a:ext uri="{FF2B5EF4-FFF2-40B4-BE49-F238E27FC236}">
                  <a16:creationId xmlns:a16="http://schemas.microsoft.com/office/drawing/2014/main" id="{12616E9B-DC5D-4D99-BB7B-FA1F74C20AA7}"/>
                </a:ext>
              </a:extLst>
            </p:cNvPr>
            <p:cNvPicPr>
              <a:picLocks noChangeAspect="1"/>
            </p:cNvPicPr>
            <p:nvPr/>
          </p:nvPicPr>
          <p:blipFill rotWithShape="1">
            <a:blip r:embed="rId5"/>
            <a:srcRect l="68102" t="51752" r="5649" b="37557"/>
            <a:stretch/>
          </p:blipFill>
          <p:spPr>
            <a:xfrm>
              <a:off x="3615860" y="2879001"/>
              <a:ext cx="601439" cy="159086"/>
            </a:xfrm>
            <a:prstGeom prst="rect">
              <a:avLst/>
            </a:prstGeom>
          </p:spPr>
        </p:pic>
        <p:pic>
          <p:nvPicPr>
            <p:cNvPr id="9" name="图片 8">
              <a:extLst>
                <a:ext uri="{FF2B5EF4-FFF2-40B4-BE49-F238E27FC236}">
                  <a16:creationId xmlns:a16="http://schemas.microsoft.com/office/drawing/2014/main" id="{FB790CDB-257E-43A0-8644-0DE0DC439DB4}"/>
                </a:ext>
              </a:extLst>
            </p:cNvPr>
            <p:cNvPicPr>
              <a:picLocks noChangeAspect="1"/>
            </p:cNvPicPr>
            <p:nvPr/>
          </p:nvPicPr>
          <p:blipFill rotWithShape="1">
            <a:blip r:embed="rId5"/>
            <a:srcRect l="68102" t="51271" r="5649" b="37557"/>
            <a:stretch/>
          </p:blipFill>
          <p:spPr>
            <a:xfrm>
              <a:off x="3843694" y="3065717"/>
              <a:ext cx="601439" cy="166252"/>
            </a:xfrm>
            <a:prstGeom prst="rect">
              <a:avLst/>
            </a:prstGeom>
          </p:spPr>
        </p:pic>
        <p:pic>
          <p:nvPicPr>
            <p:cNvPr id="10" name="图片 9">
              <a:extLst>
                <a:ext uri="{FF2B5EF4-FFF2-40B4-BE49-F238E27FC236}">
                  <a16:creationId xmlns:a16="http://schemas.microsoft.com/office/drawing/2014/main" id="{93560F0D-619F-4B76-BAA7-954965277584}"/>
                </a:ext>
              </a:extLst>
            </p:cNvPr>
            <p:cNvPicPr>
              <a:picLocks noChangeAspect="1"/>
            </p:cNvPicPr>
            <p:nvPr/>
          </p:nvPicPr>
          <p:blipFill rotWithShape="1">
            <a:blip r:embed="rId5"/>
            <a:srcRect l="68102" t="50000" r="4617" b="36836"/>
            <a:stretch/>
          </p:blipFill>
          <p:spPr>
            <a:xfrm rot="5916484">
              <a:off x="5378628" y="5518871"/>
              <a:ext cx="625103" cy="195882"/>
            </a:xfrm>
            <a:prstGeom prst="rect">
              <a:avLst/>
            </a:prstGeom>
          </p:spPr>
        </p:pic>
        <p:pic>
          <p:nvPicPr>
            <p:cNvPr id="11" name="图片 10">
              <a:extLst>
                <a:ext uri="{FF2B5EF4-FFF2-40B4-BE49-F238E27FC236}">
                  <a16:creationId xmlns:a16="http://schemas.microsoft.com/office/drawing/2014/main" id="{554AB22D-6BE7-4B2E-BBF9-CB6A9F11957E}"/>
                </a:ext>
              </a:extLst>
            </p:cNvPr>
            <p:cNvPicPr>
              <a:picLocks noChangeAspect="1"/>
            </p:cNvPicPr>
            <p:nvPr/>
          </p:nvPicPr>
          <p:blipFill rotWithShape="1">
            <a:blip r:embed="rId5"/>
            <a:srcRect l="68102" t="51792" r="7844" b="37557"/>
            <a:stretch/>
          </p:blipFill>
          <p:spPr>
            <a:xfrm>
              <a:off x="4098739" y="3284550"/>
              <a:ext cx="551133" cy="158496"/>
            </a:xfrm>
            <a:prstGeom prst="rect">
              <a:avLst/>
            </a:prstGeom>
          </p:spPr>
        </p:pic>
        <p:pic>
          <p:nvPicPr>
            <p:cNvPr id="12" name="图片 11">
              <a:extLst>
                <a:ext uri="{FF2B5EF4-FFF2-40B4-BE49-F238E27FC236}">
                  <a16:creationId xmlns:a16="http://schemas.microsoft.com/office/drawing/2014/main" id="{959D789D-8DAB-48C5-8B05-7D18F9A8981F}"/>
                </a:ext>
              </a:extLst>
            </p:cNvPr>
            <p:cNvPicPr>
              <a:picLocks noChangeAspect="1"/>
            </p:cNvPicPr>
            <p:nvPr/>
          </p:nvPicPr>
          <p:blipFill rotWithShape="1">
            <a:blip r:embed="rId5"/>
            <a:srcRect l="68102" t="50000" r="3913" b="36849"/>
            <a:stretch/>
          </p:blipFill>
          <p:spPr>
            <a:xfrm>
              <a:off x="4368298" y="3452716"/>
              <a:ext cx="641230" cy="195691"/>
            </a:xfrm>
            <a:prstGeom prst="rect">
              <a:avLst/>
            </a:prstGeom>
          </p:spPr>
        </p:pic>
        <p:pic>
          <p:nvPicPr>
            <p:cNvPr id="13" name="图片 12">
              <a:extLst>
                <a:ext uri="{FF2B5EF4-FFF2-40B4-BE49-F238E27FC236}">
                  <a16:creationId xmlns:a16="http://schemas.microsoft.com/office/drawing/2014/main" id="{FD3E3D30-37F7-4E9D-A5E9-1A85D92F3B13}"/>
                </a:ext>
              </a:extLst>
            </p:cNvPr>
            <p:cNvPicPr>
              <a:picLocks noChangeAspect="1"/>
            </p:cNvPicPr>
            <p:nvPr/>
          </p:nvPicPr>
          <p:blipFill rotWithShape="1">
            <a:blip r:embed="rId5"/>
            <a:srcRect l="68102" t="50000" r="5485" b="36233"/>
            <a:stretch/>
          </p:blipFill>
          <p:spPr>
            <a:xfrm rot="3833114">
              <a:off x="5614299" y="4983665"/>
              <a:ext cx="605205" cy="146843"/>
            </a:xfrm>
            <a:prstGeom prst="rect">
              <a:avLst/>
            </a:prstGeom>
          </p:spPr>
        </p:pic>
        <p:pic>
          <p:nvPicPr>
            <p:cNvPr id="14" name="图片 13">
              <a:extLst>
                <a:ext uri="{FF2B5EF4-FFF2-40B4-BE49-F238E27FC236}">
                  <a16:creationId xmlns:a16="http://schemas.microsoft.com/office/drawing/2014/main" id="{77054C0F-4039-4029-9410-AE32E45B97CB}"/>
                </a:ext>
              </a:extLst>
            </p:cNvPr>
            <p:cNvPicPr>
              <a:picLocks noChangeAspect="1"/>
            </p:cNvPicPr>
            <p:nvPr/>
          </p:nvPicPr>
          <p:blipFill rotWithShape="1">
            <a:blip r:embed="rId5"/>
            <a:srcRect l="68102" t="50000" b="37557"/>
            <a:stretch/>
          </p:blipFill>
          <p:spPr>
            <a:xfrm>
              <a:off x="4635124" y="3657859"/>
              <a:ext cx="730880" cy="185151"/>
            </a:xfrm>
            <a:prstGeom prst="rect">
              <a:avLst/>
            </a:prstGeom>
          </p:spPr>
        </p:pic>
        <p:pic>
          <p:nvPicPr>
            <p:cNvPr id="15" name="图片 14">
              <a:extLst>
                <a:ext uri="{FF2B5EF4-FFF2-40B4-BE49-F238E27FC236}">
                  <a16:creationId xmlns:a16="http://schemas.microsoft.com/office/drawing/2014/main" id="{E7378ACB-CBC2-4D85-9104-AC2BED0B7951}"/>
                </a:ext>
              </a:extLst>
            </p:cNvPr>
            <p:cNvPicPr>
              <a:picLocks noChangeAspect="1"/>
            </p:cNvPicPr>
            <p:nvPr/>
          </p:nvPicPr>
          <p:blipFill rotWithShape="1">
            <a:blip r:embed="rId5"/>
            <a:srcRect l="68102" t="51042" r="5291" b="37557"/>
            <a:stretch/>
          </p:blipFill>
          <p:spPr>
            <a:xfrm>
              <a:off x="4890569" y="3867961"/>
              <a:ext cx="609662" cy="169652"/>
            </a:xfrm>
            <a:prstGeom prst="rect">
              <a:avLst/>
            </a:prstGeom>
          </p:spPr>
        </p:pic>
        <p:pic>
          <p:nvPicPr>
            <p:cNvPr id="16" name="图片 15">
              <a:extLst>
                <a:ext uri="{FF2B5EF4-FFF2-40B4-BE49-F238E27FC236}">
                  <a16:creationId xmlns:a16="http://schemas.microsoft.com/office/drawing/2014/main" id="{1499EA6C-0387-4522-8F49-EAD6941E8897}"/>
                </a:ext>
              </a:extLst>
            </p:cNvPr>
            <p:cNvPicPr>
              <a:picLocks noChangeAspect="1"/>
            </p:cNvPicPr>
            <p:nvPr/>
          </p:nvPicPr>
          <p:blipFill rotWithShape="1">
            <a:blip r:embed="rId5"/>
            <a:srcRect l="68103" t="50000" r="9400" b="36148"/>
            <a:stretch/>
          </p:blipFill>
          <p:spPr>
            <a:xfrm rot="1727632">
              <a:off x="5529645" y="4450633"/>
              <a:ext cx="515489" cy="157760"/>
            </a:xfrm>
            <a:prstGeom prst="rect">
              <a:avLst/>
            </a:prstGeom>
          </p:spPr>
        </p:pic>
        <p:pic>
          <p:nvPicPr>
            <p:cNvPr id="17" name="图片 16">
              <a:extLst>
                <a:ext uri="{FF2B5EF4-FFF2-40B4-BE49-F238E27FC236}">
                  <a16:creationId xmlns:a16="http://schemas.microsoft.com/office/drawing/2014/main" id="{C2809457-25E1-4A03-9A66-5A01F3EB7BB0}"/>
                </a:ext>
              </a:extLst>
            </p:cNvPr>
            <p:cNvPicPr>
              <a:picLocks noChangeAspect="1"/>
            </p:cNvPicPr>
            <p:nvPr/>
          </p:nvPicPr>
          <p:blipFill rotWithShape="1">
            <a:blip r:embed="rId5"/>
            <a:srcRect l="68102" t="53889" r="6795" b="37557"/>
            <a:stretch/>
          </p:blipFill>
          <p:spPr>
            <a:xfrm>
              <a:off x="5148164" y="4121820"/>
              <a:ext cx="575170" cy="127280"/>
            </a:xfrm>
            <a:prstGeom prst="rect">
              <a:avLst/>
            </a:prstGeom>
          </p:spPr>
        </p:pic>
        <p:sp>
          <p:nvSpPr>
            <p:cNvPr id="18" name="矩形 17">
              <a:extLst>
                <a:ext uri="{FF2B5EF4-FFF2-40B4-BE49-F238E27FC236}">
                  <a16:creationId xmlns:a16="http://schemas.microsoft.com/office/drawing/2014/main" id="{EDE81AA2-5B1A-4894-8BA7-F61C69365818}"/>
                </a:ext>
              </a:extLst>
            </p:cNvPr>
            <p:cNvSpPr/>
            <p:nvPr/>
          </p:nvSpPr>
          <p:spPr>
            <a:xfrm>
              <a:off x="4901236" y="2351145"/>
              <a:ext cx="933564" cy="1192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02A364D9-9CC1-4188-827B-07618FF2A1D3}"/>
                </a:ext>
              </a:extLst>
            </p:cNvPr>
            <p:cNvSpPr/>
            <p:nvPr/>
          </p:nvSpPr>
          <p:spPr>
            <a:xfrm>
              <a:off x="5230420" y="3512100"/>
              <a:ext cx="561360" cy="38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6966F08A-4D24-484E-B8CE-41D022A0B143}"/>
                </a:ext>
              </a:extLst>
            </p:cNvPr>
            <p:cNvSpPr/>
            <p:nvPr/>
          </p:nvSpPr>
          <p:spPr>
            <a:xfrm rot="2498136">
              <a:off x="3175308" y="3932846"/>
              <a:ext cx="1931873" cy="18776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A39A1947-312C-4B6D-8D01-A803A2B17F2D}"/>
                </a:ext>
              </a:extLst>
            </p:cNvPr>
            <p:cNvSpPr txBox="1"/>
            <p:nvPr/>
          </p:nvSpPr>
          <p:spPr>
            <a:xfrm>
              <a:off x="4918250" y="4810390"/>
              <a:ext cx="297700" cy="461665"/>
            </a:xfrm>
            <a:prstGeom prst="rect">
              <a:avLst/>
            </a:prstGeom>
            <a:noFill/>
          </p:spPr>
          <p:txBody>
            <a:bodyPr wrap="square" rtlCol="0">
              <a:spAutoFit/>
            </a:bodyPr>
            <a:lstStyle/>
            <a:p>
              <a:r>
                <a:rPr lang="en-US" altLang="zh-CN" sz="2400" b="1" dirty="0">
                  <a:solidFill>
                    <a:srgbClr val="C00000"/>
                  </a:solidFill>
                </a:rPr>
                <a:t>B</a:t>
              </a:r>
              <a:endParaRPr lang="zh-CN" altLang="en-US" sz="2400" b="1" dirty="0">
                <a:solidFill>
                  <a:srgbClr val="C00000"/>
                </a:solidFill>
              </a:endParaRPr>
            </a:p>
          </p:txBody>
        </p:sp>
        <p:pic>
          <p:nvPicPr>
            <p:cNvPr id="22" name="图片 21">
              <a:extLst>
                <a:ext uri="{FF2B5EF4-FFF2-40B4-BE49-F238E27FC236}">
                  <a16:creationId xmlns:a16="http://schemas.microsoft.com/office/drawing/2014/main" id="{77AD61A8-0F0B-4546-8C29-5C7546DF472E}"/>
                </a:ext>
              </a:extLst>
            </p:cNvPr>
            <p:cNvPicPr>
              <a:picLocks noChangeAspect="1"/>
            </p:cNvPicPr>
            <p:nvPr/>
          </p:nvPicPr>
          <p:blipFill rotWithShape="1">
            <a:blip r:embed="rId5"/>
            <a:srcRect l="68103" t="50001" r="2435" b="26517"/>
            <a:stretch/>
          </p:blipFill>
          <p:spPr>
            <a:xfrm rot="10025994">
              <a:off x="3987870" y="4767861"/>
              <a:ext cx="207360" cy="96109"/>
            </a:xfrm>
            <a:prstGeom prst="rect">
              <a:avLst/>
            </a:prstGeom>
          </p:spPr>
        </p:pic>
        <p:sp>
          <p:nvSpPr>
            <p:cNvPr id="23" name="箭头: 右 22">
              <a:extLst>
                <a:ext uri="{FF2B5EF4-FFF2-40B4-BE49-F238E27FC236}">
                  <a16:creationId xmlns:a16="http://schemas.microsoft.com/office/drawing/2014/main" id="{E9D47816-2B2E-4B76-A334-29A907B7C78E}"/>
                </a:ext>
              </a:extLst>
            </p:cNvPr>
            <p:cNvSpPr/>
            <p:nvPr/>
          </p:nvSpPr>
          <p:spPr>
            <a:xfrm rot="10134858">
              <a:off x="4187634" y="4776538"/>
              <a:ext cx="105252" cy="54528"/>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143163C7-7D52-4F0C-894F-AF68AA117B54}"/>
                </a:ext>
              </a:extLst>
            </p:cNvPr>
            <p:cNvSpPr txBox="1"/>
            <p:nvPr/>
          </p:nvSpPr>
          <p:spPr>
            <a:xfrm rot="2249271">
              <a:off x="3867546" y="3306627"/>
              <a:ext cx="2375105" cy="338554"/>
            </a:xfrm>
            <a:prstGeom prst="rect">
              <a:avLst/>
            </a:prstGeom>
            <a:solidFill>
              <a:schemeClr val="bg1"/>
            </a:solidFill>
          </p:spPr>
          <p:txBody>
            <a:bodyPr wrap="square" rtlCol="0">
              <a:spAutoFit/>
            </a:bodyPr>
            <a:lstStyle/>
            <a:p>
              <a:r>
                <a:rPr lang="en-US" altLang="zh-CN" sz="1600" b="1" dirty="0">
                  <a:solidFill>
                    <a:srgbClr val="FF0000"/>
                  </a:solidFill>
                </a:rPr>
                <a:t>Synchrotron radiation</a:t>
              </a:r>
              <a:endParaRPr lang="zh-CN" altLang="en-US" sz="1600" b="1" dirty="0">
                <a:solidFill>
                  <a:srgbClr val="FF0000"/>
                </a:solidFill>
              </a:endParaRPr>
            </a:p>
          </p:txBody>
        </p:sp>
        <p:sp>
          <p:nvSpPr>
            <p:cNvPr id="25" name="矩形 24">
              <a:extLst>
                <a:ext uri="{FF2B5EF4-FFF2-40B4-BE49-F238E27FC236}">
                  <a16:creationId xmlns:a16="http://schemas.microsoft.com/office/drawing/2014/main" id="{D48C954C-F430-438E-95DA-C61299940CFF}"/>
                </a:ext>
              </a:extLst>
            </p:cNvPr>
            <p:cNvSpPr/>
            <p:nvPr/>
          </p:nvSpPr>
          <p:spPr>
            <a:xfrm>
              <a:off x="3938891" y="4704404"/>
              <a:ext cx="404706" cy="2119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a:extLst>
                <a:ext uri="{FF2B5EF4-FFF2-40B4-BE49-F238E27FC236}">
                  <a16:creationId xmlns:a16="http://schemas.microsoft.com/office/drawing/2014/main" id="{FA4F206C-1D77-4810-8304-4614B3BFAABA}"/>
                </a:ext>
              </a:extLst>
            </p:cNvPr>
            <p:cNvPicPr>
              <a:picLocks noChangeAspect="1"/>
            </p:cNvPicPr>
            <p:nvPr/>
          </p:nvPicPr>
          <p:blipFill rotWithShape="1">
            <a:blip r:embed="rId5"/>
            <a:srcRect l="68103" t="50001" r="3512" b="26517"/>
            <a:stretch/>
          </p:blipFill>
          <p:spPr>
            <a:xfrm rot="10025994">
              <a:off x="2855681" y="5206189"/>
              <a:ext cx="997934" cy="480082"/>
            </a:xfrm>
            <a:prstGeom prst="rect">
              <a:avLst/>
            </a:prstGeom>
          </p:spPr>
        </p:pic>
        <p:sp>
          <p:nvSpPr>
            <p:cNvPr id="29" name="文本框 28">
              <a:extLst>
                <a:ext uri="{FF2B5EF4-FFF2-40B4-BE49-F238E27FC236}">
                  <a16:creationId xmlns:a16="http://schemas.microsoft.com/office/drawing/2014/main" id="{7DD7AB3A-9A73-40F8-B3BF-6A8651A57206}"/>
                </a:ext>
              </a:extLst>
            </p:cNvPr>
            <p:cNvSpPr txBox="1"/>
            <p:nvPr/>
          </p:nvSpPr>
          <p:spPr>
            <a:xfrm rot="995208">
              <a:off x="3407065" y="4908152"/>
              <a:ext cx="725253" cy="285024"/>
            </a:xfrm>
            <a:prstGeom prst="rect">
              <a:avLst/>
            </a:prstGeom>
            <a:solidFill>
              <a:schemeClr val="bg1"/>
            </a:solidFill>
          </p:spPr>
          <p:txBody>
            <a:bodyPr wrap="square" rtlCol="0">
              <a:spAutoFit/>
            </a:bodyPr>
            <a:lstStyle/>
            <a:p>
              <a:r>
                <a:rPr lang="en-US" altLang="zh-CN" sz="700" dirty="0"/>
                <a:t>Soft</a:t>
              </a:r>
              <a:r>
                <a:rPr lang="zh-CN" altLang="en-US" sz="700" dirty="0"/>
                <a:t> </a:t>
              </a:r>
              <a:r>
                <a:rPr lang="en-US" altLang="zh-CN" sz="700" dirty="0"/>
                <a:t>photon</a:t>
              </a:r>
              <a:endParaRPr lang="zh-CN" altLang="en-US" sz="700" dirty="0"/>
            </a:p>
          </p:txBody>
        </p:sp>
        <p:sp>
          <p:nvSpPr>
            <p:cNvPr id="30" name="文本框 29">
              <a:extLst>
                <a:ext uri="{FF2B5EF4-FFF2-40B4-BE49-F238E27FC236}">
                  <a16:creationId xmlns:a16="http://schemas.microsoft.com/office/drawing/2014/main" id="{7BE0826D-5F2C-4049-BA86-E6F33AD90A77}"/>
                </a:ext>
              </a:extLst>
            </p:cNvPr>
            <p:cNvSpPr txBox="1"/>
            <p:nvPr/>
          </p:nvSpPr>
          <p:spPr>
            <a:xfrm>
              <a:off x="2766774" y="5618003"/>
              <a:ext cx="1058564" cy="200055"/>
            </a:xfrm>
            <a:prstGeom prst="rect">
              <a:avLst/>
            </a:prstGeom>
            <a:solidFill>
              <a:schemeClr val="bg1"/>
            </a:solidFill>
          </p:spPr>
          <p:txBody>
            <a:bodyPr wrap="square" rtlCol="0">
              <a:spAutoFit/>
            </a:bodyPr>
            <a:lstStyle/>
            <a:p>
              <a:r>
                <a:rPr lang="en-US" altLang="zh-CN" sz="700" dirty="0"/>
                <a:t>Scattered </a:t>
              </a:r>
              <a:r>
                <a:rPr lang="zh-CN" altLang="en-US" sz="700" dirty="0"/>
                <a:t> </a:t>
              </a:r>
              <a:r>
                <a:rPr lang="en-US" altLang="zh-CN" sz="700" dirty="0"/>
                <a:t>γ</a:t>
              </a:r>
              <a:endParaRPr lang="zh-CN" altLang="en-US" sz="700" dirty="0"/>
            </a:p>
          </p:txBody>
        </p:sp>
        <p:sp>
          <p:nvSpPr>
            <p:cNvPr id="32" name="矩形 31">
              <a:extLst>
                <a:ext uri="{FF2B5EF4-FFF2-40B4-BE49-F238E27FC236}">
                  <a16:creationId xmlns:a16="http://schemas.microsoft.com/office/drawing/2014/main" id="{94F78F05-DB08-49C6-B00F-1EA5147690B5}"/>
                </a:ext>
              </a:extLst>
            </p:cNvPr>
            <p:cNvSpPr/>
            <p:nvPr/>
          </p:nvSpPr>
          <p:spPr>
            <a:xfrm>
              <a:off x="2807898" y="5067134"/>
              <a:ext cx="708847" cy="364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0000"/>
                  </a:solidFill>
                  <a:latin typeface="Bauhaus 93" panose="04030905020B02020C02" pitchFamily="82" charset="0"/>
                </a:rPr>
                <a:t>IC</a:t>
              </a:r>
              <a:endParaRPr lang="zh-CN" altLang="en-US" b="1" dirty="0">
                <a:solidFill>
                  <a:srgbClr val="FF0000"/>
                </a:solidFill>
                <a:latin typeface="Bauhaus 93" panose="04030905020B02020C02" pitchFamily="82" charset="0"/>
              </a:endParaRPr>
            </a:p>
          </p:txBody>
        </p:sp>
        <p:sp>
          <p:nvSpPr>
            <p:cNvPr id="33" name="矩形 32">
              <a:extLst>
                <a:ext uri="{FF2B5EF4-FFF2-40B4-BE49-F238E27FC236}">
                  <a16:creationId xmlns:a16="http://schemas.microsoft.com/office/drawing/2014/main" id="{9BB69774-C5C1-484E-A641-72D6B0EE9C06}"/>
                </a:ext>
              </a:extLst>
            </p:cNvPr>
            <p:cNvSpPr/>
            <p:nvPr/>
          </p:nvSpPr>
          <p:spPr>
            <a:xfrm>
              <a:off x="2759989" y="5404269"/>
              <a:ext cx="139944" cy="213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2C533957-AF70-4400-AEA5-299DB2B47084}"/>
                </a:ext>
              </a:extLst>
            </p:cNvPr>
            <p:cNvCxnSpPr/>
            <p:nvPr/>
          </p:nvCxnSpPr>
          <p:spPr>
            <a:xfrm flipH="1">
              <a:off x="2715408" y="4693353"/>
              <a:ext cx="1206204" cy="31470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CFCF47BF-7A4D-4D90-9B96-266C78F1A620}"/>
                </a:ext>
              </a:extLst>
            </p:cNvPr>
            <p:cNvCxnSpPr>
              <a:cxnSpLocks/>
            </p:cNvCxnSpPr>
            <p:nvPr/>
          </p:nvCxnSpPr>
          <p:spPr>
            <a:xfrm flipH="1">
              <a:off x="4270780" y="4948427"/>
              <a:ext cx="82302" cy="89224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8E308F04-F7B4-4CDC-AD56-87890B95059A}"/>
                </a:ext>
              </a:extLst>
            </p:cNvPr>
            <p:cNvSpPr txBox="1"/>
            <p:nvPr/>
          </p:nvSpPr>
          <p:spPr>
            <a:xfrm>
              <a:off x="2666646" y="2789877"/>
              <a:ext cx="379154" cy="830997"/>
            </a:xfrm>
            <a:prstGeom prst="rect">
              <a:avLst/>
            </a:prstGeom>
            <a:noFill/>
          </p:spPr>
          <p:txBody>
            <a:bodyPr wrap="square" rtlCol="0">
              <a:spAutoFit/>
            </a:bodyPr>
            <a:lstStyle/>
            <a:p>
              <a:r>
                <a:rPr lang="en-US" altLang="zh-CN" sz="1600" b="1" dirty="0">
                  <a:solidFill>
                    <a:schemeClr val="bg2">
                      <a:lumMod val="50000"/>
                    </a:schemeClr>
                  </a:solidFill>
                </a:rPr>
                <a:t>e</a:t>
              </a:r>
              <a:r>
                <a:rPr lang="en-US" altLang="zh-CN" sz="1600" b="1" baseline="30000" dirty="0">
                  <a:solidFill>
                    <a:schemeClr val="bg2">
                      <a:lumMod val="50000"/>
                    </a:schemeClr>
                  </a:solidFill>
                </a:rPr>
                <a:t>+</a:t>
              </a:r>
            </a:p>
            <a:p>
              <a:r>
                <a:rPr lang="en-US" altLang="zh-CN" sz="1600" b="1" dirty="0">
                  <a:solidFill>
                    <a:schemeClr val="bg2">
                      <a:lumMod val="50000"/>
                    </a:schemeClr>
                  </a:solidFill>
                </a:rPr>
                <a:t>&amp; </a:t>
              </a:r>
            </a:p>
            <a:p>
              <a:r>
                <a:rPr lang="en-US" altLang="zh-CN" sz="1600" b="1" dirty="0">
                  <a:solidFill>
                    <a:schemeClr val="bg2">
                      <a:lumMod val="50000"/>
                    </a:schemeClr>
                  </a:solidFill>
                </a:rPr>
                <a:t>e</a:t>
              </a:r>
              <a:r>
                <a:rPr lang="en-US" altLang="zh-CN" sz="1600" b="1" baseline="30000" dirty="0">
                  <a:solidFill>
                    <a:schemeClr val="bg2">
                      <a:lumMod val="50000"/>
                    </a:schemeClr>
                  </a:solidFill>
                </a:rPr>
                <a:t>-</a:t>
              </a:r>
              <a:endParaRPr lang="zh-CN" altLang="en-US" sz="1600" b="1" baseline="30000" dirty="0">
                <a:solidFill>
                  <a:schemeClr val="bg2">
                    <a:lumMod val="50000"/>
                  </a:schemeClr>
                </a:solidFill>
              </a:endParaRPr>
            </a:p>
          </p:txBody>
        </p:sp>
        <p:sp>
          <p:nvSpPr>
            <p:cNvPr id="26" name="矩形 25">
              <a:extLst>
                <a:ext uri="{FF2B5EF4-FFF2-40B4-BE49-F238E27FC236}">
                  <a16:creationId xmlns:a16="http://schemas.microsoft.com/office/drawing/2014/main" id="{39BC2B5C-57AD-48BF-93E9-2E6E78E26BA2}"/>
                </a:ext>
              </a:extLst>
            </p:cNvPr>
            <p:cNvSpPr/>
            <p:nvPr/>
          </p:nvSpPr>
          <p:spPr>
            <a:xfrm>
              <a:off x="2711624" y="5015369"/>
              <a:ext cx="1553005" cy="8253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文本框 30">
              <a:extLst>
                <a:ext uri="{FF2B5EF4-FFF2-40B4-BE49-F238E27FC236}">
                  <a16:creationId xmlns:a16="http://schemas.microsoft.com/office/drawing/2014/main" id="{9BA239A8-906C-4C37-8049-F142279F0733}"/>
                </a:ext>
              </a:extLst>
            </p:cNvPr>
            <p:cNvSpPr txBox="1"/>
            <p:nvPr/>
          </p:nvSpPr>
          <p:spPr>
            <a:xfrm>
              <a:off x="3936371" y="5366022"/>
              <a:ext cx="226542" cy="338554"/>
            </a:xfrm>
            <a:prstGeom prst="rect">
              <a:avLst/>
            </a:prstGeom>
            <a:noFill/>
          </p:spPr>
          <p:txBody>
            <a:bodyPr wrap="square" rtlCol="0">
              <a:spAutoFit/>
            </a:bodyPr>
            <a:lstStyle/>
            <a:p>
              <a:pPr algn="r"/>
              <a:r>
                <a:rPr lang="en-US" altLang="zh-CN" sz="1600" b="1" dirty="0">
                  <a:solidFill>
                    <a:schemeClr val="bg2">
                      <a:lumMod val="50000"/>
                    </a:schemeClr>
                  </a:solidFill>
                </a:rPr>
                <a:t>e</a:t>
              </a:r>
              <a:endParaRPr lang="zh-CN" altLang="en-US" sz="1600" b="1" dirty="0">
                <a:solidFill>
                  <a:schemeClr val="bg2">
                    <a:lumMod val="50000"/>
                  </a:schemeClr>
                </a:solidFill>
              </a:endParaRPr>
            </a:p>
          </p:txBody>
        </p:sp>
        <p:sp>
          <p:nvSpPr>
            <p:cNvPr id="28" name="箭头: 右 27">
              <a:extLst>
                <a:ext uri="{FF2B5EF4-FFF2-40B4-BE49-F238E27FC236}">
                  <a16:creationId xmlns:a16="http://schemas.microsoft.com/office/drawing/2014/main" id="{83D9125D-918A-4377-86C6-C0BB1C992698}"/>
                </a:ext>
              </a:extLst>
            </p:cNvPr>
            <p:cNvSpPr/>
            <p:nvPr/>
          </p:nvSpPr>
          <p:spPr>
            <a:xfrm rot="10355591">
              <a:off x="3862809" y="5322909"/>
              <a:ext cx="389632" cy="185297"/>
            </a:xfrm>
            <a:prstGeom prst="rightArrow">
              <a:avLst>
                <a:gd name="adj1" fmla="val 50000"/>
                <a:gd name="adj2" fmla="val 88083"/>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4E60C73F-3B7B-49A2-BFCC-29C4F684E3EB}"/>
              </a:ext>
            </a:extLst>
          </p:cNvPr>
          <p:cNvGrpSpPr/>
          <p:nvPr/>
        </p:nvGrpSpPr>
        <p:grpSpPr>
          <a:xfrm>
            <a:off x="0" y="4392744"/>
            <a:ext cx="3518365" cy="2465256"/>
            <a:chOff x="72711" y="223303"/>
            <a:chExt cx="4067241" cy="2773649"/>
          </a:xfrm>
        </p:grpSpPr>
        <p:pic>
          <p:nvPicPr>
            <p:cNvPr id="38" name="Picture 2" descr="C:\Users\yinlq\Desktop\iron_hrd_Ec_Z_com3.png">
              <a:extLst>
                <a:ext uri="{FF2B5EF4-FFF2-40B4-BE49-F238E27FC236}">
                  <a16:creationId xmlns:a16="http://schemas.microsoft.com/office/drawing/2014/main" id="{7D2339F4-5397-43DF-B209-131F5F9719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11" y="223303"/>
              <a:ext cx="4067241" cy="2773649"/>
            </a:xfrm>
            <a:prstGeom prst="rect">
              <a:avLst/>
            </a:prstGeom>
            <a:noFill/>
            <a:extLst>
              <a:ext uri="{909E8E84-426E-40DD-AFC4-6F175D3DCCD1}">
                <a14:hiddenFill xmlns:a14="http://schemas.microsoft.com/office/drawing/2010/main">
                  <a:solidFill>
                    <a:srgbClr val="FFFFFF"/>
                  </a:solidFill>
                </a14:hiddenFill>
              </a:ext>
            </a:extLst>
          </p:spPr>
        </p:pic>
        <p:sp>
          <p:nvSpPr>
            <p:cNvPr id="39" name="文本框 38">
              <a:extLst>
                <a:ext uri="{FF2B5EF4-FFF2-40B4-BE49-F238E27FC236}">
                  <a16:creationId xmlns:a16="http://schemas.microsoft.com/office/drawing/2014/main" id="{6C42DA97-D9FC-4D7C-ACEB-30807C4DE476}"/>
                </a:ext>
              </a:extLst>
            </p:cNvPr>
            <p:cNvSpPr txBox="1"/>
            <p:nvPr/>
          </p:nvSpPr>
          <p:spPr>
            <a:xfrm>
              <a:off x="2673598" y="356533"/>
              <a:ext cx="980203" cy="415534"/>
            </a:xfrm>
            <a:prstGeom prst="rect">
              <a:avLst/>
            </a:prstGeom>
            <a:noFill/>
          </p:spPr>
          <p:txBody>
            <a:bodyPr wrap="none" rtlCol="0">
              <a:spAutoFit/>
            </a:bodyPr>
            <a:lstStyle/>
            <a:p>
              <a:r>
                <a:rPr lang="en-US" altLang="zh-CN" dirty="0">
                  <a:solidFill>
                    <a:prstClr val="black"/>
                  </a:solidFill>
                  <a:latin typeface="Calibri"/>
                  <a:ea typeface="宋体" panose="02010600030101010101" pitchFamily="2" charset="-122"/>
                </a:rPr>
                <a:t>5 years</a:t>
              </a:r>
              <a:endParaRPr lang="zh-CN" altLang="en-US" dirty="0">
                <a:solidFill>
                  <a:prstClr val="black"/>
                </a:solidFill>
                <a:latin typeface="Calibri"/>
                <a:ea typeface="宋体" panose="02010600030101010101" pitchFamily="2" charset="-122"/>
              </a:endParaRPr>
            </a:p>
          </p:txBody>
        </p:sp>
        <p:sp>
          <p:nvSpPr>
            <p:cNvPr id="40" name="文本框 39">
              <a:extLst>
                <a:ext uri="{FF2B5EF4-FFF2-40B4-BE49-F238E27FC236}">
                  <a16:creationId xmlns:a16="http://schemas.microsoft.com/office/drawing/2014/main" id="{7713752A-BBEB-44A2-A097-809A2D00C28B}"/>
                </a:ext>
              </a:extLst>
            </p:cNvPr>
            <p:cNvSpPr txBox="1"/>
            <p:nvPr/>
          </p:nvSpPr>
          <p:spPr>
            <a:xfrm>
              <a:off x="1685493" y="1192669"/>
              <a:ext cx="980203" cy="415534"/>
            </a:xfrm>
            <a:prstGeom prst="rect">
              <a:avLst/>
            </a:prstGeom>
            <a:noFill/>
          </p:spPr>
          <p:txBody>
            <a:bodyPr wrap="none" rtlCol="0">
              <a:spAutoFit/>
            </a:bodyPr>
            <a:lstStyle/>
            <a:p>
              <a:r>
                <a:rPr lang="en-US" altLang="zh-CN" dirty="0">
                  <a:solidFill>
                    <a:prstClr val="black"/>
                  </a:solidFill>
                  <a:latin typeface="Calibri"/>
                  <a:ea typeface="宋体" panose="02010600030101010101" pitchFamily="2" charset="-122"/>
                </a:rPr>
                <a:t>3 years</a:t>
              </a:r>
              <a:endParaRPr lang="zh-CN" altLang="en-US" dirty="0">
                <a:solidFill>
                  <a:prstClr val="black"/>
                </a:solidFill>
                <a:latin typeface="Calibri"/>
                <a:ea typeface="宋体" panose="02010600030101010101" pitchFamily="2" charset="-122"/>
              </a:endParaRPr>
            </a:p>
          </p:txBody>
        </p:sp>
        <p:cxnSp>
          <p:nvCxnSpPr>
            <p:cNvPr id="41" name="直接箭头连接符 40">
              <a:extLst>
                <a:ext uri="{FF2B5EF4-FFF2-40B4-BE49-F238E27FC236}">
                  <a16:creationId xmlns:a16="http://schemas.microsoft.com/office/drawing/2014/main" id="{6F7256AB-802C-4DBE-9314-F9C1688FF85E}"/>
                </a:ext>
              </a:extLst>
            </p:cNvPr>
            <p:cNvCxnSpPr>
              <a:cxnSpLocks/>
            </p:cNvCxnSpPr>
            <p:nvPr/>
          </p:nvCxnSpPr>
          <p:spPr>
            <a:xfrm flipH="1">
              <a:off x="2280320" y="1100103"/>
              <a:ext cx="151475" cy="18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9FAC2A97-ADA9-4FAA-B0DC-3446B33CB7CF}"/>
                </a:ext>
              </a:extLst>
            </p:cNvPr>
            <p:cNvCxnSpPr>
              <a:cxnSpLocks/>
            </p:cNvCxnSpPr>
            <p:nvPr/>
          </p:nvCxnSpPr>
          <p:spPr>
            <a:xfrm flipV="1">
              <a:off x="2986092" y="677733"/>
              <a:ext cx="150955" cy="2314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43" name="图片 42">
            <a:extLst>
              <a:ext uri="{FF2B5EF4-FFF2-40B4-BE49-F238E27FC236}">
                <a16:creationId xmlns:a16="http://schemas.microsoft.com/office/drawing/2014/main" id="{9B0467E3-97A3-45D9-BF50-DF53A0753EDC}"/>
              </a:ext>
            </a:extLst>
          </p:cNvPr>
          <p:cNvPicPr>
            <a:picLocks noChangeAspect="1"/>
          </p:cNvPicPr>
          <p:nvPr/>
        </p:nvPicPr>
        <p:blipFill>
          <a:blip r:embed="rId7"/>
          <a:stretch>
            <a:fillRect/>
          </a:stretch>
        </p:blipFill>
        <p:spPr>
          <a:xfrm>
            <a:off x="3400712" y="3271475"/>
            <a:ext cx="2936263" cy="2222808"/>
          </a:xfrm>
          <a:prstGeom prst="rect">
            <a:avLst/>
          </a:prstGeom>
        </p:spPr>
      </p:pic>
      <p:sp>
        <p:nvSpPr>
          <p:cNvPr id="44" name="文本框 43">
            <a:extLst>
              <a:ext uri="{FF2B5EF4-FFF2-40B4-BE49-F238E27FC236}">
                <a16:creationId xmlns:a16="http://schemas.microsoft.com/office/drawing/2014/main" id="{29DAE413-87A3-4C9E-973A-B4B63D5CBD84}"/>
              </a:ext>
            </a:extLst>
          </p:cNvPr>
          <p:cNvSpPr txBox="1"/>
          <p:nvPr/>
        </p:nvSpPr>
        <p:spPr>
          <a:xfrm>
            <a:off x="7294716" y="432279"/>
            <a:ext cx="2351926" cy="830997"/>
          </a:xfrm>
          <a:prstGeom prst="rect">
            <a:avLst/>
          </a:prstGeom>
          <a:noFill/>
        </p:spPr>
        <p:txBody>
          <a:bodyPr wrap="none" rtlCol="0">
            <a:spAutoFit/>
          </a:bodyPr>
          <a:lstStyle/>
          <a:p>
            <a:r>
              <a:rPr lang="en-US" altLang="zh-CN" sz="2400" b="1" dirty="0">
                <a:solidFill>
                  <a:srgbClr val="FF0000"/>
                </a:solidFill>
                <a:latin typeface="黑体" panose="02010609060101010101" pitchFamily="49" charset="-122"/>
                <a:ea typeface="黑体" panose="02010609060101010101" pitchFamily="49" charset="-122"/>
              </a:rPr>
              <a:t>1)</a:t>
            </a:r>
            <a:r>
              <a:rPr lang="zh-CN" altLang="en-US" sz="2400" b="1" dirty="0">
                <a:solidFill>
                  <a:srgbClr val="FF0000"/>
                </a:solidFill>
                <a:latin typeface="黑体" panose="02010609060101010101" pitchFamily="49" charset="-122"/>
                <a:ea typeface="黑体" panose="02010609060101010101" pitchFamily="49" charset="-122"/>
              </a:rPr>
              <a:t>对宇宙加速器</a:t>
            </a:r>
            <a:endParaRPr lang="en-US" altLang="zh-CN" sz="2400" b="1" dirty="0">
              <a:solidFill>
                <a:srgbClr val="FF0000"/>
              </a:solidFill>
              <a:latin typeface="黑体" panose="02010609060101010101" pitchFamily="49" charset="-122"/>
              <a:ea typeface="黑体" panose="02010609060101010101" pitchFamily="49" charset="-122"/>
            </a:endParaRPr>
          </a:p>
          <a:p>
            <a:r>
              <a:rPr lang="en-US" altLang="zh-CN" sz="2400" b="1" dirty="0">
                <a:solidFill>
                  <a:srgbClr val="FF0000"/>
                </a:solidFill>
                <a:latin typeface="黑体" panose="02010609060101010101" pitchFamily="49" charset="-122"/>
                <a:ea typeface="黑体" panose="02010609060101010101" pitchFamily="49" charset="-122"/>
              </a:rPr>
              <a:t>  </a:t>
            </a:r>
            <a:r>
              <a:rPr lang="zh-CN" altLang="en-US" sz="2400" b="1" dirty="0">
                <a:solidFill>
                  <a:srgbClr val="FF0000"/>
                </a:solidFill>
                <a:latin typeface="黑体" panose="02010609060101010101" pitchFamily="49" charset="-122"/>
                <a:ea typeface="黑体" panose="02010609060101010101" pitchFamily="49" charset="-122"/>
              </a:rPr>
              <a:t>开展精准观测</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45" name="文本框 44">
            <a:extLst>
              <a:ext uri="{FF2B5EF4-FFF2-40B4-BE49-F238E27FC236}">
                <a16:creationId xmlns:a16="http://schemas.microsoft.com/office/drawing/2014/main" id="{5DFDD386-9FBC-4A30-9F6F-4214356E2D8E}"/>
              </a:ext>
            </a:extLst>
          </p:cNvPr>
          <p:cNvSpPr txBox="1"/>
          <p:nvPr/>
        </p:nvSpPr>
        <p:spPr>
          <a:xfrm>
            <a:off x="9633434" y="3697018"/>
            <a:ext cx="2350323" cy="1200329"/>
          </a:xfrm>
          <a:prstGeom prst="rect">
            <a:avLst/>
          </a:prstGeom>
          <a:noFill/>
        </p:spPr>
        <p:txBody>
          <a:bodyPr wrap="none" rtlCol="0">
            <a:spAutoFit/>
          </a:bodyPr>
          <a:lstStyle/>
          <a:p>
            <a:r>
              <a:rPr lang="en-US" altLang="zh-CN" sz="2400" b="1" dirty="0">
                <a:latin typeface="黑体" panose="02010609060101010101" pitchFamily="49" charset="-122"/>
                <a:ea typeface="黑体" panose="02010609060101010101" pitchFamily="49" charset="-122"/>
              </a:rPr>
              <a:t>2)</a:t>
            </a:r>
            <a:r>
              <a:rPr lang="zh-CN" altLang="en-US" sz="2400" b="1" dirty="0">
                <a:latin typeface="黑体" panose="02010609060101010101" pitchFamily="49" charset="-122"/>
                <a:ea typeface="黑体" panose="02010609060101010101" pitchFamily="49" charset="-122"/>
              </a:rPr>
              <a:t>天体认证</a:t>
            </a:r>
            <a:endParaRPr lang="en-US" altLang="zh-CN" sz="2400" b="1" dirty="0">
              <a:latin typeface="黑体" panose="02010609060101010101" pitchFamily="49" charset="-122"/>
              <a:ea typeface="黑体" panose="02010609060101010101" pitchFamily="49" charset="-122"/>
            </a:endParaRPr>
          </a:p>
          <a:p>
            <a:r>
              <a:rPr lang="zh-CN" altLang="en-US" sz="2400" b="1" dirty="0">
                <a:latin typeface="黑体" panose="02010609060101010101" pitchFamily="49" charset="-122"/>
                <a:ea typeface="黑体" panose="02010609060101010101" pitchFamily="49" charset="-122"/>
              </a:rPr>
              <a:t>加速、辐射机制</a:t>
            </a:r>
            <a:endParaRPr lang="en-US" altLang="zh-CN" sz="2400" b="1" dirty="0">
              <a:latin typeface="黑体" panose="02010609060101010101" pitchFamily="49" charset="-122"/>
              <a:ea typeface="黑体" panose="02010609060101010101" pitchFamily="49" charset="-122"/>
            </a:endParaRPr>
          </a:p>
          <a:p>
            <a:r>
              <a:rPr lang="zh-CN" altLang="en-US" sz="2400" b="1" dirty="0">
                <a:latin typeface="黑体" panose="02010609060101010101" pitchFamily="49" charset="-122"/>
                <a:ea typeface="黑体" panose="02010609060101010101" pitchFamily="49" charset="-122"/>
              </a:rPr>
              <a:t>唯象研究</a:t>
            </a:r>
            <a:endParaRPr lang="zh-CN" altLang="en-US" sz="2400" dirty="0">
              <a:latin typeface="黑体" panose="02010609060101010101" pitchFamily="49" charset="-122"/>
              <a:ea typeface="黑体" panose="02010609060101010101" pitchFamily="49" charset="-122"/>
            </a:endParaRPr>
          </a:p>
        </p:txBody>
      </p:sp>
      <p:sp>
        <p:nvSpPr>
          <p:cNvPr id="46" name="文本框 45">
            <a:extLst>
              <a:ext uri="{FF2B5EF4-FFF2-40B4-BE49-F238E27FC236}">
                <a16:creationId xmlns:a16="http://schemas.microsoft.com/office/drawing/2014/main" id="{9B344345-F9FC-424E-BDD0-668E328FF975}"/>
              </a:ext>
            </a:extLst>
          </p:cNvPr>
          <p:cNvSpPr txBox="1"/>
          <p:nvPr/>
        </p:nvSpPr>
        <p:spPr>
          <a:xfrm>
            <a:off x="6582483" y="4551101"/>
            <a:ext cx="3016469" cy="1200329"/>
          </a:xfrm>
          <a:prstGeom prst="rect">
            <a:avLst/>
          </a:prstGeom>
          <a:noFill/>
        </p:spPr>
        <p:txBody>
          <a:bodyPr wrap="square" rtlCol="0">
            <a:spAutoFit/>
          </a:bodyPr>
          <a:lstStyle/>
          <a:p>
            <a:r>
              <a:rPr lang="en-US" altLang="zh-CN" sz="2400" b="1" dirty="0">
                <a:solidFill>
                  <a:srgbClr val="00B050"/>
                </a:solidFill>
                <a:latin typeface="黑体" panose="02010609060101010101" pitchFamily="49" charset="-122"/>
                <a:ea typeface="黑体" panose="02010609060101010101" pitchFamily="49" charset="-122"/>
              </a:rPr>
              <a:t>3)</a:t>
            </a:r>
            <a:r>
              <a:rPr lang="zh-CN" altLang="en-US" sz="2400" b="1" dirty="0">
                <a:solidFill>
                  <a:srgbClr val="00B050"/>
                </a:solidFill>
                <a:latin typeface="黑体" panose="02010609060101010101" pitchFamily="49" charset="-122"/>
                <a:ea typeface="黑体" panose="02010609060101010101" pitchFamily="49" charset="-122"/>
              </a:rPr>
              <a:t>近源区、星际空间 </a:t>
            </a:r>
            <a:endParaRPr lang="en-US" altLang="zh-CN" sz="2400" b="1" dirty="0">
              <a:solidFill>
                <a:srgbClr val="00B050"/>
              </a:solidFill>
              <a:latin typeface="黑体" panose="02010609060101010101" pitchFamily="49" charset="-122"/>
              <a:ea typeface="黑体" panose="02010609060101010101" pitchFamily="49" charset="-122"/>
            </a:endParaRPr>
          </a:p>
          <a:p>
            <a:r>
              <a:rPr lang="en-US" altLang="zh-CN" sz="2400" b="1" dirty="0">
                <a:solidFill>
                  <a:srgbClr val="00B050"/>
                </a:solidFill>
                <a:latin typeface="黑体" panose="02010609060101010101" pitchFamily="49" charset="-122"/>
                <a:ea typeface="黑体" panose="02010609060101010101" pitchFamily="49" charset="-122"/>
              </a:rPr>
              <a:t>  </a:t>
            </a:r>
            <a:r>
              <a:rPr lang="zh-CN" altLang="en-US" sz="2400" b="1" dirty="0">
                <a:solidFill>
                  <a:srgbClr val="00B050"/>
                </a:solidFill>
                <a:latin typeface="黑体" panose="02010609060101010101" pitchFamily="49" charset="-122"/>
                <a:ea typeface="黑体" panose="02010609060101010101" pitchFamily="49" charset="-122"/>
              </a:rPr>
              <a:t>、近地环境中</a:t>
            </a:r>
            <a:endParaRPr lang="en-US" altLang="zh-CN" sz="2400" b="1" dirty="0">
              <a:solidFill>
                <a:srgbClr val="00B050"/>
              </a:solidFill>
              <a:latin typeface="黑体" panose="02010609060101010101" pitchFamily="49" charset="-122"/>
              <a:ea typeface="黑体" panose="02010609060101010101" pitchFamily="49" charset="-122"/>
            </a:endParaRPr>
          </a:p>
          <a:p>
            <a:r>
              <a:rPr lang="zh-CN" altLang="en-US" sz="2400" b="1" dirty="0">
                <a:solidFill>
                  <a:srgbClr val="00B050"/>
                </a:solidFill>
                <a:latin typeface="黑体" panose="02010609060101010101" pitchFamily="49" charset="-122"/>
                <a:ea typeface="黑体" panose="02010609060101010101" pitchFamily="49" charset="-122"/>
              </a:rPr>
              <a:t>宇宙线传播唯象研究</a:t>
            </a:r>
            <a:endParaRPr lang="zh-CN" altLang="en-US" sz="2400" dirty="0">
              <a:solidFill>
                <a:srgbClr val="00B050"/>
              </a:solidFill>
              <a:latin typeface="黑体" panose="02010609060101010101" pitchFamily="49" charset="-122"/>
              <a:ea typeface="黑体" panose="02010609060101010101" pitchFamily="49" charset="-122"/>
            </a:endParaRPr>
          </a:p>
        </p:txBody>
      </p:sp>
      <p:sp>
        <p:nvSpPr>
          <p:cNvPr id="47" name="文本框 46">
            <a:extLst>
              <a:ext uri="{FF2B5EF4-FFF2-40B4-BE49-F238E27FC236}">
                <a16:creationId xmlns:a16="http://schemas.microsoft.com/office/drawing/2014/main" id="{52E7E386-5EA2-4483-BE66-A53CC78066AC}"/>
              </a:ext>
            </a:extLst>
          </p:cNvPr>
          <p:cNvSpPr txBox="1"/>
          <p:nvPr/>
        </p:nvSpPr>
        <p:spPr>
          <a:xfrm>
            <a:off x="3491297" y="5663392"/>
            <a:ext cx="3016469" cy="830997"/>
          </a:xfrm>
          <a:prstGeom prst="rect">
            <a:avLst/>
          </a:prstGeom>
          <a:noFill/>
        </p:spPr>
        <p:txBody>
          <a:bodyPr wrap="square" rtlCol="0">
            <a:spAutoFit/>
          </a:bodyPr>
          <a:lstStyle/>
          <a:p>
            <a:r>
              <a:rPr lang="en-US" altLang="zh-CN" sz="2400" b="1" dirty="0">
                <a:solidFill>
                  <a:srgbClr val="0070C0"/>
                </a:solidFill>
                <a:latin typeface="黑体" panose="02010609060101010101" pitchFamily="49" charset="-122"/>
                <a:ea typeface="黑体" panose="02010609060101010101" pitchFamily="49" charset="-122"/>
              </a:rPr>
              <a:t>4)</a:t>
            </a:r>
            <a:r>
              <a:rPr lang="zh-CN" altLang="en-US" sz="2400" b="1" dirty="0">
                <a:solidFill>
                  <a:srgbClr val="0070C0"/>
                </a:solidFill>
                <a:latin typeface="黑体" panose="02010609060101010101" pitchFamily="49" charset="-122"/>
                <a:ea typeface="黑体" panose="02010609060101010101" pitchFamily="49" charset="-122"/>
              </a:rPr>
              <a:t>地面宇宙线分布</a:t>
            </a:r>
            <a:endParaRPr lang="en-US" altLang="zh-CN" sz="2400" b="1" dirty="0">
              <a:solidFill>
                <a:srgbClr val="0070C0"/>
              </a:solidFill>
              <a:latin typeface="黑体" panose="02010609060101010101" pitchFamily="49" charset="-122"/>
              <a:ea typeface="黑体" panose="02010609060101010101" pitchFamily="49" charset="-122"/>
            </a:endParaRPr>
          </a:p>
          <a:p>
            <a:r>
              <a:rPr lang="en-US" altLang="zh-CN" sz="2400" b="1" dirty="0">
                <a:solidFill>
                  <a:srgbClr val="0070C0"/>
                </a:solidFill>
                <a:latin typeface="黑体" panose="02010609060101010101" pitchFamily="49" charset="-122"/>
                <a:ea typeface="黑体" panose="02010609060101010101" pitchFamily="49" charset="-122"/>
              </a:rPr>
              <a:t>  </a:t>
            </a:r>
            <a:r>
              <a:rPr lang="zh-CN" altLang="en-US" sz="2400" b="1" dirty="0">
                <a:solidFill>
                  <a:srgbClr val="0070C0"/>
                </a:solidFill>
                <a:latin typeface="黑体" panose="02010609060101010101" pitchFamily="49" charset="-122"/>
                <a:ea typeface="黑体" panose="02010609060101010101" pitchFamily="49" charset="-122"/>
              </a:rPr>
              <a:t>精确测量</a:t>
            </a:r>
            <a:endParaRPr lang="zh-CN" altLang="en-US" sz="2400" dirty="0">
              <a:solidFill>
                <a:srgbClr val="0070C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90030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1D12CED-A9A8-43B7-90CB-44702777683B}"/>
              </a:ext>
            </a:extLst>
          </p:cNvPr>
          <p:cNvPicPr>
            <a:picLocks noChangeAspect="1"/>
          </p:cNvPicPr>
          <p:nvPr/>
        </p:nvPicPr>
        <p:blipFill rotWithShape="1">
          <a:blip r:embed="rId2"/>
          <a:srcRect t="7999"/>
          <a:stretch/>
        </p:blipFill>
        <p:spPr>
          <a:xfrm>
            <a:off x="3143672" y="548680"/>
            <a:ext cx="9038246" cy="4141444"/>
          </a:xfrm>
          <a:prstGeom prst="rect">
            <a:avLst/>
          </a:prstGeom>
        </p:spPr>
      </p:pic>
      <p:pic>
        <p:nvPicPr>
          <p:cNvPr id="5" name="图片 4">
            <a:extLst>
              <a:ext uri="{FF2B5EF4-FFF2-40B4-BE49-F238E27FC236}">
                <a16:creationId xmlns:a16="http://schemas.microsoft.com/office/drawing/2014/main" id="{12DA8F8F-B50D-412D-8403-0D0944158707}"/>
              </a:ext>
            </a:extLst>
          </p:cNvPr>
          <p:cNvPicPr>
            <a:picLocks noChangeAspect="1"/>
          </p:cNvPicPr>
          <p:nvPr/>
        </p:nvPicPr>
        <p:blipFill>
          <a:blip r:embed="rId3"/>
          <a:stretch>
            <a:fillRect/>
          </a:stretch>
        </p:blipFill>
        <p:spPr>
          <a:xfrm>
            <a:off x="3863752" y="4725145"/>
            <a:ext cx="7744562" cy="2113314"/>
          </a:xfrm>
          <a:prstGeom prst="rect">
            <a:avLst/>
          </a:prstGeom>
        </p:spPr>
      </p:pic>
      <p:cxnSp>
        <p:nvCxnSpPr>
          <p:cNvPr id="18" name="直接连接符 17">
            <a:extLst>
              <a:ext uri="{FF2B5EF4-FFF2-40B4-BE49-F238E27FC236}">
                <a16:creationId xmlns:a16="http://schemas.microsoft.com/office/drawing/2014/main" id="{07851A23-C28C-4F9F-827A-388B72369A4C}"/>
              </a:ext>
            </a:extLst>
          </p:cNvPr>
          <p:cNvCxnSpPr>
            <a:cxnSpLocks/>
          </p:cNvCxnSpPr>
          <p:nvPr/>
        </p:nvCxnSpPr>
        <p:spPr>
          <a:xfrm flipH="1">
            <a:off x="4367808" y="2357028"/>
            <a:ext cx="1930424" cy="256632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4588DAB7-63B0-47B3-83D7-EA99BD29FEAE}"/>
              </a:ext>
            </a:extLst>
          </p:cNvPr>
          <p:cNvCxnSpPr>
            <a:cxnSpLocks/>
          </p:cNvCxnSpPr>
          <p:nvPr/>
        </p:nvCxnSpPr>
        <p:spPr>
          <a:xfrm>
            <a:off x="8530480" y="2351791"/>
            <a:ext cx="2822104" cy="257750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2" name="图片 21">
            <a:extLst>
              <a:ext uri="{FF2B5EF4-FFF2-40B4-BE49-F238E27FC236}">
                <a16:creationId xmlns:a16="http://schemas.microsoft.com/office/drawing/2014/main" id="{075F308A-C9F6-42AC-9467-298A7B5DE877}"/>
              </a:ext>
            </a:extLst>
          </p:cNvPr>
          <p:cNvPicPr>
            <a:picLocks noChangeAspect="1"/>
          </p:cNvPicPr>
          <p:nvPr/>
        </p:nvPicPr>
        <p:blipFill>
          <a:blip r:embed="rId4"/>
          <a:stretch>
            <a:fillRect/>
          </a:stretch>
        </p:blipFill>
        <p:spPr>
          <a:xfrm>
            <a:off x="173530" y="3685621"/>
            <a:ext cx="3488076" cy="3133356"/>
          </a:xfrm>
          <a:prstGeom prst="rect">
            <a:avLst/>
          </a:prstGeom>
        </p:spPr>
      </p:pic>
      <p:cxnSp>
        <p:nvCxnSpPr>
          <p:cNvPr id="8" name="直接连接符 7">
            <a:extLst>
              <a:ext uri="{FF2B5EF4-FFF2-40B4-BE49-F238E27FC236}">
                <a16:creationId xmlns:a16="http://schemas.microsoft.com/office/drawing/2014/main" id="{9B4073D0-6AB5-4497-BF74-57DDA5E62FBE}"/>
              </a:ext>
            </a:extLst>
          </p:cNvPr>
          <p:cNvCxnSpPr>
            <a:cxnSpLocks/>
          </p:cNvCxnSpPr>
          <p:nvPr/>
        </p:nvCxnSpPr>
        <p:spPr>
          <a:xfrm flipH="1">
            <a:off x="503128" y="2747400"/>
            <a:ext cx="4032448" cy="10416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8E84185A-EF7A-46CD-8C52-E81064268967}"/>
              </a:ext>
            </a:extLst>
          </p:cNvPr>
          <p:cNvCxnSpPr>
            <a:cxnSpLocks/>
          </p:cNvCxnSpPr>
          <p:nvPr/>
        </p:nvCxnSpPr>
        <p:spPr>
          <a:xfrm flipH="1">
            <a:off x="3347820" y="2835122"/>
            <a:ext cx="1282352" cy="971125"/>
          </a:xfrm>
          <a:prstGeom prst="line">
            <a:avLst/>
          </a:prstGeom>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806DDA3B-3B92-45F0-A189-EE3706076726}"/>
              </a:ext>
            </a:extLst>
          </p:cNvPr>
          <p:cNvSpPr txBox="1"/>
          <p:nvPr/>
        </p:nvSpPr>
        <p:spPr>
          <a:xfrm>
            <a:off x="685685" y="1239884"/>
            <a:ext cx="2560061" cy="1754326"/>
          </a:xfrm>
          <a:prstGeom prst="rect">
            <a:avLst/>
          </a:prstGeom>
          <a:noFill/>
        </p:spPr>
        <p:txBody>
          <a:bodyPr wrap="none" rtlCol="0">
            <a:spAutoFit/>
          </a:bodyPr>
          <a:lstStyle/>
          <a:p>
            <a:pPr algn="ctr"/>
            <a:r>
              <a:rPr lang="en-US" altLang="zh-CN" sz="3600" b="1" dirty="0">
                <a:solidFill>
                  <a:srgbClr val="FF0000"/>
                </a:solidFill>
              </a:rPr>
              <a:t>UHE </a:t>
            </a:r>
            <a:r>
              <a:rPr lang="el-GR" altLang="zh-CN" sz="3600" b="1" dirty="0">
                <a:solidFill>
                  <a:srgbClr val="FF0000"/>
                </a:solidFill>
              </a:rPr>
              <a:t>γ–</a:t>
            </a:r>
            <a:r>
              <a:rPr lang="en-US" altLang="zh-CN" sz="3600" b="1" dirty="0">
                <a:solidFill>
                  <a:srgbClr val="FF0000"/>
                </a:solidFill>
              </a:rPr>
              <a:t>ray </a:t>
            </a:r>
          </a:p>
          <a:p>
            <a:pPr algn="ctr"/>
            <a:r>
              <a:rPr lang="en-US" altLang="zh-CN" sz="3600" b="1" dirty="0">
                <a:solidFill>
                  <a:srgbClr val="FF0000"/>
                </a:solidFill>
              </a:rPr>
              <a:t>(0.1-1 </a:t>
            </a:r>
            <a:r>
              <a:rPr lang="en-US" altLang="zh-CN" sz="3600" b="1" dirty="0" err="1">
                <a:solidFill>
                  <a:srgbClr val="FF0000"/>
                </a:solidFill>
              </a:rPr>
              <a:t>PeV</a:t>
            </a:r>
            <a:r>
              <a:rPr lang="en-US" altLang="zh-CN" sz="3600" b="1" dirty="0">
                <a:solidFill>
                  <a:srgbClr val="FF0000"/>
                </a:solidFill>
              </a:rPr>
              <a:t>)</a:t>
            </a:r>
          </a:p>
          <a:p>
            <a:pPr algn="ctr"/>
            <a:r>
              <a:rPr lang="en-US" altLang="zh-CN" sz="3600" b="1" dirty="0">
                <a:solidFill>
                  <a:srgbClr val="FF0000"/>
                </a:solidFill>
              </a:rPr>
              <a:t>Sky Map</a:t>
            </a:r>
            <a:endParaRPr lang="zh-CN" altLang="en-US" sz="3600" b="1" dirty="0">
              <a:solidFill>
                <a:srgbClr val="FF0000"/>
              </a:solidFill>
            </a:endParaRPr>
          </a:p>
        </p:txBody>
      </p:sp>
      <p:sp>
        <p:nvSpPr>
          <p:cNvPr id="11" name="矩形 10">
            <a:extLst>
              <a:ext uri="{FF2B5EF4-FFF2-40B4-BE49-F238E27FC236}">
                <a16:creationId xmlns:a16="http://schemas.microsoft.com/office/drawing/2014/main" id="{CE8F0123-59D5-439B-A641-76FFF858BB7C}"/>
              </a:ext>
            </a:extLst>
          </p:cNvPr>
          <p:cNvSpPr/>
          <p:nvPr/>
        </p:nvSpPr>
        <p:spPr>
          <a:xfrm>
            <a:off x="5164209" y="203143"/>
            <a:ext cx="6434903" cy="400110"/>
          </a:xfrm>
          <a:prstGeom prst="rect">
            <a:avLst/>
          </a:prstGeom>
        </p:spPr>
        <p:txBody>
          <a:bodyPr wrap="none">
            <a:spAutoFit/>
          </a:bodyPr>
          <a:lstStyle/>
          <a:p>
            <a:r>
              <a:rPr lang="en-US" altLang="zh-CN" sz="2000" b="1" dirty="0"/>
              <a:t>Zhen</a:t>
            </a:r>
            <a:r>
              <a:rPr lang="zh-CN" altLang="en-US" sz="2000" b="1" dirty="0"/>
              <a:t> </a:t>
            </a:r>
            <a:r>
              <a:rPr lang="en-US" altLang="zh-CN" sz="2000" b="1" dirty="0"/>
              <a:t>Cao, </a:t>
            </a:r>
            <a:r>
              <a:rPr lang="en-US" altLang="zh-CN" sz="2000" b="1" i="1" dirty="0"/>
              <a:t>et al</a:t>
            </a:r>
            <a:r>
              <a:rPr lang="en-US" altLang="zh-CN" sz="2000" b="1" dirty="0"/>
              <a:t>., LHAASO Coll.,</a:t>
            </a:r>
            <a:r>
              <a:rPr lang="zh-CN" altLang="en-US" sz="2000" b="1" dirty="0"/>
              <a:t> </a:t>
            </a:r>
            <a:r>
              <a:rPr lang="en-US" altLang="zh-CN" sz="2000" b="1" i="1" dirty="0">
                <a:solidFill>
                  <a:srgbClr val="FF0000"/>
                </a:solidFill>
              </a:rPr>
              <a:t>Nature</a:t>
            </a:r>
            <a:r>
              <a:rPr lang="en-US" altLang="zh-CN" sz="2000" b="1" dirty="0"/>
              <a:t>, 594,  33-36, 2021</a:t>
            </a:r>
            <a:endParaRPr lang="zh-CN" altLang="en-US" sz="2000" b="1" dirty="0"/>
          </a:p>
        </p:txBody>
      </p:sp>
      <p:sp>
        <p:nvSpPr>
          <p:cNvPr id="12" name="标题 1">
            <a:extLst>
              <a:ext uri="{FF2B5EF4-FFF2-40B4-BE49-F238E27FC236}">
                <a16:creationId xmlns:a16="http://schemas.microsoft.com/office/drawing/2014/main" id="{E434BF6A-4F5F-4E28-8904-D366119A0E44}"/>
              </a:ext>
            </a:extLst>
          </p:cNvPr>
          <p:cNvSpPr>
            <a:spLocks noGrp="1"/>
          </p:cNvSpPr>
          <p:nvPr>
            <p:ph type="title"/>
          </p:nvPr>
        </p:nvSpPr>
        <p:spPr>
          <a:xfrm>
            <a:off x="0" y="317433"/>
            <a:ext cx="5122091" cy="735188"/>
          </a:xfrm>
          <a:solidFill>
            <a:schemeClr val="tx2"/>
          </a:solidFill>
        </p:spPr>
        <p:txBody>
          <a:bodyPr/>
          <a:lstStyle/>
          <a:p>
            <a:r>
              <a:rPr lang="en-US" altLang="zh-CN" b="1" dirty="0">
                <a:solidFill>
                  <a:srgbClr val="FFFF00"/>
                </a:solidFill>
              </a:rPr>
              <a:t>LHAASO </a:t>
            </a:r>
            <a:r>
              <a:rPr lang="zh-CN" altLang="en-US" b="1" dirty="0">
                <a:solidFill>
                  <a:srgbClr val="FFFF00"/>
                </a:solidFill>
              </a:rPr>
              <a:t>的初步答案</a:t>
            </a:r>
          </a:p>
        </p:txBody>
      </p:sp>
      <p:sp>
        <p:nvSpPr>
          <p:cNvPr id="13" name="文本框 12">
            <a:extLst>
              <a:ext uri="{FF2B5EF4-FFF2-40B4-BE49-F238E27FC236}">
                <a16:creationId xmlns:a16="http://schemas.microsoft.com/office/drawing/2014/main" id="{43319847-034F-4A4F-9869-83E4A5E3545E}"/>
              </a:ext>
            </a:extLst>
          </p:cNvPr>
          <p:cNvSpPr txBox="1"/>
          <p:nvPr/>
        </p:nvSpPr>
        <p:spPr>
          <a:xfrm>
            <a:off x="1447900" y="4371982"/>
            <a:ext cx="1340432" cy="646331"/>
          </a:xfrm>
          <a:prstGeom prst="rect">
            <a:avLst/>
          </a:prstGeom>
          <a:noFill/>
        </p:spPr>
        <p:txBody>
          <a:bodyPr wrap="none" rtlCol="0">
            <a:spAutoFit/>
          </a:bodyPr>
          <a:lstStyle/>
          <a:p>
            <a:pPr algn="ctr"/>
            <a:r>
              <a:rPr lang="en-US" altLang="zh-CN" sz="3600" b="1" dirty="0">
                <a:solidFill>
                  <a:srgbClr val="FF0000"/>
                </a:solidFill>
              </a:rPr>
              <a:t>0.3°</a:t>
            </a:r>
            <a:endParaRPr lang="zh-CN" altLang="en-US" sz="3600" b="1" dirty="0">
              <a:solidFill>
                <a:srgbClr val="FF0000"/>
              </a:solidFill>
            </a:endParaRPr>
          </a:p>
        </p:txBody>
      </p:sp>
      <p:sp>
        <p:nvSpPr>
          <p:cNvPr id="14" name="矩形 13">
            <a:extLst>
              <a:ext uri="{FF2B5EF4-FFF2-40B4-BE49-F238E27FC236}">
                <a16:creationId xmlns:a16="http://schemas.microsoft.com/office/drawing/2014/main" id="{A7A0AD31-9720-40BB-B9C8-EA7B7D9A66D7}"/>
              </a:ext>
            </a:extLst>
          </p:cNvPr>
          <p:cNvSpPr/>
          <p:nvPr/>
        </p:nvSpPr>
        <p:spPr>
          <a:xfrm>
            <a:off x="5200394" y="652511"/>
            <a:ext cx="5317481" cy="400110"/>
          </a:xfrm>
          <a:prstGeom prst="rect">
            <a:avLst/>
          </a:prstGeom>
          <a:solidFill>
            <a:srgbClr val="92D050"/>
          </a:solidFill>
        </p:spPr>
        <p:txBody>
          <a:bodyPr wrap="none">
            <a:spAutoFit/>
          </a:bodyPr>
          <a:lstStyle/>
          <a:p>
            <a:r>
              <a:rPr lang="en-US" altLang="zh-CN" sz="2000" b="1" i="1" dirty="0">
                <a:solidFill>
                  <a:srgbClr val="FF0000"/>
                </a:solidFill>
              </a:rPr>
              <a:t>12 </a:t>
            </a:r>
            <a:r>
              <a:rPr lang="zh-CN" altLang="en-US" sz="2000" b="1" i="1" dirty="0">
                <a:solidFill>
                  <a:srgbClr val="FF0000"/>
                </a:solidFill>
              </a:rPr>
              <a:t>个超高能宇宙加速器均与分布在银河系内</a:t>
            </a:r>
            <a:endParaRPr lang="zh-CN" altLang="en-US" sz="2000" b="1" dirty="0"/>
          </a:p>
        </p:txBody>
      </p:sp>
    </p:spTree>
    <p:extLst>
      <p:ext uri="{BB962C8B-B14F-4D97-AF65-F5344CB8AC3E}">
        <p14:creationId xmlns:p14="http://schemas.microsoft.com/office/powerpoint/2010/main" val="3270277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44A272B-7376-4C99-B707-DD330E94DFFB}"/>
              </a:ext>
            </a:extLst>
          </p:cNvPr>
          <p:cNvPicPr>
            <a:picLocks noChangeAspect="1"/>
          </p:cNvPicPr>
          <p:nvPr/>
        </p:nvPicPr>
        <p:blipFill rotWithShape="1">
          <a:blip r:embed="rId3"/>
          <a:srcRect t="2731"/>
          <a:stretch/>
        </p:blipFill>
        <p:spPr>
          <a:xfrm>
            <a:off x="-10693" y="0"/>
            <a:ext cx="12202693" cy="6858000"/>
          </a:xfrm>
          <a:prstGeom prst="rect">
            <a:avLst/>
          </a:prstGeom>
        </p:spPr>
      </p:pic>
      <p:sp>
        <p:nvSpPr>
          <p:cNvPr id="5" name="副标题 2">
            <a:extLst>
              <a:ext uri="{FF2B5EF4-FFF2-40B4-BE49-F238E27FC236}">
                <a16:creationId xmlns:a16="http://schemas.microsoft.com/office/drawing/2014/main" id="{FB05A646-590B-4E81-B4C2-DF979DDEA4AA}"/>
              </a:ext>
            </a:extLst>
          </p:cNvPr>
          <p:cNvSpPr txBox="1">
            <a:spLocks/>
          </p:cNvSpPr>
          <p:nvPr/>
        </p:nvSpPr>
        <p:spPr>
          <a:xfrm>
            <a:off x="507924" y="290359"/>
            <a:ext cx="9144000" cy="17109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sz="3200" b="1" dirty="0"/>
          </a:p>
        </p:txBody>
      </p:sp>
      <p:sp>
        <p:nvSpPr>
          <p:cNvPr id="6" name="副标题 2">
            <a:extLst>
              <a:ext uri="{FF2B5EF4-FFF2-40B4-BE49-F238E27FC236}">
                <a16:creationId xmlns:a16="http://schemas.microsoft.com/office/drawing/2014/main" id="{3C7C02DA-7D8B-417D-913E-36A901E0E283}"/>
              </a:ext>
            </a:extLst>
          </p:cNvPr>
          <p:cNvSpPr txBox="1">
            <a:spLocks/>
          </p:cNvSpPr>
          <p:nvPr/>
        </p:nvSpPr>
        <p:spPr>
          <a:xfrm>
            <a:off x="507924" y="188640"/>
            <a:ext cx="9144000" cy="208823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200" b="1" dirty="0"/>
              <a:t>二、</a:t>
            </a:r>
            <a:r>
              <a:rPr lang="en-US" altLang="zh-CN" sz="3200" b="1" dirty="0"/>
              <a:t>LHAASO</a:t>
            </a:r>
            <a:r>
              <a:rPr lang="zh-CN" altLang="en-US" sz="3200" b="1" dirty="0"/>
              <a:t>，</a:t>
            </a:r>
            <a:r>
              <a:rPr lang="en-US" altLang="zh-CN" sz="3200" b="1" dirty="0"/>
              <a:t>2021</a:t>
            </a:r>
            <a:r>
              <a:rPr lang="zh-CN" altLang="en-US" sz="3200" b="1" dirty="0"/>
              <a:t>年</a:t>
            </a:r>
            <a:r>
              <a:rPr lang="en-US" altLang="zh-CN" sz="3200" b="1" dirty="0"/>
              <a:t>8</a:t>
            </a:r>
            <a:r>
              <a:rPr lang="zh-CN" altLang="en-US" sz="3200" b="1" dirty="0"/>
              <a:t>月</a:t>
            </a:r>
            <a:endParaRPr lang="en-US" altLang="zh-CN" sz="3200" b="1" dirty="0"/>
          </a:p>
          <a:p>
            <a:r>
              <a:rPr lang="zh-CN" altLang="en-US" sz="3200" b="1" dirty="0">
                <a:solidFill>
                  <a:srgbClr val="C00000"/>
                </a:solidFill>
                <a:latin typeface="Times New Roman" panose="02020603050405020304" pitchFamily="18" charset="0"/>
                <a:cs typeface="Times New Roman" panose="02020603050405020304" pitchFamily="18" charset="0"/>
              </a:rPr>
              <a:t>位置：北纬</a:t>
            </a:r>
            <a:r>
              <a:rPr lang="pt-BR" altLang="zh-CN" sz="3200" b="1" dirty="0">
                <a:solidFill>
                  <a:srgbClr val="C00000"/>
                </a:solidFill>
                <a:latin typeface="Times New Roman" panose="02020603050405020304" pitchFamily="18" charset="0"/>
                <a:cs typeface="Times New Roman" panose="02020603050405020304" pitchFamily="18" charset="0"/>
              </a:rPr>
              <a:t>29</a:t>
            </a:r>
            <a:r>
              <a:rPr lang="pt-BR" altLang="zh-CN" sz="3200" b="1" baseline="30000" dirty="0">
                <a:solidFill>
                  <a:srgbClr val="C00000"/>
                </a:solidFill>
                <a:latin typeface="Times New Roman" panose="02020603050405020304" pitchFamily="18" charset="0"/>
                <a:cs typeface="Times New Roman" panose="02020603050405020304" pitchFamily="18" charset="0"/>
              </a:rPr>
              <a:t>o</a:t>
            </a:r>
            <a:r>
              <a:rPr lang="pt-BR" altLang="zh-CN" sz="3200" b="1" dirty="0">
                <a:solidFill>
                  <a:srgbClr val="C00000"/>
                </a:solidFill>
                <a:latin typeface="Times New Roman" panose="02020603050405020304" pitchFamily="18" charset="0"/>
                <a:cs typeface="Times New Roman" panose="02020603050405020304" pitchFamily="18" charset="0"/>
              </a:rPr>
              <a:t>21’ 27.6” , </a:t>
            </a:r>
            <a:r>
              <a:rPr lang="zh-CN" altLang="en-US" sz="3200" b="1" dirty="0">
                <a:solidFill>
                  <a:srgbClr val="C00000"/>
                </a:solidFill>
                <a:latin typeface="Times New Roman" panose="02020603050405020304" pitchFamily="18" charset="0"/>
                <a:cs typeface="Times New Roman" panose="02020603050405020304" pitchFamily="18" charset="0"/>
              </a:rPr>
              <a:t>东经</a:t>
            </a:r>
            <a:r>
              <a:rPr lang="pt-BR" altLang="zh-CN" sz="3200" b="1" dirty="0">
                <a:solidFill>
                  <a:srgbClr val="C00000"/>
                </a:solidFill>
                <a:latin typeface="Times New Roman" panose="02020603050405020304" pitchFamily="18" charset="0"/>
                <a:cs typeface="Times New Roman" panose="02020603050405020304" pitchFamily="18" charset="0"/>
              </a:rPr>
              <a:t>100</a:t>
            </a:r>
            <a:r>
              <a:rPr lang="pt-BR" altLang="zh-CN" sz="3200" b="1" baseline="30000" dirty="0">
                <a:solidFill>
                  <a:srgbClr val="C00000"/>
                </a:solidFill>
                <a:latin typeface="Times New Roman" panose="02020603050405020304" pitchFamily="18" charset="0"/>
                <a:cs typeface="Times New Roman" panose="02020603050405020304" pitchFamily="18" charset="0"/>
              </a:rPr>
              <a:t>o</a:t>
            </a:r>
            <a:r>
              <a:rPr lang="pt-BR" altLang="zh-CN" sz="3200" b="1" dirty="0">
                <a:solidFill>
                  <a:srgbClr val="C00000"/>
                </a:solidFill>
                <a:latin typeface="Times New Roman" panose="02020603050405020304" pitchFamily="18" charset="0"/>
                <a:cs typeface="Times New Roman" panose="02020603050405020304" pitchFamily="18" charset="0"/>
              </a:rPr>
              <a:t>08’19.6” </a:t>
            </a:r>
          </a:p>
          <a:p>
            <a:r>
              <a:rPr lang="zh-CN" altLang="en-US" sz="3200" b="1" dirty="0">
                <a:solidFill>
                  <a:srgbClr val="FFC000"/>
                </a:solidFill>
                <a:latin typeface="Times New Roman" panose="02020603050405020304" pitchFamily="18" charset="0"/>
                <a:cs typeface="Times New Roman" panose="02020603050405020304" pitchFamily="18" charset="0"/>
              </a:rPr>
              <a:t>高度：海拔</a:t>
            </a:r>
            <a:r>
              <a:rPr lang="pt-BR" altLang="zh-CN" sz="3200" b="1" dirty="0">
                <a:solidFill>
                  <a:srgbClr val="FFC000"/>
                </a:solidFill>
                <a:latin typeface="Times New Roman" panose="02020603050405020304" pitchFamily="18" charset="0"/>
                <a:cs typeface="Times New Roman" panose="02020603050405020304" pitchFamily="18" charset="0"/>
              </a:rPr>
              <a:t>4410</a:t>
            </a:r>
            <a:r>
              <a:rPr lang="zh-CN" altLang="en-US" sz="3200" b="1" dirty="0">
                <a:solidFill>
                  <a:srgbClr val="FFC000"/>
                </a:solidFill>
                <a:latin typeface="Times New Roman" panose="02020603050405020304" pitchFamily="18" charset="0"/>
                <a:cs typeface="Times New Roman" panose="02020603050405020304" pitchFamily="18" charset="0"/>
              </a:rPr>
              <a:t>米</a:t>
            </a:r>
            <a:endParaRPr lang="en-US" altLang="zh-CN" sz="3200" b="1" dirty="0">
              <a:solidFill>
                <a:srgbClr val="FFC000"/>
              </a:solidFill>
              <a:latin typeface="Times New Roman" panose="02020603050405020304" pitchFamily="18" charset="0"/>
              <a:cs typeface="Times New Roman" panose="02020603050405020304" pitchFamily="18" charset="0"/>
            </a:endParaRPr>
          </a:p>
          <a:p>
            <a:r>
              <a:rPr lang="en-US" altLang="zh-CN" sz="3200" b="1" dirty="0">
                <a:solidFill>
                  <a:srgbClr val="FFFF00"/>
                </a:solidFill>
                <a:latin typeface="Times New Roman" panose="02020603050405020304" pitchFamily="18" charset="0"/>
                <a:cs typeface="Times New Roman" panose="02020603050405020304" pitchFamily="18" charset="0"/>
              </a:rPr>
              <a:t>2021-07 </a:t>
            </a:r>
            <a:r>
              <a:rPr lang="zh-CN" altLang="en-US" sz="3200" b="1" dirty="0">
                <a:solidFill>
                  <a:srgbClr val="FFFF00"/>
                </a:solidFill>
                <a:latin typeface="Times New Roman" panose="02020603050405020304" pitchFamily="18" charset="0"/>
                <a:cs typeface="Times New Roman" panose="02020603050405020304" pitchFamily="18" charset="0"/>
              </a:rPr>
              <a:t>全部建成，投入科学运行</a:t>
            </a:r>
            <a:endParaRPr lang="zh-CN" altLang="en-US" sz="3200" dirty="0">
              <a:solidFill>
                <a:srgbClr val="FFFF00"/>
              </a:solidFill>
            </a:endParaRPr>
          </a:p>
        </p:txBody>
      </p:sp>
      <p:sp>
        <p:nvSpPr>
          <p:cNvPr id="16" name="内容占位符 2">
            <a:extLst>
              <a:ext uri="{FF2B5EF4-FFF2-40B4-BE49-F238E27FC236}">
                <a16:creationId xmlns:a16="http://schemas.microsoft.com/office/drawing/2014/main" id="{1B29B8B4-DFB4-428D-B079-D6FB64192E22}"/>
              </a:ext>
            </a:extLst>
          </p:cNvPr>
          <p:cNvSpPr txBox="1">
            <a:spLocks/>
          </p:cNvSpPr>
          <p:nvPr/>
        </p:nvSpPr>
        <p:spPr>
          <a:xfrm>
            <a:off x="10416480" y="4437112"/>
            <a:ext cx="1754822" cy="2418392"/>
          </a:xfrm>
          <a:prstGeom prst="rect">
            <a:avLst/>
          </a:prstGeom>
          <a:ln w="57150">
            <a:solidFill>
              <a:srgbClr val="FF0000"/>
            </a:solidFill>
          </a:ln>
        </p:spPr>
        <p:txBody>
          <a:bodyPr vert="horz" rtlCol="0">
            <a:normAutofit lnSpcReduction="10000"/>
          </a:bodyPr>
          <a:lst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a:lstStyle>
          <a:p>
            <a:pPr marL="0" indent="0">
              <a:buNone/>
            </a:pPr>
            <a:r>
              <a:rPr lang="zh-CN" altLang="en-US" sz="2000" b="1" dirty="0">
                <a:solidFill>
                  <a:srgbClr val="FFFF00"/>
                </a:solidFill>
              </a:rPr>
              <a:t>面积：</a:t>
            </a:r>
            <a:endParaRPr lang="en-US" altLang="zh-CN" sz="2000" b="1" dirty="0">
              <a:solidFill>
                <a:srgbClr val="FFFF00"/>
              </a:solidFill>
            </a:endParaRPr>
          </a:p>
          <a:p>
            <a:pPr marL="0" indent="0">
              <a:buNone/>
            </a:pPr>
            <a:r>
              <a:rPr lang="en-US" altLang="zh-CN" sz="2000" b="1" dirty="0">
                <a:solidFill>
                  <a:srgbClr val="FFFF00"/>
                </a:solidFill>
              </a:rPr>
              <a:t>     1.3 km</a:t>
            </a:r>
            <a:r>
              <a:rPr lang="en-US" altLang="zh-CN" sz="2000" b="1" baseline="30000" dirty="0">
                <a:solidFill>
                  <a:srgbClr val="FFFF00"/>
                </a:solidFill>
              </a:rPr>
              <a:t>2</a:t>
            </a:r>
            <a:endParaRPr lang="zh-CN" altLang="en-US" sz="2000" b="1" baseline="30000" dirty="0">
              <a:solidFill>
                <a:srgbClr val="FFFF00"/>
              </a:solidFill>
            </a:endParaRPr>
          </a:p>
          <a:p>
            <a:pPr marL="0" indent="0">
              <a:buNone/>
            </a:pPr>
            <a:r>
              <a:rPr lang="zh-CN" altLang="en-US" sz="2000" b="1" dirty="0">
                <a:solidFill>
                  <a:srgbClr val="FFFF00"/>
                </a:solidFill>
              </a:rPr>
              <a:t>探测器数：</a:t>
            </a:r>
            <a:endParaRPr lang="en-US" altLang="zh-CN" sz="2000" b="1" dirty="0">
              <a:solidFill>
                <a:srgbClr val="FFFF00"/>
              </a:solidFill>
            </a:endParaRPr>
          </a:p>
          <a:p>
            <a:pPr marL="0" indent="0">
              <a:buNone/>
            </a:pPr>
            <a:r>
              <a:rPr lang="en-US" altLang="zh-CN" sz="2000" b="1" dirty="0">
                <a:solidFill>
                  <a:srgbClr val="FFFF00"/>
                </a:solidFill>
              </a:rPr>
              <a:t>      5216</a:t>
            </a:r>
            <a:r>
              <a:rPr lang="zh-CN" altLang="en-US" sz="2000" b="1" dirty="0">
                <a:solidFill>
                  <a:srgbClr val="FFFF00"/>
                </a:solidFill>
              </a:rPr>
              <a:t>   </a:t>
            </a:r>
            <a:r>
              <a:rPr lang="en-US" altLang="zh-CN" sz="2000" b="1" dirty="0">
                <a:solidFill>
                  <a:srgbClr val="FFFF00"/>
                </a:solidFill>
              </a:rPr>
              <a:t>ED</a:t>
            </a:r>
          </a:p>
          <a:p>
            <a:pPr marL="0" indent="0">
              <a:buNone/>
            </a:pPr>
            <a:r>
              <a:rPr lang="en-US" altLang="zh-CN" sz="2000" b="1" dirty="0">
                <a:solidFill>
                  <a:srgbClr val="FFFF00"/>
                </a:solidFill>
              </a:rPr>
              <a:t>      1188   MD</a:t>
            </a:r>
          </a:p>
          <a:p>
            <a:pPr marL="0" indent="0">
              <a:buNone/>
            </a:pPr>
            <a:r>
              <a:rPr lang="zh-CN" altLang="en-US" sz="2000" b="1" dirty="0">
                <a:solidFill>
                  <a:srgbClr val="FFFF00"/>
                </a:solidFill>
              </a:rPr>
              <a:t>能量范围：</a:t>
            </a:r>
            <a:endParaRPr lang="en-US" altLang="zh-CN" sz="2000" b="1" dirty="0">
              <a:solidFill>
                <a:srgbClr val="FFFF00"/>
              </a:solidFill>
            </a:endParaRPr>
          </a:p>
          <a:p>
            <a:pPr marL="0" indent="0">
              <a:buNone/>
            </a:pPr>
            <a:r>
              <a:rPr lang="en-US" altLang="zh-CN" sz="2000" b="1" dirty="0">
                <a:solidFill>
                  <a:srgbClr val="FFFF00"/>
                </a:solidFill>
              </a:rPr>
              <a:t>   0.01-10 </a:t>
            </a:r>
            <a:r>
              <a:rPr lang="en-US" altLang="zh-CN" sz="2000" b="1" dirty="0" err="1">
                <a:solidFill>
                  <a:srgbClr val="FFFF00"/>
                </a:solidFill>
              </a:rPr>
              <a:t>PeV</a:t>
            </a:r>
            <a:endParaRPr lang="en-US" altLang="zh-CN" sz="2000" dirty="0"/>
          </a:p>
        </p:txBody>
      </p:sp>
      <p:grpSp>
        <p:nvGrpSpPr>
          <p:cNvPr id="17" name="组合 16">
            <a:extLst>
              <a:ext uri="{FF2B5EF4-FFF2-40B4-BE49-F238E27FC236}">
                <a16:creationId xmlns:a16="http://schemas.microsoft.com/office/drawing/2014/main" id="{5C2E75FD-82AD-4856-ADFA-76EE4C6F0DCA}"/>
              </a:ext>
            </a:extLst>
          </p:cNvPr>
          <p:cNvGrpSpPr/>
          <p:nvPr/>
        </p:nvGrpSpPr>
        <p:grpSpPr>
          <a:xfrm>
            <a:off x="1" y="5301208"/>
            <a:ext cx="2495600" cy="1556792"/>
            <a:chOff x="179512" y="1017425"/>
            <a:chExt cx="8892480" cy="5840575"/>
          </a:xfrm>
        </p:grpSpPr>
        <p:pic>
          <p:nvPicPr>
            <p:cNvPr id="18" name="图片 17">
              <a:extLst>
                <a:ext uri="{FF2B5EF4-FFF2-40B4-BE49-F238E27FC236}">
                  <a16:creationId xmlns:a16="http://schemas.microsoft.com/office/drawing/2014/main" id="{E1E0B68A-BBBE-4D31-BA1F-3B4B8E487DE6}"/>
                </a:ext>
              </a:extLst>
            </p:cNvPr>
            <p:cNvPicPr>
              <a:picLocks noChangeAspect="1"/>
            </p:cNvPicPr>
            <p:nvPr/>
          </p:nvPicPr>
          <p:blipFill rotWithShape="1">
            <a:blip r:embed="rId4"/>
            <a:srcRect t="13421" b="26832"/>
            <a:stretch/>
          </p:blipFill>
          <p:spPr>
            <a:xfrm>
              <a:off x="179512" y="1017425"/>
              <a:ext cx="8892480" cy="5840575"/>
            </a:xfrm>
            <a:prstGeom prst="rect">
              <a:avLst/>
            </a:prstGeom>
          </p:spPr>
        </p:pic>
        <p:sp>
          <p:nvSpPr>
            <p:cNvPr id="19" name="椭圆形标注 4">
              <a:extLst>
                <a:ext uri="{FF2B5EF4-FFF2-40B4-BE49-F238E27FC236}">
                  <a16:creationId xmlns:a16="http://schemas.microsoft.com/office/drawing/2014/main" id="{442F7BC5-C4C4-4342-87E5-38B8CC1D5BCD}"/>
                </a:ext>
              </a:extLst>
            </p:cNvPr>
            <p:cNvSpPr/>
            <p:nvPr/>
          </p:nvSpPr>
          <p:spPr>
            <a:xfrm>
              <a:off x="3100604" y="3968510"/>
              <a:ext cx="513167" cy="511199"/>
            </a:xfrm>
            <a:prstGeom prst="wedgeEllipseCallout">
              <a:avLst>
                <a:gd name="adj1" fmla="val -1880"/>
                <a:gd name="adj2" fmla="val 66279"/>
              </a:avLst>
            </a:prstGeom>
            <a:no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a:extLst>
                <a:ext uri="{FF2B5EF4-FFF2-40B4-BE49-F238E27FC236}">
                  <a16:creationId xmlns:a16="http://schemas.microsoft.com/office/drawing/2014/main" id="{8E27E65E-0872-4782-8B71-52C3276F5CAF}"/>
                </a:ext>
              </a:extLst>
            </p:cNvPr>
            <p:cNvSpPr txBox="1"/>
            <p:nvPr/>
          </p:nvSpPr>
          <p:spPr>
            <a:xfrm>
              <a:off x="3642370" y="3911380"/>
              <a:ext cx="1328812" cy="8082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srgbClr val="FF0000"/>
                  </a:solidFill>
                  <a:effectLst/>
                  <a:uLnTx/>
                  <a:uFillTx/>
                  <a:latin typeface="Calibri"/>
                  <a:ea typeface="宋体" panose="02010600030101010101" pitchFamily="2" charset="-122"/>
                </a:rPr>
                <a:t>CD</a:t>
              </a:r>
              <a:endParaRPr kumimoji="0" lang="zh-CN" altLang="en-US" sz="800" b="1" i="0" u="none" strike="noStrike" kern="0" cap="none" spc="0" normalizeH="0" baseline="0" noProof="0" dirty="0">
                <a:ln>
                  <a:noFill/>
                </a:ln>
                <a:solidFill>
                  <a:srgbClr val="FF0000"/>
                </a:solidFill>
                <a:effectLst/>
                <a:uLnTx/>
                <a:uFillTx/>
                <a:latin typeface="Calibri"/>
                <a:ea typeface="宋体" panose="02010600030101010101" pitchFamily="2" charset="-122"/>
              </a:endParaRPr>
            </a:p>
          </p:txBody>
        </p:sp>
        <p:sp>
          <p:nvSpPr>
            <p:cNvPr id="22" name="椭圆形标注 7">
              <a:extLst>
                <a:ext uri="{FF2B5EF4-FFF2-40B4-BE49-F238E27FC236}">
                  <a16:creationId xmlns:a16="http://schemas.microsoft.com/office/drawing/2014/main" id="{99549391-2242-4D12-BF27-307AAAE56ECE}"/>
                </a:ext>
              </a:extLst>
            </p:cNvPr>
            <p:cNvSpPr/>
            <p:nvPr/>
          </p:nvSpPr>
          <p:spPr>
            <a:xfrm>
              <a:off x="3892864" y="3989084"/>
              <a:ext cx="572299" cy="564754"/>
            </a:xfrm>
            <a:prstGeom prst="wedgeEllipseCallout">
              <a:avLst>
                <a:gd name="adj1" fmla="val -1880"/>
                <a:gd name="adj2" fmla="val 66279"/>
              </a:avLst>
            </a:prstGeom>
            <a:noFill/>
            <a:ln w="254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文本框 22">
              <a:extLst>
                <a:ext uri="{FF2B5EF4-FFF2-40B4-BE49-F238E27FC236}">
                  <a16:creationId xmlns:a16="http://schemas.microsoft.com/office/drawing/2014/main" id="{09D6D108-EC57-4EAD-B39B-31CC3439E90C}"/>
                </a:ext>
              </a:extLst>
            </p:cNvPr>
            <p:cNvSpPr txBox="1"/>
            <p:nvPr/>
          </p:nvSpPr>
          <p:spPr>
            <a:xfrm>
              <a:off x="2816890" y="3826074"/>
              <a:ext cx="1192125" cy="8082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srgbClr val="FF0000"/>
                  </a:solidFill>
                  <a:effectLst/>
                  <a:uLnTx/>
                  <a:uFillTx/>
                  <a:latin typeface="Calibri"/>
                  <a:ea typeface="宋体" panose="02010600030101010101" pitchFamily="2" charset="-122"/>
                </a:rPr>
                <a:t>DC</a:t>
              </a:r>
              <a:endParaRPr kumimoji="0" lang="zh-CN" altLang="en-US" sz="800" b="1" i="0" u="none" strike="noStrike" kern="0" cap="none" spc="0" normalizeH="0" baseline="0" noProof="0" dirty="0">
                <a:ln>
                  <a:noFill/>
                </a:ln>
                <a:solidFill>
                  <a:srgbClr val="FF0000"/>
                </a:solidFill>
                <a:effectLst/>
                <a:uLnTx/>
                <a:uFillTx/>
                <a:latin typeface="Calibri"/>
                <a:ea typeface="宋体" panose="02010600030101010101" pitchFamily="2" charset="-122"/>
              </a:endParaRPr>
            </a:p>
          </p:txBody>
        </p:sp>
        <p:sp>
          <p:nvSpPr>
            <p:cNvPr id="24" name="椭圆形标注 9">
              <a:extLst>
                <a:ext uri="{FF2B5EF4-FFF2-40B4-BE49-F238E27FC236}">
                  <a16:creationId xmlns:a16="http://schemas.microsoft.com/office/drawing/2014/main" id="{CA9012BD-A724-4351-A8CB-844B5602943C}"/>
                </a:ext>
              </a:extLst>
            </p:cNvPr>
            <p:cNvSpPr/>
            <p:nvPr/>
          </p:nvSpPr>
          <p:spPr>
            <a:xfrm>
              <a:off x="5639989" y="2712919"/>
              <a:ext cx="513163" cy="520526"/>
            </a:xfrm>
            <a:prstGeom prst="wedgeEllipseCallout">
              <a:avLst>
                <a:gd name="adj1" fmla="val -1880"/>
                <a:gd name="adj2" fmla="val 66279"/>
              </a:avLst>
            </a:prstGeom>
            <a:noFill/>
            <a:ln w="254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文本框 24">
              <a:extLst>
                <a:ext uri="{FF2B5EF4-FFF2-40B4-BE49-F238E27FC236}">
                  <a16:creationId xmlns:a16="http://schemas.microsoft.com/office/drawing/2014/main" id="{7AF51AC0-7ED9-4002-8787-94DA27D1F263}"/>
                </a:ext>
              </a:extLst>
            </p:cNvPr>
            <p:cNvSpPr txBox="1"/>
            <p:nvPr/>
          </p:nvSpPr>
          <p:spPr>
            <a:xfrm>
              <a:off x="5406331" y="2579565"/>
              <a:ext cx="1000461" cy="8082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srgbClr val="FF0000"/>
                  </a:solidFill>
                  <a:effectLst/>
                  <a:uLnTx/>
                  <a:uFillTx/>
                  <a:latin typeface="Calibri"/>
                  <a:ea typeface="宋体" panose="02010600030101010101" pitchFamily="2" charset="-122"/>
                </a:rPr>
                <a:t>BJ</a:t>
              </a:r>
              <a:endParaRPr kumimoji="0" lang="zh-CN" altLang="en-US" sz="800" b="1" i="0" u="none" strike="noStrike" kern="0" cap="none" spc="0" normalizeH="0" baseline="0" noProof="0" dirty="0">
                <a:ln>
                  <a:noFill/>
                </a:ln>
                <a:solidFill>
                  <a:srgbClr val="FF0000"/>
                </a:solidFill>
                <a:effectLst/>
                <a:uLnTx/>
                <a:uFillTx/>
                <a:latin typeface="Calibri"/>
                <a:ea typeface="宋体" panose="02010600030101010101" pitchFamily="2" charset="-122"/>
              </a:endParaRPr>
            </a:p>
          </p:txBody>
        </p:sp>
      </p:grpSp>
      <p:pic>
        <p:nvPicPr>
          <p:cNvPr id="14" name="图片 13">
            <a:extLst>
              <a:ext uri="{FF2B5EF4-FFF2-40B4-BE49-F238E27FC236}">
                <a16:creationId xmlns:a16="http://schemas.microsoft.com/office/drawing/2014/main" id="{0667193C-79A0-4F29-93D3-2FB7DF6396A7}"/>
              </a:ext>
            </a:extLst>
          </p:cNvPr>
          <p:cNvPicPr>
            <a:picLocks noChangeAspect="1"/>
          </p:cNvPicPr>
          <p:nvPr/>
        </p:nvPicPr>
        <p:blipFill rotWithShape="1">
          <a:blip r:embed="rId5"/>
          <a:srcRect l="7618" b="8392"/>
          <a:stretch/>
        </p:blipFill>
        <p:spPr>
          <a:xfrm>
            <a:off x="9829261" y="0"/>
            <a:ext cx="2362739" cy="2276872"/>
          </a:xfrm>
          <a:prstGeom prst="rect">
            <a:avLst/>
          </a:prstGeom>
        </p:spPr>
      </p:pic>
    </p:spTree>
    <p:extLst>
      <p:ext uri="{BB962C8B-B14F-4D97-AF65-F5344CB8AC3E}">
        <p14:creationId xmlns:p14="http://schemas.microsoft.com/office/powerpoint/2010/main" val="1400084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79576" y="277342"/>
            <a:ext cx="5616624" cy="562074"/>
          </a:xfrm>
        </p:spPr>
        <p:txBody>
          <a:bodyPr>
            <a:noAutofit/>
          </a:bodyPr>
          <a:lstStyle/>
          <a:p>
            <a:r>
              <a:rPr lang="zh-CN" altLang="en-US" sz="3200" b="1" dirty="0">
                <a:solidFill>
                  <a:srgbClr val="FF0000"/>
                </a:solidFill>
              </a:rPr>
              <a:t>水切伦科夫探测器</a:t>
            </a:r>
            <a:r>
              <a:rPr lang="en-US" altLang="zh-CN" sz="3200" b="1" dirty="0">
                <a:solidFill>
                  <a:srgbClr val="FF0000"/>
                </a:solidFill>
              </a:rPr>
              <a:t>(WCDA)</a:t>
            </a:r>
            <a:endParaRPr lang="zh-CN" altLang="en-US" sz="3200" b="1" dirty="0">
              <a:solidFill>
                <a:srgbClr val="FF0000"/>
              </a:solidFill>
            </a:endParaRPr>
          </a:p>
        </p:txBody>
      </p:sp>
      <p:pic>
        <p:nvPicPr>
          <p:cNvPr id="4" name="内容占位符 3"/>
          <p:cNvPicPr>
            <a:picLocks noGrp="1" noChangeAspect="1"/>
          </p:cNvPicPr>
          <p:nvPr>
            <p:ph idx="1"/>
          </p:nvPr>
        </p:nvPicPr>
        <p:blipFill>
          <a:blip r:embed="rId2"/>
          <a:stretch>
            <a:fillRect/>
          </a:stretch>
        </p:blipFill>
        <p:spPr>
          <a:xfrm>
            <a:off x="407368" y="1019252"/>
            <a:ext cx="8735714" cy="5838677"/>
          </a:xfrm>
          <a:prstGeom prst="rect">
            <a:avLst/>
          </a:prstGeom>
        </p:spPr>
      </p:pic>
      <p:cxnSp>
        <p:nvCxnSpPr>
          <p:cNvPr id="11" name="直接箭头连接符 10"/>
          <p:cNvCxnSpPr>
            <a:cxnSpLocks/>
          </p:cNvCxnSpPr>
          <p:nvPr/>
        </p:nvCxnSpPr>
        <p:spPr>
          <a:xfrm flipH="1" flipV="1">
            <a:off x="1127447" y="3284984"/>
            <a:ext cx="8015635" cy="339482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rot="1359663">
            <a:off x="4322597" y="4484491"/>
            <a:ext cx="901209" cy="369332"/>
          </a:xfrm>
          <a:prstGeom prst="rect">
            <a:avLst/>
          </a:prstGeom>
          <a:noFill/>
        </p:spPr>
        <p:txBody>
          <a:bodyPr wrap="none" rtlCol="0">
            <a:spAutoFit/>
          </a:bodyPr>
          <a:lstStyle/>
          <a:p>
            <a:r>
              <a:rPr lang="en-US" altLang="zh-CN" b="1" dirty="0">
                <a:solidFill>
                  <a:srgbClr val="FFFF00"/>
                </a:solidFill>
              </a:rPr>
              <a:t>300 m</a:t>
            </a:r>
            <a:r>
              <a:rPr lang="en-US" altLang="zh-CN" dirty="0">
                <a:solidFill>
                  <a:srgbClr val="FF0000"/>
                </a:solidFill>
              </a:rPr>
              <a:t> </a:t>
            </a:r>
            <a:endParaRPr lang="zh-CN" altLang="en-US" dirty="0">
              <a:solidFill>
                <a:srgbClr val="FF0000"/>
              </a:solidFill>
            </a:endParaRPr>
          </a:p>
        </p:txBody>
      </p:sp>
      <p:pic>
        <p:nvPicPr>
          <p:cNvPr id="3" name="图片 2">
            <a:extLst>
              <a:ext uri="{FF2B5EF4-FFF2-40B4-BE49-F238E27FC236}">
                <a16:creationId xmlns:a16="http://schemas.microsoft.com/office/drawing/2014/main" id="{92B99A0D-96D7-494A-9587-40AF588B5C19}"/>
              </a:ext>
            </a:extLst>
          </p:cNvPr>
          <p:cNvPicPr>
            <a:picLocks noChangeAspect="1"/>
          </p:cNvPicPr>
          <p:nvPr/>
        </p:nvPicPr>
        <p:blipFill>
          <a:blip r:embed="rId3"/>
          <a:stretch>
            <a:fillRect/>
          </a:stretch>
        </p:blipFill>
        <p:spPr>
          <a:xfrm>
            <a:off x="7680176" y="33792"/>
            <a:ext cx="4488357" cy="3611231"/>
          </a:xfrm>
          <a:prstGeom prst="rect">
            <a:avLst/>
          </a:prstGeom>
        </p:spPr>
      </p:pic>
      <p:sp>
        <p:nvSpPr>
          <p:cNvPr id="9" name="内容占位符 2">
            <a:extLst>
              <a:ext uri="{FF2B5EF4-FFF2-40B4-BE49-F238E27FC236}">
                <a16:creationId xmlns:a16="http://schemas.microsoft.com/office/drawing/2014/main" id="{21B865CD-6759-4CAA-AB48-613920736022}"/>
              </a:ext>
            </a:extLst>
          </p:cNvPr>
          <p:cNvSpPr txBox="1">
            <a:spLocks/>
          </p:cNvSpPr>
          <p:nvPr/>
        </p:nvSpPr>
        <p:spPr>
          <a:xfrm>
            <a:off x="9344837" y="4059544"/>
            <a:ext cx="2684984" cy="2383864"/>
          </a:xfrm>
          <a:prstGeom prst="rect">
            <a:avLst/>
          </a:prstGeom>
          <a:ln w="57150">
            <a:solidFill>
              <a:srgbClr val="FF0000"/>
            </a:solidFill>
          </a:ln>
        </p:spPr>
        <p:txBody>
          <a:bodyPr vert="horz" rtlCol="0">
            <a:normAutofit/>
          </a:bodyPr>
          <a:lst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a:lstStyle>
          <a:p>
            <a:r>
              <a:rPr lang="zh-CN" altLang="en-US" sz="2000" b="1" dirty="0"/>
              <a:t>面积：</a:t>
            </a:r>
            <a:endParaRPr lang="en-US" altLang="zh-CN" sz="2000" b="1" dirty="0"/>
          </a:p>
          <a:p>
            <a:pPr marL="0" indent="0">
              <a:buNone/>
            </a:pPr>
            <a:r>
              <a:rPr lang="en-US" altLang="zh-CN" sz="2000" b="1" dirty="0"/>
              <a:t>          </a:t>
            </a:r>
            <a:r>
              <a:rPr lang="en-US" altLang="zh-CN" sz="2000" b="1" dirty="0">
                <a:solidFill>
                  <a:srgbClr val="FF0000"/>
                </a:solidFill>
              </a:rPr>
              <a:t>78,000 m</a:t>
            </a:r>
            <a:r>
              <a:rPr lang="en-US" altLang="zh-CN" sz="2000" b="1" baseline="30000" dirty="0">
                <a:solidFill>
                  <a:srgbClr val="FF0000"/>
                </a:solidFill>
              </a:rPr>
              <a:t>2</a:t>
            </a:r>
            <a:endParaRPr lang="zh-CN" altLang="en-US" sz="2000" b="1" baseline="30000" dirty="0">
              <a:solidFill>
                <a:srgbClr val="FF0000"/>
              </a:solidFill>
            </a:endParaRPr>
          </a:p>
          <a:p>
            <a:r>
              <a:rPr lang="zh-CN" altLang="en-US" sz="2000" b="1" dirty="0"/>
              <a:t>探测单元数：</a:t>
            </a:r>
            <a:endParaRPr lang="en-US" altLang="zh-CN" sz="2000" b="1" dirty="0"/>
          </a:p>
          <a:p>
            <a:pPr marL="0" indent="0">
              <a:buNone/>
            </a:pPr>
            <a:r>
              <a:rPr lang="en-US" altLang="zh-CN" sz="2000" b="1" dirty="0"/>
              <a:t>          </a:t>
            </a:r>
            <a:r>
              <a:rPr lang="en-US" altLang="zh-CN" sz="2000" b="1" dirty="0">
                <a:solidFill>
                  <a:srgbClr val="FF0000"/>
                </a:solidFill>
              </a:rPr>
              <a:t>3120</a:t>
            </a:r>
            <a:r>
              <a:rPr lang="en-US" altLang="zh-CN" sz="2000" b="1" dirty="0"/>
              <a:t> </a:t>
            </a:r>
          </a:p>
          <a:p>
            <a:r>
              <a:rPr lang="zh-CN" altLang="en-US" sz="2000" b="1" dirty="0"/>
              <a:t>能量范围：</a:t>
            </a:r>
            <a:endParaRPr lang="en-US" altLang="zh-CN" sz="2000" b="1" dirty="0"/>
          </a:p>
          <a:p>
            <a:pPr marL="0" indent="0">
              <a:buNone/>
            </a:pPr>
            <a:r>
              <a:rPr lang="en-US" altLang="zh-CN" sz="2000" b="1" dirty="0"/>
              <a:t>           </a:t>
            </a:r>
            <a:r>
              <a:rPr lang="en-US" altLang="zh-CN" sz="2000" b="1" dirty="0">
                <a:solidFill>
                  <a:srgbClr val="FF0000"/>
                </a:solidFill>
              </a:rPr>
              <a:t>0.1-10</a:t>
            </a:r>
            <a:r>
              <a:rPr lang="en-US" altLang="zh-CN" sz="2000" b="1" dirty="0"/>
              <a:t> </a:t>
            </a:r>
            <a:r>
              <a:rPr lang="en-US" altLang="zh-CN" sz="2000" b="1" dirty="0" err="1">
                <a:solidFill>
                  <a:srgbClr val="FF0000"/>
                </a:solidFill>
              </a:rPr>
              <a:t>TeV</a:t>
            </a:r>
            <a:endParaRPr lang="en-US" altLang="zh-CN" sz="2000" b="1" dirty="0">
              <a:solidFill>
                <a:srgbClr val="FF0000"/>
              </a:solidFill>
            </a:endParaRPr>
          </a:p>
          <a:p>
            <a:endParaRPr lang="en-US" altLang="zh-CN" sz="2000" dirty="0"/>
          </a:p>
        </p:txBody>
      </p:sp>
    </p:spTree>
    <p:extLst>
      <p:ext uri="{BB962C8B-B14F-4D97-AF65-F5344CB8AC3E}">
        <p14:creationId xmlns:p14="http://schemas.microsoft.com/office/powerpoint/2010/main" val="1946577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B8193656-3838-4F15-9B19-FD4EF5224503}"/>
              </a:ext>
            </a:extLst>
          </p:cNvPr>
          <p:cNvGrpSpPr/>
          <p:nvPr/>
        </p:nvGrpSpPr>
        <p:grpSpPr>
          <a:xfrm>
            <a:off x="7545141" y="15900"/>
            <a:ext cx="4608000" cy="3089668"/>
            <a:chOff x="7545141" y="15900"/>
            <a:chExt cx="4608000" cy="3089668"/>
          </a:xfrm>
        </p:grpSpPr>
        <p:pic>
          <p:nvPicPr>
            <p:cNvPr id="21" name="图片 20">
              <a:extLst>
                <a:ext uri="{FF2B5EF4-FFF2-40B4-BE49-F238E27FC236}">
                  <a16:creationId xmlns:a16="http://schemas.microsoft.com/office/drawing/2014/main" id="{F7FCF1AD-3D2D-4421-A0E5-8A624DEC99C5}"/>
                </a:ext>
              </a:extLst>
            </p:cNvPr>
            <p:cNvPicPr>
              <a:picLocks noChangeAspect="1"/>
            </p:cNvPicPr>
            <p:nvPr/>
          </p:nvPicPr>
          <p:blipFill rotWithShape="1">
            <a:blip r:embed="rId2"/>
            <a:srcRect t="8151"/>
            <a:stretch/>
          </p:blipFill>
          <p:spPr>
            <a:xfrm>
              <a:off x="7545141" y="15900"/>
              <a:ext cx="4608000" cy="3089668"/>
            </a:xfrm>
            <a:prstGeom prst="rect">
              <a:avLst/>
            </a:prstGeom>
          </p:spPr>
        </p:pic>
        <p:sp>
          <p:nvSpPr>
            <p:cNvPr id="22" name="圆: 空心 21">
              <a:extLst>
                <a:ext uri="{FF2B5EF4-FFF2-40B4-BE49-F238E27FC236}">
                  <a16:creationId xmlns:a16="http://schemas.microsoft.com/office/drawing/2014/main" id="{29470E3B-152A-491E-AEEB-B146E2543231}"/>
                </a:ext>
              </a:extLst>
            </p:cNvPr>
            <p:cNvSpPr>
              <a:spLocks noChangeAspect="1"/>
            </p:cNvSpPr>
            <p:nvPr/>
          </p:nvSpPr>
          <p:spPr>
            <a:xfrm>
              <a:off x="8406317" y="458572"/>
              <a:ext cx="1944000" cy="1944000"/>
            </a:xfrm>
            <a:prstGeom prst="donut">
              <a:avLst>
                <a:gd name="adj" fmla="val 15077"/>
              </a:avLst>
            </a:prstGeom>
            <a:solidFill>
              <a:srgbClr val="00B05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文本框 23">
              <a:extLst>
                <a:ext uri="{FF2B5EF4-FFF2-40B4-BE49-F238E27FC236}">
                  <a16:creationId xmlns:a16="http://schemas.microsoft.com/office/drawing/2014/main" id="{FAFCBB79-CB3B-4504-9F9C-E21349EBCF40}"/>
                </a:ext>
              </a:extLst>
            </p:cNvPr>
            <p:cNvSpPr txBox="1"/>
            <p:nvPr/>
          </p:nvSpPr>
          <p:spPr>
            <a:xfrm>
              <a:off x="7911366" y="1063894"/>
              <a:ext cx="510853" cy="261610"/>
            </a:xfrm>
            <a:prstGeom prst="rect">
              <a:avLst/>
            </a:prstGeom>
            <a:noFill/>
          </p:spPr>
          <p:txBody>
            <a:bodyPr wrap="square" rtlCol="0">
              <a:spAutoFit/>
            </a:bodyPr>
            <a:lstStyle/>
            <a:p>
              <a:r>
                <a:rPr lang="en-US" altLang="zh-CN" sz="1100" b="1" dirty="0">
                  <a:solidFill>
                    <a:srgbClr val="C00000"/>
                  </a:solidFill>
                </a:rPr>
                <a:t>Crab</a:t>
              </a:r>
              <a:endParaRPr lang="zh-CN" altLang="en-US" sz="1100" b="1" dirty="0">
                <a:solidFill>
                  <a:srgbClr val="C00000"/>
                </a:solidFill>
              </a:endParaRPr>
            </a:p>
          </p:txBody>
        </p:sp>
        <p:sp>
          <p:nvSpPr>
            <p:cNvPr id="25" name="文本框 24">
              <a:extLst>
                <a:ext uri="{FF2B5EF4-FFF2-40B4-BE49-F238E27FC236}">
                  <a16:creationId xmlns:a16="http://schemas.microsoft.com/office/drawing/2014/main" id="{9815176C-F122-4A14-BD8B-0A2092854221}"/>
                </a:ext>
              </a:extLst>
            </p:cNvPr>
            <p:cNvSpPr txBox="1"/>
            <p:nvPr/>
          </p:nvSpPr>
          <p:spPr>
            <a:xfrm>
              <a:off x="10215356" y="662954"/>
              <a:ext cx="662412" cy="261610"/>
            </a:xfrm>
            <a:prstGeom prst="rect">
              <a:avLst/>
            </a:prstGeom>
            <a:noFill/>
          </p:spPr>
          <p:txBody>
            <a:bodyPr wrap="square" rtlCol="0">
              <a:spAutoFit/>
            </a:bodyPr>
            <a:lstStyle/>
            <a:p>
              <a:r>
                <a:rPr lang="en-US" altLang="zh-CN" sz="1100" b="1" dirty="0">
                  <a:solidFill>
                    <a:schemeClr val="tx2">
                      <a:lumMod val="60000"/>
                      <a:lumOff val="40000"/>
                    </a:schemeClr>
                  </a:solidFill>
                  <a:highlight>
                    <a:srgbClr val="FFFF00"/>
                  </a:highlight>
                </a:rPr>
                <a:t>Cygnus</a:t>
              </a:r>
              <a:endParaRPr lang="zh-CN" altLang="en-US" sz="1100" b="1" dirty="0">
                <a:solidFill>
                  <a:schemeClr val="tx2">
                    <a:lumMod val="60000"/>
                    <a:lumOff val="40000"/>
                  </a:schemeClr>
                </a:solidFill>
                <a:highlight>
                  <a:srgbClr val="FFFF00"/>
                </a:highlight>
              </a:endParaRPr>
            </a:p>
          </p:txBody>
        </p:sp>
        <p:sp>
          <p:nvSpPr>
            <p:cNvPr id="26" name="文本框 25">
              <a:extLst>
                <a:ext uri="{FF2B5EF4-FFF2-40B4-BE49-F238E27FC236}">
                  <a16:creationId xmlns:a16="http://schemas.microsoft.com/office/drawing/2014/main" id="{C9CA26FC-73E6-4F65-AC98-B589F1F626A7}"/>
                </a:ext>
              </a:extLst>
            </p:cNvPr>
            <p:cNvSpPr txBox="1"/>
            <p:nvPr/>
          </p:nvSpPr>
          <p:spPr>
            <a:xfrm>
              <a:off x="10154917" y="1973028"/>
              <a:ext cx="524281" cy="261610"/>
            </a:xfrm>
            <a:prstGeom prst="rect">
              <a:avLst/>
            </a:prstGeom>
            <a:noFill/>
          </p:spPr>
          <p:txBody>
            <a:bodyPr wrap="square" rtlCol="0">
              <a:spAutoFit/>
            </a:bodyPr>
            <a:lstStyle/>
            <a:p>
              <a:r>
                <a:rPr lang="en-US" altLang="zh-CN" sz="1100" b="1" dirty="0">
                  <a:solidFill>
                    <a:srgbClr val="C00000"/>
                  </a:solidFill>
                </a:rPr>
                <a:t>1825</a:t>
              </a:r>
              <a:endParaRPr lang="zh-CN" altLang="en-US" sz="1100" b="1" dirty="0">
                <a:solidFill>
                  <a:srgbClr val="C00000"/>
                </a:solidFill>
              </a:endParaRPr>
            </a:p>
          </p:txBody>
        </p:sp>
        <p:sp>
          <p:nvSpPr>
            <p:cNvPr id="27" name="文本框 26">
              <a:extLst>
                <a:ext uri="{FF2B5EF4-FFF2-40B4-BE49-F238E27FC236}">
                  <a16:creationId xmlns:a16="http://schemas.microsoft.com/office/drawing/2014/main" id="{9959C2B4-1755-4A93-968F-A16B8FD26B16}"/>
                </a:ext>
              </a:extLst>
            </p:cNvPr>
            <p:cNvSpPr txBox="1"/>
            <p:nvPr/>
          </p:nvSpPr>
          <p:spPr>
            <a:xfrm>
              <a:off x="9742432" y="320849"/>
              <a:ext cx="524281" cy="261610"/>
            </a:xfrm>
            <a:prstGeom prst="rect">
              <a:avLst/>
            </a:prstGeom>
            <a:noFill/>
          </p:spPr>
          <p:txBody>
            <a:bodyPr wrap="square" rtlCol="0">
              <a:spAutoFit/>
            </a:bodyPr>
            <a:lstStyle/>
            <a:p>
              <a:r>
                <a:rPr lang="en-US" altLang="zh-CN" sz="1100" b="1" dirty="0">
                  <a:solidFill>
                    <a:srgbClr val="00B050"/>
                  </a:solidFill>
                </a:rPr>
                <a:t>2228</a:t>
              </a:r>
              <a:endParaRPr lang="zh-CN" altLang="en-US" sz="1100" b="1" dirty="0">
                <a:solidFill>
                  <a:srgbClr val="00B050"/>
                </a:solidFill>
              </a:endParaRPr>
            </a:p>
          </p:txBody>
        </p:sp>
      </p:grpSp>
      <p:pic>
        <p:nvPicPr>
          <p:cNvPr id="4" name="图片 3">
            <a:extLst>
              <a:ext uri="{FF2B5EF4-FFF2-40B4-BE49-F238E27FC236}">
                <a16:creationId xmlns:a16="http://schemas.microsoft.com/office/drawing/2014/main" id="{E69409AB-1591-4B07-AC0C-452512F5DF2C}"/>
              </a:ext>
            </a:extLst>
          </p:cNvPr>
          <p:cNvPicPr>
            <a:picLocks noChangeAspect="1"/>
          </p:cNvPicPr>
          <p:nvPr/>
        </p:nvPicPr>
        <p:blipFill rotWithShape="1">
          <a:blip r:embed="rId3"/>
          <a:srcRect r="2139" b="12130"/>
          <a:stretch/>
        </p:blipFill>
        <p:spPr>
          <a:xfrm>
            <a:off x="6801719" y="2797038"/>
            <a:ext cx="4471420" cy="3757844"/>
          </a:xfrm>
          <a:prstGeom prst="rect">
            <a:avLst/>
          </a:prstGeom>
        </p:spPr>
      </p:pic>
      <p:sp>
        <p:nvSpPr>
          <p:cNvPr id="3" name="内容占位符 2">
            <a:extLst>
              <a:ext uri="{FF2B5EF4-FFF2-40B4-BE49-F238E27FC236}">
                <a16:creationId xmlns:a16="http://schemas.microsoft.com/office/drawing/2014/main" id="{1ABD0735-52C0-4D7F-B1EA-A31257BB833B}"/>
              </a:ext>
            </a:extLst>
          </p:cNvPr>
          <p:cNvSpPr>
            <a:spLocks noGrp="1"/>
          </p:cNvSpPr>
          <p:nvPr>
            <p:ph idx="1"/>
          </p:nvPr>
        </p:nvSpPr>
        <p:spPr>
          <a:xfrm>
            <a:off x="817077" y="4192306"/>
            <a:ext cx="2974530" cy="2653632"/>
          </a:xfrm>
        </p:spPr>
        <p:txBody>
          <a:bodyPr>
            <a:normAutofit fontScale="85000" lnSpcReduction="20000"/>
          </a:bodyPr>
          <a:lstStyle/>
          <a:p>
            <a:r>
              <a:rPr lang="en-US" altLang="zh-CN" sz="1800" b="1" dirty="0">
                <a:latin typeface="黑体" panose="02010609060101010101" pitchFamily="49" charset="-122"/>
                <a:ea typeface="黑体" panose="02010609060101010101" pitchFamily="49" charset="-122"/>
              </a:rPr>
              <a:t>WFCTA </a:t>
            </a:r>
            <a:r>
              <a:rPr lang="zh-CN" altLang="en-US" sz="1800" b="1" dirty="0">
                <a:latin typeface="黑体" panose="02010609060101010101" pitchFamily="49" charset="-122"/>
                <a:ea typeface="黑体" panose="02010609060101010101" pitchFamily="49" charset="-122"/>
              </a:rPr>
              <a:t>测量：</a:t>
            </a:r>
            <a:r>
              <a:rPr lang="en-US" altLang="zh-CN" sz="1800" b="1" dirty="0">
                <a:latin typeface="黑体" panose="02010609060101010101" pitchFamily="49" charset="-122"/>
                <a:ea typeface="黑体" panose="02010609060101010101" pitchFamily="49" charset="-122"/>
              </a:rPr>
              <a:t>11</a:t>
            </a:r>
            <a:r>
              <a:rPr lang="zh-CN" altLang="en-US" sz="1800" b="1" dirty="0">
                <a:latin typeface="黑体" panose="02010609060101010101" pitchFamily="49" charset="-122"/>
                <a:ea typeface="黑体" panose="02010609060101010101" pitchFamily="49" charset="-122"/>
              </a:rPr>
              <a:t>像素</a:t>
            </a:r>
            <a:r>
              <a:rPr lang="en-US" altLang="zh-CN" sz="1800" b="1" dirty="0">
                <a:latin typeface="黑体" panose="02010609060101010101" pitchFamily="49" charset="-122"/>
                <a:ea typeface="黑体" panose="02010609060101010101" pitchFamily="49" charset="-122"/>
              </a:rPr>
              <a:t> </a:t>
            </a:r>
          </a:p>
          <a:p>
            <a:pPr marL="0" indent="0">
              <a:buNone/>
            </a:pPr>
            <a:r>
              <a:rPr lang="en-US" altLang="zh-CN" sz="1800" b="1" dirty="0">
                <a:solidFill>
                  <a:srgbClr val="0070C0"/>
                </a:solidFill>
                <a:latin typeface="黑体" panose="02010609060101010101" pitchFamily="49" charset="-122"/>
                <a:ea typeface="黑体" panose="02010609060101010101" pitchFamily="49" charset="-122"/>
              </a:rPr>
              <a:t>   </a:t>
            </a:r>
            <a:r>
              <a:rPr lang="en-US" altLang="zh-CN" sz="1800" b="1" dirty="0"/>
              <a:t>L/W~2.6, N</a:t>
            </a:r>
            <a:r>
              <a:rPr lang="en-US" altLang="zh-CN" sz="1800" b="1" baseline="-25000" dirty="0"/>
              <a:t>pe</a:t>
            </a:r>
            <a:r>
              <a:rPr lang="en-US" altLang="zh-CN" sz="1800" b="1" dirty="0"/>
              <a:t>~9100</a:t>
            </a:r>
          </a:p>
          <a:p>
            <a:r>
              <a:rPr lang="zh-CN" altLang="en-US" sz="1800" b="1" dirty="0">
                <a:solidFill>
                  <a:srgbClr val="FF0000"/>
                </a:solidFill>
              </a:rPr>
              <a:t>能量：</a:t>
            </a:r>
            <a:r>
              <a:rPr lang="en-US" altLang="zh-CN" sz="1800" b="1" dirty="0">
                <a:solidFill>
                  <a:srgbClr val="FF0000"/>
                </a:solidFill>
              </a:rPr>
              <a:t>0.9</a:t>
            </a:r>
            <a:r>
              <a:rPr lang="en-US" altLang="zh-CN" sz="1800" b="1" dirty="0">
                <a:solidFill>
                  <a:srgbClr val="FF0000"/>
                </a:solidFill>
                <a:latin typeface="新宋体" panose="02010609030101010101" pitchFamily="49" charset="-122"/>
                <a:ea typeface="新宋体" panose="02010609030101010101" pitchFamily="49" charset="-122"/>
              </a:rPr>
              <a:t>±</a:t>
            </a:r>
            <a:r>
              <a:rPr lang="en-US" altLang="zh-CN" sz="1800" b="1" dirty="0">
                <a:solidFill>
                  <a:srgbClr val="FF0000"/>
                </a:solidFill>
              </a:rPr>
              <a:t>0.2 </a:t>
            </a:r>
            <a:r>
              <a:rPr lang="en-US" altLang="zh-CN" sz="1800" b="1" dirty="0" err="1">
                <a:solidFill>
                  <a:srgbClr val="FF0000"/>
                </a:solidFill>
              </a:rPr>
              <a:t>PeV</a:t>
            </a:r>
            <a:endParaRPr lang="en-US" altLang="zh-CN" sz="1800" b="1" dirty="0">
              <a:solidFill>
                <a:srgbClr val="FF0000"/>
              </a:solidFill>
            </a:endParaRPr>
          </a:p>
          <a:p>
            <a:r>
              <a:rPr lang="en-US" altLang="zh-CN" sz="1800" b="1" dirty="0">
                <a:latin typeface="黑体" panose="02010609060101010101" pitchFamily="49" charset="-122"/>
                <a:ea typeface="黑体" panose="02010609060101010101" pitchFamily="49" charset="-122"/>
              </a:rPr>
              <a:t>KM2A </a:t>
            </a:r>
            <a:r>
              <a:rPr lang="zh-CN" altLang="en-US" sz="1800" b="1" dirty="0">
                <a:latin typeface="黑体" panose="02010609060101010101" pitchFamily="49" charset="-122"/>
                <a:ea typeface="黑体" panose="02010609060101010101" pitchFamily="49" charset="-122"/>
              </a:rPr>
              <a:t>测量：</a:t>
            </a:r>
            <a:r>
              <a:rPr lang="en-US" altLang="zh-CN" sz="1800" b="1" dirty="0"/>
              <a:t> 395</a:t>
            </a:r>
            <a:r>
              <a:rPr lang="zh-CN" altLang="en-US" sz="1800" b="1" dirty="0"/>
              <a:t>探测器</a:t>
            </a:r>
            <a:endParaRPr lang="en-US" altLang="zh-CN" sz="1800" b="1" dirty="0">
              <a:latin typeface="黑体" panose="02010609060101010101" pitchFamily="49" charset="-122"/>
              <a:ea typeface="黑体" panose="02010609060101010101" pitchFamily="49" charset="-122"/>
            </a:endParaRPr>
          </a:p>
          <a:p>
            <a:pPr marL="0" indent="0">
              <a:buNone/>
            </a:pPr>
            <a:r>
              <a:rPr lang="en-US" altLang="zh-CN" sz="1800" b="1" dirty="0"/>
              <a:t>       N</a:t>
            </a:r>
            <a:r>
              <a:rPr lang="en-US" altLang="zh-CN" sz="1800" b="1" baseline="-25000" dirty="0"/>
              <a:t>particle</a:t>
            </a:r>
            <a:r>
              <a:rPr lang="en-US" altLang="zh-CN" sz="1800" b="1" dirty="0"/>
              <a:t>~4574</a:t>
            </a:r>
            <a:endParaRPr lang="en-US" altLang="zh-CN" sz="1800" b="1" dirty="0">
              <a:solidFill>
                <a:srgbClr val="FF0000"/>
              </a:solidFill>
            </a:endParaRPr>
          </a:p>
          <a:p>
            <a:r>
              <a:rPr lang="zh-CN" altLang="en-US" sz="1800" b="1" dirty="0">
                <a:solidFill>
                  <a:srgbClr val="FF0000"/>
                </a:solidFill>
              </a:rPr>
              <a:t>能量： </a:t>
            </a:r>
            <a:r>
              <a:rPr lang="en-US" altLang="zh-CN" sz="1800" b="1" dirty="0">
                <a:solidFill>
                  <a:srgbClr val="FF0000"/>
                </a:solidFill>
              </a:rPr>
              <a:t>0.9</a:t>
            </a:r>
            <a:r>
              <a:rPr lang="en-US" altLang="zh-CN" sz="1800" b="1" dirty="0">
                <a:solidFill>
                  <a:srgbClr val="FF0000"/>
                </a:solidFill>
                <a:latin typeface="新宋体" panose="02010609030101010101" pitchFamily="49" charset="-122"/>
                <a:ea typeface="新宋体" panose="02010609030101010101" pitchFamily="49" charset="-122"/>
              </a:rPr>
              <a:t>±</a:t>
            </a:r>
            <a:r>
              <a:rPr lang="en-US" altLang="zh-CN" sz="1800" b="1" dirty="0">
                <a:solidFill>
                  <a:srgbClr val="FF0000"/>
                </a:solidFill>
              </a:rPr>
              <a:t>0.1  </a:t>
            </a:r>
            <a:r>
              <a:rPr lang="en-US" altLang="zh-CN" sz="1800" b="1" dirty="0" err="1">
                <a:solidFill>
                  <a:srgbClr val="FF0000"/>
                </a:solidFill>
              </a:rPr>
              <a:t>PeV</a:t>
            </a:r>
            <a:r>
              <a:rPr lang="en-US" altLang="zh-CN" sz="1800" b="1" dirty="0">
                <a:solidFill>
                  <a:srgbClr val="FF0000"/>
                </a:solidFill>
              </a:rPr>
              <a:t> </a:t>
            </a:r>
          </a:p>
          <a:p>
            <a:r>
              <a:rPr lang="zh-CN" altLang="en-US" sz="1800" b="1" dirty="0"/>
              <a:t>光子误判率</a:t>
            </a:r>
            <a:r>
              <a:rPr lang="en-US" altLang="zh-CN" sz="1800" b="1" dirty="0"/>
              <a:t>:  </a:t>
            </a:r>
            <a:r>
              <a:rPr lang="en-US" altLang="zh-CN" sz="1800" b="1" dirty="0">
                <a:solidFill>
                  <a:srgbClr val="C00000"/>
                </a:solidFill>
              </a:rPr>
              <a:t>&lt;0.1%</a:t>
            </a:r>
          </a:p>
          <a:p>
            <a:pPr marL="0" indent="0">
              <a:buNone/>
            </a:pPr>
            <a:r>
              <a:rPr lang="en-US" altLang="zh-CN" sz="1800" dirty="0"/>
              <a:t>       11 </a:t>
            </a:r>
            <a:r>
              <a:rPr lang="zh-CN" altLang="en-US" sz="1800" dirty="0"/>
              <a:t>缪子探测器 </a:t>
            </a:r>
            <a:r>
              <a:rPr lang="en-US" altLang="zh-CN" sz="1800" b="1" dirty="0"/>
              <a:t>N</a:t>
            </a:r>
            <a:r>
              <a:rPr lang="el-GR" altLang="zh-CN" sz="1800" b="1" baseline="-25000" dirty="0"/>
              <a:t>μ</a:t>
            </a:r>
            <a:r>
              <a:rPr lang="en-US" altLang="zh-CN" sz="1800" b="1" dirty="0"/>
              <a:t>~15</a:t>
            </a:r>
            <a:endParaRPr lang="en-US" altLang="zh-CN" sz="1800" dirty="0"/>
          </a:p>
          <a:p>
            <a:endParaRPr lang="zh-CN" altLang="en-US" sz="1013" dirty="0"/>
          </a:p>
        </p:txBody>
      </p:sp>
      <p:sp>
        <p:nvSpPr>
          <p:cNvPr id="2" name="标题 1">
            <a:extLst>
              <a:ext uri="{FF2B5EF4-FFF2-40B4-BE49-F238E27FC236}">
                <a16:creationId xmlns:a16="http://schemas.microsoft.com/office/drawing/2014/main" id="{F9299EB0-65FC-4B9A-AE65-7B5A7680259C}"/>
              </a:ext>
            </a:extLst>
          </p:cNvPr>
          <p:cNvSpPr>
            <a:spLocks noGrp="1"/>
          </p:cNvSpPr>
          <p:nvPr>
            <p:ph type="title"/>
          </p:nvPr>
        </p:nvSpPr>
        <p:spPr>
          <a:xfrm>
            <a:off x="965249" y="237731"/>
            <a:ext cx="7669867" cy="654715"/>
          </a:xfrm>
        </p:spPr>
        <p:txBody>
          <a:bodyPr>
            <a:normAutofit fontScale="90000"/>
          </a:bodyPr>
          <a:lstStyle/>
          <a:p>
            <a:r>
              <a:rPr lang="zh-CN" altLang="en-US" b="1" dirty="0">
                <a:solidFill>
                  <a:srgbClr val="FF0000"/>
                </a:solidFill>
              </a:rPr>
              <a:t>广角切伦科夫望远镜</a:t>
            </a:r>
            <a:r>
              <a:rPr lang="en-US" altLang="zh-CN" b="1" dirty="0">
                <a:solidFill>
                  <a:srgbClr val="FF0000"/>
                </a:solidFill>
              </a:rPr>
              <a:t>(WFCTA)</a:t>
            </a:r>
            <a:r>
              <a:rPr lang="en-US" altLang="zh-CN" dirty="0">
                <a:latin typeface="Calibri"/>
                <a:ea typeface="宋体" panose="02010600030101010101" pitchFamily="2" charset="-122"/>
              </a:rPr>
              <a:t> </a:t>
            </a:r>
            <a:br>
              <a:rPr lang="en-US" altLang="zh-CN" dirty="0">
                <a:latin typeface="Calibri"/>
                <a:ea typeface="宋体" panose="02010600030101010101" pitchFamily="2" charset="-122"/>
              </a:rPr>
            </a:br>
            <a:r>
              <a:rPr lang="en-US" altLang="zh-CN" dirty="0">
                <a:latin typeface="Calibri"/>
                <a:ea typeface="宋体" panose="02010600030101010101" pitchFamily="2" charset="-122"/>
              </a:rPr>
              <a:t>                          </a:t>
            </a:r>
            <a:r>
              <a:rPr lang="en-US" altLang="zh-CN" sz="2200" dirty="0">
                <a:latin typeface="Calibri"/>
                <a:ea typeface="宋体" panose="02010600030101010101" pitchFamily="2" charset="-122"/>
              </a:rPr>
              <a:t>Z</a:t>
            </a:r>
            <a:endParaRPr lang="zh-CN" altLang="en-US" dirty="0"/>
          </a:p>
        </p:txBody>
      </p:sp>
      <p:pic>
        <p:nvPicPr>
          <p:cNvPr id="8" name="图片 7">
            <a:extLst>
              <a:ext uri="{FF2B5EF4-FFF2-40B4-BE49-F238E27FC236}">
                <a16:creationId xmlns:a16="http://schemas.microsoft.com/office/drawing/2014/main" id="{EF358233-409F-4ED5-9E7B-1D0581EC29E0}"/>
              </a:ext>
            </a:extLst>
          </p:cNvPr>
          <p:cNvPicPr>
            <a:picLocks noChangeAspect="1"/>
          </p:cNvPicPr>
          <p:nvPr/>
        </p:nvPicPr>
        <p:blipFill rotWithShape="1">
          <a:blip r:embed="rId4"/>
          <a:srcRect l="84586" t="703" r="-1881" b="7602"/>
          <a:stretch/>
        </p:blipFill>
        <p:spPr>
          <a:xfrm>
            <a:off x="4815503" y="5021419"/>
            <a:ext cx="368707" cy="1533463"/>
          </a:xfrm>
          <a:prstGeom prst="rect">
            <a:avLst/>
          </a:prstGeom>
        </p:spPr>
      </p:pic>
      <p:sp>
        <p:nvSpPr>
          <p:cNvPr id="10" name="矩形 9">
            <a:extLst>
              <a:ext uri="{FF2B5EF4-FFF2-40B4-BE49-F238E27FC236}">
                <a16:creationId xmlns:a16="http://schemas.microsoft.com/office/drawing/2014/main" id="{7EE36D15-5A12-418E-91F9-F606AEC3278D}"/>
              </a:ext>
            </a:extLst>
          </p:cNvPr>
          <p:cNvSpPr/>
          <p:nvPr/>
        </p:nvSpPr>
        <p:spPr>
          <a:xfrm rot="20676743">
            <a:off x="10615164" y="4055528"/>
            <a:ext cx="94795" cy="624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12" name="直接连接符 11">
            <a:extLst>
              <a:ext uri="{FF2B5EF4-FFF2-40B4-BE49-F238E27FC236}">
                <a16:creationId xmlns:a16="http://schemas.microsoft.com/office/drawing/2014/main" id="{8AB105BE-C769-456E-90DB-C396257BFE0A}"/>
              </a:ext>
            </a:extLst>
          </p:cNvPr>
          <p:cNvCxnSpPr>
            <a:cxnSpLocks/>
          </p:cNvCxnSpPr>
          <p:nvPr/>
        </p:nvCxnSpPr>
        <p:spPr>
          <a:xfrm flipV="1">
            <a:off x="7661424" y="3858935"/>
            <a:ext cx="3722270" cy="1252037"/>
          </a:xfrm>
          <a:prstGeom prst="line">
            <a:avLst/>
          </a:prstGeom>
          <a:ln>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861F7DE8-9A2D-415E-AD8B-A5D297B0E144}"/>
              </a:ext>
            </a:extLst>
          </p:cNvPr>
          <p:cNvPicPr>
            <a:picLocks noChangeAspect="1"/>
          </p:cNvPicPr>
          <p:nvPr/>
        </p:nvPicPr>
        <p:blipFill rotWithShape="1">
          <a:blip r:embed="rId5"/>
          <a:srcRect l="7078" t="45938" r="46622" b="3510"/>
          <a:stretch/>
        </p:blipFill>
        <p:spPr>
          <a:xfrm>
            <a:off x="5147757" y="4933535"/>
            <a:ext cx="2172593" cy="1868240"/>
          </a:xfrm>
          <a:prstGeom prst="rect">
            <a:avLst/>
          </a:prstGeom>
        </p:spPr>
      </p:pic>
      <p:cxnSp>
        <p:nvCxnSpPr>
          <p:cNvPr id="13" name="直接连接符 12">
            <a:extLst>
              <a:ext uri="{FF2B5EF4-FFF2-40B4-BE49-F238E27FC236}">
                <a16:creationId xmlns:a16="http://schemas.microsoft.com/office/drawing/2014/main" id="{B0D53CB4-272D-469D-88E0-84A4C9A0D54F}"/>
              </a:ext>
            </a:extLst>
          </p:cNvPr>
          <p:cNvCxnSpPr>
            <a:cxnSpLocks/>
          </p:cNvCxnSpPr>
          <p:nvPr/>
        </p:nvCxnSpPr>
        <p:spPr>
          <a:xfrm flipV="1">
            <a:off x="5408948" y="4615618"/>
            <a:ext cx="3722270" cy="1252037"/>
          </a:xfrm>
          <a:prstGeom prst="line">
            <a:avLst/>
          </a:prstGeom>
          <a:ln>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1190AFBF-92C9-4A83-8246-6310E9E39119}"/>
              </a:ext>
            </a:extLst>
          </p:cNvPr>
          <p:cNvPicPr>
            <a:picLocks noChangeAspect="1"/>
          </p:cNvPicPr>
          <p:nvPr/>
        </p:nvPicPr>
        <p:blipFill rotWithShape="1">
          <a:blip r:embed="rId6"/>
          <a:srcRect l="5170"/>
          <a:stretch/>
        </p:blipFill>
        <p:spPr>
          <a:xfrm rot="19800000">
            <a:off x="9736604" y="3186649"/>
            <a:ext cx="1151753" cy="972312"/>
          </a:xfrm>
          <a:prstGeom prst="rect">
            <a:avLst/>
          </a:prstGeom>
        </p:spPr>
      </p:pic>
      <p:sp>
        <p:nvSpPr>
          <p:cNvPr id="19" name="文本框 18">
            <a:extLst>
              <a:ext uri="{FF2B5EF4-FFF2-40B4-BE49-F238E27FC236}">
                <a16:creationId xmlns:a16="http://schemas.microsoft.com/office/drawing/2014/main" id="{B044E1BD-B2A4-4677-B99F-C486AEAFB08C}"/>
              </a:ext>
            </a:extLst>
          </p:cNvPr>
          <p:cNvSpPr txBox="1"/>
          <p:nvPr/>
        </p:nvSpPr>
        <p:spPr>
          <a:xfrm>
            <a:off x="10728317" y="3878354"/>
            <a:ext cx="920344" cy="461665"/>
          </a:xfrm>
          <a:prstGeom prst="rect">
            <a:avLst/>
          </a:prstGeom>
          <a:noFill/>
        </p:spPr>
        <p:txBody>
          <a:bodyPr wrap="square" rtlCol="0">
            <a:spAutoFit/>
          </a:bodyPr>
          <a:lstStyle/>
          <a:p>
            <a:r>
              <a:rPr lang="en-US" altLang="zh-CN" sz="1200" b="1" dirty="0">
                <a:solidFill>
                  <a:srgbClr val="FF0000"/>
                </a:solidFill>
              </a:rPr>
              <a:t>WFCTA </a:t>
            </a:r>
          </a:p>
          <a:p>
            <a:r>
              <a:rPr lang="en-US" altLang="zh-CN" sz="1200" b="1" dirty="0">
                <a:solidFill>
                  <a:srgbClr val="FF0000"/>
                </a:solidFill>
              </a:rPr>
              <a:t>tele.-10</a:t>
            </a:r>
            <a:endParaRPr lang="zh-CN" altLang="en-US" sz="1200" b="1" dirty="0">
              <a:solidFill>
                <a:srgbClr val="FF0000"/>
              </a:solidFill>
            </a:endParaRPr>
          </a:p>
        </p:txBody>
      </p:sp>
      <p:sp>
        <p:nvSpPr>
          <p:cNvPr id="18" name="文本框 17">
            <a:extLst>
              <a:ext uri="{FF2B5EF4-FFF2-40B4-BE49-F238E27FC236}">
                <a16:creationId xmlns:a16="http://schemas.microsoft.com/office/drawing/2014/main" id="{B044E1BD-B2A4-4677-B99F-C486AEAFB08C}"/>
              </a:ext>
            </a:extLst>
          </p:cNvPr>
          <p:cNvSpPr txBox="1"/>
          <p:nvPr/>
        </p:nvSpPr>
        <p:spPr>
          <a:xfrm>
            <a:off x="5825051" y="4654309"/>
            <a:ext cx="712481" cy="404085"/>
          </a:xfrm>
          <a:prstGeom prst="rect">
            <a:avLst/>
          </a:prstGeom>
          <a:noFill/>
        </p:spPr>
        <p:txBody>
          <a:bodyPr wrap="square" rtlCol="0">
            <a:spAutoFit/>
          </a:bodyPr>
          <a:lstStyle/>
          <a:p>
            <a:r>
              <a:rPr lang="en-US" altLang="zh-CN" sz="1013" b="1" dirty="0">
                <a:solidFill>
                  <a:srgbClr val="FF0000"/>
                </a:solidFill>
              </a:rPr>
              <a:t>tele.-10  image</a:t>
            </a:r>
            <a:endParaRPr lang="zh-CN" altLang="en-US" sz="1013" b="1" dirty="0">
              <a:solidFill>
                <a:srgbClr val="FF0000"/>
              </a:solidFill>
            </a:endParaRPr>
          </a:p>
        </p:txBody>
      </p:sp>
      <p:sp>
        <p:nvSpPr>
          <p:cNvPr id="14" name="文本框 13">
            <a:extLst>
              <a:ext uri="{FF2B5EF4-FFF2-40B4-BE49-F238E27FC236}">
                <a16:creationId xmlns:a16="http://schemas.microsoft.com/office/drawing/2014/main" id="{B044E1BD-B2A4-4677-B99F-C486AEAFB08C}"/>
              </a:ext>
            </a:extLst>
          </p:cNvPr>
          <p:cNvSpPr txBox="1"/>
          <p:nvPr/>
        </p:nvSpPr>
        <p:spPr>
          <a:xfrm>
            <a:off x="10601945" y="3097780"/>
            <a:ext cx="712481" cy="338554"/>
          </a:xfrm>
          <a:prstGeom prst="rect">
            <a:avLst/>
          </a:prstGeom>
          <a:noFill/>
        </p:spPr>
        <p:txBody>
          <a:bodyPr wrap="square" rtlCol="0">
            <a:spAutoFit/>
          </a:bodyPr>
          <a:lstStyle/>
          <a:p>
            <a:r>
              <a:rPr lang="en-US" altLang="zh-CN" sz="1600" b="1" dirty="0">
                <a:solidFill>
                  <a:srgbClr val="FF0000"/>
                </a:solidFill>
              </a:rPr>
              <a:t>WCDA</a:t>
            </a:r>
            <a:endParaRPr lang="zh-CN" altLang="en-US" sz="1600" b="1" dirty="0">
              <a:solidFill>
                <a:srgbClr val="FF0000"/>
              </a:solidFill>
            </a:endParaRPr>
          </a:p>
        </p:txBody>
      </p:sp>
      <p:sp>
        <p:nvSpPr>
          <p:cNvPr id="15" name="文本框 14">
            <a:extLst>
              <a:ext uri="{FF2B5EF4-FFF2-40B4-BE49-F238E27FC236}">
                <a16:creationId xmlns:a16="http://schemas.microsoft.com/office/drawing/2014/main" id="{B044E1BD-B2A4-4677-B99F-C486AEAFB08C}"/>
              </a:ext>
            </a:extLst>
          </p:cNvPr>
          <p:cNvSpPr txBox="1"/>
          <p:nvPr/>
        </p:nvSpPr>
        <p:spPr>
          <a:xfrm>
            <a:off x="7832986" y="3137441"/>
            <a:ext cx="712481" cy="338554"/>
          </a:xfrm>
          <a:prstGeom prst="rect">
            <a:avLst/>
          </a:prstGeom>
          <a:noFill/>
        </p:spPr>
        <p:txBody>
          <a:bodyPr wrap="square" rtlCol="0">
            <a:spAutoFit/>
          </a:bodyPr>
          <a:lstStyle/>
          <a:p>
            <a:r>
              <a:rPr lang="en-US" altLang="zh-CN" sz="1600" b="1" dirty="0">
                <a:solidFill>
                  <a:srgbClr val="FF0000"/>
                </a:solidFill>
              </a:rPr>
              <a:t>KM2A</a:t>
            </a:r>
            <a:endParaRPr lang="zh-CN" altLang="en-US" sz="1600" b="1" dirty="0">
              <a:solidFill>
                <a:srgbClr val="FF0000"/>
              </a:solidFill>
            </a:endParaRPr>
          </a:p>
        </p:txBody>
      </p:sp>
      <p:pic>
        <p:nvPicPr>
          <p:cNvPr id="5" name="图片 4">
            <a:extLst>
              <a:ext uri="{FF2B5EF4-FFF2-40B4-BE49-F238E27FC236}">
                <a16:creationId xmlns:a16="http://schemas.microsoft.com/office/drawing/2014/main" id="{505391F7-5932-434F-BCAC-BF5AC968C65E}"/>
              </a:ext>
            </a:extLst>
          </p:cNvPr>
          <p:cNvPicPr>
            <a:picLocks noChangeAspect="1"/>
          </p:cNvPicPr>
          <p:nvPr/>
        </p:nvPicPr>
        <p:blipFill rotWithShape="1">
          <a:blip r:embed="rId7"/>
          <a:srcRect l="46824" t="37400" b="21877"/>
          <a:stretch/>
        </p:blipFill>
        <p:spPr>
          <a:xfrm>
            <a:off x="-5470" y="981342"/>
            <a:ext cx="5011022" cy="2878106"/>
          </a:xfrm>
          <a:prstGeom prst="rect">
            <a:avLst/>
          </a:prstGeom>
        </p:spPr>
      </p:pic>
      <p:sp>
        <p:nvSpPr>
          <p:cNvPr id="17" name="内容占位符 2">
            <a:extLst>
              <a:ext uri="{FF2B5EF4-FFF2-40B4-BE49-F238E27FC236}">
                <a16:creationId xmlns:a16="http://schemas.microsoft.com/office/drawing/2014/main" id="{E8982D83-4080-41A5-BC98-CDD9C72DBDE6}"/>
              </a:ext>
            </a:extLst>
          </p:cNvPr>
          <p:cNvSpPr txBox="1">
            <a:spLocks/>
          </p:cNvSpPr>
          <p:nvPr/>
        </p:nvSpPr>
        <p:spPr>
          <a:xfrm>
            <a:off x="5406517" y="1353128"/>
            <a:ext cx="2254907" cy="1117942"/>
          </a:xfrm>
          <a:prstGeom prst="rect">
            <a:avLst/>
          </a:prstGeom>
          <a:ln w="57150">
            <a:solidFill>
              <a:srgbClr val="FF0000"/>
            </a:solidFill>
          </a:ln>
        </p:spPr>
        <p:txBody>
          <a:bodyPr vert="horz" rtlCol="0">
            <a:normAutofit lnSpcReduction="10000"/>
          </a:bodyPr>
          <a:lst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a:lstStyle>
          <a:p>
            <a:r>
              <a:rPr lang="zh-CN" altLang="en-US" sz="2000" b="1" dirty="0"/>
              <a:t>望远镜数：</a:t>
            </a:r>
            <a:r>
              <a:rPr lang="en-US" altLang="zh-CN" sz="2000" b="1" dirty="0"/>
              <a:t>18</a:t>
            </a:r>
          </a:p>
          <a:p>
            <a:r>
              <a:rPr lang="zh-CN" altLang="en-US" sz="2000" b="1" dirty="0"/>
              <a:t>能量范围：</a:t>
            </a:r>
            <a:endParaRPr lang="en-US" altLang="zh-CN" sz="2000" b="1" dirty="0"/>
          </a:p>
          <a:p>
            <a:pPr marL="0" indent="0">
              <a:buNone/>
            </a:pPr>
            <a:r>
              <a:rPr lang="en-US" altLang="zh-CN" sz="2000" b="1" dirty="0"/>
              <a:t>          0.1-</a:t>
            </a:r>
            <a:r>
              <a:rPr lang="en-US" altLang="zh-CN" sz="2000" b="1" dirty="0">
                <a:solidFill>
                  <a:srgbClr val="FF0000"/>
                </a:solidFill>
              </a:rPr>
              <a:t>100</a:t>
            </a:r>
            <a:r>
              <a:rPr lang="en-US" altLang="zh-CN" sz="2000" b="1" dirty="0"/>
              <a:t> </a:t>
            </a:r>
            <a:r>
              <a:rPr lang="en-US" altLang="zh-CN" sz="2000" b="1" dirty="0" err="1"/>
              <a:t>PeV</a:t>
            </a:r>
            <a:endParaRPr lang="en-US" altLang="zh-CN" sz="2000" b="1" dirty="0"/>
          </a:p>
          <a:p>
            <a:endParaRPr lang="en-US" altLang="zh-CN" sz="2000" dirty="0"/>
          </a:p>
          <a:p>
            <a:endParaRPr lang="en-US" altLang="zh-CN" sz="2000" dirty="0"/>
          </a:p>
        </p:txBody>
      </p:sp>
      <p:sp>
        <p:nvSpPr>
          <p:cNvPr id="16" name="文本框 15">
            <a:extLst>
              <a:ext uri="{FF2B5EF4-FFF2-40B4-BE49-F238E27FC236}">
                <a16:creationId xmlns:a16="http://schemas.microsoft.com/office/drawing/2014/main" id="{29BB0329-907D-4039-89CC-05BED062E4DC}"/>
              </a:ext>
            </a:extLst>
          </p:cNvPr>
          <p:cNvSpPr txBox="1"/>
          <p:nvPr/>
        </p:nvSpPr>
        <p:spPr>
          <a:xfrm>
            <a:off x="5144121" y="3470041"/>
            <a:ext cx="3183628" cy="954107"/>
          </a:xfrm>
          <a:prstGeom prst="rect">
            <a:avLst/>
          </a:prstGeom>
          <a:noFill/>
        </p:spPr>
        <p:txBody>
          <a:bodyPr wrap="none" rtlCol="0">
            <a:spAutoFit/>
          </a:bodyPr>
          <a:lstStyle/>
          <a:p>
            <a:r>
              <a:rPr lang="en-US" altLang="zh-CN" dirty="0">
                <a:latin typeface="Calibri"/>
                <a:ea typeface="宋体" panose="02010600030101010101" pitchFamily="2" charset="-122"/>
              </a:rPr>
              <a:t>Zhen Cao, </a:t>
            </a:r>
            <a:r>
              <a:rPr lang="en-US" altLang="zh-CN" i="1" dirty="0">
                <a:latin typeface="Calibri"/>
                <a:ea typeface="宋体" panose="02010600030101010101" pitchFamily="2" charset="-122"/>
              </a:rPr>
              <a:t>et al</a:t>
            </a:r>
            <a:r>
              <a:rPr lang="en-US" altLang="zh-CN" dirty="0">
                <a:latin typeface="Calibri"/>
                <a:ea typeface="宋体" panose="02010600030101010101" pitchFamily="2" charset="-122"/>
              </a:rPr>
              <a:t>., LHAASO Coll., </a:t>
            </a:r>
            <a:br>
              <a:rPr lang="en-US" altLang="zh-CN" dirty="0">
                <a:latin typeface="Calibri"/>
                <a:ea typeface="宋体" panose="02010600030101010101" pitchFamily="2" charset="-122"/>
              </a:rPr>
            </a:br>
            <a:r>
              <a:rPr lang="en-US" altLang="zh-CN" sz="2000" b="1" i="1" dirty="0">
                <a:solidFill>
                  <a:srgbClr val="FF0000"/>
                </a:solidFill>
                <a:latin typeface="Calibri"/>
                <a:ea typeface="宋体" panose="02010600030101010101" pitchFamily="2" charset="-122"/>
              </a:rPr>
              <a:t>Science</a:t>
            </a:r>
            <a:r>
              <a:rPr lang="en-US" altLang="zh-CN" dirty="0">
                <a:latin typeface="Calibri"/>
                <a:ea typeface="宋体" panose="02010600030101010101" pitchFamily="2" charset="-122"/>
              </a:rPr>
              <a:t>, 373, 425 (2021)</a:t>
            </a:r>
            <a:br>
              <a:rPr lang="en-US" altLang="zh-CN" dirty="0">
                <a:latin typeface="Calibri"/>
                <a:ea typeface="宋体" panose="02010600030101010101" pitchFamily="2" charset="-122"/>
              </a:rPr>
            </a:br>
            <a:endParaRPr lang="zh-CN" altLang="en-US" dirty="0"/>
          </a:p>
        </p:txBody>
      </p:sp>
    </p:spTree>
    <p:extLst>
      <p:ext uri="{BB962C8B-B14F-4D97-AF65-F5344CB8AC3E}">
        <p14:creationId xmlns:p14="http://schemas.microsoft.com/office/powerpoint/2010/main" val="1670690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07636" y="480907"/>
            <a:ext cx="8852264" cy="638852"/>
          </a:xfrm>
        </p:spPr>
        <p:txBody>
          <a:bodyPr>
            <a:normAutofit/>
          </a:bodyPr>
          <a:lstStyle/>
          <a:p>
            <a:r>
              <a:rPr lang="zh-CN" altLang="en-US" sz="3200" b="1" dirty="0">
                <a:solidFill>
                  <a:srgbClr val="FF0000"/>
                </a:solidFill>
              </a:rPr>
              <a:t>三、银河系</a:t>
            </a:r>
            <a:r>
              <a:rPr lang="zh-CN" altLang="en-US" sz="3200" b="1" dirty="0"/>
              <a:t>甚高能</a:t>
            </a:r>
            <a:r>
              <a:rPr lang="en-US" altLang="zh-CN" sz="3200" b="1" dirty="0"/>
              <a:t>/</a:t>
            </a:r>
            <a:r>
              <a:rPr lang="zh-CN" altLang="en-US" sz="3200" b="1" dirty="0"/>
              <a:t>超高能伽马射线观测研究</a:t>
            </a:r>
          </a:p>
        </p:txBody>
      </p:sp>
      <p:sp>
        <p:nvSpPr>
          <p:cNvPr id="3" name="内容占位符 2"/>
          <p:cNvSpPr>
            <a:spLocks noGrp="1"/>
          </p:cNvSpPr>
          <p:nvPr>
            <p:ph idx="1"/>
          </p:nvPr>
        </p:nvSpPr>
        <p:spPr>
          <a:xfrm>
            <a:off x="1853027" y="1202074"/>
            <a:ext cx="7125438" cy="2021341"/>
          </a:xfrm>
        </p:spPr>
        <p:txBody>
          <a:bodyPr>
            <a:normAutofit fontScale="77500" lnSpcReduction="20000"/>
          </a:bodyPr>
          <a:lstStyle/>
          <a:p>
            <a:r>
              <a:rPr lang="en-US" altLang="zh-CN" sz="3000" b="1" dirty="0">
                <a:solidFill>
                  <a:srgbClr val="0000FF"/>
                </a:solidFill>
                <a:latin typeface="微软雅黑" panose="020B0503020204020204" charset="-122"/>
              </a:rPr>
              <a:t>LHAASO</a:t>
            </a:r>
            <a:r>
              <a:rPr lang="zh-CN" altLang="en-US" sz="3000" b="1" dirty="0">
                <a:solidFill>
                  <a:srgbClr val="0000FF"/>
                </a:solidFill>
                <a:latin typeface="微软雅黑" panose="020B0503020204020204" charset="-122"/>
              </a:rPr>
              <a:t>覆盖</a:t>
            </a:r>
            <a:r>
              <a:rPr lang="en-US" altLang="zh-CN" sz="3000" b="1" dirty="0">
                <a:solidFill>
                  <a:srgbClr val="0000FF"/>
                </a:solidFill>
                <a:latin typeface="微软雅黑" panose="020B0503020204020204" charset="-122"/>
              </a:rPr>
              <a:t>300 GeV-10 </a:t>
            </a:r>
            <a:r>
              <a:rPr lang="en-US" altLang="zh-CN" sz="3000" b="1" dirty="0" err="1">
                <a:solidFill>
                  <a:srgbClr val="0000FF"/>
                </a:solidFill>
                <a:latin typeface="微软雅黑" panose="020B0503020204020204" charset="-122"/>
              </a:rPr>
              <a:t>PeV</a:t>
            </a:r>
            <a:r>
              <a:rPr lang="zh-CN" altLang="en-US" sz="3000" b="1" dirty="0">
                <a:solidFill>
                  <a:srgbClr val="0000FF"/>
                </a:solidFill>
                <a:latin typeface="微软雅黑" panose="020B0503020204020204" charset="-122"/>
              </a:rPr>
              <a:t>宽广的</a:t>
            </a:r>
            <a:endParaRPr lang="en-US" altLang="zh-CN" sz="3000" b="1" dirty="0">
              <a:solidFill>
                <a:srgbClr val="0000FF"/>
              </a:solidFill>
              <a:latin typeface="微软雅黑" panose="020B0503020204020204" charset="-122"/>
            </a:endParaRPr>
          </a:p>
          <a:p>
            <a:pPr marL="0" indent="0">
              <a:buNone/>
            </a:pPr>
            <a:r>
              <a:rPr lang="zh-CN" altLang="en-US" sz="3000" b="1" dirty="0">
                <a:solidFill>
                  <a:srgbClr val="0000FF"/>
                </a:solidFill>
                <a:latin typeface="微软雅黑" panose="020B0503020204020204" charset="-122"/>
              </a:rPr>
              <a:t>    伽马射线能量范围！</a:t>
            </a:r>
            <a:endParaRPr lang="en-US" altLang="zh-CN" sz="3000" b="1" dirty="0">
              <a:solidFill>
                <a:srgbClr val="0000FF"/>
              </a:solidFill>
              <a:latin typeface="微软雅黑" panose="020B0503020204020204" charset="-122"/>
            </a:endParaRPr>
          </a:p>
          <a:p>
            <a:r>
              <a:rPr lang="zh-CN" altLang="en-US" sz="3000" b="1" dirty="0">
                <a:solidFill>
                  <a:srgbClr val="0000FF"/>
                </a:solidFill>
                <a:latin typeface="微软雅黑" panose="020B0503020204020204" charset="-122"/>
              </a:rPr>
              <a:t>高灵敏度大视场巡天：发现</a:t>
            </a:r>
            <a:r>
              <a:rPr lang="en-US" altLang="zh-CN" sz="3000" b="1" dirty="0">
                <a:solidFill>
                  <a:srgbClr val="0000FF"/>
                </a:solidFill>
                <a:latin typeface="微软雅黑" panose="020B0503020204020204" charset="-122"/>
              </a:rPr>
              <a:t>cosmic accelerators</a:t>
            </a:r>
          </a:p>
          <a:p>
            <a:r>
              <a:rPr lang="zh-CN" altLang="en-US" sz="3000" b="1" dirty="0">
                <a:solidFill>
                  <a:srgbClr val="FF0000"/>
                </a:solidFill>
                <a:latin typeface="微软雅黑" panose="020B0503020204020204" charset="-122"/>
              </a:rPr>
              <a:t>超高能区能谱的精确测量：粒子加速机制</a:t>
            </a:r>
            <a:endParaRPr lang="en-US" altLang="zh-CN" sz="3000" b="1" dirty="0">
              <a:solidFill>
                <a:srgbClr val="FF0000"/>
              </a:solidFill>
              <a:latin typeface="微软雅黑" panose="020B0503020204020204" charset="-122"/>
            </a:endParaRPr>
          </a:p>
          <a:p>
            <a:pPr marL="0" indent="0">
              <a:buNone/>
            </a:pPr>
            <a:r>
              <a:rPr lang="en-US" altLang="zh-CN" sz="3000" b="1" dirty="0">
                <a:solidFill>
                  <a:srgbClr val="FF0000"/>
                </a:solidFill>
                <a:latin typeface="微软雅黑" panose="020B0503020204020204" charset="-122"/>
              </a:rPr>
              <a:t>                                             </a:t>
            </a:r>
            <a:r>
              <a:rPr lang="en-US" altLang="zh-CN" sz="3000" b="1" dirty="0" err="1">
                <a:solidFill>
                  <a:srgbClr val="FF0000"/>
                </a:solidFill>
                <a:latin typeface="微软雅黑" panose="020B0503020204020204" charset="-122"/>
              </a:rPr>
              <a:t>PeV</a:t>
            </a:r>
            <a:r>
              <a:rPr lang="zh-CN" altLang="en-US" sz="3000" b="1" dirty="0">
                <a:solidFill>
                  <a:srgbClr val="FF0000"/>
                </a:solidFill>
                <a:latin typeface="微软雅黑" panose="020B0503020204020204" charset="-122"/>
              </a:rPr>
              <a:t>辐射机制</a:t>
            </a:r>
            <a:endParaRPr lang="en-US" altLang="zh-CN" sz="3000" b="1" dirty="0">
              <a:solidFill>
                <a:srgbClr val="FF0000"/>
              </a:solidFill>
              <a:latin typeface="微软雅黑" panose="020B0503020204020204" charset="-122"/>
            </a:endParaRPr>
          </a:p>
        </p:txBody>
      </p:sp>
      <p:pic>
        <p:nvPicPr>
          <p:cNvPr id="4" name="图片 3"/>
          <p:cNvPicPr/>
          <p:nvPr/>
        </p:nvPicPr>
        <p:blipFill>
          <a:blip r:embed="rId2"/>
          <a:stretch>
            <a:fillRect/>
          </a:stretch>
        </p:blipFill>
        <p:spPr>
          <a:xfrm>
            <a:off x="1838555" y="3118412"/>
            <a:ext cx="6193115" cy="3106126"/>
          </a:xfrm>
          <a:prstGeom prst="rect">
            <a:avLst/>
          </a:prstGeom>
        </p:spPr>
      </p:pic>
      <p:sp>
        <p:nvSpPr>
          <p:cNvPr id="5" name="文本框 4"/>
          <p:cNvSpPr txBox="1"/>
          <p:nvPr/>
        </p:nvSpPr>
        <p:spPr>
          <a:xfrm>
            <a:off x="2506046" y="6224538"/>
            <a:ext cx="5328592" cy="369332"/>
          </a:xfrm>
          <a:prstGeom prst="rect">
            <a:avLst/>
          </a:prstGeom>
          <a:noFill/>
        </p:spPr>
        <p:txBody>
          <a:bodyPr wrap="square">
            <a:spAutoFit/>
          </a:bodyPr>
          <a:lstStyle/>
          <a:p>
            <a:r>
              <a:rPr lang="zh-CN" altLang="en-US" b="1" dirty="0">
                <a:latin typeface="微软雅黑" panose="020B0503020204020204" charset="-122"/>
                <a:ea typeface="微软雅黑" panose="020B0503020204020204" charset="-122"/>
              </a:rPr>
              <a:t>世界上主要伽马实验和规划项目灵敏度对比</a:t>
            </a:r>
          </a:p>
        </p:txBody>
      </p:sp>
      <p:sp>
        <p:nvSpPr>
          <p:cNvPr id="6" name="矩形 5"/>
          <p:cNvSpPr/>
          <p:nvPr/>
        </p:nvSpPr>
        <p:spPr>
          <a:xfrm>
            <a:off x="4098263" y="3284984"/>
            <a:ext cx="1692096" cy="2664296"/>
          </a:xfrm>
          <a:prstGeom prst="rect">
            <a:avLst/>
          </a:prstGeom>
          <a:solidFill>
            <a:srgbClr val="92D05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771962" y="3284984"/>
            <a:ext cx="2002817" cy="2664296"/>
          </a:xfrm>
          <a:prstGeom prst="rect">
            <a:avLst/>
          </a:prstGeom>
          <a:solidFill>
            <a:srgbClr val="FFC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877918" y="5579935"/>
            <a:ext cx="1584176" cy="307777"/>
          </a:xfrm>
          <a:prstGeom prst="rect">
            <a:avLst/>
          </a:prstGeom>
          <a:noFill/>
        </p:spPr>
        <p:txBody>
          <a:bodyPr wrap="square" rtlCol="0">
            <a:spAutoFit/>
          </a:bodyPr>
          <a:lstStyle/>
          <a:p>
            <a:r>
              <a:rPr lang="en-US" altLang="zh-CN" sz="1400" b="1" dirty="0">
                <a:solidFill>
                  <a:srgbClr val="FF0000"/>
                </a:solidFill>
              </a:rPr>
              <a:t>LHAASO-KM2A</a:t>
            </a:r>
            <a:endParaRPr lang="zh-CN" altLang="en-US" sz="1400" b="1" dirty="0">
              <a:solidFill>
                <a:srgbClr val="FF0000"/>
              </a:solidFill>
            </a:endParaRPr>
          </a:p>
        </p:txBody>
      </p:sp>
      <p:sp>
        <p:nvSpPr>
          <p:cNvPr id="9" name="文本框 8"/>
          <p:cNvSpPr txBox="1"/>
          <p:nvPr/>
        </p:nvSpPr>
        <p:spPr>
          <a:xfrm>
            <a:off x="4143023" y="5579935"/>
            <a:ext cx="1584176" cy="307777"/>
          </a:xfrm>
          <a:prstGeom prst="rect">
            <a:avLst/>
          </a:prstGeom>
          <a:noFill/>
        </p:spPr>
        <p:txBody>
          <a:bodyPr wrap="square" rtlCol="0">
            <a:spAutoFit/>
          </a:bodyPr>
          <a:lstStyle/>
          <a:p>
            <a:r>
              <a:rPr lang="en-US" altLang="zh-CN" sz="1400" b="1" dirty="0">
                <a:solidFill>
                  <a:srgbClr val="FF0000"/>
                </a:solidFill>
              </a:rPr>
              <a:t>LHAASO-WCDA</a:t>
            </a:r>
            <a:endParaRPr lang="zh-CN" altLang="en-US" sz="1400" b="1" dirty="0">
              <a:solidFill>
                <a:srgbClr val="FF0000"/>
              </a:solidFill>
            </a:endParaRPr>
          </a:p>
        </p:txBody>
      </p:sp>
      <p:pic>
        <p:nvPicPr>
          <p:cNvPr id="10" name="图片 9">
            <a:extLst>
              <a:ext uri="{FF2B5EF4-FFF2-40B4-BE49-F238E27FC236}">
                <a16:creationId xmlns:a16="http://schemas.microsoft.com/office/drawing/2014/main" id="{310B860F-6AB6-429C-8561-EE713C1C6827}"/>
              </a:ext>
            </a:extLst>
          </p:cNvPr>
          <p:cNvPicPr>
            <a:picLocks noChangeAspect="1"/>
          </p:cNvPicPr>
          <p:nvPr/>
        </p:nvPicPr>
        <p:blipFill>
          <a:blip r:embed="rId3"/>
          <a:stretch>
            <a:fillRect/>
          </a:stretch>
        </p:blipFill>
        <p:spPr>
          <a:xfrm>
            <a:off x="8913071" y="4526015"/>
            <a:ext cx="3115694" cy="2226384"/>
          </a:xfrm>
          <a:prstGeom prst="rect">
            <a:avLst/>
          </a:prstGeom>
        </p:spPr>
      </p:pic>
      <p:pic>
        <p:nvPicPr>
          <p:cNvPr id="11" name="图片 10">
            <a:extLst>
              <a:ext uri="{FF2B5EF4-FFF2-40B4-BE49-F238E27FC236}">
                <a16:creationId xmlns:a16="http://schemas.microsoft.com/office/drawing/2014/main" id="{2755FF53-E4E9-4B87-90B5-FB344C420B19}"/>
              </a:ext>
            </a:extLst>
          </p:cNvPr>
          <p:cNvPicPr>
            <a:picLocks noChangeAspect="1"/>
          </p:cNvPicPr>
          <p:nvPr/>
        </p:nvPicPr>
        <p:blipFill>
          <a:blip r:embed="rId4"/>
          <a:stretch>
            <a:fillRect/>
          </a:stretch>
        </p:blipFill>
        <p:spPr>
          <a:xfrm>
            <a:off x="9055596" y="2308112"/>
            <a:ext cx="2888471" cy="2198775"/>
          </a:xfrm>
          <a:prstGeom prst="rect">
            <a:avLst/>
          </a:prstGeom>
        </p:spPr>
      </p:pic>
      <p:pic>
        <p:nvPicPr>
          <p:cNvPr id="12" name="图片 11">
            <a:extLst>
              <a:ext uri="{FF2B5EF4-FFF2-40B4-BE49-F238E27FC236}">
                <a16:creationId xmlns:a16="http://schemas.microsoft.com/office/drawing/2014/main" id="{6F24506D-64E9-4F2C-86D0-680979EF971D}"/>
              </a:ext>
            </a:extLst>
          </p:cNvPr>
          <p:cNvPicPr>
            <a:picLocks noChangeAspect="1"/>
          </p:cNvPicPr>
          <p:nvPr/>
        </p:nvPicPr>
        <p:blipFill>
          <a:blip r:embed="rId5"/>
          <a:stretch>
            <a:fillRect/>
          </a:stretch>
        </p:blipFill>
        <p:spPr>
          <a:xfrm>
            <a:off x="8978465" y="168053"/>
            <a:ext cx="2965602" cy="2140060"/>
          </a:xfrm>
          <a:prstGeom prst="rect">
            <a:avLst/>
          </a:prstGeom>
        </p:spPr>
      </p:pic>
      <p:sp>
        <p:nvSpPr>
          <p:cNvPr id="13" name="文本框 12">
            <a:extLst>
              <a:ext uri="{FF2B5EF4-FFF2-40B4-BE49-F238E27FC236}">
                <a16:creationId xmlns:a16="http://schemas.microsoft.com/office/drawing/2014/main" id="{C7EC6D49-FE0D-4202-8E57-70D45B0C91F4}"/>
              </a:ext>
            </a:extLst>
          </p:cNvPr>
          <p:cNvSpPr txBox="1"/>
          <p:nvPr/>
        </p:nvSpPr>
        <p:spPr>
          <a:xfrm>
            <a:off x="10122010" y="1161624"/>
            <a:ext cx="1344151" cy="523220"/>
          </a:xfrm>
          <a:prstGeom prst="rect">
            <a:avLst/>
          </a:prstGeom>
          <a:noFill/>
        </p:spPr>
        <p:txBody>
          <a:bodyPr wrap="none" rtlCol="0">
            <a:spAutoFit/>
          </a:bodyPr>
          <a:lstStyle/>
          <a:p>
            <a:r>
              <a:rPr lang="en-US" altLang="zh-CN" sz="1400" dirty="0"/>
              <a:t>One-zone</a:t>
            </a:r>
          </a:p>
          <a:p>
            <a:r>
              <a:rPr lang="en-US" altLang="zh-CN" sz="1400" dirty="0"/>
              <a:t>Leptonic Model</a:t>
            </a:r>
            <a:endParaRPr lang="zh-CN" altLang="en-US" sz="1400" dirty="0"/>
          </a:p>
        </p:txBody>
      </p:sp>
      <p:sp>
        <p:nvSpPr>
          <p:cNvPr id="14" name="文本框 13">
            <a:extLst>
              <a:ext uri="{FF2B5EF4-FFF2-40B4-BE49-F238E27FC236}">
                <a16:creationId xmlns:a16="http://schemas.microsoft.com/office/drawing/2014/main" id="{9B82C8B7-91CF-4CDA-ADE9-3B01FF144433}"/>
              </a:ext>
            </a:extLst>
          </p:cNvPr>
          <p:cNvSpPr txBox="1"/>
          <p:nvPr/>
        </p:nvSpPr>
        <p:spPr>
          <a:xfrm>
            <a:off x="10973647" y="3943323"/>
            <a:ext cx="720710" cy="307777"/>
          </a:xfrm>
          <a:prstGeom prst="rect">
            <a:avLst/>
          </a:prstGeom>
          <a:noFill/>
        </p:spPr>
        <p:txBody>
          <a:bodyPr wrap="none" rtlCol="0">
            <a:spAutoFit/>
          </a:bodyPr>
          <a:lstStyle/>
          <a:p>
            <a:r>
              <a:rPr lang="en-US" altLang="zh-CN" sz="1400" dirty="0">
                <a:solidFill>
                  <a:srgbClr val="FF0000"/>
                </a:solidFill>
              </a:rPr>
              <a:t>Proton </a:t>
            </a:r>
          </a:p>
        </p:txBody>
      </p:sp>
      <p:sp>
        <p:nvSpPr>
          <p:cNvPr id="15" name="文本框 14">
            <a:extLst>
              <a:ext uri="{FF2B5EF4-FFF2-40B4-BE49-F238E27FC236}">
                <a16:creationId xmlns:a16="http://schemas.microsoft.com/office/drawing/2014/main" id="{653E0544-6FEB-46F0-83A5-9488FD3A84E6}"/>
              </a:ext>
            </a:extLst>
          </p:cNvPr>
          <p:cNvSpPr txBox="1"/>
          <p:nvPr/>
        </p:nvSpPr>
        <p:spPr>
          <a:xfrm>
            <a:off x="9448477" y="5821284"/>
            <a:ext cx="2495589" cy="307777"/>
          </a:xfrm>
          <a:prstGeom prst="rect">
            <a:avLst/>
          </a:prstGeom>
          <a:noFill/>
        </p:spPr>
        <p:txBody>
          <a:bodyPr wrap="square" rtlCol="0">
            <a:spAutoFit/>
          </a:bodyPr>
          <a:lstStyle/>
          <a:p>
            <a:r>
              <a:rPr lang="en-US" altLang="zh-CN" sz="1400" dirty="0">
                <a:solidFill>
                  <a:srgbClr val="FF0000"/>
                </a:solidFill>
              </a:rPr>
              <a:t>above 1 GeV : Lepton + Proton</a:t>
            </a:r>
          </a:p>
        </p:txBody>
      </p:sp>
    </p:spTree>
    <p:extLst>
      <p:ext uri="{BB962C8B-B14F-4D97-AF65-F5344CB8AC3E}">
        <p14:creationId xmlns:p14="http://schemas.microsoft.com/office/powerpoint/2010/main" val="1021035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81200" y="403175"/>
            <a:ext cx="8229600" cy="695890"/>
          </a:xfrm>
        </p:spPr>
        <p:txBody>
          <a:bodyPr/>
          <a:lstStyle/>
          <a:p>
            <a:r>
              <a:rPr lang="zh-CN" altLang="en-US" sz="3600" b="1" dirty="0"/>
              <a:t>主要研究内容</a:t>
            </a:r>
          </a:p>
        </p:txBody>
      </p:sp>
      <p:sp>
        <p:nvSpPr>
          <p:cNvPr id="3" name="内容占位符 2"/>
          <p:cNvSpPr>
            <a:spLocks noGrp="1"/>
          </p:cNvSpPr>
          <p:nvPr>
            <p:ph idx="1"/>
          </p:nvPr>
        </p:nvSpPr>
        <p:spPr>
          <a:xfrm>
            <a:off x="1154570" y="1151067"/>
            <a:ext cx="9552785" cy="1476753"/>
          </a:xfrm>
        </p:spPr>
        <p:txBody>
          <a:bodyPr>
            <a:normAutofit/>
          </a:bodyPr>
          <a:lstStyle/>
          <a:p>
            <a:r>
              <a:rPr lang="zh-CN" altLang="en-US" sz="2400" b="1" dirty="0"/>
              <a:t>对</a:t>
            </a:r>
            <a:r>
              <a:rPr lang="en-US" altLang="zh-CN" sz="2400" b="1" dirty="0"/>
              <a:t>60%</a:t>
            </a:r>
            <a:r>
              <a:rPr lang="zh-CN" altLang="en-US" sz="2400" b="1" dirty="0"/>
              <a:t>天区的甚高能</a:t>
            </a:r>
            <a:r>
              <a:rPr lang="en-US" altLang="zh-CN" sz="2400" b="1" dirty="0"/>
              <a:t>/</a:t>
            </a:r>
            <a:r>
              <a:rPr lang="zh-CN" altLang="en-US" sz="2400" b="1" dirty="0"/>
              <a:t>超高能伽马源最高能灵敏度巡天扫描！</a:t>
            </a:r>
            <a:endParaRPr lang="en-US" altLang="zh-CN" sz="2400" b="1" dirty="0"/>
          </a:p>
          <a:p>
            <a:r>
              <a:rPr lang="zh-CN" altLang="en-US" sz="2400" b="1" dirty="0"/>
              <a:t>对银河系内脉冲星风云、超新星遗迹、年轻大质量星团等候选宇宙线源的</a:t>
            </a:r>
            <a:r>
              <a:rPr lang="zh-CN" altLang="en-US" sz="2400" b="1" dirty="0">
                <a:solidFill>
                  <a:srgbClr val="FF0000"/>
                </a:solidFill>
              </a:rPr>
              <a:t>能谱、形态、时变</a:t>
            </a:r>
            <a:r>
              <a:rPr lang="zh-CN" altLang="en-US" sz="2400" b="1" dirty="0"/>
              <a:t>开展</a:t>
            </a:r>
            <a:r>
              <a:rPr lang="zh-CN" altLang="en-US" sz="2400" b="1" dirty="0">
                <a:solidFill>
                  <a:srgbClr val="FF0000"/>
                </a:solidFill>
              </a:rPr>
              <a:t>宽能量范围、长期连续</a:t>
            </a:r>
            <a:r>
              <a:rPr lang="zh-CN" altLang="en-US" sz="2400" b="1" dirty="0"/>
              <a:t>测量</a:t>
            </a:r>
          </a:p>
        </p:txBody>
      </p:sp>
      <p:pic>
        <p:nvPicPr>
          <p:cNvPr id="10" name="图片 9"/>
          <p:cNvPicPr>
            <a:picLocks noChangeAspect="1"/>
          </p:cNvPicPr>
          <p:nvPr/>
        </p:nvPicPr>
        <p:blipFill>
          <a:blip r:embed="rId2"/>
          <a:stretch>
            <a:fillRect/>
          </a:stretch>
        </p:blipFill>
        <p:spPr>
          <a:xfrm>
            <a:off x="1154570" y="3896086"/>
            <a:ext cx="2998223" cy="2742244"/>
          </a:xfrm>
          <a:prstGeom prst="rect">
            <a:avLst/>
          </a:prstGeom>
        </p:spPr>
      </p:pic>
      <p:pic>
        <p:nvPicPr>
          <p:cNvPr id="12" name="图片 11"/>
          <p:cNvPicPr>
            <a:picLocks noChangeAspect="1"/>
          </p:cNvPicPr>
          <p:nvPr/>
        </p:nvPicPr>
        <p:blipFill>
          <a:blip r:embed="rId3"/>
          <a:stretch>
            <a:fillRect/>
          </a:stretch>
        </p:blipFill>
        <p:spPr>
          <a:xfrm>
            <a:off x="4298345" y="4062012"/>
            <a:ext cx="3106678" cy="2742244"/>
          </a:xfrm>
          <a:prstGeom prst="rect">
            <a:avLst/>
          </a:prstGeom>
        </p:spPr>
      </p:pic>
      <p:sp>
        <p:nvSpPr>
          <p:cNvPr id="13" name="文本框 12"/>
          <p:cNvSpPr txBox="1"/>
          <p:nvPr/>
        </p:nvSpPr>
        <p:spPr>
          <a:xfrm>
            <a:off x="981184" y="2669913"/>
            <a:ext cx="3592174" cy="1077218"/>
          </a:xfrm>
          <a:prstGeom prst="rect">
            <a:avLst/>
          </a:prstGeom>
          <a:noFill/>
        </p:spPr>
        <p:txBody>
          <a:bodyPr wrap="square" rtlCol="0">
            <a:spAutoFit/>
          </a:bodyPr>
          <a:lstStyle/>
          <a:p>
            <a:pPr algn="ctr"/>
            <a:r>
              <a:rPr lang="zh-CN" altLang="en-US" sz="2400" b="1" dirty="0">
                <a:solidFill>
                  <a:srgbClr val="FF0000"/>
                </a:solidFill>
              </a:rPr>
              <a:t>宽范围能谱测量</a:t>
            </a:r>
            <a:endParaRPr lang="en-US" altLang="zh-CN" sz="2400" b="1" dirty="0">
              <a:solidFill>
                <a:srgbClr val="FF0000"/>
              </a:solidFill>
            </a:endParaRPr>
          </a:p>
          <a:p>
            <a:pPr algn="ctr"/>
            <a:r>
              <a:rPr lang="zh-CN" altLang="en-US" sz="2000" b="1" dirty="0">
                <a:solidFill>
                  <a:srgbClr val="0404C4"/>
                </a:solidFill>
              </a:rPr>
              <a:t>在最高能量段研究辐射机制和加速机制，认证</a:t>
            </a:r>
            <a:r>
              <a:rPr lang="en-US" altLang="zh-CN" sz="2000" b="1" dirty="0" err="1">
                <a:solidFill>
                  <a:srgbClr val="0404C4"/>
                </a:solidFill>
              </a:rPr>
              <a:t>PeV</a:t>
            </a:r>
            <a:r>
              <a:rPr lang="zh-CN" altLang="en-US" sz="2000" b="1" dirty="0">
                <a:solidFill>
                  <a:srgbClr val="0404C4"/>
                </a:solidFill>
              </a:rPr>
              <a:t>宇宙线源</a:t>
            </a:r>
          </a:p>
        </p:txBody>
      </p:sp>
      <p:sp>
        <p:nvSpPr>
          <p:cNvPr id="14" name="文本框 13"/>
          <p:cNvSpPr txBox="1"/>
          <p:nvPr/>
        </p:nvSpPr>
        <p:spPr>
          <a:xfrm>
            <a:off x="4765070" y="2667196"/>
            <a:ext cx="2661860" cy="1354217"/>
          </a:xfrm>
          <a:prstGeom prst="rect">
            <a:avLst/>
          </a:prstGeom>
          <a:noFill/>
        </p:spPr>
        <p:txBody>
          <a:bodyPr wrap="square" rtlCol="0">
            <a:spAutoFit/>
          </a:bodyPr>
          <a:lstStyle/>
          <a:p>
            <a:pPr algn="ctr"/>
            <a:r>
              <a:rPr lang="zh-CN" altLang="en-US" sz="2400" b="1" dirty="0">
                <a:solidFill>
                  <a:srgbClr val="FF0000"/>
                </a:solidFill>
              </a:rPr>
              <a:t>不同能量形态测量</a:t>
            </a:r>
            <a:endParaRPr lang="en-US" altLang="zh-CN" sz="2400" b="1" dirty="0">
              <a:solidFill>
                <a:srgbClr val="FF0000"/>
              </a:solidFill>
            </a:endParaRPr>
          </a:p>
          <a:p>
            <a:pPr algn="ctr"/>
            <a:r>
              <a:rPr lang="zh-CN" altLang="en-US" sz="2000" b="1" dirty="0">
                <a:solidFill>
                  <a:srgbClr val="0404C4"/>
                </a:solidFill>
              </a:rPr>
              <a:t>区分不同辐射机制，测定宇宙线扩散速度</a:t>
            </a:r>
            <a:endParaRPr lang="en-US" altLang="zh-CN" sz="2000" b="1" dirty="0">
              <a:solidFill>
                <a:srgbClr val="0404C4"/>
              </a:solidFill>
            </a:endParaRPr>
          </a:p>
          <a:p>
            <a:pPr algn="ctr"/>
            <a:endParaRPr lang="zh-CN" altLang="en-US" b="1" dirty="0">
              <a:solidFill>
                <a:srgbClr val="FF0000"/>
              </a:solidFill>
            </a:endParaRPr>
          </a:p>
        </p:txBody>
      </p:sp>
      <p:pic>
        <p:nvPicPr>
          <p:cNvPr id="15" name="图片 14"/>
          <p:cNvPicPr>
            <a:picLocks noChangeAspect="1"/>
          </p:cNvPicPr>
          <p:nvPr/>
        </p:nvPicPr>
        <p:blipFill>
          <a:blip r:embed="rId4"/>
          <a:stretch>
            <a:fillRect/>
          </a:stretch>
        </p:blipFill>
        <p:spPr>
          <a:xfrm>
            <a:off x="7405023" y="4125773"/>
            <a:ext cx="4081583" cy="2600370"/>
          </a:xfrm>
          <a:prstGeom prst="rect">
            <a:avLst/>
          </a:prstGeom>
        </p:spPr>
      </p:pic>
      <p:sp>
        <p:nvSpPr>
          <p:cNvPr id="16" name="文本框 15"/>
          <p:cNvSpPr txBox="1"/>
          <p:nvPr/>
        </p:nvSpPr>
        <p:spPr>
          <a:xfrm>
            <a:off x="7774951" y="2667196"/>
            <a:ext cx="3201252" cy="1077218"/>
          </a:xfrm>
          <a:prstGeom prst="rect">
            <a:avLst/>
          </a:prstGeom>
          <a:noFill/>
        </p:spPr>
        <p:txBody>
          <a:bodyPr wrap="square" rtlCol="0">
            <a:spAutoFit/>
          </a:bodyPr>
          <a:lstStyle/>
          <a:p>
            <a:pPr algn="ctr"/>
            <a:r>
              <a:rPr lang="zh-CN" altLang="en-US" sz="2400" b="1" dirty="0">
                <a:solidFill>
                  <a:srgbClr val="FF0000"/>
                </a:solidFill>
              </a:rPr>
              <a:t>长期连续时变测量</a:t>
            </a:r>
            <a:endParaRPr lang="en-US" altLang="zh-CN" sz="2400" b="1" dirty="0">
              <a:solidFill>
                <a:srgbClr val="FF0000"/>
              </a:solidFill>
            </a:endParaRPr>
          </a:p>
          <a:p>
            <a:pPr algn="ctr"/>
            <a:r>
              <a:rPr lang="zh-CN" altLang="en-US" sz="2000" b="1" dirty="0">
                <a:solidFill>
                  <a:srgbClr val="0404C4"/>
                </a:solidFill>
              </a:rPr>
              <a:t>研究甚高能爆发机制，在超高能段探索新天文现象</a:t>
            </a:r>
          </a:p>
        </p:txBody>
      </p:sp>
    </p:spTree>
    <p:extLst>
      <p:ext uri="{BB962C8B-B14F-4D97-AF65-F5344CB8AC3E}">
        <p14:creationId xmlns:p14="http://schemas.microsoft.com/office/powerpoint/2010/main" val="32607896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575,&quot;width&quot;:10875}"/>
</p:tagLst>
</file>

<file path=ppt/tags/tag10.xml><?xml version="1.0" encoding="utf-8"?>
<p:tagLst xmlns:a="http://schemas.openxmlformats.org/drawingml/2006/main" xmlns:r="http://schemas.openxmlformats.org/officeDocument/2006/relationships" xmlns:p="http://schemas.openxmlformats.org/presentationml/2006/main">
  <p:tag name="PA" val="v5.2.2"/>
  <p:tag name="PICTUREFILLRANGE" val="df7dabbe-0c5a-414f-8b79-65e0fa43fb52"/>
  <p:tag name="KSO_WM_UNIT_VALUE" val="718*726"/>
  <p:tag name="KSO_WM_UNIT_HIGHLIGHT" val="0"/>
  <p:tag name="KSO_WM_UNIT_COMPATIBLE" val="0"/>
  <p:tag name="KSO_WM_UNIT_DIAGRAM_ISNUMVISUAL" val="0"/>
  <p:tag name="KSO_WM_UNIT_DIAGRAM_ISREFERUNIT" val="0"/>
  <p:tag name="KSO_WM_DIAGRAM_GROUP_CODE" val="1591504190"/>
  <p:tag name="KSO_WM_UNIT_TYPE" val="ζ_h_d"/>
  <p:tag name="KSO_WM_UNIT_INDEX" val="1_1_6"/>
  <p:tag name="KSO_WM_UNIT_ID" val="crop20194959_1*ζ_h_d*1_1_6"/>
  <p:tag name="KSO_WM_TEMPLATE_CATEGORY" val="crop"/>
  <p:tag name="KSO_WM_TEMPLATE_INDEX" val="20194959"/>
  <p:tag name="KSO_WM_UNIT_LAYERLEVEL" val="1_1_1"/>
  <p:tag name="KSO_WM_TAG_VERSION" val="1.0"/>
  <p:tag name="KSO_WM_BEAUTIFY_FLAG" val="#wm#"/>
  <p:tag name="KSO_WM_UNIT_DIAGRAM_MODELTYPE" val="creativeCrop"/>
  <p:tag name="KSO_WM_BLIP_RECT_LEFT" val="-240"/>
  <p:tag name="KSO_WM_BLIP_RECT_RIGHT" val="-42"/>
  <p:tag name="KSO_WM_BLIP_RECT_TOP" val="-116"/>
  <p:tag name="KSO_WM_BLIP_RECT_BOTTOM" val="-26"/>
  <p:tag name="KSO_WM_CREATIVE_CROP_ORG_LEFT" val="604.692"/>
  <p:tag name="KSO_WM_CREATIVE_CROP_ORG_TOP" val="315.406"/>
  <p:tag name="KSO_WM_CREATIVE_CROP_ORG_WIDTH" val="285.032"/>
  <p:tag name="KSO_WM_CREATIVE_CROP_ORG_HEIGHT" val="178.988"/>
  <p:tag name="KSO_WM_CREATIVE_CROP_SHAPE_LEFT" val="783.55"/>
  <p:tag name="KSO_WM_CREATIVE_CROP_SHAPE_TOP" val="401.35"/>
  <p:tag name="KSO_WM_CREATIVE_CROP_SHAPE_WIDTH" val="74.6"/>
  <p:tag name="KSO_WM_CREATIVE_CROP_SHAPE_HEIGHT" val="73.8"/>
  <p:tag name="KSO_WM_UNIT_TEXT_FILL_FORE_SCHEMECOLOR_INDEX" val="2"/>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TEXTBOXSTYLE_SHAPETYPE" val="1"/>
  <p:tag name="KSO_WM_UNIT_TEXTBOXSTYLE_ADJUSTLEFT" val="0_-36.07503"/>
  <p:tag name="KSO_WM_UNIT_TEXTBOXSTYLE_ADJUSTTOP" val="0_-34.05"/>
  <p:tag name="KSO_WM_UNIT_HIGHLIGHT" val="0"/>
  <p:tag name="KSO_WM_UNIT_COMPATIBLE" val="0"/>
  <p:tag name="KSO_WM_UNIT_DIAGRAM_ISNUMVISUAL" val="0"/>
  <p:tag name="KSO_WM_UNIT_DIAGRAM_ISREFERUNIT" val="0"/>
  <p:tag name="KSO_WM_UNIT_TYPE" val="i"/>
  <p:tag name="KSO_WM_UNIT_INDEX" val="1"/>
  <p:tag name="KSO_WM_UNIT_ID" val="mixed20201941_143*i*1"/>
  <p:tag name="KSO_WM_TEMPLATE_CATEGORY" val="mixed"/>
  <p:tag name="KSO_WM_TEMPLATE_INDEX" val="20201941"/>
  <p:tag name="KSO_WM_UNIT_LAYERLEVEL" val="1"/>
  <p:tag name="KSO_WM_TAG_VERSION" val="1.0"/>
  <p:tag name="KSO_WM_BEAUTIFY_FLAG" val="#wm#"/>
  <p:tag name="KSO_WM_UNIT_TEXTBOXSTYLE_GUID" val="{085d56c6-4d39-4ee1-8596-43833f54f5fc}"/>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TEXTBOXSTYLE_SHAPETYPE" val="1"/>
  <p:tag name="KSO_WM_UNIT_TEXTBOXSTYLE_ADJUSTLEFT" val="100_-3.975037"/>
  <p:tag name="KSO_WM_UNIT_TEXTBOXSTYLE_ADJUSTTOP" val="100_-6.900314"/>
  <p:tag name="KSO_WM_UNIT_HIGHLIGHT" val="0"/>
  <p:tag name="KSO_WM_UNIT_COMPATIBLE" val="0"/>
  <p:tag name="KSO_WM_UNIT_DIAGRAM_ISNUMVISUAL" val="0"/>
  <p:tag name="KSO_WM_UNIT_DIAGRAM_ISREFERUNIT" val="0"/>
  <p:tag name="KSO_WM_UNIT_TYPE" val="i"/>
  <p:tag name="KSO_WM_UNIT_INDEX" val="2"/>
  <p:tag name="KSO_WM_UNIT_ID" val="mixed20201941_143*i*2"/>
  <p:tag name="KSO_WM_TEMPLATE_CATEGORY" val="mixed"/>
  <p:tag name="KSO_WM_TEMPLATE_INDEX" val="20201941"/>
  <p:tag name="KSO_WM_UNIT_LAYERLEVEL" val="1"/>
  <p:tag name="KSO_WM_TAG_VERSION" val="1.0"/>
  <p:tag name="KSO_WM_BEAUTIFY_FLAG" val="#wm#"/>
  <p:tag name="KSO_WM_UNIT_TEXTBOXSTYLE_GUID" val="{085d56c6-4d39-4ee1-8596-43833f54f5fc}"/>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TEXTBOXSTYLE_SHAPETYPE" val="1"/>
  <p:tag name="KSO_WM_UNIT_TEXTBOXSTYLE_ADJUSTLEFT" val="0_-36.07503"/>
  <p:tag name="KSO_WM_UNIT_TEXTBOXSTYLE_ADJUSTTOP" val="0_-34.05"/>
  <p:tag name="KSO_WM_UNIT_TEXTBOXSTYLE_ADJUSTWIDTH" val="100_72.10001"/>
  <p:tag name="KSO_WM_UNIT_TEXTBOXSTYLE_ADJUSTHEIGTH" val="100_67.14999"/>
  <p:tag name="KSO_WM_UNIT_HIGHLIGHT" val="0"/>
  <p:tag name="KSO_WM_UNIT_COMPATIBLE" val="0"/>
  <p:tag name="KSO_WM_UNIT_DIAGRAM_ISNUMVISUAL" val="0"/>
  <p:tag name="KSO_WM_UNIT_DIAGRAM_ISREFERUNIT" val="0"/>
  <p:tag name="KSO_WM_UNIT_TYPE" val="i"/>
  <p:tag name="KSO_WM_UNIT_INDEX" val="3"/>
  <p:tag name="KSO_WM_UNIT_ID" val="mixed20201941_143*i*3"/>
  <p:tag name="KSO_WM_TEMPLATE_CATEGORY" val="mixed"/>
  <p:tag name="KSO_WM_TEMPLATE_INDEX" val="20201941"/>
  <p:tag name="KSO_WM_UNIT_LAYERLEVEL" val="1"/>
  <p:tag name="KSO_WM_TAG_VERSION" val="1.0"/>
  <p:tag name="KSO_WM_BEAUTIFY_FLAG" val="#wm#"/>
  <p:tag name="KSO_WM_UNIT_TEXTBOXSTYLE_GUID" val="{085d56c6-4d39-4ee1-8596-43833f54f5fc}"/>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TEXTBOXSTYLE_SHAPETYPE" val="1"/>
  <p:tag name="KSO_WM_UNIT_TEXTBOXSTYLE_ADJUSTLEFT" val="0_-25.07503"/>
  <p:tag name="KSO_WM_UNIT_TEXTBOXSTYLE_ADJUSTTOP" val="0_-24"/>
  <p:tag name="KSO_WM_UNIT_TEXTBOXSTYLE_ADJUSTWIDTH" val="100_50.14999"/>
  <p:tag name="KSO_WM_UNIT_TEXTBOXSTYLE_ADJUSTHEIGTH" val="100_47.95"/>
  <p:tag name="KSO_WM_UNIT_HIGHLIGHT" val="0"/>
  <p:tag name="KSO_WM_UNIT_COMPATIBLE" val="0"/>
  <p:tag name="KSO_WM_UNIT_DIAGRAM_ISNUMVISUAL" val="0"/>
  <p:tag name="KSO_WM_UNIT_DIAGRAM_ISREFERUNIT" val="0"/>
  <p:tag name="KSO_WM_UNIT_TYPE" val="i"/>
  <p:tag name="KSO_WM_UNIT_INDEX" val="4"/>
  <p:tag name="KSO_WM_UNIT_ID" val="mixed20201941_143*i*4"/>
  <p:tag name="KSO_WM_TEMPLATE_CATEGORY" val="mixed"/>
  <p:tag name="KSO_WM_TEMPLATE_INDEX" val="20201941"/>
  <p:tag name="KSO_WM_UNIT_LAYERLEVEL" val="1"/>
  <p:tag name="KSO_WM_TAG_VERSION" val="1.0"/>
  <p:tag name="KSO_WM_BEAUTIFY_FLAG" val="#wm#"/>
  <p:tag name="KSO_WM_UNIT_TEXTBOXSTYLE_GUID" val="{085d56c6-4d39-4ee1-8596-43833f54f5fc}"/>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TEXTBOXSTYLE_GUID" val="{085d56c6-4d39-4ee1-8596-43833f54f5fc}"/>
</p:tagLst>
</file>

<file path=ppt/tags/tag16.xml><?xml version="1.0" encoding="utf-8"?>
<p:tagLst xmlns:a="http://schemas.openxmlformats.org/drawingml/2006/main" xmlns:r="http://schemas.openxmlformats.org/officeDocument/2006/relationships"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a"/>
  <p:tag name="KSO_WM_UNIT_INDEX" val="1"/>
  <p:tag name="KSO_WM_UNIT_ID" val="mixed20201941_143*f*1"/>
  <p:tag name="KSO_WM_TEMPLATE_CATEGORY" val="mixed"/>
  <p:tag name="KSO_WM_TEMPLATE_INDEX" val="20201941"/>
  <p:tag name="KSO_WM_UNIT_LAYERLEVEL" val="1"/>
  <p:tag name="KSO_WM_TAG_VERSION" val="1.0"/>
  <p:tag name="KSO_WM_BEAUTIFY_FLAG" val="#wm#"/>
  <p:tag name="KSO_WM_UNIT_TEXTBOXSTYLE_GUID" val="{e15e27cc-df71-458c-b1b9-7af2a82502c0}"/>
  <p:tag name="KSO_WM_UNIT_TEXTBOXSTYLE_TYPE" val="8"/>
  <p:tag name="KSO_WM_UNIT_TEXT_FILL_FORE_SCHEMECOLOR_INDEX_BRIGHTNESS" val="0.25"/>
  <p:tag name="KSO_WM_UNIT_TEXT_FILL_FORE_SCHEMECOLOR_INDEX" val="13"/>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FULL_TEXT_BEAUTIFY_COPY_ID" val="4"/>
</p:tagLst>
</file>

<file path=ppt/tags/tag18.xml><?xml version="1.0" encoding="utf-8"?>
<p:tagLst xmlns:a="http://schemas.openxmlformats.org/drawingml/2006/main" xmlns:r="http://schemas.openxmlformats.org/officeDocument/2006/relationships" xmlns:p="http://schemas.openxmlformats.org/presentationml/2006/main">
  <p:tag name="KSO_WM_FULL_TEXT_BEAUTIFY_COPY_ID" val="15"/>
</p:tagLst>
</file>

<file path=ppt/tags/tag19.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2.xml><?xml version="1.0" encoding="utf-8"?>
<p:tagLst xmlns:a="http://schemas.openxmlformats.org/drawingml/2006/main" xmlns:r="http://schemas.openxmlformats.org/officeDocument/2006/relationships" xmlns:p="http://schemas.openxmlformats.org/presentationml/2006/main">
  <p:tag name="KSO_WM_UNIT_TEXTBOXSTYLE_GUID" val="{085d56c6-4d39-4ee1-8596-43833f54f5fc}"/>
</p:tagLst>
</file>

<file path=ppt/tags/tag20.xml><?xml version="1.0" encoding="utf-8"?>
<p:tagLst xmlns:a="http://schemas.openxmlformats.org/drawingml/2006/main" xmlns:r="http://schemas.openxmlformats.org/officeDocument/2006/relationships" xmlns:p="http://schemas.openxmlformats.org/presentationml/2006/main">
  <p:tag name="KSO_WM_FULL_TEXT_BEAUTIFY_COPY_ID" val="29"/>
</p:tagLst>
</file>

<file path=ppt/tags/tag21.xml><?xml version="1.0" encoding="utf-8"?>
<p:tagLst xmlns:a="http://schemas.openxmlformats.org/drawingml/2006/main" xmlns:r="http://schemas.openxmlformats.org/officeDocument/2006/relationships" xmlns:p="http://schemas.openxmlformats.org/presentationml/2006/main">
  <p:tag name="KSO_WM_UNIT_TEXTBOXSTYLE_SHAPETYPE" val="1"/>
  <p:tag name="KSO_WM_UNIT_TEXTBOXSTYLE_ADJUSTLEFT" val="0_-36.07503"/>
  <p:tag name="KSO_WM_UNIT_TEXTBOXSTYLE_ADJUSTTOP" val="0_-34.05"/>
  <p:tag name="KSO_WM_UNIT_HIGHLIGHT" val="0"/>
  <p:tag name="KSO_WM_UNIT_COMPATIBLE" val="0"/>
  <p:tag name="KSO_WM_UNIT_DIAGRAM_ISNUMVISUAL" val="0"/>
  <p:tag name="KSO_WM_UNIT_DIAGRAM_ISREFERUNIT" val="0"/>
  <p:tag name="KSO_WM_UNIT_TYPE" val="i"/>
  <p:tag name="KSO_WM_UNIT_INDEX" val="1"/>
  <p:tag name="KSO_WM_UNIT_ID" val="mixed20201941_143*i*1"/>
  <p:tag name="KSO_WM_TEMPLATE_CATEGORY" val="mixed"/>
  <p:tag name="KSO_WM_TEMPLATE_INDEX" val="20201941"/>
  <p:tag name="KSO_WM_UNIT_LAYERLEVEL" val="1"/>
  <p:tag name="KSO_WM_TAG_VERSION" val="1.0"/>
  <p:tag name="KSO_WM_BEAUTIFY_FLAG" val="#wm#"/>
  <p:tag name="KSO_WM_UNIT_TEXTBOXSTYLE_GUID" val="{085d56c6-4d39-4ee1-8596-43833f54f5fc}"/>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TEXTBOXSTYLE_SHAPETYPE" val="1"/>
  <p:tag name="KSO_WM_UNIT_TEXTBOXSTYLE_ADJUSTLEFT" val="100_-3.975037"/>
  <p:tag name="KSO_WM_UNIT_TEXTBOXSTYLE_ADJUSTTOP" val="100_-6.900314"/>
  <p:tag name="KSO_WM_UNIT_HIGHLIGHT" val="0"/>
  <p:tag name="KSO_WM_UNIT_COMPATIBLE" val="0"/>
  <p:tag name="KSO_WM_UNIT_DIAGRAM_ISNUMVISUAL" val="0"/>
  <p:tag name="KSO_WM_UNIT_DIAGRAM_ISREFERUNIT" val="0"/>
  <p:tag name="KSO_WM_UNIT_TYPE" val="i"/>
  <p:tag name="KSO_WM_UNIT_INDEX" val="2"/>
  <p:tag name="KSO_WM_UNIT_ID" val="mixed20201941_143*i*2"/>
  <p:tag name="KSO_WM_TEMPLATE_CATEGORY" val="mixed"/>
  <p:tag name="KSO_WM_TEMPLATE_INDEX" val="20201941"/>
  <p:tag name="KSO_WM_UNIT_LAYERLEVEL" val="1"/>
  <p:tag name="KSO_WM_TAG_VERSION" val="1.0"/>
  <p:tag name="KSO_WM_BEAUTIFY_FLAG" val="#wm#"/>
  <p:tag name="KSO_WM_UNIT_TEXTBOXSTYLE_GUID" val="{085d56c6-4d39-4ee1-8596-43833f54f5fc}"/>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TEXTBOXSTYLE_SHAPETYPE" val="1"/>
  <p:tag name="KSO_WM_UNIT_TEXTBOXSTYLE_ADJUSTLEFT" val="0_-36.07503"/>
  <p:tag name="KSO_WM_UNIT_TEXTBOXSTYLE_ADJUSTTOP" val="0_-34.05"/>
  <p:tag name="KSO_WM_UNIT_TEXTBOXSTYLE_ADJUSTWIDTH" val="100_72.10001"/>
  <p:tag name="KSO_WM_UNIT_TEXTBOXSTYLE_ADJUSTHEIGTH" val="100_67.14999"/>
  <p:tag name="KSO_WM_UNIT_HIGHLIGHT" val="0"/>
  <p:tag name="KSO_WM_UNIT_COMPATIBLE" val="0"/>
  <p:tag name="KSO_WM_UNIT_DIAGRAM_ISNUMVISUAL" val="0"/>
  <p:tag name="KSO_WM_UNIT_DIAGRAM_ISREFERUNIT" val="0"/>
  <p:tag name="KSO_WM_UNIT_TYPE" val="i"/>
  <p:tag name="KSO_WM_UNIT_INDEX" val="3"/>
  <p:tag name="KSO_WM_UNIT_ID" val="mixed20201941_143*i*3"/>
  <p:tag name="KSO_WM_TEMPLATE_CATEGORY" val="mixed"/>
  <p:tag name="KSO_WM_TEMPLATE_INDEX" val="20201941"/>
  <p:tag name="KSO_WM_UNIT_LAYERLEVEL" val="1"/>
  <p:tag name="KSO_WM_TAG_VERSION" val="1.0"/>
  <p:tag name="KSO_WM_BEAUTIFY_FLAG" val="#wm#"/>
  <p:tag name="KSO_WM_UNIT_TEXTBOXSTYLE_GUID" val="{085d56c6-4d39-4ee1-8596-43833f54f5fc}"/>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TEXTBOXSTYLE_SHAPETYPE" val="1"/>
  <p:tag name="KSO_WM_UNIT_TEXTBOXSTYLE_ADJUSTLEFT" val="0_-25.07503"/>
  <p:tag name="KSO_WM_UNIT_TEXTBOXSTYLE_ADJUSTTOP" val="0_-24"/>
  <p:tag name="KSO_WM_UNIT_TEXTBOXSTYLE_ADJUSTWIDTH" val="100_50.14999"/>
  <p:tag name="KSO_WM_UNIT_TEXTBOXSTYLE_ADJUSTHEIGTH" val="100_47.95"/>
  <p:tag name="KSO_WM_UNIT_HIGHLIGHT" val="0"/>
  <p:tag name="KSO_WM_UNIT_COMPATIBLE" val="0"/>
  <p:tag name="KSO_WM_UNIT_DIAGRAM_ISNUMVISUAL" val="0"/>
  <p:tag name="KSO_WM_UNIT_DIAGRAM_ISREFERUNIT" val="0"/>
  <p:tag name="KSO_WM_UNIT_TYPE" val="i"/>
  <p:tag name="KSO_WM_UNIT_INDEX" val="4"/>
  <p:tag name="KSO_WM_UNIT_ID" val="mixed20201941_143*i*4"/>
  <p:tag name="KSO_WM_TEMPLATE_CATEGORY" val="mixed"/>
  <p:tag name="KSO_WM_TEMPLATE_INDEX" val="20201941"/>
  <p:tag name="KSO_WM_UNIT_LAYERLEVEL" val="1"/>
  <p:tag name="KSO_WM_TAG_VERSION" val="1.0"/>
  <p:tag name="KSO_WM_BEAUTIFY_FLAG" val="#wm#"/>
  <p:tag name="KSO_WM_UNIT_TEXTBOXSTYLE_GUID" val="{085d56c6-4d39-4ee1-8596-43833f54f5fc}"/>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a"/>
  <p:tag name="KSO_WM_UNIT_INDEX" val="1"/>
  <p:tag name="KSO_WM_UNIT_ID" val="mixed20201941_143*f*1"/>
  <p:tag name="KSO_WM_TEMPLATE_CATEGORY" val="mixed"/>
  <p:tag name="KSO_WM_TEMPLATE_INDEX" val="20201941"/>
  <p:tag name="KSO_WM_UNIT_LAYERLEVEL" val="1"/>
  <p:tag name="KSO_WM_TAG_VERSION" val="1.0"/>
  <p:tag name="KSO_WM_BEAUTIFY_FLAG" val="#wm#"/>
  <p:tag name="KSO_WM_UNIT_TEXTBOXSTYLE_GUID" val="{085d56c6-4d39-4ee1-8596-43833f54f5fc}"/>
  <p:tag name="KSO_WM_UNIT_TEXTBOXSTYLE_TYPE" val="8"/>
  <p:tag name="KSO_WM_UNIT_TEXT_FILL_FORE_SCHEMECOLOR_INDEX_BRIGHTNESS" val="0.25"/>
  <p:tag name="KSO_WM_UNIT_TEXT_FILL_FORE_SCHEMECOLOR_INDEX" val="13"/>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59_1*i*1"/>
  <p:tag name="KSO_WM_TEMPLATE_CATEGORY" val="crop"/>
  <p:tag name="KSO_WM_TEMPLATE_INDEX" val="20194959"/>
  <p:tag name="KSO_WM_UNIT_LAYERLEVEL" val="1"/>
  <p:tag name="KSO_WM_TAG_VERSION" val="1.0"/>
  <p:tag name="KSO_WM_BEAUTIFY_FLAG" val="#wm#"/>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PA" val="v5.2.2"/>
  <p:tag name="PICTUREFILLRANGE" val="df7dabbe-0c5a-414f-8b79-65e0fa43fb52"/>
  <p:tag name="KSO_WM_UNIT_VALUE" val="1081*629"/>
  <p:tag name="KSO_WM_UNIT_HIGHLIGHT" val="0"/>
  <p:tag name="KSO_WM_UNIT_COMPATIBLE" val="0"/>
  <p:tag name="KSO_WM_UNIT_DIAGRAM_ISNUMVISUAL" val="0"/>
  <p:tag name="KSO_WM_UNIT_DIAGRAM_ISREFERUNIT" val="0"/>
  <p:tag name="KSO_WM_DIAGRAM_GROUP_CODE" val="1591504190"/>
  <p:tag name="KSO_WM_UNIT_TYPE" val="ζ_h_d"/>
  <p:tag name="KSO_WM_UNIT_INDEX" val="1_1_1"/>
  <p:tag name="KSO_WM_UNIT_ID" val="crop20194959_1*ζ_h_d*1_1_1"/>
  <p:tag name="KSO_WM_TEMPLATE_CATEGORY" val="crop"/>
  <p:tag name="KSO_WM_TEMPLATE_INDEX" val="20194959"/>
  <p:tag name="KSO_WM_UNIT_LAYERLEVEL" val="1_1_1"/>
  <p:tag name="KSO_WM_TAG_VERSION" val="1.0"/>
  <p:tag name="KSO_WM_BEAUTIFY_FLAG" val="#wm#"/>
  <p:tag name="KSO_WM_UNIT_DIAGRAM_MODELTYPE" val="creativeCrop"/>
  <p:tag name="KSO_WM_BLIP_RECT_LEFT" val="-170"/>
  <p:tag name="KSO_WM_BLIP_RECT_RIGHT" val="-171"/>
  <p:tag name="KSO_WM_BLIP_RECT_TOP" val="0"/>
  <p:tag name="KSO_WM_BLIP_RECT_BOTTOM" val="-61"/>
  <p:tag name="KSO_WM_CREATIVE_CROP_ORG_LEFT" val="604.692"/>
  <p:tag name="KSO_WM_CREATIVE_CROP_ORG_TOP" val="315.406"/>
  <p:tag name="KSO_WM_CREATIVE_CROP_ORG_WIDTH" val="285.032"/>
  <p:tag name="KSO_WM_CREATIVE_CROP_ORG_HEIGHT" val="178.988"/>
  <p:tag name="KSO_WM_CREATIVE_CROP_SHAPE_LEFT" val="714.7"/>
  <p:tag name="KSO_WM_CREATIVE_CROP_SHAPE_TOP" val="315.4"/>
  <p:tag name="KSO_WM_CREATIVE_CROP_SHAPE_WIDTH" val="64.7"/>
  <p:tag name="KSO_WM_CREATIVE_CROP_SHAPE_HEIGHT" val="111.15"/>
  <p:tag name="KSO_WM_UNIT_TEXT_FILL_FORE_SCHEMECOLOR_INDEX" val="2"/>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PA" val="v5.2.2"/>
  <p:tag name="PICTUREFILLRANGE" val="df7dabbe-0c5a-414f-8b79-65e0fa43fb52"/>
  <p:tag name="KSO_WM_UNIT_VALUE" val="623*629"/>
  <p:tag name="KSO_WM_UNIT_HIGHLIGHT" val="0"/>
  <p:tag name="KSO_WM_UNIT_COMPATIBLE" val="0"/>
  <p:tag name="KSO_WM_UNIT_DIAGRAM_ISNUMVISUAL" val="0"/>
  <p:tag name="KSO_WM_UNIT_DIAGRAM_ISREFERUNIT" val="0"/>
  <p:tag name="KSO_WM_DIAGRAM_GROUP_CODE" val="1591504190"/>
  <p:tag name="KSO_WM_UNIT_TYPE" val="ζ_h_d"/>
  <p:tag name="KSO_WM_UNIT_INDEX" val="1_1_2"/>
  <p:tag name="KSO_WM_UNIT_ID" val="crop20194959_1*ζ_h_d*1_1_2"/>
  <p:tag name="KSO_WM_TEMPLATE_CATEGORY" val="crop"/>
  <p:tag name="KSO_WM_TEMPLATE_INDEX" val="20194959"/>
  <p:tag name="KSO_WM_UNIT_LAYERLEVEL" val="1_1_1"/>
  <p:tag name="KSO_WM_TAG_VERSION" val="1.0"/>
  <p:tag name="KSO_WM_BEAUTIFY_FLAG" val="#wm#"/>
  <p:tag name="KSO_WM_UNIT_DIAGRAM_MODELTYPE" val="creativeCrop"/>
  <p:tag name="KSO_WM_BLIP_RECT_LEFT" val="-170"/>
  <p:tag name="KSO_WM_BLIP_RECT_RIGHT" val="-170"/>
  <p:tag name="KSO_WM_BLIP_RECT_TOP" val="-180"/>
  <p:tag name="KSO_WM_BLIP_RECT_BOTTOM" val="0"/>
  <p:tag name="KSO_WM_CREATIVE_CROP_ORG_LEFT" val="604.692"/>
  <p:tag name="KSO_WM_CREATIVE_CROP_ORG_TOP" val="315.406"/>
  <p:tag name="KSO_WM_CREATIVE_CROP_ORG_WIDTH" val="285.032"/>
  <p:tag name="KSO_WM_CREATIVE_CROP_ORG_HEIGHT" val="178.988"/>
  <p:tag name="KSO_WM_CREATIVE_CROP_SHAPE_LEFT" val="714.85"/>
  <p:tag name="KSO_WM_CREATIVE_CROP_SHAPE_TOP" val="430.4"/>
  <p:tag name="KSO_WM_CREATIVE_CROP_SHAPE_WIDTH" val="64.7"/>
  <p:tag name="KSO_WM_CREATIVE_CROP_SHAPE_HEIGHT" val="64"/>
  <p:tag name="KSO_WM_UNIT_TEXT_FILL_FORE_SCHEMECOLOR_INDEX" val="2"/>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PA" val="v5.2.2"/>
  <p:tag name="PICTUREFILLRANGE" val="df7dabbe-0c5a-414f-8b79-65e0fa43fb52"/>
  <p:tag name="KSO_WM_UNIT_VALUE" val="718*726"/>
  <p:tag name="KSO_WM_UNIT_HIGHLIGHT" val="0"/>
  <p:tag name="KSO_WM_UNIT_COMPATIBLE" val="0"/>
  <p:tag name="KSO_WM_UNIT_DIAGRAM_ISNUMVISUAL" val="0"/>
  <p:tag name="KSO_WM_UNIT_DIAGRAM_ISREFERUNIT" val="0"/>
  <p:tag name="KSO_WM_DIAGRAM_GROUP_CODE" val="1591504190"/>
  <p:tag name="KSO_WM_UNIT_TYPE" val="ζ_h_d"/>
  <p:tag name="KSO_WM_UNIT_INDEX" val="1_1_3"/>
  <p:tag name="KSO_WM_UNIT_ID" val="crop20194959_1*ζ_h_d*1_1_3"/>
  <p:tag name="KSO_WM_TEMPLATE_CATEGORY" val="crop"/>
  <p:tag name="KSO_WM_TEMPLATE_INDEX" val="20194959"/>
  <p:tag name="KSO_WM_UNIT_LAYERLEVEL" val="1_1_1"/>
  <p:tag name="KSO_WM_TAG_VERSION" val="1.0"/>
  <p:tag name="KSO_WM_BEAUTIFY_FLAG" val="#wm#"/>
  <p:tag name="KSO_WM_UNIT_DIAGRAM_MODELTYPE" val="creativeCrop"/>
  <p:tag name="KSO_WM_BLIP_RECT_LEFT" val="-42"/>
  <p:tag name="KSO_WM_BLIP_RECT_RIGHT" val="-240"/>
  <p:tag name="KSO_WM_BLIP_RECT_TOP" val="-21"/>
  <p:tag name="KSO_WM_BLIP_RECT_BOTTOM" val="-121"/>
  <p:tag name="KSO_WM_CREATIVE_CROP_ORG_LEFT" val="604.692"/>
  <p:tag name="KSO_WM_CREATIVE_CROP_ORG_TOP" val="315.406"/>
  <p:tag name="KSO_WM_CREATIVE_CROP_ORG_WIDTH" val="285.032"/>
  <p:tag name="KSO_WM_CREATIVE_CROP_ORG_HEIGHT" val="178.988"/>
  <p:tag name="KSO_WM_CREATIVE_CROP_SHAPE_LEFT" val="636.25"/>
  <p:tag name="KSO_WM_CREATIVE_CROP_SHAPE_TOP" val="331.1"/>
  <p:tag name="KSO_WM_CREATIVE_CROP_SHAPE_WIDTH" val="74.6"/>
  <p:tag name="KSO_WM_CREATIVE_CROP_SHAPE_HEIGHT" val="73.8"/>
  <p:tag name="KSO_WM_UNIT_TEXT_FILL_FORE_SCHEMECOLOR_INDEX" val="2"/>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PA" val="v5.2.2"/>
  <p:tag name="PICTUREFILLRANGE" val="df7dabbe-0c5a-414f-8b79-65e0fa43fb52"/>
  <p:tag name="KSO_WM_UNIT_VALUE" val="567*574"/>
  <p:tag name="KSO_WM_UNIT_HIGHLIGHT" val="0"/>
  <p:tag name="KSO_WM_UNIT_COMPATIBLE" val="0"/>
  <p:tag name="KSO_WM_UNIT_DIAGRAM_ISNUMVISUAL" val="0"/>
  <p:tag name="KSO_WM_UNIT_DIAGRAM_ISREFERUNIT" val="0"/>
  <p:tag name="KSO_WM_DIAGRAM_GROUP_CODE" val="1591504190"/>
  <p:tag name="KSO_WM_UNIT_TYPE" val="ζ_h_d"/>
  <p:tag name="KSO_WM_UNIT_INDEX" val="1_1_4"/>
  <p:tag name="KSO_WM_UNIT_ID" val="crop20194959_1*ζ_h_d*1_1_4"/>
  <p:tag name="KSO_WM_TEMPLATE_CATEGORY" val="crop"/>
  <p:tag name="KSO_WM_TEMPLATE_INDEX" val="20194959"/>
  <p:tag name="KSO_WM_UNIT_LAYERLEVEL" val="1_1_1"/>
  <p:tag name="KSO_WM_TAG_VERSION" val="1.0"/>
  <p:tag name="KSO_WM_BEAUTIFY_FLAG" val="#wm#"/>
  <p:tag name="KSO_WM_UNIT_DIAGRAM_MODELTYPE" val="creativeCrop"/>
  <p:tag name="KSO_WM_BLIP_RECT_LEFT" val="-80"/>
  <p:tag name="KSO_WM_BLIP_RECT_RIGHT" val="-303"/>
  <p:tag name="KSO_WM_BLIP_RECT_TOP" val="-161"/>
  <p:tag name="KSO_WM_BLIP_RECT_BOTTOM" val="-46"/>
  <p:tag name="KSO_WM_CREATIVE_CROP_ORG_LEFT" val="604.692"/>
  <p:tag name="KSO_WM_CREATIVE_CROP_ORG_TOP" val="315.406"/>
  <p:tag name="KSO_WM_CREATIVE_CROP_ORG_WIDTH" val="285.032"/>
  <p:tag name="KSO_WM_CREATIVE_CROP_ORG_HEIGHT" val="178.988"/>
  <p:tag name="KSO_WM_CREATIVE_CROP_SHAPE_LEFT" val="651.9"/>
  <p:tag name="KSO_WM_CREATIVE_CROP_SHAPE_TOP" val="409.5"/>
  <p:tag name="KSO_WM_CREATIVE_CROP_SHAPE_WIDTH" val="58.95"/>
  <p:tag name="KSO_WM_CREATIVE_CROP_SHAPE_HEIGHT" val="58.35"/>
  <p:tag name="KSO_WM_UNIT_TEXT_FILL_FORE_SCHEMECOLOR_INDEX" val="2"/>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PA" val="v5.2.2"/>
  <p:tag name="PICTUREFILLRANGE" val="df7dabbe-0c5a-414f-8b79-65e0fa43fb52"/>
  <p:tag name="KSO_WM_UNIT_VALUE" val="567*574"/>
  <p:tag name="KSO_WM_UNIT_HIGHLIGHT" val="0"/>
  <p:tag name="KSO_WM_UNIT_COMPATIBLE" val="0"/>
  <p:tag name="KSO_WM_UNIT_DIAGRAM_ISNUMVISUAL" val="0"/>
  <p:tag name="KSO_WM_UNIT_DIAGRAM_ISREFERUNIT" val="0"/>
  <p:tag name="KSO_WM_DIAGRAM_GROUP_CODE" val="1591504190"/>
  <p:tag name="KSO_WM_UNIT_TYPE" val="ζ_h_d"/>
  <p:tag name="KSO_WM_UNIT_INDEX" val="1_1_5"/>
  <p:tag name="KSO_WM_UNIT_ID" val="crop20194959_1*ζ_h_d*1_1_5"/>
  <p:tag name="KSO_WM_TEMPLATE_CATEGORY" val="crop"/>
  <p:tag name="KSO_WM_TEMPLATE_INDEX" val="20194959"/>
  <p:tag name="KSO_WM_UNIT_LAYERLEVEL" val="1_1_1"/>
  <p:tag name="KSO_WM_TAG_VERSION" val="1.0"/>
  <p:tag name="KSO_WM_BEAUTIFY_FLAG" val="#wm#"/>
  <p:tag name="KSO_WM_UNIT_DIAGRAM_MODELTYPE" val="creativeCrop"/>
  <p:tag name="KSO_WM_BLIP_RECT_LEFT" val="-303"/>
  <p:tag name="KSO_WM_BLIP_RECT_RIGHT" val="-81"/>
  <p:tag name="KSO_WM_BLIP_RECT_TOP" val="-40"/>
  <p:tag name="KSO_WM_BLIP_RECT_BOTTOM" val="-167"/>
  <p:tag name="KSO_WM_CREATIVE_CROP_ORG_LEFT" val="604.692"/>
  <p:tag name="KSO_WM_CREATIVE_CROP_ORG_TOP" val="315.406"/>
  <p:tag name="KSO_WM_CREATIVE_CROP_ORG_WIDTH" val="285.032"/>
  <p:tag name="KSO_WM_CREATIVE_CROP_ORG_HEIGHT" val="178.988"/>
  <p:tag name="KSO_WM_CREATIVE_CROP_SHAPE_LEFT" val="783.2"/>
  <p:tag name="KSO_WM_CREATIVE_CROP_SHAPE_TOP" val="338.8"/>
  <p:tag name="KSO_WM_CREATIVE_CROP_SHAPE_WIDTH" val="58.95"/>
  <p:tag name="KSO_WM_CREATIVE_CROP_SHAPE_HEIGHT" val="58.35"/>
  <p:tag name="KSO_WM_UNIT_TEXT_FILL_FORE_SCHEMECOLOR_INDEX" val="2"/>
  <p:tag name="KSO_WM_UNIT_TEXT_FILL_TYPE" val="1"/>
  <p:tag name="KSO_WM_UNIT_USESOURCEFORMAT_APPLY" val="1"/>
</p:tagLst>
</file>

<file path=ppt/theme/theme1.xml><?xml version="1.0" encoding="utf-8"?>
<a:theme xmlns:a="http://schemas.openxmlformats.org/drawingml/2006/main" name="裁剪">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裁剪">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裁剪">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剪切</Template>
  <TotalTime>7943</TotalTime>
  <Words>2218</Words>
  <Application>Microsoft Office PowerPoint</Application>
  <PresentationFormat>宽屏</PresentationFormat>
  <Paragraphs>320</Paragraphs>
  <Slides>24</Slides>
  <Notes>5</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24</vt:i4>
      </vt:variant>
    </vt:vector>
  </HeadingPairs>
  <TitlesOfParts>
    <vt:vector size="44" baseType="lpstr">
      <vt:lpstr>Kaiti SC</vt:lpstr>
      <vt:lpstr>Latin Modern Math</vt:lpstr>
      <vt:lpstr>ＭＳ Ｐゴシック</vt:lpstr>
      <vt:lpstr>等线</vt:lpstr>
      <vt:lpstr>黑体</vt:lpstr>
      <vt:lpstr>华文楷体</vt:lpstr>
      <vt:lpstr>华文新魏</vt:lpstr>
      <vt:lpstr>宋体</vt:lpstr>
      <vt:lpstr>微软雅黑</vt:lpstr>
      <vt:lpstr>新宋体</vt:lpstr>
      <vt:lpstr>Arial</vt:lpstr>
      <vt:lpstr>Bauhaus 93</vt:lpstr>
      <vt:lpstr>Calibri</vt:lpstr>
      <vt:lpstr>Cambria</vt:lpstr>
      <vt:lpstr>Franklin Gothic Book</vt:lpstr>
      <vt:lpstr>Gill Sans MT</vt:lpstr>
      <vt:lpstr>Times New Roman</vt:lpstr>
      <vt:lpstr>Wingdings</vt:lpstr>
      <vt:lpstr>Wingdings 2</vt:lpstr>
      <vt:lpstr>裁剪</vt:lpstr>
      <vt:lpstr>高能宇宙线物理</vt:lpstr>
      <vt:lpstr>一、科学问题</vt:lpstr>
      <vt:lpstr>系统研究宇宙线起源问题</vt:lpstr>
      <vt:lpstr>LHAASO 的初步答案</vt:lpstr>
      <vt:lpstr>PowerPoint 演示文稿</vt:lpstr>
      <vt:lpstr>水切伦科夫探测器(WCDA)</vt:lpstr>
      <vt:lpstr>广角切伦科夫望远镜(WFCTA)                            Z</vt:lpstr>
      <vt:lpstr>三、银河系甚高能/超高能伽马射线观测研究</vt:lpstr>
      <vt:lpstr>主要研究内容</vt:lpstr>
      <vt:lpstr>PowerPoint 演示文稿</vt:lpstr>
      <vt:lpstr>PowerPoint 演示文稿</vt:lpstr>
      <vt:lpstr>PowerPoint 演示文稿</vt:lpstr>
      <vt:lpstr>PowerPoint 演示文稿</vt:lpstr>
      <vt:lpstr>PowerPoint 演示文稿</vt:lpstr>
      <vt:lpstr>PowerPoint 演示文稿</vt:lpstr>
      <vt:lpstr>六、银河以外</vt:lpstr>
      <vt:lpstr>PowerPoint 演示文稿</vt:lpstr>
      <vt:lpstr>七、LHAASO仍然需要扩展</vt:lpstr>
      <vt:lpstr>PowerPoint 演示文稿</vt:lpstr>
      <vt:lpstr>大型超高能伽马源立体跟踪观测设备（LACT）</vt:lpstr>
      <vt:lpstr>PowerPoint 演示文稿</vt:lpstr>
      <vt:lpstr>八、总结</vt:lpstr>
      <vt:lpstr>主要研究内容：暗物质探测</vt:lpstr>
      <vt:lpstr>主要研究内容：洛伦兹破坏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mingjun</dc:creator>
  <cp:lastModifiedBy>CZ</cp:lastModifiedBy>
  <cp:revision>120</cp:revision>
  <dcterms:created xsi:type="dcterms:W3CDTF">2021-08-22T03:48:00Z</dcterms:created>
  <dcterms:modified xsi:type="dcterms:W3CDTF">2021-10-11T22:49:24Z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