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8" r:id="rId1"/>
    <p:sldMasterId id="2147483790" r:id="rId2"/>
    <p:sldMasterId id="2147483820" r:id="rId3"/>
  </p:sldMasterIdLst>
  <p:notesMasterIdLst>
    <p:notesMasterId r:id="rId67"/>
  </p:notesMasterIdLst>
  <p:sldIdLst>
    <p:sldId id="378" r:id="rId4"/>
    <p:sldId id="828" r:id="rId5"/>
    <p:sldId id="830" r:id="rId6"/>
    <p:sldId id="831" r:id="rId7"/>
    <p:sldId id="832" r:id="rId8"/>
    <p:sldId id="833" r:id="rId9"/>
    <p:sldId id="834" r:id="rId10"/>
    <p:sldId id="835" r:id="rId11"/>
    <p:sldId id="836" r:id="rId12"/>
    <p:sldId id="837" r:id="rId13"/>
    <p:sldId id="740" r:id="rId14"/>
    <p:sldId id="838" r:id="rId15"/>
    <p:sldId id="840" r:id="rId16"/>
    <p:sldId id="848" r:id="rId17"/>
    <p:sldId id="849" r:id="rId18"/>
    <p:sldId id="841" r:id="rId19"/>
    <p:sldId id="843" r:id="rId20"/>
    <p:sldId id="850" r:id="rId21"/>
    <p:sldId id="844" r:id="rId22"/>
    <p:sldId id="851" r:id="rId23"/>
    <p:sldId id="852" r:id="rId24"/>
    <p:sldId id="842" r:id="rId25"/>
    <p:sldId id="845" r:id="rId26"/>
    <p:sldId id="853" r:id="rId27"/>
    <p:sldId id="854" r:id="rId28"/>
    <p:sldId id="846" r:id="rId29"/>
    <p:sldId id="847" r:id="rId30"/>
    <p:sldId id="855" r:id="rId31"/>
    <p:sldId id="865" r:id="rId32"/>
    <p:sldId id="856" r:id="rId33"/>
    <p:sldId id="857" r:id="rId34"/>
    <p:sldId id="867" r:id="rId35"/>
    <p:sldId id="859" r:id="rId36"/>
    <p:sldId id="871" r:id="rId37"/>
    <p:sldId id="860" r:id="rId38"/>
    <p:sldId id="872" r:id="rId39"/>
    <p:sldId id="861" r:id="rId40"/>
    <p:sldId id="873" r:id="rId41"/>
    <p:sldId id="862" r:id="rId42"/>
    <p:sldId id="863" r:id="rId43"/>
    <p:sldId id="864" r:id="rId44"/>
    <p:sldId id="874" r:id="rId45"/>
    <p:sldId id="886" r:id="rId46"/>
    <p:sldId id="887" r:id="rId47"/>
    <p:sldId id="888" r:id="rId48"/>
    <p:sldId id="889" r:id="rId49"/>
    <p:sldId id="890" r:id="rId50"/>
    <p:sldId id="891" r:id="rId51"/>
    <p:sldId id="883" r:id="rId52"/>
    <p:sldId id="884" r:id="rId53"/>
    <p:sldId id="885" r:id="rId54"/>
    <p:sldId id="875" r:id="rId55"/>
    <p:sldId id="876" r:id="rId56"/>
    <p:sldId id="877" r:id="rId57"/>
    <p:sldId id="878" r:id="rId58"/>
    <p:sldId id="879" r:id="rId59"/>
    <p:sldId id="880" r:id="rId60"/>
    <p:sldId id="881" r:id="rId61"/>
    <p:sldId id="882" r:id="rId62"/>
    <p:sldId id="839" r:id="rId63"/>
    <p:sldId id="869" r:id="rId64"/>
    <p:sldId id="868" r:id="rId65"/>
    <p:sldId id="870" r:id="rId66"/>
  </p:sldIdLst>
  <p:sldSz cx="9144000" cy="6858000" type="screen4x3"/>
  <p:notesSz cx="6858000" cy="9144000"/>
  <p:embeddedFontLst>
    <p:embeddedFont>
      <p:font typeface="幼圆" panose="02010509060101010101" pitchFamily="49" charset="-122"/>
      <p:regular r:id="rId68"/>
    </p:embeddedFont>
    <p:embeddedFont>
      <p:font typeface="华文仿宋" panose="02010600040101010101" pitchFamily="2" charset="-122"/>
      <p:regular r:id="rId69"/>
    </p:embeddedFont>
    <p:embeddedFont>
      <p:font typeface="FangSong" panose="02010609060101010101" pitchFamily="49" charset="-122"/>
      <p:regular r:id="rId70"/>
    </p:embeddedFont>
    <p:embeddedFont>
      <p:font typeface="Cambria Math" panose="02040503050406030204" pitchFamily="18" charset="0"/>
      <p:regular r:id="rId71"/>
    </p:embeddedFont>
    <p:embeddedFont>
      <p:font typeface="华文新魏" panose="02010800040101010101" pitchFamily="2" charset="-122"/>
      <p:regular r:id="rId72"/>
    </p:embeddedFont>
    <p:embeddedFont>
      <p:font typeface="楷体" panose="02010609060101010101" pitchFamily="49" charset="-122"/>
      <p:regular r:id="rId73"/>
    </p:embeddedFont>
    <p:embeddedFont>
      <p:font typeface="微软雅黑" panose="020B0503020204020204" pitchFamily="34" charset="-122"/>
      <p:regular r:id="rId74"/>
      <p:bold r:id="rId75"/>
    </p:embeddedFont>
    <p:embeddedFont>
      <p:font typeface="Corbel" panose="020B0503020204020204" pitchFamily="34" charset="0"/>
      <p:regular r:id="rId76"/>
      <p:bold r:id="rId77"/>
      <p:italic r:id="rId78"/>
      <p:boldItalic r:id="rId79"/>
    </p:embeddedFont>
    <p:embeddedFont>
      <p:font typeface="SimHei" panose="02010609060101010101" pitchFamily="49" charset="-122"/>
      <p:regular r:id="rId80"/>
    </p:embeddedFont>
    <p:embeddedFont>
      <p:font typeface="SimHei" panose="02010609060101010101" pitchFamily="49" charset="-122"/>
      <p:regular r:id="rId80"/>
    </p:embeddedFont>
    <p:embeddedFont>
      <p:font typeface="Calibri" panose="020F0502020204030204" pitchFamily="34" charset="0"/>
      <p:regular r:id="rId81"/>
      <p:bold r:id="rId82"/>
      <p:italic r:id="rId83"/>
      <p:boldItalic r:id="rId84"/>
    </p:embeddedFont>
    <p:embeddedFont>
      <p:font typeface="Wingdings 2" panose="05020102010507070707" pitchFamily="18" charset="2"/>
      <p:regular r:id="rId85"/>
    </p:embeddedFont>
    <p:embeddedFont>
      <p:font typeface="Arial Unicode MS" panose="02010600030101010101" charset="-122"/>
      <p:regular r:id="rId86"/>
    </p:embeddedFont>
    <p:embeddedFont>
      <p:font typeface="Ebrima" panose="02000000000000000000" pitchFamily="2" charset="0"/>
      <p:regular r:id="rId87"/>
      <p:bold r:id="rId88"/>
    </p:embeddedFont>
    <p:embeddedFont>
      <p:font typeface="Sitka Subheading" panose="02000505000000020004" pitchFamily="2" charset="0"/>
      <p:regular r:id="rId89"/>
      <p:bold r:id="rId90"/>
      <p:italic r:id="rId91"/>
      <p:boldItalic r:id="rId92"/>
    </p:embeddedFont>
    <p:embeddedFont>
      <p:font typeface="Century Gothic" panose="020B0502020202020204" pitchFamily="34" charset="0"/>
      <p:regular r:id="rId93"/>
      <p:bold r:id="rId94"/>
      <p:italic r:id="rId95"/>
      <p:boldItalic r:id="rId96"/>
    </p:embeddedFont>
    <p:embeddedFont>
      <p:font typeface="等线" panose="02010600030101010101" pitchFamily="2" charset="-122"/>
      <p:regular r:id="rId97"/>
      <p:bold r:id="rId98"/>
    </p:embeddedFont>
    <p:embeddedFont>
      <p:font typeface="华文宋体" panose="02010600040101010101" pitchFamily="2" charset="-122"/>
      <p:regular r:id="rId99"/>
    </p:embeddedFont>
    <p:embeddedFont>
      <p:font typeface="MS PGothic" panose="020B0600070205080204" pitchFamily="34" charset="-128"/>
      <p:regular r:id="rId100"/>
    </p:embeddedFont>
    <p:embeddedFont>
      <p:font typeface="MS PGothic" panose="020B0600070205080204" pitchFamily="34" charset="-128"/>
      <p:regular r:id="rId100"/>
    </p:embeddedFont>
    <p:embeddedFont>
      <p:font typeface="华文行楷" panose="02010800040101010101" pitchFamily="2" charset="-122"/>
      <p:regular r:id="rId101"/>
    </p:embeddedFont>
    <p:embeddedFont>
      <p:font typeface="华文楷体" panose="02010600040101010101" pitchFamily="2" charset="-122"/>
      <p:regular r:id="rId102"/>
    </p:embeddedFont>
  </p:embeddedFontLst>
  <p:defaultTextStyle>
    <a:defPPr>
      <a:defRPr lang="en-US"/>
    </a:defPPr>
    <a:lvl1pPr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1pPr>
    <a:lvl2pPr marL="4572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2pPr>
    <a:lvl3pPr marL="9144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3pPr>
    <a:lvl4pPr marL="13716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4pPr>
    <a:lvl5pPr marL="18288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5pPr>
    <a:lvl6pPr marL="22860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6pPr>
    <a:lvl7pPr marL="27432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7pPr>
    <a:lvl8pPr marL="32004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8pPr>
    <a:lvl9pPr marL="36576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0066"/>
    <a:srgbClr val="FF0000"/>
    <a:srgbClr val="FF0066"/>
    <a:srgbClr val="BA0023"/>
    <a:srgbClr val="CC3399"/>
    <a:srgbClr val="FF99FF"/>
    <a:srgbClr val="700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78" autoAdjust="0"/>
    <p:restoredTop sz="94289" autoAdjust="0"/>
  </p:normalViewPr>
  <p:slideViewPr>
    <p:cSldViewPr>
      <p:cViewPr varScale="1">
        <p:scale>
          <a:sx n="71" d="100"/>
          <a:sy n="71" d="100"/>
        </p:scale>
        <p:origin x="44" y="680"/>
      </p:cViewPr>
      <p:guideLst>
        <p:guide orient="horz" pos="2160"/>
        <p:guide pos="2880"/>
      </p:guideLst>
    </p:cSldViewPr>
  </p:slideViewPr>
  <p:outlineViewPr>
    <p:cViewPr>
      <p:scale>
        <a:sx n="33" d="100"/>
        <a:sy n="33" d="100"/>
      </p:scale>
      <p:origin x="0" y="13746"/>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55" d="100"/>
          <a:sy n="55" d="100"/>
        </p:scale>
        <p:origin x="-161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7.fntdata"/><Relationship Id="rId79" Type="http://schemas.openxmlformats.org/officeDocument/2006/relationships/font" Target="fonts/font12.fntdata"/><Relationship Id="rId102" Type="http://schemas.openxmlformats.org/officeDocument/2006/relationships/font" Target="fonts/font35.fntdata"/><Relationship Id="rId5" Type="http://schemas.openxmlformats.org/officeDocument/2006/relationships/slide" Target="slides/slide2.xml"/><Relationship Id="rId90" Type="http://schemas.openxmlformats.org/officeDocument/2006/relationships/font" Target="fonts/font23.fntdata"/><Relationship Id="rId95" Type="http://schemas.openxmlformats.org/officeDocument/2006/relationships/font" Target="fonts/font28.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font" Target="fonts/font32.fntdata"/><Relationship Id="rId101" Type="http://schemas.openxmlformats.org/officeDocument/2006/relationships/font" Target="fonts/font3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9.fntdata"/><Relationship Id="rId97" Type="http://schemas.openxmlformats.org/officeDocument/2006/relationships/font" Target="fonts/font30.fntdata"/><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20.fntdata"/><Relationship Id="rId61" Type="http://schemas.openxmlformats.org/officeDocument/2006/relationships/slide" Target="slides/slide58.xml"/><Relationship Id="rId82" Type="http://schemas.openxmlformats.org/officeDocument/2006/relationships/font" Target="fonts/font15.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0.fntdata"/><Relationship Id="rId100" Type="http://schemas.openxmlformats.org/officeDocument/2006/relationships/font" Target="fonts/font33.fntdata"/><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font" Target="fonts/font31.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021644-F5DE-4DB9-B035-FCAE136DA5DB}" type="doc">
      <dgm:prSet loTypeId="urn:microsoft.com/office/officeart/2005/8/layout/arrow2" loCatId="process" qsTypeId="urn:microsoft.com/office/officeart/2005/8/quickstyle/simple1" qsCatId="simple" csTypeId="urn:microsoft.com/office/officeart/2005/8/colors/accent6_5" csCatId="accent6" phldr="1"/>
      <dgm:spPr/>
    </dgm:pt>
    <dgm:pt modelId="{927F98E4-6A1A-4A1B-A33C-CD79E5A476BE}">
      <dgm:prSet phldrT="[文本]" custT="1"/>
      <dgm:spPr>
        <a:xfrm>
          <a:off x="5265420" y="952880"/>
          <a:ext cx="1199692" cy="2171319"/>
        </a:xfrm>
        <a:prstGeom prst="rect">
          <a:avLst/>
        </a:prstGeom>
        <a:noFill/>
        <a:ln>
          <a:noFill/>
        </a:ln>
        <a:effectLst/>
      </dgm:spPr>
      <dgm:t>
        <a:bodyPr/>
        <a:lstStyle/>
        <a:p>
          <a:r>
            <a:rPr lang="en-US" altLang="zh-CN" sz="2400" dirty="0" smtClean="0">
              <a:solidFill>
                <a:srgbClr val="FF0000"/>
              </a:solidFill>
              <a:latin typeface="Arial"/>
              <a:ea typeface="宋体"/>
              <a:cs typeface="+mn-cs"/>
            </a:rPr>
            <a:t>2030</a:t>
          </a:r>
          <a:endParaRPr lang="zh-CN" altLang="en-US" sz="2400" dirty="0">
            <a:solidFill>
              <a:srgbClr val="FF0000"/>
            </a:solidFill>
            <a:latin typeface="Arial"/>
            <a:ea typeface="宋体"/>
            <a:cs typeface="+mn-cs"/>
          </a:endParaRPr>
        </a:p>
      </dgm:t>
    </dgm:pt>
    <dgm:pt modelId="{3FA146C1-53BF-4FDC-B4C1-8337163682B8}" type="parTrans" cxnId="{8E5C7874-85E7-4BA0-9799-10BE55761313}">
      <dgm:prSet/>
      <dgm:spPr/>
      <dgm:t>
        <a:bodyPr/>
        <a:lstStyle/>
        <a:p>
          <a:endParaRPr lang="zh-CN" altLang="en-US"/>
        </a:p>
      </dgm:t>
    </dgm:pt>
    <dgm:pt modelId="{C7FE543E-F7DD-4BE0-9B20-D0ED36405E1C}" type="sibTrans" cxnId="{8E5C7874-85E7-4BA0-9799-10BE55761313}">
      <dgm:prSet/>
      <dgm:spPr/>
      <dgm:t>
        <a:bodyPr/>
        <a:lstStyle/>
        <a:p>
          <a:endParaRPr lang="zh-CN" altLang="en-US"/>
        </a:p>
      </dgm:t>
    </dgm:pt>
    <dgm:pt modelId="{760801EB-9186-4BB8-88A8-3F83C65C4FE9}">
      <dgm:prSet phldrT="[文本]" custT="1"/>
      <dgm:spPr>
        <a:xfrm>
          <a:off x="772656" y="2672653"/>
          <a:ext cx="834788" cy="236395"/>
        </a:xfrm>
        <a:prstGeom prst="rect">
          <a:avLst/>
        </a:prstGeom>
        <a:noFill/>
        <a:ln>
          <a:noFill/>
        </a:ln>
        <a:effectLst/>
      </dgm:spPr>
      <dgm:t>
        <a:bodyPr/>
        <a:lstStyle/>
        <a:p>
          <a:r>
            <a:rPr lang="en-US" altLang="zh-CN" sz="2400" dirty="0" smtClean="0">
              <a:solidFill>
                <a:srgbClr val="FF0000"/>
              </a:solidFill>
              <a:latin typeface="Arial"/>
              <a:ea typeface="宋体"/>
              <a:cs typeface="+mn-cs"/>
            </a:rPr>
            <a:t>1990</a:t>
          </a:r>
          <a:endParaRPr lang="zh-CN" altLang="en-US" sz="2400" dirty="0">
            <a:solidFill>
              <a:srgbClr val="FF0000"/>
            </a:solidFill>
            <a:latin typeface="Arial"/>
            <a:ea typeface="宋体"/>
            <a:cs typeface="+mn-cs"/>
          </a:endParaRPr>
        </a:p>
      </dgm:t>
    </dgm:pt>
    <dgm:pt modelId="{E37567E9-4CFE-43AD-BA6B-EE488D22C391}" type="sibTrans" cxnId="{BCDA0AA8-C39F-4409-B28E-8FCB282B3963}">
      <dgm:prSet/>
      <dgm:spPr/>
      <dgm:t>
        <a:bodyPr/>
        <a:lstStyle/>
        <a:p>
          <a:endParaRPr lang="zh-CN" altLang="en-US"/>
        </a:p>
      </dgm:t>
    </dgm:pt>
    <dgm:pt modelId="{4B0FAAA3-1BD6-42E5-8AB3-25FEC5AABC54}" type="parTrans" cxnId="{BCDA0AA8-C39F-4409-B28E-8FCB282B3963}">
      <dgm:prSet/>
      <dgm:spPr/>
      <dgm:t>
        <a:bodyPr/>
        <a:lstStyle/>
        <a:p>
          <a:endParaRPr lang="zh-CN" altLang="en-US"/>
        </a:p>
      </dgm:t>
    </dgm:pt>
    <dgm:pt modelId="{F5FF0A57-ACE1-4B3E-99F5-FD719258DFB4}">
      <dgm:prSet phldrT="[文本]" custT="1"/>
      <dgm:spPr>
        <a:xfrm>
          <a:off x="2675385" y="1600200"/>
          <a:ext cx="874779" cy="241610"/>
        </a:xfrm>
        <a:prstGeom prst="rect">
          <a:avLst/>
        </a:prstGeom>
        <a:noFill/>
        <a:ln>
          <a:noFill/>
        </a:ln>
        <a:effectLst/>
      </dgm:spPr>
      <dgm:t>
        <a:bodyPr/>
        <a:lstStyle/>
        <a:p>
          <a:r>
            <a:rPr lang="en-US" altLang="zh-CN" sz="2400" dirty="0" smtClean="0">
              <a:solidFill>
                <a:srgbClr val="FF0000"/>
              </a:solidFill>
              <a:latin typeface="Arial"/>
              <a:ea typeface="宋体"/>
              <a:cs typeface="+mn-cs"/>
            </a:rPr>
            <a:t>2010</a:t>
          </a:r>
          <a:endParaRPr lang="zh-CN" altLang="en-US" sz="2400" dirty="0">
            <a:solidFill>
              <a:srgbClr val="FF0000"/>
            </a:solidFill>
            <a:latin typeface="Arial"/>
            <a:ea typeface="宋体"/>
            <a:cs typeface="+mn-cs"/>
          </a:endParaRPr>
        </a:p>
      </dgm:t>
    </dgm:pt>
    <dgm:pt modelId="{6BEE970B-24E6-455B-9011-9FBB848D45B8}" type="sibTrans" cxnId="{64404E97-AD84-44D1-A7C7-C3941A6FAF37}">
      <dgm:prSet/>
      <dgm:spPr/>
      <dgm:t>
        <a:bodyPr/>
        <a:lstStyle/>
        <a:p>
          <a:endParaRPr lang="zh-CN" altLang="en-US"/>
        </a:p>
      </dgm:t>
    </dgm:pt>
    <dgm:pt modelId="{69BD4A36-C9C9-44D7-8A5F-B84125CAEDBC}" type="parTrans" cxnId="{64404E97-AD84-44D1-A7C7-C3941A6FAF37}">
      <dgm:prSet/>
      <dgm:spPr/>
      <dgm:t>
        <a:bodyPr/>
        <a:lstStyle/>
        <a:p>
          <a:endParaRPr lang="zh-CN" altLang="en-US"/>
        </a:p>
      </dgm:t>
    </dgm:pt>
    <dgm:pt modelId="{2FDEE627-181A-4632-A598-71869FAA93E3}" type="pres">
      <dgm:prSet presAssocID="{79021644-F5DE-4DB9-B035-FCAE136DA5DB}" presName="arrowDiagram" presStyleCnt="0">
        <dgm:presLayoutVars>
          <dgm:chMax val="5"/>
          <dgm:dir/>
          <dgm:resizeHandles val="exact"/>
        </dgm:presLayoutVars>
      </dgm:prSet>
      <dgm:spPr/>
    </dgm:pt>
    <dgm:pt modelId="{8A32987E-6003-4F34-88C2-9D19B796AA8C}" type="pres">
      <dgm:prSet presAssocID="{79021644-F5DE-4DB9-B035-FCAE136DA5DB}" presName="arrow" presStyleLbl="bgShp" presStyleIdx="0" presStyleCnt="1" custScaleX="112798" custLinFactNeighborX="-2290" custLinFactNeighborY="4667"/>
      <dgm:spPr>
        <a:xfrm>
          <a:off x="457201" y="0"/>
          <a:ext cx="5638456" cy="3124200"/>
        </a:xfrm>
        <a:prstGeom prst="swooshArrow">
          <a:avLst>
            <a:gd name="adj1" fmla="val 25000"/>
            <a:gd name="adj2" fmla="val 25000"/>
          </a:avLst>
        </a:prstGeom>
        <a:solidFill>
          <a:srgbClr val="2D2D8A">
            <a:tint val="40000"/>
            <a:hueOff val="0"/>
            <a:satOff val="0"/>
            <a:lumOff val="0"/>
            <a:alphaOff val="0"/>
          </a:srgbClr>
        </a:solidFill>
        <a:ln>
          <a:noFill/>
        </a:ln>
        <a:effectLst/>
      </dgm:spPr>
    </dgm:pt>
    <dgm:pt modelId="{927C2D7C-6D43-4FE0-B3ED-D01D08A5B484}" type="pres">
      <dgm:prSet presAssocID="{79021644-F5DE-4DB9-B035-FCAE136DA5DB}" presName="arrowDiagram3" presStyleCnt="0"/>
      <dgm:spPr/>
    </dgm:pt>
    <dgm:pt modelId="{6C69C744-8D7C-43E6-A694-A77ABDA5D067}" type="pres">
      <dgm:prSet presAssocID="{760801EB-9186-4BB8-88A8-3F83C65C4FE9}" presName="bullet3a" presStyleLbl="node1" presStyleIdx="0" presStyleCnt="3" custScaleX="145263" custScaleY="145377" custLinFactX="-300000" custLinFactY="156988" custLinFactNeighborX="-346763" custLinFactNeighborY="200000"/>
      <dgm:spPr>
        <a:xfrm>
          <a:off x="656387" y="2590800"/>
          <a:ext cx="188793" cy="188941"/>
        </a:xfrm>
        <a:prstGeom prst="ellipse">
          <a:avLst/>
        </a:prstGeom>
        <a:solidFill>
          <a:srgbClr val="2D2D8A">
            <a:alpha val="9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0DD7FF3E-E367-4A88-972F-9096F8C49B70}" type="pres">
      <dgm:prSet presAssocID="{760801EB-9186-4BB8-88A8-3F83C65C4FE9}" presName="textBox3a" presStyleLbl="revTx" presStyleIdx="0" presStyleCnt="3" custScaleX="71674" custScaleY="26182" custLinFactNeighborX="-84456" custLinFactNeighborY="13080">
        <dgm:presLayoutVars>
          <dgm:bulletEnabled val="1"/>
        </dgm:presLayoutVars>
      </dgm:prSet>
      <dgm:spPr/>
      <dgm:t>
        <a:bodyPr/>
        <a:lstStyle/>
        <a:p>
          <a:endParaRPr lang="zh-CN" altLang="en-US"/>
        </a:p>
      </dgm:t>
    </dgm:pt>
    <dgm:pt modelId="{28647B0E-FC0A-4B3B-9550-EB6F474619EC}" type="pres">
      <dgm:prSet presAssocID="{F5FF0A57-ACE1-4B3E-99F5-FD719258DFB4}" presName="bullet3b" presStyleLbl="node1" presStyleIdx="1" presStyleCnt="3" custLinFactX="93487" custLinFactNeighborX="100000" custLinFactNeighborY="-47310"/>
      <dgm:spPr>
        <a:xfrm>
          <a:off x="3128161" y="1196015"/>
          <a:ext cx="234939" cy="234939"/>
        </a:xfrm>
        <a:prstGeom prst="ellipse">
          <a:avLst/>
        </a:prstGeom>
        <a:solidFill>
          <a:srgbClr val="2D2D8A">
            <a:alpha val="90000"/>
            <a:hueOff val="0"/>
            <a:satOff val="0"/>
            <a:lumOff val="0"/>
            <a:alphaOff val="-20000"/>
          </a:srgbClr>
        </a:solidFill>
        <a:ln w="12700" cap="flat" cmpd="sng" algn="ctr">
          <a:solidFill>
            <a:srgbClr val="FFFFFF">
              <a:hueOff val="0"/>
              <a:satOff val="0"/>
              <a:lumOff val="0"/>
              <a:alphaOff val="0"/>
            </a:srgbClr>
          </a:solidFill>
          <a:prstDash val="solid"/>
          <a:miter lim="800000"/>
        </a:ln>
        <a:effectLst/>
      </dgm:spPr>
    </dgm:pt>
    <dgm:pt modelId="{963BD1B2-12F1-4695-8D0A-F2FB987998AF}" type="pres">
      <dgm:prSet presAssocID="{F5FF0A57-ACE1-4B3E-99F5-FD719258DFB4}" presName="textBox3b" presStyleLbl="revTx" presStyleIdx="1" presStyleCnt="3" custScaleX="72917" custScaleY="14216" custLinFactNeighborX="-23183" custLinFactNeighborY="-32562">
        <dgm:presLayoutVars>
          <dgm:bulletEnabled val="1"/>
        </dgm:presLayoutVars>
      </dgm:prSet>
      <dgm:spPr/>
      <dgm:t>
        <a:bodyPr/>
        <a:lstStyle/>
        <a:p>
          <a:endParaRPr lang="zh-CN" altLang="en-US"/>
        </a:p>
      </dgm:t>
    </dgm:pt>
    <dgm:pt modelId="{5FBA0677-7434-44F4-8658-3EAF051241AD}" type="pres">
      <dgm:prSet presAssocID="{927F98E4-6A1A-4A1B-A33C-CD79E5A476BE}" presName="bullet3c" presStyleLbl="node1" presStyleIdx="2" presStyleCnt="3" custLinFactX="187424" custLinFactNeighborX="200000" custLinFactNeighborY="-70818"/>
      <dgm:spPr>
        <a:xfrm>
          <a:off x="5312036" y="560323"/>
          <a:ext cx="324916" cy="324916"/>
        </a:xfrm>
        <a:prstGeom prst="ellipse">
          <a:avLst/>
        </a:prstGeom>
        <a:solidFill>
          <a:srgbClr val="2D2D8A">
            <a:alpha val="90000"/>
            <a:hueOff val="0"/>
            <a:satOff val="0"/>
            <a:lumOff val="0"/>
            <a:alphaOff val="-40000"/>
          </a:srgbClr>
        </a:solidFill>
        <a:ln w="12700" cap="flat" cmpd="sng" algn="ctr">
          <a:solidFill>
            <a:srgbClr val="FFFFFF">
              <a:hueOff val="0"/>
              <a:satOff val="0"/>
              <a:lumOff val="0"/>
              <a:alphaOff val="0"/>
            </a:srgbClr>
          </a:solidFill>
          <a:prstDash val="solid"/>
          <a:miter lim="800000"/>
        </a:ln>
        <a:effectLst/>
      </dgm:spPr>
    </dgm:pt>
    <dgm:pt modelId="{43974B2A-A0AC-471F-92ED-F7343E183C15}" type="pres">
      <dgm:prSet presAssocID="{927F98E4-6A1A-4A1B-A33C-CD79E5A476BE}" presName="textBox3c" presStyleLbl="revTx" presStyleIdx="2" presStyleCnt="3" custLinFactNeighborX="87500" custLinFactNeighborY="11751">
        <dgm:presLayoutVars>
          <dgm:bulletEnabled val="1"/>
        </dgm:presLayoutVars>
      </dgm:prSet>
      <dgm:spPr/>
      <dgm:t>
        <a:bodyPr/>
        <a:lstStyle/>
        <a:p>
          <a:endParaRPr lang="zh-CN" altLang="en-US"/>
        </a:p>
      </dgm:t>
    </dgm:pt>
  </dgm:ptLst>
  <dgm:cxnLst>
    <dgm:cxn modelId="{63171CC4-216A-427D-897C-CAA963985358}" type="presOf" srcId="{760801EB-9186-4BB8-88A8-3F83C65C4FE9}" destId="{0DD7FF3E-E367-4A88-972F-9096F8C49B70}" srcOrd="0" destOrd="0" presId="urn:microsoft.com/office/officeart/2005/8/layout/arrow2"/>
    <dgm:cxn modelId="{AC367087-1308-4126-8CAA-63224255BB92}" type="presOf" srcId="{F5FF0A57-ACE1-4B3E-99F5-FD719258DFB4}" destId="{963BD1B2-12F1-4695-8D0A-F2FB987998AF}" srcOrd="0" destOrd="0" presId="urn:microsoft.com/office/officeart/2005/8/layout/arrow2"/>
    <dgm:cxn modelId="{BAD9249D-7DBC-451C-B96B-F80C75573BFE}" type="presOf" srcId="{927F98E4-6A1A-4A1B-A33C-CD79E5A476BE}" destId="{43974B2A-A0AC-471F-92ED-F7343E183C15}" srcOrd="0" destOrd="0" presId="urn:microsoft.com/office/officeart/2005/8/layout/arrow2"/>
    <dgm:cxn modelId="{8E5C7874-85E7-4BA0-9799-10BE55761313}" srcId="{79021644-F5DE-4DB9-B035-FCAE136DA5DB}" destId="{927F98E4-6A1A-4A1B-A33C-CD79E5A476BE}" srcOrd="2" destOrd="0" parTransId="{3FA146C1-53BF-4FDC-B4C1-8337163682B8}" sibTransId="{C7FE543E-F7DD-4BE0-9B20-D0ED36405E1C}"/>
    <dgm:cxn modelId="{8ECF436F-0069-4DE0-8C99-E1859ED9E269}" type="presOf" srcId="{79021644-F5DE-4DB9-B035-FCAE136DA5DB}" destId="{2FDEE627-181A-4632-A598-71869FAA93E3}" srcOrd="0" destOrd="0" presId="urn:microsoft.com/office/officeart/2005/8/layout/arrow2"/>
    <dgm:cxn modelId="{BCDA0AA8-C39F-4409-B28E-8FCB282B3963}" srcId="{79021644-F5DE-4DB9-B035-FCAE136DA5DB}" destId="{760801EB-9186-4BB8-88A8-3F83C65C4FE9}" srcOrd="0" destOrd="0" parTransId="{4B0FAAA3-1BD6-42E5-8AB3-25FEC5AABC54}" sibTransId="{E37567E9-4CFE-43AD-BA6B-EE488D22C391}"/>
    <dgm:cxn modelId="{64404E97-AD84-44D1-A7C7-C3941A6FAF37}" srcId="{79021644-F5DE-4DB9-B035-FCAE136DA5DB}" destId="{F5FF0A57-ACE1-4B3E-99F5-FD719258DFB4}" srcOrd="1" destOrd="0" parTransId="{69BD4A36-C9C9-44D7-8A5F-B84125CAEDBC}" sibTransId="{6BEE970B-24E6-455B-9011-9FBB848D45B8}"/>
    <dgm:cxn modelId="{D8888D47-504A-45FF-8947-3A49496A6592}" type="presParOf" srcId="{2FDEE627-181A-4632-A598-71869FAA93E3}" destId="{8A32987E-6003-4F34-88C2-9D19B796AA8C}" srcOrd="0" destOrd="0" presId="urn:microsoft.com/office/officeart/2005/8/layout/arrow2"/>
    <dgm:cxn modelId="{99B82F93-4951-43CF-AF44-35B9AF111CAE}" type="presParOf" srcId="{2FDEE627-181A-4632-A598-71869FAA93E3}" destId="{927C2D7C-6D43-4FE0-B3ED-D01D08A5B484}" srcOrd="1" destOrd="0" presId="urn:microsoft.com/office/officeart/2005/8/layout/arrow2"/>
    <dgm:cxn modelId="{DF099391-33FD-4EFB-B92B-D5CBACCC689B}" type="presParOf" srcId="{927C2D7C-6D43-4FE0-B3ED-D01D08A5B484}" destId="{6C69C744-8D7C-43E6-A694-A77ABDA5D067}" srcOrd="0" destOrd="0" presId="urn:microsoft.com/office/officeart/2005/8/layout/arrow2"/>
    <dgm:cxn modelId="{CDCFCD72-2CDD-400E-958F-067330257B7E}" type="presParOf" srcId="{927C2D7C-6D43-4FE0-B3ED-D01D08A5B484}" destId="{0DD7FF3E-E367-4A88-972F-9096F8C49B70}" srcOrd="1" destOrd="0" presId="urn:microsoft.com/office/officeart/2005/8/layout/arrow2"/>
    <dgm:cxn modelId="{3DD5335D-6C07-4564-ACF0-F5BE35B2E418}" type="presParOf" srcId="{927C2D7C-6D43-4FE0-B3ED-D01D08A5B484}" destId="{28647B0E-FC0A-4B3B-9550-EB6F474619EC}" srcOrd="2" destOrd="0" presId="urn:microsoft.com/office/officeart/2005/8/layout/arrow2"/>
    <dgm:cxn modelId="{3731050B-5D47-4DE8-9BF1-3FE921E3A427}" type="presParOf" srcId="{927C2D7C-6D43-4FE0-B3ED-D01D08A5B484}" destId="{963BD1B2-12F1-4695-8D0A-F2FB987998AF}" srcOrd="3" destOrd="0" presId="urn:microsoft.com/office/officeart/2005/8/layout/arrow2"/>
    <dgm:cxn modelId="{CE5CA80B-6000-4F7B-BE94-A5B31EB01A71}" type="presParOf" srcId="{927C2D7C-6D43-4FE0-B3ED-D01D08A5B484}" destId="{5FBA0677-7434-44F4-8658-3EAF051241AD}" srcOrd="4" destOrd="0" presId="urn:microsoft.com/office/officeart/2005/8/layout/arrow2"/>
    <dgm:cxn modelId="{9F32916E-2B14-4051-A7E3-549423E6CC31}" type="presParOf" srcId="{927C2D7C-6D43-4FE0-B3ED-D01D08A5B484}" destId="{43974B2A-A0AC-471F-92ED-F7343E183C15}"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F7A78-4151-41FC-ADF4-1183F2485CF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zh-CN" altLang="en-US"/>
        </a:p>
      </dgm:t>
    </dgm:pt>
    <dgm:pt modelId="{0824567F-FCE9-4812-A1D0-949073C5987A}">
      <dgm:prSet phldrT="[文本]"/>
      <dgm:spPr/>
      <dgm:t>
        <a:bodyPr/>
        <a:lstStyle/>
        <a:p>
          <a:r>
            <a:rPr lang="zh-CN" altLang="en-US" b="1" dirty="0" smtClean="0"/>
            <a:t>高亮度前沿</a:t>
          </a:r>
          <a:endParaRPr lang="zh-CN" altLang="en-US" b="1" dirty="0"/>
        </a:p>
      </dgm:t>
    </dgm:pt>
    <dgm:pt modelId="{4E8F7342-6FC6-44A5-AD51-3E3A444D7118}" type="parTrans" cxnId="{A62700B7-88A6-4C91-9431-D8B8F217880D}">
      <dgm:prSet/>
      <dgm:spPr/>
      <dgm:t>
        <a:bodyPr/>
        <a:lstStyle/>
        <a:p>
          <a:endParaRPr lang="zh-CN" altLang="en-US"/>
        </a:p>
      </dgm:t>
    </dgm:pt>
    <dgm:pt modelId="{3EA39F5E-FF49-45C9-ACDC-6950965EF24B}" type="sibTrans" cxnId="{A62700B7-88A6-4C91-9431-D8B8F217880D}">
      <dgm:prSet/>
      <dgm:spPr/>
      <dgm:t>
        <a:bodyPr/>
        <a:lstStyle/>
        <a:p>
          <a:endParaRPr lang="zh-CN" altLang="en-US"/>
        </a:p>
      </dgm:t>
    </dgm:pt>
    <dgm:pt modelId="{A3BD3D93-7779-4D1E-9547-D7937E3239BB}">
      <dgm:prSet phldrT="[文本]" phldr="1"/>
      <dgm:spPr/>
      <dgm:t>
        <a:bodyPr/>
        <a:lstStyle/>
        <a:p>
          <a:endParaRPr lang="zh-CN" altLang="en-US" dirty="0"/>
        </a:p>
      </dgm:t>
    </dgm:pt>
    <dgm:pt modelId="{CB0CD4DC-A28F-4868-AED7-4F7DFD8CF4D4}" type="parTrans" cxnId="{44A42CC1-DC7B-4ECA-85CC-66D8A8B72C4C}">
      <dgm:prSet/>
      <dgm:spPr/>
      <dgm:t>
        <a:bodyPr/>
        <a:lstStyle/>
        <a:p>
          <a:endParaRPr lang="zh-CN" altLang="en-US"/>
        </a:p>
      </dgm:t>
    </dgm:pt>
    <dgm:pt modelId="{1C0E41F2-0022-4000-BAFA-6412BEB7EA01}" type="sibTrans" cxnId="{44A42CC1-DC7B-4ECA-85CC-66D8A8B72C4C}">
      <dgm:prSet/>
      <dgm:spPr/>
      <dgm:t>
        <a:bodyPr/>
        <a:lstStyle/>
        <a:p>
          <a:endParaRPr lang="zh-CN" altLang="en-US"/>
        </a:p>
      </dgm:t>
    </dgm:pt>
    <dgm:pt modelId="{09C685FC-0C8C-4574-8652-54D0F88A430E}">
      <dgm:prSet phldrT="[文本]" phldr="1"/>
      <dgm:spPr/>
      <dgm:t>
        <a:bodyPr/>
        <a:lstStyle/>
        <a:p>
          <a:endParaRPr lang="zh-CN" altLang="en-US" dirty="0"/>
        </a:p>
      </dgm:t>
    </dgm:pt>
    <dgm:pt modelId="{A33ACC46-E28F-4708-AF1B-08FE75AC209D}" type="parTrans" cxnId="{A2E36000-72E3-411C-B3BB-8CE0930C74DF}">
      <dgm:prSet/>
      <dgm:spPr/>
      <dgm:t>
        <a:bodyPr/>
        <a:lstStyle/>
        <a:p>
          <a:endParaRPr lang="zh-CN" altLang="en-US"/>
        </a:p>
      </dgm:t>
    </dgm:pt>
    <dgm:pt modelId="{C3BC3810-DEB1-43B0-9109-38A649E5BE37}" type="sibTrans" cxnId="{A2E36000-72E3-411C-B3BB-8CE0930C74DF}">
      <dgm:prSet/>
      <dgm:spPr/>
      <dgm:t>
        <a:bodyPr/>
        <a:lstStyle/>
        <a:p>
          <a:endParaRPr lang="zh-CN" altLang="en-US"/>
        </a:p>
      </dgm:t>
    </dgm:pt>
    <dgm:pt modelId="{92491172-273D-4135-A5EC-E6EE16A904A9}">
      <dgm:prSet phldrT="[文本]" phldr="1"/>
      <dgm:spPr/>
      <dgm:t>
        <a:bodyPr/>
        <a:lstStyle/>
        <a:p>
          <a:endParaRPr lang="zh-CN" altLang="en-US"/>
        </a:p>
      </dgm:t>
    </dgm:pt>
    <dgm:pt modelId="{A6CCD16A-9939-4AF5-8BD3-5A0BC042D62E}" type="parTrans" cxnId="{ED629482-F4B9-4D90-A30D-20FF4F250EB7}">
      <dgm:prSet/>
      <dgm:spPr/>
      <dgm:t>
        <a:bodyPr/>
        <a:lstStyle/>
        <a:p>
          <a:endParaRPr lang="zh-CN" altLang="en-US"/>
        </a:p>
      </dgm:t>
    </dgm:pt>
    <dgm:pt modelId="{228BD434-21A4-4685-9CC7-6236FD649A88}" type="sibTrans" cxnId="{ED629482-F4B9-4D90-A30D-20FF4F250EB7}">
      <dgm:prSet/>
      <dgm:spPr/>
      <dgm:t>
        <a:bodyPr/>
        <a:lstStyle/>
        <a:p>
          <a:endParaRPr lang="zh-CN" altLang="en-US"/>
        </a:p>
      </dgm:t>
    </dgm:pt>
    <dgm:pt modelId="{EE5DC4F8-FCED-4230-A765-912AA62D4DF8}" type="pres">
      <dgm:prSet presAssocID="{B03F7A78-4151-41FC-ADF4-1183F2485CF6}" presName="Name0" presStyleCnt="0">
        <dgm:presLayoutVars>
          <dgm:chMax val="1"/>
          <dgm:dir/>
          <dgm:animLvl val="ctr"/>
          <dgm:resizeHandles val="exact"/>
        </dgm:presLayoutVars>
      </dgm:prSet>
      <dgm:spPr/>
      <dgm:t>
        <a:bodyPr/>
        <a:lstStyle/>
        <a:p>
          <a:endParaRPr lang="zh-CN" altLang="en-US"/>
        </a:p>
      </dgm:t>
    </dgm:pt>
    <dgm:pt modelId="{B069849D-BD73-4B2F-A491-2FA292C5D440}" type="pres">
      <dgm:prSet presAssocID="{0824567F-FCE9-4812-A1D0-949073C5987A}" presName="centerShape" presStyleLbl="node0" presStyleIdx="0" presStyleCnt="1"/>
      <dgm:spPr/>
      <dgm:t>
        <a:bodyPr/>
        <a:lstStyle/>
        <a:p>
          <a:endParaRPr lang="zh-CN" altLang="en-US"/>
        </a:p>
      </dgm:t>
    </dgm:pt>
    <dgm:pt modelId="{630E5FB7-5760-46F2-9C79-1DDD7A9DA795}" type="pres">
      <dgm:prSet presAssocID="{A3BD3D93-7779-4D1E-9547-D7937E3239BB}" presName="node" presStyleLbl="node1" presStyleIdx="0" presStyleCnt="3" custScaleX="65269" custScaleY="51627">
        <dgm:presLayoutVars>
          <dgm:bulletEnabled val="1"/>
        </dgm:presLayoutVars>
      </dgm:prSet>
      <dgm:spPr/>
      <dgm:t>
        <a:bodyPr/>
        <a:lstStyle/>
        <a:p>
          <a:endParaRPr lang="zh-CN" altLang="en-US"/>
        </a:p>
      </dgm:t>
    </dgm:pt>
    <dgm:pt modelId="{9F58B26A-25EE-4B35-8253-3CDAEA97C139}" type="pres">
      <dgm:prSet presAssocID="{A3BD3D93-7779-4D1E-9547-D7937E3239BB}" presName="dummy" presStyleCnt="0"/>
      <dgm:spPr/>
    </dgm:pt>
    <dgm:pt modelId="{D7E14AED-91B5-4ECF-B55E-5DBF928C8957}" type="pres">
      <dgm:prSet presAssocID="{1C0E41F2-0022-4000-BAFA-6412BEB7EA01}" presName="sibTrans" presStyleLbl="sibTrans2D1" presStyleIdx="0" presStyleCnt="3"/>
      <dgm:spPr/>
      <dgm:t>
        <a:bodyPr/>
        <a:lstStyle/>
        <a:p>
          <a:endParaRPr lang="zh-CN" altLang="en-US"/>
        </a:p>
      </dgm:t>
    </dgm:pt>
    <dgm:pt modelId="{8FCCC81F-A503-41AA-ABBB-D76FEDBC138F}" type="pres">
      <dgm:prSet presAssocID="{09C685FC-0C8C-4574-8652-54D0F88A430E}" presName="node" presStyleLbl="node1" presStyleIdx="1" presStyleCnt="3" custScaleX="33407" custScaleY="40370">
        <dgm:presLayoutVars>
          <dgm:bulletEnabled val="1"/>
        </dgm:presLayoutVars>
      </dgm:prSet>
      <dgm:spPr/>
      <dgm:t>
        <a:bodyPr/>
        <a:lstStyle/>
        <a:p>
          <a:endParaRPr lang="zh-CN" altLang="en-US"/>
        </a:p>
      </dgm:t>
    </dgm:pt>
    <dgm:pt modelId="{A6A19200-3E46-4B09-AC25-622FC3A4E863}" type="pres">
      <dgm:prSet presAssocID="{09C685FC-0C8C-4574-8652-54D0F88A430E}" presName="dummy" presStyleCnt="0"/>
      <dgm:spPr/>
    </dgm:pt>
    <dgm:pt modelId="{A66DBD5A-3D59-4A5D-8E21-6516B23B476C}" type="pres">
      <dgm:prSet presAssocID="{C3BC3810-DEB1-43B0-9109-38A649E5BE37}" presName="sibTrans" presStyleLbl="sibTrans2D1" presStyleIdx="1" presStyleCnt="3"/>
      <dgm:spPr/>
      <dgm:t>
        <a:bodyPr/>
        <a:lstStyle/>
        <a:p>
          <a:endParaRPr lang="zh-CN" altLang="en-US"/>
        </a:p>
      </dgm:t>
    </dgm:pt>
    <dgm:pt modelId="{64B8C656-BD59-4596-BC1F-B0857E29C790}" type="pres">
      <dgm:prSet presAssocID="{92491172-273D-4135-A5EC-E6EE16A904A9}" presName="node" presStyleLbl="node1" presStyleIdx="2" presStyleCnt="3" custScaleX="32100" custScaleY="50849">
        <dgm:presLayoutVars>
          <dgm:bulletEnabled val="1"/>
        </dgm:presLayoutVars>
      </dgm:prSet>
      <dgm:spPr/>
      <dgm:t>
        <a:bodyPr/>
        <a:lstStyle/>
        <a:p>
          <a:endParaRPr lang="zh-CN" altLang="en-US"/>
        </a:p>
      </dgm:t>
    </dgm:pt>
    <dgm:pt modelId="{EABECE32-A153-4C2A-9EC1-9DED7AE4A13F}" type="pres">
      <dgm:prSet presAssocID="{92491172-273D-4135-A5EC-E6EE16A904A9}" presName="dummy" presStyleCnt="0"/>
      <dgm:spPr/>
    </dgm:pt>
    <dgm:pt modelId="{9D4248F8-9A92-4F12-B0A8-9D808413DFB5}" type="pres">
      <dgm:prSet presAssocID="{228BD434-21A4-4685-9CC7-6236FD649A88}" presName="sibTrans" presStyleLbl="sibTrans2D1" presStyleIdx="2" presStyleCnt="3"/>
      <dgm:spPr/>
      <dgm:t>
        <a:bodyPr/>
        <a:lstStyle/>
        <a:p>
          <a:endParaRPr lang="zh-CN" altLang="en-US"/>
        </a:p>
      </dgm:t>
    </dgm:pt>
  </dgm:ptLst>
  <dgm:cxnLst>
    <dgm:cxn modelId="{A62700B7-88A6-4C91-9431-D8B8F217880D}" srcId="{B03F7A78-4151-41FC-ADF4-1183F2485CF6}" destId="{0824567F-FCE9-4812-A1D0-949073C5987A}" srcOrd="0" destOrd="0" parTransId="{4E8F7342-6FC6-44A5-AD51-3E3A444D7118}" sibTransId="{3EA39F5E-FF49-45C9-ACDC-6950965EF24B}"/>
    <dgm:cxn modelId="{D924FF7E-0FD9-4785-B0BD-FC7E4F71C729}" type="presOf" srcId="{0824567F-FCE9-4812-A1D0-949073C5987A}" destId="{B069849D-BD73-4B2F-A491-2FA292C5D440}" srcOrd="0" destOrd="0" presId="urn:microsoft.com/office/officeart/2005/8/layout/radial6"/>
    <dgm:cxn modelId="{44A42CC1-DC7B-4ECA-85CC-66D8A8B72C4C}" srcId="{0824567F-FCE9-4812-A1D0-949073C5987A}" destId="{A3BD3D93-7779-4D1E-9547-D7937E3239BB}" srcOrd="0" destOrd="0" parTransId="{CB0CD4DC-A28F-4868-AED7-4F7DFD8CF4D4}" sibTransId="{1C0E41F2-0022-4000-BAFA-6412BEB7EA01}"/>
    <dgm:cxn modelId="{33517B77-E27D-4AEC-ADFC-72B220888633}" type="presOf" srcId="{09C685FC-0C8C-4574-8652-54D0F88A430E}" destId="{8FCCC81F-A503-41AA-ABBB-D76FEDBC138F}" srcOrd="0" destOrd="0" presId="urn:microsoft.com/office/officeart/2005/8/layout/radial6"/>
    <dgm:cxn modelId="{22E899D6-15E9-46E6-AA9A-B19A3BEF4A48}" type="presOf" srcId="{1C0E41F2-0022-4000-BAFA-6412BEB7EA01}" destId="{D7E14AED-91B5-4ECF-B55E-5DBF928C8957}" srcOrd="0" destOrd="0" presId="urn:microsoft.com/office/officeart/2005/8/layout/radial6"/>
    <dgm:cxn modelId="{ED629482-F4B9-4D90-A30D-20FF4F250EB7}" srcId="{0824567F-FCE9-4812-A1D0-949073C5987A}" destId="{92491172-273D-4135-A5EC-E6EE16A904A9}" srcOrd="2" destOrd="0" parTransId="{A6CCD16A-9939-4AF5-8BD3-5A0BC042D62E}" sibTransId="{228BD434-21A4-4685-9CC7-6236FD649A88}"/>
    <dgm:cxn modelId="{661FBB02-CB3E-478E-96A1-007BF663C1C0}" type="presOf" srcId="{B03F7A78-4151-41FC-ADF4-1183F2485CF6}" destId="{EE5DC4F8-FCED-4230-A765-912AA62D4DF8}" srcOrd="0" destOrd="0" presId="urn:microsoft.com/office/officeart/2005/8/layout/radial6"/>
    <dgm:cxn modelId="{11D891E3-3E27-4E7C-BE71-BC0D6232761B}" type="presOf" srcId="{C3BC3810-DEB1-43B0-9109-38A649E5BE37}" destId="{A66DBD5A-3D59-4A5D-8E21-6516B23B476C}" srcOrd="0" destOrd="0" presId="urn:microsoft.com/office/officeart/2005/8/layout/radial6"/>
    <dgm:cxn modelId="{1050F7EC-2605-435E-A487-9066D1F8468B}" type="presOf" srcId="{A3BD3D93-7779-4D1E-9547-D7937E3239BB}" destId="{630E5FB7-5760-46F2-9C79-1DDD7A9DA795}" srcOrd="0" destOrd="0" presId="urn:microsoft.com/office/officeart/2005/8/layout/radial6"/>
    <dgm:cxn modelId="{A2E36000-72E3-411C-B3BB-8CE0930C74DF}" srcId="{0824567F-FCE9-4812-A1D0-949073C5987A}" destId="{09C685FC-0C8C-4574-8652-54D0F88A430E}" srcOrd="1" destOrd="0" parTransId="{A33ACC46-E28F-4708-AF1B-08FE75AC209D}" sibTransId="{C3BC3810-DEB1-43B0-9109-38A649E5BE37}"/>
    <dgm:cxn modelId="{9C4E854F-7456-4F5F-BBA4-D34B9032F628}" type="presOf" srcId="{228BD434-21A4-4685-9CC7-6236FD649A88}" destId="{9D4248F8-9A92-4F12-B0A8-9D808413DFB5}" srcOrd="0" destOrd="0" presId="urn:microsoft.com/office/officeart/2005/8/layout/radial6"/>
    <dgm:cxn modelId="{8964267E-8C63-4B16-BF30-582FD4831FE1}" type="presOf" srcId="{92491172-273D-4135-A5EC-E6EE16A904A9}" destId="{64B8C656-BD59-4596-BC1F-B0857E29C790}" srcOrd="0" destOrd="0" presId="urn:microsoft.com/office/officeart/2005/8/layout/radial6"/>
    <dgm:cxn modelId="{BC4F04B8-F31D-4E24-82F3-1315D20E7767}" type="presParOf" srcId="{EE5DC4F8-FCED-4230-A765-912AA62D4DF8}" destId="{B069849D-BD73-4B2F-A491-2FA292C5D440}" srcOrd="0" destOrd="0" presId="urn:microsoft.com/office/officeart/2005/8/layout/radial6"/>
    <dgm:cxn modelId="{BEAE8358-E13F-4702-BA08-6D9A12EEA761}" type="presParOf" srcId="{EE5DC4F8-FCED-4230-A765-912AA62D4DF8}" destId="{630E5FB7-5760-46F2-9C79-1DDD7A9DA795}" srcOrd="1" destOrd="0" presId="urn:microsoft.com/office/officeart/2005/8/layout/radial6"/>
    <dgm:cxn modelId="{C9FB3A9F-BC41-4842-AA46-818AC52AEB36}" type="presParOf" srcId="{EE5DC4F8-FCED-4230-A765-912AA62D4DF8}" destId="{9F58B26A-25EE-4B35-8253-3CDAEA97C139}" srcOrd="2" destOrd="0" presId="urn:microsoft.com/office/officeart/2005/8/layout/radial6"/>
    <dgm:cxn modelId="{07437C45-F55B-4B5C-A30B-F8DCC571A50F}" type="presParOf" srcId="{EE5DC4F8-FCED-4230-A765-912AA62D4DF8}" destId="{D7E14AED-91B5-4ECF-B55E-5DBF928C8957}" srcOrd="3" destOrd="0" presId="urn:microsoft.com/office/officeart/2005/8/layout/radial6"/>
    <dgm:cxn modelId="{C70484A1-5390-4790-9F0C-98342DEF7971}" type="presParOf" srcId="{EE5DC4F8-FCED-4230-A765-912AA62D4DF8}" destId="{8FCCC81F-A503-41AA-ABBB-D76FEDBC138F}" srcOrd="4" destOrd="0" presId="urn:microsoft.com/office/officeart/2005/8/layout/radial6"/>
    <dgm:cxn modelId="{3643D6E9-EFE2-444B-AD96-4C7083400BD9}" type="presParOf" srcId="{EE5DC4F8-FCED-4230-A765-912AA62D4DF8}" destId="{A6A19200-3E46-4B09-AC25-622FC3A4E863}" srcOrd="5" destOrd="0" presId="urn:microsoft.com/office/officeart/2005/8/layout/radial6"/>
    <dgm:cxn modelId="{2B7004BE-6541-4721-96E6-AE3A650861F6}" type="presParOf" srcId="{EE5DC4F8-FCED-4230-A765-912AA62D4DF8}" destId="{A66DBD5A-3D59-4A5D-8E21-6516B23B476C}" srcOrd="6" destOrd="0" presId="urn:microsoft.com/office/officeart/2005/8/layout/radial6"/>
    <dgm:cxn modelId="{86BC78E9-DDA2-4029-B7B4-62032814C550}" type="presParOf" srcId="{EE5DC4F8-FCED-4230-A765-912AA62D4DF8}" destId="{64B8C656-BD59-4596-BC1F-B0857E29C790}" srcOrd="7" destOrd="0" presId="urn:microsoft.com/office/officeart/2005/8/layout/radial6"/>
    <dgm:cxn modelId="{A1888098-0526-434C-8A9E-ABF289C4DB7C}" type="presParOf" srcId="{EE5DC4F8-FCED-4230-A765-912AA62D4DF8}" destId="{EABECE32-A153-4C2A-9EC1-9DED7AE4A13F}" srcOrd="8" destOrd="0" presId="urn:microsoft.com/office/officeart/2005/8/layout/radial6"/>
    <dgm:cxn modelId="{5351CCBD-C061-4D2F-B7AD-DC0391A69858}" type="presParOf" srcId="{EE5DC4F8-FCED-4230-A765-912AA62D4DF8}" destId="{9D4248F8-9A92-4F12-B0A8-9D808413DFB5}"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2987E-6003-4F34-88C2-9D19B796AA8C}">
      <dsp:nvSpPr>
        <dsp:cNvPr id="0" name=""/>
        <dsp:cNvSpPr/>
      </dsp:nvSpPr>
      <dsp:spPr>
        <a:xfrm>
          <a:off x="457201" y="0"/>
          <a:ext cx="5638456" cy="3124200"/>
        </a:xfrm>
        <a:prstGeom prst="swooshArrow">
          <a:avLst>
            <a:gd name="adj1" fmla="val 25000"/>
            <a:gd name="adj2" fmla="val 25000"/>
          </a:avLst>
        </a:prstGeom>
        <a:solidFill>
          <a:srgbClr val="2D2D8A">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C69C744-8D7C-43E6-A694-A77ABDA5D067}">
      <dsp:nvSpPr>
        <dsp:cNvPr id="0" name=""/>
        <dsp:cNvSpPr/>
      </dsp:nvSpPr>
      <dsp:spPr>
        <a:xfrm>
          <a:off x="656387" y="2590800"/>
          <a:ext cx="188793" cy="188941"/>
        </a:xfrm>
        <a:prstGeom prst="ellipse">
          <a:avLst/>
        </a:prstGeom>
        <a:solidFill>
          <a:srgbClr val="2D2D8A">
            <a:alpha val="9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7FF3E-E367-4A88-972F-9096F8C49B70}">
      <dsp:nvSpPr>
        <dsp:cNvPr id="0" name=""/>
        <dsp:cNvSpPr/>
      </dsp:nvSpPr>
      <dsp:spPr>
        <a:xfrm>
          <a:off x="772656" y="2672653"/>
          <a:ext cx="834788" cy="236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67" tIns="0" rIns="0" bIns="0" numCol="1" spcCol="1270" anchor="t" anchorCtr="0">
          <a:noAutofit/>
        </a:bodyPr>
        <a:lstStyle/>
        <a:p>
          <a:pPr lvl="0" algn="l" defTabSz="1066800">
            <a:lnSpc>
              <a:spcPct val="90000"/>
            </a:lnSpc>
            <a:spcBef>
              <a:spcPct val="0"/>
            </a:spcBef>
            <a:spcAft>
              <a:spcPct val="35000"/>
            </a:spcAft>
          </a:pPr>
          <a:r>
            <a:rPr lang="en-US" altLang="zh-CN" sz="2400" kern="1200" dirty="0" smtClean="0">
              <a:solidFill>
                <a:srgbClr val="FF0000"/>
              </a:solidFill>
              <a:latin typeface="Arial"/>
              <a:ea typeface="宋体"/>
              <a:cs typeface="+mn-cs"/>
            </a:rPr>
            <a:t>1990</a:t>
          </a:r>
          <a:endParaRPr lang="zh-CN" altLang="en-US" sz="2400" kern="1200" dirty="0">
            <a:solidFill>
              <a:srgbClr val="FF0000"/>
            </a:solidFill>
            <a:latin typeface="Arial"/>
            <a:ea typeface="宋体"/>
            <a:cs typeface="+mn-cs"/>
          </a:endParaRPr>
        </a:p>
      </dsp:txBody>
      <dsp:txXfrm>
        <a:off x="772656" y="2672653"/>
        <a:ext cx="834788" cy="236395"/>
      </dsp:txXfrm>
    </dsp:sp>
    <dsp:sp modelId="{28647B0E-FC0A-4B3B-9550-EB6F474619EC}">
      <dsp:nvSpPr>
        <dsp:cNvPr id="0" name=""/>
        <dsp:cNvSpPr/>
      </dsp:nvSpPr>
      <dsp:spPr>
        <a:xfrm>
          <a:off x="3128161" y="1196015"/>
          <a:ext cx="234939" cy="234939"/>
        </a:xfrm>
        <a:prstGeom prst="ellipse">
          <a:avLst/>
        </a:prstGeom>
        <a:solidFill>
          <a:srgbClr val="2D2D8A">
            <a:alpha val="90000"/>
            <a:hueOff val="0"/>
            <a:satOff val="0"/>
            <a:lumOff val="0"/>
            <a:alphaOff val="-2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3BD1B2-12F1-4695-8D0A-F2FB987998AF}">
      <dsp:nvSpPr>
        <dsp:cNvPr id="0" name=""/>
        <dsp:cNvSpPr/>
      </dsp:nvSpPr>
      <dsp:spPr>
        <a:xfrm>
          <a:off x="2675385" y="1600200"/>
          <a:ext cx="874779" cy="241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90" tIns="0" rIns="0" bIns="0" numCol="1" spcCol="1270" anchor="t" anchorCtr="0">
          <a:noAutofit/>
        </a:bodyPr>
        <a:lstStyle/>
        <a:p>
          <a:pPr lvl="0" algn="l" defTabSz="1066800">
            <a:lnSpc>
              <a:spcPct val="90000"/>
            </a:lnSpc>
            <a:spcBef>
              <a:spcPct val="0"/>
            </a:spcBef>
            <a:spcAft>
              <a:spcPct val="35000"/>
            </a:spcAft>
          </a:pPr>
          <a:r>
            <a:rPr lang="en-US" altLang="zh-CN" sz="2400" kern="1200" dirty="0" smtClean="0">
              <a:solidFill>
                <a:srgbClr val="FF0000"/>
              </a:solidFill>
              <a:latin typeface="Arial"/>
              <a:ea typeface="宋体"/>
              <a:cs typeface="+mn-cs"/>
            </a:rPr>
            <a:t>2010</a:t>
          </a:r>
          <a:endParaRPr lang="zh-CN" altLang="en-US" sz="2400" kern="1200" dirty="0">
            <a:solidFill>
              <a:srgbClr val="FF0000"/>
            </a:solidFill>
            <a:latin typeface="Arial"/>
            <a:ea typeface="宋体"/>
            <a:cs typeface="+mn-cs"/>
          </a:endParaRPr>
        </a:p>
      </dsp:txBody>
      <dsp:txXfrm>
        <a:off x="2675385" y="1600200"/>
        <a:ext cx="874779" cy="241610"/>
      </dsp:txXfrm>
    </dsp:sp>
    <dsp:sp modelId="{5FBA0677-7434-44F4-8658-3EAF051241AD}">
      <dsp:nvSpPr>
        <dsp:cNvPr id="0" name=""/>
        <dsp:cNvSpPr/>
      </dsp:nvSpPr>
      <dsp:spPr>
        <a:xfrm>
          <a:off x="5312036" y="560323"/>
          <a:ext cx="324916" cy="324916"/>
        </a:xfrm>
        <a:prstGeom prst="ellipse">
          <a:avLst/>
        </a:prstGeom>
        <a:solidFill>
          <a:srgbClr val="2D2D8A">
            <a:alpha val="90000"/>
            <a:hueOff val="0"/>
            <a:satOff val="0"/>
            <a:lumOff val="0"/>
            <a:alpha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974B2A-A0AC-471F-92ED-F7343E183C15}">
      <dsp:nvSpPr>
        <dsp:cNvPr id="0" name=""/>
        <dsp:cNvSpPr/>
      </dsp:nvSpPr>
      <dsp:spPr>
        <a:xfrm>
          <a:off x="5265420" y="952880"/>
          <a:ext cx="1199692" cy="217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167" tIns="0" rIns="0" bIns="0" numCol="1" spcCol="1270" anchor="t" anchorCtr="0">
          <a:noAutofit/>
        </a:bodyPr>
        <a:lstStyle/>
        <a:p>
          <a:pPr lvl="0" algn="l" defTabSz="1066800">
            <a:lnSpc>
              <a:spcPct val="90000"/>
            </a:lnSpc>
            <a:spcBef>
              <a:spcPct val="0"/>
            </a:spcBef>
            <a:spcAft>
              <a:spcPct val="35000"/>
            </a:spcAft>
          </a:pPr>
          <a:r>
            <a:rPr lang="en-US" altLang="zh-CN" sz="2400" kern="1200" dirty="0" smtClean="0">
              <a:solidFill>
                <a:srgbClr val="FF0000"/>
              </a:solidFill>
              <a:latin typeface="Arial"/>
              <a:ea typeface="宋体"/>
              <a:cs typeface="+mn-cs"/>
            </a:rPr>
            <a:t>2030</a:t>
          </a:r>
          <a:endParaRPr lang="zh-CN" altLang="en-US" sz="2400" kern="1200" dirty="0">
            <a:solidFill>
              <a:srgbClr val="FF0000"/>
            </a:solidFill>
            <a:latin typeface="Arial"/>
            <a:ea typeface="宋体"/>
            <a:cs typeface="+mn-cs"/>
          </a:endParaRPr>
        </a:p>
      </dsp:txBody>
      <dsp:txXfrm>
        <a:off x="5265420" y="952880"/>
        <a:ext cx="1199692" cy="2171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248F8-9A92-4F12-B0A8-9D808413DFB5}">
      <dsp:nvSpPr>
        <dsp:cNvPr id="0" name=""/>
        <dsp:cNvSpPr/>
      </dsp:nvSpPr>
      <dsp:spPr>
        <a:xfrm>
          <a:off x="749531" y="405443"/>
          <a:ext cx="3655783" cy="3655783"/>
        </a:xfrm>
        <a:prstGeom prst="blockArc">
          <a:avLst>
            <a:gd name="adj1" fmla="val 90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6DBD5A-3D59-4A5D-8E21-6516B23B476C}">
      <dsp:nvSpPr>
        <dsp:cNvPr id="0" name=""/>
        <dsp:cNvSpPr/>
      </dsp:nvSpPr>
      <dsp:spPr>
        <a:xfrm>
          <a:off x="749531" y="405443"/>
          <a:ext cx="3655783" cy="3655783"/>
        </a:xfrm>
        <a:prstGeom prst="blockArc">
          <a:avLst>
            <a:gd name="adj1" fmla="val 1800000"/>
            <a:gd name="adj2" fmla="val 90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E14AED-91B5-4ECF-B55E-5DBF928C8957}">
      <dsp:nvSpPr>
        <dsp:cNvPr id="0" name=""/>
        <dsp:cNvSpPr/>
      </dsp:nvSpPr>
      <dsp:spPr>
        <a:xfrm>
          <a:off x="749531" y="405443"/>
          <a:ext cx="3655783" cy="3655783"/>
        </a:xfrm>
        <a:prstGeom prst="blockArc">
          <a:avLst>
            <a:gd name="adj1" fmla="val 16200000"/>
            <a:gd name="adj2" fmla="val 1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69849D-BD73-4B2F-A491-2FA292C5D440}">
      <dsp:nvSpPr>
        <dsp:cNvPr id="0" name=""/>
        <dsp:cNvSpPr/>
      </dsp:nvSpPr>
      <dsp:spPr>
        <a:xfrm>
          <a:off x="1735484" y="1391396"/>
          <a:ext cx="1683878" cy="16838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zh-CN" altLang="en-US" sz="2900" b="1" kern="1200" dirty="0" smtClean="0"/>
            <a:t>高亮度前沿</a:t>
          </a:r>
          <a:endParaRPr lang="zh-CN" altLang="en-US" sz="2900" b="1" kern="1200" dirty="0"/>
        </a:p>
      </dsp:txBody>
      <dsp:txXfrm>
        <a:off x="1982082" y="1637994"/>
        <a:ext cx="1190682" cy="1190682"/>
      </dsp:txXfrm>
    </dsp:sp>
    <dsp:sp modelId="{630E5FB7-5760-46F2-9C79-1DDD7A9DA795}">
      <dsp:nvSpPr>
        <dsp:cNvPr id="0" name=""/>
        <dsp:cNvSpPr/>
      </dsp:nvSpPr>
      <dsp:spPr>
        <a:xfrm>
          <a:off x="2192755" y="143610"/>
          <a:ext cx="769335" cy="6085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dirty="0"/>
        </a:p>
      </dsp:txBody>
      <dsp:txXfrm>
        <a:off x="2305422" y="232728"/>
        <a:ext cx="544001" cy="430299"/>
      </dsp:txXfrm>
    </dsp:sp>
    <dsp:sp modelId="{8FCCC81F-A503-41AA-ABBB-D76FEDBC138F}">
      <dsp:nvSpPr>
        <dsp:cNvPr id="0" name=""/>
        <dsp:cNvSpPr/>
      </dsp:nvSpPr>
      <dsp:spPr>
        <a:xfrm>
          <a:off x="3926788" y="2888140"/>
          <a:ext cx="393773" cy="475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zh-CN" altLang="en-US" sz="800" kern="1200" dirty="0"/>
        </a:p>
      </dsp:txBody>
      <dsp:txXfrm>
        <a:off x="3984455" y="2957826"/>
        <a:ext cx="278439" cy="336475"/>
      </dsp:txXfrm>
    </dsp:sp>
    <dsp:sp modelId="{64B8C656-BD59-4596-BC1F-B0857E29C790}">
      <dsp:nvSpPr>
        <dsp:cNvPr id="0" name=""/>
        <dsp:cNvSpPr/>
      </dsp:nvSpPr>
      <dsp:spPr>
        <a:xfrm>
          <a:off x="841987" y="2826382"/>
          <a:ext cx="378367" cy="5993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897398" y="2914157"/>
        <a:ext cx="267545" cy="42381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ClrTx/>
              <a:buFontTx/>
              <a:buNone/>
              <a:defRPr kumimoji="0" sz="1200" b="0">
                <a:solidFill>
                  <a:srgbClr val="000066"/>
                </a:solidFill>
                <a:latin typeface="Times New Roman" pitchFamily="18" charset="0"/>
                <a:ea typeface="宋体" pitchFamily="2" charset="-122"/>
              </a:defRPr>
            </a:lvl1pPr>
          </a:lstStyle>
          <a:p>
            <a:pPr>
              <a:defRPr/>
            </a:pPr>
            <a:fld id="{1756C892-5480-4292-A068-C34B22E2CA00}" type="slidenum">
              <a:rPr lang="zh-CN" altLang="en-US"/>
              <a:pPr>
                <a:defRPr/>
              </a:pPr>
              <a:t>‹#›</a:t>
            </a:fld>
            <a:endParaRPr lang="en-US" altLang="zh-CN"/>
          </a:p>
        </p:txBody>
      </p:sp>
    </p:spTree>
    <p:extLst>
      <p:ext uri="{BB962C8B-B14F-4D97-AF65-F5344CB8AC3E}">
        <p14:creationId xmlns:p14="http://schemas.microsoft.com/office/powerpoint/2010/main" val="778098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kumimoji="1" sz="3200" b="1">
                <a:solidFill>
                  <a:schemeClr val="hlink"/>
                </a:solidFill>
                <a:latin typeface="Arial" pitchFamily="34" charset="0"/>
                <a:ea typeface="MS PGothic" pitchFamily="34" charset="-128"/>
                <a:sym typeface="Symbol" pitchFamily="18" charset="2"/>
              </a:defRPr>
            </a:lvl1pPr>
            <a:lvl2pPr marL="742950" indent="-285750" eaLnBrk="0" hangingPunct="0">
              <a:defRPr kumimoji="1" sz="3200" b="1">
                <a:solidFill>
                  <a:schemeClr val="hlink"/>
                </a:solidFill>
                <a:latin typeface="Arial" pitchFamily="34" charset="0"/>
                <a:ea typeface="MS PGothic" pitchFamily="34" charset="-128"/>
                <a:sym typeface="Symbol" pitchFamily="18" charset="2"/>
              </a:defRPr>
            </a:lvl2pPr>
            <a:lvl3pPr marL="1143000" indent="-228600" eaLnBrk="0" hangingPunct="0">
              <a:defRPr kumimoji="1" sz="3200" b="1">
                <a:solidFill>
                  <a:schemeClr val="hlink"/>
                </a:solidFill>
                <a:latin typeface="Arial" pitchFamily="34" charset="0"/>
                <a:ea typeface="MS PGothic" pitchFamily="34" charset="-128"/>
                <a:sym typeface="Symbol" pitchFamily="18" charset="2"/>
              </a:defRPr>
            </a:lvl3pPr>
            <a:lvl4pPr marL="1600200" indent="-228600" eaLnBrk="0" hangingPunct="0">
              <a:defRPr kumimoji="1" sz="3200" b="1">
                <a:solidFill>
                  <a:schemeClr val="hlink"/>
                </a:solidFill>
                <a:latin typeface="Arial" pitchFamily="34" charset="0"/>
                <a:ea typeface="MS PGothic" pitchFamily="34" charset="-128"/>
                <a:sym typeface="Symbol" pitchFamily="18" charset="2"/>
              </a:defRPr>
            </a:lvl4pPr>
            <a:lvl5pPr marL="2057400" indent="-228600" eaLnBrk="0" hangingPunct="0">
              <a:defRPr kumimoji="1" sz="3200" b="1">
                <a:solidFill>
                  <a:schemeClr val="hlink"/>
                </a:solidFill>
                <a:latin typeface="Arial" pitchFamily="34"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9pPr>
          </a:lstStyle>
          <a:p>
            <a:pPr eaLnBrk="1" hangingPunct="1"/>
            <a:fld id="{7A1D1DFA-898F-4919-981D-508FA136573C}" type="slidenum">
              <a:rPr kumimoji="0" lang="zh-CN" altLang="en-US" sz="1200" b="0" smtClean="0">
                <a:solidFill>
                  <a:srgbClr val="000066"/>
                </a:solidFill>
                <a:latin typeface="Times New Roman" pitchFamily="18" charset="0"/>
                <a:ea typeface="宋体" pitchFamily="2" charset="-122"/>
              </a:rPr>
              <a:pPr eaLnBrk="1" hangingPunct="1"/>
              <a:t>1</a:t>
            </a:fld>
            <a:endParaRPr kumimoji="0" lang="en-US" altLang="zh-CN" sz="1200" b="0">
              <a:solidFill>
                <a:srgbClr val="000066"/>
              </a:solidFill>
              <a:latin typeface="Times New Roman" pitchFamily="18" charset="0"/>
              <a:ea typeface="宋体" pitchFamily="2" charset="-122"/>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zh-CN" dirty="0"/>
          </a:p>
        </p:txBody>
      </p:sp>
    </p:spTree>
    <p:extLst>
      <p:ext uri="{BB962C8B-B14F-4D97-AF65-F5344CB8AC3E}">
        <p14:creationId xmlns:p14="http://schemas.microsoft.com/office/powerpoint/2010/main" val="1931507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28</a:t>
            </a:fld>
            <a:endParaRPr lang="en-US" altLang="zh-CN"/>
          </a:p>
        </p:txBody>
      </p:sp>
    </p:spTree>
    <p:extLst>
      <p:ext uri="{BB962C8B-B14F-4D97-AF65-F5344CB8AC3E}">
        <p14:creationId xmlns:p14="http://schemas.microsoft.com/office/powerpoint/2010/main" val="241770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32</a:t>
            </a:fld>
            <a:endParaRPr lang="en-US" altLang="zh-CN"/>
          </a:p>
        </p:txBody>
      </p:sp>
    </p:spTree>
    <p:extLst>
      <p:ext uri="{BB962C8B-B14F-4D97-AF65-F5344CB8AC3E}">
        <p14:creationId xmlns:p14="http://schemas.microsoft.com/office/powerpoint/2010/main" val="447572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Snowmass2021</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55</a:t>
            </a:fld>
            <a:endParaRPr lang="en-US" altLang="zh-CN"/>
          </a:p>
        </p:txBody>
      </p:sp>
    </p:spTree>
    <p:extLst>
      <p:ext uri="{BB962C8B-B14F-4D97-AF65-F5344CB8AC3E}">
        <p14:creationId xmlns:p14="http://schemas.microsoft.com/office/powerpoint/2010/main" val="2515011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2</a:t>
            </a:fld>
            <a:endParaRPr lang="en-US" altLang="zh-CN"/>
          </a:p>
        </p:txBody>
      </p:sp>
    </p:spTree>
    <p:extLst>
      <p:ext uri="{BB962C8B-B14F-4D97-AF65-F5344CB8AC3E}">
        <p14:creationId xmlns:p14="http://schemas.microsoft.com/office/powerpoint/2010/main" val="2911813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10</a:t>
            </a:fld>
            <a:endParaRPr lang="en-US" altLang="zh-CN"/>
          </a:p>
        </p:txBody>
      </p:sp>
    </p:spTree>
    <p:extLst>
      <p:ext uri="{BB962C8B-B14F-4D97-AF65-F5344CB8AC3E}">
        <p14:creationId xmlns:p14="http://schemas.microsoft.com/office/powerpoint/2010/main" val="2137776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14</a:t>
            </a:fld>
            <a:endParaRPr lang="en-US" altLang="zh-CN"/>
          </a:p>
        </p:txBody>
      </p:sp>
    </p:spTree>
    <p:extLst>
      <p:ext uri="{BB962C8B-B14F-4D97-AF65-F5344CB8AC3E}">
        <p14:creationId xmlns:p14="http://schemas.microsoft.com/office/powerpoint/2010/main" val="410033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15</a:t>
            </a:fld>
            <a:endParaRPr lang="en-US" altLang="zh-CN"/>
          </a:p>
        </p:txBody>
      </p:sp>
    </p:spTree>
    <p:extLst>
      <p:ext uri="{BB962C8B-B14F-4D97-AF65-F5344CB8AC3E}">
        <p14:creationId xmlns:p14="http://schemas.microsoft.com/office/powerpoint/2010/main" val="12517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17</a:t>
            </a:fld>
            <a:endParaRPr lang="en-US" altLang="zh-CN"/>
          </a:p>
        </p:txBody>
      </p:sp>
    </p:spTree>
    <p:extLst>
      <p:ext uri="{BB962C8B-B14F-4D97-AF65-F5344CB8AC3E}">
        <p14:creationId xmlns:p14="http://schemas.microsoft.com/office/powerpoint/2010/main" val="3113976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19</a:t>
            </a:fld>
            <a:endParaRPr lang="en-US" altLang="zh-CN"/>
          </a:p>
        </p:txBody>
      </p:sp>
    </p:spTree>
    <p:extLst>
      <p:ext uri="{BB962C8B-B14F-4D97-AF65-F5344CB8AC3E}">
        <p14:creationId xmlns:p14="http://schemas.microsoft.com/office/powerpoint/2010/main" val="429708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20</a:t>
            </a:fld>
            <a:endParaRPr lang="en-US" altLang="zh-CN"/>
          </a:p>
        </p:txBody>
      </p:sp>
    </p:spTree>
    <p:extLst>
      <p:ext uri="{BB962C8B-B14F-4D97-AF65-F5344CB8AC3E}">
        <p14:creationId xmlns:p14="http://schemas.microsoft.com/office/powerpoint/2010/main" val="1407813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24</a:t>
            </a:fld>
            <a:endParaRPr lang="en-US" altLang="zh-CN"/>
          </a:p>
        </p:txBody>
      </p:sp>
    </p:spTree>
    <p:extLst>
      <p:ext uri="{BB962C8B-B14F-4D97-AF65-F5344CB8AC3E}">
        <p14:creationId xmlns:p14="http://schemas.microsoft.com/office/powerpoint/2010/main" val="1691376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6" name="Rectangle 9"/>
          <p:cNvSpPr>
            <a:spLocks noChangeArrowheads="1"/>
          </p:cNvSpPr>
          <p:nvPr/>
        </p:nvSpPr>
        <p:spPr bwMode="auto">
          <a:xfrm>
            <a:off x="304800" y="3124200"/>
            <a:ext cx="8534400" cy="76200"/>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spcBef>
                <a:spcPct val="0"/>
              </a:spcBef>
              <a:buClrTx/>
              <a:buFontTx/>
              <a:buNone/>
            </a:pPr>
            <a:endParaRPr lang="zh-CN" altLang="en-US" sz="2400" b="0">
              <a:solidFill>
                <a:schemeClr val="tx1"/>
              </a:solidFill>
              <a:latin typeface="Times New Roman" pitchFamily="18" charset="0"/>
              <a:ea typeface="宋体" pitchFamily="2" charset="-122"/>
            </a:endParaRPr>
          </a:p>
        </p:txBody>
      </p:sp>
      <p:sp>
        <p:nvSpPr>
          <p:cNvPr id="551940" name="Rectangle 4"/>
          <p:cNvSpPr>
            <a:spLocks noGrp="1" noChangeArrowheads="1"/>
          </p:cNvSpPr>
          <p:nvPr>
            <p:ph type="ctrTitle" sz="quarter"/>
          </p:nvPr>
        </p:nvSpPr>
        <p:spPr>
          <a:xfrm>
            <a:off x="457200" y="1524000"/>
            <a:ext cx="7772400" cy="1371600"/>
          </a:xfrm>
        </p:spPr>
        <p:txBody>
          <a:bodyPr/>
          <a:lstStyle>
            <a:lvl1pPr algn="ctr">
              <a:defRPr sz="8800">
                <a:solidFill>
                  <a:srgbClr val="333399"/>
                </a:solidFill>
              </a:defRPr>
            </a:lvl1pPr>
          </a:lstStyle>
          <a:p>
            <a:pPr lvl="0"/>
            <a:r>
              <a:rPr lang="en-US" altLang="zh-CN" noProof="0" dirty="0"/>
              <a:t>Click to edit Master title style</a:t>
            </a:r>
          </a:p>
        </p:txBody>
      </p:sp>
      <p:sp>
        <p:nvSpPr>
          <p:cNvPr id="551941" name="Rectangle 5"/>
          <p:cNvSpPr>
            <a:spLocks noGrp="1" noChangeArrowheads="1"/>
          </p:cNvSpPr>
          <p:nvPr>
            <p:ph type="subTitle" sz="quarter" idx="1"/>
          </p:nvPr>
        </p:nvSpPr>
        <p:spPr>
          <a:xfrm>
            <a:off x="1219200" y="3352800"/>
            <a:ext cx="6400800" cy="990600"/>
          </a:xfrm>
        </p:spPr>
        <p:txBody>
          <a:bodyPr/>
          <a:lstStyle>
            <a:lvl1pPr marL="0" indent="0" algn="ctr">
              <a:buFont typeface="Wingdings 2" pitchFamily="18" charset="2"/>
              <a:buNone/>
              <a:defRPr sz="5400">
                <a:solidFill>
                  <a:schemeClr val="accent1"/>
                </a:solidFill>
                <a:latin typeface="华文楷体" panose="02010600040101010101" pitchFamily="2" charset="-122"/>
                <a:ea typeface="华文楷体" panose="02010600040101010101" pitchFamily="2" charset="-122"/>
              </a:defRPr>
            </a:lvl1pPr>
          </a:lstStyle>
          <a:p>
            <a:pPr lvl="0"/>
            <a:r>
              <a:rPr lang="en-US" altLang="zh-CN" noProof="0" dirty="0"/>
              <a:t>Click to edit Master subtitle style</a:t>
            </a:r>
          </a:p>
        </p:txBody>
      </p:sp>
      <p:sp>
        <p:nvSpPr>
          <p:cNvPr id="7" name="Rectangle 6"/>
          <p:cNvSpPr>
            <a:spLocks noGrp="1" noChangeArrowheads="1"/>
          </p:cNvSpPr>
          <p:nvPr>
            <p:ph type="dt" sz="quarter" idx="10"/>
          </p:nvPr>
        </p:nvSpPr>
        <p:spPr bwMode="auto">
          <a:xfrm>
            <a:off x="6934200" y="61722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a:spcBef>
                <a:spcPct val="0"/>
              </a:spcBef>
              <a:buClrTx/>
              <a:buFontTx/>
              <a:buNone/>
              <a:defRPr kumimoji="0" sz="1600">
                <a:latin typeface="Times New Roman" pitchFamily="18" charset="0"/>
                <a:ea typeface="宋体" pitchFamily="2" charset="-122"/>
              </a:defRPr>
            </a:lvl1pPr>
          </a:lstStyle>
          <a:p>
            <a:pPr>
              <a:defRPr/>
            </a:pPr>
            <a:endParaRPr lang="en-US" altLang="zh-CN"/>
          </a:p>
        </p:txBody>
      </p:sp>
      <p:sp>
        <p:nvSpPr>
          <p:cNvPr id="8" name="Rectangle 7"/>
          <p:cNvSpPr>
            <a:spLocks noGrp="1" noChangeArrowheads="1"/>
          </p:cNvSpPr>
          <p:nvPr>
            <p:ph type="ftr" sz="quarter" idx="11"/>
          </p:nvPr>
        </p:nvSpPr>
        <p:spPr bwMode="auto">
          <a:xfrm>
            <a:off x="1981200" y="6172200"/>
            <a:ext cx="4572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ctr">
              <a:spcBef>
                <a:spcPct val="0"/>
              </a:spcBef>
              <a:buClrTx/>
              <a:buFontTx/>
              <a:buNone/>
              <a:defRPr kumimoji="0" sz="1600">
                <a:solidFill>
                  <a:srgbClr val="000099"/>
                </a:solidFill>
                <a:latin typeface="Times New Roman" pitchFamily="18" charset="0"/>
                <a:ea typeface="宋体" pitchFamily="2" charset="-122"/>
              </a:defRPr>
            </a:lvl1pPr>
          </a:lstStyle>
          <a:p>
            <a:pPr>
              <a:defRPr/>
            </a:pPr>
            <a:endParaRPr lang="en-US" altLang="zh-CN"/>
          </a:p>
        </p:txBody>
      </p:sp>
      <p:sp>
        <p:nvSpPr>
          <p:cNvPr id="9" name="Rectangle 8"/>
          <p:cNvSpPr>
            <a:spLocks noGrp="1" noChangeArrowheads="1"/>
          </p:cNvSpPr>
          <p:nvPr>
            <p:ph type="sldNum" sz="quarter" idx="12"/>
          </p:nvPr>
        </p:nvSpPr>
        <p:spPr>
          <a:xfrm>
            <a:off x="457200" y="6172200"/>
            <a:ext cx="914400" cy="457200"/>
          </a:xfrm>
        </p:spPr>
        <p:txBody>
          <a:bodyPr/>
          <a:lstStyle>
            <a:lvl1pPr>
              <a:defRPr>
                <a:latin typeface="Times New Roman" pitchFamily="18" charset="0"/>
                <a:ea typeface="宋体" pitchFamily="2" charset="-122"/>
              </a:defRPr>
            </a:lvl1pPr>
          </a:lstStyle>
          <a:p>
            <a:pPr>
              <a:defRPr/>
            </a:pPr>
            <a:fld id="{1448F1E2-924A-49FB-9A36-4180C6C96AB8}" type="slidenum">
              <a:rPr lang="zh-CN" altLang="en-US"/>
              <a:pPr>
                <a:defRPr/>
              </a:pPr>
              <a:t>‹#›</a:t>
            </a:fld>
            <a:endParaRPr lang="en-US" altLang="zh-CN"/>
          </a:p>
        </p:txBody>
      </p:sp>
    </p:spTree>
    <p:extLst>
      <p:ext uri="{BB962C8B-B14F-4D97-AF65-F5344CB8AC3E}">
        <p14:creationId xmlns:p14="http://schemas.microsoft.com/office/powerpoint/2010/main" val="957302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sldNum" sz="quarter" idx="10"/>
          </p:nvPr>
        </p:nvSpPr>
        <p:spPr>
          <a:ln/>
        </p:spPr>
        <p:txBody>
          <a:bodyPr/>
          <a:lstStyle>
            <a:lvl1pPr>
              <a:defRPr/>
            </a:lvl1pPr>
          </a:lstStyle>
          <a:p>
            <a:pPr>
              <a:defRPr/>
            </a:pPr>
            <a:fld id="{3C332390-1373-47DD-B917-24DD504EBF5F}" type="slidenum">
              <a:rPr lang="zh-CN" altLang="en-US"/>
              <a:pPr>
                <a:defRPr/>
              </a:pPr>
              <a:t>‹#›</a:t>
            </a:fld>
            <a:endParaRPr lang="en-US" altLang="zh-CN"/>
          </a:p>
        </p:txBody>
      </p:sp>
    </p:spTree>
    <p:extLst>
      <p:ext uri="{BB962C8B-B14F-4D97-AF65-F5344CB8AC3E}">
        <p14:creationId xmlns:p14="http://schemas.microsoft.com/office/powerpoint/2010/main" val="2342488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2250" y="0"/>
            <a:ext cx="2114550" cy="6096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28600" y="0"/>
            <a:ext cx="6191250" cy="6096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sldNum" sz="quarter" idx="10"/>
          </p:nvPr>
        </p:nvSpPr>
        <p:spPr>
          <a:ln/>
        </p:spPr>
        <p:txBody>
          <a:bodyPr/>
          <a:lstStyle>
            <a:lvl1pPr>
              <a:defRPr/>
            </a:lvl1pPr>
          </a:lstStyle>
          <a:p>
            <a:pPr>
              <a:defRPr/>
            </a:pPr>
            <a:fld id="{5FDFA449-362A-4DF9-872C-4585671260A5}" type="slidenum">
              <a:rPr lang="zh-CN" altLang="en-US"/>
              <a:pPr>
                <a:defRPr/>
              </a:pPr>
              <a:t>‹#›</a:t>
            </a:fld>
            <a:endParaRPr lang="en-US" altLang="zh-CN"/>
          </a:p>
        </p:txBody>
      </p:sp>
    </p:spTree>
    <p:extLst>
      <p:ext uri="{BB962C8B-B14F-4D97-AF65-F5344CB8AC3E}">
        <p14:creationId xmlns:p14="http://schemas.microsoft.com/office/powerpoint/2010/main" val="623785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8458200" cy="762000"/>
          </a:xfrm>
        </p:spPr>
        <p:txBody>
          <a:bodyPr/>
          <a:lstStyle>
            <a:lvl1pPr>
              <a:defRPr sz="4800"/>
            </a:lvl1pPr>
          </a:lstStyle>
          <a:p>
            <a:r>
              <a:rPr lang="zh-CN" altLang="en-US" dirty="0"/>
              <a:t>单击此处编辑母版标题样式</a:t>
            </a:r>
          </a:p>
        </p:txBody>
      </p:sp>
      <p:sp>
        <p:nvSpPr>
          <p:cNvPr id="3" name="文本占位符 2"/>
          <p:cNvSpPr>
            <a:spLocks noGrp="1"/>
          </p:cNvSpPr>
          <p:nvPr>
            <p:ph type="body" sz="half" idx="1"/>
          </p:nvPr>
        </p:nvSpPr>
        <p:spPr>
          <a:xfrm>
            <a:off x="457200" y="1371600"/>
            <a:ext cx="3962400"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572000" y="1371600"/>
            <a:ext cx="3962400" cy="228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572000" y="3810000"/>
            <a:ext cx="3962400" cy="228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11"/>
          <p:cNvSpPr>
            <a:spLocks noGrp="1" noChangeArrowheads="1"/>
          </p:cNvSpPr>
          <p:nvPr>
            <p:ph type="sldNum" sz="quarter" idx="10"/>
          </p:nvPr>
        </p:nvSpPr>
        <p:spPr>
          <a:ln/>
        </p:spPr>
        <p:txBody>
          <a:bodyPr/>
          <a:lstStyle>
            <a:lvl1pPr>
              <a:defRPr/>
            </a:lvl1pPr>
          </a:lstStyle>
          <a:p>
            <a:pPr>
              <a:defRPr/>
            </a:pPr>
            <a:fld id="{7E43F065-2A22-436A-928D-2ACE78FA8391}" type="slidenum">
              <a:rPr lang="zh-CN" altLang="en-US"/>
              <a:pPr>
                <a:defRPr/>
              </a:pPr>
              <a:t>‹#›</a:t>
            </a:fld>
            <a:endParaRPr lang="en-US" altLang="zh-CN"/>
          </a:p>
        </p:txBody>
      </p:sp>
    </p:spTree>
    <p:extLst>
      <p:ext uri="{BB962C8B-B14F-4D97-AF65-F5344CB8AC3E}">
        <p14:creationId xmlns:p14="http://schemas.microsoft.com/office/powerpoint/2010/main" val="1089717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8458200" cy="762000"/>
          </a:xfrm>
        </p:spPr>
        <p:txBody>
          <a:bodyPr/>
          <a:lstStyle>
            <a:lvl1pPr>
              <a:defRPr sz="4800"/>
            </a:lvl1pPr>
          </a:lstStyle>
          <a:p>
            <a:r>
              <a:rPr lang="zh-CN" altLang="en-US" dirty="0"/>
              <a:t>单击此处编辑母版标题样式</a:t>
            </a:r>
          </a:p>
        </p:txBody>
      </p:sp>
      <p:sp>
        <p:nvSpPr>
          <p:cNvPr id="3" name="文本占位符 2"/>
          <p:cNvSpPr>
            <a:spLocks noGrp="1"/>
          </p:cNvSpPr>
          <p:nvPr>
            <p:ph type="body" sz="half" idx="1"/>
          </p:nvPr>
        </p:nvSpPr>
        <p:spPr>
          <a:xfrm>
            <a:off x="457200" y="1371600"/>
            <a:ext cx="3962400"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72000" y="1371600"/>
            <a:ext cx="3962400"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p:cNvSpPr>
            <a:spLocks noGrp="1" noChangeArrowheads="1"/>
          </p:cNvSpPr>
          <p:nvPr>
            <p:ph type="sldNum" sz="quarter" idx="10"/>
          </p:nvPr>
        </p:nvSpPr>
        <p:spPr>
          <a:ln/>
        </p:spPr>
        <p:txBody>
          <a:bodyPr/>
          <a:lstStyle>
            <a:lvl1pPr>
              <a:defRPr/>
            </a:lvl1pPr>
          </a:lstStyle>
          <a:p>
            <a:pPr>
              <a:defRPr/>
            </a:pPr>
            <a:fld id="{C1924610-8D36-4BB0-AD65-A0ED5E3C3858}" type="slidenum">
              <a:rPr lang="zh-CN" altLang="en-US"/>
              <a:pPr>
                <a:defRPr/>
              </a:pPr>
              <a:t>‹#›</a:t>
            </a:fld>
            <a:endParaRPr lang="en-US" altLang="zh-CN"/>
          </a:p>
        </p:txBody>
      </p:sp>
    </p:spTree>
    <p:extLst>
      <p:ext uri="{BB962C8B-B14F-4D97-AF65-F5344CB8AC3E}">
        <p14:creationId xmlns:p14="http://schemas.microsoft.com/office/powerpoint/2010/main" val="205116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8458200" cy="762000"/>
          </a:xfrm>
        </p:spPr>
        <p:txBody>
          <a:bodyPr/>
          <a:lstStyle>
            <a:lvl1pPr>
              <a:defRPr sz="4800"/>
            </a:lvl1pPr>
          </a:lstStyle>
          <a:p>
            <a:r>
              <a:rPr lang="zh-CN" altLang="en-US" dirty="0"/>
              <a:t>单击此处编辑母版标题样式</a:t>
            </a:r>
          </a:p>
        </p:txBody>
      </p:sp>
      <p:sp>
        <p:nvSpPr>
          <p:cNvPr id="3" name="内容占位符 2"/>
          <p:cNvSpPr>
            <a:spLocks noGrp="1"/>
          </p:cNvSpPr>
          <p:nvPr>
            <p:ph sz="half" idx="1"/>
          </p:nvPr>
        </p:nvSpPr>
        <p:spPr>
          <a:xfrm>
            <a:off x="457200" y="1371600"/>
            <a:ext cx="3962400"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572000" y="1371600"/>
            <a:ext cx="3962400" cy="228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572000" y="3810000"/>
            <a:ext cx="3962400" cy="228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11"/>
          <p:cNvSpPr>
            <a:spLocks noGrp="1" noChangeArrowheads="1"/>
          </p:cNvSpPr>
          <p:nvPr>
            <p:ph type="sldNum" sz="quarter" idx="10"/>
          </p:nvPr>
        </p:nvSpPr>
        <p:spPr>
          <a:ln/>
        </p:spPr>
        <p:txBody>
          <a:bodyPr/>
          <a:lstStyle>
            <a:lvl1pPr>
              <a:defRPr/>
            </a:lvl1pPr>
          </a:lstStyle>
          <a:p>
            <a:pPr>
              <a:defRPr/>
            </a:pPr>
            <a:fld id="{381D96B0-F9E1-4CB6-8052-F85D525E1903}" type="slidenum">
              <a:rPr lang="zh-CN" altLang="en-US"/>
              <a:pPr>
                <a:defRPr/>
              </a:pPr>
              <a:t>‹#›</a:t>
            </a:fld>
            <a:endParaRPr lang="en-US" altLang="zh-CN"/>
          </a:p>
        </p:txBody>
      </p:sp>
    </p:spTree>
    <p:extLst>
      <p:ext uri="{BB962C8B-B14F-4D97-AF65-F5344CB8AC3E}">
        <p14:creationId xmlns:p14="http://schemas.microsoft.com/office/powerpoint/2010/main" val="297511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
        <p:nvSpPr>
          <p:cNvPr id="678917" name="Rectangle 5"/>
          <p:cNvSpPr>
            <a:spLocks noGrp="1" noChangeArrowheads="1"/>
          </p:cNvSpPr>
          <p:nvPr>
            <p:ph type="subTitle" sz="quarter" idx="1"/>
          </p:nvPr>
        </p:nvSpPr>
        <p:spPr>
          <a:xfrm>
            <a:off x="1219200" y="3352800"/>
            <a:ext cx="6400800" cy="1295400"/>
          </a:xfrm>
        </p:spPr>
        <p:txBody>
          <a:bodyPr/>
          <a:lstStyle>
            <a:lvl1pPr marL="0" indent="0" algn="ctr">
              <a:buFont typeface="Wingdings 2" pitchFamily="18" charset="2"/>
              <a:buNone/>
              <a:defRPr sz="3200">
                <a:solidFill>
                  <a:schemeClr val="accent1"/>
                </a:solidFill>
                <a:latin typeface="华文楷体" panose="02010600040101010101" pitchFamily="2" charset="-122"/>
                <a:ea typeface="华文楷体" panose="02010600040101010101" pitchFamily="2" charset="-122"/>
              </a:defRPr>
            </a:lvl1pPr>
          </a:lstStyle>
          <a:p>
            <a:pPr lvl="0"/>
            <a:r>
              <a:rPr lang="zh-CN" altLang="en-US" noProof="0"/>
              <a:t>单击此处编辑母版副标题样式</a:t>
            </a:r>
            <a:endParaRPr lang="en-US" altLang="zh-CN" noProof="0" dirty="0"/>
          </a:p>
        </p:txBody>
      </p:sp>
    </p:spTree>
    <p:extLst>
      <p:ext uri="{BB962C8B-B14F-4D97-AF65-F5344CB8AC3E}">
        <p14:creationId xmlns:p14="http://schemas.microsoft.com/office/powerpoint/2010/main" val="3238932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Tree>
    <p:extLst>
      <p:ext uri="{BB962C8B-B14F-4D97-AF65-F5344CB8AC3E}">
        <p14:creationId xmlns:p14="http://schemas.microsoft.com/office/powerpoint/2010/main" val="2900360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sz="3600"/>
            </a:lvl1pPr>
            <a:lvl2pPr>
              <a:defRPr sz="2800"/>
            </a:lvl2pPr>
            <a:lvl3pPr>
              <a:defRPr sz="2400"/>
            </a:lvl3pPr>
            <a:lvl4pPr>
              <a:defRPr sz="2000"/>
            </a:lvl4pPr>
            <a:lvl5pPr>
              <a:defRPr sz="20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8"/>
          <p:cNvSpPr>
            <a:spLocks noGrp="1" noChangeArrowheads="1"/>
          </p:cNvSpPr>
          <p:nvPr>
            <p:ph type="sldNum" sz="quarter" idx="10"/>
          </p:nvPr>
        </p:nvSpPr>
        <p:spPr/>
        <p:txBody>
          <a:bodyPr/>
          <a:lstStyle>
            <a:lvl1pPr>
              <a:defRPr smtClean="0">
                <a:latin typeface="Times New Roman" panose="02020603050405020304" pitchFamily="18" charset="0"/>
                <a:cs typeface="Times New Roman" panose="02020603050405020304" pitchFamily="18" charset="0"/>
              </a:defRPr>
            </a:lvl1pPr>
          </a:lstStyle>
          <a:p>
            <a:pPr>
              <a:defRPr/>
            </a:pPr>
            <a:fld id="{B9A0A17A-4A07-4B91-9E80-7D20AAFEE754}" type="slidenum">
              <a:rPr lang="zh-CN" altLang="en-US" smtClean="0"/>
              <a:pPr>
                <a:defRPr/>
              </a:pPr>
              <a:t>‹#›</a:t>
            </a:fld>
            <a:endParaRPr lang="en-US" altLang="zh-CN"/>
          </a:p>
        </p:txBody>
      </p:sp>
    </p:spTree>
    <p:extLst>
      <p:ext uri="{BB962C8B-B14F-4D97-AF65-F5344CB8AC3E}">
        <p14:creationId xmlns:p14="http://schemas.microsoft.com/office/powerpoint/2010/main" val="63994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8"/>
          <p:cNvSpPr>
            <a:spLocks noGrp="1" noChangeArrowheads="1"/>
          </p:cNvSpPr>
          <p:nvPr>
            <p:ph type="sldNum" sz="quarter" idx="10"/>
          </p:nvPr>
        </p:nvSpPr>
        <p:spPr>
          <a:ln/>
        </p:spPr>
        <p:txBody>
          <a:bodyPr/>
          <a:lstStyle>
            <a:lvl1pPr>
              <a:defRPr/>
            </a:lvl1pPr>
          </a:lstStyle>
          <a:p>
            <a:pPr>
              <a:defRPr/>
            </a:pPr>
            <a:fld id="{B00A0967-56B4-45D8-9205-D23959656CD8}" type="slidenum">
              <a:rPr lang="zh-CN" altLang="en-US" smtClean="0"/>
              <a:pPr>
                <a:defRPr/>
              </a:pPr>
              <a:t>‹#›</a:t>
            </a:fld>
            <a:endParaRPr lang="en-US" altLang="zh-CN"/>
          </a:p>
        </p:txBody>
      </p:sp>
    </p:spTree>
    <p:extLst>
      <p:ext uri="{BB962C8B-B14F-4D97-AF65-F5344CB8AC3E}">
        <p14:creationId xmlns:p14="http://schemas.microsoft.com/office/powerpoint/2010/main" val="1801393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8"/>
          <p:cNvSpPr>
            <a:spLocks noGrp="1" noChangeArrowheads="1"/>
          </p:cNvSpPr>
          <p:nvPr>
            <p:ph type="sldNum" sz="quarter" idx="10"/>
          </p:nvPr>
        </p:nvSpPr>
        <p:spPr>
          <a:ln/>
        </p:spPr>
        <p:txBody>
          <a:bodyPr/>
          <a:lstStyle>
            <a:lvl1pPr>
              <a:defRPr/>
            </a:lvl1pPr>
          </a:lstStyle>
          <a:p>
            <a:pPr>
              <a:defRPr/>
            </a:pPr>
            <a:fld id="{E6F27FF3-D682-4ECC-96B5-E974857895C3}" type="slidenum">
              <a:rPr lang="zh-CN" altLang="en-US" smtClean="0"/>
              <a:pPr>
                <a:defRPr/>
              </a:pPr>
              <a:t>‹#›</a:t>
            </a:fld>
            <a:endParaRPr lang="en-US" altLang="zh-CN"/>
          </a:p>
        </p:txBody>
      </p:sp>
    </p:spTree>
    <p:extLst>
      <p:ext uri="{BB962C8B-B14F-4D97-AF65-F5344CB8AC3E}">
        <p14:creationId xmlns:p14="http://schemas.microsoft.com/office/powerpoint/2010/main" val="140242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sldNum" sz="quarter" idx="10"/>
          </p:nvPr>
        </p:nvSpPr>
        <p:spPr>
          <a:ln/>
        </p:spPr>
        <p:txBody>
          <a:bodyPr/>
          <a:lstStyle>
            <a:lvl1pPr>
              <a:defRPr/>
            </a:lvl1pPr>
          </a:lstStyle>
          <a:p>
            <a:pPr>
              <a:defRPr/>
            </a:pPr>
            <a:fld id="{B9A0A17A-4A07-4B91-9E80-7D20AAFEE754}" type="slidenum">
              <a:rPr lang="zh-CN" altLang="en-US"/>
              <a:pPr>
                <a:defRPr/>
              </a:pPr>
              <a:t>‹#›</a:t>
            </a:fld>
            <a:endParaRPr lang="en-US" altLang="zh-CN"/>
          </a:p>
        </p:txBody>
      </p:sp>
    </p:spTree>
    <p:extLst>
      <p:ext uri="{BB962C8B-B14F-4D97-AF65-F5344CB8AC3E}">
        <p14:creationId xmlns:p14="http://schemas.microsoft.com/office/powerpoint/2010/main" val="1744884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8"/>
          <p:cNvSpPr>
            <a:spLocks noGrp="1" noChangeArrowheads="1"/>
          </p:cNvSpPr>
          <p:nvPr>
            <p:ph type="sldNum" sz="quarter" idx="10"/>
          </p:nvPr>
        </p:nvSpPr>
        <p:spPr>
          <a:ln/>
        </p:spPr>
        <p:txBody>
          <a:bodyPr/>
          <a:lstStyle>
            <a:lvl1pPr>
              <a:defRPr/>
            </a:lvl1pPr>
          </a:lstStyle>
          <a:p>
            <a:pPr>
              <a:defRPr/>
            </a:pPr>
            <a:fld id="{8BD06022-AF0C-4D85-81B7-C415E3E41E59}" type="slidenum">
              <a:rPr lang="zh-CN" altLang="en-US" smtClean="0"/>
              <a:pPr>
                <a:defRPr/>
              </a:pPr>
              <a:t>‹#›</a:t>
            </a:fld>
            <a:endParaRPr lang="en-US" altLang="zh-CN"/>
          </a:p>
        </p:txBody>
      </p:sp>
    </p:spTree>
    <p:extLst>
      <p:ext uri="{BB962C8B-B14F-4D97-AF65-F5344CB8AC3E}">
        <p14:creationId xmlns:p14="http://schemas.microsoft.com/office/powerpoint/2010/main" val="3861256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8"/>
          <p:cNvSpPr>
            <a:spLocks noGrp="1" noChangeArrowheads="1"/>
          </p:cNvSpPr>
          <p:nvPr>
            <p:ph type="sldNum" sz="quarter" idx="10"/>
          </p:nvPr>
        </p:nvSpPr>
        <p:spPr>
          <a:ln/>
        </p:spPr>
        <p:txBody>
          <a:bodyPr/>
          <a:lstStyle>
            <a:lvl1pPr>
              <a:defRPr/>
            </a:lvl1pPr>
          </a:lstStyle>
          <a:p>
            <a:pPr>
              <a:defRPr/>
            </a:pPr>
            <a:fld id="{DE41CA80-90B8-4DDD-8093-D8A1BF7978CC}" type="slidenum">
              <a:rPr lang="zh-CN" altLang="en-US" smtClean="0"/>
              <a:pPr>
                <a:defRPr/>
              </a:pPr>
              <a:t>‹#›</a:t>
            </a:fld>
            <a:endParaRPr lang="en-US" altLang="zh-CN"/>
          </a:p>
        </p:txBody>
      </p:sp>
    </p:spTree>
    <p:extLst>
      <p:ext uri="{BB962C8B-B14F-4D97-AF65-F5344CB8AC3E}">
        <p14:creationId xmlns:p14="http://schemas.microsoft.com/office/powerpoint/2010/main" val="3376641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DF40C225-912D-45A8-A7EA-2622C322D5CC}" type="slidenum">
              <a:rPr lang="zh-CN" altLang="en-US" smtClean="0"/>
              <a:pPr>
                <a:defRPr/>
              </a:pPr>
              <a:t>‹#›</a:t>
            </a:fld>
            <a:endParaRPr lang="en-US" altLang="zh-CN"/>
          </a:p>
        </p:txBody>
      </p:sp>
    </p:spTree>
    <p:extLst>
      <p:ext uri="{BB962C8B-B14F-4D97-AF65-F5344CB8AC3E}">
        <p14:creationId xmlns:p14="http://schemas.microsoft.com/office/powerpoint/2010/main" val="2008169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3256B16D-599B-4332-92AB-3C0B986B3F69}" type="slidenum">
              <a:rPr lang="zh-CN" altLang="en-US" smtClean="0"/>
              <a:pPr>
                <a:defRPr/>
              </a:pPr>
              <a:t>‹#›</a:t>
            </a:fld>
            <a:endParaRPr lang="en-US" altLang="zh-CN"/>
          </a:p>
        </p:txBody>
      </p:sp>
    </p:spTree>
    <p:extLst>
      <p:ext uri="{BB962C8B-B14F-4D97-AF65-F5344CB8AC3E}">
        <p14:creationId xmlns:p14="http://schemas.microsoft.com/office/powerpoint/2010/main" val="3452321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D559BA89-D027-470A-B58B-AF5814355F7D}" type="slidenum">
              <a:rPr lang="zh-CN" altLang="en-US" smtClean="0"/>
              <a:pPr>
                <a:defRPr/>
              </a:pPr>
              <a:t>‹#›</a:t>
            </a:fld>
            <a:endParaRPr lang="en-US" altLang="zh-CN"/>
          </a:p>
        </p:txBody>
      </p:sp>
    </p:spTree>
    <p:extLst>
      <p:ext uri="{BB962C8B-B14F-4D97-AF65-F5344CB8AC3E}">
        <p14:creationId xmlns:p14="http://schemas.microsoft.com/office/powerpoint/2010/main" val="1080420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sldNum" sz="quarter" idx="10"/>
          </p:nvPr>
        </p:nvSpPr>
        <p:spPr>
          <a:ln/>
        </p:spPr>
        <p:txBody>
          <a:bodyPr/>
          <a:lstStyle>
            <a:lvl1pPr>
              <a:defRPr/>
            </a:lvl1pPr>
          </a:lstStyle>
          <a:p>
            <a:pPr>
              <a:defRPr/>
            </a:pPr>
            <a:fld id="{3C332390-1373-47DD-B917-24DD504EBF5F}" type="slidenum">
              <a:rPr lang="zh-CN" altLang="en-US" smtClean="0"/>
              <a:pPr>
                <a:defRPr/>
              </a:pPr>
              <a:t>‹#›</a:t>
            </a:fld>
            <a:endParaRPr lang="en-US" altLang="zh-CN"/>
          </a:p>
        </p:txBody>
      </p:sp>
    </p:spTree>
    <p:extLst>
      <p:ext uri="{BB962C8B-B14F-4D97-AF65-F5344CB8AC3E}">
        <p14:creationId xmlns:p14="http://schemas.microsoft.com/office/powerpoint/2010/main" val="2625274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096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0"/>
            <a:ext cx="6019800" cy="6096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sldNum" sz="quarter" idx="10"/>
          </p:nvPr>
        </p:nvSpPr>
        <p:spPr>
          <a:ln/>
        </p:spPr>
        <p:txBody>
          <a:bodyPr/>
          <a:lstStyle>
            <a:lvl1pPr>
              <a:defRPr/>
            </a:lvl1pPr>
          </a:lstStyle>
          <a:p>
            <a:pPr>
              <a:defRPr/>
            </a:pPr>
            <a:fld id="{5FDFA449-362A-4DF9-872C-4585671260A5}" type="slidenum">
              <a:rPr lang="zh-CN" altLang="en-US" smtClean="0"/>
              <a:pPr>
                <a:defRPr/>
              </a:pPr>
              <a:t>‹#›</a:t>
            </a:fld>
            <a:endParaRPr lang="en-US" altLang="zh-CN"/>
          </a:p>
        </p:txBody>
      </p:sp>
    </p:spTree>
    <p:extLst>
      <p:ext uri="{BB962C8B-B14F-4D97-AF65-F5344CB8AC3E}">
        <p14:creationId xmlns:p14="http://schemas.microsoft.com/office/powerpoint/2010/main" val="695926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 name="Shape 62"/>
          <p:cNvSpPr>
            <a:spLocks noGrp="1"/>
          </p:cNvSpPr>
          <p:nvPr>
            <p:ph type="sldNum" sz="quarter" idx="2"/>
          </p:nvPr>
        </p:nvSpPr>
        <p:spPr>
          <a:xfrm>
            <a:off x="8369297" y="6476592"/>
            <a:ext cx="658198" cy="395291"/>
          </a:xfrm>
          <a:prstGeom prst="rect">
            <a:avLst/>
          </a:prstGeom>
        </p:spPr>
        <p:txBody>
          <a:bodyPr anchor="t"/>
          <a:lstStyle>
            <a:lvl1pPr defTabSz="642849">
              <a:defRPr sz="1969" b="1">
                <a:solidFill>
                  <a:srgbClr val="000000"/>
                </a:solidFill>
                <a:latin typeface="Arial"/>
                <a:ea typeface="Arial"/>
                <a:cs typeface="Arial"/>
                <a:sym typeface="Arial"/>
              </a:defRPr>
            </a:lvl1pPr>
          </a:lstStyle>
          <a:p>
            <a:fld id="{86CB4B4D-7CA3-9044-876B-883B54F8677D}" type="slidenum">
              <a:rPr lang="en-US" altLang="zh-CN" smtClean="0"/>
              <a:pPr/>
              <a:t>‹#›</a:t>
            </a:fld>
            <a:endParaRPr lang="en-US" altLang="zh-CN"/>
          </a:p>
        </p:txBody>
      </p:sp>
      <p:sp>
        <p:nvSpPr>
          <p:cNvPr id="4" name="日期占位符 3"/>
          <p:cNvSpPr>
            <a:spLocks noGrp="1"/>
          </p:cNvSpPr>
          <p:nvPr>
            <p:ph type="dt" sz="half" idx="10"/>
          </p:nvPr>
        </p:nvSpPr>
        <p:spPr>
          <a:xfrm>
            <a:off x="15244" y="6582490"/>
            <a:ext cx="1905000" cy="238762"/>
          </a:xfrm>
          <a:prstGeom prst="rect">
            <a:avLst/>
          </a:prstGeom>
        </p:spPr>
        <p:txBody>
          <a:bodyPr lIns="130046" tIns="65023" rIns="130046" bIns="65023"/>
          <a:lstStyle>
            <a:lvl1pPr>
              <a:defRPr sz="1406"/>
            </a:lvl1pPr>
          </a:lstStyle>
          <a:p>
            <a:endParaRPr lang="en-US" altLang="zh-CN" dirty="0"/>
          </a:p>
        </p:txBody>
      </p:sp>
      <p:sp>
        <p:nvSpPr>
          <p:cNvPr id="5" name="页脚占位符 4"/>
          <p:cNvSpPr>
            <a:spLocks noGrp="1"/>
          </p:cNvSpPr>
          <p:nvPr>
            <p:ph type="ftr" sz="quarter" idx="11"/>
          </p:nvPr>
        </p:nvSpPr>
        <p:spPr>
          <a:xfrm>
            <a:off x="2040469" y="6568099"/>
            <a:ext cx="6075675" cy="289901"/>
          </a:xfrm>
          <a:prstGeom prst="rect">
            <a:avLst/>
          </a:prstGeom>
        </p:spPr>
        <p:txBody>
          <a:bodyPr lIns="130046" tIns="65023" rIns="130046" bIns="65023"/>
          <a:lstStyle>
            <a:lvl1pPr>
              <a:defRPr sz="1406"/>
            </a:lvl1pPr>
          </a:lstStyle>
          <a:p>
            <a:endParaRPr lang="en-US" altLang="zh-CN"/>
          </a:p>
        </p:txBody>
      </p:sp>
    </p:spTree>
    <p:extLst>
      <p:ext uri="{BB962C8B-B14F-4D97-AF65-F5344CB8AC3E}">
        <p14:creationId xmlns:p14="http://schemas.microsoft.com/office/powerpoint/2010/main" val="162151263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07504" y="0"/>
            <a:ext cx="8843426" cy="923967"/>
          </a:xfrm>
        </p:spPr>
        <p:txBody>
          <a:bodyPr/>
          <a:lstStyle>
            <a:lvl1pPr>
              <a:defRPr>
                <a:solidFill>
                  <a:srgbClr val="0000FF"/>
                </a:solidFill>
              </a:defRPr>
            </a:lvl1pPr>
          </a:lstStyle>
          <a:p>
            <a:r>
              <a:rPr lang="zh-CN" altLang="en-US" dirty="0"/>
              <a:t>单击此处编辑母版标题样式</a:t>
            </a:r>
          </a:p>
        </p:txBody>
      </p:sp>
      <p:sp>
        <p:nvSpPr>
          <p:cNvPr id="3" name="日期占位符 2"/>
          <p:cNvSpPr>
            <a:spLocks noGrp="1"/>
          </p:cNvSpPr>
          <p:nvPr>
            <p:ph type="dt" sz="half" idx="10"/>
          </p:nvPr>
        </p:nvSpPr>
        <p:spPr>
          <a:xfrm>
            <a:off x="457200" y="6356350"/>
            <a:ext cx="21336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8" name="文本占位符 7"/>
          <p:cNvSpPr>
            <a:spLocks noGrp="1"/>
          </p:cNvSpPr>
          <p:nvPr>
            <p:ph type="body" sz="quarter" idx="13"/>
          </p:nvPr>
        </p:nvSpPr>
        <p:spPr>
          <a:xfrm>
            <a:off x="305780" y="1124744"/>
            <a:ext cx="8532440" cy="5231606"/>
          </a:xfrm>
          <a:prstGeom prst="rect">
            <a:avLst/>
          </a:prstGeom>
        </p:spPr>
        <p:txBody>
          <a:bodyPr/>
          <a:lstStyle>
            <a:lvl1pPr marL="457200" indent="-457200">
              <a:buClrTx/>
              <a:buFont typeface="Wingdings" panose="05000000000000000000" pitchFamily="2" charset="2"/>
              <a:buChar char="l"/>
              <a:defRPr/>
            </a:lvl1pPr>
            <a:lvl2pPr marL="742950" indent="-285750">
              <a:buFont typeface="Wingdings" panose="05000000000000000000" pitchFamily="2" charset="2"/>
              <a:buChar char="u"/>
              <a:defRPr/>
            </a:lvl2pPr>
            <a:lvl3pPr marL="1143000" indent="-228600">
              <a:buFont typeface="Wingdings" panose="05000000000000000000" pitchFamily="2" charset="2"/>
              <a:buChar char="p"/>
              <a:defRPr/>
            </a:lvl3pPr>
          </a:lstStyle>
          <a:p>
            <a:pPr lvl="0"/>
            <a:r>
              <a:rPr lang="zh-CN" altLang="en-US" dirty="0"/>
              <a:t>单击此处编辑母版文本样式</a:t>
            </a:r>
          </a:p>
          <a:p>
            <a:pPr lvl="1"/>
            <a:r>
              <a:rPr lang="zh-CN" altLang="en-US" dirty="0"/>
              <a:t>第二级</a:t>
            </a:r>
          </a:p>
          <a:p>
            <a:pPr lvl="2"/>
            <a:r>
              <a:rPr lang="zh-CN" altLang="en-US" dirty="0"/>
              <a:t>第三级</a:t>
            </a:r>
          </a:p>
        </p:txBody>
      </p:sp>
    </p:spTree>
    <p:extLst>
      <p:ext uri="{BB962C8B-B14F-4D97-AF65-F5344CB8AC3E}">
        <p14:creationId xmlns:p14="http://schemas.microsoft.com/office/powerpoint/2010/main" val="1739136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07504" y="56761"/>
            <a:ext cx="8856984" cy="775089"/>
          </a:xfrm>
        </p:spPr>
        <p:txBody>
          <a:bodyPr/>
          <a:lstStyle>
            <a:lvl1pPr>
              <a:defRPr>
                <a:solidFill>
                  <a:schemeClr val="tx1"/>
                </a:solidFill>
              </a:defRPr>
            </a:lvl1pPr>
          </a:lstStyle>
          <a:p>
            <a:r>
              <a:rPr lang="zh-CN" altLang="en-US" dirty="0"/>
              <a:t>单击此处编辑母版标题样式</a:t>
            </a:r>
          </a:p>
        </p:txBody>
      </p:sp>
      <p:sp>
        <p:nvSpPr>
          <p:cNvPr id="3" name="日期占位符 2"/>
          <p:cNvSpPr>
            <a:spLocks noGrp="1"/>
          </p:cNvSpPr>
          <p:nvPr>
            <p:ph type="dt" sz="half" idx="10"/>
          </p:nvPr>
        </p:nvSpPr>
        <p:spPr>
          <a:xfrm>
            <a:off x="457200" y="6356350"/>
            <a:ext cx="21336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8" name="文本占位符 7"/>
          <p:cNvSpPr>
            <a:spLocks noGrp="1"/>
          </p:cNvSpPr>
          <p:nvPr>
            <p:ph type="body" sz="quarter" idx="13"/>
          </p:nvPr>
        </p:nvSpPr>
        <p:spPr>
          <a:xfrm>
            <a:off x="215516" y="1124744"/>
            <a:ext cx="8748972" cy="5238750"/>
          </a:xfrm>
          <a:prstGeom prst="rect">
            <a:avLst/>
          </a:prstGeom>
        </p:spPr>
        <p:txBody>
          <a:bodyPr/>
          <a:lstStyle>
            <a:lvl1pPr marL="457200" indent="-457200">
              <a:buClrTx/>
              <a:buFont typeface="Wingdings" panose="05000000000000000000" pitchFamily="2" charset="2"/>
              <a:buChar char="l"/>
              <a:defRPr/>
            </a:lvl1pPr>
            <a:lvl2pPr marL="742950" indent="-285750">
              <a:buFont typeface="Wingdings" panose="05000000000000000000" pitchFamily="2" charset="2"/>
              <a:buChar char="u"/>
              <a:defRPr/>
            </a:lvl2pPr>
            <a:lvl3pPr marL="1143000" indent="-228600">
              <a:buFont typeface="Wingdings" panose="05000000000000000000" pitchFamily="2" charset="2"/>
              <a:buChar char="p"/>
              <a:defRPr/>
            </a:lvl3pPr>
          </a:lstStyle>
          <a:p>
            <a:pPr lvl="0"/>
            <a:r>
              <a:rPr lang="zh-CN" altLang="en-US" dirty="0"/>
              <a:t>单击此处编辑母版文本样式</a:t>
            </a:r>
          </a:p>
          <a:p>
            <a:pPr lvl="1"/>
            <a:r>
              <a:rPr lang="zh-CN" altLang="en-US" dirty="0"/>
              <a:t>第二级</a:t>
            </a:r>
          </a:p>
          <a:p>
            <a:pPr lvl="2"/>
            <a:r>
              <a:rPr lang="zh-CN" altLang="en-US" dirty="0"/>
              <a:t>第三级</a:t>
            </a:r>
          </a:p>
        </p:txBody>
      </p:sp>
    </p:spTree>
    <p:extLst>
      <p:ext uri="{BB962C8B-B14F-4D97-AF65-F5344CB8AC3E}">
        <p14:creationId xmlns:p14="http://schemas.microsoft.com/office/powerpoint/2010/main" val="15523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11"/>
          <p:cNvSpPr>
            <a:spLocks noGrp="1" noChangeArrowheads="1"/>
          </p:cNvSpPr>
          <p:nvPr>
            <p:ph type="sldNum" sz="quarter" idx="10"/>
          </p:nvPr>
        </p:nvSpPr>
        <p:spPr>
          <a:ln/>
        </p:spPr>
        <p:txBody>
          <a:bodyPr/>
          <a:lstStyle>
            <a:lvl1pPr>
              <a:defRPr/>
            </a:lvl1pPr>
          </a:lstStyle>
          <a:p>
            <a:pPr>
              <a:defRPr/>
            </a:pPr>
            <a:fld id="{B00A0967-56B4-45D8-9205-D23959656CD8}" type="slidenum">
              <a:rPr lang="zh-CN" altLang="en-US"/>
              <a:pPr>
                <a:defRPr/>
              </a:pPr>
              <a:t>‹#›</a:t>
            </a:fld>
            <a:endParaRPr lang="en-US" altLang="zh-CN"/>
          </a:p>
        </p:txBody>
      </p:sp>
    </p:spTree>
    <p:extLst>
      <p:ext uri="{BB962C8B-B14F-4D97-AF65-F5344CB8AC3E}">
        <p14:creationId xmlns:p14="http://schemas.microsoft.com/office/powerpoint/2010/main" val="4114489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
        <p:nvSpPr>
          <p:cNvPr id="678917" name="Rectangle 5"/>
          <p:cNvSpPr>
            <a:spLocks noGrp="1" noChangeArrowheads="1"/>
          </p:cNvSpPr>
          <p:nvPr>
            <p:ph type="subTitle" sz="quarter" idx="1"/>
          </p:nvPr>
        </p:nvSpPr>
        <p:spPr>
          <a:xfrm>
            <a:off x="1219200" y="3352800"/>
            <a:ext cx="6400800" cy="1295400"/>
          </a:xfrm>
        </p:spPr>
        <p:txBody>
          <a:bodyPr/>
          <a:lstStyle>
            <a:lvl1pPr marL="0" indent="0" algn="ctr">
              <a:buFont typeface="Wingdings 2" pitchFamily="18" charset="2"/>
              <a:buNone/>
              <a:defRPr sz="320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1pPr>
          </a:lstStyle>
          <a:p>
            <a:pPr lvl="0"/>
            <a:r>
              <a:rPr lang="zh-CN" altLang="en-US" noProof="0"/>
              <a:t>单击此处编辑母版副标题样式</a:t>
            </a:r>
            <a:endParaRPr lang="en-US" altLang="zh-CN" noProof="0" dirty="0"/>
          </a:p>
        </p:txBody>
      </p:sp>
    </p:spTree>
    <p:extLst>
      <p:ext uri="{BB962C8B-B14F-4D97-AF65-F5344CB8AC3E}">
        <p14:creationId xmlns:p14="http://schemas.microsoft.com/office/powerpoint/2010/main" val="341349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Tree>
    <p:extLst>
      <p:ext uri="{BB962C8B-B14F-4D97-AF65-F5344CB8AC3E}">
        <p14:creationId xmlns:p14="http://schemas.microsoft.com/office/powerpoint/2010/main" val="325361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sz="3600"/>
            </a:lvl1pPr>
            <a:lvl2pPr>
              <a:defRPr sz="2800"/>
            </a:lvl2pPr>
            <a:lvl3pPr>
              <a:defRPr sz="2400"/>
            </a:lvl3pPr>
            <a:lvl4pPr>
              <a:defRPr sz="2000"/>
            </a:lvl4pPr>
            <a:lvl5pPr>
              <a:defRPr sz="20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8"/>
          <p:cNvSpPr>
            <a:spLocks noGrp="1" noChangeArrowheads="1"/>
          </p:cNvSpPr>
          <p:nvPr>
            <p:ph type="sldNum" sz="quarter" idx="10"/>
          </p:nvPr>
        </p:nvSpPr>
        <p:spPr/>
        <p:txBody>
          <a:bodyPr/>
          <a:lstStyle>
            <a:lvl1pPr>
              <a:defRPr smtClean="0">
                <a:latin typeface="Times New Roman" panose="02020603050405020304" pitchFamily="18" charset="0"/>
                <a:cs typeface="Times New Roman" panose="02020603050405020304" pitchFamily="18" charset="0"/>
              </a:defRPr>
            </a:lvl1pPr>
          </a:lstStyle>
          <a:p>
            <a:fld id="{3917FE17-BB62-45E8-80D8-8DA0DEEF5B92}" type="slidenum">
              <a:rPr lang="zh-CN" altLang="en-US" smtClean="0"/>
              <a:t>‹#›</a:t>
            </a:fld>
            <a:endParaRPr lang="zh-CN" altLang="en-US"/>
          </a:p>
        </p:txBody>
      </p:sp>
    </p:spTree>
    <p:extLst>
      <p:ext uri="{BB962C8B-B14F-4D97-AF65-F5344CB8AC3E}">
        <p14:creationId xmlns:p14="http://schemas.microsoft.com/office/powerpoint/2010/main" val="3780105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编辑母版文本样式</a:t>
            </a:r>
          </a:p>
        </p:txBody>
      </p:sp>
      <p:sp>
        <p:nvSpPr>
          <p:cNvPr id="4"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2330965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2613894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2400554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zh-CN" altLang="en-US"/>
              <a:t>单击此处编辑母版标题样式</a:t>
            </a:r>
            <a:endParaRPr lang="zh-CN" altLang="en-US" dirty="0"/>
          </a:p>
        </p:txBody>
      </p:sp>
      <p:sp>
        <p:nvSpPr>
          <p:cNvPr id="3"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1431692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3826613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4049702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239361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p:cNvSpPr>
            <a:spLocks noGrp="1" noChangeArrowheads="1"/>
          </p:cNvSpPr>
          <p:nvPr>
            <p:ph type="sldNum" sz="quarter" idx="10"/>
          </p:nvPr>
        </p:nvSpPr>
        <p:spPr>
          <a:ln/>
        </p:spPr>
        <p:txBody>
          <a:bodyPr/>
          <a:lstStyle>
            <a:lvl1pPr>
              <a:defRPr/>
            </a:lvl1pPr>
          </a:lstStyle>
          <a:p>
            <a:pPr>
              <a:defRPr/>
            </a:pPr>
            <a:fld id="{E6F27FF3-D682-4ECC-96B5-E974857895C3}" type="slidenum">
              <a:rPr lang="zh-CN" altLang="en-US"/>
              <a:pPr>
                <a:defRPr/>
              </a:pPr>
              <a:t>‹#›</a:t>
            </a:fld>
            <a:endParaRPr lang="en-US" altLang="zh-CN"/>
          </a:p>
        </p:txBody>
      </p:sp>
    </p:spTree>
    <p:extLst>
      <p:ext uri="{BB962C8B-B14F-4D97-AF65-F5344CB8AC3E}">
        <p14:creationId xmlns:p14="http://schemas.microsoft.com/office/powerpoint/2010/main" val="2628460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430536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096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0"/>
            <a:ext cx="6019800" cy="609600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3965105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Vuota">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69304" y="6597353"/>
            <a:ext cx="1905000" cy="313184"/>
          </a:xfrm>
          <a:prstGeom prst="rect">
            <a:avLst/>
          </a:prstGeom>
          <a:ln/>
        </p:spPr>
        <p:txBody>
          <a:bodyPr/>
          <a:lstStyle>
            <a:lvl1pPr algn="l">
              <a:defRPr sz="1400">
                <a:solidFill>
                  <a:srgbClr val="0070C0"/>
                </a:solidFill>
                <a:latin typeface="Arial" pitchFamily="34" charset="0"/>
                <a:cs typeface="Arial" pitchFamily="34" charset="0"/>
              </a:defRPr>
            </a:lvl1pPr>
          </a:lstStyle>
          <a:p>
            <a:pPr>
              <a:defRPr/>
            </a:pPr>
            <a:endParaRPr lang="en-US" dirty="0"/>
          </a:p>
        </p:txBody>
      </p:sp>
      <p:sp>
        <p:nvSpPr>
          <p:cNvPr id="3" name="Rectangle 6"/>
          <p:cNvSpPr>
            <a:spLocks noGrp="1" noChangeArrowheads="1"/>
          </p:cNvSpPr>
          <p:nvPr>
            <p:ph type="ftr" sz="quarter" idx="11"/>
          </p:nvPr>
        </p:nvSpPr>
        <p:spPr>
          <a:xfrm>
            <a:off x="3124200" y="6597353"/>
            <a:ext cx="3392016" cy="313184"/>
          </a:xfrm>
          <a:prstGeom prst="rect">
            <a:avLst/>
          </a:prstGeom>
          <a:ln/>
        </p:spPr>
        <p:txBody>
          <a:bodyPr/>
          <a:lstStyle>
            <a:lvl1pPr>
              <a:defRPr sz="1400">
                <a:solidFill>
                  <a:srgbClr val="0070C0"/>
                </a:solidFill>
                <a:latin typeface="Arial" pitchFamily="34" charset="0"/>
                <a:cs typeface="Arial" pitchFamily="34" charset="0"/>
              </a:defRPr>
            </a:lvl1pPr>
          </a:lstStyle>
          <a:p>
            <a:pPr>
              <a:defRPr/>
            </a:pPr>
            <a:endParaRPr lang="en-US" dirty="0"/>
          </a:p>
        </p:txBody>
      </p:sp>
      <p:sp>
        <p:nvSpPr>
          <p:cNvPr id="4" name="Rectangle 7"/>
          <p:cNvSpPr>
            <a:spLocks noGrp="1" noChangeArrowheads="1"/>
          </p:cNvSpPr>
          <p:nvPr>
            <p:ph type="sldNum" sz="quarter" idx="12"/>
          </p:nvPr>
        </p:nvSpPr>
        <p:spPr>
          <a:xfrm>
            <a:off x="7275512" y="6597352"/>
            <a:ext cx="1905000" cy="288032"/>
          </a:xfrm>
          <a:prstGeom prst="rect">
            <a:avLst/>
          </a:prstGeom>
          <a:ln/>
        </p:spPr>
        <p:txBody>
          <a:bodyPr/>
          <a:lstStyle>
            <a:lvl1pPr algn="r">
              <a:defRPr sz="2000" b="1">
                <a:solidFill>
                  <a:srgbClr val="0070C0"/>
                </a:solidFill>
                <a:latin typeface="Arial" pitchFamily="34" charset="0"/>
                <a:cs typeface="Arial" pitchFamily="34" charset="0"/>
              </a:defRPr>
            </a:lvl1pPr>
          </a:lstStyle>
          <a:p>
            <a:pPr>
              <a:defRPr/>
            </a:pPr>
            <a:fld id="{529ACD7A-6ECE-4959-A5FC-AD518CC335C7}" type="slidenum">
              <a:rPr lang="en-US" smtClean="0"/>
              <a:pPr>
                <a:defRPr/>
              </a:pPr>
              <a:t>‹#›</a:t>
            </a:fld>
            <a:endParaRPr lang="en-US" dirty="0"/>
          </a:p>
        </p:txBody>
      </p:sp>
      <p:sp>
        <p:nvSpPr>
          <p:cNvPr id="6" name="标题 5"/>
          <p:cNvSpPr>
            <a:spLocks noGrp="1"/>
          </p:cNvSpPr>
          <p:nvPr>
            <p:ph type="title"/>
          </p:nvPr>
        </p:nvSpPr>
        <p:spPr>
          <a:xfrm>
            <a:off x="673442" y="14809"/>
            <a:ext cx="7886700" cy="1135813"/>
          </a:xfrm>
        </p:spPr>
        <p:txBody>
          <a:bodyPr/>
          <a:lstStyle>
            <a:lvl1pPr algn="ctr">
              <a:defRPr/>
            </a:lvl1pPr>
          </a:lstStyle>
          <a:p>
            <a:r>
              <a:rPr kumimoji="1" lang="zh-CN" altLang="en-US"/>
              <a:t>单击此处编辑母版标题样式</a:t>
            </a:r>
          </a:p>
        </p:txBody>
      </p:sp>
    </p:spTree>
    <p:extLst>
      <p:ext uri="{BB962C8B-B14F-4D97-AF65-F5344CB8AC3E}">
        <p14:creationId xmlns:p14="http://schemas.microsoft.com/office/powerpoint/2010/main" val="2427471907"/>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22" name="Shape 22"/>
          <p:cNvSpPr>
            <a:spLocks noGrp="1"/>
          </p:cNvSpPr>
          <p:nvPr>
            <p:ph type="title"/>
          </p:nvPr>
        </p:nvSpPr>
        <p:spPr>
          <a:xfrm>
            <a:off x="1115616" y="116632"/>
            <a:ext cx="7286650" cy="1296144"/>
          </a:xfrm>
          <a:prstGeom prst="rect">
            <a:avLst/>
          </a:prstGeom>
        </p:spPr>
        <p:txBody>
          <a:bodyPr lIns="0" tIns="0" rIns="0" bIns="0">
            <a:noAutofit/>
          </a:bodyPr>
          <a:lstStyle>
            <a:lvl1pPr defTabSz="410730">
              <a:defRPr sz="2250">
                <a:latin typeface="+mn-lt"/>
                <a:ea typeface="+mn-ea"/>
                <a:cs typeface="+mn-cs"/>
                <a:sym typeface="Helvetica Light"/>
              </a:defRPr>
            </a:lvl1pPr>
          </a:lstStyle>
          <a:p>
            <a:pPr lvl="0">
              <a:defRPr sz="1800"/>
            </a:pPr>
            <a:r>
              <a:rPr lang="zh-CN" altLang="en-US" sz="5625" dirty="0"/>
              <a:t>单击此处编辑母版标题样式</a:t>
            </a:r>
            <a:endParaRPr sz="5625" dirty="0"/>
          </a:p>
        </p:txBody>
      </p:sp>
      <p:sp>
        <p:nvSpPr>
          <p:cNvPr id="7" name="Rectangle 5"/>
          <p:cNvSpPr>
            <a:spLocks noGrp="1" noChangeArrowheads="1"/>
          </p:cNvSpPr>
          <p:nvPr>
            <p:ph type="dt" sz="half" idx="10"/>
          </p:nvPr>
        </p:nvSpPr>
        <p:spPr>
          <a:xfrm>
            <a:off x="-69304" y="6597353"/>
            <a:ext cx="1905000" cy="313184"/>
          </a:xfrm>
          <a:prstGeom prst="rect">
            <a:avLst/>
          </a:prstGeom>
          <a:ln/>
        </p:spPr>
        <p:txBody>
          <a:bodyPr/>
          <a:lstStyle>
            <a:lvl1pPr algn="l">
              <a:defRPr sz="1406">
                <a:solidFill>
                  <a:srgbClr val="0070C0"/>
                </a:solidFill>
                <a:latin typeface="Arial" pitchFamily="34" charset="0"/>
                <a:cs typeface="Arial" pitchFamily="34" charset="0"/>
              </a:defRPr>
            </a:lvl1pPr>
          </a:lstStyle>
          <a:p>
            <a:pPr>
              <a:defRPr/>
            </a:pPr>
            <a:endParaRPr lang="en-US" dirty="0"/>
          </a:p>
        </p:txBody>
      </p:sp>
      <p:sp>
        <p:nvSpPr>
          <p:cNvPr id="8" name="Rectangle 6"/>
          <p:cNvSpPr>
            <a:spLocks noGrp="1" noChangeArrowheads="1"/>
          </p:cNvSpPr>
          <p:nvPr>
            <p:ph type="ftr" sz="quarter" idx="11"/>
          </p:nvPr>
        </p:nvSpPr>
        <p:spPr>
          <a:xfrm>
            <a:off x="3124200" y="6597353"/>
            <a:ext cx="3392016" cy="313184"/>
          </a:xfrm>
          <a:prstGeom prst="rect">
            <a:avLst/>
          </a:prstGeom>
          <a:ln/>
        </p:spPr>
        <p:txBody>
          <a:bodyPr/>
          <a:lstStyle>
            <a:lvl1pPr>
              <a:defRPr sz="1406">
                <a:solidFill>
                  <a:srgbClr val="0070C0"/>
                </a:solidFill>
                <a:latin typeface="Arial" pitchFamily="34" charset="0"/>
                <a:cs typeface="Arial" pitchFamily="34" charset="0"/>
              </a:defRPr>
            </a:lvl1pPr>
          </a:lstStyle>
          <a:p>
            <a:pPr>
              <a:defRPr/>
            </a:pPr>
            <a:endParaRPr lang="en-US" dirty="0"/>
          </a:p>
        </p:txBody>
      </p:sp>
      <p:sp>
        <p:nvSpPr>
          <p:cNvPr id="9" name="Rectangle 7"/>
          <p:cNvSpPr>
            <a:spLocks noGrp="1" noChangeArrowheads="1"/>
          </p:cNvSpPr>
          <p:nvPr>
            <p:ph type="sldNum" sz="quarter" idx="12"/>
          </p:nvPr>
        </p:nvSpPr>
        <p:spPr>
          <a:xfrm>
            <a:off x="7275512" y="6525344"/>
            <a:ext cx="1905000" cy="288032"/>
          </a:xfrm>
          <a:prstGeom prst="rect">
            <a:avLst/>
          </a:prstGeom>
          <a:ln/>
        </p:spPr>
        <p:txBody>
          <a:bodyPr/>
          <a:lstStyle>
            <a:lvl1pPr algn="r">
              <a:defRPr sz="1969" b="1">
                <a:solidFill>
                  <a:srgbClr val="0070C0"/>
                </a:solidFill>
                <a:latin typeface="Arial" pitchFamily="34" charset="0"/>
                <a:cs typeface="Arial" pitchFamily="34" charset="0"/>
              </a:defRPr>
            </a:lvl1pPr>
          </a:lstStyle>
          <a:p>
            <a:pPr>
              <a:defRPr/>
            </a:pPr>
            <a:fld id="{529ACD7A-6ECE-4959-A5FC-AD518CC335C7}" type="slidenum">
              <a:rPr lang="en-US" smtClean="0"/>
              <a:pPr>
                <a:defRPr/>
              </a:pPr>
              <a:t>‹#›</a:t>
            </a:fld>
            <a:endParaRPr lang="en-US" dirty="0"/>
          </a:p>
        </p:txBody>
      </p:sp>
    </p:spTree>
    <p:extLst>
      <p:ext uri="{BB962C8B-B14F-4D97-AF65-F5344CB8AC3E}">
        <p14:creationId xmlns:p14="http://schemas.microsoft.com/office/powerpoint/2010/main" val="58249573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381000" y="0"/>
            <a:ext cx="8229600" cy="762000"/>
          </a:xfrm>
        </p:spPr>
        <p:txBody>
          <a:bodyPr/>
          <a:lstStyle>
            <a:lvl1pPr>
              <a:defRPr sz="4800"/>
            </a:lvl1pPr>
          </a:lstStyle>
          <a:p>
            <a:r>
              <a:rPr lang="zh-CN" altLang="en-US" dirty="0"/>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1"/>
          <p:cNvSpPr>
            <a:spLocks noGrp="1" noChangeArrowheads="1"/>
          </p:cNvSpPr>
          <p:nvPr>
            <p:ph type="sldNum" sz="quarter" idx="10"/>
          </p:nvPr>
        </p:nvSpPr>
        <p:spPr>
          <a:ln/>
        </p:spPr>
        <p:txBody>
          <a:bodyPr/>
          <a:lstStyle>
            <a:lvl1pPr>
              <a:defRPr/>
            </a:lvl1pPr>
          </a:lstStyle>
          <a:p>
            <a:pPr>
              <a:defRPr/>
            </a:pPr>
            <a:fld id="{8BD06022-AF0C-4D85-81B7-C415E3E41E59}" type="slidenum">
              <a:rPr lang="zh-CN" altLang="en-US"/>
              <a:pPr>
                <a:defRPr/>
              </a:pPr>
              <a:t>‹#›</a:t>
            </a:fld>
            <a:endParaRPr lang="en-US" altLang="zh-CN"/>
          </a:p>
        </p:txBody>
      </p:sp>
    </p:spTree>
    <p:extLst>
      <p:ext uri="{BB962C8B-B14F-4D97-AF65-F5344CB8AC3E}">
        <p14:creationId xmlns:p14="http://schemas.microsoft.com/office/powerpoint/2010/main" val="1743482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1"/>
          <p:cNvSpPr>
            <a:spLocks noGrp="1" noChangeArrowheads="1"/>
          </p:cNvSpPr>
          <p:nvPr>
            <p:ph type="sldNum" sz="quarter" idx="10"/>
          </p:nvPr>
        </p:nvSpPr>
        <p:spPr>
          <a:ln/>
        </p:spPr>
        <p:txBody>
          <a:bodyPr/>
          <a:lstStyle>
            <a:lvl1pPr>
              <a:defRPr/>
            </a:lvl1pPr>
          </a:lstStyle>
          <a:p>
            <a:pPr>
              <a:defRPr/>
            </a:pPr>
            <a:fld id="{DE41CA80-90B8-4DDD-8093-D8A1BF7978CC}" type="slidenum">
              <a:rPr lang="zh-CN" altLang="en-US"/>
              <a:pPr>
                <a:defRPr/>
              </a:pPr>
              <a:t>‹#›</a:t>
            </a:fld>
            <a:endParaRPr lang="en-US" altLang="zh-CN"/>
          </a:p>
        </p:txBody>
      </p:sp>
    </p:spTree>
    <p:extLst>
      <p:ext uri="{BB962C8B-B14F-4D97-AF65-F5344CB8AC3E}">
        <p14:creationId xmlns:p14="http://schemas.microsoft.com/office/powerpoint/2010/main" val="3495952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DF40C225-912D-45A8-A7EA-2622C322D5CC}" type="slidenum">
              <a:rPr lang="zh-CN" altLang="en-US"/>
              <a:pPr>
                <a:defRPr/>
              </a:pPr>
              <a:t>‹#›</a:t>
            </a:fld>
            <a:endParaRPr lang="en-US" altLang="zh-CN"/>
          </a:p>
        </p:txBody>
      </p:sp>
    </p:spTree>
    <p:extLst>
      <p:ext uri="{BB962C8B-B14F-4D97-AF65-F5344CB8AC3E}">
        <p14:creationId xmlns:p14="http://schemas.microsoft.com/office/powerpoint/2010/main" val="54366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1"/>
          <p:cNvSpPr>
            <a:spLocks noGrp="1" noChangeArrowheads="1"/>
          </p:cNvSpPr>
          <p:nvPr>
            <p:ph type="sldNum" sz="quarter" idx="10"/>
          </p:nvPr>
        </p:nvSpPr>
        <p:spPr>
          <a:ln/>
        </p:spPr>
        <p:txBody>
          <a:bodyPr/>
          <a:lstStyle>
            <a:lvl1pPr>
              <a:defRPr/>
            </a:lvl1pPr>
          </a:lstStyle>
          <a:p>
            <a:pPr>
              <a:defRPr/>
            </a:pPr>
            <a:fld id="{3256B16D-599B-4332-92AB-3C0B986B3F69}" type="slidenum">
              <a:rPr lang="zh-CN" altLang="en-US"/>
              <a:pPr>
                <a:defRPr/>
              </a:pPr>
              <a:t>‹#›</a:t>
            </a:fld>
            <a:endParaRPr lang="en-US" altLang="zh-CN"/>
          </a:p>
        </p:txBody>
      </p:sp>
    </p:spTree>
    <p:extLst>
      <p:ext uri="{BB962C8B-B14F-4D97-AF65-F5344CB8AC3E}">
        <p14:creationId xmlns:p14="http://schemas.microsoft.com/office/powerpoint/2010/main" val="3337096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1"/>
          <p:cNvSpPr>
            <a:spLocks noGrp="1" noChangeArrowheads="1"/>
          </p:cNvSpPr>
          <p:nvPr>
            <p:ph type="sldNum" sz="quarter" idx="10"/>
          </p:nvPr>
        </p:nvSpPr>
        <p:spPr>
          <a:ln/>
        </p:spPr>
        <p:txBody>
          <a:bodyPr/>
          <a:lstStyle>
            <a:lvl1pPr>
              <a:defRPr/>
            </a:lvl1pPr>
          </a:lstStyle>
          <a:p>
            <a:pPr>
              <a:defRPr/>
            </a:pPr>
            <a:fld id="{D559BA89-D027-470A-B58B-AF5814355F7D}" type="slidenum">
              <a:rPr lang="zh-CN" altLang="en-US"/>
              <a:pPr>
                <a:defRPr/>
              </a:pPr>
              <a:t>‹#›</a:t>
            </a:fld>
            <a:endParaRPr lang="en-US" altLang="zh-CN"/>
          </a:p>
        </p:txBody>
      </p:sp>
    </p:spTree>
    <p:extLst>
      <p:ext uri="{BB962C8B-B14F-4D97-AF65-F5344CB8AC3E}">
        <p14:creationId xmlns:p14="http://schemas.microsoft.com/office/powerpoint/2010/main" val="1740730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0915" name="Rectangle 3"/>
          <p:cNvSpPr>
            <a:spLocks noChangeArrowheads="1"/>
          </p:cNvSpPr>
          <p:nvPr/>
        </p:nvSpPr>
        <p:spPr bwMode="auto">
          <a:xfrm>
            <a:off x="228600" y="751562"/>
            <a:ext cx="8534400" cy="45719"/>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spcBef>
                <a:spcPct val="0"/>
              </a:spcBef>
              <a:buClrTx/>
              <a:buFontTx/>
              <a:buNone/>
              <a:defRPr/>
            </a:pPr>
            <a:endParaRPr lang="zh-CN" altLang="en-US" sz="2400" b="0">
              <a:solidFill>
                <a:schemeClr val="tx1"/>
              </a:solidFill>
              <a:latin typeface="Times New Roman" pitchFamily="18" charset="0"/>
              <a:ea typeface="宋体" pitchFamily="2" charset="-122"/>
            </a:endParaRPr>
          </a:p>
        </p:txBody>
      </p:sp>
      <p:sp>
        <p:nvSpPr>
          <p:cNvPr id="550917" name="Rectangle 5"/>
          <p:cNvSpPr>
            <a:spLocks noGrp="1" noChangeArrowheads="1"/>
          </p:cNvSpPr>
          <p:nvPr>
            <p:ph type="title"/>
          </p:nvPr>
        </p:nvSpPr>
        <p:spPr bwMode="auto">
          <a:xfrm>
            <a:off x="228600" y="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zh-CN" dirty="0"/>
              <a:t>Click to edit Master title style</a:t>
            </a:r>
          </a:p>
        </p:txBody>
      </p:sp>
      <p:sp>
        <p:nvSpPr>
          <p:cNvPr id="1030" name="Rectangle 6"/>
          <p:cNvSpPr>
            <a:spLocks noGrp="1" noChangeArrowheads="1"/>
          </p:cNvSpPr>
          <p:nvPr>
            <p:ph type="body" idx="1"/>
          </p:nvPr>
        </p:nvSpPr>
        <p:spPr bwMode="auto">
          <a:xfrm>
            <a:off x="457200" y="1371600"/>
            <a:ext cx="8077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550923" name="Rectangle 11"/>
          <p:cNvSpPr>
            <a:spLocks noGrp="1" noChangeArrowheads="1"/>
          </p:cNvSpPr>
          <p:nvPr>
            <p:ph type="sldNum" sz="quarter" idx="4"/>
          </p:nvPr>
        </p:nvSpPr>
        <p:spPr bwMode="auto">
          <a:xfrm>
            <a:off x="3810000" y="6629400"/>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spcBef>
                <a:spcPct val="0"/>
              </a:spcBef>
              <a:buClrTx/>
              <a:buFontTx/>
              <a:buNone/>
              <a:defRPr kumimoji="0" sz="1600">
                <a:solidFill>
                  <a:schemeClr val="tx1"/>
                </a:solidFill>
                <a:latin typeface="+mn-lt"/>
                <a:ea typeface="+mn-ea"/>
              </a:defRPr>
            </a:lvl1pPr>
          </a:lstStyle>
          <a:p>
            <a:pPr>
              <a:defRPr/>
            </a:pPr>
            <a:fld id="{2B2CC185-716F-4427-90D2-77D731C62C38}"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89"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hf hdr="0" ftr="0" dt="0"/>
  <p:txStyles>
    <p:titleStyle>
      <a:lvl1pPr algn="l" rtl="0" eaLnBrk="0" fontAlgn="base" hangingPunct="0">
        <a:spcBef>
          <a:spcPct val="0"/>
        </a:spcBef>
        <a:spcAft>
          <a:spcPct val="0"/>
        </a:spcAft>
        <a:defRPr sz="5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cs typeface="+mj-cs"/>
        </a:defRPr>
      </a:lvl1pPr>
      <a:lvl2pPr algn="l" rtl="0" eaLnBrk="0" fontAlgn="base" hangingPunct="0">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0" fontAlgn="base" hangingPunct="0">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0" fontAlgn="base" hangingPunct="0">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0" fontAlgn="base" hangingPunct="0">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fontAlgn="base">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fontAlgn="base">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fontAlgn="base">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fontAlgn="base">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p:titleStyle>
    <p:bodyStyle>
      <a:lvl1pPr marL="342900" indent="-342900" algn="l" rtl="0" eaLnBrk="0" fontAlgn="base" hangingPunct="0">
        <a:spcBef>
          <a:spcPct val="20000"/>
        </a:spcBef>
        <a:spcAft>
          <a:spcPct val="0"/>
        </a:spcAft>
        <a:buClr>
          <a:srgbClr val="FF3399"/>
        </a:buClr>
        <a:buFont typeface="Wingdings 2" pitchFamily="18" charset="2"/>
        <a:buChar char="è"/>
        <a:defRPr sz="4400" b="1">
          <a:solidFill>
            <a:srgbClr val="000066"/>
          </a:solidFill>
          <a:latin typeface="华文楷体" panose="02010600040101010101" pitchFamily="2" charset="-122"/>
          <a:ea typeface="华文楷体" panose="02010600040101010101" pitchFamily="2" charset="-122"/>
          <a:cs typeface="+mn-cs"/>
        </a:defRPr>
      </a:lvl1pPr>
      <a:lvl2pPr marL="742950" indent="-285750" algn="l" rtl="0" eaLnBrk="0" fontAlgn="base" hangingPunct="0">
        <a:spcBef>
          <a:spcPct val="20000"/>
        </a:spcBef>
        <a:spcAft>
          <a:spcPct val="0"/>
        </a:spcAft>
        <a:buClr>
          <a:srgbClr val="FF3399"/>
        </a:buClr>
        <a:buFont typeface="Wingdings 2" pitchFamily="18" charset="2"/>
        <a:buChar char="è"/>
        <a:defRPr sz="3600" b="1">
          <a:solidFill>
            <a:srgbClr val="000099"/>
          </a:solidFill>
          <a:latin typeface="华文楷体" panose="02010600040101010101" pitchFamily="2" charset="-122"/>
          <a:ea typeface="华文楷体" panose="02010600040101010101" pitchFamily="2" charset="-122"/>
        </a:defRPr>
      </a:lvl2pPr>
      <a:lvl3pPr marL="1143000" indent="-228600" algn="l" rtl="0" eaLnBrk="0" fontAlgn="base" hangingPunct="0">
        <a:spcBef>
          <a:spcPct val="20000"/>
        </a:spcBef>
        <a:spcAft>
          <a:spcPct val="0"/>
        </a:spcAft>
        <a:buClr>
          <a:srgbClr val="FF3399"/>
        </a:buClr>
        <a:buFont typeface="Wingdings 2" pitchFamily="18" charset="2"/>
        <a:buChar char="è"/>
        <a:defRPr sz="3200" b="1">
          <a:solidFill>
            <a:schemeClr val="accent1"/>
          </a:solidFill>
          <a:latin typeface="华文楷体" panose="02010600040101010101" pitchFamily="2" charset="-122"/>
          <a:ea typeface="华文楷体" panose="02010600040101010101" pitchFamily="2" charset="-122"/>
        </a:defRPr>
      </a:lvl3pPr>
      <a:lvl4pPr marL="1600200" indent="-228600" algn="l" rtl="0" eaLnBrk="0" fontAlgn="base" hangingPunct="0">
        <a:spcBef>
          <a:spcPct val="20000"/>
        </a:spcBef>
        <a:spcAft>
          <a:spcPct val="0"/>
        </a:spcAft>
        <a:buClr>
          <a:srgbClr val="FF3399"/>
        </a:buClr>
        <a:buFont typeface="Wingdings 2" pitchFamily="18" charset="2"/>
        <a:buChar char="è"/>
        <a:defRPr sz="2800" b="1">
          <a:solidFill>
            <a:srgbClr val="000066"/>
          </a:solidFill>
          <a:latin typeface="华文楷体" panose="02010600040101010101" pitchFamily="2" charset="-122"/>
          <a:ea typeface="华文楷体" panose="02010600040101010101" pitchFamily="2" charset="-122"/>
        </a:defRPr>
      </a:lvl4pPr>
      <a:lvl5pPr marL="2057400" indent="-228600" algn="l" rtl="0" eaLnBrk="0" fontAlgn="base" hangingPunct="0">
        <a:spcBef>
          <a:spcPct val="20000"/>
        </a:spcBef>
        <a:spcAft>
          <a:spcPct val="0"/>
        </a:spcAft>
        <a:buClr>
          <a:srgbClr val="FF3399"/>
        </a:buClr>
        <a:buFont typeface="Wingdings 2" pitchFamily="18" charset="2"/>
        <a:buChar char="è"/>
        <a:defRPr sz="2800" b="1">
          <a:solidFill>
            <a:srgbClr val="000066"/>
          </a:solidFill>
          <a:latin typeface="华文楷体" panose="02010600040101010101" pitchFamily="2" charset="-122"/>
          <a:ea typeface="华文楷体" panose="02010600040101010101" pitchFamily="2" charset="-122"/>
        </a:defRPr>
      </a:lvl5pPr>
      <a:lvl6pPr marL="25146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7891" name="Rectangle 3"/>
          <p:cNvSpPr>
            <a:spLocks noChangeArrowheads="1"/>
          </p:cNvSpPr>
          <p:nvPr/>
        </p:nvSpPr>
        <p:spPr bwMode="auto">
          <a:xfrm>
            <a:off x="228600" y="685800"/>
            <a:ext cx="8763000" cy="46038"/>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CN" altLang="en-US" sz="2400" b="0">
              <a:solidFill>
                <a:schemeClr val="tx1"/>
              </a:solidFill>
              <a:latin typeface="Times New Roman" pitchFamily="18" charset="0"/>
              <a:ea typeface="宋体" pitchFamily="2" charset="-122"/>
            </a:endParaRPr>
          </a:p>
        </p:txBody>
      </p:sp>
      <p:sp>
        <p:nvSpPr>
          <p:cNvPr id="677893" name="Rectangle 5"/>
          <p:cNvSpPr>
            <a:spLocks noGrp="1" noChangeArrowheads="1"/>
          </p:cNvSpPr>
          <p:nvPr>
            <p:ph type="title"/>
          </p:nvPr>
        </p:nvSpPr>
        <p:spPr bwMode="auto">
          <a:xfrm>
            <a:off x="228600" y="0"/>
            <a:ext cx="754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zh-CN" altLang="en-US"/>
              <a:t>单击此处编辑母版标题样式</a:t>
            </a:r>
            <a:endParaRPr lang="en-US" altLang="zh-CN" dirty="0"/>
          </a:p>
        </p:txBody>
      </p:sp>
      <p:sp>
        <p:nvSpPr>
          <p:cNvPr id="1028" name="Rectangle 6"/>
          <p:cNvSpPr>
            <a:spLocks noGrp="1" noChangeArrowheads="1"/>
          </p:cNvSpPr>
          <p:nvPr>
            <p:ph type="body" idx="1"/>
          </p:nvPr>
        </p:nvSpPr>
        <p:spPr bwMode="auto">
          <a:xfrm>
            <a:off x="457200" y="9144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dirty="0"/>
          </a:p>
        </p:txBody>
      </p:sp>
      <p:sp>
        <p:nvSpPr>
          <p:cNvPr id="677896" name="Rectangle 8"/>
          <p:cNvSpPr>
            <a:spLocks noGrp="1" noChangeArrowheads="1"/>
          </p:cNvSpPr>
          <p:nvPr>
            <p:ph type="sldNum" sz="quarter" idx="4"/>
          </p:nvPr>
        </p:nvSpPr>
        <p:spPr bwMode="auto">
          <a:xfrm>
            <a:off x="8039100" y="6629400"/>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eaLnBrk="1" hangingPunct="1">
              <a:spcBef>
                <a:spcPct val="0"/>
              </a:spcBef>
              <a:buClrTx/>
              <a:buFontTx/>
              <a:buNone/>
              <a:defRPr kumimoji="0" sz="160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pPr>
              <a:defRPr/>
            </a:pPr>
            <a:fld id="{2B2CC185-716F-4427-90D2-77D731C62C38}" type="slidenum">
              <a:rPr lang="zh-CN" altLang="en-US" smtClean="0"/>
              <a:pPr>
                <a:defRPr/>
              </a:pPr>
              <a:t>‹#›</a:t>
            </a:fld>
            <a:endParaRPr lang="en-US" altLang="zh-CN"/>
          </a:p>
        </p:txBody>
      </p:sp>
    </p:spTree>
    <p:extLst>
      <p:ext uri="{BB962C8B-B14F-4D97-AF65-F5344CB8AC3E}">
        <p14:creationId xmlns:p14="http://schemas.microsoft.com/office/powerpoint/2010/main" val="187357475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4" r:id="rId13"/>
    <p:sldLayoutId id="2147483817" r:id="rId14"/>
    <p:sldLayoutId id="2147483818" r:id="rId15"/>
  </p:sldLayoutIdLst>
  <p:hf hdr="0" ftr="0" dt="0"/>
  <p:txStyles>
    <p:title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Times New Roman" panose="02020603050405020304" pitchFamily="18" charset="0"/>
          <a:ea typeface="华文楷体" panose="02010600040101010101" pitchFamily="2" charset="-122"/>
          <a:cs typeface="Times New Roman" panose="02020603050405020304" pitchFamily="18" charset="0"/>
        </a:defRPr>
      </a:lvl1pPr>
      <a:lvl2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2pPr>
      <a:lvl3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3pPr>
      <a:lvl4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4pPr>
      <a:lvl5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9pPr>
    </p:titleStyle>
    <p:bodyStyle>
      <a:lvl1pPr marL="342900" indent="-342900" algn="l" rtl="0" eaLnBrk="1" fontAlgn="base" hangingPunct="1">
        <a:spcBef>
          <a:spcPct val="20000"/>
        </a:spcBef>
        <a:spcAft>
          <a:spcPct val="0"/>
        </a:spcAft>
        <a:buClr>
          <a:srgbClr val="FF3399"/>
        </a:buClr>
        <a:buFont typeface="Wingdings 2" panose="05020102010507070707" pitchFamily="18" charset="2"/>
        <a:buChar char="è"/>
        <a:defRPr sz="44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anose="05020102010507070707" pitchFamily="18" charset="2"/>
        <a:buChar char="è"/>
        <a:defRPr sz="4000" b="1">
          <a:solidFill>
            <a:srgbClr val="000099"/>
          </a:solidFill>
          <a:latin typeface="Times New Roman" panose="02020603050405020304" pitchFamily="18" charset="0"/>
          <a:ea typeface="华文楷体" panose="02010600040101010101" pitchFamily="2"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anose="05020102010507070707" pitchFamily="18" charset="2"/>
        <a:buChar char="è"/>
        <a:defRPr sz="3600" b="1">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anose="05020102010507070707" pitchFamily="18" charset="2"/>
        <a:buChar char="è"/>
        <a:defRPr sz="3200" b="1">
          <a:solidFill>
            <a:srgbClr val="FF0000"/>
          </a:solidFill>
          <a:latin typeface="Times New Roman" panose="02020603050405020304" pitchFamily="18" charset="0"/>
          <a:ea typeface="华文楷体" panose="02010600040101010101" pitchFamily="2"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anose="05020102010507070707" pitchFamily="18" charset="2"/>
        <a:buChar char="è"/>
        <a:defRPr sz="32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7891" name="Rectangle 3"/>
          <p:cNvSpPr>
            <a:spLocks noChangeArrowheads="1"/>
          </p:cNvSpPr>
          <p:nvPr/>
        </p:nvSpPr>
        <p:spPr bwMode="auto">
          <a:xfrm>
            <a:off x="228600" y="685800"/>
            <a:ext cx="8763000" cy="46038"/>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CN" altLang="en-US" sz="2400" b="0">
              <a:solidFill>
                <a:schemeClr val="tx1"/>
              </a:solidFill>
              <a:latin typeface="Times New Roman" pitchFamily="18" charset="0"/>
              <a:ea typeface="宋体" pitchFamily="2" charset="-122"/>
            </a:endParaRPr>
          </a:p>
        </p:txBody>
      </p:sp>
      <p:sp>
        <p:nvSpPr>
          <p:cNvPr id="677893" name="Rectangle 5"/>
          <p:cNvSpPr>
            <a:spLocks noGrp="1" noChangeArrowheads="1"/>
          </p:cNvSpPr>
          <p:nvPr>
            <p:ph type="title"/>
          </p:nvPr>
        </p:nvSpPr>
        <p:spPr bwMode="auto">
          <a:xfrm>
            <a:off x="228600" y="0"/>
            <a:ext cx="754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zh-CN" altLang="en-US"/>
              <a:t>单击此处编辑母版标题样式</a:t>
            </a:r>
            <a:endParaRPr lang="en-US" altLang="zh-CN" dirty="0"/>
          </a:p>
        </p:txBody>
      </p:sp>
      <p:sp>
        <p:nvSpPr>
          <p:cNvPr id="1028" name="Rectangle 6"/>
          <p:cNvSpPr>
            <a:spLocks noGrp="1" noChangeArrowheads="1"/>
          </p:cNvSpPr>
          <p:nvPr>
            <p:ph type="body" idx="1"/>
          </p:nvPr>
        </p:nvSpPr>
        <p:spPr bwMode="auto">
          <a:xfrm>
            <a:off x="457200" y="9144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dirty="0"/>
          </a:p>
        </p:txBody>
      </p:sp>
      <p:sp>
        <p:nvSpPr>
          <p:cNvPr id="677896" name="Rectangle 8"/>
          <p:cNvSpPr>
            <a:spLocks noGrp="1" noChangeArrowheads="1"/>
          </p:cNvSpPr>
          <p:nvPr>
            <p:ph type="sldNum" sz="quarter" idx="4"/>
          </p:nvPr>
        </p:nvSpPr>
        <p:spPr bwMode="auto">
          <a:xfrm>
            <a:off x="8039100" y="6629400"/>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eaLnBrk="1" hangingPunct="1">
              <a:spcBef>
                <a:spcPct val="0"/>
              </a:spcBef>
              <a:buClrTx/>
              <a:buFontTx/>
              <a:buNone/>
              <a:defRPr kumimoji="0" sz="160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11103577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4" r:id="rId13"/>
    <p:sldLayoutId id="2147483835" r:id="rId14"/>
  </p:sldLayoutIdLst>
  <p:hf hdr="0" ftr="0" dt="0"/>
  <p:txStyles>
    <p:title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Times New Roman" panose="02020603050405020304" pitchFamily="18" charset="0"/>
          <a:ea typeface="华文楷体" panose="02010600040101010101" pitchFamily="2" charset="-122"/>
          <a:cs typeface="Times New Roman" panose="02020603050405020304" pitchFamily="18" charset="0"/>
        </a:defRPr>
      </a:lvl1pPr>
      <a:lvl2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2pPr>
      <a:lvl3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3pPr>
      <a:lvl4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4pPr>
      <a:lvl5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9pPr>
    </p:titleStyle>
    <p:bodyStyle>
      <a:lvl1pPr marL="342900" indent="-342900" algn="l" rtl="0" eaLnBrk="1" fontAlgn="base" hangingPunct="1">
        <a:spcBef>
          <a:spcPct val="20000"/>
        </a:spcBef>
        <a:spcAft>
          <a:spcPct val="0"/>
        </a:spcAft>
        <a:buClr>
          <a:srgbClr val="FF3399"/>
        </a:buClr>
        <a:buFont typeface="Wingdings 2" panose="05020102010507070707" pitchFamily="18" charset="2"/>
        <a:buChar char="è"/>
        <a:defRPr sz="44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anose="05020102010507070707" pitchFamily="18" charset="2"/>
        <a:buChar char="è"/>
        <a:defRPr sz="3600" b="1">
          <a:solidFill>
            <a:srgbClr val="000099"/>
          </a:solidFill>
          <a:latin typeface="Times New Roman" panose="02020603050405020304" pitchFamily="18" charset="0"/>
          <a:ea typeface="华文楷体" panose="02010600040101010101" pitchFamily="2"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anose="05020102010507070707" pitchFamily="18" charset="2"/>
        <a:buChar char="è"/>
        <a:defRPr sz="3200" b="1">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1.wmf"/><Relationship Id="rId12" Type="http://schemas.openxmlformats.org/officeDocument/2006/relationships/image" Target="../media/image48.png"/><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7.png"/><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42.wmf"/><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3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8.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3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6.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hyperlink" Target="https://journals.aps.org/prl/abstract/10.1103/PhysRevLett.125.051802" TargetMode="External"/><Relationship Id="rId2" Type="http://schemas.openxmlformats.org/officeDocument/2006/relationships/image" Target="../media/image94.png"/><Relationship Id="rId1" Type="http://schemas.openxmlformats.org/officeDocument/2006/relationships/slideLayout" Target="../slideLayouts/slideLayout3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104.png"/><Relationship Id="rId11" Type="http://schemas.openxmlformats.org/officeDocument/2006/relationships/image" Target="../media/image109.jpeg"/><Relationship Id="rId5" Type="http://schemas.openxmlformats.org/officeDocument/2006/relationships/image" Target="../media/image103.png"/><Relationship Id="rId10" Type="http://schemas.openxmlformats.org/officeDocument/2006/relationships/image" Target="../media/image108.tiff"/><Relationship Id="rId4" Type="http://schemas.openxmlformats.org/officeDocument/2006/relationships/image" Target="../media/image102.png"/><Relationship Id="rId9" Type="http://schemas.openxmlformats.org/officeDocument/2006/relationships/image" Target="../media/image107.jpeg"/></Relationships>
</file>

<file path=ppt/slides/_rels/slide29.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jpeg"/><Relationship Id="rId12" Type="http://schemas.openxmlformats.org/officeDocument/2006/relationships/image" Target="../media/image121.png"/><Relationship Id="rId2" Type="http://schemas.openxmlformats.org/officeDocument/2006/relationships/image" Target="../media/image111.png"/><Relationship Id="rId1" Type="http://schemas.openxmlformats.org/officeDocument/2006/relationships/slideLayout" Target="../slideLayouts/slideLayout36.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3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33.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35.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34.png"/><Relationship Id="rId1" Type="http://schemas.openxmlformats.org/officeDocument/2006/relationships/slideLayout" Target="../slideLayouts/slideLayout36.xml"/><Relationship Id="rId6" Type="http://schemas.openxmlformats.org/officeDocument/2006/relationships/image" Target="../media/image290.png"/><Relationship Id="rId11" Type="http://schemas.openxmlformats.org/officeDocument/2006/relationships/image" Target="../media/image142.png"/><Relationship Id="rId5" Type="http://schemas.openxmlformats.org/officeDocument/2006/relationships/image" Target="../media/image137.png"/><Relationship Id="rId10" Type="http://schemas.openxmlformats.org/officeDocument/2006/relationships/image" Target="../media/image141.png"/><Relationship Id="rId4" Type="http://schemas.openxmlformats.org/officeDocument/2006/relationships/image" Target="../media/image136.png"/><Relationship Id="rId9" Type="http://schemas.openxmlformats.org/officeDocument/2006/relationships/image" Target="../media/image140.png"/><Relationship Id="rId14" Type="http://schemas.openxmlformats.org/officeDocument/2006/relationships/image" Target="../media/image145.png"/></Relationships>
</file>

<file path=ppt/slides/_rels/slide34.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png"/><Relationship Id="rId7" Type="http://schemas.openxmlformats.org/officeDocument/2006/relationships/image" Target="../media/image151.jpeg"/><Relationship Id="rId2" Type="http://schemas.openxmlformats.org/officeDocument/2006/relationships/image" Target="../media/image146.png"/><Relationship Id="rId1" Type="http://schemas.openxmlformats.org/officeDocument/2006/relationships/slideLayout" Target="../slideLayouts/slideLayout36.xml"/><Relationship Id="rId6" Type="http://schemas.openxmlformats.org/officeDocument/2006/relationships/image" Target="../media/image150.jpe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png"/></Relationships>
</file>

<file path=ppt/slides/_rels/slide3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36.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36.xml.rels><?xml version="1.0" encoding="UTF-8" standalone="yes"?>
<Relationships xmlns="http://schemas.openxmlformats.org/package/2006/relationships"><Relationship Id="rId8" Type="http://schemas.openxmlformats.org/officeDocument/2006/relationships/image" Target="../media/image169.tmp"/><Relationship Id="rId13" Type="http://schemas.openxmlformats.org/officeDocument/2006/relationships/image" Target="../media/image174.png"/><Relationship Id="rId3" Type="http://schemas.openxmlformats.org/officeDocument/2006/relationships/image" Target="../media/image164.tmp"/><Relationship Id="rId7" Type="http://schemas.openxmlformats.org/officeDocument/2006/relationships/image" Target="../media/image168.tmp"/><Relationship Id="rId12" Type="http://schemas.openxmlformats.org/officeDocument/2006/relationships/image" Target="../media/image173.png"/><Relationship Id="rId2" Type="http://schemas.openxmlformats.org/officeDocument/2006/relationships/image" Target="../media/image163.tmp"/><Relationship Id="rId1" Type="http://schemas.openxmlformats.org/officeDocument/2006/relationships/slideLayout" Target="../slideLayouts/slideLayout36.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jpg"/><Relationship Id="rId14" Type="http://schemas.openxmlformats.org/officeDocument/2006/relationships/image" Target="../media/image175.png"/></Relationships>
</file>

<file path=ppt/slides/_rels/slide37.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36.xml"/><Relationship Id="rId6" Type="http://schemas.openxmlformats.org/officeDocument/2006/relationships/image" Target="../media/image180.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s>
</file>

<file path=ppt/slides/_rels/slide38.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png"/><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image" Target="../media/image185.png"/><Relationship Id="rId1" Type="http://schemas.openxmlformats.org/officeDocument/2006/relationships/slideLayout" Target="../slideLayouts/slideLayout36.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 Id="rId14" Type="http://schemas.openxmlformats.org/officeDocument/2006/relationships/image" Target="../media/image197.png"/></Relationships>
</file>

<file path=ppt/slides/_rels/slide3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emf"/><Relationship Id="rId1" Type="http://schemas.openxmlformats.org/officeDocument/2006/relationships/slideLayout" Target="../slideLayouts/slideLayout36.xml"/><Relationship Id="rId6" Type="http://schemas.openxmlformats.org/officeDocument/2006/relationships/image" Target="../media/image202.png"/><Relationship Id="rId5" Type="http://schemas.openxmlformats.org/officeDocument/2006/relationships/image" Target="../media/image201.emf"/><Relationship Id="rId4" Type="http://schemas.openxmlformats.org/officeDocument/2006/relationships/image" Target="../media/image200.emf"/></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jpeg"/><Relationship Id="rId3" Type="http://schemas.openxmlformats.org/officeDocument/2006/relationships/diagramLayout" Target="../diagrams/layout1.xml"/><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diagramData" Target="../diagrams/data1.xml"/><Relationship Id="rId16" Type="http://schemas.openxmlformats.org/officeDocument/2006/relationships/image" Target="../media/image17.png"/><Relationship Id="rId1" Type="http://schemas.openxmlformats.org/officeDocument/2006/relationships/slideLayout" Target="../slideLayouts/slideLayout36.xml"/><Relationship Id="rId6" Type="http://schemas.microsoft.com/office/2007/relationships/diagramDrawing" Target="../diagrams/drawing1.xml"/><Relationship Id="rId11" Type="http://schemas.openxmlformats.org/officeDocument/2006/relationships/image" Target="../media/image12.jpeg"/><Relationship Id="rId5" Type="http://schemas.openxmlformats.org/officeDocument/2006/relationships/diagramColors" Target="../diagrams/colors1.xml"/><Relationship Id="rId15" Type="http://schemas.openxmlformats.org/officeDocument/2006/relationships/image" Target="../media/image16.jpeg"/><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image" Target="../media/image10.emf"/><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png"/><Relationship Id="rId1" Type="http://schemas.openxmlformats.org/officeDocument/2006/relationships/slideLayout" Target="../slideLayouts/slideLayout36.xml"/><Relationship Id="rId4" Type="http://schemas.openxmlformats.org/officeDocument/2006/relationships/image" Target="../media/image205.png"/></Relationships>
</file>

<file path=ppt/slides/_rels/slide41.xml.rels><?xml version="1.0" encoding="UTF-8" standalone="yes"?>
<Relationships xmlns="http://schemas.openxmlformats.org/package/2006/relationships"><Relationship Id="rId26" Type="http://schemas.openxmlformats.org/officeDocument/2006/relationships/image" Target="../media/image208.png"/><Relationship Id="rId25" Type="http://schemas.openxmlformats.org/officeDocument/2006/relationships/image" Target="../media/image207.png"/><Relationship Id="rId29" Type="http://schemas.openxmlformats.org/officeDocument/2006/relationships/image" Target="../media/image211.png"/><Relationship Id="rId1" Type="http://schemas.openxmlformats.org/officeDocument/2006/relationships/slideLayout" Target="../slideLayouts/slideLayout36.xml"/><Relationship Id="rId24" Type="http://schemas.openxmlformats.org/officeDocument/2006/relationships/image" Target="../media/image206.png"/><Relationship Id="rId23" Type="http://schemas.openxmlformats.org/officeDocument/2006/relationships/image" Target="NULL"/><Relationship Id="rId28" Type="http://schemas.openxmlformats.org/officeDocument/2006/relationships/image" Target="../media/image210.png"/><Relationship Id="rId22" Type="http://schemas.openxmlformats.org/officeDocument/2006/relationships/image" Target="NULL"/><Relationship Id="rId27" Type="http://schemas.openxmlformats.org/officeDocument/2006/relationships/image" Target="../media/image209.emf"/><Relationship Id="rId30" Type="http://schemas.openxmlformats.org/officeDocument/2006/relationships/image" Target="../media/image212.png"/></Relationships>
</file>

<file path=ppt/slides/_rels/slide42.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218.gif"/><Relationship Id="rId2" Type="http://schemas.openxmlformats.org/officeDocument/2006/relationships/image" Target="../media/image213.png"/><Relationship Id="rId1" Type="http://schemas.openxmlformats.org/officeDocument/2006/relationships/slideLayout" Target="../slideLayouts/slideLayout36.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36.xml"/><Relationship Id="rId5" Type="http://schemas.openxmlformats.org/officeDocument/2006/relationships/image" Target="../media/image224.png"/><Relationship Id="rId4" Type="http://schemas.openxmlformats.org/officeDocument/2006/relationships/image" Target="../media/image223.png"/></Relationships>
</file>

<file path=ppt/slides/_rels/slide4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36.xml"/><Relationship Id="rId4" Type="http://schemas.openxmlformats.org/officeDocument/2006/relationships/image" Target="../media/image229.png"/></Relationships>
</file>

<file path=ppt/slides/_rels/slide4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36.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51.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image" Target="../media/image237.png"/><Relationship Id="rId1" Type="http://schemas.openxmlformats.org/officeDocument/2006/relationships/slideLayout" Target="../slideLayouts/slideLayout36.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52.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png"/><Relationship Id="rId7" Type="http://schemas.openxmlformats.org/officeDocument/2006/relationships/image" Target="../media/image251.jpe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250.jpeg"/><Relationship Id="rId11" Type="http://schemas.openxmlformats.org/officeDocument/2006/relationships/image" Target="../media/image255.jpeg"/><Relationship Id="rId5" Type="http://schemas.openxmlformats.org/officeDocument/2006/relationships/image" Target="../media/image249.jpeg"/><Relationship Id="rId10" Type="http://schemas.openxmlformats.org/officeDocument/2006/relationships/image" Target="../media/image254.jpeg"/><Relationship Id="rId4" Type="http://schemas.openxmlformats.org/officeDocument/2006/relationships/image" Target="../media/image248.jpeg"/><Relationship Id="rId9" Type="http://schemas.openxmlformats.org/officeDocument/2006/relationships/image" Target="../media/image253.jpeg"/></Relationships>
</file>

<file path=ppt/slides/_rels/slide56.xml.rels><?xml version="1.0" encoding="UTF-8" standalone="yes"?>
<Relationships xmlns="http://schemas.openxmlformats.org/package/2006/relationships"><Relationship Id="rId8" Type="http://schemas.openxmlformats.org/officeDocument/2006/relationships/image" Target="../media/image262.png"/><Relationship Id="rId13" Type="http://schemas.openxmlformats.org/officeDocument/2006/relationships/image" Target="../media/image267.png"/><Relationship Id="rId18" Type="http://schemas.openxmlformats.org/officeDocument/2006/relationships/image" Target="../media/image272.png"/><Relationship Id="rId26" Type="http://schemas.openxmlformats.org/officeDocument/2006/relationships/image" Target="../media/image280.png"/><Relationship Id="rId3" Type="http://schemas.openxmlformats.org/officeDocument/2006/relationships/image" Target="../media/image257.png"/><Relationship Id="rId21" Type="http://schemas.openxmlformats.org/officeDocument/2006/relationships/image" Target="../media/image275.jpeg"/><Relationship Id="rId7" Type="http://schemas.openxmlformats.org/officeDocument/2006/relationships/image" Target="../media/image261.emf"/><Relationship Id="rId12" Type="http://schemas.openxmlformats.org/officeDocument/2006/relationships/image" Target="../media/image266.png"/><Relationship Id="rId17" Type="http://schemas.openxmlformats.org/officeDocument/2006/relationships/image" Target="../media/image271.png"/><Relationship Id="rId25" Type="http://schemas.openxmlformats.org/officeDocument/2006/relationships/image" Target="../media/image279.jpeg"/><Relationship Id="rId2" Type="http://schemas.openxmlformats.org/officeDocument/2006/relationships/image" Target="../media/image256.png"/><Relationship Id="rId16" Type="http://schemas.openxmlformats.org/officeDocument/2006/relationships/image" Target="../media/image270.png"/><Relationship Id="rId20" Type="http://schemas.openxmlformats.org/officeDocument/2006/relationships/image" Target="../media/image274.jpeg"/><Relationship Id="rId29" Type="http://schemas.openxmlformats.org/officeDocument/2006/relationships/image" Target="../media/image283.jpeg"/><Relationship Id="rId1" Type="http://schemas.openxmlformats.org/officeDocument/2006/relationships/slideLayout" Target="../slideLayouts/slideLayout36.xml"/><Relationship Id="rId6" Type="http://schemas.openxmlformats.org/officeDocument/2006/relationships/image" Target="../media/image260.png"/><Relationship Id="rId11" Type="http://schemas.openxmlformats.org/officeDocument/2006/relationships/image" Target="../media/image265.png"/><Relationship Id="rId24" Type="http://schemas.openxmlformats.org/officeDocument/2006/relationships/image" Target="../media/image278.jpeg"/><Relationship Id="rId5" Type="http://schemas.openxmlformats.org/officeDocument/2006/relationships/image" Target="../media/image259.jpeg"/><Relationship Id="rId15" Type="http://schemas.openxmlformats.org/officeDocument/2006/relationships/image" Target="../media/image269.png"/><Relationship Id="rId23" Type="http://schemas.openxmlformats.org/officeDocument/2006/relationships/image" Target="../media/image277.jpeg"/><Relationship Id="rId28" Type="http://schemas.openxmlformats.org/officeDocument/2006/relationships/image" Target="../media/image282.png"/><Relationship Id="rId10" Type="http://schemas.openxmlformats.org/officeDocument/2006/relationships/image" Target="../media/image264.png"/><Relationship Id="rId19" Type="http://schemas.openxmlformats.org/officeDocument/2006/relationships/image" Target="../media/image273.jpeg"/><Relationship Id="rId4" Type="http://schemas.openxmlformats.org/officeDocument/2006/relationships/image" Target="../media/image258.jpeg"/><Relationship Id="rId9" Type="http://schemas.openxmlformats.org/officeDocument/2006/relationships/image" Target="../media/image263.png"/><Relationship Id="rId14" Type="http://schemas.openxmlformats.org/officeDocument/2006/relationships/image" Target="../media/image268.png"/><Relationship Id="rId22" Type="http://schemas.openxmlformats.org/officeDocument/2006/relationships/image" Target="../media/image276.png"/><Relationship Id="rId27" Type="http://schemas.openxmlformats.org/officeDocument/2006/relationships/image" Target="../media/image28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6.xml"/><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hyperlink" Target="http://cicpi.ustc.edu.cn/indico/conferenceDisplay.py?ovw=True&amp;confId=3752" TargetMode="External"/><Relationship Id="rId2" Type="http://schemas.openxmlformats.org/officeDocument/2006/relationships/hyperlink" Target="https://indico.inp.nsk.su/event/62/" TargetMode="Externa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36.xml"/><Relationship Id="rId5" Type="http://schemas.openxmlformats.org/officeDocument/2006/relationships/image" Target="../media/image287.png"/><Relationship Id="rId4" Type="http://schemas.openxmlformats.org/officeDocument/2006/relationships/image" Target="../media/image286.png"/></Relationships>
</file>

<file path=ppt/slides/_rels/slide63.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image" Target="../media/image289.png"/><Relationship Id="rId7" Type="http://schemas.openxmlformats.org/officeDocument/2006/relationships/image" Target="../media/image294.png"/><Relationship Id="rId2" Type="http://schemas.openxmlformats.org/officeDocument/2006/relationships/image" Target="../media/image288.emf"/><Relationship Id="rId1" Type="http://schemas.openxmlformats.org/officeDocument/2006/relationships/slideLayout" Target="../slideLayouts/slideLayout36.xml"/><Relationship Id="rId6" Type="http://schemas.openxmlformats.org/officeDocument/2006/relationships/image" Target="../media/image293.png"/><Relationship Id="rId5" Type="http://schemas.openxmlformats.org/officeDocument/2006/relationships/image" Target="../media/image292.png"/><Relationship Id="rId10" Type="http://schemas.openxmlformats.org/officeDocument/2006/relationships/image" Target="../media/image297.png"/><Relationship Id="rId4" Type="http://schemas.openxmlformats.org/officeDocument/2006/relationships/image" Target="../media/image291.png"/><Relationship Id="rId9" Type="http://schemas.openxmlformats.org/officeDocument/2006/relationships/image" Target="../media/image29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2.xml"/><Relationship Id="rId7" Type="http://schemas.openxmlformats.org/officeDocument/2006/relationships/image" Target="../media/image24.png"/><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27.png"/><Relationship Id="rId4" Type="http://schemas.openxmlformats.org/officeDocument/2006/relationships/diagramQuickStyle" Target="../diagrams/quickStyle2.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ctrTitle" sz="quarter"/>
          </p:nvPr>
        </p:nvSpPr>
        <p:spPr>
          <a:xfrm>
            <a:off x="76200" y="228600"/>
            <a:ext cx="8991600" cy="2087880"/>
          </a:xfrm>
        </p:spPr>
        <p:txBody>
          <a:bodyPr/>
          <a:lstStyle/>
          <a:p>
            <a:pPr>
              <a:defRPr/>
            </a:pPr>
            <a:r>
              <a:rPr lang="en-US" altLang="zh-CN" sz="5400" dirty="0" smtClean="0">
                <a:solidFill>
                  <a:schemeClr val="accent1"/>
                </a:solidFill>
                <a:latin typeface="华文楷体" panose="02010600040101010101" pitchFamily="2" charset="-122"/>
              </a:rPr>
              <a:t>STCF</a:t>
            </a:r>
            <a:r>
              <a:rPr lang="zh-CN" altLang="en-US" sz="5400" dirty="0" smtClean="0">
                <a:solidFill>
                  <a:schemeClr val="accent1"/>
                </a:solidFill>
                <a:latin typeface="华文楷体" panose="02010600040101010101" pitchFamily="2" charset="-122"/>
              </a:rPr>
              <a:t>预</a:t>
            </a:r>
            <a:r>
              <a:rPr lang="zh-CN" altLang="en-US" sz="5400" dirty="0">
                <a:solidFill>
                  <a:schemeClr val="accent1"/>
                </a:solidFill>
                <a:latin typeface="华文楷体" panose="02010600040101010101" pitchFamily="2" charset="-122"/>
              </a:rPr>
              <a:t>研</a:t>
            </a:r>
            <a:r>
              <a:rPr lang="zh-CN" altLang="en-US" sz="5400" dirty="0" smtClean="0">
                <a:solidFill>
                  <a:schemeClr val="accent1"/>
                </a:solidFill>
                <a:latin typeface="华文楷体" panose="02010600040101010101" pitchFamily="2" charset="-122"/>
              </a:rPr>
              <a:t>进展和国际态势</a:t>
            </a:r>
            <a:endParaRPr lang="zh-CN" altLang="en-US" sz="4400" dirty="0">
              <a:solidFill>
                <a:schemeClr val="accent1"/>
              </a:solidFill>
              <a:latin typeface="华文楷体" panose="02010600040101010101" pitchFamily="2" charset="-122"/>
            </a:endParaRPr>
          </a:p>
        </p:txBody>
      </p:sp>
      <p:sp>
        <p:nvSpPr>
          <p:cNvPr id="6146" name="Rectangle 3"/>
          <p:cNvSpPr>
            <a:spLocks noGrp="1" noChangeArrowheads="1"/>
          </p:cNvSpPr>
          <p:nvPr>
            <p:ph type="subTitle" sz="quarter" idx="1"/>
          </p:nvPr>
        </p:nvSpPr>
        <p:spPr>
          <a:xfrm>
            <a:off x="571500" y="3200400"/>
            <a:ext cx="8001000" cy="2667000"/>
          </a:xfrm>
        </p:spPr>
        <p:txBody>
          <a:bodyPr/>
          <a:lstStyle/>
          <a:p>
            <a:pPr eaLnBrk="1" hangingPunct="1">
              <a:lnSpc>
                <a:spcPct val="150000"/>
              </a:lnSpc>
            </a:pPr>
            <a:r>
              <a:rPr lang="zh-CN" altLang="en-US" sz="4800" dirty="0"/>
              <a:t> </a:t>
            </a:r>
            <a:r>
              <a:rPr lang="zh-CN" altLang="en-US" sz="4400" dirty="0" smtClean="0">
                <a:solidFill>
                  <a:srgbClr val="0000FF"/>
                </a:solidFill>
              </a:rPr>
              <a:t>彭海平</a:t>
            </a:r>
            <a:endParaRPr lang="en-US" altLang="zh-CN" sz="4400" dirty="0" smtClean="0">
              <a:solidFill>
                <a:srgbClr val="0000FF"/>
              </a:solidFill>
            </a:endParaRPr>
          </a:p>
          <a:p>
            <a:pPr eaLnBrk="1" hangingPunct="1">
              <a:lnSpc>
                <a:spcPct val="150000"/>
              </a:lnSpc>
            </a:pPr>
            <a:r>
              <a:rPr lang="zh-CN" altLang="en-US" sz="2800" dirty="0" smtClean="0">
                <a:solidFill>
                  <a:srgbClr val="0000FF"/>
                </a:solidFill>
              </a:rPr>
              <a:t>中国科学技术大学</a:t>
            </a:r>
            <a:endParaRPr lang="en-US" altLang="zh-CN" sz="2800" dirty="0">
              <a:solidFill>
                <a:srgbClr val="0000FF"/>
              </a:solidFill>
            </a:endParaRPr>
          </a:p>
          <a:p>
            <a:pPr eaLnBrk="1" hangingPunct="1">
              <a:lnSpc>
                <a:spcPct val="150000"/>
              </a:lnSpc>
            </a:pPr>
            <a:r>
              <a:rPr lang="zh-CN" altLang="en-US" sz="2800" dirty="0">
                <a:solidFill>
                  <a:srgbClr val="0000FF"/>
                </a:solidFill>
              </a:rPr>
              <a:t>（代表</a:t>
            </a:r>
            <a:r>
              <a:rPr lang="en-US" altLang="zh-CN" sz="2800" dirty="0">
                <a:solidFill>
                  <a:srgbClr val="0000FF"/>
                </a:solidFill>
              </a:rPr>
              <a:t>STCF</a:t>
            </a:r>
            <a:r>
              <a:rPr lang="zh-CN" altLang="en-US" sz="2800" dirty="0">
                <a:solidFill>
                  <a:srgbClr val="0000FF"/>
                </a:solidFill>
              </a:rPr>
              <a:t>工作组）</a:t>
            </a:r>
            <a:r>
              <a:rPr lang="en-US" altLang="zh-CN" sz="2800" dirty="0">
                <a:solidFill>
                  <a:srgbClr val="0000FF"/>
                </a:solidFill>
              </a:rPr>
              <a:t> </a:t>
            </a:r>
          </a:p>
          <a:p>
            <a:pPr eaLnBrk="1" hangingPunct="1">
              <a:lnSpc>
                <a:spcPct val="150000"/>
              </a:lnSpc>
            </a:pPr>
            <a:r>
              <a:rPr lang="en-US" altLang="zh-CN" sz="2800" dirty="0" smtClean="0">
                <a:solidFill>
                  <a:srgbClr val="0000FF"/>
                </a:solidFill>
              </a:rPr>
              <a:t>2021</a:t>
            </a:r>
            <a:r>
              <a:rPr lang="zh-CN" altLang="en-US" sz="2800" dirty="0" smtClean="0">
                <a:solidFill>
                  <a:srgbClr val="0000FF"/>
                </a:solidFill>
              </a:rPr>
              <a:t>年高能物理战略研讨会，北京，</a:t>
            </a:r>
            <a:r>
              <a:rPr lang="en-US" altLang="zh-CN" sz="2800" dirty="0" smtClean="0">
                <a:solidFill>
                  <a:srgbClr val="0000FF"/>
                </a:solidFill>
              </a:rPr>
              <a:t>2021/10/11</a:t>
            </a:r>
            <a:endParaRPr lang="zh-CN" altLang="en-US" sz="2800" dirty="0">
              <a:solidFill>
                <a:srgbClr val="0000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0000FF"/>
                </a:solidFill>
              </a:rPr>
              <a:t>STCF</a:t>
            </a:r>
            <a:r>
              <a:rPr lang="zh-CN" altLang="en-US" dirty="0" smtClean="0">
                <a:solidFill>
                  <a:srgbClr val="0000FF"/>
                </a:solidFill>
              </a:rPr>
              <a:t>物理课题总结</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10</a:t>
            </a:fld>
            <a:endParaRPr lang="en-US" dirty="0"/>
          </a:p>
        </p:txBody>
      </p:sp>
      <p:pic>
        <p:nvPicPr>
          <p:cNvPr id="4" name="图片 3">
            <a:extLst>
              <a:ext uri="{FF2B5EF4-FFF2-40B4-BE49-F238E27FC236}">
                <a16:creationId xmlns:a16="http://schemas.microsoft.com/office/drawing/2014/main" id="{AE43F271-CCB9-4FBD-9C79-32C509B20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79040"/>
            <a:ext cx="8821272" cy="5170021"/>
          </a:xfrm>
          <a:prstGeom prst="rect">
            <a:avLst/>
          </a:prstGeom>
        </p:spPr>
      </p:pic>
      <p:pic>
        <p:nvPicPr>
          <p:cNvPr id="5" name="图片 4">
            <a:extLst>
              <a:ext uri="{FF2B5EF4-FFF2-40B4-BE49-F238E27FC236}">
                <a16:creationId xmlns:a16="http://schemas.microsoft.com/office/drawing/2014/main" id="{8386E2EE-5119-43CB-A69C-5F0560439521}"/>
              </a:ext>
            </a:extLst>
          </p:cNvPr>
          <p:cNvPicPr>
            <a:picLocks noChangeAspect="1"/>
          </p:cNvPicPr>
          <p:nvPr/>
        </p:nvPicPr>
        <p:blipFill>
          <a:blip r:embed="rId4"/>
          <a:stretch>
            <a:fillRect/>
          </a:stretch>
        </p:blipFill>
        <p:spPr>
          <a:xfrm>
            <a:off x="2013983" y="771855"/>
            <a:ext cx="1143000" cy="850118"/>
          </a:xfrm>
          <a:prstGeom prst="rect">
            <a:avLst/>
          </a:prstGeom>
        </p:spPr>
      </p:pic>
      <p:pic>
        <p:nvPicPr>
          <p:cNvPr id="6" name="Picture 2" descr="查看源图像">
            <a:extLst>
              <a:ext uri="{FF2B5EF4-FFF2-40B4-BE49-F238E27FC236}">
                <a16:creationId xmlns:a16="http://schemas.microsoft.com/office/drawing/2014/main" id="{29E99B78-AC6D-4555-A18F-D1AEDF3B8E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213" y="777666"/>
            <a:ext cx="762000" cy="80898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17.jpeg">
            <a:extLst>
              <a:ext uri="{FF2B5EF4-FFF2-40B4-BE49-F238E27FC236}">
                <a16:creationId xmlns:a16="http://schemas.microsoft.com/office/drawing/2014/main" id="{FB0D4FC1-F381-41B5-ACCC-04999FC87D4C}"/>
              </a:ext>
            </a:extLst>
          </p:cNvPr>
          <p:cNvPicPr/>
          <p:nvPr/>
        </p:nvPicPr>
        <p:blipFill>
          <a:blip r:embed="rId6" cstate="print"/>
          <a:stretch>
            <a:fillRect/>
          </a:stretch>
        </p:blipFill>
        <p:spPr>
          <a:xfrm>
            <a:off x="2018337" y="2697889"/>
            <a:ext cx="899284" cy="740966"/>
          </a:xfrm>
          <a:prstGeom prst="rect">
            <a:avLst/>
          </a:prstGeom>
        </p:spPr>
      </p:pic>
      <p:pic>
        <p:nvPicPr>
          <p:cNvPr id="8" name="Picture 2">
            <a:extLst>
              <a:ext uri="{FF2B5EF4-FFF2-40B4-BE49-F238E27FC236}">
                <a16:creationId xmlns:a16="http://schemas.microsoft.com/office/drawing/2014/main" id="{48732410-5CA3-414C-90C1-45D2787146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7621" y="2652579"/>
            <a:ext cx="929515" cy="74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a:extLst>
              <a:ext uri="{FF2B5EF4-FFF2-40B4-BE49-F238E27FC236}">
                <a16:creationId xmlns:a16="http://schemas.microsoft.com/office/drawing/2014/main" id="{B5BAA897-65CB-418D-906C-D888D110CE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0810" y="4133304"/>
            <a:ext cx="1600200" cy="990600"/>
          </a:xfrm>
          <a:prstGeom prst="rect">
            <a:avLst/>
          </a:prstGeom>
        </p:spPr>
      </p:pic>
      <p:sp>
        <p:nvSpPr>
          <p:cNvPr id="10" name="文本框 9"/>
          <p:cNvSpPr txBox="1"/>
          <p:nvPr/>
        </p:nvSpPr>
        <p:spPr>
          <a:xfrm>
            <a:off x="107515" y="5068339"/>
            <a:ext cx="4914900" cy="1243417"/>
          </a:xfrm>
          <a:prstGeom prst="rect">
            <a:avLst/>
          </a:prstGeom>
          <a:noFill/>
        </p:spPr>
        <p:txBody>
          <a:bodyPr wrap="square" rtlCol="0">
            <a:spAutoFit/>
          </a:bodyPr>
          <a:lstStyle/>
          <a:p>
            <a:pPr marL="342900" indent="-342900" algn="l">
              <a:buClrTx/>
              <a:buSzPct val="90000"/>
              <a:buFont typeface="Wingdings" panose="05000000000000000000" pitchFamily="2" charset="2"/>
              <a:buChar char="p"/>
            </a:pPr>
            <a:r>
              <a:rPr lang="zh-CN" altLang="en-US" sz="2200" dirty="0" smtClean="0">
                <a:solidFill>
                  <a:srgbClr val="FF0000"/>
                </a:solidFill>
                <a:latin typeface="华文楷体" panose="02010600040101010101" pitchFamily="2" charset="-122"/>
                <a:ea typeface="华文楷体" panose="02010600040101010101" pitchFamily="2" charset="-122"/>
              </a:rPr>
              <a:t>决定性</a:t>
            </a:r>
            <a:r>
              <a:rPr lang="zh-CN" altLang="en-US" sz="2200" dirty="0" smtClean="0">
                <a:solidFill>
                  <a:schemeClr val="tx1"/>
                </a:solidFill>
                <a:latin typeface="华文楷体" panose="02010600040101010101" pitchFamily="2" charset="-122"/>
                <a:ea typeface="华文楷体" panose="02010600040101010101" pitchFamily="2" charset="-122"/>
              </a:rPr>
              <a:t>角色</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lang="zh-CN" altLang="en-US" sz="2200" dirty="0" smtClean="0">
                <a:solidFill>
                  <a:schemeClr val="tx1"/>
                </a:solidFill>
                <a:latin typeface="华文楷体" panose="02010600040101010101" pitchFamily="2" charset="-122"/>
                <a:ea typeface="华文楷体" panose="02010600040101010101" pitchFamily="2" charset="-122"/>
              </a:rPr>
              <a:t>与</a:t>
            </a:r>
            <a:r>
              <a:rPr lang="en-US" altLang="zh-CN" sz="2200" dirty="0" smtClean="0">
                <a:solidFill>
                  <a:schemeClr val="tx1"/>
                </a:solidFill>
                <a:latin typeface="华文楷体" panose="02010600040101010101" pitchFamily="2" charset="-122"/>
                <a:ea typeface="华文楷体" panose="02010600040101010101" pitchFamily="2" charset="-122"/>
              </a:rPr>
              <a:t>Belle II</a:t>
            </a:r>
            <a:r>
              <a:rPr lang="zh-CN" altLang="en-US" sz="2200" dirty="0" smtClean="0">
                <a:solidFill>
                  <a:schemeClr val="tx1"/>
                </a:solidFill>
                <a:latin typeface="华文楷体" panose="02010600040101010101" pitchFamily="2" charset="-122"/>
                <a:ea typeface="华文楷体" panose="02010600040101010101" pitchFamily="2" charset="-122"/>
              </a:rPr>
              <a:t>、</a:t>
            </a:r>
            <a:r>
              <a:rPr lang="en-US" altLang="zh-CN" sz="2200" dirty="0" err="1" smtClean="0">
                <a:solidFill>
                  <a:schemeClr val="tx1"/>
                </a:solidFill>
                <a:latin typeface="华文楷体" panose="02010600040101010101" pitchFamily="2" charset="-122"/>
                <a:ea typeface="华文楷体" panose="02010600040101010101" pitchFamily="2" charset="-122"/>
              </a:rPr>
              <a:t>LHCb</a:t>
            </a:r>
            <a:r>
              <a:rPr lang="zh-CN" altLang="en-US" sz="2200" dirty="0" smtClean="0">
                <a:solidFill>
                  <a:schemeClr val="tx1"/>
                </a:solidFill>
                <a:latin typeface="华文楷体" panose="02010600040101010101" pitchFamily="2" charset="-122"/>
                <a:ea typeface="华文楷体" panose="02010600040101010101" pitchFamily="2" charset="-122"/>
              </a:rPr>
              <a:t> </a:t>
            </a:r>
            <a:r>
              <a:rPr lang="zh-CN" altLang="en-US" sz="2200" dirty="0" smtClean="0">
                <a:solidFill>
                  <a:srgbClr val="FF0000"/>
                </a:solidFill>
                <a:latin typeface="华文楷体" panose="02010600040101010101" pitchFamily="2" charset="-122"/>
                <a:ea typeface="华文楷体" panose="02010600040101010101" pitchFamily="2" charset="-122"/>
              </a:rPr>
              <a:t>竞争</a:t>
            </a:r>
            <a:endParaRPr lang="en-US" altLang="zh-CN" sz="2200" dirty="0" smtClean="0">
              <a:solidFill>
                <a:srgbClr val="FF0000"/>
              </a:solidFill>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lang="zh-CN" altLang="en-US" sz="2200" dirty="0" smtClean="0">
                <a:solidFill>
                  <a:schemeClr val="tx1"/>
                </a:solidFill>
                <a:latin typeface="华文楷体" panose="02010600040101010101" pitchFamily="2" charset="-122"/>
                <a:ea typeface="华文楷体" panose="02010600040101010101" pitchFamily="2" charset="-122"/>
              </a:rPr>
              <a:t>与</a:t>
            </a:r>
            <a:r>
              <a:rPr lang="en-US" altLang="zh-CN" sz="2200" dirty="0" smtClean="0">
                <a:solidFill>
                  <a:schemeClr val="tx1"/>
                </a:solidFill>
                <a:latin typeface="华文楷体" panose="02010600040101010101" pitchFamily="2" charset="-122"/>
                <a:ea typeface="华文楷体" panose="02010600040101010101" pitchFamily="2" charset="-122"/>
              </a:rPr>
              <a:t>Belle II</a:t>
            </a:r>
            <a:r>
              <a:rPr lang="zh-CN" altLang="en-US" sz="2200" dirty="0" smtClean="0">
                <a:solidFill>
                  <a:schemeClr val="tx1"/>
                </a:solidFill>
                <a:latin typeface="华文楷体" panose="02010600040101010101" pitchFamily="2" charset="-122"/>
                <a:ea typeface="华文楷体" panose="02010600040101010101" pitchFamily="2" charset="-122"/>
              </a:rPr>
              <a:t>、</a:t>
            </a:r>
            <a:r>
              <a:rPr lang="en-US" altLang="zh-CN" sz="2200" dirty="0" err="1" smtClean="0">
                <a:solidFill>
                  <a:schemeClr val="tx1"/>
                </a:solidFill>
                <a:latin typeface="华文楷体" panose="02010600040101010101" pitchFamily="2" charset="-122"/>
                <a:ea typeface="华文楷体" panose="02010600040101010101" pitchFamily="2" charset="-122"/>
              </a:rPr>
              <a:t>LHCb</a:t>
            </a:r>
            <a:r>
              <a:rPr lang="zh-CN" altLang="en-US" sz="2200" dirty="0" smtClean="0">
                <a:solidFill>
                  <a:schemeClr val="tx1"/>
                </a:solidFill>
                <a:latin typeface="华文楷体" panose="02010600040101010101" pitchFamily="2" charset="-122"/>
                <a:ea typeface="华文楷体" panose="02010600040101010101" pitchFamily="2" charset="-122"/>
              </a:rPr>
              <a:t>、</a:t>
            </a:r>
            <a:r>
              <a:rPr lang="en-US" altLang="zh-CN" sz="2200" dirty="0" err="1" smtClean="0">
                <a:solidFill>
                  <a:schemeClr val="tx1"/>
                </a:solidFill>
                <a:latin typeface="华文楷体" panose="02010600040101010101" pitchFamily="2" charset="-122"/>
                <a:ea typeface="华文楷体" panose="02010600040101010101" pitchFamily="2" charset="-122"/>
              </a:rPr>
              <a:t>Eic</a:t>
            </a:r>
            <a:r>
              <a:rPr lang="en-US" altLang="zh-CN" sz="2200" dirty="0" smtClean="0">
                <a:solidFill>
                  <a:schemeClr val="tx1"/>
                </a:solidFill>
                <a:latin typeface="华文楷体" panose="02010600040101010101" pitchFamily="2" charset="-122"/>
                <a:ea typeface="华文楷体" panose="02010600040101010101" pitchFamily="2" charset="-122"/>
              </a:rPr>
              <a:t>(C) </a:t>
            </a:r>
            <a:r>
              <a:rPr lang="zh-CN" altLang="en-US" sz="2200" dirty="0" smtClean="0">
                <a:solidFill>
                  <a:srgbClr val="FF0000"/>
                </a:solidFill>
                <a:latin typeface="华文楷体" panose="02010600040101010101" pitchFamily="2" charset="-122"/>
                <a:ea typeface="华文楷体" panose="02010600040101010101" pitchFamily="2" charset="-122"/>
              </a:rPr>
              <a:t>协同</a:t>
            </a:r>
            <a:r>
              <a:rPr lang="zh-CN" altLang="en-US" sz="2200" dirty="0" smtClean="0">
                <a:solidFill>
                  <a:schemeClr val="tx1"/>
                </a:solidFill>
                <a:latin typeface="华文楷体" panose="02010600040101010101" pitchFamily="2" charset="-122"/>
                <a:ea typeface="华文楷体" panose="02010600040101010101" pitchFamily="2" charset="-122"/>
              </a:rPr>
              <a:t>研究</a:t>
            </a:r>
            <a:endParaRPr lang="en-US" altLang="zh-CN" sz="2200" dirty="0" smtClean="0">
              <a:solidFill>
                <a:schemeClr val="tx1"/>
              </a:solidFill>
              <a:latin typeface="华文楷体" panose="02010600040101010101" pitchFamily="2" charset="-122"/>
              <a:ea typeface="华文楷体" panose="02010600040101010101" pitchFamily="2" charset="-122"/>
            </a:endParaRPr>
          </a:p>
        </p:txBody>
      </p:sp>
      <p:sp>
        <p:nvSpPr>
          <p:cNvPr id="12" name="文本框 11"/>
          <p:cNvSpPr txBox="1"/>
          <p:nvPr/>
        </p:nvSpPr>
        <p:spPr>
          <a:xfrm>
            <a:off x="609600" y="6330329"/>
            <a:ext cx="6963746" cy="461665"/>
          </a:xfrm>
          <a:prstGeom prst="rect">
            <a:avLst/>
          </a:prstGeom>
          <a:solidFill>
            <a:srgbClr val="FFFF00"/>
          </a:solidFill>
        </p:spPr>
        <p:txBody>
          <a:bodyPr wrap="square" rtlCol="0">
            <a:spAutoFit/>
          </a:bodyPr>
          <a:lstStyle/>
          <a:p>
            <a:pPr algn="ctr">
              <a:buNone/>
            </a:pPr>
            <a:r>
              <a:rPr lang="zh-CN" altLang="en-US" sz="2400" dirty="0" smtClean="0">
                <a:solidFill>
                  <a:schemeClr val="tx1"/>
                </a:solidFill>
                <a:latin typeface="华文楷体" panose="02010600040101010101" pitchFamily="2" charset="-122"/>
                <a:ea typeface="华文楷体" panose="02010600040101010101" pitchFamily="2" charset="-122"/>
              </a:rPr>
              <a:t>对探测器和加速器的设计和预研提出了具体要求</a:t>
            </a:r>
            <a:endParaRPr lang="zh-CN" altLang="en-US" sz="2400" dirty="0">
              <a:solidFill>
                <a:schemeClr val="tx1"/>
              </a:solidFill>
              <a:latin typeface="华文楷体" panose="02010600040101010101" pitchFamily="2" charset="-122"/>
              <a:ea typeface="华文楷体" panose="02010600040101010101" pitchFamily="2" charset="-122"/>
            </a:endParaRPr>
          </a:p>
        </p:txBody>
      </p:sp>
      <p:sp>
        <p:nvSpPr>
          <p:cNvPr id="13" name="文本框 12"/>
          <p:cNvSpPr txBox="1"/>
          <p:nvPr/>
        </p:nvSpPr>
        <p:spPr>
          <a:xfrm>
            <a:off x="5791199" y="-11043"/>
            <a:ext cx="3323573" cy="707886"/>
          </a:xfrm>
          <a:prstGeom prst="rect">
            <a:avLst/>
          </a:prstGeom>
          <a:solidFill>
            <a:schemeClr val="bg1"/>
          </a:solidFill>
        </p:spPr>
        <p:txBody>
          <a:bodyPr wrap="square" rtlCol="0">
            <a:spAutoFit/>
          </a:bodyPr>
          <a:lstStyle/>
          <a:p>
            <a:pPr algn="ctr">
              <a:buNone/>
            </a:pPr>
            <a:r>
              <a:rPr lang="zh-CN" altLang="en-US" sz="2000" dirty="0" smtClean="0">
                <a:solidFill>
                  <a:schemeClr val="tx1"/>
                </a:solidFill>
                <a:latin typeface="华文楷体" panose="02010600040101010101" pitchFamily="2" charset="-122"/>
                <a:ea typeface="华文楷体" panose="02010600040101010101" pitchFamily="2" charset="-122"/>
              </a:rPr>
              <a:t>部分结果已</a:t>
            </a:r>
            <a:r>
              <a:rPr lang="zh-CN" altLang="en-US" sz="2000" dirty="0" smtClean="0">
                <a:solidFill>
                  <a:srgbClr val="FF0000"/>
                </a:solidFill>
                <a:latin typeface="华文楷体" panose="02010600040101010101" pitchFamily="2" charset="-122"/>
                <a:ea typeface="华文楷体" panose="02010600040101010101" pitchFamily="2" charset="-122"/>
              </a:rPr>
              <a:t>总结</a:t>
            </a:r>
            <a:r>
              <a:rPr lang="zh-CN" altLang="en-US" sz="2000" dirty="0" smtClean="0">
                <a:solidFill>
                  <a:srgbClr val="FF0000"/>
                </a:solidFill>
                <a:latin typeface="华文楷体" panose="02010600040101010101" pitchFamily="2" charset="-122"/>
                <a:ea typeface="华文楷体" panose="02010600040101010101" pitchFamily="2" charset="-122"/>
              </a:rPr>
              <a:t>文章发表</a:t>
            </a:r>
            <a:r>
              <a:rPr lang="zh-CN" altLang="en-US" sz="2000" dirty="0" smtClean="0">
                <a:solidFill>
                  <a:schemeClr val="tx1"/>
                </a:solidFill>
                <a:latin typeface="华文楷体" panose="02010600040101010101" pitchFamily="2" charset="-122"/>
                <a:ea typeface="华文楷体" panose="02010600040101010101" pitchFamily="2" charset="-122"/>
              </a:rPr>
              <a:t>，或正在总结成文章</a:t>
            </a:r>
            <a:endParaRPr lang="zh-CN" altLang="en-US" sz="2000" dirty="0">
              <a:solidFill>
                <a:schemeClr val="tx1"/>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7972342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p:nvPr/>
        </p:nvSpPr>
        <p:spPr>
          <a:xfrm>
            <a:off x="533400" y="1676400"/>
            <a:ext cx="83058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54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量子色动力学与强子物理</a:t>
            </a:r>
            <a:endParaRPr kumimoji="1" lang="zh-CN" altLang="en-US" sz="5400" b="1" i="0" u="none" strike="noStrike" kern="1200" cap="none" spc="0" normalizeH="0" baseline="0" noProof="0" dirty="0">
              <a:ln>
                <a:noFill/>
              </a:ln>
              <a:solidFill>
                <a:srgbClr val="0000FF"/>
              </a:solidFill>
              <a:effectLst/>
              <a:uLnTx/>
              <a:uFillTx/>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endParaRPr>
          </a:p>
        </p:txBody>
      </p:sp>
      <p:sp>
        <p:nvSpPr>
          <p:cNvPr id="2" name="副标题 1"/>
          <p:cNvSpPr>
            <a:spLocks noGrp="1"/>
          </p:cNvSpPr>
          <p:nvPr>
            <p:ph type="subTitle" sz="quarter" idx="1"/>
          </p:nvPr>
        </p:nvSpPr>
        <p:spPr/>
        <p:txBody>
          <a:bodyPr/>
          <a:lstStyle/>
          <a:p>
            <a:r>
              <a:rPr lang="zh-CN" altLang="en-US" sz="4000" dirty="0" smtClean="0">
                <a:solidFill>
                  <a:schemeClr val="tx1"/>
                </a:solidFill>
              </a:rPr>
              <a:t>亮点举例</a:t>
            </a:r>
            <a:endParaRPr lang="zh-CN" altLang="en-US" sz="4000" dirty="0">
              <a:solidFill>
                <a:schemeClr val="tx1"/>
              </a:solidFill>
            </a:endParaRPr>
          </a:p>
        </p:txBody>
      </p:sp>
    </p:spTree>
    <p:extLst>
      <p:ext uri="{BB962C8B-B14F-4D97-AF65-F5344CB8AC3E}">
        <p14:creationId xmlns:p14="http://schemas.microsoft.com/office/powerpoint/2010/main" val="2599474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类粲夸克偶素</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12</a:t>
            </a:fld>
            <a:endParaRPr lang="en-US" dirty="0"/>
          </a:p>
        </p:txBody>
      </p:sp>
      <p:sp>
        <p:nvSpPr>
          <p:cNvPr id="7" name="文本框 6"/>
          <p:cNvSpPr txBox="1"/>
          <p:nvPr/>
        </p:nvSpPr>
        <p:spPr>
          <a:xfrm>
            <a:off x="0" y="724666"/>
            <a:ext cx="9144000" cy="837152"/>
          </a:xfrm>
          <a:prstGeom prst="rect">
            <a:avLst/>
          </a:prstGeom>
          <a:solidFill>
            <a:srgbClr val="FFFF00"/>
          </a:solidFill>
        </p:spPr>
        <p:txBody>
          <a:bodyPr wrap="square" rtlCol="0">
            <a:spAutoFit/>
          </a:bodyPr>
          <a:lstStyle/>
          <a:p>
            <a:pPr algn="ctr">
              <a:buNone/>
            </a:pPr>
            <a:r>
              <a:rPr lang="zh-CN" altLang="en-US" sz="2200" dirty="0" smtClean="0">
                <a:solidFill>
                  <a:schemeClr val="tx1"/>
                </a:solidFill>
                <a:latin typeface="华文楷体" panose="02010600040101010101" pitchFamily="2" charset="-122"/>
                <a:ea typeface="华文楷体" panose="02010600040101010101" pitchFamily="2" charset="-122"/>
              </a:rPr>
              <a:t>近年来，</a:t>
            </a:r>
            <a:r>
              <a:rPr lang="zh-CN" altLang="en-US" sz="2200" dirty="0" smtClean="0">
                <a:solidFill>
                  <a:srgbClr val="FF0000"/>
                </a:solidFill>
                <a:latin typeface="华文楷体" panose="02010600040101010101" pitchFamily="2" charset="-122"/>
                <a:ea typeface="华文楷体" panose="02010600040101010101" pitchFamily="2" charset="-122"/>
              </a:rPr>
              <a:t>类粲偶素</a:t>
            </a:r>
            <a:r>
              <a:rPr lang="zh-CN" altLang="en-US" sz="2200" dirty="0" smtClean="0">
                <a:solidFill>
                  <a:schemeClr val="tx1"/>
                </a:solidFill>
                <a:latin typeface="华文楷体" panose="02010600040101010101" pitchFamily="2" charset="-122"/>
                <a:ea typeface="华文楷体" panose="02010600040101010101" pitchFamily="2" charset="-122"/>
              </a:rPr>
              <a:t>的研究取得</a:t>
            </a:r>
            <a:r>
              <a:rPr lang="zh-CN" altLang="en-US" sz="2200" dirty="0" smtClean="0">
                <a:solidFill>
                  <a:srgbClr val="FF0000"/>
                </a:solidFill>
                <a:latin typeface="华文楷体" panose="02010600040101010101" pitchFamily="2" charset="-122"/>
                <a:ea typeface="华文楷体" panose="02010600040101010101" pitchFamily="2" charset="-122"/>
              </a:rPr>
              <a:t>巨大进展</a:t>
            </a:r>
            <a:r>
              <a:rPr lang="zh-CN" altLang="en-US" sz="2200" dirty="0" smtClean="0">
                <a:solidFill>
                  <a:schemeClr val="tx1"/>
                </a:solidFill>
                <a:latin typeface="华文楷体" panose="02010600040101010101" pitchFamily="2" charset="-122"/>
                <a:ea typeface="华文楷体" panose="02010600040101010101" pitchFamily="2" charset="-122"/>
              </a:rPr>
              <a:t>，但其</a:t>
            </a:r>
            <a:r>
              <a:rPr lang="zh-CN" altLang="en-US" sz="2200" dirty="0" smtClean="0">
                <a:solidFill>
                  <a:srgbClr val="FF0000"/>
                </a:solidFill>
                <a:latin typeface="华文楷体" panose="02010600040101010101" pitchFamily="2" charset="-122"/>
                <a:ea typeface="华文楷体" panose="02010600040101010101" pitchFamily="2" charset="-122"/>
              </a:rPr>
              <a:t>内部结构</a:t>
            </a:r>
            <a:r>
              <a:rPr lang="zh-CN" altLang="en-US" sz="2200" dirty="0" smtClean="0">
                <a:solidFill>
                  <a:schemeClr val="tx1"/>
                </a:solidFill>
                <a:latin typeface="华文楷体" panose="02010600040101010101" pitchFamily="2" charset="-122"/>
                <a:ea typeface="华文楷体" panose="02010600040101010101" pitchFamily="2" charset="-122"/>
              </a:rPr>
              <a:t>性质仍</a:t>
            </a:r>
            <a:r>
              <a:rPr lang="zh-CN" altLang="en-US" sz="2200" dirty="0" smtClean="0">
                <a:solidFill>
                  <a:srgbClr val="FF0000"/>
                </a:solidFill>
                <a:latin typeface="华文楷体" panose="02010600040101010101" pitchFamily="2" charset="-122"/>
                <a:ea typeface="华文楷体" panose="02010600040101010101" pitchFamily="2" charset="-122"/>
              </a:rPr>
              <a:t>不确定，</a:t>
            </a:r>
            <a:endParaRPr lang="en-US" altLang="zh-CN" sz="2200" dirty="0" smtClean="0">
              <a:solidFill>
                <a:srgbClr val="FF0000"/>
              </a:solidFill>
              <a:latin typeface="华文楷体" panose="02010600040101010101" pitchFamily="2" charset="-122"/>
              <a:ea typeface="华文楷体" panose="02010600040101010101" pitchFamily="2" charset="-122"/>
            </a:endParaRPr>
          </a:p>
          <a:p>
            <a:pPr algn="ctr">
              <a:buNone/>
            </a:pPr>
            <a:r>
              <a:rPr kumimoji="0" lang="zh-CN" altLang="en-US"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更多、更精确</a:t>
            </a: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的实验信息是解开</a:t>
            </a:r>
            <a:r>
              <a:rPr kumimoji="0" lang="en-US" altLang="zh-CN"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XYZ</a:t>
            </a: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粒子</a:t>
            </a:r>
            <a:r>
              <a:rPr kumimoji="0" lang="zh-CN" altLang="en-US"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内部性质</a:t>
            </a: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的</a:t>
            </a:r>
            <a:r>
              <a:rPr kumimoji="0" lang="zh-CN" altLang="en-US"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基础</a:t>
            </a: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0" name="图片 9"/>
          <p:cNvPicPr>
            <a:picLocks noChangeAspect="1"/>
          </p:cNvPicPr>
          <p:nvPr/>
        </p:nvPicPr>
        <p:blipFill>
          <a:blip r:embed="rId2"/>
          <a:stretch>
            <a:fillRect/>
          </a:stretch>
        </p:blipFill>
        <p:spPr>
          <a:xfrm>
            <a:off x="4962657" y="2291456"/>
            <a:ext cx="3881915" cy="2286000"/>
          </a:xfrm>
          <a:prstGeom prst="rect">
            <a:avLst/>
          </a:prstGeom>
        </p:spPr>
      </p:pic>
      <p:pic>
        <p:nvPicPr>
          <p:cNvPr id="11" name="图片 10"/>
          <p:cNvPicPr>
            <a:picLocks noChangeAspect="1"/>
          </p:cNvPicPr>
          <p:nvPr/>
        </p:nvPicPr>
        <p:blipFill>
          <a:blip r:embed="rId3"/>
          <a:stretch>
            <a:fillRect/>
          </a:stretch>
        </p:blipFill>
        <p:spPr>
          <a:xfrm>
            <a:off x="5563490" y="1680172"/>
            <a:ext cx="3276601" cy="611284"/>
          </a:xfrm>
          <a:prstGeom prst="rect">
            <a:avLst/>
          </a:prstGeom>
        </p:spPr>
      </p:pic>
      <p:sp>
        <p:nvSpPr>
          <p:cNvPr id="15" name="文本框 14"/>
          <p:cNvSpPr txBox="1"/>
          <p:nvPr/>
        </p:nvSpPr>
        <p:spPr>
          <a:xfrm>
            <a:off x="209961" y="1770884"/>
            <a:ext cx="4648200" cy="2573012"/>
          </a:xfrm>
          <a:prstGeom prst="rect">
            <a:avLst/>
          </a:prstGeom>
          <a:noFill/>
        </p:spPr>
        <p:txBody>
          <a:bodyPr wrap="square" rtlCol="0">
            <a:spAutoFit/>
          </a:bodyPr>
          <a:lstStyle/>
          <a:p>
            <a:pPr algn="l" eaLnBrk="0" hangingPunct="0">
              <a:lnSpc>
                <a:spcPct val="130000"/>
              </a:lnSpc>
              <a:spcBef>
                <a:spcPct val="0"/>
              </a:spcBef>
              <a:buClrTx/>
              <a:buFontTx/>
              <a:buNone/>
            </a:pPr>
            <a:r>
              <a:rPr kumimoji="0" lang="en-US" altLang="zh-CN" sz="24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XYZ</a:t>
            </a:r>
            <a:r>
              <a:rPr kumimoji="0" lang="zh-CN" altLang="en-US" sz="24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工厂</a:t>
            </a:r>
            <a:r>
              <a:rPr kumimoji="0" lang="zh-CN" altLang="en-US" sz="24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机会</a:t>
            </a:r>
            <a:r>
              <a:rPr kumimoji="0" lang="zh-CN" altLang="en-US"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en-US" altLang="zh-CN" sz="240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l" eaLnBrk="0" hangingPunct="0">
              <a:lnSpc>
                <a:spcPct val="130000"/>
              </a:lnSpc>
              <a:spcBef>
                <a:spcPct val="0"/>
              </a:spcBef>
              <a:buClrTx/>
              <a:buSzPct val="90000"/>
              <a:buFont typeface="Wingdings" panose="05000000000000000000" pitchFamily="2" charset="2"/>
              <a:buChar char="p"/>
            </a:pP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寻找粲夸克偶素谱缺失粒子</a:t>
            </a:r>
            <a:endParaRPr kumimoji="0" lang="en-US" altLang="zh-CN"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l" eaLnBrk="0" hangingPunct="0">
              <a:lnSpc>
                <a:spcPct val="130000"/>
              </a:lnSpc>
              <a:spcBef>
                <a:spcPct val="0"/>
              </a:spcBef>
              <a:buClrTx/>
              <a:buSzPct val="90000"/>
              <a:buFont typeface="Wingdings" panose="05000000000000000000" pitchFamily="2" charset="2"/>
              <a:buChar char="p"/>
            </a:pPr>
            <a:r>
              <a:rPr kumimoji="0" lang="en-US" altLang="zh-CN"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XYZ</a:t>
            </a:r>
            <a:r>
              <a:rPr kumimoji="0" lang="zh-CN" altLang="en-US" sz="20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粒子谱</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学（激发态、同位旋等）</a:t>
            </a:r>
            <a:endParaRPr kumimoji="0" lang="en-US" altLang="zh-CN"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l" eaLnBrk="0" hangingPunct="0">
              <a:lnSpc>
                <a:spcPct val="130000"/>
              </a:lnSpc>
              <a:spcBef>
                <a:spcPct val="0"/>
              </a:spcBef>
              <a:buClrTx/>
              <a:buSzPct val="90000"/>
              <a:buFont typeface="Wingdings" panose="05000000000000000000" pitchFamily="2" charset="2"/>
              <a:buChar char="p"/>
            </a:pP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更多的衰变过程，甚至是稀有过程</a:t>
            </a:r>
            <a:endParaRPr kumimoji="0" lang="en-US" altLang="zh-CN"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l" eaLnBrk="0" hangingPunct="0">
              <a:lnSpc>
                <a:spcPct val="130000"/>
              </a:lnSpc>
              <a:spcBef>
                <a:spcPct val="0"/>
              </a:spcBef>
              <a:buClrTx/>
              <a:buSzPct val="90000"/>
              <a:buFont typeface="Wingdings" panose="05000000000000000000" pitchFamily="2" charset="2"/>
              <a:buChar char="p"/>
            </a:pPr>
            <a:r>
              <a:rPr kumimoji="0" lang="en-US" altLang="zh-CN"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Argand plots </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精确测量</a:t>
            </a:r>
            <a:endParaRPr kumimoji="0" lang="en-US" altLang="zh-CN"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l" eaLnBrk="0" hangingPunct="0">
              <a:lnSpc>
                <a:spcPct val="130000"/>
              </a:lnSpc>
              <a:spcBef>
                <a:spcPct val="0"/>
              </a:spcBef>
              <a:buClrTx/>
              <a:buSzPct val="90000"/>
              <a:buFont typeface="Wingdings" panose="05000000000000000000" pitchFamily="2" charset="2"/>
              <a:buChar char="p"/>
            </a:pP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质量、</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宽度、产生截面精确测量</a:t>
            </a:r>
            <a:endParaRPr kumimoji="0" lang="en-US" altLang="zh-CN"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6" name="文本框 15"/>
          <p:cNvSpPr txBox="1"/>
          <p:nvPr/>
        </p:nvSpPr>
        <p:spPr>
          <a:xfrm>
            <a:off x="327521" y="4619972"/>
            <a:ext cx="8130679" cy="1581972"/>
          </a:xfrm>
          <a:prstGeom prst="rect">
            <a:avLst/>
          </a:prstGeom>
          <a:noFill/>
        </p:spPr>
        <p:txBody>
          <a:bodyPr wrap="square" rtlCol="0">
            <a:spAutoFit/>
          </a:bodyPr>
          <a:lstStyle/>
          <a:p>
            <a:pPr marL="342900" indent="-342900" algn="l">
              <a:buClrTx/>
              <a:buSzPct val="90000"/>
              <a:buFont typeface="Wingdings" panose="05000000000000000000" pitchFamily="2" charset="2"/>
              <a:buChar char="p"/>
            </a:pPr>
            <a:r>
              <a:rPr lang="en-US" altLang="zh-CN" sz="2200" dirty="0" err="1" smtClean="0">
                <a:solidFill>
                  <a:srgbClr val="0000FF"/>
                </a:solidFill>
                <a:latin typeface="华文楷体" panose="02010600040101010101" pitchFamily="2" charset="-122"/>
                <a:ea typeface="华文楷体" panose="02010600040101010101" pitchFamily="2" charset="-122"/>
              </a:rPr>
              <a:t>BelleII</a:t>
            </a:r>
            <a:r>
              <a:rPr lang="zh-CN" altLang="en-US" sz="2200" dirty="0" smtClean="0">
                <a:solidFill>
                  <a:srgbClr val="0000FF"/>
                </a:solidFill>
                <a:latin typeface="华文楷体" panose="02010600040101010101" pitchFamily="2" charset="-122"/>
                <a:ea typeface="华文楷体" panose="02010600040101010101" pitchFamily="2" charset="-122"/>
              </a:rPr>
              <a:t>实验</a:t>
            </a:r>
            <a:r>
              <a:rPr lang="en-US" altLang="zh-CN" sz="2200" dirty="0" smtClean="0">
                <a:solidFill>
                  <a:srgbClr val="0000FF"/>
                </a:solidFill>
                <a:latin typeface="华文楷体" panose="02010600040101010101" pitchFamily="2" charset="-122"/>
                <a:ea typeface="华文楷体" panose="02010600040101010101" pitchFamily="2" charset="-122"/>
              </a:rPr>
              <a:t> :</a:t>
            </a:r>
            <a:r>
              <a:rPr lang="en-US" altLang="zh-CN" sz="2200" dirty="0" smtClean="0">
                <a:solidFill>
                  <a:schemeClr val="tx1"/>
                </a:solidFill>
                <a:latin typeface="华文楷体" panose="02010600040101010101" pitchFamily="2" charset="-122"/>
                <a:ea typeface="华文楷体" panose="02010600040101010101" pitchFamily="2" charset="-122"/>
              </a:rPr>
              <a:t> 50ab</a:t>
            </a:r>
            <a:r>
              <a:rPr lang="en-US" altLang="zh-CN" sz="2200" baseline="30000" dirty="0" smtClean="0">
                <a:solidFill>
                  <a:schemeClr val="tx1"/>
                </a:solidFill>
                <a:latin typeface="华文楷体" panose="02010600040101010101" pitchFamily="2" charset="-122"/>
                <a:ea typeface="华文楷体" panose="02010600040101010101" pitchFamily="2" charset="-122"/>
              </a:rPr>
              <a:t>-1</a:t>
            </a:r>
            <a:r>
              <a:rPr lang="zh-CN" altLang="en-US" sz="2200" dirty="0" smtClean="0">
                <a:solidFill>
                  <a:schemeClr val="tx1"/>
                </a:solidFill>
                <a:latin typeface="华文楷体" panose="02010600040101010101" pitchFamily="2" charset="-122"/>
                <a:ea typeface="华文楷体" panose="02010600040101010101" pitchFamily="2" charset="-122"/>
              </a:rPr>
              <a:t>数据的初态辐射在</a:t>
            </a:r>
            <a:r>
              <a:rPr lang="en-US" altLang="zh-CN" sz="2200" dirty="0" smtClean="0">
                <a:solidFill>
                  <a:schemeClr val="tx1"/>
                </a:solidFill>
                <a:latin typeface="华文楷体" panose="02010600040101010101" pitchFamily="2" charset="-122"/>
                <a:ea typeface="华文楷体" panose="02010600040101010101" pitchFamily="2" charset="-122"/>
              </a:rPr>
              <a:t>4-5GeV</a:t>
            </a:r>
            <a:r>
              <a:rPr lang="zh-CN" altLang="en-US" sz="2200" dirty="0" smtClean="0">
                <a:solidFill>
                  <a:schemeClr val="tx1"/>
                </a:solidFill>
                <a:latin typeface="华文楷体" panose="02010600040101010101" pitchFamily="2" charset="-122"/>
                <a:ea typeface="华文楷体" panose="02010600040101010101" pitchFamily="2" charset="-122"/>
              </a:rPr>
              <a:t>相应亮度</a:t>
            </a:r>
            <a:r>
              <a:rPr lang="en-US" altLang="zh-CN" sz="2200" dirty="0" smtClean="0">
                <a:solidFill>
                  <a:schemeClr val="tx1"/>
                </a:solidFill>
                <a:latin typeface="华文楷体" panose="02010600040101010101" pitchFamily="2" charset="-122"/>
                <a:ea typeface="华文楷体" panose="02010600040101010101" pitchFamily="2" charset="-122"/>
              </a:rPr>
              <a:t>0.23ab</a:t>
            </a:r>
            <a:r>
              <a:rPr lang="en-US" altLang="zh-CN" sz="2200" baseline="30000" dirty="0" smtClean="0">
                <a:solidFill>
                  <a:schemeClr val="tx1"/>
                </a:solidFill>
                <a:latin typeface="华文楷体" panose="02010600040101010101" pitchFamily="2" charset="-122"/>
                <a:ea typeface="华文楷体" panose="02010600040101010101" pitchFamily="2" charset="-122"/>
              </a:rPr>
              <a:t>-1</a:t>
            </a:r>
            <a:r>
              <a:rPr lang="zh-CN" altLang="en-US" sz="2200" dirty="0" smtClean="0">
                <a:solidFill>
                  <a:schemeClr val="tx1"/>
                </a:solidFill>
                <a:latin typeface="华文楷体" panose="02010600040101010101" pitchFamily="2" charset="-122"/>
                <a:ea typeface="华文楷体" panose="02010600040101010101" pitchFamily="2" charset="-122"/>
              </a:rPr>
              <a:t>，在</a:t>
            </a:r>
            <a:r>
              <a:rPr lang="en-US" altLang="zh-CN" sz="2200" dirty="0" smtClean="0">
                <a:solidFill>
                  <a:schemeClr val="tx1"/>
                </a:solidFill>
                <a:latin typeface="华文楷体" panose="02010600040101010101" pitchFamily="2" charset="-122"/>
                <a:ea typeface="华文楷体" panose="02010600040101010101" pitchFamily="2" charset="-122"/>
              </a:rPr>
              <a:t>5-6GeV</a:t>
            </a:r>
            <a:r>
              <a:rPr lang="zh-CN" altLang="en-US" sz="2200" dirty="0" smtClean="0">
                <a:solidFill>
                  <a:schemeClr val="tx1"/>
                </a:solidFill>
                <a:latin typeface="华文楷体" panose="02010600040101010101" pitchFamily="2" charset="-122"/>
                <a:ea typeface="华文楷体" panose="02010600040101010101" pitchFamily="2" charset="-122"/>
              </a:rPr>
              <a:t>相应亮度</a:t>
            </a:r>
            <a:r>
              <a:rPr lang="en-US" altLang="zh-CN" sz="2200" dirty="0" smtClean="0">
                <a:solidFill>
                  <a:schemeClr val="tx1"/>
                </a:solidFill>
                <a:latin typeface="华文楷体" panose="02010600040101010101" pitchFamily="2" charset="-122"/>
                <a:ea typeface="华文楷体" panose="02010600040101010101" pitchFamily="2" charset="-122"/>
              </a:rPr>
              <a:t>0.3ab</a:t>
            </a:r>
            <a:r>
              <a:rPr lang="en-US" altLang="zh-CN" sz="2200" baseline="30000" dirty="0" smtClean="0">
                <a:solidFill>
                  <a:schemeClr val="tx1"/>
                </a:solidFill>
                <a:latin typeface="华文楷体" panose="02010600040101010101" pitchFamily="2" charset="-122"/>
                <a:ea typeface="华文楷体" panose="02010600040101010101" pitchFamily="2" charset="-122"/>
              </a:rPr>
              <a:t>-1</a:t>
            </a:r>
          </a:p>
          <a:p>
            <a:pPr marL="342900" indent="-342900" algn="l">
              <a:buClrTx/>
              <a:buSzPct val="90000"/>
              <a:buFont typeface="Wingdings" panose="05000000000000000000" pitchFamily="2" charset="2"/>
              <a:buChar char="p"/>
            </a:pPr>
            <a:r>
              <a:rPr lang="en-US" altLang="zh-CN" sz="2200" dirty="0" smtClean="0">
                <a:solidFill>
                  <a:srgbClr val="0000FF"/>
                </a:solidFill>
                <a:latin typeface="华文楷体" panose="02010600040101010101" pitchFamily="2" charset="-122"/>
                <a:ea typeface="华文楷体" panose="02010600040101010101" pitchFamily="2" charset="-122"/>
              </a:rPr>
              <a:t>STCF</a:t>
            </a:r>
            <a:r>
              <a:rPr lang="zh-CN" altLang="en-US" sz="2200" dirty="0" smtClean="0">
                <a:solidFill>
                  <a:srgbClr val="0000FF"/>
                </a:solidFill>
                <a:latin typeface="华文楷体" panose="02010600040101010101" pitchFamily="2" charset="-122"/>
                <a:ea typeface="华文楷体" panose="02010600040101010101" pitchFamily="2" charset="-122"/>
              </a:rPr>
              <a:t>实验：</a:t>
            </a:r>
            <a:r>
              <a:rPr lang="zh-CN" altLang="en-US" sz="2200" dirty="0" smtClean="0">
                <a:solidFill>
                  <a:schemeClr val="tx1"/>
                </a:solidFill>
                <a:latin typeface="华文楷体" panose="02010600040101010101" pitchFamily="2" charset="-122"/>
                <a:ea typeface="华文楷体" panose="02010600040101010101" pitchFamily="2" charset="-122"/>
              </a:rPr>
              <a:t>每年</a:t>
            </a:r>
            <a:r>
              <a:rPr lang="en-US" altLang="zh-CN" sz="2200" dirty="0" smtClean="0">
                <a:solidFill>
                  <a:schemeClr val="tx1"/>
                </a:solidFill>
                <a:latin typeface="华文楷体" panose="02010600040101010101" pitchFamily="2" charset="-122"/>
                <a:ea typeface="华文楷体" panose="02010600040101010101" pitchFamily="2" charset="-122"/>
              </a:rPr>
              <a:t>1ab</a:t>
            </a:r>
            <a:r>
              <a:rPr lang="en-US" altLang="zh-CN" sz="2200" baseline="30000" dirty="0" smtClean="0">
                <a:solidFill>
                  <a:schemeClr val="tx1"/>
                </a:solidFill>
                <a:latin typeface="华文楷体" panose="02010600040101010101" pitchFamily="2" charset="-122"/>
                <a:ea typeface="华文楷体" panose="02010600040101010101" pitchFamily="2" charset="-122"/>
              </a:rPr>
              <a:t>-1</a:t>
            </a:r>
            <a:r>
              <a:rPr lang="zh-CN" altLang="en-US" sz="2200" dirty="0" smtClean="0">
                <a:solidFill>
                  <a:schemeClr val="tx1"/>
                </a:solidFill>
                <a:latin typeface="华文楷体" panose="02010600040101010101" pitchFamily="2" charset="-122"/>
                <a:ea typeface="华文楷体" panose="02010600040101010101" pitchFamily="2" charset="-122"/>
              </a:rPr>
              <a:t>数据，相当于</a:t>
            </a:r>
            <a:r>
              <a:rPr lang="en-US" altLang="zh-CN" sz="2200" dirty="0" smtClean="0">
                <a:solidFill>
                  <a:schemeClr val="tx1"/>
                </a:solidFill>
                <a:latin typeface="华文楷体" panose="02010600040101010101" pitchFamily="2" charset="-122"/>
                <a:ea typeface="华文楷体" panose="02010600040101010101" pitchFamily="2" charset="-122"/>
              </a:rPr>
              <a:t>Belle-II</a:t>
            </a:r>
            <a:r>
              <a:rPr lang="zh-CN" altLang="en-US" sz="2200" dirty="0" smtClean="0">
                <a:solidFill>
                  <a:schemeClr val="tx1"/>
                </a:solidFill>
                <a:latin typeface="华文楷体" panose="02010600040101010101" pitchFamily="2" charset="-122"/>
                <a:ea typeface="华文楷体" panose="02010600040101010101" pitchFamily="2" charset="-122"/>
              </a:rPr>
              <a:t>总数据的数倍</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lang="zh-CN" altLang="en-US" sz="2200" dirty="0" smtClean="0">
                <a:solidFill>
                  <a:srgbClr val="0000FF"/>
                </a:solidFill>
                <a:latin typeface="华文楷体" panose="02010600040101010101" pitchFamily="2" charset="-122"/>
                <a:ea typeface="华文楷体" panose="02010600040101010101" pitchFamily="2" charset="-122"/>
              </a:rPr>
              <a:t>经验：</a:t>
            </a:r>
            <a:r>
              <a:rPr lang="en-US" altLang="zh-CN" sz="2200" dirty="0" smtClean="0">
                <a:solidFill>
                  <a:schemeClr val="tx1"/>
                </a:solidFill>
                <a:latin typeface="华文楷体" panose="02010600040101010101" pitchFamily="2" charset="-122"/>
                <a:ea typeface="华文楷体" panose="02010600040101010101" pitchFamily="2" charset="-122"/>
              </a:rPr>
              <a:t>STCF</a:t>
            </a:r>
            <a:r>
              <a:rPr lang="zh-CN" altLang="en-US" sz="2200" dirty="0" smtClean="0">
                <a:solidFill>
                  <a:schemeClr val="tx1"/>
                </a:solidFill>
                <a:latin typeface="华文楷体" panose="02010600040101010101" pitchFamily="2" charset="-122"/>
                <a:ea typeface="华文楷体" panose="02010600040101010101" pitchFamily="2" charset="-122"/>
              </a:rPr>
              <a:t>实验的探测效率是</a:t>
            </a:r>
            <a:r>
              <a:rPr lang="en-US" altLang="zh-CN" sz="2200" dirty="0" smtClean="0">
                <a:solidFill>
                  <a:schemeClr val="tx1"/>
                </a:solidFill>
                <a:latin typeface="华文楷体" panose="02010600040101010101" pitchFamily="2" charset="-122"/>
                <a:ea typeface="华文楷体" panose="02010600040101010101" pitchFamily="2" charset="-122"/>
              </a:rPr>
              <a:t>Belle-II</a:t>
            </a:r>
            <a:r>
              <a:rPr lang="zh-CN" altLang="en-US" sz="2200" dirty="0" smtClean="0">
                <a:solidFill>
                  <a:schemeClr val="tx1"/>
                </a:solidFill>
                <a:latin typeface="华文楷体" panose="02010600040101010101" pitchFamily="2" charset="-122"/>
                <a:ea typeface="华文楷体" panose="02010600040101010101" pitchFamily="2" charset="-122"/>
              </a:rPr>
              <a:t>实验的数倍</a:t>
            </a:r>
            <a:endParaRPr lang="en-US" altLang="zh-CN" sz="2200" dirty="0" smtClean="0">
              <a:solidFill>
                <a:schemeClr val="tx1"/>
              </a:solidFill>
              <a:latin typeface="华文楷体" panose="02010600040101010101" pitchFamily="2" charset="-122"/>
              <a:ea typeface="华文楷体" panose="02010600040101010101" pitchFamily="2" charset="-122"/>
            </a:endParaRPr>
          </a:p>
        </p:txBody>
      </p:sp>
      <p:sp>
        <p:nvSpPr>
          <p:cNvPr id="17" name="文本框 16"/>
          <p:cNvSpPr txBox="1"/>
          <p:nvPr/>
        </p:nvSpPr>
        <p:spPr>
          <a:xfrm>
            <a:off x="10886" y="6396335"/>
            <a:ext cx="9133114" cy="461665"/>
          </a:xfrm>
          <a:prstGeom prst="rect">
            <a:avLst/>
          </a:prstGeom>
          <a:solidFill>
            <a:srgbClr val="FFFF00"/>
          </a:solidFill>
        </p:spPr>
        <p:txBody>
          <a:bodyPr wrap="square" rtlCol="0">
            <a:spAutoFit/>
          </a:bodyPr>
          <a:lstStyle/>
          <a:p>
            <a:pPr algn="ctr">
              <a:buNone/>
            </a:pPr>
            <a:r>
              <a:rPr lang="en-US" altLang="zh-CN" sz="2400" dirty="0" smtClean="0">
                <a:solidFill>
                  <a:srgbClr val="FF0000"/>
                </a:solidFill>
                <a:latin typeface="华文楷体" panose="02010600040101010101" pitchFamily="2" charset="-122"/>
                <a:ea typeface="华文楷体" panose="02010600040101010101" pitchFamily="2" charset="-122"/>
              </a:rPr>
              <a:t>STCF</a:t>
            </a:r>
            <a:r>
              <a:rPr lang="zh-CN" altLang="en-US" sz="2400" dirty="0" smtClean="0">
                <a:solidFill>
                  <a:srgbClr val="FF0000"/>
                </a:solidFill>
                <a:latin typeface="华文楷体" panose="02010600040101010101" pitchFamily="2" charset="-122"/>
                <a:ea typeface="华文楷体" panose="02010600040101010101" pitchFamily="2" charset="-122"/>
              </a:rPr>
              <a:t>实验</a:t>
            </a:r>
            <a:r>
              <a:rPr lang="zh-CN" altLang="en-US" sz="2400" dirty="0" smtClean="0">
                <a:solidFill>
                  <a:schemeClr val="tx1"/>
                </a:solidFill>
                <a:latin typeface="华文楷体" panose="02010600040101010101" pitchFamily="2" charset="-122"/>
                <a:ea typeface="华文楷体" panose="02010600040101010101" pitchFamily="2" charset="-122"/>
              </a:rPr>
              <a:t>在类粲偶素的研究中具有</a:t>
            </a:r>
            <a:r>
              <a:rPr lang="zh-CN" altLang="en-US" sz="2400" dirty="0" smtClean="0">
                <a:solidFill>
                  <a:srgbClr val="FF0000"/>
                </a:solidFill>
                <a:latin typeface="华文楷体" panose="02010600040101010101" pitchFamily="2" charset="-122"/>
                <a:ea typeface="华文楷体" panose="02010600040101010101" pitchFamily="2" charset="-122"/>
              </a:rPr>
              <a:t>绝对优势</a:t>
            </a:r>
            <a:r>
              <a:rPr lang="zh-CN" altLang="en-US" sz="2400" dirty="0" smtClean="0">
                <a:solidFill>
                  <a:schemeClr val="tx1"/>
                </a:solidFill>
                <a:latin typeface="华文楷体" panose="02010600040101010101" pitchFamily="2" charset="-122"/>
                <a:ea typeface="华文楷体" panose="02010600040101010101" pitchFamily="2" charset="-122"/>
              </a:rPr>
              <a:t>，有望取得</a:t>
            </a:r>
            <a:r>
              <a:rPr lang="zh-CN" altLang="en-US" sz="2400" dirty="0" smtClean="0">
                <a:solidFill>
                  <a:srgbClr val="FF0000"/>
                </a:solidFill>
                <a:latin typeface="华文楷体" panose="02010600040101010101" pitchFamily="2" charset="-122"/>
                <a:ea typeface="华文楷体" panose="02010600040101010101" pitchFamily="2" charset="-122"/>
              </a:rPr>
              <a:t>重大突破</a:t>
            </a:r>
            <a:endParaRPr lang="zh-CN" altLang="en-US" sz="2400" dirty="0">
              <a:solidFill>
                <a:srgbClr val="FF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671055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核子电磁形状因子与核子结构</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13</a:t>
            </a:fld>
            <a:endParaRPr lang="en-US" dirty="0"/>
          </a:p>
        </p:txBody>
      </p:sp>
      <p:grpSp>
        <p:nvGrpSpPr>
          <p:cNvPr id="38" name="组合 37"/>
          <p:cNvGrpSpPr/>
          <p:nvPr/>
        </p:nvGrpSpPr>
        <p:grpSpPr>
          <a:xfrm>
            <a:off x="822367" y="1127612"/>
            <a:ext cx="7740336" cy="1844188"/>
            <a:chOff x="807127" y="2094353"/>
            <a:chExt cx="7740336" cy="2039333"/>
          </a:xfrm>
        </p:grpSpPr>
        <p:sp>
          <p:nvSpPr>
            <p:cNvPr id="5" name="Rechteck 48">
              <a:extLst>
                <a:ext uri="{FF2B5EF4-FFF2-40B4-BE49-F238E27FC236}">
                  <a16:creationId xmlns:a16="http://schemas.microsoft.com/office/drawing/2014/main" id="{BEF9EE8E-DEA1-43EF-9767-A816C5F767D5}"/>
                </a:ext>
              </a:extLst>
            </p:cNvPr>
            <p:cNvSpPr/>
            <p:nvPr/>
          </p:nvSpPr>
          <p:spPr>
            <a:xfrm>
              <a:off x="5537307" y="2094353"/>
              <a:ext cx="2586895" cy="369332"/>
            </a:xfrm>
            <a:prstGeom prst="rect">
              <a:avLst/>
            </a:prstGeom>
          </p:spPr>
          <p:txBody>
            <a:bodyPr wrap="square">
              <a:spAutoFit/>
            </a:body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GB" sz="1800" b="0" i="0" u="none" strike="noStrike" kern="0" cap="none" spc="0" normalizeH="0" baseline="0" noProof="0" dirty="0" err="1" smtClean="0">
                  <a:ln>
                    <a:noFill/>
                  </a:ln>
                  <a:solidFill>
                    <a:srgbClr val="FF6053"/>
                  </a:solidFill>
                  <a:effectLst/>
                  <a:uLnTx/>
                  <a:uFillTx/>
                  <a:latin typeface="Ebrima" panose="02000000000000000000" pitchFamily="2" charset="0"/>
                  <a:ea typeface="Ebrima" panose="02000000000000000000" pitchFamily="2" charset="0"/>
                  <a:cs typeface="Ebrima" panose="02000000000000000000" pitchFamily="2" charset="0"/>
                </a:rPr>
                <a:t>Annihilation:Time-Like</a:t>
              </a:r>
              <a:r>
                <a:rPr kumimoji="0" lang="en-GB" sz="1800" b="0" i="0" u="none" strike="noStrike" kern="0" cap="none" spc="0" normalizeH="0" baseline="0" noProof="0" dirty="0" smtClean="0">
                  <a:ln>
                    <a:noFill/>
                  </a:ln>
                  <a:solidFill>
                    <a:srgbClr val="FF6053"/>
                  </a:solidFill>
                  <a:effectLst/>
                  <a:uLnTx/>
                  <a:uFillTx/>
                  <a:latin typeface="Ebrima" panose="02000000000000000000" pitchFamily="2" charset="0"/>
                  <a:ea typeface="Ebrima" panose="02000000000000000000" pitchFamily="2" charset="0"/>
                  <a:cs typeface="Ebrima" panose="02000000000000000000" pitchFamily="2" charset="0"/>
                </a:rPr>
                <a:t> </a:t>
              </a:r>
            </a:p>
          </p:txBody>
        </p:sp>
        <p:sp>
          <p:nvSpPr>
            <p:cNvPr id="6" name="Rechteck 51">
              <a:extLst>
                <a:ext uri="{FF2B5EF4-FFF2-40B4-BE49-F238E27FC236}">
                  <a16:creationId xmlns:a16="http://schemas.microsoft.com/office/drawing/2014/main" id="{455442D6-B012-42CC-8A33-3F98A2AFF60F}"/>
                </a:ext>
              </a:extLst>
            </p:cNvPr>
            <p:cNvSpPr/>
            <p:nvPr/>
          </p:nvSpPr>
          <p:spPr>
            <a:xfrm>
              <a:off x="982916" y="3763160"/>
              <a:ext cx="2396079" cy="309601"/>
            </a:xfrm>
            <a:prstGeom prst="rect">
              <a:avLst/>
            </a:prstGeom>
          </p:spPr>
          <p:txBody>
            <a:bodyPr wrap="square">
              <a:spAutoFit/>
            </a:body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GB" sz="1800" b="0" i="0" u="none" strike="noStrike" kern="0" cap="none" spc="0" normalizeH="0" baseline="0" noProof="0" dirty="0" smtClean="0">
                  <a:ln>
                    <a:noFill/>
                  </a:ln>
                  <a:solidFill>
                    <a:srgbClr val="FF6053"/>
                  </a:solidFill>
                  <a:effectLst/>
                  <a:uLnTx/>
                  <a:uFillTx/>
                  <a:latin typeface="Ebrima" panose="02000000000000000000" pitchFamily="2" charset="0"/>
                  <a:ea typeface="Ebrima" panose="02000000000000000000" pitchFamily="2" charset="0"/>
                  <a:cs typeface="Ebrima" panose="02000000000000000000" pitchFamily="2" charset="0"/>
                </a:rPr>
                <a:t>Space-Like region</a:t>
              </a:r>
              <a:endParaRPr kumimoji="0" lang="fr-FR" sz="1800" b="0" i="0" u="none" strike="noStrike" kern="0" cap="none" spc="0" normalizeH="0" baseline="0" noProof="0" dirty="0" smtClean="0">
                <a:ln>
                  <a:noFill/>
                </a:ln>
                <a:solidFill>
                  <a:srgbClr val="FF6053"/>
                </a:solidFill>
                <a:effectLst/>
                <a:uLnTx/>
                <a:uFillTx/>
                <a:latin typeface="Ebrima" panose="02000000000000000000" pitchFamily="2" charset="0"/>
                <a:ea typeface="Ebrima" panose="02000000000000000000" pitchFamily="2" charset="0"/>
                <a:cs typeface="Ebrima" panose="02000000000000000000" pitchFamily="2" charset="0"/>
              </a:endParaRPr>
            </a:p>
          </p:txBody>
        </p:sp>
        <p:grpSp>
          <p:nvGrpSpPr>
            <p:cNvPr id="7" name="Gruppierung 52">
              <a:extLst>
                <a:ext uri="{FF2B5EF4-FFF2-40B4-BE49-F238E27FC236}">
                  <a16:creationId xmlns:a16="http://schemas.microsoft.com/office/drawing/2014/main" id="{E4B43288-324D-409F-980C-FD26A948BA54}"/>
                </a:ext>
              </a:extLst>
            </p:cNvPr>
            <p:cNvGrpSpPr/>
            <p:nvPr/>
          </p:nvGrpSpPr>
          <p:grpSpPr>
            <a:xfrm>
              <a:off x="807127" y="2155299"/>
              <a:ext cx="7740336" cy="1978387"/>
              <a:chOff x="552098" y="1438011"/>
              <a:chExt cx="8155113" cy="3219336"/>
            </a:xfrm>
          </p:grpSpPr>
          <p:grpSp>
            <p:nvGrpSpPr>
              <p:cNvPr id="8" name="Groupe 53">
                <a:extLst>
                  <a:ext uri="{FF2B5EF4-FFF2-40B4-BE49-F238E27FC236}">
                    <a16:creationId xmlns:a16="http://schemas.microsoft.com/office/drawing/2014/main" id="{8130EBFB-ED14-451C-9D3B-98F6F647F335}"/>
                  </a:ext>
                </a:extLst>
              </p:cNvPr>
              <p:cNvGrpSpPr/>
              <p:nvPr/>
            </p:nvGrpSpPr>
            <p:grpSpPr>
              <a:xfrm>
                <a:off x="552098" y="1438011"/>
                <a:ext cx="8155113" cy="3219336"/>
                <a:chOff x="-86991" y="1493744"/>
                <a:chExt cx="9686191" cy="4949154"/>
              </a:xfrm>
            </p:grpSpPr>
            <p:cxnSp>
              <p:nvCxnSpPr>
                <p:cNvPr id="13" name="Connecteur droit 50">
                  <a:extLst>
                    <a:ext uri="{FF2B5EF4-FFF2-40B4-BE49-F238E27FC236}">
                      <a16:creationId xmlns:a16="http://schemas.microsoft.com/office/drawing/2014/main" id="{AEAF5980-5603-438D-A392-8FDECF5FC33F}"/>
                    </a:ext>
                  </a:extLst>
                </p:cNvPr>
                <p:cNvCxnSpPr/>
                <p:nvPr/>
              </p:nvCxnSpPr>
              <p:spPr>
                <a:xfrm>
                  <a:off x="5535329" y="2050779"/>
                  <a:ext cx="0" cy="3321133"/>
                </a:xfrm>
                <a:prstGeom prst="line">
                  <a:avLst/>
                </a:prstGeom>
                <a:noFill/>
                <a:ln w="15875" cap="flat" cmpd="sng" algn="ctr">
                  <a:solidFill>
                    <a:srgbClr val="000000"/>
                  </a:solidFill>
                  <a:prstDash val="sysDash"/>
                  <a:miter lim="800000"/>
                </a:ln>
                <a:effectLst/>
              </p:spPr>
            </p:cxnSp>
            <p:grpSp>
              <p:nvGrpSpPr>
                <p:cNvPr id="14" name="Groupe 48">
                  <a:extLst>
                    <a:ext uri="{FF2B5EF4-FFF2-40B4-BE49-F238E27FC236}">
                      <a16:creationId xmlns:a16="http://schemas.microsoft.com/office/drawing/2014/main" id="{AB835E7C-711C-4F19-BA3B-7BBDB5670D3D}"/>
                    </a:ext>
                  </a:extLst>
                </p:cNvPr>
                <p:cNvGrpSpPr/>
                <p:nvPr/>
              </p:nvGrpSpPr>
              <p:grpSpPr>
                <a:xfrm>
                  <a:off x="-86991" y="1493744"/>
                  <a:ext cx="9686191" cy="4896302"/>
                  <a:chOff x="57025" y="1590846"/>
                  <a:chExt cx="9686191" cy="4896302"/>
                </a:xfrm>
              </p:grpSpPr>
              <p:sp>
                <p:nvSpPr>
                  <p:cNvPr id="17" name="Rectangle 10">
                    <a:extLst>
                      <a:ext uri="{FF2B5EF4-FFF2-40B4-BE49-F238E27FC236}">
                        <a16:creationId xmlns:a16="http://schemas.microsoft.com/office/drawing/2014/main" id="{D925A487-BEF9-4E2B-A310-3F4AB6DA290D}"/>
                      </a:ext>
                    </a:extLst>
                  </p:cNvPr>
                  <p:cNvSpPr>
                    <a:spLocks noChangeArrowheads="1"/>
                  </p:cNvSpPr>
                  <p:nvPr/>
                </p:nvSpPr>
                <p:spPr bwMode="auto">
                  <a:xfrm>
                    <a:off x="6443663" y="4652963"/>
                    <a:ext cx="380999" cy="1141212"/>
                  </a:xfrm>
                  <a:prstGeom prst="rect">
                    <a:avLst/>
                  </a:prstGeom>
                  <a:noFill/>
                  <a:ln w="12700">
                    <a:noFill/>
                    <a:miter lim="800000"/>
                    <a:headEnd type="none" w="sm" len="sm"/>
                    <a:tailEnd type="none" w="sm" len="sm"/>
                  </a:ln>
                  <a:effectLst/>
                </p:spPr>
                <p:txBody>
                  <a:bodyPr>
                    <a:spAutoFit/>
                  </a:body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en-GB" sz="2400" b="0" i="0" u="none" strike="noStrike" kern="0" cap="none" spc="0" normalizeH="0" baseline="0" noProof="0" smtClean="0">
                        <a:ln>
                          <a:noFill/>
                        </a:ln>
                        <a:solidFill>
                          <a:srgbClr val="009999"/>
                        </a:solidFill>
                        <a:effectLst/>
                        <a:uLnTx/>
                        <a:uFillTx/>
                        <a:ea typeface="宋体" panose="02010600030101010101" pitchFamily="2" charset="-122"/>
                      </a:rPr>
                      <a:t>_</a:t>
                    </a:r>
                  </a:p>
                </p:txBody>
              </p:sp>
              <p:sp>
                <p:nvSpPr>
                  <p:cNvPr id="18" name="Line 35">
                    <a:extLst>
                      <a:ext uri="{FF2B5EF4-FFF2-40B4-BE49-F238E27FC236}">
                        <a16:creationId xmlns:a16="http://schemas.microsoft.com/office/drawing/2014/main" id="{5ED8C1FB-78F8-4A6A-820D-0703C719A270}"/>
                      </a:ext>
                    </a:extLst>
                  </p:cNvPr>
                  <p:cNvSpPr>
                    <a:spLocks noChangeShapeType="1"/>
                  </p:cNvSpPr>
                  <p:nvPr/>
                </p:nvSpPr>
                <p:spPr bwMode="auto">
                  <a:xfrm flipV="1">
                    <a:off x="281194" y="5516559"/>
                    <a:ext cx="9239169" cy="5"/>
                  </a:xfrm>
                  <a:prstGeom prst="line">
                    <a:avLst/>
                  </a:prstGeom>
                  <a:noFill/>
                  <a:ln w="57150">
                    <a:solidFill>
                      <a:srgbClr val="000000"/>
                    </a:solidFill>
                    <a:round/>
                    <a:tailEnd type="triangle" w="med" len="med"/>
                  </a:ln>
                  <a:effectLst/>
                </p:spPr>
                <p:txBody>
                  <a:bodyPr/>
                  <a:lstStyle/>
                  <a:p>
                    <a:pPr marL="0" marR="0" lvl="0" indent="0" algn="l" defTabSz="914400" eaLnBrk="0" fontAlgn="auto" latinLnBrk="0" hangingPunct="0">
                      <a:lnSpc>
                        <a:spcPct val="100000"/>
                      </a:lnSpc>
                      <a:spcBef>
                        <a:spcPct val="0"/>
                      </a:spcBef>
                      <a:spcAft>
                        <a:spcPts val="0"/>
                      </a:spcAft>
                      <a:buClrTx/>
                      <a:buSzTx/>
                      <a:buFontTx/>
                      <a:buNone/>
                      <a:tabLst/>
                      <a:defRPr/>
                    </a:pPr>
                    <a:endParaRPr kumimoji="0" lang="fr-FR" sz="1800" b="0" i="0" u="none" strike="noStrike" kern="0" cap="none" spc="0" normalizeH="0" baseline="0" noProof="0" smtClean="0">
                      <a:ln>
                        <a:noFill/>
                      </a:ln>
                      <a:solidFill>
                        <a:srgbClr val="000000"/>
                      </a:solidFill>
                      <a:effectLst/>
                      <a:uLnTx/>
                      <a:uFillTx/>
                      <a:ea typeface="宋体" panose="02010600030101010101" pitchFamily="2" charset="-122"/>
                    </a:endParaRPr>
                  </a:p>
                </p:txBody>
              </p:sp>
              <p:sp>
                <p:nvSpPr>
                  <p:cNvPr id="19" name="Line 36">
                    <a:extLst>
                      <a:ext uri="{FF2B5EF4-FFF2-40B4-BE49-F238E27FC236}">
                        <a16:creationId xmlns:a16="http://schemas.microsoft.com/office/drawing/2014/main" id="{0BAA9DB6-6559-47C7-815C-55F05161151D}"/>
                      </a:ext>
                    </a:extLst>
                  </p:cNvPr>
                  <p:cNvSpPr>
                    <a:spLocks noChangeShapeType="1"/>
                  </p:cNvSpPr>
                  <p:nvPr/>
                </p:nvSpPr>
                <p:spPr bwMode="auto">
                  <a:xfrm flipV="1">
                    <a:off x="3486565" y="1591552"/>
                    <a:ext cx="0" cy="3925009"/>
                  </a:xfrm>
                  <a:prstGeom prst="line">
                    <a:avLst/>
                  </a:prstGeom>
                  <a:noFill/>
                  <a:ln w="41275">
                    <a:solidFill>
                      <a:srgbClr val="000000"/>
                    </a:solidFill>
                    <a:round/>
                    <a:tailEnd type="triangle" w="med" len="med"/>
                  </a:ln>
                  <a:effectLst/>
                </p:spPr>
                <p:txBody>
                  <a:bodyPr/>
                  <a:lstStyle/>
                  <a:p>
                    <a:pPr marL="0" marR="0" lvl="0" indent="0" algn="l" defTabSz="914400" eaLnBrk="0" fontAlgn="auto" latinLnBrk="0" hangingPunct="0">
                      <a:lnSpc>
                        <a:spcPct val="100000"/>
                      </a:lnSpc>
                      <a:spcBef>
                        <a:spcPct val="0"/>
                      </a:spcBef>
                      <a:spcAft>
                        <a:spcPts val="0"/>
                      </a:spcAft>
                      <a:buClrTx/>
                      <a:buSzTx/>
                      <a:buFontTx/>
                      <a:buNone/>
                      <a:tabLst/>
                      <a:defRPr/>
                    </a:pPr>
                    <a:endParaRPr kumimoji="0" lang="fr-FR" sz="1800" b="0" i="0" u="none" strike="noStrike" kern="0" cap="none" spc="0" normalizeH="0" baseline="0" noProof="0" smtClean="0">
                      <a:ln>
                        <a:noFill/>
                      </a:ln>
                      <a:solidFill>
                        <a:srgbClr val="000000"/>
                      </a:solidFill>
                      <a:effectLst/>
                      <a:uLnTx/>
                      <a:uFillTx/>
                      <a:ea typeface="宋体" panose="02010600030101010101" pitchFamily="2" charset="-122"/>
                    </a:endParaRPr>
                  </a:p>
                </p:txBody>
              </p:sp>
              <p:sp>
                <p:nvSpPr>
                  <p:cNvPr id="20" name="Text Box 44">
                    <a:extLst>
                      <a:ext uri="{FF2B5EF4-FFF2-40B4-BE49-F238E27FC236}">
                        <a16:creationId xmlns:a16="http://schemas.microsoft.com/office/drawing/2014/main" id="{96F38C41-6464-4762-8D6D-66DB7B60C29A}"/>
                      </a:ext>
                    </a:extLst>
                  </p:cNvPr>
                  <p:cNvSpPr txBox="1">
                    <a:spLocks noChangeArrowheads="1"/>
                  </p:cNvSpPr>
                  <p:nvPr/>
                </p:nvSpPr>
                <p:spPr bwMode="auto">
                  <a:xfrm>
                    <a:off x="8817595" y="5364155"/>
                    <a:ext cx="791912" cy="1122993"/>
                  </a:xfrm>
                  <a:prstGeom prst="rect">
                    <a:avLst/>
                  </a:prstGeom>
                  <a:noFill/>
                  <a:ln w="9525">
                    <a:noFill/>
                    <a:miter lim="800000"/>
                  </a:ln>
                  <a:effectLst/>
                </p:spPr>
                <p:txBody>
                  <a:bodyPr wrap="square">
                    <a:spAutoFit/>
                  </a:body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fr-FR" sz="2200" b="0" i="0" u="none" strike="noStrike" kern="0" cap="none" spc="0" normalizeH="0" baseline="0" noProof="0" dirty="0" smtClean="0">
                        <a:ln>
                          <a:noFill/>
                        </a:ln>
                        <a:solidFill>
                          <a:srgbClr val="000000"/>
                        </a:solidFill>
                        <a:effectLst/>
                        <a:uLnTx/>
                        <a:uFillTx/>
                        <a:ea typeface="宋体" panose="02010600030101010101" pitchFamily="2" charset="-122"/>
                      </a:rPr>
                      <a:t>q</a:t>
                    </a:r>
                    <a:r>
                      <a:rPr kumimoji="0" lang="fr-FR" sz="2200" b="0" i="0" u="none" strike="noStrike" kern="0" cap="none" spc="0" normalizeH="0" baseline="30000" noProof="0" dirty="0" smtClean="0">
                        <a:ln>
                          <a:noFill/>
                        </a:ln>
                        <a:solidFill>
                          <a:srgbClr val="000000"/>
                        </a:solidFill>
                        <a:effectLst/>
                        <a:uLnTx/>
                        <a:uFillTx/>
                        <a:ea typeface="宋体" panose="02010600030101010101" pitchFamily="2" charset="-122"/>
                      </a:rPr>
                      <a:t>2</a:t>
                    </a:r>
                  </a:p>
                </p:txBody>
              </p:sp>
              <p:sp>
                <p:nvSpPr>
                  <p:cNvPr id="21" name="Rectangle 46">
                    <a:extLst>
                      <a:ext uri="{FF2B5EF4-FFF2-40B4-BE49-F238E27FC236}">
                        <a16:creationId xmlns:a16="http://schemas.microsoft.com/office/drawing/2014/main" id="{924BC5A1-CA6B-4F9B-A01E-5CCADEF6297B}"/>
                      </a:ext>
                    </a:extLst>
                  </p:cNvPr>
                  <p:cNvSpPr>
                    <a:spLocks noChangeArrowheads="1"/>
                  </p:cNvSpPr>
                  <p:nvPr/>
                </p:nvSpPr>
                <p:spPr bwMode="auto">
                  <a:xfrm>
                    <a:off x="3545794" y="2147229"/>
                    <a:ext cx="2041881" cy="3240091"/>
                  </a:xfrm>
                  <a:prstGeom prst="rect">
                    <a:avLst/>
                  </a:prstGeom>
                  <a:gradFill rotWithShape="1">
                    <a:gsLst>
                      <a:gs pos="0">
                        <a:srgbClr val="FFFF00">
                          <a:gamma/>
                          <a:shade val="46275"/>
                          <a:invGamma/>
                          <a:alpha val="89000"/>
                        </a:srgbClr>
                      </a:gs>
                      <a:gs pos="50000">
                        <a:srgbClr val="FFFF00">
                          <a:alpha val="89000"/>
                        </a:srgbClr>
                      </a:gs>
                      <a:gs pos="100000">
                        <a:srgbClr val="FFFF00">
                          <a:gamma/>
                          <a:shade val="46275"/>
                          <a:invGamma/>
                          <a:alpha val="89000"/>
                        </a:srgbClr>
                      </a:gs>
                    </a:gsLst>
                    <a:lin ang="5400000" scaled="1"/>
                  </a:gradFill>
                  <a:ln w="9525">
                    <a:noFill/>
                    <a:miter lim="800000"/>
                  </a:ln>
                  <a:effectLst/>
                </p:spPr>
                <p:txBody>
                  <a:bodyPr wrap="none" anchor="ctr"/>
                  <a:lstStyle/>
                  <a:p>
                    <a:pPr marL="0" marR="0" lvl="0" indent="0" algn="l" defTabSz="914400" eaLnBrk="0" fontAlgn="auto" latinLnBrk="0" hangingPunct="0">
                      <a:lnSpc>
                        <a:spcPct val="100000"/>
                      </a:lnSpc>
                      <a:spcBef>
                        <a:spcPct val="0"/>
                      </a:spcBef>
                      <a:spcAft>
                        <a:spcPts val="0"/>
                      </a:spcAft>
                      <a:buClrTx/>
                      <a:buSzTx/>
                      <a:buFontTx/>
                      <a:buNone/>
                      <a:tabLst/>
                      <a:defRPr/>
                    </a:pPr>
                    <a:endParaRPr kumimoji="0" lang="fr-FR" sz="1800" b="0" i="0" u="none" strike="noStrike" kern="0" cap="none" spc="0" normalizeH="0" baseline="0" noProof="0" smtClean="0">
                      <a:ln>
                        <a:noFill/>
                      </a:ln>
                      <a:solidFill>
                        <a:srgbClr val="000000"/>
                      </a:solidFill>
                      <a:effectLst/>
                      <a:uLnTx/>
                      <a:uFillTx/>
                      <a:ea typeface="宋体" panose="02010600030101010101" pitchFamily="2" charset="-122"/>
                    </a:endParaRPr>
                  </a:p>
                </p:txBody>
              </p:sp>
              <p:sp>
                <p:nvSpPr>
                  <p:cNvPr id="22" name="Rectangle 50">
                    <a:extLst>
                      <a:ext uri="{FF2B5EF4-FFF2-40B4-BE49-F238E27FC236}">
                        <a16:creationId xmlns:a16="http://schemas.microsoft.com/office/drawing/2014/main" id="{184B3D85-7470-4105-9685-299FEF85CD3D}"/>
                      </a:ext>
                    </a:extLst>
                  </p:cNvPr>
                  <p:cNvSpPr>
                    <a:spLocks noChangeArrowheads="1"/>
                  </p:cNvSpPr>
                  <p:nvPr/>
                </p:nvSpPr>
                <p:spPr bwMode="auto">
                  <a:xfrm>
                    <a:off x="922580" y="4912066"/>
                    <a:ext cx="2520528" cy="568498"/>
                  </a:xfrm>
                  <a:prstGeom prst="rect">
                    <a:avLst/>
                  </a:prstGeom>
                  <a:solidFill>
                    <a:srgbClr val="761800"/>
                  </a:solidFill>
                  <a:ln w="9525">
                    <a:noFill/>
                    <a:miter lim="800000"/>
                  </a:ln>
                  <a:effectLst/>
                </p:spPr>
                <p:txBody>
                  <a:bodyPr wrap="none" anchor="ct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fr-FR" sz="2200" b="0" i="0" u="none" strike="noStrike" kern="0" cap="none" spc="0" normalizeH="0" baseline="0" noProof="0" dirty="0" err="1" smtClean="0">
                        <a:ln>
                          <a:noFill/>
                        </a:ln>
                        <a:solidFill>
                          <a:srgbClr val="FFFFFF"/>
                        </a:solidFill>
                        <a:effectLst/>
                        <a:uLnTx/>
                        <a:uFillTx/>
                        <a:ea typeface="宋体" panose="02010600030101010101" pitchFamily="2" charset="-122"/>
                      </a:rPr>
                      <a:t>FFs</a:t>
                    </a:r>
                    <a:r>
                      <a:rPr kumimoji="0" lang="fr-FR" sz="2200" b="0" i="0" u="none" strike="noStrike" kern="0" cap="none" spc="0" normalizeH="0" baseline="0" noProof="0" dirty="0" smtClean="0">
                        <a:ln>
                          <a:noFill/>
                        </a:ln>
                        <a:solidFill>
                          <a:srgbClr val="FFFFFF"/>
                        </a:solidFill>
                        <a:effectLst/>
                        <a:uLnTx/>
                        <a:uFillTx/>
                        <a:ea typeface="宋体" panose="02010600030101010101" pitchFamily="2" charset="-122"/>
                      </a:rPr>
                      <a:t> are real</a:t>
                    </a:r>
                  </a:p>
                </p:txBody>
              </p:sp>
              <p:sp>
                <p:nvSpPr>
                  <p:cNvPr id="23" name="Text Box 51">
                    <a:extLst>
                      <a:ext uri="{FF2B5EF4-FFF2-40B4-BE49-F238E27FC236}">
                        <a16:creationId xmlns:a16="http://schemas.microsoft.com/office/drawing/2014/main" id="{BC78E97F-5DC1-4F34-B8CE-B496BD55E93B}"/>
                      </a:ext>
                    </a:extLst>
                  </p:cNvPr>
                  <p:cNvSpPr txBox="1">
                    <a:spLocks noChangeArrowheads="1"/>
                  </p:cNvSpPr>
                  <p:nvPr/>
                </p:nvSpPr>
                <p:spPr bwMode="auto">
                  <a:xfrm>
                    <a:off x="3608674" y="2839720"/>
                    <a:ext cx="2041878" cy="923925"/>
                  </a:xfrm>
                  <a:prstGeom prst="rect">
                    <a:avLst/>
                  </a:prstGeom>
                  <a:noFill/>
                  <a:ln w="9525">
                    <a:noFill/>
                    <a:miter lim="800000"/>
                  </a:ln>
                  <a:effectLst/>
                </p:spPr>
                <p:txBody>
                  <a:bodyPr wrap="square">
                    <a:spAutoFit/>
                  </a:body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fr-FR" sz="1800" b="0" i="0" u="none" strike="noStrike" kern="0" cap="none" spc="0" normalizeH="0" baseline="0" noProof="0" dirty="0" smtClean="0">
                        <a:ln>
                          <a:noFill/>
                        </a:ln>
                        <a:solidFill>
                          <a:srgbClr val="000000"/>
                        </a:solidFill>
                        <a:effectLst/>
                        <a:uLnTx/>
                        <a:uFillTx/>
                        <a:ea typeface="宋体" panose="02010600030101010101" pitchFamily="2" charset="-122"/>
                      </a:rPr>
                      <a:t>Unphy</a:t>
                    </a:r>
                    <a:r>
                      <a:rPr kumimoji="0" lang="en-US" sz="1800" b="0" kern="0" dirty="0">
                        <a:solidFill>
                          <a:srgbClr val="000000"/>
                        </a:solidFill>
                        <a:ea typeface="宋体" panose="02010600030101010101" pitchFamily="2" charset="-122"/>
                      </a:rPr>
                      <a:t>.</a:t>
                    </a:r>
                    <a:r>
                      <a:rPr kumimoji="0" lang="fr-FR" sz="1800" b="0" i="0" u="none" strike="noStrike" kern="0" cap="none" spc="0" normalizeH="0" baseline="0" noProof="0" dirty="0" smtClean="0">
                        <a:ln>
                          <a:noFill/>
                        </a:ln>
                        <a:solidFill>
                          <a:srgbClr val="000000"/>
                        </a:solidFill>
                        <a:effectLst/>
                        <a:uLnTx/>
                        <a:uFillTx/>
                        <a:ea typeface="宋体" panose="02010600030101010101" pitchFamily="2" charset="-122"/>
                      </a:rPr>
                      <a:t> region</a:t>
                    </a:r>
                  </a:p>
                </p:txBody>
              </p:sp>
              <p:pic>
                <p:nvPicPr>
                  <p:cNvPr id="24" name="Picture 3">
                    <a:extLst>
                      <a:ext uri="{FF2B5EF4-FFF2-40B4-BE49-F238E27FC236}">
                        <a16:creationId xmlns:a16="http://schemas.microsoft.com/office/drawing/2014/main" id="{51903816-A831-48E1-9CE0-62559468E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614" y="2147229"/>
                    <a:ext cx="1704609" cy="2737377"/>
                  </a:xfrm>
                  <a:prstGeom prst="rect">
                    <a:avLst/>
                  </a:prstGeom>
                  <a:solidFill>
                    <a:srgbClr val="000000"/>
                  </a:solidFill>
                  <a:ln>
                    <a:noFill/>
                  </a:ln>
                  <a:effectLst/>
                </p:spPr>
              </p:pic>
              <p:pic>
                <p:nvPicPr>
                  <p:cNvPr id="25" name="Picture 4">
                    <a:extLst>
                      <a:ext uri="{FF2B5EF4-FFF2-40B4-BE49-F238E27FC236}">
                        <a16:creationId xmlns:a16="http://schemas.microsoft.com/office/drawing/2014/main" id="{9084F7A1-CC5B-450B-91EC-FA01B9517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097978" y="2544620"/>
                    <a:ext cx="2882421" cy="2212767"/>
                  </a:xfrm>
                  <a:prstGeom prst="rect">
                    <a:avLst/>
                  </a:prstGeom>
                  <a:solidFill>
                    <a:srgbClr val="000000"/>
                  </a:solidFill>
                  <a:ln>
                    <a:noFill/>
                  </a:ln>
                  <a:effectLst/>
                </p:spPr>
              </p:pic>
              <p:sp>
                <p:nvSpPr>
                  <p:cNvPr id="26" name="Ellipse 9">
                    <a:extLst>
                      <a:ext uri="{FF2B5EF4-FFF2-40B4-BE49-F238E27FC236}">
                        <a16:creationId xmlns:a16="http://schemas.microsoft.com/office/drawing/2014/main" id="{B968C5EF-BF05-4BB6-9415-73956503378D}"/>
                      </a:ext>
                    </a:extLst>
                  </p:cNvPr>
                  <p:cNvSpPr/>
                  <p:nvPr/>
                </p:nvSpPr>
                <p:spPr>
                  <a:xfrm>
                    <a:off x="1293612" y="4526796"/>
                    <a:ext cx="383504" cy="236963"/>
                  </a:xfrm>
                  <a:prstGeom prst="ellipse">
                    <a:avLst/>
                  </a:prstGeom>
                  <a:solidFill>
                    <a:srgbClr val="000000"/>
                  </a:solidFill>
                  <a:ln w="12700" cap="flat" cmpd="sng" algn="ctr">
                    <a:solidFill>
                      <a:srgbClr val="000000"/>
                    </a:solidFill>
                    <a:prstDash val="solid"/>
                    <a:miter lim="800000"/>
                  </a:ln>
                  <a:effectLst/>
                </p:spPr>
                <p:txBody>
                  <a:bodyPr rtlCol="0" anchor="ct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宋体"/>
                      <a:cs typeface="+mn-cs"/>
                    </a:endParaRPr>
                  </a:p>
                </p:txBody>
              </p:sp>
              <p:sp>
                <p:nvSpPr>
                  <p:cNvPr id="27" name="Ellipse 33">
                    <a:extLst>
                      <a:ext uri="{FF2B5EF4-FFF2-40B4-BE49-F238E27FC236}">
                        <a16:creationId xmlns:a16="http://schemas.microsoft.com/office/drawing/2014/main" id="{A96336EF-933B-4BA1-AD54-6A058F4A65DA}"/>
                      </a:ext>
                    </a:extLst>
                  </p:cNvPr>
                  <p:cNvSpPr/>
                  <p:nvPr/>
                </p:nvSpPr>
                <p:spPr>
                  <a:xfrm>
                    <a:off x="1923591" y="4469528"/>
                    <a:ext cx="383504" cy="287859"/>
                  </a:xfrm>
                  <a:prstGeom prst="ellipse">
                    <a:avLst/>
                  </a:prstGeom>
                  <a:solidFill>
                    <a:srgbClr val="000000"/>
                  </a:solidFill>
                  <a:ln w="12700" cap="flat" cmpd="sng" algn="ctr">
                    <a:solidFill>
                      <a:srgbClr val="000000"/>
                    </a:solidFill>
                    <a:prstDash val="solid"/>
                    <a:miter lim="800000"/>
                  </a:ln>
                  <a:effectLst/>
                </p:spPr>
                <p:txBody>
                  <a:bodyPr rtlCol="0" anchor="ct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宋体"/>
                      <a:cs typeface="+mn-cs"/>
                    </a:endParaRPr>
                  </a:p>
                </p:txBody>
              </p:sp>
              <p:sp>
                <p:nvSpPr>
                  <p:cNvPr id="28" name="Ellipse 35">
                    <a:extLst>
                      <a:ext uri="{FF2B5EF4-FFF2-40B4-BE49-F238E27FC236}">
                        <a16:creationId xmlns:a16="http://schemas.microsoft.com/office/drawing/2014/main" id="{77114B2D-EBF6-4478-BFB3-AA7B57B499D6}"/>
                      </a:ext>
                    </a:extLst>
                  </p:cNvPr>
                  <p:cNvSpPr/>
                  <p:nvPr/>
                </p:nvSpPr>
                <p:spPr>
                  <a:xfrm>
                    <a:off x="6521192" y="4397266"/>
                    <a:ext cx="383505" cy="287859"/>
                  </a:xfrm>
                  <a:prstGeom prst="ellipse">
                    <a:avLst/>
                  </a:prstGeom>
                  <a:solidFill>
                    <a:srgbClr val="000000"/>
                  </a:solidFill>
                  <a:ln w="12700" cap="flat" cmpd="sng" algn="ctr">
                    <a:solidFill>
                      <a:srgbClr val="000000"/>
                    </a:solidFill>
                    <a:prstDash val="solid"/>
                    <a:miter lim="800000"/>
                  </a:ln>
                  <a:effectLst/>
                </p:spPr>
                <p:txBody>
                  <a:bodyPr rtlCol="0" anchor="ct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宋体"/>
                      <a:cs typeface="+mn-cs"/>
                    </a:endParaRPr>
                  </a:p>
                </p:txBody>
              </p:sp>
              <p:sp>
                <p:nvSpPr>
                  <p:cNvPr id="29" name="Ellipse 37">
                    <a:extLst>
                      <a:ext uri="{FF2B5EF4-FFF2-40B4-BE49-F238E27FC236}">
                        <a16:creationId xmlns:a16="http://schemas.microsoft.com/office/drawing/2014/main" id="{E90EC1E8-CFB6-4AF9-914C-255ADB2FD643}"/>
                      </a:ext>
                    </a:extLst>
                  </p:cNvPr>
                  <p:cNvSpPr/>
                  <p:nvPr/>
                </p:nvSpPr>
                <p:spPr>
                  <a:xfrm>
                    <a:off x="7359045" y="4053703"/>
                    <a:ext cx="648071" cy="287859"/>
                  </a:xfrm>
                  <a:prstGeom prst="ellipse">
                    <a:avLst/>
                  </a:prstGeom>
                  <a:solidFill>
                    <a:srgbClr val="000000"/>
                  </a:solidFill>
                  <a:ln w="12700" cap="flat" cmpd="sng" algn="ctr">
                    <a:solidFill>
                      <a:srgbClr val="000000"/>
                    </a:solidFill>
                    <a:prstDash val="solid"/>
                    <a:miter lim="800000"/>
                  </a:ln>
                  <a:effectLst/>
                </p:spPr>
                <p:txBody>
                  <a:bodyPr rtlCol="0" anchor="ct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宋体"/>
                      <a:cs typeface="+mn-cs"/>
                    </a:endParaRPr>
                  </a:p>
                </p:txBody>
              </p:sp>
              <p:sp>
                <p:nvSpPr>
                  <p:cNvPr id="30" name="Ellipse 38">
                    <a:extLst>
                      <a:ext uri="{FF2B5EF4-FFF2-40B4-BE49-F238E27FC236}">
                        <a16:creationId xmlns:a16="http://schemas.microsoft.com/office/drawing/2014/main" id="{A7A37987-E43B-4960-8A98-CE888498A005}"/>
                      </a:ext>
                    </a:extLst>
                  </p:cNvPr>
                  <p:cNvSpPr/>
                  <p:nvPr/>
                </p:nvSpPr>
                <p:spPr>
                  <a:xfrm>
                    <a:off x="8136810" y="2909242"/>
                    <a:ext cx="383504" cy="287860"/>
                  </a:xfrm>
                  <a:prstGeom prst="ellipse">
                    <a:avLst/>
                  </a:prstGeom>
                  <a:solidFill>
                    <a:srgbClr val="000000"/>
                  </a:solidFill>
                  <a:ln w="12700" cap="flat" cmpd="sng" algn="ctr">
                    <a:solidFill>
                      <a:srgbClr val="000000"/>
                    </a:solidFill>
                    <a:prstDash val="solid"/>
                    <a:miter lim="800000"/>
                  </a:ln>
                  <a:effectLst/>
                </p:spPr>
                <p:txBody>
                  <a:bodyPr rtlCol="0" anchor="ct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宋体"/>
                      <a:cs typeface="+mn-cs"/>
                    </a:endParaRPr>
                  </a:p>
                </p:txBody>
              </p:sp>
              <p:sp>
                <p:nvSpPr>
                  <p:cNvPr id="31" name="Ellipse 39">
                    <a:extLst>
                      <a:ext uri="{FF2B5EF4-FFF2-40B4-BE49-F238E27FC236}">
                        <a16:creationId xmlns:a16="http://schemas.microsoft.com/office/drawing/2014/main" id="{0F9AFD2E-9541-4455-A0ED-A93969B91FA5}"/>
                      </a:ext>
                    </a:extLst>
                  </p:cNvPr>
                  <p:cNvSpPr/>
                  <p:nvPr/>
                </p:nvSpPr>
                <p:spPr>
                  <a:xfrm>
                    <a:off x="8275486" y="4339372"/>
                    <a:ext cx="383504" cy="287860"/>
                  </a:xfrm>
                  <a:prstGeom prst="ellipse">
                    <a:avLst/>
                  </a:prstGeom>
                  <a:solidFill>
                    <a:srgbClr val="000000"/>
                  </a:solidFill>
                  <a:ln w="12700" cap="flat" cmpd="sng" algn="ctr">
                    <a:solidFill>
                      <a:srgbClr val="000000"/>
                    </a:solidFill>
                    <a:prstDash val="solid"/>
                    <a:miter lim="800000"/>
                  </a:ln>
                  <a:effectLst/>
                </p:spPr>
                <p:txBody>
                  <a:bodyPr rtlCol="0" anchor="ct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宋体"/>
                      <a:cs typeface="+mn-cs"/>
                    </a:endParaRPr>
                  </a:p>
                </p:txBody>
              </p:sp>
              <p:sp>
                <p:nvSpPr>
                  <p:cNvPr id="32" name="Rectangle 40">
                    <a:extLst>
                      <a:ext uri="{FF2B5EF4-FFF2-40B4-BE49-F238E27FC236}">
                        <a16:creationId xmlns:a16="http://schemas.microsoft.com/office/drawing/2014/main" id="{8A406D7B-0CB0-4C6E-926A-FF290EE6E8FF}"/>
                      </a:ext>
                    </a:extLst>
                  </p:cNvPr>
                  <p:cNvSpPr/>
                  <p:nvPr/>
                </p:nvSpPr>
                <p:spPr>
                  <a:xfrm>
                    <a:off x="1287570" y="4142286"/>
                    <a:ext cx="362016" cy="948889"/>
                  </a:xfrm>
                  <a:prstGeom prst="rect">
                    <a:avLst/>
                  </a:prstGeom>
                  <a:noFill/>
                </p:spPr>
                <p:txBody>
                  <a:bodyPr wrap="square">
                    <a:spAutoFit/>
                  </a:body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fr-FR" sz="1800" b="0" i="0" u="none" strike="noStrike" kern="0" cap="none" spc="0" normalizeH="0" baseline="0" noProof="0" dirty="0" smtClean="0">
                        <a:ln>
                          <a:noFill/>
                        </a:ln>
                        <a:solidFill>
                          <a:srgbClr val="FFFF00"/>
                        </a:solidFill>
                        <a:effectLst/>
                        <a:uLnTx/>
                        <a:uFillTx/>
                        <a:ea typeface="宋体" panose="02010600030101010101" pitchFamily="2" charset="-122"/>
                      </a:rPr>
                      <a:t>p</a:t>
                    </a:r>
                  </a:p>
                </p:txBody>
              </p:sp>
              <p:sp>
                <p:nvSpPr>
                  <p:cNvPr id="33" name="Rectangle 41">
                    <a:extLst>
                      <a:ext uri="{FF2B5EF4-FFF2-40B4-BE49-F238E27FC236}">
                        <a16:creationId xmlns:a16="http://schemas.microsoft.com/office/drawing/2014/main" id="{CF87926A-8F0E-45BD-9BB2-D619F02E4FB1}"/>
                      </a:ext>
                    </a:extLst>
                  </p:cNvPr>
                  <p:cNvSpPr/>
                  <p:nvPr/>
                </p:nvSpPr>
                <p:spPr>
                  <a:xfrm>
                    <a:off x="1888112" y="4161283"/>
                    <a:ext cx="443110" cy="948889"/>
                  </a:xfrm>
                  <a:prstGeom prst="rect">
                    <a:avLst/>
                  </a:prstGeom>
                  <a:noFill/>
                </p:spPr>
                <p:txBody>
                  <a:bodyPr wrap="square">
                    <a:spAutoFit/>
                  </a:body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fr-FR" sz="1800" b="0" i="0" u="none" strike="noStrike" kern="0" cap="none" spc="0" normalizeH="0" baseline="0" noProof="0" dirty="0" smtClean="0">
                        <a:ln>
                          <a:noFill/>
                        </a:ln>
                        <a:solidFill>
                          <a:srgbClr val="FFFF00"/>
                        </a:solidFill>
                        <a:effectLst/>
                        <a:uLnTx/>
                        <a:uFillTx/>
                        <a:ea typeface="宋体" panose="02010600030101010101" pitchFamily="2" charset="-122"/>
                      </a:rPr>
                      <a:t>p</a:t>
                    </a:r>
                  </a:p>
                </p:txBody>
              </p:sp>
              <p:sp>
                <p:nvSpPr>
                  <p:cNvPr id="34" name="Text Box 23">
                    <a:extLst>
                      <a:ext uri="{FF2B5EF4-FFF2-40B4-BE49-F238E27FC236}">
                        <a16:creationId xmlns:a16="http://schemas.microsoft.com/office/drawing/2014/main" id="{E7AE4870-39EF-4287-9D6F-229B205B5327}"/>
                      </a:ext>
                    </a:extLst>
                  </p:cNvPr>
                  <p:cNvSpPr txBox="1">
                    <a:spLocks noChangeArrowheads="1"/>
                  </p:cNvSpPr>
                  <p:nvPr/>
                </p:nvSpPr>
                <p:spPr bwMode="auto">
                  <a:xfrm>
                    <a:off x="8164341" y="4112533"/>
                    <a:ext cx="523400" cy="1749858"/>
                  </a:xfrm>
                  <a:prstGeom prst="rect">
                    <a:avLst/>
                  </a:prstGeom>
                  <a:noFill/>
                  <a:ln w="9525">
                    <a:noFill/>
                    <a:miter lim="800000"/>
                  </a:ln>
                  <a:effectLst/>
                </p:spPr>
                <p:txBody>
                  <a:bodyPr wrap="square">
                    <a:spAutoFit/>
                  </a:body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fr-FR" sz="2000" b="0" i="0" u="none" strike="noStrike" kern="0" cap="none" spc="0" normalizeH="0" baseline="0" noProof="0" dirty="0" smtClean="0">
                        <a:ln>
                          <a:noFill/>
                        </a:ln>
                        <a:solidFill>
                          <a:srgbClr val="FF33CC"/>
                        </a:solidFill>
                        <a:effectLst/>
                        <a:uLnTx/>
                        <a:uFillTx/>
                        <a:ea typeface="宋体" panose="02010600030101010101" pitchFamily="2" charset="-122"/>
                      </a:rPr>
                      <a:t>e-</a:t>
                    </a:r>
                  </a:p>
                </p:txBody>
              </p:sp>
              <p:sp>
                <p:nvSpPr>
                  <p:cNvPr id="35" name="Text Box 24">
                    <a:extLst>
                      <a:ext uri="{FF2B5EF4-FFF2-40B4-BE49-F238E27FC236}">
                        <a16:creationId xmlns:a16="http://schemas.microsoft.com/office/drawing/2014/main" id="{E8989BEF-A4C1-4BB8-9E2D-FBFA732723F6}"/>
                      </a:ext>
                    </a:extLst>
                  </p:cNvPr>
                  <p:cNvSpPr txBox="1">
                    <a:spLocks noChangeArrowheads="1"/>
                  </p:cNvSpPr>
                  <p:nvPr/>
                </p:nvSpPr>
                <p:spPr bwMode="auto">
                  <a:xfrm>
                    <a:off x="8177116" y="2706316"/>
                    <a:ext cx="642135" cy="1749858"/>
                  </a:xfrm>
                  <a:prstGeom prst="rect">
                    <a:avLst/>
                  </a:prstGeom>
                  <a:noFill/>
                  <a:ln w="9525">
                    <a:noFill/>
                    <a:miter lim="800000"/>
                  </a:ln>
                  <a:effectLst/>
                </p:spPr>
                <p:txBody>
                  <a:bodyPr wrap="square">
                    <a:spAutoFit/>
                  </a:body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fr-FR" sz="2000" b="0" i="0" u="none" strike="noStrike" kern="0" cap="none" spc="0" normalizeH="0" baseline="0" noProof="0" dirty="0" smtClean="0">
                        <a:ln>
                          <a:noFill/>
                        </a:ln>
                        <a:solidFill>
                          <a:srgbClr val="FF33CC"/>
                        </a:solidFill>
                        <a:effectLst/>
                        <a:uLnTx/>
                        <a:uFillTx/>
                        <a:ea typeface="宋体" panose="02010600030101010101" pitchFamily="2" charset="-122"/>
                      </a:rPr>
                      <a:t>e+</a:t>
                    </a:r>
                  </a:p>
                </p:txBody>
              </p:sp>
              <p:sp>
                <p:nvSpPr>
                  <p:cNvPr id="36" name="Rectangle 47">
                    <a:extLst>
                      <a:ext uri="{FF2B5EF4-FFF2-40B4-BE49-F238E27FC236}">
                        <a16:creationId xmlns:a16="http://schemas.microsoft.com/office/drawing/2014/main" id="{373A585D-A7B5-4761-A1E9-8E11E0DB227F}"/>
                      </a:ext>
                    </a:extLst>
                  </p:cNvPr>
                  <p:cNvSpPr/>
                  <p:nvPr/>
                </p:nvSpPr>
                <p:spPr>
                  <a:xfrm>
                    <a:off x="57025" y="1590846"/>
                    <a:ext cx="9686191" cy="4827470"/>
                  </a:xfrm>
                  <a:prstGeom prst="rect">
                    <a:avLst/>
                  </a:prstGeom>
                  <a:noFill/>
                  <a:ln w="12700" cap="flat" cmpd="sng" algn="ctr">
                    <a:solidFill>
                      <a:srgbClr val="000000"/>
                    </a:solidFill>
                    <a:prstDash val="solid"/>
                    <a:miter lim="800000"/>
                  </a:ln>
                  <a:effectLst/>
                </p:spPr>
                <p:txBody>
                  <a:bodyPr rtlCol="0" anchor="ct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宋体"/>
                      <a:cs typeface="+mn-cs"/>
                    </a:endParaRPr>
                  </a:p>
                </p:txBody>
              </p:sp>
            </p:grpSp>
            <p:pic>
              <p:nvPicPr>
                <p:cNvPr id="15" name="Picture 2">
                  <a:extLst>
                    <a:ext uri="{FF2B5EF4-FFF2-40B4-BE49-F238E27FC236}">
                      <a16:creationId xmlns:a16="http://schemas.microsoft.com/office/drawing/2014/main" id="{C914085D-0BCF-4767-955D-B95C37D92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856" y="5644011"/>
                  <a:ext cx="718429" cy="457212"/>
                </a:xfrm>
                <a:prstGeom prst="rect">
                  <a:avLst/>
                </a:prstGeom>
                <a:noFill/>
                <a:ln>
                  <a:noFill/>
                </a:ln>
                <a:effectLst/>
              </p:spPr>
            </p:pic>
            <p:sp>
              <p:nvSpPr>
                <p:cNvPr id="16" name="ZoneTexte 52">
                  <a:extLst>
                    <a:ext uri="{FF2B5EF4-FFF2-40B4-BE49-F238E27FC236}">
                      <a16:creationId xmlns:a16="http://schemas.microsoft.com/office/drawing/2014/main" id="{E0B365A2-B865-42D5-90BC-0AEF220D5AFB}"/>
                    </a:ext>
                  </a:extLst>
                </p:cNvPr>
                <p:cNvSpPr txBox="1"/>
                <p:nvPr/>
              </p:nvSpPr>
              <p:spPr>
                <a:xfrm>
                  <a:off x="3131423" y="5319905"/>
                  <a:ext cx="962920" cy="1122993"/>
                </a:xfrm>
                <a:prstGeom prst="rect">
                  <a:avLst/>
                </a:prstGeom>
                <a:noFill/>
              </p:spPr>
              <p:txBody>
                <a:bodyPr wrap="square" rtlCol="0">
                  <a:spAutoFit/>
                </a:body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en-US" sz="2200" b="0" i="0" u="none" strike="noStrike" kern="0" cap="none" spc="0" normalizeH="0" baseline="0" noProof="0" dirty="0" smtClean="0">
                      <a:ln>
                        <a:noFill/>
                      </a:ln>
                      <a:solidFill>
                        <a:srgbClr val="000000"/>
                      </a:solidFill>
                      <a:effectLst/>
                      <a:uLnTx/>
                      <a:uFillTx/>
                      <a:ea typeface="宋体" panose="02010600030101010101" pitchFamily="2" charset="-122"/>
                    </a:rPr>
                    <a:t>0</a:t>
                  </a:r>
                </a:p>
              </p:txBody>
            </p:sp>
          </p:grpSp>
          <p:graphicFrame>
            <p:nvGraphicFramePr>
              <p:cNvPr id="9" name="Objekt 54">
                <a:extLst>
                  <a:ext uri="{FF2B5EF4-FFF2-40B4-BE49-F238E27FC236}">
                    <a16:creationId xmlns:a16="http://schemas.microsoft.com/office/drawing/2014/main" id="{954137FA-901E-4C4D-91C6-422BB4FFA344}"/>
                  </a:ext>
                </a:extLst>
              </p:cNvPr>
              <p:cNvGraphicFramePr>
                <a:graphicFrameLocks noChangeAspect="1"/>
              </p:cNvGraphicFramePr>
              <p:nvPr/>
            </p:nvGraphicFramePr>
            <p:xfrm>
              <a:off x="6081307" y="3186141"/>
              <a:ext cx="260305" cy="273968"/>
            </p:xfrm>
            <a:graphic>
              <a:graphicData uri="http://schemas.openxmlformats.org/presentationml/2006/ole">
                <mc:AlternateContent xmlns:mc="http://schemas.openxmlformats.org/markup-compatibility/2006">
                  <mc:Choice xmlns:v="urn:schemas-microsoft-com:vml" Requires="v">
                    <p:oleObj spid="_x0000_s1162" name="Formel" r:id="rId6" imgW="165100" imgH="190500" progId="Equation.3">
                      <p:embed/>
                    </p:oleObj>
                  </mc:Choice>
                  <mc:Fallback>
                    <p:oleObj name="Formel" r:id="rId6" imgW="165100" imgH="190500" progId="Equation.3">
                      <p:embed/>
                      <p:pic>
                        <p:nvPicPr>
                          <p:cNvPr id="11" name="Objekt 54">
                            <a:extLst>
                              <a:ext uri="{FF2B5EF4-FFF2-40B4-BE49-F238E27FC236}">
                                <a16:creationId xmlns:a16="http://schemas.microsoft.com/office/drawing/2014/main" id="{954137FA-901E-4C4D-91C6-422BB4FFA344}"/>
                              </a:ext>
                            </a:extLst>
                          </p:cNvPr>
                          <p:cNvPicPr/>
                          <p:nvPr/>
                        </p:nvPicPr>
                        <p:blipFill>
                          <a:blip r:embed="rId7"/>
                          <a:stretch>
                            <a:fillRect/>
                          </a:stretch>
                        </p:blipFill>
                        <p:spPr>
                          <a:xfrm>
                            <a:off x="6081307" y="3186141"/>
                            <a:ext cx="260305" cy="273968"/>
                          </a:xfrm>
                          <a:prstGeom prst="rect">
                            <a:avLst/>
                          </a:prstGeom>
                          <a:solidFill>
                            <a:srgbClr val="FFFF00"/>
                          </a:solidFill>
                          <a:ln>
                            <a:solidFill>
                              <a:srgbClr val="FFFF00"/>
                            </a:solidFill>
                          </a:ln>
                        </p:spPr>
                      </p:pic>
                    </p:oleObj>
                  </mc:Fallback>
                </mc:AlternateContent>
              </a:graphicData>
            </a:graphic>
          </p:graphicFrame>
          <p:graphicFrame>
            <p:nvGraphicFramePr>
              <p:cNvPr id="10" name="Objekt 55">
                <a:extLst>
                  <a:ext uri="{FF2B5EF4-FFF2-40B4-BE49-F238E27FC236}">
                    <a16:creationId xmlns:a16="http://schemas.microsoft.com/office/drawing/2014/main" id="{20D67EB9-AA90-4C72-89EC-2A9C1333F8DF}"/>
                  </a:ext>
                </a:extLst>
              </p:cNvPr>
              <p:cNvGraphicFramePr>
                <a:graphicFrameLocks noChangeAspect="1"/>
              </p:cNvGraphicFramePr>
              <p:nvPr/>
            </p:nvGraphicFramePr>
            <p:xfrm>
              <a:off x="6057717" y="2265564"/>
              <a:ext cx="239876" cy="255443"/>
            </p:xfrm>
            <a:graphic>
              <a:graphicData uri="http://schemas.openxmlformats.org/presentationml/2006/ole">
                <mc:AlternateContent xmlns:mc="http://schemas.openxmlformats.org/markup-compatibility/2006">
                  <mc:Choice xmlns:v="urn:schemas-microsoft-com:vml" Requires="v">
                    <p:oleObj spid="_x0000_s1163" name="Formel" r:id="rId8" imgW="152400" imgH="165100" progId="Equation.3">
                      <p:embed/>
                    </p:oleObj>
                  </mc:Choice>
                  <mc:Fallback>
                    <p:oleObj name="Formel" r:id="rId8" imgW="152400" imgH="165100" progId="Equation.3">
                      <p:embed/>
                      <p:pic>
                        <p:nvPicPr>
                          <p:cNvPr id="12" name="Objekt 55">
                            <a:extLst>
                              <a:ext uri="{FF2B5EF4-FFF2-40B4-BE49-F238E27FC236}">
                                <a16:creationId xmlns:a16="http://schemas.microsoft.com/office/drawing/2014/main" id="{20D67EB9-AA90-4C72-89EC-2A9C1333F8DF}"/>
                              </a:ext>
                            </a:extLst>
                          </p:cNvPr>
                          <p:cNvPicPr/>
                          <p:nvPr/>
                        </p:nvPicPr>
                        <p:blipFill>
                          <a:blip r:embed="rId9"/>
                          <a:stretch>
                            <a:fillRect/>
                          </a:stretch>
                        </p:blipFill>
                        <p:spPr>
                          <a:xfrm>
                            <a:off x="6057717" y="2265564"/>
                            <a:ext cx="239876" cy="255443"/>
                          </a:xfrm>
                          <a:prstGeom prst="rect">
                            <a:avLst/>
                          </a:prstGeom>
                          <a:solidFill>
                            <a:srgbClr val="FFFF00"/>
                          </a:solidFill>
                          <a:ln>
                            <a:solidFill>
                              <a:srgbClr val="FFFF00"/>
                            </a:solidFill>
                          </a:ln>
                        </p:spPr>
                      </p:pic>
                    </p:oleObj>
                  </mc:Fallback>
                </mc:AlternateContent>
              </a:graphicData>
            </a:graphic>
          </p:graphicFrame>
          <p:sp>
            <p:nvSpPr>
              <p:cNvPr id="11" name="Rectangle 55">
                <a:extLst>
                  <a:ext uri="{FF2B5EF4-FFF2-40B4-BE49-F238E27FC236}">
                    <a16:creationId xmlns:a16="http://schemas.microsoft.com/office/drawing/2014/main" id="{BF316118-0F43-47C7-AE36-C8FBCCD8D474}"/>
                  </a:ext>
                </a:extLst>
              </p:cNvPr>
              <p:cNvSpPr>
                <a:spLocks noChangeArrowheads="1"/>
              </p:cNvSpPr>
              <p:nvPr/>
            </p:nvSpPr>
            <p:spPr bwMode="auto">
              <a:xfrm rot="16200000">
                <a:off x="-23435" y="2400740"/>
                <a:ext cx="1957491" cy="402117"/>
              </a:xfrm>
              <a:prstGeom prst="rect">
                <a:avLst/>
              </a:prstGeom>
              <a:noFill/>
              <a:ln w="9525">
                <a:noFill/>
                <a:miter lim="800000"/>
              </a:ln>
              <a:effectLst/>
            </p:spPr>
            <p:txBody>
              <a:bodyPr wrap="square">
                <a:spAutoFit/>
              </a:body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en-GB" sz="1600" b="0" i="0" u="none" strike="noStrike" kern="0" cap="none" spc="0" normalizeH="0" baseline="0" noProof="0" dirty="0" smtClean="0">
                    <a:ln>
                      <a:noFill/>
                    </a:ln>
                    <a:solidFill>
                      <a:srgbClr val="FF6053"/>
                    </a:solidFill>
                    <a:effectLst/>
                    <a:uLnTx/>
                    <a:uFillTx/>
                    <a:latin typeface="Ebrima" panose="02000000000000000000" pitchFamily="2" charset="0"/>
                    <a:ea typeface="Ebrima" panose="02000000000000000000" pitchFamily="2" charset="0"/>
                    <a:cs typeface="Ebrima" panose="02000000000000000000" pitchFamily="2" charset="0"/>
                  </a:rPr>
                  <a:t>Scattering</a:t>
                </a:r>
                <a:r>
                  <a:rPr kumimoji="0" lang="en-GB" sz="1600" b="0" i="0" u="none" strike="noStrike" kern="0" cap="none" spc="0" normalizeH="0" baseline="0" noProof="0" dirty="0" smtClean="0">
                    <a:ln>
                      <a:noFill/>
                    </a:ln>
                    <a:solidFill>
                      <a:srgbClr val="3333FF"/>
                    </a:solidFill>
                    <a:effectLst/>
                    <a:uLnTx/>
                    <a:uFillTx/>
                    <a:latin typeface="Ebrima" panose="02000000000000000000" pitchFamily="2" charset="0"/>
                    <a:ea typeface="Ebrima" panose="02000000000000000000" pitchFamily="2" charset="0"/>
                    <a:cs typeface="Ebrima" panose="02000000000000000000" pitchFamily="2" charset="0"/>
                  </a:rPr>
                  <a:t> </a:t>
                </a:r>
              </a:p>
            </p:txBody>
          </p:sp>
          <p:sp>
            <p:nvSpPr>
              <p:cNvPr id="12" name="Rectangle 50">
                <a:extLst>
                  <a:ext uri="{FF2B5EF4-FFF2-40B4-BE49-F238E27FC236}">
                    <a16:creationId xmlns:a16="http://schemas.microsoft.com/office/drawing/2014/main" id="{853D2E41-42B6-421E-9F2B-A2D296BE4718}"/>
                  </a:ext>
                </a:extLst>
              </p:cNvPr>
              <p:cNvSpPr>
                <a:spLocks noChangeArrowheads="1"/>
              </p:cNvSpPr>
              <p:nvPr/>
            </p:nvSpPr>
            <p:spPr bwMode="auto">
              <a:xfrm>
                <a:off x="3492503" y="3591849"/>
                <a:ext cx="4558706" cy="369798"/>
              </a:xfrm>
              <a:prstGeom prst="rect">
                <a:avLst/>
              </a:prstGeom>
              <a:solidFill>
                <a:srgbClr val="761800"/>
              </a:solidFill>
              <a:ln w="9525">
                <a:noFill/>
                <a:miter lim="800000"/>
              </a:ln>
              <a:effectLst/>
            </p:spPr>
            <p:txBody>
              <a:bodyPr wrap="none" anchor="ct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fr-FR" sz="2200" b="0" i="0" u="none" strike="noStrike" kern="0" cap="none" spc="0" normalizeH="0" baseline="0" noProof="0" dirty="0" err="1" smtClean="0">
                    <a:ln>
                      <a:noFill/>
                    </a:ln>
                    <a:solidFill>
                      <a:srgbClr val="FFFFFF"/>
                    </a:solidFill>
                    <a:effectLst/>
                    <a:uLnTx/>
                    <a:uFillTx/>
                    <a:ea typeface="宋体" panose="02010600030101010101" pitchFamily="2" charset="-122"/>
                  </a:rPr>
                  <a:t>FFs</a:t>
                </a:r>
                <a:r>
                  <a:rPr kumimoji="0" lang="fr-FR" sz="2200" b="0" i="0" u="none" strike="noStrike" kern="0" cap="none" spc="0" normalizeH="0" baseline="0" noProof="0" dirty="0" smtClean="0">
                    <a:ln>
                      <a:noFill/>
                    </a:ln>
                    <a:solidFill>
                      <a:srgbClr val="FFFFFF"/>
                    </a:solidFill>
                    <a:effectLst/>
                    <a:uLnTx/>
                    <a:uFillTx/>
                    <a:ea typeface="宋体" panose="02010600030101010101" pitchFamily="2" charset="-122"/>
                  </a:rPr>
                  <a:t> are </a:t>
                </a:r>
                <a:r>
                  <a:rPr kumimoji="0" lang="fr-FR" sz="2200" b="0" i="0" u="none" strike="noStrike" kern="0" cap="none" spc="0" normalizeH="0" baseline="0" noProof="0" dirty="0" err="1" smtClean="0">
                    <a:ln>
                      <a:noFill/>
                    </a:ln>
                    <a:solidFill>
                      <a:srgbClr val="FFFFFF"/>
                    </a:solidFill>
                    <a:effectLst/>
                    <a:uLnTx/>
                    <a:uFillTx/>
                    <a:ea typeface="宋体" panose="02010600030101010101" pitchFamily="2" charset="-122"/>
                  </a:rPr>
                  <a:t>complex</a:t>
                </a:r>
                <a:endParaRPr kumimoji="0" lang="fr-FR" sz="2200" b="0" i="0" u="none" strike="noStrike" kern="0" cap="none" spc="0" normalizeH="0" baseline="0" noProof="0" dirty="0" smtClean="0">
                  <a:ln>
                    <a:noFill/>
                  </a:ln>
                  <a:solidFill>
                    <a:srgbClr val="FFFFFF"/>
                  </a:solidFill>
                  <a:effectLst/>
                  <a:uLnTx/>
                  <a:uFillTx/>
                  <a:ea typeface="宋体" panose="02010600030101010101" pitchFamily="2" charset="-122"/>
                </a:endParaRPr>
              </a:p>
            </p:txBody>
          </p:sp>
        </p:grpSp>
      </p:grpSp>
      <p:sp>
        <p:nvSpPr>
          <p:cNvPr id="39" name="文本框 38"/>
          <p:cNvSpPr txBox="1"/>
          <p:nvPr/>
        </p:nvSpPr>
        <p:spPr>
          <a:xfrm>
            <a:off x="0" y="703478"/>
            <a:ext cx="9144000" cy="461665"/>
          </a:xfrm>
          <a:prstGeom prst="rect">
            <a:avLst/>
          </a:prstGeom>
          <a:solidFill>
            <a:srgbClr val="FFFF00"/>
          </a:solidFill>
        </p:spPr>
        <p:txBody>
          <a:bodyPr wrap="square" rtlCol="0">
            <a:spAutoFit/>
          </a:bodyPr>
          <a:lstStyle/>
          <a:p>
            <a:pPr algn="ctr">
              <a:buNone/>
            </a:pPr>
            <a:r>
              <a:rPr lang="zh-CN" altLang="en-US" sz="2400" dirty="0" smtClean="0">
                <a:solidFill>
                  <a:schemeClr val="tx1"/>
                </a:solidFill>
                <a:latin typeface="华文楷体" panose="02010600040101010101" pitchFamily="2" charset="-122"/>
                <a:ea typeface="华文楷体" panose="02010600040101010101" pitchFamily="2" charset="-122"/>
              </a:rPr>
              <a:t>核子</a:t>
            </a:r>
            <a:r>
              <a:rPr lang="zh-CN" altLang="en-US" sz="2400" dirty="0" smtClean="0">
                <a:solidFill>
                  <a:srgbClr val="FF0000"/>
                </a:solidFill>
                <a:latin typeface="华文楷体" panose="02010600040101010101" pitchFamily="2" charset="-122"/>
                <a:ea typeface="华文楷体" panose="02010600040101010101" pitchFamily="2" charset="-122"/>
              </a:rPr>
              <a:t>电磁形状因子</a:t>
            </a:r>
            <a:r>
              <a:rPr lang="zh-CN" altLang="en-US" sz="2400" dirty="0" smtClean="0">
                <a:solidFill>
                  <a:schemeClr val="tx1"/>
                </a:solidFill>
                <a:latin typeface="华文楷体" panose="02010600040101010101" pitchFamily="2" charset="-122"/>
                <a:ea typeface="华文楷体" panose="02010600040101010101" pitchFamily="2" charset="-122"/>
              </a:rPr>
              <a:t>反映核子</a:t>
            </a:r>
            <a:r>
              <a:rPr lang="zh-CN" altLang="en-US" sz="2400" dirty="0" smtClean="0">
                <a:solidFill>
                  <a:srgbClr val="FF0000"/>
                </a:solidFill>
                <a:latin typeface="华文楷体" panose="02010600040101010101" pitchFamily="2" charset="-122"/>
                <a:ea typeface="华文楷体" panose="02010600040101010101" pitchFamily="2" charset="-122"/>
              </a:rPr>
              <a:t>内部结构</a:t>
            </a:r>
            <a:r>
              <a:rPr lang="zh-CN" altLang="en-US" sz="2400" dirty="0" smtClean="0">
                <a:solidFill>
                  <a:schemeClr val="tx1"/>
                </a:solidFill>
                <a:latin typeface="华文楷体" panose="02010600040101010101" pitchFamily="2" charset="-122"/>
                <a:ea typeface="华文楷体" panose="02010600040101010101" pitchFamily="2" charset="-122"/>
              </a:rPr>
              <a:t>，是</a:t>
            </a:r>
            <a:r>
              <a:rPr lang="zh-CN" altLang="en-US" sz="2400" dirty="0" smtClean="0">
                <a:solidFill>
                  <a:srgbClr val="FF0000"/>
                </a:solidFill>
                <a:latin typeface="华文楷体" panose="02010600040101010101" pitchFamily="2" charset="-122"/>
                <a:ea typeface="华文楷体" panose="02010600040101010101" pitchFamily="2" charset="-122"/>
              </a:rPr>
              <a:t>基本观测量</a:t>
            </a:r>
            <a:endParaRPr lang="zh-CN" altLang="en-US" sz="2400" dirty="0">
              <a:solidFill>
                <a:srgbClr val="FF0000"/>
              </a:solidFill>
              <a:latin typeface="华文楷体" panose="02010600040101010101" pitchFamily="2" charset="-122"/>
              <a:ea typeface="华文楷体" panose="02010600040101010101" pitchFamily="2" charset="-122"/>
            </a:endParaRPr>
          </a:p>
        </p:txBody>
      </p:sp>
      <p:sp>
        <p:nvSpPr>
          <p:cNvPr id="40" name="文本框 39"/>
          <p:cNvSpPr txBox="1"/>
          <p:nvPr/>
        </p:nvSpPr>
        <p:spPr>
          <a:xfrm>
            <a:off x="209170" y="3018512"/>
            <a:ext cx="8820530" cy="1575816"/>
          </a:xfrm>
          <a:prstGeom prst="rect">
            <a:avLst/>
          </a:prstGeom>
          <a:noFill/>
        </p:spPr>
        <p:txBody>
          <a:bodyPr wrap="square" rtlCol="0">
            <a:spAutoFit/>
          </a:bodyPr>
          <a:lstStyle/>
          <a:p>
            <a:pPr marL="342900" indent="-342900" algn="l">
              <a:buClrTx/>
              <a:buSzPct val="90000"/>
              <a:buFont typeface="Wingdings" panose="05000000000000000000" pitchFamily="2" charset="2"/>
              <a:buChar char="p"/>
            </a:pPr>
            <a:r>
              <a:rPr lang="zh-CN" altLang="en-US" sz="2200" dirty="0" smtClean="0">
                <a:solidFill>
                  <a:schemeClr val="tx1"/>
                </a:solidFill>
                <a:latin typeface="华文楷体" panose="02010600040101010101" pitchFamily="2" charset="-122"/>
                <a:ea typeface="华文楷体" panose="02010600040101010101" pitchFamily="2" charset="-122"/>
              </a:rPr>
              <a:t>电磁形状因子需要全面信息：</a:t>
            </a:r>
            <a:r>
              <a:rPr lang="zh-CN" altLang="en-US" sz="2200" dirty="0" smtClean="0">
                <a:solidFill>
                  <a:srgbClr val="FF0000"/>
                </a:solidFill>
                <a:latin typeface="华文楷体" panose="02010600040101010101" pitchFamily="2" charset="-122"/>
                <a:ea typeface="华文楷体" panose="02010600040101010101" pitchFamily="2" charset="-122"/>
              </a:rPr>
              <a:t>类空</a:t>
            </a:r>
            <a:r>
              <a:rPr lang="zh-CN" altLang="en-US" sz="2200" dirty="0" smtClean="0">
                <a:solidFill>
                  <a:schemeClr val="tx1"/>
                </a:solidFill>
                <a:latin typeface="华文楷体" panose="02010600040101010101" pitchFamily="2" charset="-122"/>
                <a:ea typeface="华文楷体" panose="02010600040101010101" pitchFamily="2" charset="-122"/>
              </a:rPr>
              <a:t>和</a:t>
            </a:r>
            <a:r>
              <a:rPr lang="zh-CN" altLang="en-US" sz="2200" dirty="0" smtClean="0">
                <a:solidFill>
                  <a:srgbClr val="FF0000"/>
                </a:solidFill>
                <a:latin typeface="华文楷体" panose="02010600040101010101" pitchFamily="2" charset="-122"/>
                <a:ea typeface="华文楷体" panose="02010600040101010101" pitchFamily="2" charset="-122"/>
              </a:rPr>
              <a:t>类时</a:t>
            </a:r>
            <a:r>
              <a:rPr lang="zh-CN" altLang="en-US" sz="2200" dirty="0" smtClean="0">
                <a:solidFill>
                  <a:schemeClr val="tx1"/>
                </a:solidFill>
                <a:latin typeface="华文楷体" panose="02010600040101010101" pitchFamily="2" charset="-122"/>
                <a:ea typeface="华文楷体" panose="02010600040101010101" pitchFamily="2" charset="-122"/>
              </a:rPr>
              <a:t>形状因子</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marL="540000" indent="-180000" algn="l">
              <a:buClrTx/>
              <a:buSzPct val="90000"/>
              <a:buFont typeface="Arial" panose="020B0604020202020204" pitchFamily="34" charset="0"/>
              <a:buChar char="•"/>
            </a:pPr>
            <a:r>
              <a:rPr lang="zh-CN" altLang="en-US" sz="2000" dirty="0" smtClean="0">
                <a:solidFill>
                  <a:schemeClr val="tx1"/>
                </a:solidFill>
                <a:latin typeface="华文楷体" panose="02010600040101010101" pitchFamily="2" charset="-122"/>
                <a:ea typeface="华文楷体" panose="02010600040101010101" pitchFamily="2" charset="-122"/>
              </a:rPr>
              <a:t>类空：精密测量，精度达到</a:t>
            </a:r>
            <a:r>
              <a:rPr lang="en-US" altLang="zh-CN" sz="2000" dirty="0" smtClean="0">
                <a:solidFill>
                  <a:schemeClr val="tx1"/>
                </a:solidFill>
                <a:latin typeface="华文楷体" panose="02010600040101010101" pitchFamily="2" charset="-122"/>
                <a:ea typeface="华文楷体" panose="02010600040101010101" pitchFamily="2" charset="-122"/>
              </a:rPr>
              <a:t>1%</a:t>
            </a:r>
          </a:p>
          <a:p>
            <a:pPr marL="540000" indent="-180000" algn="l">
              <a:buClrTx/>
              <a:buSzPct val="90000"/>
              <a:buFont typeface="Arial" panose="020B0604020202020204" pitchFamily="34" charset="0"/>
              <a:buChar char="•"/>
            </a:pPr>
            <a:r>
              <a:rPr lang="zh-CN" altLang="en-US" sz="2000" dirty="0" smtClean="0">
                <a:solidFill>
                  <a:schemeClr val="tx1"/>
                </a:solidFill>
                <a:latin typeface="华文楷体" panose="02010600040101010101" pitchFamily="2" charset="-122"/>
                <a:ea typeface="华文楷体" panose="02010600040101010101" pitchFamily="2" charset="-122"/>
              </a:rPr>
              <a:t>类时：</a:t>
            </a:r>
            <a:r>
              <a:rPr lang="en-US" altLang="zh-CN" sz="2000" dirty="0" smtClean="0">
                <a:solidFill>
                  <a:schemeClr val="tx1"/>
                </a:solidFill>
                <a:latin typeface="华文楷体" panose="02010600040101010101" pitchFamily="2" charset="-122"/>
                <a:ea typeface="华文楷体" panose="02010600040101010101" pitchFamily="2" charset="-122"/>
              </a:rPr>
              <a:t>BESIII</a:t>
            </a:r>
            <a:r>
              <a:rPr lang="zh-CN" altLang="en-US" sz="2000" dirty="0" smtClean="0">
                <a:solidFill>
                  <a:schemeClr val="tx1"/>
                </a:solidFill>
                <a:latin typeface="华文楷体" panose="02010600040101010101" pitchFamily="2" charset="-122"/>
                <a:ea typeface="华文楷体" panose="02010600040101010101" pitchFamily="2" charset="-122"/>
              </a:rPr>
              <a:t>取得重大进展，除质子外，</a:t>
            </a:r>
            <a:r>
              <a:rPr lang="zh-CN" altLang="en-US" sz="2000" dirty="0" smtClean="0">
                <a:solidFill>
                  <a:srgbClr val="FF0000"/>
                </a:solidFill>
                <a:latin typeface="华文楷体" panose="02010600040101010101" pitchFamily="2" charset="-122"/>
                <a:ea typeface="华文楷体" panose="02010600040101010101" pitchFamily="2" charset="-122"/>
              </a:rPr>
              <a:t>中子、超子</a:t>
            </a:r>
            <a:r>
              <a:rPr lang="zh-CN" altLang="en-US" sz="2000" dirty="0" smtClean="0">
                <a:solidFill>
                  <a:schemeClr val="tx1"/>
                </a:solidFill>
                <a:latin typeface="华文楷体" panose="02010600040101010101" pitchFamily="2" charset="-122"/>
                <a:ea typeface="华文楷体" panose="02010600040101010101" pitchFamily="2" charset="-122"/>
              </a:rPr>
              <a:t>等仍有一定差距</a:t>
            </a:r>
            <a:endParaRPr lang="en-US" altLang="zh-CN" sz="20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lang="zh-CN" altLang="en-US" sz="2200" dirty="0" smtClean="0">
                <a:solidFill>
                  <a:srgbClr val="FF0000"/>
                </a:solidFill>
                <a:latin typeface="华文楷体" panose="02010600040101010101" pitchFamily="2" charset="-122"/>
                <a:ea typeface="华文楷体" panose="02010600040101010101" pitchFamily="2" charset="-122"/>
              </a:rPr>
              <a:t>阈值处</a:t>
            </a:r>
            <a:r>
              <a:rPr lang="zh-CN" altLang="en-US" sz="2200" dirty="0" smtClean="0">
                <a:solidFill>
                  <a:schemeClr val="tx1"/>
                </a:solidFill>
                <a:latin typeface="华文楷体" panose="02010600040101010101" pitchFamily="2" charset="-122"/>
                <a:ea typeface="华文楷体" panose="02010600040101010101" pitchFamily="2" charset="-122"/>
              </a:rPr>
              <a:t>截面和电磁形状因子是</a:t>
            </a:r>
            <a:r>
              <a:rPr lang="zh-CN" altLang="en-US" sz="2200" dirty="0" smtClean="0">
                <a:solidFill>
                  <a:srgbClr val="FF0000"/>
                </a:solidFill>
                <a:latin typeface="华文楷体" panose="02010600040101010101" pitchFamily="2" charset="-122"/>
                <a:ea typeface="华文楷体" panose="02010600040101010101" pitchFamily="2" charset="-122"/>
              </a:rPr>
              <a:t>更灵敏</a:t>
            </a:r>
            <a:r>
              <a:rPr lang="zh-CN" altLang="en-US" sz="2200" dirty="0" smtClean="0">
                <a:solidFill>
                  <a:schemeClr val="tx1"/>
                </a:solidFill>
                <a:latin typeface="华文楷体" panose="02010600040101010101" pitchFamily="2" charset="-122"/>
                <a:ea typeface="华文楷体" panose="02010600040101010101" pitchFamily="2" charset="-122"/>
              </a:rPr>
              <a:t>的探针</a:t>
            </a:r>
            <a:endParaRPr lang="zh-CN" altLang="en-US" sz="2200" dirty="0">
              <a:solidFill>
                <a:srgbClr val="FF0000"/>
              </a:solidFill>
              <a:latin typeface="华文楷体" panose="02010600040101010101" pitchFamily="2" charset="-122"/>
              <a:ea typeface="华文楷体" panose="02010600040101010101" pitchFamily="2" charset="-122"/>
            </a:endParaRPr>
          </a:p>
        </p:txBody>
      </p:sp>
      <p:pic>
        <p:nvPicPr>
          <p:cNvPr id="42" name="图片 41"/>
          <p:cNvPicPr>
            <a:picLocks noChangeAspect="1"/>
          </p:cNvPicPr>
          <p:nvPr/>
        </p:nvPicPr>
        <p:blipFill>
          <a:blip r:embed="rId10"/>
          <a:stretch>
            <a:fillRect/>
          </a:stretch>
        </p:blipFill>
        <p:spPr>
          <a:xfrm>
            <a:off x="498569" y="4748528"/>
            <a:ext cx="3141176" cy="1699169"/>
          </a:xfrm>
          <a:prstGeom prst="rect">
            <a:avLst/>
          </a:prstGeom>
        </p:spPr>
      </p:pic>
      <p:pic>
        <p:nvPicPr>
          <p:cNvPr id="43" name="图片 42"/>
          <p:cNvPicPr>
            <a:picLocks noChangeAspect="1"/>
          </p:cNvPicPr>
          <p:nvPr/>
        </p:nvPicPr>
        <p:blipFill>
          <a:blip r:embed="rId11"/>
          <a:stretch>
            <a:fillRect/>
          </a:stretch>
        </p:blipFill>
        <p:spPr>
          <a:xfrm>
            <a:off x="6119908" y="4636909"/>
            <a:ext cx="2362200" cy="1766649"/>
          </a:xfrm>
          <a:prstGeom prst="rect">
            <a:avLst/>
          </a:prstGeom>
        </p:spPr>
      </p:pic>
      <p:sp>
        <p:nvSpPr>
          <p:cNvPr id="44" name="文本框 43"/>
          <p:cNvSpPr txBox="1"/>
          <p:nvPr/>
        </p:nvSpPr>
        <p:spPr>
          <a:xfrm>
            <a:off x="381000" y="4692771"/>
            <a:ext cx="381000" cy="584775"/>
          </a:xfrm>
          <a:prstGeom prst="rect">
            <a:avLst/>
          </a:prstGeom>
          <a:solidFill>
            <a:schemeClr val="bg1"/>
          </a:solidFill>
        </p:spPr>
        <p:txBody>
          <a:bodyPr wrap="square" rtlCol="0">
            <a:spAutoFit/>
          </a:bodyPr>
          <a:lstStyle/>
          <a:p>
            <a:endParaRPr lang="zh-CN" altLang="en-US" dirty="0"/>
          </a:p>
        </p:txBody>
      </p:sp>
      <p:pic>
        <p:nvPicPr>
          <p:cNvPr id="45" name="图片 44"/>
          <p:cNvPicPr>
            <a:picLocks noChangeAspect="1"/>
          </p:cNvPicPr>
          <p:nvPr/>
        </p:nvPicPr>
        <p:blipFill>
          <a:blip r:embed="rId12"/>
          <a:stretch>
            <a:fillRect/>
          </a:stretch>
        </p:blipFill>
        <p:spPr>
          <a:xfrm>
            <a:off x="3933607" y="4825169"/>
            <a:ext cx="2054343" cy="1779033"/>
          </a:xfrm>
          <a:prstGeom prst="rect">
            <a:avLst/>
          </a:prstGeom>
        </p:spPr>
      </p:pic>
      <p:pic>
        <p:nvPicPr>
          <p:cNvPr id="46" name="图片 45"/>
          <p:cNvPicPr>
            <a:picLocks noChangeAspect="1"/>
          </p:cNvPicPr>
          <p:nvPr/>
        </p:nvPicPr>
        <p:blipFill>
          <a:blip r:embed="rId13"/>
          <a:stretch>
            <a:fillRect/>
          </a:stretch>
        </p:blipFill>
        <p:spPr>
          <a:xfrm>
            <a:off x="4495800" y="4825169"/>
            <a:ext cx="427069" cy="327615"/>
          </a:xfrm>
          <a:prstGeom prst="rect">
            <a:avLst/>
          </a:prstGeom>
        </p:spPr>
      </p:pic>
      <p:pic>
        <p:nvPicPr>
          <p:cNvPr id="47" name="图片 46"/>
          <p:cNvPicPr>
            <a:picLocks noChangeAspect="1"/>
          </p:cNvPicPr>
          <p:nvPr/>
        </p:nvPicPr>
        <p:blipFill>
          <a:blip r:embed="rId14"/>
          <a:stretch>
            <a:fillRect/>
          </a:stretch>
        </p:blipFill>
        <p:spPr>
          <a:xfrm>
            <a:off x="6402700" y="4838232"/>
            <a:ext cx="509574" cy="314552"/>
          </a:xfrm>
          <a:prstGeom prst="rect">
            <a:avLst/>
          </a:prstGeom>
        </p:spPr>
      </p:pic>
    </p:spTree>
    <p:extLst>
      <p:ext uri="{BB962C8B-B14F-4D97-AF65-F5344CB8AC3E}">
        <p14:creationId xmlns:p14="http://schemas.microsoft.com/office/powerpoint/2010/main" val="768079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核子电磁形状因子与核子结构</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14</a:t>
            </a:fld>
            <a:endParaRPr lang="en-US" dirty="0"/>
          </a:p>
        </p:txBody>
      </p:sp>
      <p:sp>
        <p:nvSpPr>
          <p:cNvPr id="40" name="文本框 39"/>
          <p:cNvSpPr txBox="1"/>
          <p:nvPr/>
        </p:nvSpPr>
        <p:spPr>
          <a:xfrm>
            <a:off x="209006" y="876421"/>
            <a:ext cx="4058030" cy="461665"/>
          </a:xfrm>
          <a:prstGeom prst="rect">
            <a:avLst/>
          </a:prstGeom>
          <a:noFill/>
        </p:spPr>
        <p:txBody>
          <a:bodyPr wrap="square" rtlCol="0">
            <a:spAutoFit/>
          </a:bodyPr>
          <a:lstStyle/>
          <a:p>
            <a:pPr marL="342900" indent="-342900" algn="l">
              <a:buClrTx/>
              <a:buSzPct val="90000"/>
              <a:buFont typeface="Wingdings" panose="05000000000000000000" pitchFamily="2" charset="2"/>
              <a:buChar char="p"/>
            </a:pPr>
            <a:r>
              <a:rPr lang="en-US" altLang="zh-CN" sz="2400" dirty="0" smtClean="0">
                <a:solidFill>
                  <a:schemeClr val="tx1"/>
                </a:solidFill>
                <a:latin typeface="华文楷体" panose="02010600040101010101" pitchFamily="2" charset="-122"/>
                <a:ea typeface="华文楷体" panose="02010600040101010101" pitchFamily="2" charset="-122"/>
              </a:rPr>
              <a:t>BESIII</a:t>
            </a:r>
            <a:r>
              <a:rPr lang="zh-CN" altLang="en-US" sz="2400" dirty="0" smtClean="0">
                <a:solidFill>
                  <a:schemeClr val="tx1"/>
                </a:solidFill>
                <a:latin typeface="华文楷体" panose="02010600040101010101" pitchFamily="2" charset="-122"/>
                <a:ea typeface="华文楷体" panose="02010600040101010101" pitchFamily="2" charset="-122"/>
              </a:rPr>
              <a:t>实验</a:t>
            </a:r>
            <a:r>
              <a:rPr lang="zh-CN" altLang="en-US" sz="2400" dirty="0" smtClean="0">
                <a:solidFill>
                  <a:srgbClr val="FF0000"/>
                </a:solidFill>
                <a:latin typeface="华文楷体" panose="02010600040101010101" pitchFamily="2" charset="-122"/>
                <a:ea typeface="华文楷体" panose="02010600040101010101" pitchFamily="2" charset="-122"/>
              </a:rPr>
              <a:t>反常现象：</a:t>
            </a:r>
            <a:endParaRPr lang="zh-CN" altLang="en-US" sz="2400" dirty="0">
              <a:solidFill>
                <a:srgbClr val="FF0000"/>
              </a:solidFill>
              <a:latin typeface="华文楷体" panose="02010600040101010101" pitchFamily="2" charset="-122"/>
              <a:ea typeface="华文楷体" panose="02010600040101010101" pitchFamily="2" charset="-122"/>
            </a:endParaRPr>
          </a:p>
        </p:txBody>
      </p:sp>
      <p:sp>
        <p:nvSpPr>
          <p:cNvPr id="44" name="文本框 43"/>
          <p:cNvSpPr txBox="1"/>
          <p:nvPr/>
        </p:nvSpPr>
        <p:spPr>
          <a:xfrm>
            <a:off x="381000" y="4692771"/>
            <a:ext cx="381000" cy="584775"/>
          </a:xfrm>
          <a:prstGeom prst="rect">
            <a:avLst/>
          </a:prstGeom>
          <a:solidFill>
            <a:schemeClr val="bg1"/>
          </a:solidFill>
        </p:spPr>
        <p:txBody>
          <a:bodyPr wrap="square" rtlCol="0">
            <a:spAutoFit/>
          </a:bodyPr>
          <a:lstStyle/>
          <a:p>
            <a:endParaRPr lang="zh-CN" altLang="en-US" dirty="0"/>
          </a:p>
        </p:txBody>
      </p:sp>
      <p:grpSp>
        <p:nvGrpSpPr>
          <p:cNvPr id="4" name="组合 3"/>
          <p:cNvGrpSpPr/>
          <p:nvPr/>
        </p:nvGrpSpPr>
        <p:grpSpPr>
          <a:xfrm>
            <a:off x="249382" y="1422883"/>
            <a:ext cx="8541768" cy="1806623"/>
            <a:chOff x="152400" y="1566959"/>
            <a:chExt cx="8541768" cy="1806623"/>
          </a:xfrm>
        </p:grpSpPr>
        <p:pic>
          <p:nvPicPr>
            <p:cNvPr id="45" name="图片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2400" y="1573886"/>
              <a:ext cx="2057400" cy="1702713"/>
            </a:xfrm>
            <a:prstGeom prst="rect">
              <a:avLst/>
            </a:prstGeom>
          </p:spPr>
        </p:pic>
        <p:pic>
          <p:nvPicPr>
            <p:cNvPr id="46" name="Picture 5"/>
            <p:cNvPicPr>
              <a:picLocks noChangeAspect="1"/>
            </p:cNvPicPr>
            <p:nvPr/>
          </p:nvPicPr>
          <p:blipFill>
            <a:blip r:embed="rId4"/>
            <a:stretch>
              <a:fillRect/>
            </a:stretch>
          </p:blipFill>
          <p:spPr>
            <a:xfrm>
              <a:off x="2209800" y="1566959"/>
              <a:ext cx="2203662" cy="1785840"/>
            </a:xfrm>
            <a:prstGeom prst="rect">
              <a:avLst/>
            </a:prstGeom>
          </p:spPr>
        </p:pic>
        <p:pic>
          <p:nvPicPr>
            <p:cNvPr id="47" name="图片 46">
              <a:extLst>
                <a:ext uri="{FF2B5EF4-FFF2-40B4-BE49-F238E27FC236}">
                  <a16:creationId xmlns:a16="http://schemas.microsoft.com/office/drawing/2014/main" id="{00BB413E-55BA-4147-A342-C2FE763CA4F0}"/>
                </a:ext>
              </a:extLst>
            </p:cNvPr>
            <p:cNvPicPr>
              <a:picLocks noChangeAspect="1"/>
            </p:cNvPicPr>
            <p:nvPr/>
          </p:nvPicPr>
          <p:blipFill>
            <a:blip r:embed="rId5"/>
            <a:stretch>
              <a:fillRect/>
            </a:stretch>
          </p:blipFill>
          <p:spPr>
            <a:xfrm>
              <a:off x="4486593" y="1573887"/>
              <a:ext cx="1911138" cy="1799695"/>
            </a:xfrm>
            <a:prstGeom prst="rect">
              <a:avLst/>
            </a:prstGeom>
          </p:spPr>
        </p:pic>
        <p:pic>
          <p:nvPicPr>
            <p:cNvPr id="48" name="Picture 13">
              <a:extLst>
                <a:ext uri="{FF2B5EF4-FFF2-40B4-BE49-F238E27FC236}">
                  <a16:creationId xmlns:a16="http://schemas.microsoft.com/office/drawing/2014/main" id="{F05ED76C-90D3-4BF7-A0A9-300D5F43EFEE}"/>
                </a:ext>
              </a:extLst>
            </p:cNvPr>
            <p:cNvPicPr>
              <a:picLocks noChangeAspect="1"/>
            </p:cNvPicPr>
            <p:nvPr/>
          </p:nvPicPr>
          <p:blipFill>
            <a:blip r:embed="rId6"/>
            <a:stretch>
              <a:fillRect/>
            </a:stretch>
          </p:blipFill>
          <p:spPr>
            <a:xfrm>
              <a:off x="6526280" y="1672784"/>
              <a:ext cx="2167888" cy="1700797"/>
            </a:xfrm>
            <a:prstGeom prst="rect">
              <a:avLst/>
            </a:prstGeom>
          </p:spPr>
        </p:pic>
      </p:grpSp>
      <p:sp>
        <p:nvSpPr>
          <p:cNvPr id="37" name="文本框 36"/>
          <p:cNvSpPr txBox="1"/>
          <p:nvPr/>
        </p:nvSpPr>
        <p:spPr>
          <a:xfrm>
            <a:off x="249382" y="3450981"/>
            <a:ext cx="3809836" cy="461665"/>
          </a:xfrm>
          <a:prstGeom prst="rect">
            <a:avLst/>
          </a:prstGeom>
          <a:noFill/>
        </p:spPr>
        <p:txBody>
          <a:bodyPr wrap="square" rtlCol="0">
            <a:spAutoFit/>
          </a:bodyPr>
          <a:lstStyle/>
          <a:p>
            <a:pPr marL="342900" indent="-342900" algn="l">
              <a:buClrTx/>
              <a:buSzPct val="90000"/>
              <a:buFont typeface="Wingdings" panose="05000000000000000000" pitchFamily="2" charset="2"/>
              <a:buChar char="p"/>
            </a:pPr>
            <a:r>
              <a:rPr lang="en-US" altLang="zh-CN" sz="2400" dirty="0" smtClean="0">
                <a:solidFill>
                  <a:schemeClr val="tx1"/>
                </a:solidFill>
                <a:latin typeface="华文楷体" panose="02010600040101010101" pitchFamily="2" charset="-122"/>
                <a:ea typeface="华文楷体" panose="02010600040101010101" pitchFamily="2" charset="-122"/>
              </a:rPr>
              <a:t>STCF</a:t>
            </a:r>
            <a:r>
              <a:rPr lang="zh-CN" altLang="en-US" sz="2400" dirty="0" smtClean="0">
                <a:solidFill>
                  <a:schemeClr val="tx1"/>
                </a:solidFill>
                <a:latin typeface="华文楷体" panose="02010600040101010101" pitchFamily="2" charset="-122"/>
                <a:ea typeface="华文楷体" panose="02010600040101010101" pitchFamily="2" charset="-122"/>
              </a:rPr>
              <a:t>实验：</a:t>
            </a:r>
            <a:r>
              <a:rPr lang="en-US" altLang="zh-CN" sz="2400" dirty="0" smtClean="0">
                <a:solidFill>
                  <a:srgbClr val="FF0000"/>
                </a:solidFill>
                <a:latin typeface="华文楷体" panose="02010600040101010101" pitchFamily="2" charset="-122"/>
                <a:ea typeface="华文楷体" panose="02010600040101010101" pitchFamily="2" charset="-122"/>
              </a:rPr>
              <a:t>100</a:t>
            </a:r>
            <a:r>
              <a:rPr lang="zh-CN" altLang="en-US" sz="2400" dirty="0" smtClean="0">
                <a:solidFill>
                  <a:srgbClr val="FF0000"/>
                </a:solidFill>
                <a:latin typeface="华文楷体" panose="02010600040101010101" pitchFamily="2" charset="-122"/>
                <a:ea typeface="华文楷体" panose="02010600040101010101" pitchFamily="2" charset="-122"/>
              </a:rPr>
              <a:t>倍统计量</a:t>
            </a:r>
            <a:endParaRPr lang="zh-CN" altLang="en-US" sz="2400" dirty="0">
              <a:solidFill>
                <a:srgbClr val="FF0000"/>
              </a:solidFill>
              <a:latin typeface="华文楷体" panose="02010600040101010101" pitchFamily="2" charset="-122"/>
              <a:ea typeface="华文楷体" panose="02010600040101010101" pitchFamily="2" charset="-122"/>
            </a:endParaRPr>
          </a:p>
        </p:txBody>
      </p:sp>
      <mc:AlternateContent xmlns:mc="http://schemas.openxmlformats.org/markup-compatibility/2006">
        <mc:Choice xmlns:a14="http://schemas.microsoft.com/office/drawing/2010/main" Requires="a14">
          <p:sp>
            <p:nvSpPr>
              <p:cNvPr id="49" name="TextBox 16"/>
              <p:cNvSpPr txBox="1"/>
              <p:nvPr/>
            </p:nvSpPr>
            <p:spPr>
              <a:xfrm>
                <a:off x="617220" y="3917900"/>
                <a:ext cx="4419600" cy="1566326"/>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lang="zh-CN" altLang="en-US" sz="2200" dirty="0" smtClean="0">
                    <a:solidFill>
                      <a:schemeClr val="tx1"/>
                    </a:solidFill>
                    <a:latin typeface="华文楷体" panose="02010600040101010101" pitchFamily="2" charset="-122"/>
                    <a:ea typeface="华文楷体" panose="02010600040101010101" pitchFamily="2" charset="-122"/>
                  </a:rPr>
                  <a:t>在</a:t>
                </a:r>
                <a:r>
                  <a:rPr lang="zh-CN" altLang="en-US" sz="2200" dirty="0" smtClean="0">
                    <a:solidFill>
                      <a:srgbClr val="FF0000"/>
                    </a:solidFill>
                    <a:latin typeface="华文楷体" panose="02010600040101010101" pitchFamily="2" charset="-122"/>
                    <a:ea typeface="华文楷体" panose="02010600040101010101" pitchFamily="2" charset="-122"/>
                  </a:rPr>
                  <a:t>阈值处</a:t>
                </a:r>
                <a:r>
                  <a:rPr lang="zh-CN" altLang="en-US" sz="2200" dirty="0" smtClean="0">
                    <a:solidFill>
                      <a:schemeClr val="tx1"/>
                    </a:solidFill>
                    <a:latin typeface="华文楷体" panose="02010600040101010101" pitchFamily="2" charset="-122"/>
                    <a:ea typeface="华文楷体" panose="02010600040101010101" pitchFamily="2" charset="-122"/>
                  </a:rPr>
                  <a:t>系统性研究</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algn="l" eaLnBrk="0" hangingPunct="0">
                  <a:lnSpc>
                    <a:spcPct val="150000"/>
                  </a:lnSpc>
                  <a:spcBef>
                    <a:spcPct val="0"/>
                  </a:spcBef>
                  <a:buClrTx/>
                  <a:buNone/>
                  <a:defRPr/>
                </a:pPr>
                <a:r>
                  <a:rPr kumimoji="1" lang="en-US" altLang="zh-CN" sz="2200" b="1" i="0" u="none" strike="noStrike" kern="1200" cap="none" spc="0" normalizeH="0" baseline="0" noProof="0" dirty="0" err="1" smtClean="0">
                    <a:ln>
                      <a:noFill/>
                    </a:ln>
                    <a:solidFill>
                      <a:schemeClr val="tx1"/>
                    </a:solidFill>
                    <a:effectLst/>
                    <a:uLnTx/>
                    <a:uFillTx/>
                    <a:latin typeface="华文楷体" panose="02010600040101010101" pitchFamily="2" charset="-122"/>
                    <a:ea typeface="华文楷体" panose="02010600040101010101" pitchFamily="2" charset="-122"/>
                    <a:sym typeface="Symbol" panose="05050102010706020507" pitchFamily="18" charset="2"/>
                  </a:rPr>
                  <a:t>e</a:t>
                </a:r>
                <a:r>
                  <a:rPr kumimoji="1" lang="en-US" altLang="zh-CN" sz="2200" b="1" i="0" u="none" strike="noStrike" kern="1200" cap="none" spc="0" normalizeH="0" baseline="30000" noProof="0" dirty="0" err="1" smtClean="0">
                    <a:ln>
                      <a:noFill/>
                    </a:ln>
                    <a:solidFill>
                      <a:schemeClr val="tx1"/>
                    </a:solidFill>
                    <a:effectLst/>
                    <a:uLnTx/>
                    <a:uFillTx/>
                    <a:latin typeface="华文楷体" panose="02010600040101010101" pitchFamily="2" charset="-122"/>
                    <a:ea typeface="华文楷体" panose="02010600040101010101" pitchFamily="2" charset="-122"/>
                    <a:sym typeface="Symbol" panose="05050102010706020507" pitchFamily="18" charset="2"/>
                  </a:rPr>
                  <a:t>+</a:t>
                </a:r>
                <a:r>
                  <a:rPr kumimoji="1" lang="en-US" altLang="zh-CN" sz="2200" b="1" i="0" u="none" strike="noStrike" kern="1200" cap="none" spc="0" normalizeH="0" baseline="0" noProof="0" dirty="0" err="1" smtClean="0">
                    <a:ln>
                      <a:noFill/>
                    </a:ln>
                    <a:solidFill>
                      <a:schemeClr val="tx1"/>
                    </a:solidFill>
                    <a:effectLst/>
                    <a:uLnTx/>
                    <a:uFillTx/>
                    <a:latin typeface="华文楷体" panose="02010600040101010101" pitchFamily="2" charset="-122"/>
                    <a:ea typeface="华文楷体" panose="02010600040101010101" pitchFamily="2" charset="-122"/>
                    <a:sym typeface="Symbol" panose="05050102010706020507" pitchFamily="18" charset="2"/>
                  </a:rPr>
                  <a:t>e</a:t>
                </a:r>
                <a:r>
                  <a:rPr kumimoji="1" lang="en-US" altLang="zh-CN" sz="2200" b="1" i="0" u="none" strike="noStrike" kern="1200" cap="none" spc="0" normalizeH="0" baseline="30000" noProof="0" dirty="0" smtClean="0">
                    <a:ln>
                      <a:noFill/>
                    </a:ln>
                    <a:solidFill>
                      <a:schemeClr val="tx1"/>
                    </a:solidFill>
                    <a:effectLst/>
                    <a:uLnTx/>
                    <a:uFillTx/>
                    <a:latin typeface="华文楷体" panose="02010600040101010101" pitchFamily="2" charset="-122"/>
                    <a:ea typeface="华文楷体" panose="02010600040101010101" pitchFamily="2" charset="-122"/>
                    <a:sym typeface="Symbol" panose="05050102010706020507" pitchFamily="18" charset="2"/>
                  </a:rPr>
                  <a:t>- </a:t>
                </a:r>
                <a:r>
                  <a:rPr kumimoji="1" lang="en-US" altLang="zh-CN" sz="2200" b="1"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sym typeface="Symbol" panose="05050102010706020507" pitchFamily="18" charset="2"/>
                  </a:rPr>
                  <a:t></a:t>
                </a:r>
                <a14:m>
                  <m:oMath xmlns:m="http://schemas.openxmlformats.org/officeDocument/2006/math">
                    <m: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𝒑</m:t>
                    </m:r>
                    <m:acc>
                      <m:accPr>
                        <m:chr m:val="̅"/>
                        <m:ctrlP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ctrlPr>
                      </m:accPr>
                      <m:e>
                        <m: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𝒑</m:t>
                        </m:r>
                      </m:e>
                    </m:acc>
                    <m: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m:t>
                    </m:r>
                    <m: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𝒏</m:t>
                    </m:r>
                    <m:acc>
                      <m:accPr>
                        <m:chr m:val="̅"/>
                        <m:ctrlP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ctrlPr>
                      </m:accPr>
                      <m:e>
                        <m: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𝒏</m:t>
                        </m:r>
                      </m:e>
                    </m:acc>
                    <m: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m:t>
                    </m:r>
                    <m:r>
                      <a:rPr kumimoji="1" lang="zh-CN" altLang="en-US"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𝚲</m:t>
                    </m:r>
                    <m:acc>
                      <m:accPr>
                        <m:chr m:val="̅"/>
                        <m:ctrlP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ctrlPr>
                      </m:accPr>
                      <m:e>
                        <m:r>
                          <a:rPr kumimoji="1" lang="zh-CN" altLang="en-US"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𝚲</m:t>
                        </m:r>
                      </m:e>
                    </m:acc>
                    <m:r>
                      <a:rPr kumimoji="1" lang="en-US" altLang="zh-CN"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m:t>
                    </m:r>
                    <m:r>
                      <a:rPr kumimoji="1" lang="zh-CN" altLang="en-US"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𝚺</m:t>
                    </m:r>
                    <m:acc>
                      <m:accPr>
                        <m:chr m:val="̅"/>
                        <m:ctrlP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ctrlPr>
                      </m:accPr>
                      <m:e>
                        <m:r>
                          <a:rPr kumimoji="1" lang="zh-CN" altLang="en-US"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𝚺</m:t>
                        </m:r>
                      </m:e>
                    </m:acc>
                    <m:r>
                      <a:rPr kumimoji="1" lang="en-US" altLang="zh-CN"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m:t>
                    </m:r>
                    <m:r>
                      <a:rPr kumimoji="1" lang="zh-CN" altLang="en-US" sz="2200" b="1" i="1" u="none" strike="noStrike" kern="1200" cap="none" spc="0" normalizeH="0" baseline="0" noProof="0" dirty="0" smtClean="0">
                        <a:ln>
                          <a:noFill/>
                        </a:ln>
                        <a:solidFill>
                          <a:schemeClr val="tx1"/>
                        </a:solidFill>
                        <a:effectLst/>
                        <a:uLnTx/>
                        <a:uFillTx/>
                        <a:latin typeface="Cambria Math" panose="02040503050406030204" pitchFamily="18" charset="0"/>
                        <a:sym typeface="Symbol" panose="05050102010706020507" pitchFamily="18" charset="2"/>
                      </a:rPr>
                      <m:t>𝚵</m:t>
                    </m:r>
                    <m:acc>
                      <m:accPr>
                        <m:chr m:val="̅"/>
                        <m:ctrlP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ctrlPr>
                      </m:accPr>
                      <m:e>
                        <m:r>
                          <a:rPr kumimoji="1" lang="zh-CN" altLang="en-US"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𝚵</m:t>
                        </m:r>
                      </m:e>
                    </m:acc>
                    <m:r>
                      <a:rPr kumimoji="1" lang="en-US" altLang="zh-CN" sz="2200" b="1" i="0"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m:t>
                    </m:r>
                    <m:r>
                      <a:rPr kumimoji="1" lang="zh-CN" altLang="en-US"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𝛀</m:t>
                    </m:r>
                    <m:sSub>
                      <m:sSubPr>
                        <m:ctrlPr>
                          <a:rPr kumimoji="1" lang="en-US" altLang="zh-CN"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ctrlPr>
                      </m:sSubPr>
                      <m:e>
                        <m:acc>
                          <m:accPr>
                            <m:chr m:val="̅"/>
                            <m:ctrlPr>
                              <a:rPr kumimoji="1" lang="en-US" altLang="zh-CN"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ctrlPr>
                          </m:accPr>
                          <m:e>
                            <m:r>
                              <a:rPr kumimoji="1" lang="zh-CN" altLang="en-US"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𝛀</m:t>
                            </m:r>
                          </m:e>
                        </m:acc>
                        <m:r>
                          <a:rPr kumimoji="1" lang="en-US" altLang="zh-CN" sz="2200" b="1" i="0"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m:t>
                        </m:r>
                      </m:e>
                      <m:sub/>
                    </m:sSub>
                  </m:oMath>
                </a14:m>
                <a:r>
                  <a:rPr kumimoji="1" lang="en-US" altLang="zh-CN" sz="2200" b="1"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sym typeface="Symbol" panose="05050102010706020507" pitchFamily="18" charset="2"/>
                  </a:rPr>
                  <a:t> </a:t>
                </a:r>
                <a14:m>
                  <m:oMath xmlns:m="http://schemas.openxmlformats.org/officeDocument/2006/math">
                    <m:sSub>
                      <m:sSubPr>
                        <m:ctrlPr>
                          <a:rPr lang="en-US" altLang="zh-CN" sz="2200" i="1">
                            <a:solidFill>
                              <a:srgbClr val="000000"/>
                            </a:solidFill>
                            <a:latin typeface="Cambria Math" panose="02040503050406030204" pitchFamily="18" charset="0"/>
                          </a:rPr>
                        </m:ctrlPr>
                      </m:sSubPr>
                      <m:e>
                        <m:r>
                          <a:rPr lang="zh-CN" altLang="en-US" sz="2200" i="1">
                            <a:solidFill>
                              <a:srgbClr val="000000"/>
                            </a:solidFill>
                            <a:latin typeface="Cambria Math" panose="02040503050406030204" pitchFamily="18" charset="0"/>
                          </a:rPr>
                          <m:t>𝚲</m:t>
                        </m:r>
                      </m:e>
                      <m:sub>
                        <m:r>
                          <a:rPr lang="en-US" altLang="zh-CN" sz="2200" i="1">
                            <a:solidFill>
                              <a:srgbClr val="000000"/>
                            </a:solidFill>
                            <a:latin typeface="Cambria Math" panose="02040503050406030204" pitchFamily="18" charset="0"/>
                          </a:rPr>
                          <m:t>𝒄</m:t>
                        </m:r>
                      </m:sub>
                    </m:sSub>
                    <m:acc>
                      <m:accPr>
                        <m:chr m:val="̅"/>
                        <m:ctrlPr>
                          <a:rPr lang="en-US" altLang="zh-CN" sz="2200" i="1">
                            <a:solidFill>
                              <a:srgbClr val="000000"/>
                            </a:solidFill>
                            <a:latin typeface="Cambria Math" panose="02040503050406030204" pitchFamily="18" charset="0"/>
                          </a:rPr>
                        </m:ctrlPr>
                      </m:accPr>
                      <m:e>
                        <m:sSub>
                          <m:sSubPr>
                            <m:ctrlPr>
                              <a:rPr lang="en-US" altLang="zh-CN" sz="2200" i="1">
                                <a:solidFill>
                                  <a:srgbClr val="000000"/>
                                </a:solidFill>
                                <a:latin typeface="Cambria Math" panose="02040503050406030204" pitchFamily="18" charset="0"/>
                              </a:rPr>
                            </m:ctrlPr>
                          </m:sSubPr>
                          <m:e>
                            <m:r>
                              <a:rPr lang="zh-CN" altLang="en-US" sz="2200" i="1">
                                <a:solidFill>
                                  <a:srgbClr val="000000"/>
                                </a:solidFill>
                                <a:latin typeface="Cambria Math" panose="02040503050406030204" pitchFamily="18" charset="0"/>
                              </a:rPr>
                              <m:t>𝚲</m:t>
                            </m:r>
                          </m:e>
                          <m:sub>
                            <m:r>
                              <a:rPr lang="en-US" altLang="zh-CN" sz="2200" i="1">
                                <a:solidFill>
                                  <a:srgbClr val="000000"/>
                                </a:solidFill>
                                <a:latin typeface="Cambria Math" panose="02040503050406030204" pitchFamily="18" charset="0"/>
                              </a:rPr>
                              <m:t>𝒄</m:t>
                            </m:r>
                          </m:sub>
                        </m:sSub>
                      </m:e>
                    </m:acc>
                    <m:r>
                      <a:rPr lang="en-US" altLang="zh-CN" sz="2200">
                        <a:solidFill>
                          <a:srgbClr val="000000"/>
                        </a:solidFill>
                        <a:latin typeface="Cambria Math" panose="02040503050406030204" pitchFamily="18" charset="0"/>
                      </a:rPr>
                      <m:t>,</m:t>
                    </m:r>
                    <m:sSub>
                      <m:sSubPr>
                        <m:ctrlPr>
                          <a:rPr lang="en-US" altLang="zh-CN" sz="2200" i="1">
                            <a:solidFill>
                              <a:srgbClr val="000000"/>
                            </a:solidFill>
                            <a:latin typeface="Cambria Math" panose="02040503050406030204" pitchFamily="18" charset="0"/>
                          </a:rPr>
                        </m:ctrlPr>
                      </m:sSubPr>
                      <m:e>
                        <m:r>
                          <a:rPr lang="zh-CN" altLang="en-US" sz="2200" i="1">
                            <a:solidFill>
                              <a:srgbClr val="000000"/>
                            </a:solidFill>
                            <a:latin typeface="Cambria Math" panose="02040503050406030204" pitchFamily="18" charset="0"/>
                          </a:rPr>
                          <m:t>𝚺</m:t>
                        </m:r>
                      </m:e>
                      <m:sub>
                        <m:r>
                          <a:rPr lang="en-US" altLang="zh-CN" sz="2200" i="1">
                            <a:solidFill>
                              <a:srgbClr val="000000"/>
                            </a:solidFill>
                            <a:latin typeface="Cambria Math" panose="02040503050406030204" pitchFamily="18" charset="0"/>
                          </a:rPr>
                          <m:t>𝒄</m:t>
                        </m:r>
                      </m:sub>
                    </m:sSub>
                    <m:acc>
                      <m:accPr>
                        <m:chr m:val="̅"/>
                        <m:ctrlPr>
                          <a:rPr lang="en-US" altLang="zh-CN" sz="2200" i="1">
                            <a:solidFill>
                              <a:srgbClr val="000000"/>
                            </a:solidFill>
                            <a:latin typeface="Cambria Math" panose="02040503050406030204" pitchFamily="18" charset="0"/>
                          </a:rPr>
                        </m:ctrlPr>
                      </m:accPr>
                      <m:e>
                        <m:sSub>
                          <m:sSubPr>
                            <m:ctrlPr>
                              <a:rPr lang="en-US" altLang="zh-CN" sz="2200" i="1">
                                <a:solidFill>
                                  <a:srgbClr val="000000"/>
                                </a:solidFill>
                                <a:latin typeface="Cambria Math" panose="02040503050406030204" pitchFamily="18" charset="0"/>
                              </a:rPr>
                            </m:ctrlPr>
                          </m:sSubPr>
                          <m:e>
                            <m:r>
                              <a:rPr lang="zh-CN" altLang="en-US" sz="2200" i="1">
                                <a:solidFill>
                                  <a:srgbClr val="000000"/>
                                </a:solidFill>
                                <a:latin typeface="Cambria Math" panose="02040503050406030204" pitchFamily="18" charset="0"/>
                              </a:rPr>
                              <m:t>𝚺</m:t>
                            </m:r>
                          </m:e>
                          <m:sub>
                            <m:r>
                              <a:rPr lang="en-US" altLang="zh-CN" sz="2200" i="1">
                                <a:solidFill>
                                  <a:srgbClr val="000000"/>
                                </a:solidFill>
                                <a:latin typeface="Cambria Math" panose="02040503050406030204" pitchFamily="18" charset="0"/>
                              </a:rPr>
                              <m:t>𝒄</m:t>
                            </m:r>
                          </m:sub>
                        </m:sSub>
                      </m:e>
                    </m:acc>
                    <m:r>
                      <a:rPr lang="en-US" altLang="zh-CN" sz="2200" b="1" i="0" smtClean="0">
                        <a:solidFill>
                          <a:srgbClr val="000000"/>
                        </a:solidFill>
                        <a:latin typeface="Cambria Math" panose="02040503050406030204" pitchFamily="18" charset="0"/>
                      </a:rPr>
                      <m:t>,</m:t>
                    </m:r>
                    <m:sSub>
                      <m:sSubPr>
                        <m:ctrlP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ctrlPr>
                      </m:sSubPr>
                      <m:e>
                        <m:r>
                          <a:rPr kumimoji="1" lang="zh-CN" altLang="en-US"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𝚵</m:t>
                        </m:r>
                      </m:e>
                      <m:sub>
                        <m: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𝒄</m:t>
                        </m:r>
                      </m:sub>
                    </m:sSub>
                    <m:acc>
                      <m:accPr>
                        <m:chr m:val="̅"/>
                        <m:ctrlP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ctrlPr>
                      </m:accPr>
                      <m:e>
                        <m:sSub>
                          <m:sSubPr>
                            <m:ctrlP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ctrlPr>
                          </m:sSubPr>
                          <m:e>
                            <m:r>
                              <a:rPr kumimoji="1" lang="zh-CN" altLang="en-US"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𝚵</m:t>
                            </m:r>
                          </m:e>
                          <m:sub>
                            <m: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𝒄</m:t>
                            </m:r>
                          </m:sub>
                        </m:sSub>
                      </m:e>
                    </m:acc>
                    <m:r>
                      <a:rPr kumimoji="1" lang="en-US" altLang="zh-CN" sz="2200" b="1" i="0"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m:t>
                    </m:r>
                    <m:sSub>
                      <m:sSubPr>
                        <m:ctrlP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ctrlPr>
                      </m:sSubPr>
                      <m:e>
                        <m:r>
                          <a:rPr kumimoji="1" lang="zh-CN" altLang="en-US"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𝛀</m:t>
                        </m:r>
                      </m:e>
                      <m:sub>
                        <m: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𝒄</m:t>
                        </m:r>
                      </m:sub>
                    </m:sSub>
                    <m:acc>
                      <m:accPr>
                        <m:chr m:val="̅"/>
                        <m:ctrlP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ctrlPr>
                      </m:accPr>
                      <m:e>
                        <m:sSub>
                          <m:sSubPr>
                            <m:ctrlP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ctrlPr>
                          </m:sSubPr>
                          <m:e>
                            <m:r>
                              <a:rPr kumimoji="1" lang="zh-CN" altLang="en-US" sz="2200" b="1" i="1" u="none" strike="noStrike" kern="1200" cap="none" spc="0" normalizeH="0" baseline="0" noProof="0" smtClean="0">
                                <a:ln>
                                  <a:noFill/>
                                </a:ln>
                                <a:solidFill>
                                  <a:schemeClr val="tx1"/>
                                </a:solidFill>
                                <a:effectLst/>
                                <a:uLnTx/>
                                <a:uFillTx/>
                                <a:latin typeface="Cambria Math" panose="02040503050406030204" pitchFamily="18" charset="0"/>
                                <a:sym typeface="Symbol" panose="05050102010706020507" pitchFamily="18" charset="2"/>
                              </a:rPr>
                              <m:t>𝛀</m:t>
                            </m:r>
                          </m:e>
                          <m:sub>
                            <m:r>
                              <a:rPr kumimoji="1" lang="en-US" altLang="zh-CN" sz="2200" b="1" i="1" u="none" strike="noStrike" kern="1200" cap="none" spc="0" normalizeH="0" baseline="0" noProof="0">
                                <a:ln>
                                  <a:noFill/>
                                </a:ln>
                                <a:solidFill>
                                  <a:schemeClr val="tx1"/>
                                </a:solidFill>
                                <a:effectLst/>
                                <a:uLnTx/>
                                <a:uFillTx/>
                                <a:latin typeface="Cambria Math" panose="02040503050406030204" pitchFamily="18" charset="0"/>
                                <a:sym typeface="Symbol" panose="05050102010706020507" pitchFamily="18" charset="2"/>
                              </a:rPr>
                              <m:t>𝒄</m:t>
                            </m:r>
                          </m:sub>
                        </m:sSub>
                      </m:e>
                    </m:acc>
                  </m:oMath>
                </a14:m>
                <a:r>
                  <a:rPr kumimoji="1" lang="en-US" altLang="zh-CN" sz="2200" b="1"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sym typeface="Symbol" panose="05050102010706020507" pitchFamily="18" charset="2"/>
                  </a:rPr>
                  <a:t> </a:t>
                </a:r>
                <a:endParaRPr kumimoji="1" lang="en-US" sz="2200" b="1"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sym typeface="Symbol" panose="05050102010706020507" pitchFamily="18" charset="2"/>
                </a:endParaRPr>
              </a:p>
            </p:txBody>
          </p:sp>
        </mc:Choice>
        <mc:Fallback>
          <p:sp>
            <p:nvSpPr>
              <p:cNvPr id="49" name="TextBox 16"/>
              <p:cNvSpPr txBox="1">
                <a:spLocks noRot="1" noChangeAspect="1" noMove="1" noResize="1" noEditPoints="1" noAdjustHandles="1" noChangeArrowheads="1" noChangeShapeType="1" noTextEdit="1"/>
              </p:cNvSpPr>
              <p:nvPr/>
            </p:nvSpPr>
            <p:spPr>
              <a:xfrm>
                <a:off x="617220" y="3917900"/>
                <a:ext cx="4419600" cy="1566326"/>
              </a:xfrm>
              <a:prstGeom prst="rect">
                <a:avLst/>
              </a:prstGeom>
              <a:blipFill>
                <a:blip r:embed="rId7"/>
                <a:stretch>
                  <a:fillRect l="-1793"/>
                </a:stretch>
              </a:blipFill>
            </p:spPr>
            <p:txBody>
              <a:bodyPr/>
              <a:lstStyle/>
              <a:p>
                <a:r>
                  <a:rPr lang="zh-CN" altLang="en-US">
                    <a:noFill/>
                  </a:rPr>
                  <a:t> </a:t>
                </a:r>
              </a:p>
            </p:txBody>
          </p:sp>
        </mc:Fallback>
      </mc:AlternateContent>
      <p:pic>
        <p:nvPicPr>
          <p:cNvPr id="50" name="图片 49">
            <a:extLst>
              <a:ext uri="{FF2B5EF4-FFF2-40B4-BE49-F238E27FC236}">
                <a16:creationId xmlns:a16="http://schemas.microsoft.com/office/drawing/2014/main" id="{D1874D75-92E1-463C-B680-083AC310BC8D}"/>
              </a:ext>
            </a:extLst>
          </p:cNvPr>
          <p:cNvPicPr>
            <a:picLocks noChangeAspect="1"/>
          </p:cNvPicPr>
          <p:nvPr/>
        </p:nvPicPr>
        <p:blipFill>
          <a:blip r:embed="rId8"/>
          <a:stretch>
            <a:fillRect/>
          </a:stretch>
        </p:blipFill>
        <p:spPr>
          <a:xfrm>
            <a:off x="4953000" y="3681813"/>
            <a:ext cx="3838150" cy="2747626"/>
          </a:xfrm>
          <a:prstGeom prst="rect">
            <a:avLst/>
          </a:prstGeom>
        </p:spPr>
      </p:pic>
      <p:sp>
        <p:nvSpPr>
          <p:cNvPr id="51" name="文本框 50"/>
          <p:cNvSpPr txBox="1"/>
          <p:nvPr/>
        </p:nvSpPr>
        <p:spPr>
          <a:xfrm>
            <a:off x="551906" y="5676104"/>
            <a:ext cx="7600307" cy="904863"/>
          </a:xfrm>
          <a:prstGeom prst="rect">
            <a:avLst/>
          </a:prstGeom>
          <a:noFill/>
        </p:spPr>
        <p:txBody>
          <a:bodyPr wrap="square" rtlCol="0">
            <a:spAutoFit/>
          </a:bodyPr>
          <a:lstStyle/>
          <a:p>
            <a:pPr algn="l">
              <a:buNone/>
            </a:pPr>
            <a:r>
              <a:rPr lang="zh-CN" altLang="en-US" sz="2400" dirty="0" smtClean="0">
                <a:solidFill>
                  <a:schemeClr val="tx1"/>
                </a:solidFill>
                <a:latin typeface="华文楷体" panose="02010600040101010101" pitchFamily="2" charset="-122"/>
                <a:ea typeface="华文楷体" panose="02010600040101010101" pitchFamily="2" charset="-122"/>
              </a:rPr>
              <a:t>预期精度达到</a:t>
            </a:r>
            <a:r>
              <a:rPr lang="en-US" altLang="zh-CN" sz="2400" dirty="0" smtClean="0">
                <a:solidFill>
                  <a:srgbClr val="FF0000"/>
                </a:solidFill>
                <a:latin typeface="华文楷体" panose="02010600040101010101" pitchFamily="2" charset="-122"/>
                <a:ea typeface="华文楷体" panose="02010600040101010101" pitchFamily="2" charset="-122"/>
              </a:rPr>
              <a:t>1%</a:t>
            </a:r>
            <a:r>
              <a:rPr lang="zh-CN" altLang="en-US" sz="2400" dirty="0" smtClean="0">
                <a:solidFill>
                  <a:schemeClr val="tx1"/>
                </a:solidFill>
                <a:latin typeface="华文楷体" panose="02010600040101010101" pitchFamily="2" charset="-122"/>
                <a:ea typeface="华文楷体" panose="02010600040101010101" pitchFamily="2" charset="-122"/>
              </a:rPr>
              <a:t>，或者</a:t>
            </a:r>
            <a:r>
              <a:rPr lang="zh-CN" altLang="en-US" sz="2400" dirty="0" smtClean="0">
                <a:solidFill>
                  <a:srgbClr val="FF0000"/>
                </a:solidFill>
                <a:latin typeface="华文楷体" panose="02010600040101010101" pitchFamily="2" charset="-122"/>
                <a:ea typeface="华文楷体" panose="02010600040101010101" pitchFamily="2" charset="-122"/>
              </a:rPr>
              <a:t>更小</a:t>
            </a:r>
            <a:r>
              <a:rPr lang="zh-CN" altLang="en-US" sz="2400" dirty="0" smtClean="0">
                <a:solidFill>
                  <a:schemeClr val="tx1"/>
                </a:solidFill>
                <a:latin typeface="华文楷体" panose="02010600040101010101" pitchFamily="2" charset="-122"/>
                <a:ea typeface="华文楷体" panose="02010600040101010101" pitchFamily="2" charset="-122"/>
              </a:rPr>
              <a:t>，</a:t>
            </a:r>
            <a:endParaRPr lang="en-US" altLang="zh-CN" sz="2400" dirty="0" smtClean="0">
              <a:solidFill>
                <a:schemeClr val="tx1"/>
              </a:solidFill>
              <a:latin typeface="华文楷体" panose="02010600040101010101" pitchFamily="2" charset="-122"/>
              <a:ea typeface="华文楷体" panose="02010600040101010101" pitchFamily="2" charset="-122"/>
            </a:endParaRPr>
          </a:p>
          <a:p>
            <a:pPr algn="l">
              <a:buNone/>
            </a:pPr>
            <a:r>
              <a:rPr lang="zh-CN" altLang="en-US" sz="2400" dirty="0" smtClean="0">
                <a:solidFill>
                  <a:schemeClr val="tx1"/>
                </a:solidFill>
                <a:latin typeface="华文楷体" panose="02010600040101010101" pitchFamily="2" charset="-122"/>
                <a:ea typeface="华文楷体" panose="02010600040101010101" pitchFamily="2" charset="-122"/>
              </a:rPr>
              <a:t>有望</a:t>
            </a:r>
            <a:r>
              <a:rPr lang="zh-CN" altLang="en-US" sz="2400" dirty="0" smtClean="0">
                <a:solidFill>
                  <a:srgbClr val="FF0000"/>
                </a:solidFill>
                <a:latin typeface="华文楷体" panose="02010600040101010101" pitchFamily="2" charset="-122"/>
                <a:ea typeface="华文楷体" panose="02010600040101010101" pitchFamily="2" charset="-122"/>
              </a:rPr>
              <a:t>突破</a:t>
            </a:r>
            <a:r>
              <a:rPr lang="zh-CN" altLang="en-US" sz="2400" dirty="0" smtClean="0">
                <a:solidFill>
                  <a:schemeClr val="tx1"/>
                </a:solidFill>
                <a:latin typeface="华文楷体" panose="02010600040101010101" pitchFamily="2" charset="-122"/>
                <a:ea typeface="华文楷体" panose="02010600040101010101" pitchFamily="2" charset="-122"/>
              </a:rPr>
              <a:t>核子</a:t>
            </a:r>
            <a:r>
              <a:rPr lang="zh-CN" altLang="en-US" sz="2400" dirty="0" smtClean="0">
                <a:solidFill>
                  <a:srgbClr val="FF0000"/>
                </a:solidFill>
                <a:latin typeface="华文楷体" panose="02010600040101010101" pitchFamily="2" charset="-122"/>
                <a:ea typeface="华文楷体" panose="02010600040101010101" pitchFamily="2" charset="-122"/>
              </a:rPr>
              <a:t>内部结构</a:t>
            </a:r>
            <a:r>
              <a:rPr lang="zh-CN" altLang="en-US" sz="2400" dirty="0" smtClean="0">
                <a:solidFill>
                  <a:schemeClr val="tx1"/>
                </a:solidFill>
                <a:latin typeface="华文楷体" panose="02010600040101010101" pitchFamily="2" charset="-122"/>
                <a:ea typeface="华文楷体" panose="02010600040101010101" pitchFamily="2" charset="-122"/>
              </a:rPr>
              <a:t>以及相应的</a:t>
            </a:r>
            <a:r>
              <a:rPr lang="zh-CN" altLang="en-US" sz="2400" dirty="0" smtClean="0">
                <a:solidFill>
                  <a:srgbClr val="FF0000"/>
                </a:solidFill>
                <a:latin typeface="华文楷体" panose="02010600040101010101" pitchFamily="2" charset="-122"/>
                <a:ea typeface="华文楷体" panose="02010600040101010101" pitchFamily="2" charset="-122"/>
              </a:rPr>
              <a:t>动力学机制</a:t>
            </a:r>
            <a:r>
              <a:rPr lang="zh-CN" altLang="en-US" sz="2400" dirty="0" smtClean="0">
                <a:solidFill>
                  <a:schemeClr val="tx1"/>
                </a:solidFill>
                <a:latin typeface="华文楷体" panose="02010600040101010101" pitchFamily="2" charset="-122"/>
                <a:ea typeface="华文楷体" panose="02010600040101010101" pitchFamily="2" charset="-122"/>
              </a:rPr>
              <a:t>的理解。</a:t>
            </a:r>
            <a:endParaRPr lang="en-US" altLang="zh-CN" sz="2400" dirty="0" smtClean="0">
              <a:solidFill>
                <a:schemeClr val="tx1"/>
              </a:solidFill>
              <a:latin typeface="华文楷体" panose="02010600040101010101" pitchFamily="2" charset="-122"/>
              <a:ea typeface="华文楷体" panose="02010600040101010101" pitchFamily="2" charset="-122"/>
            </a:endParaRPr>
          </a:p>
        </p:txBody>
      </p:sp>
      <p:sp>
        <p:nvSpPr>
          <p:cNvPr id="52" name="文本框 51">
            <a:extLst>
              <a:ext uri="{FF2B5EF4-FFF2-40B4-BE49-F238E27FC236}">
                <a16:creationId xmlns:a16="http://schemas.microsoft.com/office/drawing/2014/main" id="{9CFDCC4D-C173-44B9-A430-01039F1EC3E5}"/>
              </a:ext>
            </a:extLst>
          </p:cNvPr>
          <p:cNvSpPr txBox="1"/>
          <p:nvPr/>
        </p:nvSpPr>
        <p:spPr>
          <a:xfrm>
            <a:off x="7391400" y="4024209"/>
            <a:ext cx="1068060" cy="307777"/>
          </a:xfrm>
          <a:prstGeom prst="rect">
            <a:avLst/>
          </a:prstGeom>
          <a:noFill/>
        </p:spPr>
        <p:txBody>
          <a:bodyPr wrap="square" rtlCol="0">
            <a:spAutoFit/>
          </a:bodyPr>
          <a:lstStyle/>
          <a:p>
            <a:pPr algn="l" defTabSz="457200" fontAlgn="auto">
              <a:spcBef>
                <a:spcPts val="0"/>
              </a:spcBef>
              <a:spcAft>
                <a:spcPts val="0"/>
              </a:spcAft>
              <a:buClrTx/>
              <a:buFontTx/>
              <a:buNone/>
            </a:pPr>
            <a:r>
              <a:rPr kumimoji="0" lang="en-US" altLang="zh-CN" sz="1400" i="1" dirty="0">
                <a:solidFill>
                  <a:prstClr val="black"/>
                </a:solidFill>
                <a:latin typeface="Sitka Subheading" panose="02000505000000020004" pitchFamily="2" charset="0"/>
                <a:ea typeface="等线" panose="02010600030101010101" pitchFamily="2" charset="-122"/>
              </a:rPr>
              <a:t>STCF</a:t>
            </a:r>
            <a:endParaRPr kumimoji="0" lang="zh-CN" altLang="en-US" sz="1400" i="1" dirty="0">
              <a:solidFill>
                <a:prstClr val="black"/>
              </a:solidFill>
              <a:latin typeface="Sitka Subheading" panose="02000505000000020004" pitchFamily="2" charset="0"/>
              <a:ea typeface="等线" panose="02010600030101010101" pitchFamily="2" charset="-122"/>
            </a:endParaRPr>
          </a:p>
        </p:txBody>
      </p:sp>
    </p:spTree>
    <p:extLst>
      <p:ext uri="{BB962C8B-B14F-4D97-AF65-F5344CB8AC3E}">
        <p14:creationId xmlns:p14="http://schemas.microsoft.com/office/powerpoint/2010/main" val="5292909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量子色动力学与核子结构</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15</a:t>
            </a:fld>
            <a:endParaRPr lang="en-US" dirty="0"/>
          </a:p>
        </p:txBody>
      </p:sp>
      <mc:AlternateContent xmlns:mc="http://schemas.openxmlformats.org/markup-compatibility/2006">
        <mc:Choice xmlns:a14="http://schemas.microsoft.com/office/drawing/2010/main" Requires="a14">
          <p:graphicFrame>
            <p:nvGraphicFramePr>
              <p:cNvPr id="4" name="表格 5">
                <a:extLst>
                  <a:ext uri="{FF2B5EF4-FFF2-40B4-BE49-F238E27FC236}">
                    <a16:creationId xmlns:a16="http://schemas.microsoft.com/office/drawing/2014/main" id="{5EC54E57-C22F-4ECA-8726-BA16DF130CAD}"/>
                  </a:ext>
                </a:extLst>
              </p:cNvPr>
              <p:cNvGraphicFramePr>
                <a:graphicFrameLocks/>
              </p:cNvGraphicFramePr>
              <p:nvPr>
                <p:extLst>
                  <p:ext uri="{D42A27DB-BD31-4B8C-83A1-F6EECF244321}">
                    <p14:modId xmlns:p14="http://schemas.microsoft.com/office/powerpoint/2010/main" val="2555077724"/>
                  </p:ext>
                </p:extLst>
              </p:nvPr>
            </p:nvGraphicFramePr>
            <p:xfrm>
              <a:off x="533400" y="914400"/>
              <a:ext cx="8328508" cy="5101537"/>
            </p:xfrm>
            <a:graphic>
              <a:graphicData uri="http://schemas.openxmlformats.org/drawingml/2006/table">
                <a:tbl>
                  <a:tblPr firstRow="1" bandRow="1"/>
                  <a:tblGrid>
                    <a:gridCol w="2246006">
                      <a:extLst>
                        <a:ext uri="{9D8B030D-6E8A-4147-A177-3AD203B41FA5}">
                          <a16:colId xmlns:a16="http://schemas.microsoft.com/office/drawing/2014/main" val="2367327328"/>
                        </a:ext>
                      </a:extLst>
                    </a:gridCol>
                    <a:gridCol w="3385408">
                      <a:extLst>
                        <a:ext uri="{9D8B030D-6E8A-4147-A177-3AD203B41FA5}">
                          <a16:colId xmlns:a16="http://schemas.microsoft.com/office/drawing/2014/main" val="2826327123"/>
                        </a:ext>
                      </a:extLst>
                    </a:gridCol>
                    <a:gridCol w="2697094">
                      <a:extLst>
                        <a:ext uri="{9D8B030D-6E8A-4147-A177-3AD203B41FA5}">
                          <a16:colId xmlns:a16="http://schemas.microsoft.com/office/drawing/2014/main" val="158242223"/>
                        </a:ext>
                      </a:extLst>
                    </a:gridCol>
                  </a:tblGrid>
                  <a:tr h="4248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b="1" dirty="0">
                              <a:solidFill>
                                <a:schemeClr val="bg1"/>
                              </a:solidFill>
                              <a:latin typeface="Times New Roman" panose="02020603050405020304" pitchFamily="18" charset="0"/>
                              <a:cs typeface="Times New Roman" panose="02020603050405020304" pitchFamily="18" charset="0"/>
                            </a:rPr>
                            <a:t>Physics at STCF</a:t>
                          </a:r>
                          <a:endParaRPr lang="zh-CN" altLang="en-US" sz="1800" b="1"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Benchmark Processes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Key Parameters*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579756884"/>
                      </a:ext>
                    </a:extLst>
                  </a:tr>
                  <a:tr h="6289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XYZ properties</a:t>
                          </a:r>
                          <a:endParaRPr lang="zh-CN" altLang="en-US" sz="1800" b="1" dirty="0">
                            <a:latin typeface="Times New Roman" panose="02020603050405020304" pitchFamily="18" charset="0"/>
                            <a:cs typeface="Times New Roman" panose="02020603050405020304" pitchFamily="18" charset="0"/>
                          </a:endParaRP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r>
                                  <a:rPr lang="en-US" altLang="zh-CN" sz="1500" smtClean="0">
                                    <a:latin typeface="Cambria Math" panose="02040503050406030204" pitchFamily="18" charset="0"/>
                                  </a:rPr>
                                  <m:t>→</m:t>
                                </m:r>
                                <m:r>
                                  <a:rPr lang="en-US" altLang="zh-CN" sz="1500" b="0" smtClean="0">
                                    <a:latin typeface="Cambria Math" panose="02040503050406030204" pitchFamily="18" charset="0"/>
                                  </a:rPr>
                                  <m:t>𝑌</m:t>
                                </m:r>
                                <m:r>
                                  <a:rPr lang="en-US" altLang="zh-CN" sz="1500" b="0" smtClean="0">
                                    <a:latin typeface="Cambria Math" panose="02040503050406030204" pitchFamily="18" charset="0"/>
                                  </a:rPr>
                                  <m:t>→</m:t>
                                </m:r>
                                <m:r>
                                  <a:rPr lang="zh-CN" altLang="en-US" sz="1500" b="0" smtClean="0">
                                    <a:latin typeface="Cambria Math" panose="02040503050406030204" pitchFamily="18" charset="0"/>
                                  </a:rPr>
                                  <m:t>𝛾</m:t>
                                </m:r>
                                <m:r>
                                  <a:rPr lang="en-US" altLang="zh-CN" sz="1500" b="0" smtClean="0">
                                    <a:latin typeface="Cambria Math" panose="02040503050406030204" pitchFamily="18" charset="0"/>
                                  </a:rPr>
                                  <m:t>𝑋</m:t>
                                </m:r>
                                <m:r>
                                  <a:rPr lang="en-US" altLang="zh-CN" sz="1500" b="0" smtClean="0">
                                    <a:latin typeface="Cambria Math" panose="02040503050406030204" pitchFamily="18" charset="0"/>
                                  </a:rPr>
                                  <m:t>,</m:t>
                                </m:r>
                                <m:r>
                                  <a:rPr lang="zh-CN" altLang="en-US" sz="1500" b="0" smtClean="0">
                                    <a:latin typeface="Cambria Math" panose="02040503050406030204" pitchFamily="18" charset="0"/>
                                  </a:rPr>
                                  <m:t>𝜂</m:t>
                                </m:r>
                                <m:r>
                                  <a:rPr lang="en-US" altLang="zh-CN" sz="1500" b="0" smtClean="0">
                                    <a:latin typeface="Cambria Math" panose="02040503050406030204" pitchFamily="18" charset="0"/>
                                  </a:rPr>
                                  <m:t>𝑋</m:t>
                                </m:r>
                                <m:r>
                                  <a:rPr lang="en-US" altLang="zh-CN" sz="1500" b="0" smtClean="0">
                                    <a:latin typeface="Cambria Math" panose="02040503050406030204" pitchFamily="18" charset="0"/>
                                  </a:rPr>
                                  <m:t>,</m:t>
                                </m:r>
                                <m:r>
                                  <a:rPr lang="zh-CN" altLang="en-US" sz="1500" b="0" smtClean="0">
                                    <a:latin typeface="Cambria Math" panose="02040503050406030204" pitchFamily="18" charset="0"/>
                                  </a:rPr>
                                  <m:t>𝜙</m:t>
                                </m:r>
                                <m:r>
                                  <a:rPr lang="en-US" altLang="zh-CN" sz="1500" b="0" smtClean="0">
                                    <a:latin typeface="Cambria Math" panose="02040503050406030204" pitchFamily="18" charset="0"/>
                                  </a:rPr>
                                  <m:t>𝑋</m:t>
                                </m:r>
                              </m:oMath>
                            </m:oMathPara>
                          </a14:m>
                          <a:endParaRPr lang="en-US" altLang="zh-CN" sz="1500" b="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r>
                                  <a:rPr lang="en-US" altLang="zh-CN" sz="1500" smtClean="0">
                                    <a:latin typeface="Cambria Math" panose="02040503050406030204" pitchFamily="18" charset="0"/>
                                  </a:rPr>
                                  <m:t>→</m:t>
                                </m:r>
                                <m:r>
                                  <a:rPr lang="en-US" altLang="zh-CN" sz="1500" b="0" smtClean="0">
                                    <a:latin typeface="Cambria Math" panose="02040503050406030204" pitchFamily="18" charset="0"/>
                                  </a:rPr>
                                  <m:t>𝑌</m:t>
                                </m:r>
                                <m:r>
                                  <a:rPr lang="en-US" altLang="zh-CN" sz="1500" b="0" smtClean="0">
                                    <a:latin typeface="Cambria Math" panose="02040503050406030204" pitchFamily="18" charset="0"/>
                                  </a:rPr>
                                  <m:t>→</m:t>
                                </m:r>
                                <m:r>
                                  <a:rPr lang="zh-CN" altLang="en-US" sz="1500" smtClean="0">
                                    <a:latin typeface="Cambria Math" panose="02040503050406030204" pitchFamily="18" charset="0"/>
                                  </a:rPr>
                                  <m:t>𝜋</m:t>
                                </m:r>
                                <m:sSub>
                                  <m:sSubPr>
                                    <m:ctrlPr>
                                      <a:rPr lang="en-US" altLang="zh-CN" sz="1500" i="1" smtClean="0">
                                        <a:latin typeface="Cambria Math" panose="02040503050406030204" pitchFamily="18" charset="0"/>
                                      </a:rPr>
                                    </m:ctrlPr>
                                  </m:sSubPr>
                                  <m:e>
                                    <m:r>
                                      <a:rPr lang="en-US" altLang="zh-CN" sz="1500" b="0" smtClean="0">
                                        <a:latin typeface="Cambria Math" panose="02040503050406030204" pitchFamily="18" charset="0"/>
                                      </a:rPr>
                                      <m:t>𝑍</m:t>
                                    </m:r>
                                  </m:e>
                                  <m:sub>
                                    <m:r>
                                      <a:rPr lang="en-US" altLang="zh-CN" sz="1500" b="0" smtClean="0">
                                        <a:latin typeface="Cambria Math" panose="02040503050406030204" pitchFamily="18" charset="0"/>
                                      </a:rPr>
                                      <m:t>𝑐</m:t>
                                    </m:r>
                                  </m:sub>
                                </m:sSub>
                                <m:r>
                                  <a:rPr lang="en-US" altLang="zh-CN" sz="1500" b="0" smtClean="0">
                                    <a:latin typeface="Cambria Math" panose="02040503050406030204" pitchFamily="18" charset="0"/>
                                  </a:rPr>
                                  <m:t>, </m:t>
                                </m:r>
                                <m:sSub>
                                  <m:sSubPr>
                                    <m:ctrlPr>
                                      <a:rPr lang="en-US" altLang="zh-CN" sz="1500" b="0" i="1" smtClean="0">
                                        <a:latin typeface="Cambria Math" panose="02040503050406030204" pitchFamily="18" charset="0"/>
                                      </a:rPr>
                                    </m:ctrlPr>
                                  </m:sSubPr>
                                  <m:e>
                                    <m:r>
                                      <a:rPr lang="en-US" altLang="zh-CN" sz="1500" b="0" smtClean="0">
                                        <a:latin typeface="Cambria Math" panose="02040503050406030204" pitchFamily="18" charset="0"/>
                                      </a:rPr>
                                      <m:t>𝐾𝑍</m:t>
                                    </m:r>
                                  </m:e>
                                  <m:sub>
                                    <m:r>
                                      <a:rPr lang="en-US" altLang="zh-CN" sz="1500" b="0" smtClean="0">
                                        <a:latin typeface="Cambria Math" panose="02040503050406030204" pitchFamily="18" charset="0"/>
                                      </a:rPr>
                                      <m:t>𝑐𝑠</m:t>
                                    </m:r>
                                  </m:sub>
                                </m:sSub>
                              </m:oMath>
                            </m:oMathPara>
                          </a14:m>
                          <a:endParaRPr lang="en-US" altLang="zh-CN" sz="1500" i="1" dirty="0">
                            <a:latin typeface="Times New Roman" panose="02020603050405020304" pitchFamily="18" charset="0"/>
                            <a:cs typeface="Times New Roman" panose="02020603050405020304" pitchFamily="18" charset="0"/>
                          </a:endParaRP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1500" b="0" i="1" smtClean="0">
                                        <a:solidFill>
                                          <a:schemeClr val="tx1"/>
                                        </a:solidFill>
                                        <a:latin typeface="Cambria Math" panose="02040503050406030204" pitchFamily="18" charset="0"/>
                                        <a:cs typeface="Times New Roman" panose="02020603050405020304" pitchFamily="18" charset="0"/>
                                      </a:rPr>
                                    </m:ctrlPr>
                                  </m:sSubPr>
                                  <m:e>
                                    <m:r>
                                      <a:rPr lang="en-US" altLang="zh-CN" sz="1500" b="0" i="1" smtClean="0">
                                        <a:solidFill>
                                          <a:schemeClr val="tx1"/>
                                        </a:solidFill>
                                        <a:latin typeface="Cambria Math" panose="02040503050406030204" pitchFamily="18" charset="0"/>
                                        <a:cs typeface="Times New Roman" panose="02020603050405020304" pitchFamily="18" charset="0"/>
                                      </a:rPr>
                                      <m:t>𝑁</m:t>
                                    </m:r>
                                  </m:e>
                                  <m:sub>
                                    <m:f>
                                      <m:fPr>
                                        <m:type m:val="lin"/>
                                        <m:ctrlPr>
                                          <a:rPr lang="en-US" altLang="zh-CN" sz="1500" b="0" i="1" smtClean="0">
                                            <a:solidFill>
                                              <a:schemeClr val="tx1"/>
                                            </a:solidFill>
                                            <a:latin typeface="Cambria Math" panose="02040503050406030204" pitchFamily="18" charset="0"/>
                                            <a:cs typeface="Times New Roman" panose="02020603050405020304" pitchFamily="18" charset="0"/>
                                          </a:rPr>
                                        </m:ctrlPr>
                                      </m:fPr>
                                      <m:num>
                                        <m:r>
                                          <m:rPr>
                                            <m:sty m:val="p"/>
                                          </m:rPr>
                                          <a:rPr lang="en-US" altLang="zh-CN" sz="1500" b="0" i="1" smtClean="0">
                                            <a:solidFill>
                                              <a:schemeClr val="tx1"/>
                                            </a:solidFill>
                                            <a:latin typeface="Cambria Math" panose="02040503050406030204" pitchFamily="18" charset="0"/>
                                            <a:cs typeface="Times New Roman" panose="02020603050405020304" pitchFamily="18" charset="0"/>
                                          </a:rPr>
                                          <m:t>Y</m:t>
                                        </m:r>
                                        <m:r>
                                          <a:rPr lang="en-US" altLang="zh-CN" sz="1500" b="0" i="1" smtClean="0">
                                            <a:solidFill>
                                              <a:schemeClr val="tx1"/>
                                            </a:solidFill>
                                            <a:latin typeface="Cambria Math" panose="02040503050406030204" pitchFamily="18" charset="0"/>
                                            <a:cs typeface="Times New Roman" panose="02020603050405020304" pitchFamily="18" charset="0"/>
                                          </a:rPr>
                                          <m:t>(4260)</m:t>
                                        </m:r>
                                      </m:num>
                                      <m:den>
                                        <m:f>
                                          <m:fPr>
                                            <m:type m:val="lin"/>
                                            <m:ctrlPr>
                                              <a:rPr lang="en-US" altLang="zh-CN" sz="1500" b="0" i="1" smtClean="0">
                                                <a:solidFill>
                                                  <a:schemeClr val="tx1"/>
                                                </a:solidFill>
                                                <a:latin typeface="Cambria Math" panose="02040503050406030204" pitchFamily="18" charset="0"/>
                                                <a:cs typeface="Times New Roman" panose="02020603050405020304" pitchFamily="18" charset="0"/>
                                              </a:rPr>
                                            </m:ctrlPr>
                                          </m:fPr>
                                          <m:num>
                                            <m:sSub>
                                              <m:sSubPr>
                                                <m:ctrlPr>
                                                  <a:rPr lang="en-US" altLang="zh-CN" sz="1500" b="0" i="1" smtClean="0">
                                                    <a:solidFill>
                                                      <a:schemeClr val="tx1"/>
                                                    </a:solidFill>
                                                    <a:latin typeface="Cambria Math" panose="02040503050406030204" pitchFamily="18" charset="0"/>
                                                    <a:cs typeface="Times New Roman" panose="02020603050405020304" pitchFamily="18" charset="0"/>
                                                  </a:rPr>
                                                </m:ctrlPr>
                                              </m:sSubPr>
                                              <m:e>
                                                <m:r>
                                                  <a:rPr lang="en-US" altLang="zh-CN" sz="1500" b="0" i="1" smtClean="0">
                                                    <a:solidFill>
                                                      <a:schemeClr val="tx1"/>
                                                    </a:solidFill>
                                                    <a:latin typeface="Cambria Math" panose="02040503050406030204" pitchFamily="18" charset="0"/>
                                                    <a:cs typeface="Times New Roman" panose="02020603050405020304" pitchFamily="18" charset="0"/>
                                                  </a:rPr>
                                                  <m:t>𝑍</m:t>
                                                </m:r>
                                              </m:e>
                                              <m:sub>
                                                <m:r>
                                                  <a:rPr lang="en-US" altLang="zh-CN" sz="1500" b="0" i="1" smtClean="0">
                                                    <a:solidFill>
                                                      <a:schemeClr val="tx1"/>
                                                    </a:solidFill>
                                                    <a:latin typeface="Cambria Math" panose="02040503050406030204" pitchFamily="18" charset="0"/>
                                                    <a:cs typeface="Times New Roman" panose="02020603050405020304" pitchFamily="18" charset="0"/>
                                                  </a:rPr>
                                                  <m:t>𝑐</m:t>
                                                </m:r>
                                              </m:sub>
                                            </m:sSub>
                                          </m:num>
                                          <m:den>
                                            <m:r>
                                              <a:rPr lang="en-US" altLang="zh-CN" sz="1500" b="0" i="1" smtClean="0">
                                                <a:solidFill>
                                                  <a:schemeClr val="tx1"/>
                                                </a:solidFill>
                                                <a:latin typeface="Cambria Math" panose="02040503050406030204" pitchFamily="18" charset="0"/>
                                                <a:cs typeface="Times New Roman" panose="02020603050405020304" pitchFamily="18" charset="0"/>
                                              </a:rPr>
                                              <m:t>𝑋</m:t>
                                            </m:r>
                                            <m:r>
                                              <a:rPr lang="en-US" altLang="zh-CN" sz="1500" b="0" i="1" smtClean="0">
                                                <a:solidFill>
                                                  <a:schemeClr val="tx1"/>
                                                </a:solidFill>
                                                <a:latin typeface="Cambria Math" panose="02040503050406030204" pitchFamily="18" charset="0"/>
                                                <a:cs typeface="Times New Roman" panose="02020603050405020304" pitchFamily="18" charset="0"/>
                                              </a:rPr>
                                              <m:t>(3872)</m:t>
                                            </m:r>
                                          </m:den>
                                        </m:f>
                                      </m:den>
                                    </m:f>
                                  </m:sub>
                                </m:sSub>
                                <m:r>
                                  <a:rPr lang="en-US" altLang="zh-CN" sz="1500" b="0" i="1" smtClean="0">
                                    <a:solidFill>
                                      <a:schemeClr val="tx1"/>
                                    </a:solidFill>
                                    <a:latin typeface="Cambria Math" panose="02040503050406030204" pitchFamily="18" charset="0"/>
                                    <a:cs typeface="Times New Roman" panose="02020603050405020304" pitchFamily="18" charset="0"/>
                                  </a:rPr>
                                  <m:t>~</m:t>
                                </m:r>
                              </m:oMath>
                            </m:oMathPara>
                          </a14:m>
                          <a:endParaRPr lang="en-US" altLang="zh-CN" sz="1500" b="0" i="1" dirty="0">
                            <a:solidFill>
                              <a:schemeClr val="tx1"/>
                            </a:solidFill>
                            <a:latin typeface="Cambria Math"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cs typeface="Times New Roman" panose="02020603050405020304" pitchFamily="18" charset="0"/>
                                      </a:rPr>
                                      <m:t>10</m:t>
                                    </m:r>
                                  </m:sup>
                                </m:sSup>
                                <m:f>
                                  <m:fPr>
                                    <m:type m:val="lin"/>
                                    <m:ctrlPr>
                                      <a:rPr lang="en-US" altLang="zh-CN" sz="1500" b="0" i="1" smtClean="0">
                                        <a:solidFill>
                                          <a:schemeClr val="tx1"/>
                                        </a:solidFill>
                                        <a:latin typeface="Cambria Math" panose="02040503050406030204" pitchFamily="18" charset="0"/>
                                        <a:cs typeface="Times New Roman" panose="02020603050405020304" pitchFamily="18" charset="0"/>
                                      </a:rPr>
                                    </m:ctrlPr>
                                  </m:fPr>
                                  <m:num>
                                    <m:r>
                                      <a:rPr lang="en-US" altLang="zh-CN" sz="1500" b="0" i="1" smtClean="0">
                                        <a:solidFill>
                                          <a:schemeClr val="tx1"/>
                                        </a:solidFill>
                                        <a:latin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cs typeface="Times New Roman" panose="02020603050405020304" pitchFamily="18" charset="0"/>
                                          </a:rPr>
                                          <m:t>9</m:t>
                                        </m:r>
                                      </m:sup>
                                    </m:sSup>
                                  </m:num>
                                  <m:den>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cs typeface="Times New Roman" panose="02020603050405020304" pitchFamily="18" charset="0"/>
                                          </a:rPr>
                                          <m:t>6</m:t>
                                        </m:r>
                                      </m:sup>
                                    </m:sSup>
                                  </m:den>
                                </m:f>
                              </m:oMath>
                            </m:oMathPara>
                          </a14:m>
                          <a:endParaRPr lang="zh-CN" altLang="en-US" sz="1500" b="0" i="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420755907"/>
                      </a:ext>
                    </a:extLst>
                  </a:tr>
                  <a:tr h="7637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Pentaquarks,</a:t>
                          </a:r>
                          <a:r>
                            <a:rPr lang="zh-CN" altLang="en-US" sz="1800" b="1" dirty="0">
                              <a:latin typeface="Times New Roman" panose="02020603050405020304" pitchFamily="18" charset="0"/>
                              <a:cs typeface="Times New Roman" panose="02020603050405020304" pitchFamily="18" charset="0"/>
                            </a:rPr>
                            <a:t> </a:t>
                          </a:r>
                          <a:endParaRPr lang="en-US" altLang="zh-CN" sz="1800" b="1" dirty="0">
                            <a:latin typeface="Times New Roman" panose="02020603050405020304" pitchFamily="18" charset="0"/>
                            <a:cs typeface="Times New Roman" panose="02020603050405020304" pitchFamily="18" charset="0"/>
                          </a:endParaRPr>
                        </a:p>
                        <a:p>
                          <a:pPr algn="ctr"/>
                          <a:r>
                            <a:rPr lang="en-US" altLang="zh-CN" sz="1800" b="1" baseline="0" dirty="0">
                              <a:latin typeface="Times New Roman" panose="02020603050405020304" pitchFamily="18" charset="0"/>
                              <a:cs typeface="Times New Roman" panose="02020603050405020304" pitchFamily="18" charset="0"/>
                            </a:rPr>
                            <a:t>Di-charmonium </a:t>
                          </a:r>
                          <a:endParaRPr lang="zh-CN" altLang="en-US" sz="1800"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20000"/>
                            </a:lnSpc>
                          </a:pPr>
                          <a14:m>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r>
                                <a:rPr lang="en-US" altLang="zh-CN" sz="1500" smtClean="0">
                                  <a:latin typeface="Cambria Math" panose="02040503050406030204" pitchFamily="18" charset="0"/>
                                </a:rPr>
                                <m:t>→</m:t>
                              </m:r>
                              <m:r>
                                <a:rPr lang="en-US" altLang="zh-CN" sz="1500" b="0" smtClean="0">
                                  <a:latin typeface="Cambria Math" panose="02040503050406030204" pitchFamily="18" charset="0"/>
                                </a:rPr>
                                <m:t>𝐽</m:t>
                              </m:r>
                              <m:r>
                                <a:rPr lang="en-US" altLang="zh-CN" sz="1500" b="0" smtClean="0">
                                  <a:latin typeface="Cambria Math" panose="02040503050406030204" pitchFamily="18" charset="0"/>
                                </a:rPr>
                                <m:t>/</m:t>
                              </m:r>
                              <m:r>
                                <a:rPr lang="zh-CN" altLang="en-US" sz="1500" b="0" smtClean="0">
                                  <a:latin typeface="Cambria Math" panose="02040503050406030204" pitchFamily="18" charset="0"/>
                                </a:rPr>
                                <m:t>𝜓</m:t>
                              </m:r>
                              <m:r>
                                <a:rPr lang="en-US" altLang="zh-CN" sz="1500" b="0" smtClean="0">
                                  <a:latin typeface="Cambria Math" panose="02040503050406030204" pitchFamily="18" charset="0"/>
                                </a:rPr>
                                <m:t>𝑝</m:t>
                              </m:r>
                              <m:acc>
                                <m:accPr>
                                  <m:chr m:val="̅"/>
                                  <m:ctrlPr>
                                    <a:rPr lang="en-US" altLang="zh-CN" sz="1500" b="0" i="1" smtClean="0">
                                      <a:latin typeface="Cambria Math" panose="02040503050406030204" pitchFamily="18" charset="0"/>
                                    </a:rPr>
                                  </m:ctrlPr>
                                </m:accPr>
                                <m:e>
                                  <m:r>
                                    <a:rPr lang="en-US" altLang="zh-CN" sz="1500" b="0" smtClean="0">
                                      <a:latin typeface="Cambria Math" panose="02040503050406030204" pitchFamily="18" charset="0"/>
                                    </a:rPr>
                                    <m:t>𝑝</m:t>
                                  </m:r>
                                </m:e>
                              </m:acc>
                            </m:oMath>
                          </a14:m>
                          <a:r>
                            <a:rPr lang="en-US" altLang="zh-CN" sz="15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1500" i="1" dirty="0" smtClean="0">
                                      <a:latin typeface="Cambria Math" panose="02040503050406030204" pitchFamily="18" charset="0"/>
                                    </a:rPr>
                                  </m:ctrlPr>
                                </m:sSubPr>
                                <m:e>
                                  <m:r>
                                    <a:rPr lang="en-US" altLang="zh-CN" sz="1500" b="0" dirty="0" smtClean="0">
                                      <a:latin typeface="Cambria Math" panose="02040503050406030204" pitchFamily="18" charset="0"/>
                                    </a:rPr>
                                    <m:t> </m:t>
                                  </m:r>
                                  <m:r>
                                    <m:rPr>
                                      <m:sty m:val="p"/>
                                    </m:rPr>
                                    <a:rPr lang="el-GR" altLang="zh-CN" sz="1500" dirty="0" smtClean="0">
                                      <a:latin typeface="Cambria Math" panose="02040503050406030204" pitchFamily="18" charset="0"/>
                                    </a:rPr>
                                    <m:t>Λ</m:t>
                                  </m:r>
                                </m:e>
                                <m:sub>
                                  <m:r>
                                    <a:rPr lang="en-US" altLang="zh-CN" sz="1500" b="0" dirty="0" smtClean="0">
                                      <a:latin typeface="Cambria Math" panose="02040503050406030204" pitchFamily="18" charset="0"/>
                                    </a:rPr>
                                    <m:t>𝑐</m:t>
                                  </m:r>
                                </m:sub>
                              </m:sSub>
                              <m:acc>
                                <m:accPr>
                                  <m:chr m:val="̅"/>
                                  <m:ctrlPr>
                                    <a:rPr lang="en-US" altLang="zh-CN" sz="1500" i="1" dirty="0" smtClean="0">
                                      <a:latin typeface="Cambria Math" panose="02040503050406030204" pitchFamily="18" charset="0"/>
                                    </a:rPr>
                                  </m:ctrlPr>
                                </m:accPr>
                                <m:e>
                                  <m:r>
                                    <a:rPr lang="en-US" altLang="zh-CN" sz="1500" b="0" dirty="0" smtClean="0">
                                      <a:latin typeface="Cambria Math" panose="02040503050406030204" pitchFamily="18" charset="0"/>
                                    </a:rPr>
                                    <m:t>𝐷</m:t>
                                  </m:r>
                                </m:e>
                              </m:acc>
                              <m:acc>
                                <m:accPr>
                                  <m:chr m:val="̅"/>
                                  <m:ctrlPr>
                                    <a:rPr lang="en-US" altLang="zh-CN" sz="1500" i="1" dirty="0" smtClean="0">
                                      <a:latin typeface="Cambria Math" panose="02040503050406030204" pitchFamily="18" charset="0"/>
                                    </a:rPr>
                                  </m:ctrlPr>
                                </m:accPr>
                                <m:e>
                                  <m:r>
                                    <a:rPr lang="en-US" altLang="zh-CN" sz="1500" b="0" dirty="0" smtClean="0">
                                      <a:latin typeface="Cambria Math" panose="02040503050406030204" pitchFamily="18" charset="0"/>
                                    </a:rPr>
                                    <m:t>𝑝</m:t>
                                  </m:r>
                                </m:e>
                              </m:acc>
                              <m:r>
                                <a:rPr lang="en-US" altLang="zh-CN" sz="1500" b="0" dirty="0" smtClean="0">
                                  <a:latin typeface="Cambria Math" panose="02040503050406030204" pitchFamily="18" charset="0"/>
                                </a:rPr>
                                <m:t>, </m:t>
                              </m:r>
                              <m:sSub>
                                <m:sSubPr>
                                  <m:ctrlPr>
                                    <a:rPr lang="en-US" altLang="zh-CN" sz="1500" b="0" i="1" dirty="0" smtClean="0">
                                      <a:latin typeface="Cambria Math" panose="02040503050406030204" pitchFamily="18" charset="0"/>
                                    </a:rPr>
                                  </m:ctrlPr>
                                </m:sSubPr>
                                <m:e>
                                  <m:r>
                                    <a:rPr lang="en-US" altLang="zh-CN" sz="1500" b="0" dirty="0" smtClean="0">
                                      <a:latin typeface="Cambria Math" panose="02040503050406030204" pitchFamily="18" charset="0"/>
                                    </a:rPr>
                                    <m:t> </m:t>
                                  </m:r>
                                  <m:r>
                                    <m:rPr>
                                      <m:sty m:val="p"/>
                                    </m:rPr>
                                    <a:rPr lang="el-GR" altLang="zh-CN" sz="1500" b="0" dirty="0" smtClean="0">
                                      <a:latin typeface="Cambria Math" panose="02040503050406030204" pitchFamily="18" charset="0"/>
                                    </a:rPr>
                                    <m:t>Σ</m:t>
                                  </m:r>
                                </m:e>
                                <m:sub>
                                  <m:r>
                                    <a:rPr lang="en-US" altLang="zh-CN" sz="1500" b="0" dirty="0" smtClean="0">
                                      <a:latin typeface="Cambria Math" panose="02040503050406030204" pitchFamily="18" charset="0"/>
                                    </a:rPr>
                                    <m:t>𝑐</m:t>
                                  </m:r>
                                </m:sub>
                              </m:sSub>
                              <m:acc>
                                <m:accPr>
                                  <m:chr m:val="̅"/>
                                  <m:ctrlPr>
                                    <a:rPr lang="en-US" altLang="zh-CN" sz="1500" b="0" i="1" dirty="0" smtClean="0">
                                      <a:latin typeface="Cambria Math" panose="02040503050406030204" pitchFamily="18" charset="0"/>
                                    </a:rPr>
                                  </m:ctrlPr>
                                </m:accPr>
                                <m:e>
                                  <m:r>
                                    <a:rPr lang="en-US" altLang="zh-CN" sz="1500" b="0" dirty="0" smtClean="0">
                                      <a:latin typeface="Cambria Math" panose="02040503050406030204" pitchFamily="18" charset="0"/>
                                    </a:rPr>
                                    <m:t>𝐷</m:t>
                                  </m:r>
                                </m:e>
                              </m:acc>
                              <m:acc>
                                <m:accPr>
                                  <m:chr m:val="̅"/>
                                  <m:ctrlPr>
                                    <a:rPr lang="en-US" altLang="zh-CN" sz="1500" i="1" dirty="0" smtClean="0">
                                      <a:latin typeface="Cambria Math" panose="02040503050406030204" pitchFamily="18" charset="0"/>
                                    </a:rPr>
                                  </m:ctrlPr>
                                </m:accPr>
                                <m:e>
                                  <m:r>
                                    <a:rPr lang="en-US" altLang="zh-CN" sz="1500" b="0" dirty="0" smtClean="0">
                                      <a:latin typeface="Cambria Math" panose="02040503050406030204" pitchFamily="18" charset="0"/>
                                    </a:rPr>
                                    <m:t>𝑝</m:t>
                                  </m:r>
                                </m:e>
                              </m:acc>
                            </m:oMath>
                          </a14:m>
                          <a:endParaRPr lang="en-US" altLang="zh-CN" sz="1500" dirty="0">
                            <a:latin typeface="Times New Roman" panose="02020603050405020304" pitchFamily="18" charset="0"/>
                            <a:cs typeface="Times New Roman" panose="02020603050405020304" pitchFamily="18" charset="0"/>
                          </a:endParaRPr>
                        </a:p>
                        <a:p>
                          <a:pPr algn="ctr">
                            <a:lnSpc>
                              <a:spcPct val="120000"/>
                            </a:lnSpc>
                          </a:pPr>
                          <a14:m>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r>
                                <a:rPr lang="en-US" altLang="zh-CN" sz="1500" smtClean="0">
                                  <a:latin typeface="Cambria Math" panose="02040503050406030204" pitchFamily="18" charset="0"/>
                                </a:rPr>
                                <m:t>→</m:t>
                              </m:r>
                              <m:r>
                                <m:rPr>
                                  <m:sty m:val="p"/>
                                </m:rPr>
                                <a:rPr lang="en-US" altLang="zh-CN" sz="1500" b="0" smtClean="0">
                                  <a:latin typeface="Cambria Math" panose="02040503050406030204" pitchFamily="18" charset="0"/>
                                </a:rPr>
                                <m:t>J</m:t>
                              </m:r>
                              <m:r>
                                <a:rPr lang="en-US" altLang="zh-CN" sz="1500" b="0" smtClean="0">
                                  <a:latin typeface="Cambria Math" panose="02040503050406030204" pitchFamily="18" charset="0"/>
                                </a:rPr>
                                <m:t>/</m:t>
                              </m:r>
                              <m:r>
                                <m:rPr>
                                  <m:sty m:val="p"/>
                                </m:rPr>
                                <a:rPr lang="el-GR" altLang="zh-CN" sz="1500" b="0" smtClean="0">
                                  <a:latin typeface="Cambria Math" panose="02040503050406030204" pitchFamily="18" charset="0"/>
                                </a:rPr>
                                <m:t>ψ</m:t>
                              </m:r>
                              <m:sSub>
                                <m:sSubPr>
                                  <m:ctrlPr>
                                    <a:rPr lang="el-GR" altLang="zh-CN" sz="1500" b="0" i="1" smtClean="0">
                                      <a:latin typeface="Cambria Math" panose="02040503050406030204" pitchFamily="18" charset="0"/>
                                    </a:rPr>
                                  </m:ctrlPr>
                                </m:sSubPr>
                                <m:e>
                                  <m:r>
                                    <a:rPr lang="zh-CN" altLang="el-GR" sz="1500" b="0" smtClean="0">
                                      <a:latin typeface="Cambria Math" panose="02040503050406030204" pitchFamily="18" charset="0"/>
                                    </a:rPr>
                                    <m:t>𝜂</m:t>
                                  </m:r>
                                </m:e>
                                <m:sub>
                                  <m:r>
                                    <a:rPr lang="en-US" altLang="zh-CN" sz="1500" b="0" smtClean="0">
                                      <a:latin typeface="Cambria Math" panose="02040503050406030204" pitchFamily="18" charset="0"/>
                                    </a:rPr>
                                    <m:t>𝑐</m:t>
                                  </m:r>
                                </m:sub>
                              </m:sSub>
                            </m:oMath>
                          </a14:m>
                          <a:r>
                            <a:rPr lang="en-US" altLang="zh-CN" sz="15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altLang="zh-CN" sz="1500" b="0" smtClean="0">
                                  <a:latin typeface="Cambria Math" panose="02040503050406030204" pitchFamily="18" charset="0"/>
                                </a:rPr>
                                <m:t>J</m:t>
                              </m:r>
                              <m:r>
                                <a:rPr lang="en-US" altLang="zh-CN" sz="1500" b="0" smtClean="0">
                                  <a:latin typeface="Cambria Math" panose="02040503050406030204" pitchFamily="18" charset="0"/>
                                </a:rPr>
                                <m:t>/</m:t>
                              </m:r>
                              <m:r>
                                <m:rPr>
                                  <m:sty m:val="p"/>
                                </m:rPr>
                                <a:rPr lang="el-GR" altLang="zh-CN" sz="1500" b="0" smtClean="0">
                                  <a:latin typeface="Cambria Math" panose="02040503050406030204" pitchFamily="18" charset="0"/>
                                </a:rPr>
                                <m:t>ψ</m:t>
                              </m:r>
                              <m:sSub>
                                <m:sSubPr>
                                  <m:ctrlPr>
                                    <a:rPr lang="el-GR" altLang="zh-CN" sz="1500" b="0" i="1" smtClean="0">
                                      <a:latin typeface="Cambria Math" panose="02040503050406030204" pitchFamily="18" charset="0"/>
                                    </a:rPr>
                                  </m:ctrlPr>
                                </m:sSubPr>
                                <m:e>
                                  <m:r>
                                    <a:rPr lang="en-US" altLang="zh-CN" sz="1500" b="0" smtClean="0">
                                      <a:latin typeface="Cambria Math" panose="02040503050406030204" pitchFamily="18" charset="0"/>
                                    </a:rPr>
                                    <m:t>h</m:t>
                                  </m:r>
                                </m:e>
                                <m:sub>
                                  <m:r>
                                    <a:rPr lang="en-US" altLang="zh-CN" sz="1500" b="0" smtClean="0">
                                      <a:latin typeface="Cambria Math" panose="02040503050406030204" pitchFamily="18" charset="0"/>
                                    </a:rPr>
                                    <m:t>𝑐</m:t>
                                  </m:r>
                                </m:sub>
                              </m:sSub>
                            </m:oMath>
                          </a14:m>
                          <a:endParaRPr lang="zh-CN" altLang="en-US" sz="150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r>
                                <a:rPr lang="zh-CN" altLang="en-US" sz="1500" b="0" i="1" smtClean="0">
                                  <a:solidFill>
                                    <a:schemeClr val="tx1"/>
                                  </a:solidFill>
                                  <a:latin typeface="Cambria Math" panose="02040503050406030204" pitchFamily="18" charset="0"/>
                                </a:rPr>
                                <m:t>𝜎</m:t>
                              </m:r>
                              <m:r>
                                <a:rPr lang="en-US" altLang="zh-CN" sz="1500" b="0" i="1" smtClean="0">
                                  <a:solidFill>
                                    <a:schemeClr val="tx1"/>
                                  </a:solidFill>
                                  <a:latin typeface="Cambria Math" panose="02040503050406030204" pitchFamily="18" charset="0"/>
                                </a:rPr>
                                <m:t>(</m:t>
                              </m:r>
                              <m:sSup>
                                <m:sSupPr>
                                  <m:ctrlPr>
                                    <a:rPr lang="en-US" altLang="zh-CN" sz="1500" i="1" smtClean="0">
                                      <a:solidFill>
                                        <a:schemeClr val="tx1"/>
                                      </a:solidFill>
                                      <a:latin typeface="Cambria Math" panose="02040503050406030204" pitchFamily="18" charset="0"/>
                                    </a:rPr>
                                  </m:ctrlPr>
                                </m:sSupPr>
                                <m:e>
                                  <m:r>
                                    <a:rPr lang="en-US" altLang="zh-CN" sz="1500" b="0" smtClean="0">
                                      <a:solidFill>
                                        <a:schemeClr val="tx1"/>
                                      </a:solidFill>
                                      <a:latin typeface="Cambria Math" panose="02040503050406030204" pitchFamily="18" charset="0"/>
                                    </a:rPr>
                                    <m:t>𝑒</m:t>
                                  </m:r>
                                </m:e>
                                <m:sup>
                                  <m:r>
                                    <a:rPr lang="en-US" altLang="zh-CN" sz="1500" b="0" smtClean="0">
                                      <a:solidFill>
                                        <a:schemeClr val="tx1"/>
                                      </a:solidFill>
                                      <a:latin typeface="Cambria Math" panose="02040503050406030204" pitchFamily="18" charset="0"/>
                                    </a:rPr>
                                    <m:t>+</m:t>
                                  </m:r>
                                </m:sup>
                              </m:sSup>
                              <m:sSup>
                                <m:sSupPr>
                                  <m:ctrlPr>
                                    <a:rPr lang="en-US" altLang="zh-CN" sz="1500" i="1" smtClean="0">
                                      <a:solidFill>
                                        <a:schemeClr val="tx1"/>
                                      </a:solidFill>
                                      <a:latin typeface="Cambria Math" panose="02040503050406030204" pitchFamily="18" charset="0"/>
                                    </a:rPr>
                                  </m:ctrlPr>
                                </m:sSupPr>
                                <m:e>
                                  <m:r>
                                    <a:rPr lang="en-US" altLang="zh-CN" sz="1500" b="0" smtClean="0">
                                      <a:solidFill>
                                        <a:schemeClr val="tx1"/>
                                      </a:solidFill>
                                      <a:latin typeface="Cambria Math" panose="02040503050406030204" pitchFamily="18" charset="0"/>
                                    </a:rPr>
                                    <m:t>𝑒</m:t>
                                  </m:r>
                                </m:e>
                                <m:sup>
                                  <m:r>
                                    <a:rPr lang="en-US" altLang="zh-CN" sz="1500" b="0" smtClean="0">
                                      <a:solidFill>
                                        <a:schemeClr val="tx1"/>
                                      </a:solidFill>
                                      <a:latin typeface="Cambria Math" panose="02040503050406030204" pitchFamily="18" charset="0"/>
                                    </a:rPr>
                                    <m:t>−</m:t>
                                  </m:r>
                                </m:sup>
                              </m:sSup>
                              <m:r>
                                <a:rPr lang="en-US" altLang="zh-CN" sz="1500" smtClean="0">
                                  <a:solidFill>
                                    <a:schemeClr val="tx1"/>
                                  </a:solidFill>
                                  <a:latin typeface="Cambria Math" panose="02040503050406030204" pitchFamily="18" charset="0"/>
                                </a:rPr>
                                <m:t>→</m:t>
                              </m:r>
                              <m:r>
                                <a:rPr lang="en-US" altLang="zh-CN" sz="1500" b="0" smtClean="0">
                                  <a:solidFill>
                                    <a:schemeClr val="tx1"/>
                                  </a:solidFill>
                                  <a:latin typeface="Cambria Math" panose="02040503050406030204" pitchFamily="18" charset="0"/>
                                </a:rPr>
                                <m:t>𝐽</m:t>
                              </m:r>
                              <m:r>
                                <a:rPr lang="en-US" altLang="zh-CN" sz="1500" b="0" smtClean="0">
                                  <a:solidFill>
                                    <a:schemeClr val="tx1"/>
                                  </a:solidFill>
                                  <a:latin typeface="Cambria Math" panose="02040503050406030204" pitchFamily="18" charset="0"/>
                                </a:rPr>
                                <m:t>/</m:t>
                              </m:r>
                              <m:r>
                                <a:rPr lang="zh-CN" altLang="en-US" sz="1500" b="0" smtClean="0">
                                  <a:solidFill>
                                    <a:schemeClr val="tx1"/>
                                  </a:solidFill>
                                  <a:latin typeface="Cambria Math" panose="02040503050406030204" pitchFamily="18" charset="0"/>
                                </a:rPr>
                                <m:t>𝜓</m:t>
                              </m:r>
                              <m:r>
                                <a:rPr lang="en-US" altLang="zh-CN" sz="1500" b="0" smtClean="0">
                                  <a:solidFill>
                                    <a:schemeClr val="tx1"/>
                                  </a:solidFill>
                                  <a:latin typeface="Cambria Math" panose="02040503050406030204" pitchFamily="18" charset="0"/>
                                </a:rPr>
                                <m:t>𝑝</m:t>
                              </m:r>
                              <m:acc>
                                <m:accPr>
                                  <m:chr m:val="̅"/>
                                  <m:ctrlPr>
                                    <a:rPr lang="en-US" altLang="zh-CN" sz="1500" b="0" i="1" smtClean="0">
                                      <a:solidFill>
                                        <a:schemeClr val="tx1"/>
                                      </a:solidFill>
                                      <a:latin typeface="Cambria Math" panose="02040503050406030204" pitchFamily="18" charset="0"/>
                                    </a:rPr>
                                  </m:ctrlPr>
                                </m:accPr>
                                <m:e>
                                  <m:r>
                                    <a:rPr lang="en-US" altLang="zh-CN" sz="1500" b="0" smtClean="0">
                                      <a:solidFill>
                                        <a:schemeClr val="tx1"/>
                                      </a:solidFill>
                                      <a:latin typeface="Cambria Math" panose="02040503050406030204" pitchFamily="18" charset="0"/>
                                    </a:rPr>
                                    <m:t>𝑝</m:t>
                                  </m:r>
                                </m:e>
                              </m:acc>
                            </m:oMath>
                          </a14:m>
                          <a:r>
                            <a:rPr lang="en-US" altLang="zh-CN" sz="1500" dirty="0">
                              <a:solidFill>
                                <a:schemeClr val="tx1"/>
                              </a:solidFill>
                              <a:latin typeface="Times New Roman" panose="02020603050405020304" pitchFamily="18" charset="0"/>
                              <a:cs typeface="Times New Roman" panose="02020603050405020304" pitchFamily="18" charset="0"/>
                            </a:rPr>
                            <a:t>)~4 fb;</a:t>
                          </a:r>
                        </a:p>
                        <a:p>
                          <a:pPr algn="ctr"/>
                          <a14:m>
                            <m:oMath xmlns:m="http://schemas.openxmlformats.org/officeDocument/2006/math">
                              <m:r>
                                <a:rPr lang="zh-CN" altLang="en-US" sz="1500" b="0" i="1" smtClean="0">
                                  <a:solidFill>
                                    <a:schemeClr val="tx1"/>
                                  </a:solidFill>
                                  <a:latin typeface="Cambria Math" panose="02040503050406030204" pitchFamily="18" charset="0"/>
                                </a:rPr>
                                <m:t>𝜎</m:t>
                              </m:r>
                              <m:r>
                                <a:rPr lang="en-US" altLang="zh-CN" sz="1500" b="0" i="1" smtClean="0">
                                  <a:solidFill>
                                    <a:schemeClr val="tx1"/>
                                  </a:solidFill>
                                  <a:latin typeface="Cambria Math" panose="02040503050406030204" pitchFamily="18" charset="0"/>
                                </a:rPr>
                                <m:t>(</m:t>
                              </m:r>
                              <m:sSup>
                                <m:sSupPr>
                                  <m:ctrlPr>
                                    <a:rPr lang="en-US" altLang="zh-CN" sz="1500" i="1" smtClean="0">
                                      <a:solidFill>
                                        <a:schemeClr val="tx1"/>
                                      </a:solidFill>
                                      <a:latin typeface="Cambria Math" panose="02040503050406030204" pitchFamily="18" charset="0"/>
                                    </a:rPr>
                                  </m:ctrlPr>
                                </m:sSupPr>
                                <m:e>
                                  <m:r>
                                    <a:rPr lang="en-US" altLang="zh-CN" sz="1500" b="0" i="1" smtClean="0">
                                      <a:solidFill>
                                        <a:schemeClr val="tx1"/>
                                      </a:solidFill>
                                      <a:latin typeface="Cambria Math" panose="02040503050406030204" pitchFamily="18" charset="0"/>
                                    </a:rPr>
                                    <m:t>𝑒</m:t>
                                  </m:r>
                                </m:e>
                                <m:sup>
                                  <m:r>
                                    <a:rPr lang="en-US" altLang="zh-CN" sz="1500" b="0" i="1" smtClean="0">
                                      <a:solidFill>
                                        <a:schemeClr val="tx1"/>
                                      </a:solidFill>
                                      <a:latin typeface="Cambria Math" panose="02040503050406030204" pitchFamily="18" charset="0"/>
                                    </a:rPr>
                                    <m:t>+</m:t>
                                  </m:r>
                                </m:sup>
                              </m:sSup>
                              <m:sSup>
                                <m:sSupPr>
                                  <m:ctrlPr>
                                    <a:rPr lang="en-US" altLang="zh-CN" sz="1500" i="1" smtClean="0">
                                      <a:solidFill>
                                        <a:schemeClr val="tx1"/>
                                      </a:solidFill>
                                      <a:latin typeface="Cambria Math" panose="02040503050406030204" pitchFamily="18" charset="0"/>
                                    </a:rPr>
                                  </m:ctrlPr>
                                </m:sSupPr>
                                <m:e>
                                  <m:r>
                                    <a:rPr lang="en-US" altLang="zh-CN" sz="1500" b="0" i="1" smtClean="0">
                                      <a:solidFill>
                                        <a:schemeClr val="tx1"/>
                                      </a:solidFill>
                                      <a:latin typeface="Cambria Math" panose="02040503050406030204" pitchFamily="18" charset="0"/>
                                    </a:rPr>
                                    <m:t>𝑒</m:t>
                                  </m:r>
                                </m:e>
                                <m:sup>
                                  <m:r>
                                    <a:rPr lang="en-US" altLang="zh-CN" sz="1500" b="0" i="1" smtClean="0">
                                      <a:solidFill>
                                        <a:schemeClr val="tx1"/>
                                      </a:solidFill>
                                      <a:latin typeface="Cambria Math" panose="02040503050406030204" pitchFamily="18" charset="0"/>
                                    </a:rPr>
                                    <m:t>−</m:t>
                                  </m:r>
                                </m:sup>
                              </m:sSup>
                              <m:r>
                                <a:rPr lang="en-US" altLang="zh-CN" sz="1500" i="1" smtClean="0">
                                  <a:solidFill>
                                    <a:schemeClr val="tx1"/>
                                  </a:solidFill>
                                  <a:latin typeface="Cambria Math" panose="02040503050406030204" pitchFamily="18" charset="0"/>
                                </a:rPr>
                                <m:t>→</m:t>
                              </m:r>
                              <m:r>
                                <a:rPr lang="en-US" altLang="zh-CN" sz="1500" b="0" i="1" smtClean="0">
                                  <a:latin typeface="Cambria Math" panose="02040503050406030204" pitchFamily="18" charset="0"/>
                                </a:rPr>
                                <m:t>𝐽</m:t>
                              </m:r>
                              <m:r>
                                <a:rPr lang="en-US" altLang="zh-CN" sz="1500" b="0" i="1" smtClean="0">
                                  <a:latin typeface="Cambria Math" panose="02040503050406030204" pitchFamily="18" charset="0"/>
                                </a:rPr>
                                <m:t>/</m:t>
                              </m:r>
                              <m:r>
                                <a:rPr lang="el-GR" altLang="zh-CN" sz="1500" b="0" i="1" smtClean="0">
                                  <a:latin typeface="Cambria Math" panose="02040503050406030204" pitchFamily="18" charset="0"/>
                                </a:rPr>
                                <m:t>𝜓</m:t>
                              </m:r>
                              <m:r>
                                <a:rPr lang="en-US" altLang="zh-CN" sz="1500" b="0" i="1" smtClean="0">
                                  <a:latin typeface="Cambria Math" panose="02040503050406030204" pitchFamily="18" charset="0"/>
                                </a:rPr>
                                <m:t>𝑐</m:t>
                              </m:r>
                              <m:acc>
                                <m:accPr>
                                  <m:chr m:val="̅"/>
                                  <m:ctrlPr>
                                    <a:rPr lang="en-US" altLang="zh-CN" sz="1500" b="0" i="1" smtClean="0">
                                      <a:latin typeface="Cambria Math" panose="02040503050406030204" pitchFamily="18" charset="0"/>
                                    </a:rPr>
                                  </m:ctrlPr>
                                </m:accPr>
                                <m:e>
                                  <m:r>
                                    <a:rPr lang="en-US" altLang="zh-CN" sz="1500" b="0" i="1" smtClean="0">
                                      <a:latin typeface="Cambria Math" panose="02040503050406030204" pitchFamily="18" charset="0"/>
                                    </a:rPr>
                                    <m:t>𝑐</m:t>
                                  </m:r>
                                </m:e>
                              </m:acc>
                            </m:oMath>
                          </a14:m>
                          <a:r>
                            <a:rPr lang="en-US" altLang="zh-CN" sz="1500" i="0" dirty="0">
                              <a:solidFill>
                                <a:schemeClr val="tx1"/>
                              </a:solidFill>
                              <a:latin typeface="Times New Roman" panose="02020603050405020304" pitchFamily="18" charset="0"/>
                              <a:cs typeface="Times New Roman" panose="02020603050405020304" pitchFamily="18" charset="0"/>
                            </a:rPr>
                            <a:t>)~10 fb </a:t>
                          </a:r>
                          <a:r>
                            <a:rPr lang="en-US" altLang="zh-CN" sz="1500" dirty="0">
                              <a:solidFill>
                                <a:schemeClr val="tx1"/>
                              </a:solidFill>
                              <a:latin typeface="Times New Roman" panose="02020603050405020304" pitchFamily="18" charset="0"/>
                              <a:cs typeface="Times New Roman" panose="02020603050405020304" pitchFamily="18" charset="0"/>
                            </a:rPr>
                            <a:t>(prediction)</a:t>
                          </a:r>
                          <a:endParaRPr lang="zh-CN" altLang="en-US" sz="150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54118679"/>
                      </a:ext>
                    </a:extLst>
                  </a:tr>
                  <a:tr h="7723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Hadron Spectroscopy </a:t>
                          </a:r>
                          <a:endParaRPr lang="zh-CN" altLang="en-US" sz="1800"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500" dirty="0">
                              <a:latin typeface="Times New Roman" panose="02020603050405020304" pitchFamily="18" charset="0"/>
                              <a:cs typeface="Times New Roman" panose="02020603050405020304" pitchFamily="18" charset="0"/>
                            </a:rPr>
                            <a:t>Excited </a:t>
                          </a:r>
                          <a14:m>
                            <m:oMath xmlns:m="http://schemas.openxmlformats.org/officeDocument/2006/math">
                              <m:r>
                                <a:rPr lang="en-US" altLang="zh-CN" sz="1500" b="0" smtClean="0">
                                  <a:latin typeface="Cambria Math" panose="02040503050406030204" pitchFamily="18" charset="0"/>
                                </a:rPr>
                                <m:t>𝑐</m:t>
                              </m:r>
                              <m:acc>
                                <m:accPr>
                                  <m:chr m:val="̅"/>
                                  <m:ctrlPr>
                                    <a:rPr lang="en-US" altLang="zh-CN" sz="1500" b="0" i="1" smtClean="0">
                                      <a:latin typeface="Cambria Math" panose="02040503050406030204" pitchFamily="18" charset="0"/>
                                    </a:rPr>
                                  </m:ctrlPr>
                                </m:accPr>
                                <m:e>
                                  <m:r>
                                    <a:rPr lang="en-US" altLang="zh-CN" sz="1500" b="0" smtClean="0">
                                      <a:latin typeface="Cambria Math" panose="02040503050406030204" pitchFamily="18" charset="0"/>
                                    </a:rPr>
                                    <m:t>𝑐</m:t>
                                  </m:r>
                                </m:e>
                              </m:acc>
                            </m:oMath>
                          </a14:m>
                          <a:r>
                            <a:rPr lang="en-US" altLang="zh-CN" sz="1500" dirty="0">
                              <a:latin typeface="Times New Roman" panose="02020603050405020304" pitchFamily="18" charset="0"/>
                              <a:cs typeface="Times New Roman" panose="02020603050405020304" pitchFamily="18" charset="0"/>
                            </a:rPr>
                            <a:t> and their transition, Charmed hadron spectroscopy, </a:t>
                          </a:r>
                        </a:p>
                        <a:p>
                          <a:pPr algn="ctr"/>
                          <a:r>
                            <a:rPr lang="en-US" altLang="zh-CN" sz="1500" dirty="0">
                              <a:latin typeface="Times New Roman" panose="02020603050405020304" pitchFamily="18" charset="0"/>
                              <a:cs typeface="Times New Roman" panose="02020603050405020304" pitchFamily="18" charset="0"/>
                            </a:rPr>
                            <a:t>Light hadron spectroscopy</a:t>
                          </a:r>
                          <a:endParaRPr lang="zh-CN" altLang="en-US" sz="150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altLang="zh-CN" sz="1500" b="0" i="1" smtClean="0">
                                        <a:solidFill>
                                          <a:schemeClr val="tx1"/>
                                        </a:solidFill>
                                        <a:latin typeface="Cambria Math" panose="02040503050406030204" pitchFamily="18" charset="0"/>
                                        <a:cs typeface="Times New Roman" panose="02020603050405020304" pitchFamily="18" charset="0"/>
                                      </a:rPr>
                                    </m:ctrlPr>
                                  </m:sSubPr>
                                  <m:e>
                                    <m:r>
                                      <a:rPr lang="en-US" altLang="zh-CN" sz="1500" b="0" i="1" smtClean="0">
                                        <a:solidFill>
                                          <a:schemeClr val="tx1"/>
                                        </a:solidFill>
                                        <a:latin typeface="Cambria Math" panose="02040503050406030204" pitchFamily="18" charset="0"/>
                                        <a:cs typeface="Times New Roman" panose="02020603050405020304" pitchFamily="18" charset="0"/>
                                      </a:rPr>
                                      <m:t>𝑁</m:t>
                                    </m:r>
                                  </m:e>
                                  <m:sub>
                                    <m:r>
                                      <a:rPr lang="en-US" altLang="zh-CN" sz="1500" b="0" i="1" smtClean="0">
                                        <a:solidFill>
                                          <a:schemeClr val="tx1"/>
                                        </a:solidFill>
                                        <a:latin typeface="Cambria Math" panose="02040503050406030204" pitchFamily="18" charset="0"/>
                                        <a:cs typeface="Times New Roman" panose="02020603050405020304" pitchFamily="18" charset="0"/>
                                      </a:rPr>
                                      <m:t>𝐽</m:t>
                                    </m:r>
                                    <m:r>
                                      <a:rPr lang="en-US" altLang="zh-CN" sz="1500" b="0" i="1" smtClean="0">
                                        <a:solidFill>
                                          <a:schemeClr val="tx1"/>
                                        </a:solidFill>
                                        <a:latin typeface="Cambria Math" panose="02040503050406030204" pitchFamily="18" charset="0"/>
                                        <a:cs typeface="Times New Roman" panose="02020603050405020304" pitchFamily="18" charset="0"/>
                                      </a:rPr>
                                      <m:t>/</m:t>
                                    </m:r>
                                    <m:r>
                                      <a:rPr lang="zh-CN" altLang="en-US" sz="1500" b="0" i="1" smtClean="0">
                                        <a:solidFill>
                                          <a:schemeClr val="tx1"/>
                                        </a:solidFill>
                                        <a:latin typeface="Cambria Math" panose="02040503050406030204" pitchFamily="18" charset="0"/>
                                        <a:cs typeface="Times New Roman" panose="02020603050405020304" pitchFamily="18" charset="0"/>
                                      </a:rPr>
                                      <m:t>𝜓</m:t>
                                    </m:r>
                                    <m:f>
                                      <m:fPr>
                                        <m:type m:val="lin"/>
                                        <m:ctrlPr>
                                          <a:rPr lang="zh-CN" altLang="en-US" sz="1500" b="0" i="1" smtClean="0">
                                            <a:solidFill>
                                              <a:schemeClr val="tx1"/>
                                            </a:solidFill>
                                            <a:latin typeface="Cambria Math" panose="02040503050406030204" pitchFamily="18" charset="0"/>
                                            <a:cs typeface="Times New Roman" panose="02020603050405020304" pitchFamily="18" charset="0"/>
                                          </a:rPr>
                                        </m:ctrlPr>
                                      </m:fPr>
                                      <m:num>
                                        <m:r>
                                          <a:rPr lang="en-US" altLang="zh-CN" sz="1500" b="0" i="1" smtClean="0">
                                            <a:solidFill>
                                              <a:schemeClr val="tx1"/>
                                            </a:solidFill>
                                            <a:latin typeface="Cambria Math" panose="02040503050406030204" pitchFamily="18" charset="0"/>
                                            <a:cs typeface="Times New Roman" panose="02020603050405020304" pitchFamily="18" charset="0"/>
                                          </a:rPr>
                                          <m:t>/</m:t>
                                        </m:r>
                                        <m:r>
                                          <a:rPr lang="zh-CN" altLang="en-US" sz="1500" b="0" i="1" smtClean="0">
                                            <a:solidFill>
                                              <a:schemeClr val="tx1"/>
                                            </a:solidFill>
                                            <a:latin typeface="Cambria Math" panose="02040503050406030204" pitchFamily="18" charset="0"/>
                                            <a:cs typeface="Times New Roman" panose="02020603050405020304" pitchFamily="18" charset="0"/>
                                          </a:rPr>
                                          <m:t>𝜓</m:t>
                                        </m:r>
                                        <m:r>
                                          <a:rPr lang="en-US" altLang="zh-CN" sz="1500" b="0" i="1" smtClean="0">
                                            <a:solidFill>
                                              <a:schemeClr val="tx1"/>
                                            </a:solidFill>
                                            <a:latin typeface="Cambria Math" panose="02040503050406030204" pitchFamily="18" charset="0"/>
                                            <a:cs typeface="Times New Roman" panose="02020603050405020304" pitchFamily="18" charset="0"/>
                                          </a:rPr>
                                          <m:t>(3686)</m:t>
                                        </m:r>
                                      </m:num>
                                      <m:den>
                                        <m:sSub>
                                          <m:sSubPr>
                                            <m:ctrlPr>
                                              <a:rPr lang="en-US" altLang="zh-CN" sz="1500" b="0" i="1" smtClean="0">
                                                <a:solidFill>
                                                  <a:schemeClr val="tx1"/>
                                                </a:solidFill>
                                                <a:latin typeface="Cambria Math" panose="02040503050406030204" pitchFamily="18" charset="0"/>
                                                <a:cs typeface="Times New Roman" panose="02020603050405020304" pitchFamily="18" charset="0"/>
                                              </a:rPr>
                                            </m:ctrlPr>
                                          </m:sSubPr>
                                          <m:e>
                                            <m:r>
                                              <a:rPr lang="zh-CN" altLang="en-US" sz="1500" b="0" i="1" smtClean="0">
                                                <a:solidFill>
                                                  <a:schemeClr val="tx1"/>
                                                </a:solidFill>
                                                <a:latin typeface="Cambria Math" panose="02040503050406030204" pitchFamily="18" charset="0"/>
                                                <a:cs typeface="Times New Roman" panose="02020603050405020304" pitchFamily="18" charset="0"/>
                                              </a:rPr>
                                              <m:t>𝛬</m:t>
                                            </m:r>
                                          </m:e>
                                          <m:sub>
                                            <m:r>
                                              <a:rPr lang="en-US" altLang="zh-CN" sz="1500" b="0" i="1" smtClean="0">
                                                <a:solidFill>
                                                  <a:schemeClr val="tx1"/>
                                                </a:solidFill>
                                                <a:latin typeface="Cambria Math" panose="02040503050406030204" pitchFamily="18" charset="0"/>
                                                <a:cs typeface="Times New Roman" panose="02020603050405020304" pitchFamily="18" charset="0"/>
                                              </a:rPr>
                                              <m:t>𝑐</m:t>
                                            </m:r>
                                          </m:sub>
                                        </m:sSub>
                                      </m:den>
                                    </m:f>
                                  </m:sub>
                                </m:sSub>
                                <m:r>
                                  <a:rPr lang="en-US" altLang="zh-CN" sz="1500" b="0" i="1" smtClean="0">
                                    <a:solidFill>
                                      <a:schemeClr val="tx1"/>
                                    </a:solidFill>
                                    <a:latin typeface="Cambria Math" panose="02040503050406030204" pitchFamily="18" charset="0"/>
                                    <a:cs typeface="Times New Roman" panose="02020603050405020304" pitchFamily="18" charset="0"/>
                                  </a:rPr>
                                  <m:t>~</m:t>
                                </m:r>
                              </m:oMath>
                            </m:oMathPara>
                          </a14:m>
                          <a:endParaRPr lang="en-US" altLang="zh-CN" sz="1500" b="0" i="1" dirty="0">
                            <a:solidFill>
                              <a:schemeClr val="tx1"/>
                            </a:solidFill>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cs typeface="Times New Roman" panose="02020603050405020304" pitchFamily="18" charset="0"/>
                                      </a:rPr>
                                      <m:t>12</m:t>
                                    </m:r>
                                  </m:sup>
                                </m:sSup>
                                <m:f>
                                  <m:fPr>
                                    <m:type m:val="lin"/>
                                    <m:ctrlPr>
                                      <a:rPr lang="en-US" altLang="zh-CN" sz="1500" b="0" i="1" smtClean="0">
                                        <a:solidFill>
                                          <a:schemeClr val="tx1"/>
                                        </a:solidFill>
                                        <a:latin typeface="Cambria Math" panose="02040503050406030204" pitchFamily="18" charset="0"/>
                                        <a:cs typeface="Times New Roman" panose="02020603050405020304" pitchFamily="18" charset="0"/>
                                      </a:rPr>
                                    </m:ctrlPr>
                                  </m:fPr>
                                  <m:num>
                                    <m:r>
                                      <a:rPr lang="en-US" altLang="zh-CN" sz="1500" b="0" i="1" smtClean="0">
                                        <a:solidFill>
                                          <a:schemeClr val="tx1"/>
                                        </a:solidFill>
                                        <a:latin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cs typeface="Times New Roman" panose="02020603050405020304" pitchFamily="18" charset="0"/>
                                          </a:rPr>
                                          <m:t>11</m:t>
                                        </m:r>
                                      </m:sup>
                                    </m:sSup>
                                  </m:num>
                                  <m:den>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cs typeface="Times New Roman" panose="02020603050405020304" pitchFamily="18" charset="0"/>
                                          </a:rPr>
                                          <m:t>8</m:t>
                                        </m:r>
                                      </m:sup>
                                    </m:sSup>
                                  </m:den>
                                </m:f>
                              </m:oMath>
                            </m:oMathPara>
                          </a14:m>
                          <a:endParaRPr lang="en-US" altLang="zh-CN" sz="1500" b="0" i="1" dirty="0">
                            <a:solidFill>
                              <a:schemeClr val="tx1"/>
                            </a:solidFill>
                            <a:latin typeface="Cambria Math" panose="020405030504060302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738439858"/>
                      </a:ext>
                    </a:extLst>
                  </a:tr>
                  <a:tr h="5618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Muon g-2</a:t>
                          </a:r>
                          <a:endParaRPr lang="zh-CN" altLang="en-US" sz="1800"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14:m>
                            <m:oMathPara xmlns:m="http://schemas.openxmlformats.org/officeDocument/2006/math">
                              <m:oMathParaPr>
                                <m:jc m:val="centerGroup"/>
                              </m:oMathParaPr>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r>
                                  <a:rPr lang="en-US" altLang="zh-CN" sz="1500" smtClean="0">
                                    <a:latin typeface="Cambria Math" panose="02040503050406030204" pitchFamily="18" charset="0"/>
                                  </a:rPr>
                                  <m:t>→</m:t>
                                </m:r>
                                <m:sSup>
                                  <m:sSupPr>
                                    <m:ctrlPr>
                                      <a:rPr lang="en-US" altLang="zh-CN" sz="1500" i="1" smtClean="0">
                                        <a:latin typeface="Cambria Math" panose="02040503050406030204" pitchFamily="18" charset="0"/>
                                      </a:rPr>
                                    </m:ctrlPr>
                                  </m:sSupPr>
                                  <m:e>
                                    <m:r>
                                      <a:rPr lang="zh-CN" altLang="en-US" sz="1500" smtClean="0">
                                        <a:latin typeface="Cambria Math" panose="02040503050406030204" pitchFamily="18" charset="0"/>
                                      </a:rPr>
                                      <m:t>𝜋</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zh-CN" altLang="en-US" sz="1500" smtClean="0">
                                        <a:latin typeface="Cambria Math" panose="02040503050406030204" pitchFamily="18" charset="0"/>
                                      </a:rPr>
                                      <m:t>𝜋</m:t>
                                    </m:r>
                                  </m:e>
                                  <m:sup>
                                    <m:r>
                                      <a:rPr lang="en-US" altLang="zh-CN" sz="1500" b="0" smtClean="0">
                                        <a:latin typeface="Cambria Math" panose="02040503050406030204" pitchFamily="18" charset="0"/>
                                      </a:rPr>
                                      <m:t>−</m:t>
                                    </m:r>
                                  </m:sup>
                                </m:sSup>
                                <m:r>
                                  <a:rPr lang="en-US" altLang="zh-CN" sz="1500" b="0" smtClean="0">
                                    <a:latin typeface="Cambria Math" panose="02040503050406030204" pitchFamily="18" charset="0"/>
                                  </a:rPr>
                                  <m:t>,</m:t>
                                </m:r>
                                <m:r>
                                  <a:rPr lang="en-US" altLang="zh-CN" sz="1500" smtClean="0">
                                    <a:latin typeface="Cambria Math" panose="02040503050406030204" pitchFamily="18" charset="0"/>
                                  </a:rPr>
                                  <m:t> </m:t>
                                </m:r>
                                <m:sSup>
                                  <m:sSupPr>
                                    <m:ctrlPr>
                                      <a:rPr lang="en-US" altLang="zh-CN" sz="1500" i="1" smtClean="0">
                                        <a:latin typeface="Cambria Math" panose="02040503050406030204" pitchFamily="18" charset="0"/>
                                      </a:rPr>
                                    </m:ctrlPr>
                                  </m:sSupPr>
                                  <m:e>
                                    <m:r>
                                      <a:rPr lang="zh-CN" altLang="en-US" sz="1500" smtClean="0">
                                        <a:latin typeface="Cambria Math" panose="02040503050406030204" pitchFamily="18" charset="0"/>
                                      </a:rPr>
                                      <m:t>𝜋</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zh-CN" altLang="en-US" sz="1500" smtClean="0">
                                        <a:latin typeface="Cambria Math" panose="02040503050406030204" pitchFamily="18" charset="0"/>
                                      </a:rPr>
                                      <m:t>𝜋</m:t>
                                    </m:r>
                                  </m:e>
                                  <m:sup>
                                    <m:r>
                                      <a:rPr lang="en-US" altLang="zh-CN" sz="1500" b="0" smtClean="0">
                                        <a:latin typeface="Cambria Math" panose="02040503050406030204" pitchFamily="18" charset="0"/>
                                      </a:rPr>
                                      <m:t>−</m:t>
                                    </m:r>
                                  </m:sup>
                                </m:sSup>
                                <m:sSup>
                                  <m:sSupPr>
                                    <m:ctrlPr>
                                      <a:rPr lang="en-US" altLang="zh-CN" sz="1500" b="0" i="1" smtClean="0">
                                        <a:latin typeface="Cambria Math" panose="02040503050406030204" pitchFamily="18" charset="0"/>
                                      </a:rPr>
                                    </m:ctrlPr>
                                  </m:sSupPr>
                                  <m:e>
                                    <m:r>
                                      <a:rPr lang="zh-CN" altLang="en-US" sz="1500" b="0" smtClean="0">
                                        <a:latin typeface="Cambria Math" panose="02040503050406030204" pitchFamily="18" charset="0"/>
                                      </a:rPr>
                                      <m:t>𝜋</m:t>
                                    </m:r>
                                  </m:e>
                                  <m:sup>
                                    <m:r>
                                      <a:rPr lang="en-US" altLang="zh-CN" sz="1500" b="0" smtClean="0">
                                        <a:latin typeface="Cambria Math" panose="02040503050406030204" pitchFamily="18" charset="0"/>
                                      </a:rPr>
                                      <m:t>0</m:t>
                                    </m:r>
                                  </m:sup>
                                </m:sSup>
                                <m:r>
                                  <a:rPr lang="en-US" altLang="zh-CN" sz="1500" b="0" i="0" smtClean="0">
                                    <a:latin typeface="Cambria Math" panose="02040503050406030204" pitchFamily="18" charset="0"/>
                                  </a:rPr>
                                  <m:t>,</m:t>
                                </m:r>
                                <m:sSup>
                                  <m:sSupPr>
                                    <m:ctrlPr>
                                      <a:rPr lang="en-US" altLang="zh-CN" sz="1500" b="0" i="1" smtClean="0">
                                        <a:latin typeface="Cambria Math" panose="02040503050406030204" pitchFamily="18" charset="0"/>
                                      </a:rPr>
                                    </m:ctrlPr>
                                  </m:sSupPr>
                                  <m:e>
                                    <m:r>
                                      <a:rPr lang="en-US" altLang="zh-CN" sz="1500" b="0" smtClean="0">
                                        <a:latin typeface="Cambria Math" panose="02040503050406030204" pitchFamily="18" charset="0"/>
                                      </a:rPr>
                                      <m:t>𝐾</m:t>
                                    </m:r>
                                  </m:e>
                                  <m:sup>
                                    <m:r>
                                      <a:rPr lang="en-US" altLang="zh-CN" sz="1500" b="0" smtClean="0">
                                        <a:latin typeface="Cambria Math" panose="02040503050406030204" pitchFamily="18" charset="0"/>
                                      </a:rPr>
                                      <m:t>+</m:t>
                                    </m:r>
                                  </m:sup>
                                </m:sSup>
                                <m:sSup>
                                  <m:sSupPr>
                                    <m:ctrlPr>
                                      <a:rPr lang="en-US" altLang="zh-CN" sz="1500" b="0" i="1" smtClean="0">
                                        <a:latin typeface="Cambria Math" panose="02040503050406030204" pitchFamily="18" charset="0"/>
                                      </a:rPr>
                                    </m:ctrlPr>
                                  </m:sSupPr>
                                  <m:e>
                                    <m:r>
                                      <a:rPr lang="en-US" altLang="zh-CN" sz="1500" b="0" smtClean="0">
                                        <a:latin typeface="Cambria Math" panose="02040503050406030204" pitchFamily="18" charset="0"/>
                                      </a:rPr>
                                      <m:t>𝐾</m:t>
                                    </m:r>
                                  </m:e>
                                  <m:sup>
                                    <m:r>
                                      <a:rPr lang="en-US" altLang="zh-CN" sz="1500" b="0" smtClean="0">
                                        <a:latin typeface="Cambria Math" panose="02040503050406030204" pitchFamily="18" charset="0"/>
                                      </a:rPr>
                                      <m:t>−</m:t>
                                    </m:r>
                                  </m:sup>
                                </m:sSup>
                              </m:oMath>
                            </m:oMathPara>
                          </a14:m>
                          <a:endParaRPr lang="en-US" altLang="zh-CN" sz="1500" b="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zh-CN" altLang="en-US" sz="1500" smtClean="0">
                                    <a:latin typeface="Cambria Math" panose="02040503050406030204" pitchFamily="18" charset="0"/>
                                  </a:rPr>
                                  <m:t>𝛾𝛾</m:t>
                                </m:r>
                                <m:r>
                                  <a:rPr lang="zh-CN" altLang="en-US" sz="1500" smtClean="0">
                                    <a:latin typeface="Cambria Math" panose="02040503050406030204" pitchFamily="18" charset="0"/>
                                  </a:rPr>
                                  <m:t>→</m:t>
                                </m:r>
                                <m:sSup>
                                  <m:sSupPr>
                                    <m:ctrlPr>
                                      <a:rPr lang="en-US" altLang="zh-CN" sz="1500" i="1" smtClean="0">
                                        <a:latin typeface="Cambria Math" panose="02040503050406030204" pitchFamily="18" charset="0"/>
                                      </a:rPr>
                                    </m:ctrlPr>
                                  </m:sSupPr>
                                  <m:e>
                                    <m:r>
                                      <a:rPr lang="zh-CN" altLang="en-US" sz="1500" smtClean="0">
                                        <a:latin typeface="Cambria Math" panose="02040503050406030204" pitchFamily="18" charset="0"/>
                                      </a:rPr>
                                      <m:t>𝜋</m:t>
                                    </m:r>
                                  </m:e>
                                  <m:sup>
                                    <m:r>
                                      <a:rPr lang="en-US" altLang="zh-CN" sz="1500" b="0" smtClean="0">
                                        <a:latin typeface="Cambria Math" panose="02040503050406030204" pitchFamily="18" charset="0"/>
                                      </a:rPr>
                                      <m:t>0</m:t>
                                    </m:r>
                                  </m:sup>
                                </m:sSup>
                                <m:r>
                                  <a:rPr lang="en-US" altLang="zh-CN" sz="1500" b="0" smtClean="0">
                                    <a:latin typeface="Cambria Math" panose="02040503050406030204" pitchFamily="18" charset="0"/>
                                  </a:rPr>
                                  <m:t>, </m:t>
                                </m:r>
                                <m:sSup>
                                  <m:sSupPr>
                                    <m:ctrlPr>
                                      <a:rPr lang="en-US" altLang="zh-CN" sz="1500" b="0" i="1" smtClean="0">
                                        <a:latin typeface="Cambria Math" panose="02040503050406030204" pitchFamily="18" charset="0"/>
                                      </a:rPr>
                                    </m:ctrlPr>
                                  </m:sSupPr>
                                  <m:e>
                                    <m:r>
                                      <a:rPr lang="zh-CN" altLang="en-US" sz="1500" b="0" smtClean="0">
                                        <a:latin typeface="Cambria Math" panose="02040503050406030204" pitchFamily="18" charset="0"/>
                                      </a:rPr>
                                      <m:t>𝜂</m:t>
                                    </m:r>
                                  </m:e>
                                  <m:sup>
                                    <m:r>
                                      <a:rPr lang="en-US" altLang="zh-CN" sz="1500" b="0" smtClean="0">
                                        <a:latin typeface="Cambria Math" panose="02040503050406030204" pitchFamily="18" charset="0"/>
                                      </a:rPr>
                                      <m:t>(′)</m:t>
                                    </m:r>
                                  </m:sup>
                                </m:sSup>
                                <m:r>
                                  <a:rPr lang="en-US" altLang="zh-CN" sz="1500" b="0" smtClean="0">
                                    <a:latin typeface="Cambria Math" panose="02040503050406030204" pitchFamily="18" charset="0"/>
                                  </a:rPr>
                                  <m:t>,</m:t>
                                </m:r>
                                <m:sSup>
                                  <m:sSupPr>
                                    <m:ctrlPr>
                                      <a:rPr lang="en-US" altLang="zh-CN" sz="1500" b="0" i="1" smtClean="0">
                                        <a:latin typeface="Cambria Math" panose="02040503050406030204" pitchFamily="18" charset="0"/>
                                      </a:rPr>
                                    </m:ctrlPr>
                                  </m:sSupPr>
                                  <m:e>
                                    <m:r>
                                      <a:rPr lang="zh-CN" altLang="en-US" sz="1500" b="0" smtClean="0">
                                        <a:latin typeface="Cambria Math" panose="02040503050406030204" pitchFamily="18" charset="0"/>
                                      </a:rPr>
                                      <m:t>𝜋</m:t>
                                    </m:r>
                                  </m:e>
                                  <m:sup>
                                    <m:r>
                                      <a:rPr lang="en-US" altLang="zh-CN" sz="1500" b="0" smtClean="0">
                                        <a:latin typeface="Cambria Math" panose="02040503050406030204" pitchFamily="18" charset="0"/>
                                      </a:rPr>
                                      <m:t>+</m:t>
                                    </m:r>
                                  </m:sup>
                                </m:sSup>
                                <m:sSup>
                                  <m:sSupPr>
                                    <m:ctrlPr>
                                      <a:rPr lang="en-US" altLang="zh-CN" sz="1500" b="0" i="1" smtClean="0">
                                        <a:latin typeface="Cambria Math" panose="02040503050406030204" pitchFamily="18" charset="0"/>
                                      </a:rPr>
                                    </m:ctrlPr>
                                  </m:sSupPr>
                                  <m:e>
                                    <m:r>
                                      <a:rPr lang="zh-CN" altLang="en-US" sz="1500" b="0" smtClean="0">
                                        <a:latin typeface="Cambria Math" panose="02040503050406030204" pitchFamily="18" charset="0"/>
                                      </a:rPr>
                                      <m:t>𝜋</m:t>
                                    </m:r>
                                  </m:e>
                                  <m:sup>
                                    <m:r>
                                      <a:rPr lang="en-US" altLang="zh-CN" sz="1500" b="0" smtClean="0">
                                        <a:latin typeface="Cambria Math" panose="02040503050406030204" pitchFamily="18" charset="0"/>
                                      </a:rPr>
                                      <m:t>−</m:t>
                                    </m:r>
                                  </m:sup>
                                </m:sSup>
                              </m:oMath>
                            </m:oMathPara>
                          </a14:m>
                          <a:endParaRPr lang="zh-CN" altLang="en-US" sz="150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r>
                                  <a:rPr lang="el-GR"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𝛥</m:t>
                                </m:r>
                                <m:sSubSup>
                                  <m:sSubSupPr>
                                    <m:ctrlPr>
                                      <a:rPr lang="en-US" altLang="zh-CN" sz="1500" b="0" i="1" smtClean="0">
                                        <a:solidFill>
                                          <a:schemeClr val="tx1"/>
                                        </a:solidFill>
                                        <a:latin typeface="Cambria Math" panose="02040503050406030204" pitchFamily="18" charset="0"/>
                                        <a:cs typeface="Times New Roman" panose="02020603050405020304" pitchFamily="18" charset="0"/>
                                      </a:rPr>
                                    </m:ctrlPr>
                                  </m:sSubSupPr>
                                  <m:e>
                                    <m:r>
                                      <a:rPr lang="en-US" altLang="zh-CN" sz="1500" b="0" i="1" smtClean="0">
                                        <a:solidFill>
                                          <a:schemeClr val="tx1"/>
                                        </a:solidFill>
                                        <a:latin typeface="Cambria Math" panose="02040503050406030204" pitchFamily="18" charset="0"/>
                                        <a:cs typeface="Times New Roman" panose="02020603050405020304" pitchFamily="18" charset="0"/>
                                      </a:rPr>
                                      <m:t>𝑎</m:t>
                                    </m:r>
                                  </m:e>
                                  <m:sub>
                                    <m:r>
                                      <a:rPr lang="zh-CN" altLang="en-US" sz="1500" b="0" i="1" smtClean="0">
                                        <a:solidFill>
                                          <a:schemeClr val="tx1"/>
                                        </a:solidFill>
                                        <a:latin typeface="Cambria Math" panose="02040503050406030204" pitchFamily="18" charset="0"/>
                                        <a:cs typeface="Times New Roman" panose="02020603050405020304" pitchFamily="18" charset="0"/>
                                      </a:rPr>
                                      <m:t>𝜇</m:t>
                                    </m:r>
                                  </m:sub>
                                  <m:sup>
                                    <m:r>
                                      <a:rPr lang="en-US" altLang="zh-CN" sz="1500" b="0" i="1" smtClean="0">
                                        <a:solidFill>
                                          <a:schemeClr val="tx1"/>
                                        </a:solidFill>
                                        <a:latin typeface="Cambria Math" panose="02040503050406030204" pitchFamily="18" charset="0"/>
                                        <a:cs typeface="Times New Roman" panose="02020603050405020304" pitchFamily="18" charset="0"/>
                                      </a:rPr>
                                      <m:t>𝐻𝑉𝑃</m:t>
                                    </m:r>
                                  </m:sup>
                                </m:sSub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sSup>
                                  <m:sSupPr>
                                    <m:ctrlP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−11</m:t>
                                    </m:r>
                                  </m:sup>
                                </m:sSup>
                              </m:oMath>
                            </m:oMathPara>
                          </a14:m>
                          <a:endParaRPr lang="zh-CN" altLang="en-US" sz="1500" b="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72559854"/>
                      </a:ext>
                    </a:extLst>
                  </a:tr>
                  <a:tr h="6289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R value,</a:t>
                          </a:r>
                        </a:p>
                        <a:p>
                          <a:pPr algn="ctr"/>
                          <a:r>
                            <a:rPr lang="en-US" altLang="zh-CN" sz="1800" b="1" dirty="0">
                              <a:latin typeface="Times New Roman" panose="02020603050405020304" pitchFamily="18" charset="0"/>
                              <a:cs typeface="Times New Roman" panose="02020603050405020304" pitchFamily="18" charset="0"/>
                            </a:rPr>
                            <a:t> </a:t>
                          </a:r>
                          <a14:m>
                            <m:oMath xmlns:m="http://schemas.openxmlformats.org/officeDocument/2006/math">
                              <m:r>
                                <a:rPr lang="zh-CN" altLang="en-US" sz="1800" b="1" smtClean="0">
                                  <a:latin typeface="Cambria Math" panose="02040503050406030204" pitchFamily="18" charset="0"/>
                                </a:rPr>
                                <m:t>𝝉</m:t>
                              </m:r>
                            </m:oMath>
                          </a14:m>
                          <a:r>
                            <a:rPr lang="zh-CN" altLang="en-US" sz="1800" b="1" dirty="0">
                              <a:latin typeface="Times New Roman" panose="02020603050405020304" pitchFamily="18" charset="0"/>
                              <a:cs typeface="Times New Roman" panose="02020603050405020304" pitchFamily="18" charset="0"/>
                            </a:rPr>
                            <a:t> </a:t>
                          </a:r>
                          <a:r>
                            <a:rPr lang="en-US" altLang="zh-CN" sz="1800" b="1" dirty="0">
                              <a:latin typeface="Times New Roman" panose="02020603050405020304" pitchFamily="18" charset="0"/>
                              <a:cs typeface="Times New Roman" panose="02020603050405020304" pitchFamily="18" charset="0"/>
                            </a:rPr>
                            <a:t>mass</a:t>
                          </a:r>
                          <a:endParaRPr lang="zh-CN" altLang="en-US" sz="1800"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r>
                                <a:rPr lang="en-US" altLang="zh-CN" sz="1500" smtClean="0">
                                  <a:latin typeface="Cambria Math" panose="02040503050406030204" pitchFamily="18" charset="0"/>
                                </a:rPr>
                                <m:t>→</m:t>
                              </m:r>
                              <m:r>
                                <a:rPr lang="en-US" altLang="zh-CN" sz="1500" b="0" smtClean="0">
                                  <a:latin typeface="Cambria Math" panose="02040503050406030204" pitchFamily="18" charset="0"/>
                                </a:rPr>
                                <m:t>𝑖𝑛𝑐𝑙𝑢𝑠𝑖𝑣𝑒</m:t>
                              </m:r>
                            </m:oMath>
                          </a14:m>
                          <a:r>
                            <a:rPr lang="en-US" altLang="zh-CN" sz="1500" dirty="0">
                              <a:latin typeface="Times New Roman" panose="02020603050405020304" pitchFamily="18" charset="0"/>
                              <a:cs typeface="Times New Roman" panose="02020603050405020304" pitchFamily="18" charset="0"/>
                            </a:rPr>
                            <a:t> </a:t>
                          </a:r>
                        </a:p>
                        <a:p>
                          <a:pPr algn="ctr"/>
                          <a14:m>
                            <m:oMathPara xmlns:m="http://schemas.openxmlformats.org/officeDocument/2006/math">
                              <m:oMathParaPr>
                                <m:jc m:val="centerGroup"/>
                              </m:oMathParaPr>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r>
                                  <a:rPr lang="en-US" altLang="zh-CN" sz="1500" smtClean="0">
                                    <a:latin typeface="Cambria Math" panose="02040503050406030204" pitchFamily="18" charset="0"/>
                                  </a:rPr>
                                  <m:t>→</m:t>
                                </m:r>
                                <m:sSup>
                                  <m:sSupPr>
                                    <m:ctrlPr>
                                      <a:rPr lang="en-US" altLang="zh-CN" sz="1500" i="1" smtClean="0">
                                        <a:latin typeface="Cambria Math" panose="02040503050406030204" pitchFamily="18" charset="0"/>
                                      </a:rPr>
                                    </m:ctrlPr>
                                  </m:sSupPr>
                                  <m:e>
                                    <m:r>
                                      <a:rPr lang="zh-CN" altLang="en-US" sz="1500" smtClean="0">
                                        <a:latin typeface="Cambria Math" panose="02040503050406030204" pitchFamily="18" charset="0"/>
                                      </a:rPr>
                                      <m:t>𝜏</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zh-CN" altLang="en-US" sz="1500" smtClean="0">
                                        <a:latin typeface="Cambria Math" panose="02040503050406030204" pitchFamily="18" charset="0"/>
                                      </a:rPr>
                                      <m:t>𝜏</m:t>
                                    </m:r>
                                  </m:e>
                                  <m:sup>
                                    <m:r>
                                      <a:rPr lang="en-US" altLang="zh-CN" sz="1500" b="0" smtClean="0">
                                        <a:latin typeface="Cambria Math" panose="02040503050406030204" pitchFamily="18" charset="0"/>
                                      </a:rPr>
                                      <m:t>−</m:t>
                                    </m:r>
                                  </m:sup>
                                </m:sSup>
                              </m:oMath>
                            </m:oMathPara>
                          </a14:m>
                          <a:endParaRPr lang="zh-CN" altLang="en-US" sz="150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sz="1500" b="0" i="1" smtClean="0">
                                        <a:solidFill>
                                          <a:schemeClr val="tx1"/>
                                        </a:solidFill>
                                        <a:latin typeface="Cambria Math" panose="02040503050406030204" pitchFamily="18" charset="0"/>
                                        <a:cs typeface="Times New Roman" panose="02020603050405020304" pitchFamily="18" charset="0"/>
                                      </a:rPr>
                                    </m:ctrlPr>
                                  </m:sSubPr>
                                  <m:e>
                                    <m:r>
                                      <a:rPr lang="el-GR"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𝛥</m:t>
                                    </m:r>
                                    <m:r>
                                      <a:rPr lang="en-US" altLang="zh-CN" sz="1500" b="0" i="1" smtClean="0">
                                        <a:solidFill>
                                          <a:schemeClr val="tx1"/>
                                        </a:solidFill>
                                        <a:latin typeface="Cambria Math" panose="02040503050406030204" pitchFamily="18" charset="0"/>
                                        <a:cs typeface="Times New Roman" panose="02020603050405020304" pitchFamily="18" charset="0"/>
                                      </a:rPr>
                                      <m:t>𝑚</m:t>
                                    </m:r>
                                  </m:e>
                                  <m:sub>
                                    <m:r>
                                      <a:rPr lang="zh-CN" altLang="en-US" sz="1500" b="0" i="1" smtClean="0">
                                        <a:solidFill>
                                          <a:schemeClr val="tx1"/>
                                        </a:solidFill>
                                        <a:latin typeface="Cambria Math" panose="02040503050406030204" pitchFamily="18" charset="0"/>
                                        <a:cs typeface="Times New Roman" panose="02020603050405020304" pitchFamily="18" charset="0"/>
                                      </a:rPr>
                                      <m:t>𝜏</m:t>
                                    </m:r>
                                  </m:sub>
                                </m:sSub>
                                <m:r>
                                  <a:rPr lang="en-US" altLang="zh-CN" sz="1500" b="0" i="1" smtClean="0">
                                    <a:solidFill>
                                      <a:schemeClr val="tx1"/>
                                    </a:solidFill>
                                    <a:latin typeface="Cambria Math" panose="02040503050406030204" pitchFamily="18" charset="0"/>
                                    <a:cs typeface="Times New Roman" panose="02020603050405020304" pitchFamily="18" charset="0"/>
                                  </a:rPr>
                                  <m:t>~0.012 </m:t>
                                </m:r>
                                <m:r>
                                  <m:rPr>
                                    <m:sty m:val="p"/>
                                  </m:rPr>
                                  <a:rPr lang="en-US" altLang="zh-CN" sz="1500" b="0" i="0" smtClean="0">
                                    <a:solidFill>
                                      <a:schemeClr val="tx1"/>
                                    </a:solidFill>
                                    <a:latin typeface="Cambria Math" panose="02040503050406030204" pitchFamily="18" charset="0"/>
                                    <a:cs typeface="Times New Roman" panose="02020603050405020304" pitchFamily="18" charset="0"/>
                                  </a:rPr>
                                  <m:t>MeV</m:t>
                                </m:r>
                              </m:oMath>
                            </m:oMathPara>
                          </a14:m>
                          <a:endParaRPr lang="en-US" altLang="zh-CN" sz="1500" b="0"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500" b="0" dirty="0">
                              <a:solidFill>
                                <a:schemeClr val="tx1"/>
                              </a:solidFill>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with 1 month scan)</a:t>
                          </a:r>
                          <a:endParaRPr lang="zh-CN" altLang="en-US" sz="1500" b="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424190217"/>
                      </a:ext>
                    </a:extLst>
                  </a:tr>
                  <a:tr h="6289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Fragmentation functions</a:t>
                          </a:r>
                          <a:endParaRPr lang="zh-CN" altLang="en-US" sz="1800"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14:m>
                            <m:oMathPara xmlns:m="http://schemas.openxmlformats.org/officeDocument/2006/math">
                              <m:oMathParaPr>
                                <m:jc m:val="centerGroup"/>
                              </m:oMathParaPr>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r>
                                  <a:rPr lang="en-US" altLang="zh-CN" sz="1500" smtClean="0">
                                    <a:latin typeface="Cambria Math" panose="02040503050406030204" pitchFamily="18" charset="0"/>
                                  </a:rPr>
                                  <m:t>→</m:t>
                                </m:r>
                                <m:r>
                                  <a:rPr lang="en-US" altLang="zh-CN" sz="1500" b="0" smtClean="0">
                                    <a:latin typeface="Cambria Math" panose="02040503050406030204" pitchFamily="18" charset="0"/>
                                  </a:rPr>
                                  <m:t>(</m:t>
                                </m:r>
                                <m:r>
                                  <a:rPr lang="zh-CN" altLang="en-US" sz="1500" smtClean="0">
                                    <a:latin typeface="Cambria Math" panose="02040503050406030204" pitchFamily="18" charset="0"/>
                                  </a:rPr>
                                  <m:t>𝜋</m:t>
                                </m:r>
                                <m:r>
                                  <a:rPr lang="en-US" altLang="zh-CN" sz="1500" b="0" smtClean="0">
                                    <a:latin typeface="Cambria Math" panose="02040503050406030204" pitchFamily="18" charset="0"/>
                                  </a:rPr>
                                  <m:t>,</m:t>
                                </m:r>
                                <m:r>
                                  <a:rPr lang="en-US" altLang="zh-CN" sz="1500" b="0" smtClean="0">
                                    <a:latin typeface="Cambria Math" panose="02040503050406030204" pitchFamily="18" charset="0"/>
                                  </a:rPr>
                                  <m:t>𝐾</m:t>
                                </m:r>
                                <m:r>
                                  <a:rPr lang="en-US" altLang="zh-CN" sz="1500" b="0" smtClean="0">
                                    <a:latin typeface="Cambria Math" panose="02040503050406030204" pitchFamily="18" charset="0"/>
                                  </a:rPr>
                                  <m:t>,</m:t>
                                </m:r>
                                <m:r>
                                  <a:rPr lang="en-US" altLang="zh-CN" sz="1500" b="0" smtClean="0">
                                    <a:latin typeface="Cambria Math" panose="02040503050406030204" pitchFamily="18" charset="0"/>
                                  </a:rPr>
                                  <m:t>𝑝</m:t>
                                </m:r>
                                <m:r>
                                  <a:rPr lang="en-US" altLang="zh-CN" sz="1500" b="0" smtClean="0">
                                    <a:latin typeface="Cambria Math" panose="02040503050406030204" pitchFamily="18" charset="0"/>
                                  </a:rPr>
                                  <m:t>,</m:t>
                                </m:r>
                                <m:r>
                                  <m:rPr>
                                    <m:sty m:val="p"/>
                                  </m:rPr>
                                  <a:rPr lang="el-GR" altLang="zh-CN" sz="1500" b="0" smtClean="0">
                                    <a:latin typeface="Cambria Math" panose="02040503050406030204" pitchFamily="18" charset="0"/>
                                  </a:rPr>
                                  <m:t>Λ</m:t>
                                </m:r>
                                <m:r>
                                  <a:rPr lang="en-US" altLang="zh-CN" sz="1500" b="0" smtClean="0">
                                    <a:latin typeface="Cambria Math" panose="02040503050406030204" pitchFamily="18" charset="0"/>
                                  </a:rPr>
                                  <m:t>,</m:t>
                                </m:r>
                                <m:r>
                                  <a:rPr lang="en-US" altLang="zh-CN" sz="1500" b="0" smtClean="0">
                                    <a:latin typeface="Cambria Math" panose="02040503050406030204" pitchFamily="18" charset="0"/>
                                  </a:rPr>
                                  <m:t>𝐷</m:t>
                                </m:r>
                                <m:r>
                                  <a:rPr lang="en-US" altLang="zh-CN" sz="1500" b="0" smtClean="0">
                                    <a:latin typeface="Cambria Math" panose="02040503050406030204" pitchFamily="18" charset="0"/>
                                  </a:rPr>
                                  <m:t>)+</m:t>
                                </m:r>
                                <m:r>
                                  <a:rPr lang="en-US" altLang="zh-CN" sz="1500" b="0" smtClean="0">
                                    <a:latin typeface="Cambria Math" panose="02040503050406030204" pitchFamily="18" charset="0"/>
                                  </a:rPr>
                                  <m:t>𝑋</m:t>
                                </m:r>
                              </m:oMath>
                            </m:oMathPara>
                          </a14:m>
                          <a:endParaRPr lang="en-US" altLang="zh-CN" sz="1500" b="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r>
                                  <a:rPr lang="en-US" altLang="zh-CN" sz="1500" smtClean="0">
                                    <a:latin typeface="Cambria Math" panose="02040503050406030204" pitchFamily="18" charset="0"/>
                                  </a:rPr>
                                  <m:t>→</m:t>
                                </m:r>
                                <m:r>
                                  <a:rPr lang="en-US" altLang="zh-CN" sz="1500" b="0" smtClean="0">
                                    <a:latin typeface="Cambria Math" panose="02040503050406030204" pitchFamily="18" charset="0"/>
                                  </a:rPr>
                                  <m:t>(</m:t>
                                </m:r>
                                <m:r>
                                  <a:rPr lang="zh-CN" altLang="en-US" sz="1500" smtClean="0">
                                    <a:latin typeface="Cambria Math" panose="02040503050406030204" pitchFamily="18" charset="0"/>
                                  </a:rPr>
                                  <m:t>𝜋𝜋</m:t>
                                </m:r>
                                <m:r>
                                  <a:rPr lang="en-US" altLang="zh-CN" sz="1500" b="0" smtClean="0">
                                    <a:latin typeface="Cambria Math" panose="02040503050406030204" pitchFamily="18" charset="0"/>
                                  </a:rPr>
                                  <m:t>,</m:t>
                                </m:r>
                                <m:r>
                                  <a:rPr lang="en-US" altLang="zh-CN" sz="1500" b="0" smtClean="0">
                                    <a:latin typeface="Cambria Math" panose="02040503050406030204" pitchFamily="18" charset="0"/>
                                  </a:rPr>
                                  <m:t>𝐾𝐾</m:t>
                                </m:r>
                                <m:r>
                                  <a:rPr lang="en-US" altLang="zh-CN" sz="1500" b="0" smtClean="0">
                                    <a:latin typeface="Cambria Math" panose="02040503050406030204" pitchFamily="18" charset="0"/>
                                  </a:rPr>
                                  <m:t>,</m:t>
                                </m:r>
                                <m:r>
                                  <a:rPr lang="zh-CN" altLang="en-US" sz="1500" b="0" smtClean="0">
                                    <a:latin typeface="Cambria Math" panose="02040503050406030204" pitchFamily="18" charset="0"/>
                                  </a:rPr>
                                  <m:t>𝜋</m:t>
                                </m:r>
                                <m:r>
                                  <a:rPr lang="en-US" altLang="zh-CN" sz="1500" b="0" smtClean="0">
                                    <a:latin typeface="Cambria Math" panose="02040503050406030204" pitchFamily="18" charset="0"/>
                                  </a:rPr>
                                  <m:t>𝐾</m:t>
                                </m:r>
                                <m:r>
                                  <a:rPr lang="en-US" altLang="zh-CN" sz="1500" b="0" smtClean="0">
                                    <a:latin typeface="Cambria Math" panose="02040503050406030204" pitchFamily="18" charset="0"/>
                                  </a:rPr>
                                  <m:t>)+</m:t>
                                </m:r>
                                <m:r>
                                  <a:rPr lang="en-US" altLang="zh-CN" sz="1500" b="0" smtClean="0">
                                    <a:latin typeface="Cambria Math" panose="02040503050406030204" pitchFamily="18" charset="0"/>
                                  </a:rPr>
                                  <m:t>𝑋</m:t>
                                </m:r>
                              </m:oMath>
                            </m:oMathPara>
                          </a14:m>
                          <a:endParaRPr lang="zh-CN" altLang="en-US"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r>
                                  <m:rPr>
                                    <m:sty m:val="p"/>
                                  </m:rPr>
                                  <a:rPr lang="el-GR"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m:rPr>
                                        <m:sty m:val="p"/>
                                      </m:rPr>
                                      <a:rPr lang="en-US" altLang="zh-CN" sz="1500" b="0" i="0" smtClean="0">
                                        <a:solidFill>
                                          <a:schemeClr val="tx1"/>
                                        </a:solidFill>
                                        <a:latin typeface="Cambria Math" panose="02040503050406030204" pitchFamily="18" charset="0"/>
                                        <a:cs typeface="Times New Roman" panose="02020603050405020304" pitchFamily="18" charset="0"/>
                                      </a:rPr>
                                      <m:t>A</m:t>
                                    </m:r>
                                  </m:e>
                                  <m:sup>
                                    <m:r>
                                      <m:rPr>
                                        <m:sty m:val="p"/>
                                      </m:rPr>
                                      <a:rPr lang="en-US" altLang="zh-CN" sz="1500" b="0" i="0" smtClean="0">
                                        <a:solidFill>
                                          <a:schemeClr val="tx1"/>
                                        </a:solidFill>
                                        <a:latin typeface="Cambria Math" panose="02040503050406030204" pitchFamily="18" charset="0"/>
                                        <a:cs typeface="Times New Roman" panose="02020603050405020304" pitchFamily="18" charset="0"/>
                                      </a:rPr>
                                      <m:t>Collins</m:t>
                                    </m:r>
                                  </m:sup>
                                </m:sSup>
                                <m:r>
                                  <a:rPr lang="en-US" altLang="zh-CN" sz="1500" b="0" i="0" smtClean="0">
                                    <a:solidFill>
                                      <a:schemeClr val="tx1"/>
                                    </a:solidFill>
                                    <a:latin typeface="Cambria Math" panose="02040503050406030204" pitchFamily="18" charset="0"/>
                                    <a:cs typeface="Times New Roman" panose="02020603050405020304" pitchFamily="18" charset="0"/>
                                  </a:rPr>
                                  <m:t>&lt;0.002</m:t>
                                </m:r>
                              </m:oMath>
                            </m:oMathPara>
                          </a14:m>
                          <a:endParaRPr lang="zh-CN" altLang="en-US" sz="1500" b="0" i="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22986642"/>
                      </a:ext>
                    </a:extLst>
                  </a:tr>
                  <a:tr h="6289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Nucleon Form Factors</a:t>
                          </a:r>
                          <a:endParaRPr lang="zh-CN" altLang="en-US" sz="1800" b="1" dirty="0">
                            <a:latin typeface="Times New Roman" panose="02020603050405020304" pitchFamily="18" charset="0"/>
                            <a:cs typeface="Times New Roman" panose="02020603050405020304" pitchFamily="18" charset="0"/>
                          </a:endParaRP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r>
                                <a:rPr lang="en-US" altLang="zh-CN" sz="1500" smtClean="0">
                                  <a:latin typeface="Cambria Math" panose="02040503050406030204" pitchFamily="18" charset="0"/>
                                </a:rPr>
                                <m:t>→</m:t>
                              </m:r>
                              <m:r>
                                <a:rPr lang="en-US" altLang="zh-CN" sz="1500" b="0" smtClean="0">
                                  <a:latin typeface="Cambria Math" panose="02040503050406030204" pitchFamily="18" charset="0"/>
                                </a:rPr>
                                <m:t>𝐵</m:t>
                              </m:r>
                              <m:acc>
                                <m:accPr>
                                  <m:chr m:val="̅"/>
                                  <m:ctrlPr>
                                    <a:rPr lang="en-US" altLang="zh-CN" sz="1500" b="0" i="1" smtClean="0">
                                      <a:latin typeface="Cambria Math" panose="02040503050406030204" pitchFamily="18" charset="0"/>
                                    </a:rPr>
                                  </m:ctrlPr>
                                </m:accPr>
                                <m:e>
                                  <m:r>
                                    <a:rPr lang="en-US" altLang="zh-CN" sz="1500" b="0" smtClean="0">
                                      <a:latin typeface="Cambria Math" panose="02040503050406030204" pitchFamily="18" charset="0"/>
                                    </a:rPr>
                                    <m:t>𝐵</m:t>
                                  </m:r>
                                </m:e>
                              </m:acc>
                            </m:oMath>
                          </a14:m>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from threshold</a:t>
                          </a:r>
                          <a:endParaRPr lang="zh-CN" altLang="en-US" sz="1500" i="0" dirty="0">
                            <a:latin typeface="Times New Roman" panose="02020603050405020304" pitchFamily="18" charset="0"/>
                            <a:cs typeface="Times New Roman" panose="02020603050405020304" pitchFamily="18" charset="0"/>
                          </a:endParaRP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Para xmlns:m="http://schemas.openxmlformats.org/officeDocument/2006/math">
                              <m:oMathParaPr>
                                <m:jc m:val="center"/>
                              </m:oMathParaPr>
                              <m:oMath xmlns:m="http://schemas.openxmlformats.org/officeDocument/2006/math">
                                <m:sSub>
                                  <m:sSubPr>
                                    <m:ctrlPr>
                                      <a:rPr lang="en-US" altLang="zh-CN" sz="1500" b="0" i="1" smtClean="0">
                                        <a:solidFill>
                                          <a:schemeClr val="tx1"/>
                                        </a:solidFill>
                                        <a:latin typeface="Cambria Math" panose="02040503050406030204" pitchFamily="18" charset="0"/>
                                        <a:cs typeface="Times New Roman" panose="02020603050405020304" pitchFamily="18" charset="0"/>
                                      </a:rPr>
                                    </m:ctrlPr>
                                  </m:sSubPr>
                                  <m:e>
                                    <m:r>
                                      <a:rPr lang="zh-CN" altLang="en-US" sz="1500" b="0" i="1" smtClean="0">
                                        <a:solidFill>
                                          <a:schemeClr val="tx1"/>
                                        </a:solidFill>
                                        <a:latin typeface="Cambria Math" panose="02040503050406030204" pitchFamily="18" charset="0"/>
                                        <a:cs typeface="Times New Roman" panose="02020603050405020304" pitchFamily="18" charset="0"/>
                                      </a:rPr>
                                      <m:t>𝛿</m:t>
                                    </m:r>
                                    <m:r>
                                      <a:rPr lang="en-US" altLang="zh-CN" sz="1500" b="0" i="1" smtClean="0">
                                        <a:solidFill>
                                          <a:schemeClr val="tx1"/>
                                        </a:solidFill>
                                        <a:latin typeface="Cambria Math" panose="02040503050406030204" pitchFamily="18" charset="0"/>
                                        <a:cs typeface="Times New Roman" panose="02020603050405020304" pitchFamily="18" charset="0"/>
                                      </a:rPr>
                                      <m:t>𝑅</m:t>
                                    </m:r>
                                  </m:e>
                                  <m:sub>
                                    <m:r>
                                      <a:rPr lang="en-US" altLang="zh-CN" sz="1500" b="0" i="1" smtClean="0">
                                        <a:solidFill>
                                          <a:schemeClr val="tx1"/>
                                        </a:solidFill>
                                        <a:latin typeface="Cambria Math" panose="02040503050406030204" pitchFamily="18" charset="0"/>
                                        <a:cs typeface="Times New Roman" panose="02020603050405020304" pitchFamily="18" charset="0"/>
                                      </a:rPr>
                                      <m:t>𝐸𝑀</m:t>
                                    </m:r>
                                  </m:sub>
                                </m:sSub>
                                <m:r>
                                  <a:rPr lang="en-US" altLang="zh-CN" sz="1500" b="0" i="1" smtClean="0">
                                    <a:solidFill>
                                      <a:schemeClr val="tx1"/>
                                    </a:solidFill>
                                    <a:latin typeface="Cambria Math" panose="02040503050406030204" pitchFamily="18" charset="0"/>
                                    <a:cs typeface="Times New Roman" panose="02020603050405020304" pitchFamily="18" charset="0"/>
                                  </a:rPr>
                                  <m:t>~1%</m:t>
                                </m:r>
                              </m:oMath>
                            </m:oMathPara>
                          </a14:m>
                          <a:endParaRPr lang="zh-CN" altLang="en-US" sz="1500" b="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3840701552"/>
                      </a:ext>
                    </a:extLst>
                  </a:tr>
                </a:tbl>
              </a:graphicData>
            </a:graphic>
          </p:graphicFrame>
        </mc:Choice>
        <mc:Fallback>
          <p:graphicFrame>
            <p:nvGraphicFramePr>
              <p:cNvPr id="4" name="表格 5">
                <a:extLst>
                  <a:ext uri="{FF2B5EF4-FFF2-40B4-BE49-F238E27FC236}">
                    <a16:creationId xmlns:a16="http://schemas.microsoft.com/office/drawing/2014/main" id="{5EC54E57-C22F-4ECA-8726-BA16DF130CAD}"/>
                  </a:ext>
                </a:extLst>
              </p:cNvPr>
              <p:cNvGraphicFramePr>
                <a:graphicFrameLocks/>
              </p:cNvGraphicFramePr>
              <p:nvPr>
                <p:extLst>
                  <p:ext uri="{D42A27DB-BD31-4B8C-83A1-F6EECF244321}">
                    <p14:modId xmlns:p14="http://schemas.microsoft.com/office/powerpoint/2010/main" val="2555077724"/>
                  </p:ext>
                </p:extLst>
              </p:nvPr>
            </p:nvGraphicFramePr>
            <p:xfrm>
              <a:off x="533400" y="914400"/>
              <a:ext cx="8328508" cy="5101537"/>
            </p:xfrm>
            <a:graphic>
              <a:graphicData uri="http://schemas.openxmlformats.org/drawingml/2006/table">
                <a:tbl>
                  <a:tblPr firstRow="1" bandRow="1"/>
                  <a:tblGrid>
                    <a:gridCol w="2246006">
                      <a:extLst>
                        <a:ext uri="{9D8B030D-6E8A-4147-A177-3AD203B41FA5}">
                          <a16:colId xmlns:a16="http://schemas.microsoft.com/office/drawing/2014/main" val="2367327328"/>
                        </a:ext>
                      </a:extLst>
                    </a:gridCol>
                    <a:gridCol w="3385408">
                      <a:extLst>
                        <a:ext uri="{9D8B030D-6E8A-4147-A177-3AD203B41FA5}">
                          <a16:colId xmlns:a16="http://schemas.microsoft.com/office/drawing/2014/main" val="2826327123"/>
                        </a:ext>
                      </a:extLst>
                    </a:gridCol>
                    <a:gridCol w="2697094">
                      <a:extLst>
                        <a:ext uri="{9D8B030D-6E8A-4147-A177-3AD203B41FA5}">
                          <a16:colId xmlns:a16="http://schemas.microsoft.com/office/drawing/2014/main" val="158242223"/>
                        </a:ext>
                      </a:extLst>
                    </a:gridCol>
                  </a:tblGrid>
                  <a:tr h="4248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b="1" dirty="0">
                              <a:solidFill>
                                <a:schemeClr val="bg1"/>
                              </a:solidFill>
                              <a:latin typeface="Times New Roman" panose="02020603050405020304" pitchFamily="18" charset="0"/>
                              <a:cs typeface="Times New Roman" panose="02020603050405020304" pitchFamily="18" charset="0"/>
                            </a:rPr>
                            <a:t>Physics at STCF</a:t>
                          </a:r>
                          <a:endParaRPr lang="zh-CN" altLang="en-US" sz="1800" b="1"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Benchmark Processes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Key Parameters*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579756884"/>
                      </a:ext>
                    </a:extLst>
                  </a:tr>
                  <a:tr h="6400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XYZ properties</a:t>
                          </a:r>
                          <a:endParaRPr lang="zh-CN" altLang="en-US" sz="1800" b="1" dirty="0">
                            <a:latin typeface="Times New Roman" panose="02020603050405020304" pitchFamily="18" charset="0"/>
                            <a:cs typeface="Times New Roman" panose="02020603050405020304" pitchFamily="18" charset="0"/>
                          </a:endParaRP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p>
                          <a:endParaRPr lang="zh-CN"/>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blipFill>
                          <a:blip r:embed="rId3"/>
                          <a:stretch>
                            <a:fillRect l="-66486" t="-71429" r="-80180" b="-645714"/>
                          </a:stretch>
                        </a:blipFill>
                      </a:tcPr>
                    </a:tc>
                    <a:tc>
                      <a:txBody>
                        <a:bodyPr/>
                        <a:lstStyle/>
                        <a:p>
                          <a:endParaRPr lang="zh-CN"/>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blipFill>
                          <a:blip r:embed="rId3"/>
                          <a:stretch>
                            <a:fillRect l="-208578" t="-71429" r="-451" b="-645714"/>
                          </a:stretch>
                        </a:blipFill>
                      </a:tcPr>
                    </a:tc>
                    <a:extLst>
                      <a:ext uri="{0D108BD9-81ED-4DB2-BD59-A6C34878D82A}">
                        <a16:rowId xmlns:a16="http://schemas.microsoft.com/office/drawing/2014/main" val="2420755907"/>
                      </a:ext>
                    </a:extLst>
                  </a:tr>
                  <a:tr h="777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Pentaquarks,</a:t>
                          </a:r>
                          <a:r>
                            <a:rPr lang="zh-CN" altLang="en-US" sz="1800" b="1" dirty="0">
                              <a:latin typeface="Times New Roman" panose="02020603050405020304" pitchFamily="18" charset="0"/>
                              <a:cs typeface="Times New Roman" panose="02020603050405020304" pitchFamily="18" charset="0"/>
                            </a:rPr>
                            <a:t> </a:t>
                          </a:r>
                          <a:endParaRPr lang="en-US" altLang="zh-CN" sz="1800" b="1" dirty="0">
                            <a:latin typeface="Times New Roman" panose="02020603050405020304" pitchFamily="18" charset="0"/>
                            <a:cs typeface="Times New Roman" panose="02020603050405020304" pitchFamily="18" charset="0"/>
                          </a:endParaRPr>
                        </a:p>
                        <a:p>
                          <a:pPr algn="ctr"/>
                          <a:r>
                            <a:rPr lang="en-US" altLang="zh-CN" sz="1800" b="1" baseline="0" dirty="0">
                              <a:latin typeface="Times New Roman" panose="02020603050405020304" pitchFamily="18" charset="0"/>
                              <a:cs typeface="Times New Roman" panose="02020603050405020304" pitchFamily="18" charset="0"/>
                            </a:rPr>
                            <a:t>Di-charmonium </a:t>
                          </a:r>
                          <a:endParaRPr lang="zh-CN" altLang="en-US" sz="1800"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3"/>
                          <a:stretch>
                            <a:fillRect l="-66486" t="-141732" r="-80180" b="-433858"/>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3"/>
                          <a:stretch>
                            <a:fillRect l="-208578" t="-141732" r="-451" b="-433858"/>
                          </a:stretch>
                        </a:blipFill>
                      </a:tcPr>
                    </a:tc>
                    <a:extLst>
                      <a:ext uri="{0D108BD9-81ED-4DB2-BD59-A6C34878D82A}">
                        <a16:rowId xmlns:a16="http://schemas.microsoft.com/office/drawing/2014/main" val="3754118679"/>
                      </a:ext>
                    </a:extLst>
                  </a:tr>
                  <a:tr h="777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Hadron Spectroscopy </a:t>
                          </a:r>
                          <a:endParaRPr lang="zh-CN" altLang="en-US" sz="1800"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3"/>
                          <a:stretch>
                            <a:fillRect l="-66486" t="-239844" r="-80180" b="-330469"/>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3"/>
                          <a:stretch>
                            <a:fillRect l="-208578" t="-239844" r="-451" b="-330469"/>
                          </a:stretch>
                        </a:blipFill>
                      </a:tcPr>
                    </a:tc>
                    <a:extLst>
                      <a:ext uri="{0D108BD9-81ED-4DB2-BD59-A6C34878D82A}">
                        <a16:rowId xmlns:a16="http://schemas.microsoft.com/office/drawing/2014/main" val="2738439858"/>
                      </a:ext>
                    </a:extLst>
                  </a:tr>
                  <a:tr h="5618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Muon g-2</a:t>
                          </a:r>
                          <a:endParaRPr lang="zh-CN" altLang="en-US" sz="1800"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3"/>
                          <a:stretch>
                            <a:fillRect l="-66486" t="-472826" r="-80180" b="-359783"/>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3"/>
                          <a:stretch>
                            <a:fillRect l="-208578" t="-472826" r="-451" b="-359783"/>
                          </a:stretch>
                        </a:blipFill>
                      </a:tcPr>
                    </a:tc>
                    <a:extLst>
                      <a:ext uri="{0D108BD9-81ED-4DB2-BD59-A6C34878D82A}">
                        <a16:rowId xmlns:a16="http://schemas.microsoft.com/office/drawing/2014/main" val="1672559854"/>
                      </a:ext>
                    </a:extLst>
                  </a:tr>
                  <a:tr h="640080">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3"/>
                          <a:stretch>
                            <a:fillRect t="-501905" r="-271003" b="-215238"/>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3"/>
                          <a:stretch>
                            <a:fillRect l="-66486" t="-501905" r="-80180" b="-215238"/>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3"/>
                          <a:stretch>
                            <a:fillRect l="-208578" t="-501905" r="-451" b="-215238"/>
                          </a:stretch>
                        </a:blipFill>
                      </a:tcPr>
                    </a:tc>
                    <a:extLst>
                      <a:ext uri="{0D108BD9-81ED-4DB2-BD59-A6C34878D82A}">
                        <a16:rowId xmlns:a16="http://schemas.microsoft.com/office/drawing/2014/main" val="424190217"/>
                      </a:ext>
                    </a:extLst>
                  </a:tr>
                  <a:tr h="6400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Fragmentation functions</a:t>
                          </a:r>
                          <a:endParaRPr lang="zh-CN" altLang="en-US" sz="1800"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endParaRPr lang="zh-CN"/>
                        </a:p>
                      </a:txBody>
                      <a:tcPr>
                        <a:lnL>
                          <a:noFill/>
                        </a:lnL>
                        <a:lnR>
                          <a:noFill/>
                        </a:lnR>
                        <a:lnT>
                          <a:noFill/>
                        </a:lnT>
                        <a:lnB>
                          <a:noFill/>
                        </a:lnB>
                        <a:lnTlToBr w="12700" cmpd="sng">
                          <a:noFill/>
                          <a:prstDash val="solid"/>
                        </a:lnTlToBr>
                        <a:lnBlToTr w="12700" cmpd="sng">
                          <a:noFill/>
                          <a:prstDash val="solid"/>
                        </a:lnBlToTr>
                        <a:blipFill>
                          <a:blip r:embed="rId3"/>
                          <a:stretch>
                            <a:fillRect l="-66486" t="-601905" r="-80180" b="-115238"/>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3"/>
                          <a:stretch>
                            <a:fillRect l="-208578" t="-601905" r="-451" b="-115238"/>
                          </a:stretch>
                        </a:blipFill>
                      </a:tcPr>
                    </a:tc>
                    <a:extLst>
                      <a:ext uri="{0D108BD9-81ED-4DB2-BD59-A6C34878D82A}">
                        <a16:rowId xmlns:a16="http://schemas.microsoft.com/office/drawing/2014/main" val="2622986642"/>
                      </a:ext>
                    </a:extLst>
                  </a:tr>
                  <a:tr h="6400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800" b="1" dirty="0">
                              <a:latin typeface="Times New Roman" panose="02020603050405020304" pitchFamily="18" charset="0"/>
                              <a:cs typeface="Times New Roman" panose="02020603050405020304" pitchFamily="18" charset="0"/>
                            </a:rPr>
                            <a:t>Nucleon Form Factors</a:t>
                          </a:r>
                          <a:endParaRPr lang="zh-CN" altLang="en-US" sz="1800" b="1" dirty="0">
                            <a:latin typeface="Times New Roman" panose="02020603050405020304" pitchFamily="18" charset="0"/>
                            <a:cs typeface="Times New Roman" panose="02020603050405020304" pitchFamily="18" charset="0"/>
                          </a:endParaRP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endParaRPr lang="zh-CN"/>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blipFill>
                          <a:blip r:embed="rId3"/>
                          <a:stretch>
                            <a:fillRect l="-66486" t="-701905" r="-80180" b="-15238"/>
                          </a:stretch>
                        </a:blipFill>
                      </a:tcPr>
                    </a:tc>
                    <a:tc>
                      <a:txBody>
                        <a:bodyPr/>
                        <a:lstStyle/>
                        <a:p>
                          <a:endParaRPr lang="zh-CN"/>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blipFill>
                          <a:blip r:embed="rId3"/>
                          <a:stretch>
                            <a:fillRect l="-208578" t="-701905" r="-451" b="-15238"/>
                          </a:stretch>
                        </a:blipFill>
                      </a:tcPr>
                    </a:tc>
                    <a:extLst>
                      <a:ext uri="{0D108BD9-81ED-4DB2-BD59-A6C34878D82A}">
                        <a16:rowId xmlns:a16="http://schemas.microsoft.com/office/drawing/2014/main" val="3840701552"/>
                      </a:ext>
                    </a:extLst>
                  </a:tr>
                </a:tbl>
              </a:graphicData>
            </a:graphic>
          </p:graphicFrame>
        </mc:Fallback>
      </mc:AlternateContent>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DAF18DBE-9C89-4FB0-8C96-E4613EF11F43}"/>
                  </a:ext>
                </a:extLst>
              </p:cNvPr>
              <p:cNvSpPr txBox="1"/>
              <p:nvPr/>
            </p:nvSpPr>
            <p:spPr>
              <a:xfrm>
                <a:off x="4419600" y="6070063"/>
                <a:ext cx="4610100" cy="432170"/>
              </a:xfrm>
              <a:prstGeom prst="rect">
                <a:avLst/>
              </a:prstGeom>
              <a:noFill/>
            </p:spPr>
            <p:txBody>
              <a:bodyPr wrap="square" rtlCol="0">
                <a:spAutoFit/>
              </a:bodyPr>
              <a:lstStyle/>
              <a:p>
                <a:pPr algn="l" defTabSz="457200" fontAlgn="auto">
                  <a:lnSpc>
                    <a:spcPct val="120000"/>
                  </a:lnSpc>
                  <a:spcBef>
                    <a:spcPts val="0"/>
                  </a:spcBef>
                  <a:spcAft>
                    <a:spcPts val="0"/>
                  </a:spcAft>
                  <a:buClrTx/>
                  <a:buFontTx/>
                  <a:buNone/>
                </a:pPr>
                <a:r>
                  <a:rPr kumimoji="0" lang="en-US" altLang="zh-CN" sz="1400" b="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Sensitivity estimated based on </a:t>
                </a:r>
                <a14:m>
                  <m:oMath xmlns:m="http://schemas.openxmlformats.org/officeDocument/2006/math">
                    <m:r>
                      <a:rPr kumimoji="0" lang="en-US" altLang="zh-CN" sz="1800" b="1"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𝓛</m:t>
                    </m:r>
                    <m:r>
                      <a:rPr kumimoji="0" lang="en-US" altLang="zh-CN" sz="1800" b="1"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altLang="zh-CN" sz="1800" b="1"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𝟏</m:t>
                    </m:r>
                  </m:oMath>
                </a14:m>
                <a:r>
                  <a:rPr kumimoji="0"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p>
                      <m:sSupPr>
                        <m:ctrlPr>
                          <a:rPr kumimoji="0" lang="en-US" altLang="zh-CN" sz="1800" i="1" smtClean="0">
                            <a:solidFill>
                              <a:prstClr val="black"/>
                            </a:solidFill>
                            <a:latin typeface="Cambria Math" panose="02040503050406030204" pitchFamily="18" charset="0"/>
                            <a:cs typeface="Times New Roman" panose="02020603050405020304" pitchFamily="18" charset="0"/>
                          </a:rPr>
                        </m:ctrlPr>
                      </m:sSupPr>
                      <m:e>
                        <m:r>
                          <a:rPr kumimoji="0" lang="en-US" altLang="zh-CN" sz="1800" b="1" i="1" smtClean="0">
                            <a:solidFill>
                              <a:prstClr val="black"/>
                            </a:solidFill>
                            <a:latin typeface="Cambria Math" panose="02040503050406030204" pitchFamily="18" charset="0"/>
                            <a:cs typeface="Times New Roman" panose="02020603050405020304" pitchFamily="18" charset="0"/>
                          </a:rPr>
                          <m:t>𝐚𝐛</m:t>
                        </m:r>
                      </m:e>
                      <m:sup>
                        <m:r>
                          <a:rPr kumimoji="0" lang="en-US" altLang="zh-CN" sz="1800" b="1" smtClean="0">
                            <a:solidFill>
                              <a:prstClr val="black"/>
                            </a:solidFill>
                            <a:latin typeface="Cambria Math" panose="02040503050406030204" pitchFamily="18" charset="0"/>
                            <a:cs typeface="Times New Roman" panose="02020603050405020304" pitchFamily="18" charset="0"/>
                          </a:rPr>
                          <m:t>−</m:t>
                        </m:r>
                        <m:r>
                          <a:rPr kumimoji="0" lang="en-US" altLang="zh-CN" sz="1800" b="1" i="1" smtClean="0">
                            <a:solidFill>
                              <a:prstClr val="black"/>
                            </a:solidFill>
                            <a:latin typeface="Cambria Math" panose="02040503050406030204" pitchFamily="18" charset="0"/>
                            <a:cs typeface="Times New Roman" panose="02020603050405020304" pitchFamily="18" charset="0"/>
                          </a:rPr>
                          <m:t>𝟏</m:t>
                        </m:r>
                      </m:sup>
                    </m:sSup>
                  </m:oMath>
                </a14:m>
                <a:endParaRPr kumimoji="0"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p:sp>
            <p:nvSpPr>
              <p:cNvPr id="5" name="文本框 4">
                <a:extLst>
                  <a:ext uri="{FF2B5EF4-FFF2-40B4-BE49-F238E27FC236}">
                    <a16:creationId xmlns:a16="http://schemas.microsoft.com/office/drawing/2014/main" id="{DAF18DBE-9C89-4FB0-8C96-E4613EF11F43}"/>
                  </a:ext>
                </a:extLst>
              </p:cNvPr>
              <p:cNvSpPr txBox="1">
                <a:spLocks noRot="1" noChangeAspect="1" noMove="1" noResize="1" noEditPoints="1" noAdjustHandles="1" noChangeArrowheads="1" noChangeShapeType="1" noTextEdit="1"/>
              </p:cNvSpPr>
              <p:nvPr/>
            </p:nvSpPr>
            <p:spPr>
              <a:xfrm>
                <a:off x="4419600" y="6070063"/>
                <a:ext cx="4610100" cy="432170"/>
              </a:xfrm>
              <a:prstGeom prst="rect">
                <a:avLst/>
              </a:prstGeom>
              <a:blipFill>
                <a:blip r:embed="rId4"/>
                <a:stretch>
                  <a:fillRect l="-397" t="-1408" b="-140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08399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p:nvPr/>
        </p:nvSpPr>
        <p:spPr>
          <a:xfrm>
            <a:off x="381000" y="1981200"/>
            <a:ext cx="8305800" cy="923330"/>
          </a:xfrm>
          <a:prstGeom prst="rect">
            <a:avLst/>
          </a:prstGeom>
          <a:noFill/>
        </p:spPr>
        <p:txBody>
          <a:bodyPr wrap="square" rtlCol="0">
            <a:spAutoFit/>
          </a:bodyPr>
          <a:lstStyle/>
          <a:p>
            <a:pPr algn="ctr" eaLnBrk="0" hangingPunct="0">
              <a:spcBef>
                <a:spcPct val="0"/>
              </a:spcBef>
              <a:buClrTx/>
              <a:buNone/>
              <a:defRPr/>
            </a:pPr>
            <a:r>
              <a:rPr lang="zh-CN" altLang="en-US" sz="5400"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味物理与</a:t>
            </a:r>
            <a:r>
              <a:rPr lang="en-US" altLang="zh-CN" sz="5400"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CP</a:t>
            </a:r>
            <a:r>
              <a:rPr lang="zh-CN" altLang="en-US" sz="5400"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破坏</a:t>
            </a:r>
            <a:endParaRPr lang="zh-CN" altLang="en-US" sz="5400"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2" name="副标题 1"/>
          <p:cNvSpPr>
            <a:spLocks noGrp="1"/>
          </p:cNvSpPr>
          <p:nvPr>
            <p:ph type="subTitle" sz="quarter" idx="1"/>
          </p:nvPr>
        </p:nvSpPr>
        <p:spPr/>
        <p:txBody>
          <a:bodyPr/>
          <a:lstStyle/>
          <a:p>
            <a:r>
              <a:rPr lang="zh-CN" altLang="en-US" sz="4000" dirty="0" smtClean="0">
                <a:solidFill>
                  <a:schemeClr val="tx1"/>
                </a:solidFill>
              </a:rPr>
              <a:t>亮点举例</a:t>
            </a:r>
            <a:endParaRPr lang="zh-CN" altLang="en-US" sz="4000" dirty="0">
              <a:solidFill>
                <a:schemeClr val="tx1"/>
              </a:solidFill>
            </a:endParaRPr>
          </a:p>
        </p:txBody>
      </p:sp>
    </p:spTree>
    <p:extLst>
      <p:ext uri="{BB962C8B-B14F-4D97-AF65-F5344CB8AC3E}">
        <p14:creationId xmlns:p14="http://schemas.microsoft.com/office/powerpoint/2010/main" val="11280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00FF"/>
                </a:solidFill>
              </a:rPr>
              <a:t>超</a:t>
            </a:r>
            <a:r>
              <a:rPr lang="zh-CN" altLang="en-US" dirty="0" smtClean="0">
                <a:solidFill>
                  <a:srgbClr val="0000FF"/>
                </a:solidFill>
              </a:rPr>
              <a:t>子极化与</a:t>
            </a:r>
            <a:r>
              <a:rPr lang="en-US" altLang="zh-CN" dirty="0" smtClean="0">
                <a:solidFill>
                  <a:srgbClr val="0000FF"/>
                </a:solidFill>
              </a:rPr>
              <a:t>CP</a:t>
            </a:r>
            <a:r>
              <a:rPr lang="zh-CN" altLang="en-US" dirty="0" smtClean="0">
                <a:solidFill>
                  <a:srgbClr val="0000FF"/>
                </a:solidFill>
              </a:rPr>
              <a:t>破坏</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srgbClr val="000000"/>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600" b="1" i="0" u="none" strike="noStrike" kern="1200" cap="none" spc="0" normalizeH="0" baseline="0" noProof="0" dirty="0">
              <a:ln>
                <a:noFill/>
              </a:ln>
              <a:solidFill>
                <a:srgbClr val="000000"/>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Symbol" pitchFamily="18" charset="2"/>
            </a:endParaRPr>
          </a:p>
        </p:txBody>
      </p:sp>
      <p:sp>
        <p:nvSpPr>
          <p:cNvPr id="6" name="文本框 5"/>
          <p:cNvSpPr txBox="1"/>
          <p:nvPr/>
        </p:nvSpPr>
        <p:spPr>
          <a:xfrm>
            <a:off x="8661" y="736697"/>
            <a:ext cx="9126677" cy="769441"/>
          </a:xfrm>
          <a:prstGeom prst="rect">
            <a:avLst/>
          </a:prstGeom>
          <a:solidFill>
            <a:srgbClr val="FFFF00"/>
          </a:solidFill>
        </p:spPr>
        <p:txBody>
          <a:bodyPr wrap="square" rtlCol="0">
            <a:spAutoFit/>
          </a:bodyPr>
          <a:lstStyle/>
          <a:p>
            <a:pPr algn="ctr">
              <a:buNone/>
            </a:pPr>
            <a:r>
              <a:rPr lang="en-US" altLang="zh-CN" sz="2200" dirty="0" smtClean="0">
                <a:solidFill>
                  <a:schemeClr val="tx1"/>
                </a:solidFill>
                <a:latin typeface="华文楷体" panose="02010600040101010101" pitchFamily="2" charset="-122"/>
                <a:ea typeface="华文楷体" panose="02010600040101010101" pitchFamily="2" charset="-122"/>
              </a:rPr>
              <a:t>SM</a:t>
            </a:r>
            <a:r>
              <a:rPr lang="zh-CN" altLang="en-US" sz="2200" dirty="0" smtClean="0">
                <a:solidFill>
                  <a:schemeClr val="tx1"/>
                </a:solidFill>
                <a:latin typeface="华文楷体" panose="02010600040101010101" pitchFamily="2" charset="-122"/>
                <a:ea typeface="华文楷体" panose="02010600040101010101" pitchFamily="2" charset="-122"/>
              </a:rPr>
              <a:t>预言的</a:t>
            </a:r>
            <a:r>
              <a:rPr lang="en-US" altLang="zh-CN" sz="2200" dirty="0" smtClean="0">
                <a:solidFill>
                  <a:srgbClr val="FF0000"/>
                </a:solidFill>
                <a:latin typeface="华文楷体" panose="02010600040101010101" pitchFamily="2" charset="-122"/>
                <a:ea typeface="华文楷体" panose="02010600040101010101" pitchFamily="2" charset="-122"/>
              </a:rPr>
              <a:t>CP</a:t>
            </a:r>
            <a:r>
              <a:rPr lang="zh-CN" altLang="en-US" sz="2200" dirty="0" smtClean="0">
                <a:solidFill>
                  <a:srgbClr val="FF0000"/>
                </a:solidFill>
                <a:latin typeface="华文楷体" panose="02010600040101010101" pitchFamily="2" charset="-122"/>
                <a:ea typeface="华文楷体" panose="02010600040101010101" pitchFamily="2" charset="-122"/>
              </a:rPr>
              <a:t>破坏</a:t>
            </a:r>
            <a:r>
              <a:rPr lang="zh-CN" altLang="en-US" sz="2200" dirty="0" smtClean="0">
                <a:solidFill>
                  <a:schemeClr val="tx1"/>
                </a:solidFill>
                <a:latin typeface="华文楷体" panose="02010600040101010101" pitchFamily="2" charset="-122"/>
                <a:ea typeface="华文楷体" panose="02010600040101010101" pitchFamily="2" charset="-122"/>
              </a:rPr>
              <a:t>在</a:t>
            </a:r>
            <a:r>
              <a:rPr lang="en-US" altLang="zh-CN"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K</a:t>
            </a:r>
            <a:r>
              <a:rPr lang="zh-CN" altLang="en-US"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B</a:t>
            </a:r>
            <a:r>
              <a:rPr lang="zh-CN" altLang="en-US"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sz="22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介子</a:t>
            </a:r>
            <a:r>
              <a:rPr lang="zh-CN" altLang="en-US"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得到实验验证，但远</a:t>
            </a:r>
            <a:r>
              <a:rPr lang="zh-CN" altLang="en-US" sz="22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不足</a:t>
            </a:r>
            <a:r>
              <a:rPr lang="zh-CN" altLang="en-US"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以</a:t>
            </a:r>
            <a:r>
              <a:rPr lang="zh-CN" altLang="en-US" sz="22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解释当前的物质</a:t>
            </a:r>
            <a:r>
              <a:rPr lang="zh-CN" altLang="en-US"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世界</a:t>
            </a:r>
            <a:r>
              <a:rPr lang="zh-CN" altLang="en-US" sz="22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en-US"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寻找</a:t>
            </a:r>
            <a:r>
              <a:rPr kumimoji="0" lang="en-US" altLang="zh-CN"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CP</a:t>
            </a:r>
            <a:r>
              <a:rPr kumimoji="0" lang="zh-CN" altLang="en-US"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破坏</a:t>
            </a:r>
            <a:r>
              <a:rPr kumimoji="0" lang="zh-CN" altLang="en-US" sz="22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新来源</a:t>
            </a:r>
            <a:r>
              <a:rPr kumimoji="0" lang="zh-CN" altLang="en-US"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是重要</a:t>
            </a:r>
            <a:r>
              <a:rPr kumimoji="0" lang="zh-CN" altLang="en-US" sz="22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途径，</a:t>
            </a:r>
            <a:r>
              <a:rPr kumimoji="0" lang="zh-CN" altLang="en-US"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重子</a:t>
            </a:r>
            <a:r>
              <a:rPr kumimoji="0" lang="zh-CN" altLang="en-US" sz="22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和</a:t>
            </a:r>
            <a:r>
              <a:rPr kumimoji="0" lang="zh-CN" altLang="en-US"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轻子</a:t>
            </a:r>
            <a:r>
              <a:rPr kumimoji="0" lang="zh-CN" altLang="en-US" sz="22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是重要</a:t>
            </a:r>
            <a:r>
              <a:rPr kumimoji="0" lang="zh-CN" altLang="en-US"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目标</a:t>
            </a:r>
            <a:endParaRPr kumimoji="0" lang="zh-CN" altLang="en-US" sz="22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文本框 6"/>
              <p:cNvSpPr txBox="1"/>
              <p:nvPr/>
            </p:nvSpPr>
            <p:spPr>
              <a:xfrm>
                <a:off x="190500" y="5881541"/>
                <a:ext cx="8763000" cy="894476"/>
              </a:xfrm>
              <a:prstGeom prst="rect">
                <a:avLst/>
              </a:prstGeom>
              <a:noFill/>
            </p:spPr>
            <p:txBody>
              <a:bodyPr wrap="square" rtlCol="0">
                <a:spAutoFit/>
              </a:bodyPr>
              <a:lstStyle/>
              <a:p>
                <a:pPr algn="ctr" eaLnBrk="0" hangingPunct="0">
                  <a:lnSpc>
                    <a:spcPct val="130000"/>
                  </a:lnSpc>
                  <a:spcBef>
                    <a:spcPct val="0"/>
                  </a:spcBef>
                  <a:buClrTx/>
                  <a:buFontTx/>
                  <a:buNone/>
                </a:pP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由于存在</a:t>
                </a:r>
                <a:r>
                  <a:rPr kumimoji="0" lang="en-US" altLang="zh-CN"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p</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波振幅，</a:t>
                </a:r>
                <a:r>
                  <a:rPr kumimoji="0" lang="zh-CN" alt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超子</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是研究重</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子</a:t>
                </a:r>
                <a:r>
                  <a:rPr kumimoji="0" lang="en-US" altLang="zh-CN"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CP</a:t>
                </a:r>
                <a:r>
                  <a:rPr kumimoji="0" lang="zh-CN" alt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破坏</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最好的载体之一。</a:t>
                </a:r>
                <a:r>
                  <a:rPr kumimoji="0" lang="en-US" altLang="zh-CN"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BESIII</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发现</a:t>
                </a:r>
                <a14:m>
                  <m:oMath xmlns:m="http://schemas.openxmlformats.org/officeDocument/2006/math">
                    <m:r>
                      <a:rPr kumimoji="0" lang="en-US" altLang="zh-CN" sz="2000" i="1" smtClean="0">
                        <a:solidFill>
                          <a:srgbClr val="000000"/>
                        </a:solidFill>
                        <a:latin typeface="Cambria Math" panose="02040503050406030204" pitchFamily="18" charset="0"/>
                        <a:ea typeface="华文楷体" panose="02010600040101010101" pitchFamily="2" charset="-122"/>
                        <a:cs typeface="Times New Roman" panose="02020603050405020304" pitchFamily="18" charset="0"/>
                      </a:rPr>
                      <m:t>𝑱</m:t>
                    </m:r>
                    <m:r>
                      <a:rPr kumimoji="0" lang="en-US" altLang="zh-CN" sz="2000" i="1" smtClean="0">
                        <a:solidFill>
                          <a:srgbClr val="000000"/>
                        </a:solidFill>
                        <a:latin typeface="Cambria Math" panose="02040503050406030204" pitchFamily="18" charset="0"/>
                        <a:ea typeface="华文楷体" panose="02010600040101010101" pitchFamily="2" charset="-122"/>
                        <a:cs typeface="Times New Roman" panose="02020603050405020304" pitchFamily="18" charset="0"/>
                      </a:rPr>
                      <m:t>/</m:t>
                    </m:r>
                    <m:acc>
                      <m:accPr>
                        <m:chr m:val="̅"/>
                        <m:ctrlPr>
                          <a:rPr kumimoji="0" lang="en-US" altLang="zh-CN" sz="2000" i="1" smtClean="0">
                            <a:solidFill>
                              <a:srgbClr val="000000"/>
                            </a:solidFill>
                            <a:latin typeface="Cambria Math" panose="02040503050406030204" pitchFamily="18" charset="0"/>
                            <a:ea typeface="华文楷体" panose="02010600040101010101" pitchFamily="2" charset="-122"/>
                            <a:cs typeface="Times New Roman" panose="02020603050405020304" pitchFamily="18" charset="0"/>
                          </a:rPr>
                        </m:ctrlPr>
                      </m:accPr>
                      <m:e>
                        <m:r>
                          <a:rPr kumimoji="0" lang="en-US" altLang="zh-CN" sz="2000" i="1" smtClean="0">
                            <a:solidFill>
                              <a:srgbClr val="000000"/>
                            </a:solidFill>
                            <a:latin typeface="Cambria Math" panose="02040503050406030204" pitchFamily="18" charset="0"/>
                            <a:ea typeface="华文楷体" panose="02010600040101010101" pitchFamily="2" charset="-122"/>
                            <a:cs typeface="Times New Roman" panose="02020603050405020304" pitchFamily="18" charset="0"/>
                          </a:rPr>
                          <m:t></m:t>
                        </m:r>
                      </m:e>
                    </m:acc>
                  </m:oMath>
                </a14:m>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 衰变中的</a:t>
                </a:r>
                <a:r>
                  <a:rPr kumimoji="0" lang="zh-CN" alt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横向极化</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和</a:t>
                </a:r>
                <a:r>
                  <a:rPr kumimoji="0" lang="zh-CN" alt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量子关联</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为研究超子</a:t>
                </a:r>
                <a:r>
                  <a:rPr kumimoji="0" lang="en-US" altLang="zh-CN"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CP</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破坏提供了重要场所</a:t>
                </a:r>
              </a:p>
            </p:txBody>
          </p:sp>
        </mc:Choice>
        <mc:Fallback>
          <p:sp>
            <p:nvSpPr>
              <p:cNvPr id="7" name="文本框 6"/>
              <p:cNvSpPr txBox="1">
                <a:spLocks noRot="1" noChangeAspect="1" noMove="1" noResize="1" noEditPoints="1" noAdjustHandles="1" noChangeArrowheads="1" noChangeShapeType="1" noTextEdit="1"/>
              </p:cNvSpPr>
              <p:nvPr/>
            </p:nvSpPr>
            <p:spPr>
              <a:xfrm>
                <a:off x="190500" y="5881541"/>
                <a:ext cx="8763000" cy="894476"/>
              </a:xfrm>
              <a:prstGeom prst="rect">
                <a:avLst/>
              </a:prstGeom>
              <a:blipFill>
                <a:blip r:embed="rId3"/>
                <a:stretch>
                  <a:fillRect b="-8163"/>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E0DB44A2-C6A1-4B6C-ABF4-220DE178B588}"/>
              </a:ext>
            </a:extLst>
          </p:cNvPr>
          <p:cNvPicPr>
            <a:picLocks noChangeAspect="1"/>
          </p:cNvPicPr>
          <p:nvPr/>
        </p:nvPicPr>
        <p:blipFill>
          <a:blip r:embed="rId4"/>
          <a:stretch>
            <a:fillRect/>
          </a:stretch>
        </p:blipFill>
        <p:spPr>
          <a:xfrm>
            <a:off x="812067" y="1623970"/>
            <a:ext cx="3145094" cy="1802235"/>
          </a:xfrm>
          <a:prstGeom prst="rect">
            <a:avLst/>
          </a:prstGeom>
        </p:spPr>
      </p:pic>
      <p:pic>
        <p:nvPicPr>
          <p:cNvPr id="10" name="图片 9">
            <a:extLst>
              <a:ext uri="{FF2B5EF4-FFF2-40B4-BE49-F238E27FC236}">
                <a16:creationId xmlns:a16="http://schemas.microsoft.com/office/drawing/2014/main" id="{7D310258-CB34-43E9-B0DF-7499A66D8C0B}"/>
              </a:ext>
            </a:extLst>
          </p:cNvPr>
          <p:cNvPicPr>
            <a:picLocks noChangeAspect="1"/>
          </p:cNvPicPr>
          <p:nvPr/>
        </p:nvPicPr>
        <p:blipFill>
          <a:blip r:embed="rId5"/>
          <a:stretch>
            <a:fillRect/>
          </a:stretch>
        </p:blipFill>
        <p:spPr>
          <a:xfrm>
            <a:off x="114300" y="3426205"/>
            <a:ext cx="3899828" cy="2464045"/>
          </a:xfrm>
          <a:prstGeom prst="rect">
            <a:avLst/>
          </a:prstGeom>
        </p:spPr>
      </p:pic>
      <p:sp>
        <p:nvSpPr>
          <p:cNvPr id="11" name="矩形 10">
            <a:extLst>
              <a:ext uri="{FF2B5EF4-FFF2-40B4-BE49-F238E27FC236}">
                <a16:creationId xmlns:a16="http://schemas.microsoft.com/office/drawing/2014/main" id="{71677DD0-B245-4B07-AB97-E75B19E001CB}"/>
              </a:ext>
            </a:extLst>
          </p:cNvPr>
          <p:cNvSpPr/>
          <p:nvPr/>
        </p:nvSpPr>
        <p:spPr>
          <a:xfrm>
            <a:off x="5012966" y="1569910"/>
            <a:ext cx="3037522" cy="307777"/>
          </a:xfrm>
          <a:prstGeom prst="rect">
            <a:avLst/>
          </a:prstGeom>
        </p:spPr>
        <p:txBody>
          <a:bodyPr wrap="square">
            <a:spAutoFit/>
          </a:bodyPr>
          <a:lstStyle/>
          <a:p>
            <a:pPr algn="ctr" eaLnBrk="0" hangingPunct="0">
              <a:spcBef>
                <a:spcPct val="0"/>
              </a:spcBef>
              <a:buClrTx/>
              <a:buFontTx/>
              <a:buNone/>
              <a:defRPr/>
            </a:pPr>
            <a:r>
              <a:rPr lang="en-US" altLang="zh-CN" sz="1400" dirty="0">
                <a:solidFill>
                  <a:srgbClr val="2D2D2D"/>
                </a:solidFill>
                <a:ea typeface="华文楷体" panose="02010600040101010101" pitchFamily="2" charset="-122"/>
                <a:cs typeface="Arial" panose="020B0604020202020204" pitchFamily="34" charset="0"/>
              </a:rPr>
              <a:t>Nature Phys. </a:t>
            </a:r>
            <a:r>
              <a:rPr kumimoji="0" lang="en-US" altLang="zh-CN" sz="1400" dirty="0">
                <a:solidFill>
                  <a:prstClr val="black"/>
                </a:solidFill>
                <a:ea typeface="等线" panose="02010600030101010101" pitchFamily="2" charset="-122"/>
                <a:cs typeface="Arial" panose="020B0604020202020204" pitchFamily="34" charset="0"/>
              </a:rPr>
              <a:t>15, 631–634 (2019) </a:t>
            </a:r>
            <a:endParaRPr lang="en-US" altLang="zh-CN" sz="1400" dirty="0">
              <a:solidFill>
                <a:srgbClr val="2D2D2D"/>
              </a:solidFill>
              <a:ea typeface="华文楷体" panose="02010600040101010101" pitchFamily="2" charset="-122"/>
              <a:cs typeface="Arial" panose="020B0604020202020204" pitchFamily="34" charset="0"/>
              <a:hlinkClick r:id="" action="ppaction://noaction"/>
            </a:endParaRPr>
          </a:p>
        </p:txBody>
      </p:sp>
      <p:sp>
        <p:nvSpPr>
          <p:cNvPr id="12" name="文本框 11">
            <a:extLst>
              <a:ext uri="{FF2B5EF4-FFF2-40B4-BE49-F238E27FC236}">
                <a16:creationId xmlns:a16="http://schemas.microsoft.com/office/drawing/2014/main" id="{83322008-4E6B-453B-A07F-980C4E456172}"/>
              </a:ext>
            </a:extLst>
          </p:cNvPr>
          <p:cNvSpPr txBox="1"/>
          <p:nvPr/>
        </p:nvSpPr>
        <p:spPr>
          <a:xfrm>
            <a:off x="4750098" y="1835978"/>
            <a:ext cx="3690907" cy="646331"/>
          </a:xfrm>
          <a:prstGeom prst="rect">
            <a:avLst/>
          </a:prstGeom>
          <a:noFill/>
        </p:spPr>
        <p:txBody>
          <a:bodyPr wrap="square" rtlCol="0">
            <a:spAutoFit/>
          </a:bodyPr>
          <a:lstStyle/>
          <a:p>
            <a:pPr algn="ctr" defTabSz="457200" fontAlgn="auto">
              <a:spcBef>
                <a:spcPts val="0"/>
              </a:spcBef>
              <a:spcAft>
                <a:spcPts val="0"/>
              </a:spcAft>
              <a:buClrTx/>
              <a:buFontTx/>
              <a:buNone/>
            </a:pPr>
            <a:r>
              <a:rPr kumimoji="0" lang="en-US" altLang="zh-CN" sz="1800" dirty="0">
                <a:solidFill>
                  <a:prstClr val="black"/>
                </a:solidFill>
                <a:latin typeface="Calibri" panose="020F0502020204030204"/>
                <a:ea typeface="等线" panose="02010600030101010101" pitchFamily="2" charset="-122"/>
              </a:rPr>
              <a:t>1.31 B J/ events</a:t>
            </a:r>
          </a:p>
          <a:p>
            <a:pPr algn="ctr" defTabSz="457200" fontAlgn="auto">
              <a:spcBef>
                <a:spcPts val="0"/>
              </a:spcBef>
              <a:spcAft>
                <a:spcPts val="0"/>
              </a:spcAft>
              <a:buClrTx/>
              <a:buFontTx/>
              <a:buNone/>
            </a:pPr>
            <a:r>
              <a:rPr kumimoji="0" lang="en-US" altLang="zh-CN" sz="1800" dirty="0">
                <a:solidFill>
                  <a:prstClr val="black"/>
                </a:solidFill>
                <a:latin typeface="Calibri" panose="020F0502020204030204"/>
                <a:ea typeface="等线" panose="02010600030101010101" pitchFamily="2" charset="-122"/>
              </a:rPr>
              <a:t>Quantum correlation in  pair</a:t>
            </a:r>
            <a:endParaRPr kumimoji="0" lang="zh-CN" altLang="en-US" sz="1800" dirty="0">
              <a:solidFill>
                <a:prstClr val="black"/>
              </a:solidFill>
              <a:latin typeface="Calibri" panose="020F0502020204030204"/>
              <a:ea typeface="等线" panose="02010600030101010101" pitchFamily="2" charset="-122"/>
            </a:endParaRPr>
          </a:p>
        </p:txBody>
      </p:sp>
      <p:pic>
        <p:nvPicPr>
          <p:cNvPr id="13" name="图片 12">
            <a:extLst>
              <a:ext uri="{FF2B5EF4-FFF2-40B4-BE49-F238E27FC236}">
                <a16:creationId xmlns:a16="http://schemas.microsoft.com/office/drawing/2014/main" id="{D690EE27-5048-4CB3-907A-8D5A6513DAA3}"/>
              </a:ext>
            </a:extLst>
          </p:cNvPr>
          <p:cNvPicPr>
            <a:picLocks noChangeAspect="1"/>
          </p:cNvPicPr>
          <p:nvPr/>
        </p:nvPicPr>
        <p:blipFill>
          <a:blip r:embed="rId6"/>
          <a:stretch>
            <a:fillRect/>
          </a:stretch>
        </p:blipFill>
        <p:spPr>
          <a:xfrm>
            <a:off x="4615066" y="2434606"/>
            <a:ext cx="3801724" cy="2433350"/>
          </a:xfrm>
          <a:prstGeom prst="rect">
            <a:avLst/>
          </a:prstGeom>
        </p:spPr>
      </p:pic>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AF9D9715-536D-4702-A8CA-585CB048AF19}"/>
                  </a:ext>
                </a:extLst>
              </p:cNvPr>
              <p:cNvSpPr txBox="1"/>
              <p:nvPr/>
            </p:nvSpPr>
            <p:spPr>
              <a:xfrm>
                <a:off x="4487593" y="5043341"/>
                <a:ext cx="1915886" cy="642227"/>
              </a:xfrm>
              <a:prstGeom prst="rect">
                <a:avLst/>
              </a:prstGeom>
              <a:noFill/>
            </p:spPr>
            <p:txBody>
              <a:bodyPr wrap="square" rtlCol="0">
                <a:spAutoFit/>
              </a:bodyPr>
              <a:lstStyle/>
              <a:p>
                <a:pPr algn="l" defTabSz="457200" fontAlgn="auto">
                  <a:spcBef>
                    <a:spcPts val="0"/>
                  </a:spcBef>
                  <a:spcAft>
                    <a:spcPts val="0"/>
                  </a:spcAft>
                  <a:buClrTx/>
                  <a:buFontTx/>
                  <a:buNone/>
                </a:pPr>
                <a14:m>
                  <m:oMathPara xmlns:m="http://schemas.openxmlformats.org/officeDocument/2006/math">
                    <m:oMathParaPr>
                      <m:jc m:val="centerGroup"/>
                    </m:oMathParaPr>
                    <m:oMath xmlns:m="http://schemas.openxmlformats.org/officeDocument/2006/math">
                      <m:sSub>
                        <m:sSubPr>
                          <m:ctrlPr>
                            <a:rPr kumimoji="0" lang="en-US" altLang="zh-CN" sz="1800" i="1" smtClean="0">
                              <a:solidFill>
                                <a:prstClr val="black"/>
                              </a:solidFill>
                              <a:latin typeface="Cambria Math" panose="02040503050406030204" pitchFamily="18" charset="0"/>
                            </a:rPr>
                          </m:ctrlPr>
                        </m:sSubPr>
                        <m:e>
                          <m:r>
                            <a:rPr kumimoji="0" lang="en-US" altLang="zh-CN" sz="1800" i="1" smtClean="0">
                              <a:solidFill>
                                <a:prstClr val="black"/>
                              </a:solidFill>
                              <a:latin typeface="Cambria Math" panose="02040503050406030204" pitchFamily="18" charset="0"/>
                            </a:rPr>
                            <m:t> </m:t>
                          </m:r>
                          <m:r>
                            <a:rPr kumimoji="0" lang="en-US" altLang="zh-CN" sz="1800" i="1" smtClean="0">
                              <a:solidFill>
                                <a:prstClr val="black"/>
                              </a:solidFill>
                              <a:latin typeface="Cambria Math" panose="02040503050406030204" pitchFamily="18" charset="0"/>
                            </a:rPr>
                            <m:t>𝑨</m:t>
                          </m:r>
                        </m:e>
                        <m:sub>
                          <m:r>
                            <a:rPr kumimoji="0" lang="en-US" altLang="zh-CN" sz="1800" i="1" smtClean="0">
                              <a:solidFill>
                                <a:prstClr val="black"/>
                              </a:solidFill>
                              <a:latin typeface="Cambria Math" panose="02040503050406030204" pitchFamily="18" charset="0"/>
                            </a:rPr>
                            <m:t>𝑪𝑷</m:t>
                          </m:r>
                        </m:sub>
                      </m:sSub>
                      <m:r>
                        <a:rPr kumimoji="0" lang="en-US" altLang="zh-CN" sz="1800" i="1" smtClean="0">
                          <a:solidFill>
                            <a:prstClr val="black"/>
                          </a:solidFill>
                          <a:latin typeface="Cambria Math" panose="02040503050406030204" pitchFamily="18" charset="0"/>
                        </a:rPr>
                        <m:t>=</m:t>
                      </m:r>
                      <m:f>
                        <m:fPr>
                          <m:ctrlPr>
                            <a:rPr kumimoji="0" lang="en-US" altLang="zh-CN" sz="1800" i="1" smtClean="0">
                              <a:solidFill>
                                <a:prstClr val="black"/>
                              </a:solidFill>
                              <a:latin typeface="Cambria Math" panose="02040503050406030204" pitchFamily="18" charset="0"/>
                            </a:rPr>
                          </m:ctrlPr>
                        </m:fPr>
                        <m:num>
                          <m:sSub>
                            <m:sSubPr>
                              <m:ctrlPr>
                                <a:rPr kumimoji="0" lang="en-US" altLang="zh-CN" sz="1800" i="1" smtClean="0">
                                  <a:solidFill>
                                    <a:prstClr val="black"/>
                                  </a:solidFill>
                                  <a:latin typeface="Cambria Math" panose="02040503050406030204" pitchFamily="18" charset="0"/>
                                </a:rPr>
                              </m:ctrlPr>
                            </m:sSubPr>
                            <m:e>
                              <m:r>
                                <a:rPr kumimoji="0" lang="zh-CN" altLang="en-US" sz="1800" i="1" smtClean="0">
                                  <a:solidFill>
                                    <a:prstClr val="black"/>
                                  </a:solidFill>
                                  <a:latin typeface="Cambria Math" panose="02040503050406030204" pitchFamily="18" charset="0"/>
                                </a:rPr>
                                <m:t>𝜶</m:t>
                              </m:r>
                            </m:e>
                            <m:sub>
                              <m:r>
                                <a:rPr kumimoji="0" lang="en-US" altLang="zh-CN" sz="1800" i="1" smtClean="0">
                                  <a:solidFill>
                                    <a:prstClr val="black"/>
                                  </a:solidFill>
                                  <a:latin typeface="Cambria Math" panose="02040503050406030204" pitchFamily="18" charset="0"/>
                                </a:rPr>
                                <m:t>−</m:t>
                              </m:r>
                            </m:sub>
                          </m:sSub>
                          <m:r>
                            <a:rPr kumimoji="0" lang="en-US" altLang="zh-CN" sz="1800" i="1" smtClean="0">
                              <a:solidFill>
                                <a:prstClr val="black"/>
                              </a:solidFill>
                              <a:latin typeface="Cambria Math" panose="02040503050406030204" pitchFamily="18" charset="0"/>
                            </a:rPr>
                            <m:t>+</m:t>
                          </m:r>
                          <m:sSub>
                            <m:sSubPr>
                              <m:ctrlPr>
                                <a:rPr kumimoji="0" lang="en-US" altLang="zh-CN" sz="1800" i="1" smtClean="0">
                                  <a:solidFill>
                                    <a:prstClr val="black"/>
                                  </a:solidFill>
                                  <a:latin typeface="Cambria Math" panose="02040503050406030204" pitchFamily="18" charset="0"/>
                                </a:rPr>
                              </m:ctrlPr>
                            </m:sSubPr>
                            <m:e>
                              <m:r>
                                <a:rPr kumimoji="0" lang="zh-CN" altLang="en-US" sz="1800" i="1">
                                  <a:solidFill>
                                    <a:prstClr val="black"/>
                                  </a:solidFill>
                                  <a:latin typeface="Cambria Math" panose="02040503050406030204" pitchFamily="18" charset="0"/>
                                </a:rPr>
                                <m:t>𝜶</m:t>
                              </m:r>
                            </m:e>
                            <m:sub>
                              <m:r>
                                <a:rPr kumimoji="0" lang="en-US" altLang="zh-CN" sz="1800" i="1" smtClean="0">
                                  <a:solidFill>
                                    <a:prstClr val="black"/>
                                  </a:solidFill>
                                  <a:latin typeface="Cambria Math" panose="02040503050406030204" pitchFamily="18" charset="0"/>
                                </a:rPr>
                                <m:t>+</m:t>
                              </m:r>
                            </m:sub>
                          </m:sSub>
                        </m:num>
                        <m:den>
                          <m:sSub>
                            <m:sSubPr>
                              <m:ctrlPr>
                                <a:rPr kumimoji="0" lang="en-US" altLang="zh-CN" sz="1800" i="1" smtClean="0">
                                  <a:solidFill>
                                    <a:prstClr val="black"/>
                                  </a:solidFill>
                                  <a:latin typeface="Cambria Math" panose="02040503050406030204" pitchFamily="18" charset="0"/>
                                </a:rPr>
                              </m:ctrlPr>
                            </m:sSubPr>
                            <m:e>
                              <m:r>
                                <a:rPr kumimoji="0" lang="zh-CN" altLang="en-US" sz="1800" i="1">
                                  <a:solidFill>
                                    <a:prstClr val="black"/>
                                  </a:solidFill>
                                  <a:latin typeface="Cambria Math" panose="02040503050406030204" pitchFamily="18" charset="0"/>
                                </a:rPr>
                                <m:t>𝜶</m:t>
                              </m:r>
                            </m:e>
                            <m:sub>
                              <m:r>
                                <a:rPr kumimoji="0" lang="en-US" altLang="zh-CN" sz="1800" i="1" smtClean="0">
                                  <a:solidFill>
                                    <a:prstClr val="black"/>
                                  </a:solidFill>
                                  <a:latin typeface="Cambria Math" panose="02040503050406030204" pitchFamily="18" charset="0"/>
                                </a:rPr>
                                <m:t>−</m:t>
                              </m:r>
                            </m:sub>
                          </m:sSub>
                          <m:r>
                            <a:rPr kumimoji="0" lang="en-US" altLang="zh-CN" sz="1800" i="1" smtClean="0">
                              <a:solidFill>
                                <a:prstClr val="black"/>
                              </a:solidFill>
                              <a:latin typeface="Cambria Math" panose="02040503050406030204" pitchFamily="18" charset="0"/>
                            </a:rPr>
                            <m:t>−</m:t>
                          </m:r>
                          <m:sSub>
                            <m:sSubPr>
                              <m:ctrlPr>
                                <a:rPr kumimoji="0" lang="en-US" altLang="zh-CN" sz="1800" i="1" smtClean="0">
                                  <a:solidFill>
                                    <a:prstClr val="black"/>
                                  </a:solidFill>
                                  <a:latin typeface="Cambria Math" panose="02040503050406030204" pitchFamily="18" charset="0"/>
                                </a:rPr>
                              </m:ctrlPr>
                            </m:sSubPr>
                            <m:e>
                              <m:r>
                                <a:rPr kumimoji="0" lang="zh-CN" altLang="en-US" sz="1800" i="1">
                                  <a:solidFill>
                                    <a:prstClr val="black"/>
                                  </a:solidFill>
                                  <a:latin typeface="Cambria Math" panose="02040503050406030204" pitchFamily="18" charset="0"/>
                                </a:rPr>
                                <m:t>𝜶</m:t>
                              </m:r>
                            </m:e>
                            <m:sub>
                              <m:r>
                                <a:rPr kumimoji="0" lang="en-US" altLang="zh-CN" sz="1800" i="1" smtClean="0">
                                  <a:solidFill>
                                    <a:prstClr val="black"/>
                                  </a:solidFill>
                                  <a:latin typeface="Cambria Math" panose="02040503050406030204" pitchFamily="18" charset="0"/>
                                </a:rPr>
                                <m:t>+</m:t>
                              </m:r>
                            </m:sub>
                          </m:sSub>
                        </m:den>
                      </m:f>
                    </m:oMath>
                  </m:oMathPara>
                </a14:m>
                <a:endParaRPr kumimoji="0" lang="zh-CN" altLang="en-US" sz="1800" dirty="0">
                  <a:solidFill>
                    <a:prstClr val="black"/>
                  </a:solidFill>
                  <a:latin typeface="Calibri" panose="020F0502020204030204"/>
                  <a:ea typeface="等线" panose="02010600030101010101" pitchFamily="2" charset="-122"/>
                </a:endParaRPr>
              </a:p>
            </p:txBody>
          </p:sp>
        </mc:Choice>
        <mc:Fallback>
          <p:sp>
            <p:nvSpPr>
              <p:cNvPr id="14" name="文本框 13">
                <a:extLst>
                  <a:ext uri="{FF2B5EF4-FFF2-40B4-BE49-F238E27FC236}">
                    <a16:creationId xmlns:a16="http://schemas.microsoft.com/office/drawing/2014/main" id="{AF9D9715-536D-4702-A8CA-585CB048AF19}"/>
                  </a:ext>
                </a:extLst>
              </p:cNvPr>
              <p:cNvSpPr txBox="1">
                <a:spLocks noRot="1" noChangeAspect="1" noMove="1" noResize="1" noEditPoints="1" noAdjustHandles="1" noChangeArrowheads="1" noChangeShapeType="1" noTextEdit="1"/>
              </p:cNvSpPr>
              <p:nvPr/>
            </p:nvSpPr>
            <p:spPr>
              <a:xfrm>
                <a:off x="4487593" y="5043341"/>
                <a:ext cx="1915886" cy="642227"/>
              </a:xfrm>
              <a:prstGeom prst="rect">
                <a:avLst/>
              </a:prstGeom>
              <a:blipFill>
                <a:blip r:embed="rId7"/>
                <a:stretch>
                  <a:fillRect/>
                </a:stretch>
              </a:blipFill>
            </p:spPr>
            <p:txBody>
              <a:bodyPr/>
              <a:lstStyle/>
              <a:p>
                <a:r>
                  <a:rPr lang="zh-CN" altLang="en-US">
                    <a:noFill/>
                  </a:rPr>
                  <a:t> </a:t>
                </a:r>
              </a:p>
            </p:txBody>
          </p:sp>
        </mc:Fallback>
      </mc:AlternateContent>
      <p:sp>
        <p:nvSpPr>
          <p:cNvPr id="15" name="对话气泡: 圆角矩形 10">
            <a:extLst>
              <a:ext uri="{FF2B5EF4-FFF2-40B4-BE49-F238E27FC236}">
                <a16:creationId xmlns:a16="http://schemas.microsoft.com/office/drawing/2014/main" id="{376C3B73-3314-4FC2-B4B8-04B08B385ED1}"/>
              </a:ext>
            </a:extLst>
          </p:cNvPr>
          <p:cNvSpPr/>
          <p:nvPr/>
        </p:nvSpPr>
        <p:spPr bwMode="auto">
          <a:xfrm>
            <a:off x="6523791" y="5058981"/>
            <a:ext cx="2491834" cy="897761"/>
          </a:xfrm>
          <a:prstGeom prst="wedgeRoundRectCallout">
            <a:avLst>
              <a:gd name="adj1" fmla="val -41469"/>
              <a:gd name="adj2" fmla="val -122863"/>
              <a:gd name="adj3" fmla="val 16667"/>
            </a:avLst>
          </a:prstGeom>
          <a:solidFill>
            <a:sysClr val="window" lastClr="FFFFFF">
              <a:alpha val="47000"/>
            </a:sysClr>
          </a:solidFill>
          <a:ln w="9525" cap="flat" cmpd="sng" algn="ctr">
            <a:solidFill>
              <a:srgbClr val="2B0FD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zh-CN" sz="1600" i="0" u="none" strike="noStrike" kern="0" cap="none" spc="0" normalizeH="0" baseline="0" noProof="0" dirty="0" smtClean="0">
                <a:ln>
                  <a:noFill/>
                </a:ln>
                <a:solidFill>
                  <a:srgbClr val="941100"/>
                </a:solidFill>
                <a:effectLst/>
                <a:uLnTx/>
                <a:uFillTx/>
                <a:ea typeface="宋体" charset="0"/>
                <a:cs typeface="Arial" panose="020B0604020202020204" pitchFamily="34" charset="0"/>
                <a:sym typeface="Wingdings"/>
              </a:rPr>
              <a:t>2% level sensitivity for CPV test</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zh-CN" sz="1600" i="0" u="none" strike="noStrike" kern="0" cap="none" spc="0" normalizeH="0" baseline="0" noProof="0" dirty="0" smtClean="0">
                <a:ln>
                  <a:noFill/>
                </a:ln>
                <a:solidFill>
                  <a:srgbClr val="2B0FD1"/>
                </a:solidFill>
                <a:effectLst/>
                <a:uLnTx/>
                <a:uFillTx/>
                <a:ea typeface="宋体" charset="0"/>
                <a:cs typeface="Arial" panose="020B0604020202020204" pitchFamily="34" charset="0"/>
                <a:sym typeface="Wingdings"/>
              </a:rPr>
              <a:t>SM prediction:10</a:t>
            </a:r>
            <a:r>
              <a:rPr kumimoji="0" lang="en-US" altLang="zh-CN" sz="1600" i="0" u="none" strike="noStrike" kern="0" cap="none" spc="0" normalizeH="0" baseline="30000" noProof="0" dirty="0" smtClean="0">
                <a:ln>
                  <a:noFill/>
                </a:ln>
                <a:solidFill>
                  <a:srgbClr val="2B0FD1"/>
                </a:solidFill>
                <a:effectLst/>
                <a:uLnTx/>
                <a:uFillTx/>
                <a:ea typeface="宋体" charset="0"/>
                <a:cs typeface="Arial" panose="020B0604020202020204" pitchFamily="34" charset="0"/>
                <a:sym typeface="Wingdings"/>
              </a:rPr>
              <a:t>-4</a:t>
            </a:r>
            <a:r>
              <a:rPr kumimoji="0" lang="en-US" altLang="zh-CN" sz="1600" i="0" u="none" strike="noStrike" kern="0" cap="none" spc="0" normalizeH="0" baseline="0" noProof="0" dirty="0" smtClean="0">
                <a:ln>
                  <a:noFill/>
                </a:ln>
                <a:solidFill>
                  <a:srgbClr val="2B0FD1"/>
                </a:solidFill>
                <a:effectLst/>
                <a:uLnTx/>
                <a:uFillTx/>
                <a:ea typeface="宋体" charset="0"/>
                <a:cs typeface="Arial" panose="020B0604020202020204" pitchFamily="34" charset="0"/>
                <a:sym typeface="Wingdings"/>
              </a:rPr>
              <a:t>~10</a:t>
            </a:r>
            <a:r>
              <a:rPr kumimoji="0" lang="en-US" altLang="zh-CN" sz="1600" i="0" u="none" strike="noStrike" kern="0" cap="none" spc="0" normalizeH="0" baseline="30000" noProof="0" dirty="0" smtClean="0">
                <a:ln>
                  <a:noFill/>
                </a:ln>
                <a:solidFill>
                  <a:srgbClr val="2B0FD1"/>
                </a:solidFill>
                <a:effectLst/>
                <a:uLnTx/>
                <a:uFillTx/>
                <a:ea typeface="宋体" charset="0"/>
                <a:cs typeface="Arial" panose="020B0604020202020204" pitchFamily="34" charset="0"/>
                <a:sym typeface="Wingdings"/>
              </a:rPr>
              <a:t>-5</a:t>
            </a:r>
          </a:p>
        </p:txBody>
      </p:sp>
      <p:pic>
        <p:nvPicPr>
          <p:cNvPr id="16" name="Picture 2" descr="æ¥çæºå¾å">
            <a:extLst>
              <a:ext uri="{FF2B5EF4-FFF2-40B4-BE49-F238E27FC236}">
                <a16:creationId xmlns:a16="http://schemas.microsoft.com/office/drawing/2014/main" id="{B63938E1-DB75-4F80-836D-279FB92FA6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0488" y="1554823"/>
            <a:ext cx="1076189" cy="50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755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00FF"/>
                </a:solidFill>
              </a:rPr>
              <a:t>超子极化与</a:t>
            </a:r>
            <a:r>
              <a:rPr lang="en-US" altLang="zh-CN" dirty="0">
                <a:solidFill>
                  <a:srgbClr val="0000FF"/>
                </a:solidFill>
              </a:rPr>
              <a:t>CP</a:t>
            </a:r>
            <a:r>
              <a:rPr lang="zh-CN" altLang="en-US" dirty="0">
                <a:solidFill>
                  <a:srgbClr val="0000FF"/>
                </a:solidFill>
              </a:rPr>
              <a:t>破坏</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18</a:t>
            </a:fld>
            <a:endParaRPr lang="en-US" dirty="0"/>
          </a:p>
        </p:txBody>
      </p:sp>
      <p:sp>
        <p:nvSpPr>
          <p:cNvPr id="4" name="文本框 3"/>
          <p:cNvSpPr txBox="1"/>
          <p:nvPr/>
        </p:nvSpPr>
        <p:spPr>
          <a:xfrm>
            <a:off x="35923" y="822502"/>
            <a:ext cx="9067800" cy="430887"/>
          </a:xfrm>
          <a:prstGeom prst="rect">
            <a:avLst/>
          </a:prstGeom>
          <a:solidFill>
            <a:srgbClr val="FFFF00"/>
          </a:solidFill>
        </p:spPr>
        <p:txBody>
          <a:bodyPr wrap="square" rtlCol="0">
            <a:spAutoFit/>
          </a:bodyPr>
          <a:lstStyle/>
          <a:p>
            <a:pPr algn="ctr">
              <a:buNone/>
            </a:pPr>
            <a:r>
              <a:rPr lang="en-US" altLang="zh-CN" sz="2200" dirty="0" smtClean="0">
                <a:solidFill>
                  <a:schemeClr val="tx1"/>
                </a:solidFill>
                <a:latin typeface="华文楷体" panose="02010600040101010101" pitchFamily="2" charset="-122"/>
                <a:ea typeface="华文楷体" panose="02010600040101010101" pitchFamily="2" charset="-122"/>
              </a:rPr>
              <a:t>STCF</a:t>
            </a:r>
            <a:r>
              <a:rPr lang="zh-CN" altLang="en-US" sz="2200" dirty="0" smtClean="0">
                <a:solidFill>
                  <a:schemeClr val="tx1"/>
                </a:solidFill>
                <a:latin typeface="华文楷体" panose="02010600040101010101" pitchFamily="2" charset="-122"/>
                <a:ea typeface="华文楷体" panose="02010600040101010101" pitchFamily="2" charset="-122"/>
              </a:rPr>
              <a:t>实验每年</a:t>
            </a:r>
            <a:r>
              <a:rPr lang="en-US" altLang="zh-CN" sz="2200" dirty="0" smtClean="0">
                <a:solidFill>
                  <a:srgbClr val="FF0000"/>
                </a:solidFill>
                <a:latin typeface="华文楷体" panose="02010600040101010101" pitchFamily="2" charset="-122"/>
                <a:ea typeface="华文楷体" panose="02010600040101010101" pitchFamily="2" charset="-122"/>
              </a:rPr>
              <a:t>3.410</a:t>
            </a:r>
            <a:r>
              <a:rPr lang="en-US" altLang="zh-CN" sz="2200" baseline="30000" dirty="0" smtClean="0">
                <a:solidFill>
                  <a:srgbClr val="FF0000"/>
                </a:solidFill>
                <a:latin typeface="华文楷体" panose="02010600040101010101" pitchFamily="2" charset="-122"/>
                <a:ea typeface="华文楷体" panose="02010600040101010101" pitchFamily="2" charset="-122"/>
              </a:rPr>
              <a:t>12</a:t>
            </a:r>
            <a:r>
              <a:rPr lang="en-US" altLang="zh-CN" sz="2200" dirty="0" smtClean="0">
                <a:solidFill>
                  <a:srgbClr val="FF0000"/>
                </a:solidFill>
                <a:latin typeface="华文楷体" panose="02010600040101010101" pitchFamily="2" charset="-122"/>
                <a:ea typeface="华文楷体" panose="02010600040101010101" pitchFamily="2" charset="-122"/>
              </a:rPr>
              <a:t> J/</a:t>
            </a:r>
            <a:r>
              <a:rPr lang="zh-CN" altLang="en-US" sz="2200" dirty="0">
                <a:solidFill>
                  <a:schemeClr val="tx1"/>
                </a:solidFill>
                <a:latin typeface="华文楷体" panose="02010600040101010101" pitchFamily="2" charset="-122"/>
                <a:ea typeface="华文楷体" panose="02010600040101010101" pitchFamily="2" charset="-122"/>
              </a:rPr>
              <a:t>样本</a:t>
            </a:r>
            <a:r>
              <a:rPr lang="zh-CN" altLang="en-US" sz="2200" dirty="0" smtClean="0">
                <a:solidFill>
                  <a:schemeClr val="tx1"/>
                </a:solidFill>
                <a:latin typeface="华文楷体" panose="02010600040101010101" pitchFamily="2" charset="-122"/>
                <a:ea typeface="华文楷体" panose="02010600040101010101" pitchFamily="2" charset="-122"/>
              </a:rPr>
              <a:t>是</a:t>
            </a:r>
            <a:r>
              <a:rPr lang="zh-CN" altLang="en-US" sz="2200" dirty="0" smtClean="0">
                <a:solidFill>
                  <a:srgbClr val="FF0000"/>
                </a:solidFill>
                <a:latin typeface="华文楷体" panose="02010600040101010101" pitchFamily="2" charset="-122"/>
                <a:ea typeface="华文楷体" panose="02010600040101010101" pitchFamily="2" charset="-122"/>
              </a:rPr>
              <a:t>系统</a:t>
            </a:r>
            <a:r>
              <a:rPr lang="zh-CN" altLang="en-US" sz="2200" dirty="0">
                <a:solidFill>
                  <a:srgbClr val="FF0000"/>
                </a:solidFill>
                <a:latin typeface="华文楷体" panose="02010600040101010101" pitchFamily="2" charset="-122"/>
                <a:ea typeface="华文楷体" panose="02010600040101010101" pitchFamily="2" charset="-122"/>
              </a:rPr>
              <a:t>性</a:t>
            </a:r>
            <a:r>
              <a:rPr lang="zh-CN" altLang="en-US" sz="2200" dirty="0" smtClean="0">
                <a:solidFill>
                  <a:srgbClr val="FF0000"/>
                </a:solidFill>
                <a:latin typeface="华文楷体" panose="02010600040101010101" pitchFamily="2" charset="-122"/>
                <a:ea typeface="华文楷体" panose="02010600040101010101" pitchFamily="2" charset="-122"/>
              </a:rPr>
              <a:t>研究超子</a:t>
            </a:r>
            <a:r>
              <a:rPr lang="en-US" altLang="zh-CN" sz="2200" dirty="0" smtClean="0">
                <a:solidFill>
                  <a:srgbClr val="FF0000"/>
                </a:solidFill>
                <a:latin typeface="华文楷体" panose="02010600040101010101" pitchFamily="2" charset="-122"/>
                <a:ea typeface="华文楷体" panose="02010600040101010101" pitchFamily="2" charset="-122"/>
              </a:rPr>
              <a:t>CP</a:t>
            </a:r>
            <a:r>
              <a:rPr lang="zh-CN" altLang="en-US" sz="2200" dirty="0" smtClean="0">
                <a:solidFill>
                  <a:srgbClr val="FF0000"/>
                </a:solidFill>
                <a:latin typeface="华文楷体" panose="02010600040101010101" pitchFamily="2" charset="-122"/>
                <a:ea typeface="华文楷体" panose="02010600040101010101" pitchFamily="2" charset="-122"/>
              </a:rPr>
              <a:t>破坏</a:t>
            </a:r>
            <a:r>
              <a:rPr lang="zh-CN" altLang="en-US" sz="2200" dirty="0" smtClean="0">
                <a:solidFill>
                  <a:schemeClr val="tx1"/>
                </a:solidFill>
                <a:latin typeface="华文楷体" panose="02010600040101010101" pitchFamily="2" charset="-122"/>
                <a:ea typeface="华文楷体" panose="02010600040101010101" pitchFamily="2" charset="-122"/>
              </a:rPr>
              <a:t>的重要数据</a:t>
            </a:r>
            <a:endParaRPr lang="zh-CN" altLang="en-US" sz="2200" dirty="0">
              <a:solidFill>
                <a:schemeClr val="tx1"/>
              </a:solidFill>
              <a:latin typeface="华文楷体" panose="02010600040101010101" pitchFamily="2" charset="-122"/>
              <a:ea typeface="华文楷体" panose="02010600040101010101" pitchFamily="2" charset="-122"/>
            </a:endParaRPr>
          </a:p>
        </p:txBody>
      </p:sp>
      <p:pic>
        <p:nvPicPr>
          <p:cNvPr id="5" name="图片 4">
            <a:extLst>
              <a:ext uri="{FF2B5EF4-FFF2-40B4-BE49-F238E27FC236}">
                <a16:creationId xmlns:a16="http://schemas.microsoft.com/office/drawing/2014/main" id="{C0AF3EA2-B66A-4D4D-B54F-56D451DC56A9}"/>
              </a:ext>
            </a:extLst>
          </p:cNvPr>
          <p:cNvPicPr>
            <a:picLocks noChangeAspect="1"/>
          </p:cNvPicPr>
          <p:nvPr/>
        </p:nvPicPr>
        <p:blipFill>
          <a:blip r:embed="rId2"/>
          <a:stretch>
            <a:fillRect/>
          </a:stretch>
        </p:blipFill>
        <p:spPr>
          <a:xfrm>
            <a:off x="200024" y="3303087"/>
            <a:ext cx="4473145" cy="1755934"/>
          </a:xfrm>
          <a:prstGeom prst="rect">
            <a:avLst/>
          </a:prstGeom>
        </p:spPr>
      </p:pic>
      <p:pic>
        <p:nvPicPr>
          <p:cNvPr id="6" name="图片 5">
            <a:extLst>
              <a:ext uri="{FF2B5EF4-FFF2-40B4-BE49-F238E27FC236}">
                <a16:creationId xmlns:a16="http://schemas.microsoft.com/office/drawing/2014/main" id="{C6EDDA89-F4AA-4343-A9D6-FF342FD85542}"/>
              </a:ext>
            </a:extLst>
          </p:cNvPr>
          <p:cNvPicPr>
            <a:picLocks noChangeAspect="1"/>
          </p:cNvPicPr>
          <p:nvPr/>
        </p:nvPicPr>
        <p:blipFill>
          <a:blip r:embed="rId3"/>
          <a:stretch>
            <a:fillRect/>
          </a:stretch>
        </p:blipFill>
        <p:spPr>
          <a:xfrm>
            <a:off x="152400" y="1504612"/>
            <a:ext cx="4473145" cy="1726915"/>
          </a:xfrm>
          <a:prstGeom prst="rect">
            <a:avLst/>
          </a:prstGeom>
        </p:spPr>
      </p:pic>
      <p:pic>
        <p:nvPicPr>
          <p:cNvPr id="7" name="内容占位符 5">
            <a:extLst>
              <a:ext uri="{FF2B5EF4-FFF2-40B4-BE49-F238E27FC236}">
                <a16:creationId xmlns:a16="http://schemas.microsoft.com/office/drawing/2014/main" id="{349C81F3-A8BF-4FD3-B953-2EF220F8ADE1}"/>
              </a:ext>
            </a:extLst>
          </p:cNvPr>
          <p:cNvPicPr>
            <a:picLocks noChangeAspect="1"/>
          </p:cNvPicPr>
          <p:nvPr/>
        </p:nvPicPr>
        <p:blipFill>
          <a:blip r:embed="rId4"/>
          <a:stretch>
            <a:fillRect/>
          </a:stretch>
        </p:blipFill>
        <p:spPr bwMode="auto">
          <a:xfrm>
            <a:off x="2310993" y="1444749"/>
            <a:ext cx="2315609" cy="18125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8" name="图片 7">
            <a:extLst>
              <a:ext uri="{FF2B5EF4-FFF2-40B4-BE49-F238E27FC236}">
                <a16:creationId xmlns:a16="http://schemas.microsoft.com/office/drawing/2014/main" id="{C49A77B7-94B3-4B8C-9F58-D2C84C426DF3}"/>
              </a:ext>
            </a:extLst>
          </p:cNvPr>
          <p:cNvPicPr>
            <a:picLocks noChangeAspect="1"/>
          </p:cNvPicPr>
          <p:nvPr/>
        </p:nvPicPr>
        <p:blipFill>
          <a:blip r:embed="rId5"/>
          <a:stretch>
            <a:fillRect/>
          </a:stretch>
        </p:blipFill>
        <p:spPr>
          <a:xfrm>
            <a:off x="260984" y="1538516"/>
            <a:ext cx="2383741" cy="1627054"/>
          </a:xfrm>
          <a:prstGeom prst="rect">
            <a:avLst/>
          </a:prstGeom>
        </p:spPr>
      </p:pic>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37C20F90-D151-4309-BBA5-18BDB44A6569}"/>
                  </a:ext>
                </a:extLst>
              </p:cNvPr>
              <p:cNvSpPr txBox="1"/>
              <p:nvPr/>
            </p:nvSpPr>
            <p:spPr>
              <a:xfrm>
                <a:off x="909048" y="1568609"/>
                <a:ext cx="1735677" cy="278666"/>
              </a:xfrm>
              <a:prstGeom prst="rect">
                <a:avLst/>
              </a:prstGeom>
              <a:noFill/>
            </p:spPr>
            <p:txBody>
              <a:bodyPr wrap="square" rtlCol="0">
                <a:spAutoFit/>
              </a:bodyPr>
              <a:lstStyle/>
              <a:p>
                <a:pPr algn="l" defTabSz="457200" fontAlgn="auto">
                  <a:spcBef>
                    <a:spcPct val="0"/>
                  </a:spcBef>
                  <a:spcAft>
                    <a:spcPts val="0"/>
                  </a:spcAft>
                  <a:buClrTx/>
                  <a:buFontTx/>
                  <a:buNone/>
                </a:pPr>
                <a:r>
                  <a:rPr kumimoji="0" lang="zh-CN" altLang="en-US" sz="1000" dirty="0">
                    <a:solidFill>
                      <a:srgbClr val="000000"/>
                    </a:solidFill>
                    <a:latin typeface="华文楷体" panose="02010600040101010101" pitchFamily="2" charset="-122"/>
                    <a:ea typeface="华文楷体" panose="02010600040101010101" pitchFamily="2" charset="-122"/>
                  </a:rPr>
                  <a:t>精度与</a:t>
                </a:r>
                <a14:m>
                  <m:oMath xmlns:m="http://schemas.openxmlformats.org/officeDocument/2006/math">
                    <m:r>
                      <a:rPr kumimoji="0" lang="en-US" altLang="zh-CN" sz="1000" i="1" dirty="0">
                        <a:solidFill>
                          <a:srgbClr val="000000"/>
                        </a:solidFill>
                        <a:latin typeface="Cambria Math" panose="02040503050406030204" pitchFamily="18" charset="0"/>
                      </a:rPr>
                      <m:t>𝟏</m:t>
                    </m:r>
                    <m:r>
                      <a:rPr kumimoji="0" lang="en-US" altLang="zh-CN" sz="1000" i="1" dirty="0" smtClean="0">
                        <a:solidFill>
                          <a:srgbClr val="000000"/>
                        </a:solidFill>
                        <a:latin typeface="Cambria Math" panose="02040503050406030204" pitchFamily="18" charset="0"/>
                      </a:rPr>
                      <m:t>/</m:t>
                    </m:r>
                    <m:rad>
                      <m:radPr>
                        <m:degHide m:val="on"/>
                        <m:ctrlPr>
                          <a:rPr kumimoji="0" lang="zh-CN" altLang="en-US" sz="1000" i="1" smtClean="0">
                            <a:solidFill>
                              <a:srgbClr val="000000"/>
                            </a:solidFill>
                            <a:latin typeface="Cambria Math" panose="02040503050406030204" pitchFamily="18" charset="0"/>
                          </a:rPr>
                        </m:ctrlPr>
                      </m:radPr>
                      <m:deg/>
                      <m:e>
                        <m:sSub>
                          <m:sSubPr>
                            <m:ctrlPr>
                              <a:rPr kumimoji="0" lang="en-US" altLang="zh-CN" sz="1000" i="1" smtClean="0">
                                <a:solidFill>
                                  <a:srgbClr val="000000"/>
                                </a:solidFill>
                                <a:latin typeface="Cambria Math" panose="02040503050406030204" pitchFamily="18" charset="0"/>
                              </a:rPr>
                            </m:ctrlPr>
                          </m:sSubPr>
                          <m:e>
                            <m:r>
                              <a:rPr kumimoji="0" lang="en-US" altLang="zh-CN" sz="1000" i="1" smtClean="0">
                                <a:solidFill>
                                  <a:srgbClr val="000000"/>
                                </a:solidFill>
                                <a:latin typeface="Cambria Math" panose="02040503050406030204" pitchFamily="18" charset="0"/>
                              </a:rPr>
                              <m:t>𝑵</m:t>
                            </m:r>
                          </m:e>
                          <m:sub>
                            <m:r>
                              <a:rPr kumimoji="0" lang="en-US" altLang="zh-CN" sz="1000" i="1" smtClean="0">
                                <a:solidFill>
                                  <a:srgbClr val="000000"/>
                                </a:solidFill>
                                <a:latin typeface="Cambria Math" panose="02040503050406030204" pitchFamily="18" charset="0"/>
                              </a:rPr>
                              <m:t>𝑱</m:t>
                            </m:r>
                            <m:r>
                              <a:rPr kumimoji="0" lang="en-US" altLang="zh-CN" sz="1000" i="1" smtClean="0">
                                <a:solidFill>
                                  <a:srgbClr val="000000"/>
                                </a:solidFill>
                                <a:latin typeface="Cambria Math" panose="02040503050406030204" pitchFamily="18" charset="0"/>
                              </a:rPr>
                              <m:t>/</m:t>
                            </m:r>
                            <m:r>
                              <a:rPr kumimoji="0" lang="zh-CN" altLang="en-US" sz="1000" i="1" smtClean="0">
                                <a:solidFill>
                                  <a:srgbClr val="000000"/>
                                </a:solidFill>
                                <a:latin typeface="Cambria Math" panose="02040503050406030204" pitchFamily="18" charset="0"/>
                              </a:rPr>
                              <m:t>𝝍</m:t>
                            </m:r>
                          </m:sub>
                        </m:sSub>
                      </m:e>
                    </m:rad>
                  </m:oMath>
                </a14:m>
                <a:r>
                  <a:rPr kumimoji="0" lang="zh-CN" altLang="en-US" sz="1000" dirty="0">
                    <a:solidFill>
                      <a:srgbClr val="000000"/>
                    </a:solidFill>
                    <a:latin typeface="华文楷体" panose="02010600040101010101" pitchFamily="2" charset="-122"/>
                    <a:ea typeface="华文楷体" panose="02010600040101010101" pitchFamily="2" charset="-122"/>
                  </a:rPr>
                  <a:t> 成正比</a:t>
                </a:r>
              </a:p>
            </p:txBody>
          </p:sp>
        </mc:Choice>
        <mc:Fallback>
          <p:sp>
            <p:nvSpPr>
              <p:cNvPr id="9" name="文本框 8">
                <a:extLst>
                  <a:ext uri="{FF2B5EF4-FFF2-40B4-BE49-F238E27FC236}">
                    <a16:creationId xmlns:a16="http://schemas.microsoft.com/office/drawing/2014/main" id="{37C20F90-D151-4309-BBA5-18BDB44A6569}"/>
                  </a:ext>
                </a:extLst>
              </p:cNvPr>
              <p:cNvSpPr txBox="1">
                <a:spLocks noRot="1" noChangeAspect="1" noMove="1" noResize="1" noEditPoints="1" noAdjustHandles="1" noChangeArrowheads="1" noChangeShapeType="1" noTextEdit="1"/>
              </p:cNvSpPr>
              <p:nvPr/>
            </p:nvSpPr>
            <p:spPr>
              <a:xfrm>
                <a:off x="909048" y="1568609"/>
                <a:ext cx="1735677" cy="278666"/>
              </a:xfrm>
              <a:prstGeom prst="rect">
                <a:avLst/>
              </a:prstGeom>
              <a:blipFill>
                <a:blip r:embed="rId6"/>
                <a:stretch>
                  <a:fillRect b="-434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矩形 9">
                <a:extLst>
                  <a:ext uri="{FF2B5EF4-FFF2-40B4-BE49-F238E27FC236}">
                    <a16:creationId xmlns:a16="http://schemas.microsoft.com/office/drawing/2014/main" id="{4571F964-94EC-4AD7-9C84-C425277630CB}"/>
                  </a:ext>
                </a:extLst>
              </p:cNvPr>
              <p:cNvSpPr/>
              <p:nvPr/>
            </p:nvSpPr>
            <p:spPr>
              <a:xfrm>
                <a:off x="4646098" y="1538516"/>
                <a:ext cx="4154160" cy="3683060"/>
              </a:xfrm>
              <a:prstGeom prst="rect">
                <a:avLst/>
              </a:prstGeom>
            </p:spPr>
            <p:txBody>
              <a:bodyPr wrap="square">
                <a:spAutoFit/>
              </a:bodyPr>
              <a:lstStyle/>
              <a:p>
                <a:pPr marL="342900" indent="-342900" algn="just">
                  <a:spcBef>
                    <a:spcPct val="0"/>
                  </a:spcBef>
                  <a:spcAft>
                    <a:spcPts val="0"/>
                  </a:spcAft>
                  <a:buClrTx/>
                  <a:buSzPct val="90000"/>
                  <a:buFont typeface="Wingdings" panose="05000000000000000000" pitchFamily="2" charset="2"/>
                  <a:buChar char="p"/>
                </a:pPr>
                <a:r>
                  <a:rPr kumimoji="0" lang="zh-CN" altLang="en-US"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假设与</a:t>
                </a:r>
                <a:r>
                  <a:rPr kumimoji="0" lang="en-US" altLang="zh-CN"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BESIII</a:t>
                </a:r>
                <a:r>
                  <a:rPr kumimoji="0" lang="zh-CN" altLang="en-US"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相同的探测器性能，</a:t>
                </a:r>
                <a:r>
                  <a:rPr kumimoji="0" lang="en-US" altLang="zh-CN" sz="2000" kern="1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STCF</a:t>
                </a:r>
                <a:r>
                  <a:rPr kumimoji="0" lang="zh-CN" altLang="en-US" sz="2000" kern="1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用一年数据</a:t>
                </a:r>
                <a:r>
                  <a:rPr kumimoji="0" lang="zh-CN" altLang="en-US" sz="2000" kern="1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可</a:t>
                </a:r>
                <a:r>
                  <a:rPr kumimoji="0" lang="zh-CN" altLang="en-US"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将</a:t>
                </a:r>
                <a14:m>
                  <m:oMath xmlns:m="http://schemas.openxmlformats.org/officeDocument/2006/math">
                    <m:r>
                      <a:rPr kumimoji="0" lang="el-GR" altLang="zh-CN" sz="2000" i="1" smtClean="0">
                        <a:solidFill>
                          <a:srgbClr val="000000"/>
                        </a:solidFill>
                        <a:latin typeface="Cambria Math" panose="02040503050406030204" pitchFamily="18" charset="0"/>
                        <a:ea typeface="Cambria Math" panose="02040503050406030204" pitchFamily="18" charset="0"/>
                      </a:rPr>
                      <m:t>𝜦</m:t>
                    </m:r>
                  </m:oMath>
                </a14:m>
                <a:r>
                  <a:rPr kumimoji="0" lang="zh-CN" altLang="en-US"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的</a:t>
                </a:r>
                <a:r>
                  <a:rPr kumimoji="0" lang="en-US" altLang="zh-CN" sz="2000" kern="1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CP</a:t>
                </a:r>
                <a:r>
                  <a:rPr kumimoji="0" lang="zh-CN" altLang="en-US" sz="2000" kern="1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破坏敏感度</a:t>
                </a:r>
                <a:r>
                  <a:rPr kumimoji="0" lang="zh-CN" altLang="en-US" sz="2000" kern="1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提高至</a:t>
                </a:r>
                <a:r>
                  <a:rPr kumimoji="0" lang="en-US" altLang="zh-CN" sz="2000" kern="1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1.</a:t>
                </a:r>
                <a14:m>
                  <m:oMath xmlns:m="http://schemas.openxmlformats.org/officeDocument/2006/math">
                    <m:r>
                      <a:rPr kumimoji="0" lang="en-US" altLang="zh-CN" sz="2000" i="1" kern="100"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𝟐</m:t>
                    </m:r>
                    <m:r>
                      <a:rPr kumimoji="0" lang="en-US" altLang="zh-CN" sz="2000" i="1" kern="10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altLang="zh-CN" sz="2000" kern="1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10</a:t>
                </a:r>
                <a:r>
                  <a:rPr kumimoji="0" lang="en-US" altLang="zh-CN" sz="2000" kern="100" baseline="300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-4</a:t>
                </a:r>
                <a:r>
                  <a:rPr kumimoji="0" lang="en-US" altLang="zh-CN" sz="2000" kern="1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 </a:t>
                </a:r>
                <a:r>
                  <a:rPr kumimoji="0" lang="zh-CN" altLang="en-US" sz="2000" kern="1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；达到</a:t>
                </a:r>
                <a:r>
                  <a:rPr kumimoji="0" lang="zh-CN" altLang="en-US" sz="2000" kern="1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标准模型预言</a:t>
                </a:r>
                <a:r>
                  <a:rPr kumimoji="0" lang="zh-CN" altLang="en-US" sz="2000" kern="1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区域</a:t>
                </a:r>
                <a:endParaRPr kumimoji="0" lang="en-US" altLang="zh-CN" sz="2000" kern="1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p>
                <a:pPr algn="just">
                  <a:spcBef>
                    <a:spcPct val="0"/>
                  </a:spcBef>
                  <a:spcAft>
                    <a:spcPts val="0"/>
                  </a:spcAft>
                  <a:buClrTx/>
                  <a:buSzPct val="90000"/>
                  <a:buNone/>
                </a:pPr>
                <a:endParaRPr kumimoji="0" lang="en-US" altLang="zh-CN"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gn="just">
                  <a:spcBef>
                    <a:spcPct val="0"/>
                  </a:spcBef>
                  <a:spcAft>
                    <a:spcPts val="0"/>
                  </a:spcAft>
                  <a:buClrTx/>
                  <a:buSzPct val="90000"/>
                  <a:buFont typeface="Wingdings" panose="05000000000000000000" pitchFamily="2" charset="2"/>
                  <a:buChar char="p"/>
                </a:pPr>
                <a:r>
                  <a:rPr kumimoji="0" lang="zh-CN" altLang="en-US"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对</a:t>
                </a:r>
                <a:r>
                  <a:rPr kumimoji="0" lang="zh-CN" altLang="en-US" sz="2000" kern="1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低动量</a:t>
                </a:r>
                <a:r>
                  <a:rPr kumimoji="0" lang="en-US" altLang="zh-CN"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pion</a:t>
                </a:r>
                <a:r>
                  <a:rPr kumimoji="0" lang="zh-CN" altLang="en-US"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粒子的</a:t>
                </a:r>
                <a:r>
                  <a:rPr kumimoji="0" lang="zh-CN" altLang="en-US" sz="2000" kern="1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重建效率</a:t>
                </a:r>
                <a:r>
                  <a:rPr kumimoji="0" lang="zh-CN" altLang="en-US"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的优化能够大大提高统计量</a:t>
                </a:r>
                <a:r>
                  <a:rPr kumimoji="0" lang="zh-CN" altLang="en-US" sz="2000" kern="1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endParaRPr kumimoji="0" lang="en-US" altLang="zh-CN" sz="2000" kern="1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p>
                <a:pPr algn="just">
                  <a:spcBef>
                    <a:spcPct val="0"/>
                  </a:spcBef>
                  <a:spcAft>
                    <a:spcPts val="0"/>
                  </a:spcAft>
                  <a:buClrTx/>
                  <a:buSzPct val="90000"/>
                  <a:buNone/>
                </a:pPr>
                <a:endParaRPr kumimoji="0" lang="en-US" altLang="zh-CN"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gn="just">
                  <a:spcBef>
                    <a:spcPct val="0"/>
                  </a:spcBef>
                  <a:spcAft>
                    <a:spcPts val="0"/>
                  </a:spcAft>
                  <a:buClrTx/>
                  <a:buSzPct val="90000"/>
                  <a:buFont typeface="Wingdings" panose="05000000000000000000" pitchFamily="2" charset="2"/>
                  <a:buChar char="p"/>
                </a:pPr>
                <a:r>
                  <a:rPr kumimoji="0" lang="zh-CN" altLang="en-US"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利用</a:t>
                </a:r>
                <a:r>
                  <a:rPr kumimoji="0" lang="zh-CN" altLang="en-US" sz="2000" kern="1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极化束流</a:t>
                </a:r>
                <a:r>
                  <a:rPr kumimoji="0" lang="zh-CN" altLang="en-US"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，或“</a:t>
                </a:r>
                <a:r>
                  <a:rPr kumimoji="0" lang="zh-CN" altLang="en-US" sz="2000" kern="1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单色</a:t>
                </a:r>
                <a:r>
                  <a:rPr kumimoji="0" lang="zh-CN" altLang="en-US"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”对撞模式，能够提高实验敏感度至</a:t>
                </a:r>
                <a:r>
                  <a:rPr kumimoji="0" lang="en-US" altLang="zh-CN" sz="2000" kern="1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10</a:t>
                </a:r>
                <a:r>
                  <a:rPr kumimoji="0" lang="en-US" altLang="zh-CN" sz="2000" kern="100" baseline="300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-5</a:t>
                </a:r>
                <a:r>
                  <a:rPr kumimoji="0" lang="zh-CN" altLang="en-US"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endParaRPr kumimoji="0" lang="en-US" altLang="zh-CN" sz="20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gn="just">
                  <a:spcBef>
                    <a:spcPct val="0"/>
                  </a:spcBef>
                  <a:spcAft>
                    <a:spcPts val="0"/>
                  </a:spcAft>
                  <a:buClrTx/>
                  <a:buSzPct val="90000"/>
                  <a:buFont typeface="Wingdings" panose="05000000000000000000" pitchFamily="2" charset="2"/>
                  <a:buChar char="p"/>
                </a:pPr>
                <a:endParaRPr kumimoji="0" lang="zh-CN" altLang="zh-CN" sz="2000" kern="100" baseline="300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p:sp>
            <p:nvSpPr>
              <p:cNvPr id="10" name="矩形 9">
                <a:extLst>
                  <a:ext uri="{FF2B5EF4-FFF2-40B4-BE49-F238E27FC236}">
                    <a16:creationId xmlns:a16="http://schemas.microsoft.com/office/drawing/2014/main" id="{4571F964-94EC-4AD7-9C84-C425277630CB}"/>
                  </a:ext>
                </a:extLst>
              </p:cNvPr>
              <p:cNvSpPr>
                <a:spLocks noRot="1" noChangeAspect="1" noMove="1" noResize="1" noEditPoints="1" noAdjustHandles="1" noChangeArrowheads="1" noChangeShapeType="1" noTextEdit="1"/>
              </p:cNvSpPr>
              <p:nvPr/>
            </p:nvSpPr>
            <p:spPr>
              <a:xfrm>
                <a:off x="4646098" y="1538516"/>
                <a:ext cx="4154160" cy="3683060"/>
              </a:xfrm>
              <a:prstGeom prst="rect">
                <a:avLst/>
              </a:prstGeom>
              <a:blipFill>
                <a:blip r:embed="rId7"/>
                <a:stretch>
                  <a:fillRect l="-880" t="-1157" r="-7478"/>
                </a:stretch>
              </a:blipFill>
            </p:spPr>
            <p:txBody>
              <a:bodyPr/>
              <a:lstStyle/>
              <a:p>
                <a:r>
                  <a:rPr lang="zh-CN" altLang="en-US">
                    <a:noFill/>
                  </a:rPr>
                  <a:t> </a:t>
                </a:r>
              </a:p>
            </p:txBody>
          </p:sp>
        </mc:Fallback>
      </mc:AlternateContent>
      <p:sp>
        <p:nvSpPr>
          <p:cNvPr id="11" name="文本框 10"/>
          <p:cNvSpPr txBox="1"/>
          <p:nvPr/>
        </p:nvSpPr>
        <p:spPr>
          <a:xfrm>
            <a:off x="5334000" y="5581836"/>
            <a:ext cx="3124200" cy="461665"/>
          </a:xfrm>
          <a:prstGeom prst="rect">
            <a:avLst/>
          </a:prstGeom>
          <a:noFill/>
        </p:spPr>
        <p:txBody>
          <a:bodyPr wrap="square" rtlCol="0">
            <a:spAutoFit/>
          </a:bodyPr>
          <a:lstStyle/>
          <a:p>
            <a:pPr algn="l">
              <a:buNone/>
            </a:pPr>
            <a:r>
              <a:rPr lang="zh-CN" altLang="en-US" sz="2400" dirty="0" smtClean="0">
                <a:solidFill>
                  <a:schemeClr val="tx1"/>
                </a:solidFill>
                <a:latin typeface="华文楷体" panose="02010600040101010101" pitchFamily="2" charset="-122"/>
                <a:ea typeface="华文楷体" panose="02010600040101010101" pitchFamily="2" charset="-122"/>
              </a:rPr>
              <a:t>未来</a:t>
            </a:r>
            <a:r>
              <a:rPr lang="zh-CN" altLang="en-US" sz="2400" dirty="0" smtClean="0">
                <a:solidFill>
                  <a:srgbClr val="FF0000"/>
                </a:solidFill>
                <a:latin typeface="华文楷体" panose="02010600040101010101" pitchFamily="2" charset="-122"/>
                <a:ea typeface="华文楷体" panose="02010600040101010101" pitchFamily="2" charset="-122"/>
              </a:rPr>
              <a:t>系统误差</a:t>
            </a:r>
            <a:r>
              <a:rPr lang="zh-CN" altLang="en-US" sz="2400" dirty="0" smtClean="0">
                <a:solidFill>
                  <a:schemeClr val="tx1"/>
                </a:solidFill>
                <a:latin typeface="华文楷体" panose="02010600040101010101" pitchFamily="2" charset="-122"/>
                <a:ea typeface="华文楷体" panose="02010600040101010101" pitchFamily="2" charset="-122"/>
              </a:rPr>
              <a:t>是</a:t>
            </a:r>
            <a:r>
              <a:rPr lang="zh-CN" altLang="en-US" sz="2400" dirty="0" smtClean="0">
                <a:solidFill>
                  <a:srgbClr val="FF0000"/>
                </a:solidFill>
                <a:latin typeface="华文楷体" panose="02010600040101010101" pitchFamily="2" charset="-122"/>
                <a:ea typeface="华文楷体" panose="02010600040101010101" pitchFamily="2" charset="-122"/>
              </a:rPr>
              <a:t>挑战</a:t>
            </a:r>
            <a:endParaRPr lang="zh-CN" altLang="en-US" sz="2400" dirty="0">
              <a:solidFill>
                <a:srgbClr val="FF0000"/>
              </a:solidFill>
              <a:latin typeface="华文楷体" panose="02010600040101010101" pitchFamily="2" charset="-122"/>
              <a:ea typeface="华文楷体" panose="02010600040101010101" pitchFamily="2" charset="-122"/>
            </a:endParaRPr>
          </a:p>
        </p:txBody>
      </p:sp>
      <p:pic>
        <p:nvPicPr>
          <p:cNvPr id="12" name="图片 11"/>
          <p:cNvPicPr>
            <a:picLocks noChangeAspect="1"/>
          </p:cNvPicPr>
          <p:nvPr/>
        </p:nvPicPr>
        <p:blipFill>
          <a:blip r:embed="rId8"/>
          <a:stretch>
            <a:fillRect/>
          </a:stretch>
        </p:blipFill>
        <p:spPr>
          <a:xfrm>
            <a:off x="457200" y="5275770"/>
            <a:ext cx="4114800" cy="1073798"/>
          </a:xfrm>
          <a:prstGeom prst="rect">
            <a:avLst/>
          </a:prstGeom>
        </p:spPr>
      </p:pic>
    </p:spTree>
    <p:extLst>
      <p:ext uri="{BB962C8B-B14F-4D97-AF65-F5344CB8AC3E}">
        <p14:creationId xmlns:p14="http://schemas.microsoft.com/office/powerpoint/2010/main" val="185311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0000FF"/>
                </a:solidFill>
              </a:rPr>
              <a:t>CKM</a:t>
            </a:r>
            <a:r>
              <a:rPr lang="zh-CN" altLang="en-US" dirty="0" smtClean="0">
                <a:solidFill>
                  <a:srgbClr val="0000FF"/>
                </a:solidFill>
              </a:rPr>
              <a:t>矩阵元精确测量</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19</a:t>
            </a:fld>
            <a:endParaRPr lang="en-US" dirty="0"/>
          </a:p>
        </p:txBody>
      </p:sp>
      <p:sp>
        <p:nvSpPr>
          <p:cNvPr id="5" name="文本框 4"/>
          <p:cNvSpPr txBox="1"/>
          <p:nvPr/>
        </p:nvSpPr>
        <p:spPr>
          <a:xfrm>
            <a:off x="762000" y="773020"/>
            <a:ext cx="7696200" cy="572464"/>
          </a:xfrm>
          <a:prstGeom prst="rect">
            <a:avLst/>
          </a:prstGeom>
          <a:noFill/>
        </p:spPr>
        <p:txBody>
          <a:bodyPr wrap="square" rtlCol="0">
            <a:spAutoFit/>
          </a:bodyPr>
          <a:lstStyle/>
          <a:p>
            <a:pPr algn="l" eaLnBrk="0" hangingPunct="0">
              <a:lnSpc>
                <a:spcPct val="130000"/>
              </a:lnSpc>
              <a:spcBef>
                <a:spcPct val="0"/>
              </a:spcBef>
              <a:buClrTx/>
              <a:buFontTx/>
              <a:buNone/>
            </a:pPr>
            <a:r>
              <a:rPr kumimoji="0" lang="en-US" altLang="zh-CN" sz="24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CKM</a:t>
            </a:r>
            <a:r>
              <a:rPr kumimoji="0" lang="zh-CN" altLang="en-US" sz="24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矩阵元是标准模型的</a:t>
            </a:r>
            <a:r>
              <a:rPr kumimoji="0" lang="zh-CN" altLang="en-US" sz="24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基本参数</a:t>
            </a:r>
            <a:r>
              <a:rPr kumimoji="0" lang="zh-CN" altLang="en-US" sz="24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，描述夸克间的混合</a:t>
            </a:r>
          </a:p>
        </p:txBody>
      </p:sp>
      <p:sp>
        <p:nvSpPr>
          <p:cNvPr id="6" name="灯片编号占位符 3"/>
          <p:cNvSpPr txBox="1">
            <a:spLocks/>
          </p:cNvSpPr>
          <p:nvPr/>
        </p:nvSpPr>
        <p:spPr>
          <a:xfrm>
            <a:off x="6350124" y="4844924"/>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buClrTx/>
              <a:buFontTx/>
              <a:buNone/>
            </a:pPr>
            <a:fld id="{A9D02BCF-BB2E-4877-B1F8-C7CCA7D56740}" type="slidenum">
              <a:rPr kumimoji="0" lang="zh-CN" altLang="en-US" b="0" smtClean="0">
                <a:solidFill>
                  <a:prstClr val="black">
                    <a:tint val="75000"/>
                  </a:prstClr>
                </a:solidFill>
                <a:latin typeface="Calibri" panose="020F0502020204030204"/>
                <a:ea typeface="等线" panose="02010600030101010101" pitchFamily="2" charset="-122"/>
              </a:rPr>
              <a:pPr fontAlgn="auto">
                <a:spcBef>
                  <a:spcPts val="0"/>
                </a:spcBef>
                <a:spcAft>
                  <a:spcPts val="0"/>
                </a:spcAft>
                <a:buClrTx/>
                <a:buFontTx/>
                <a:buNone/>
              </a:pPr>
              <a:t>19</a:t>
            </a:fld>
            <a:endParaRPr kumimoji="0" lang="zh-CN" altLang="en-US" b="0">
              <a:solidFill>
                <a:prstClr val="black">
                  <a:tint val="75000"/>
                </a:prstClr>
              </a:solidFill>
              <a:latin typeface="Calibri" panose="020F0502020204030204"/>
              <a:ea typeface="等线" panose="02010600030101010101" pitchFamily="2" charset="-122"/>
            </a:endParaRPr>
          </a:p>
        </p:txBody>
      </p:sp>
      <p:pic>
        <p:nvPicPr>
          <p:cNvPr id="7" name="图片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2368" y="1382620"/>
            <a:ext cx="5228059" cy="1643063"/>
          </a:xfrm>
          <a:prstGeom prst="rect">
            <a:avLst/>
          </a:prstGeom>
          <a:noFill/>
          <a:ln>
            <a:noFill/>
          </a:ln>
          <a:effectLst/>
        </p:spPr>
      </p:pic>
      <p:sp>
        <p:nvSpPr>
          <p:cNvPr id="8" name="TextBox 8"/>
          <p:cNvSpPr txBox="1"/>
          <p:nvPr/>
        </p:nvSpPr>
        <p:spPr>
          <a:xfrm>
            <a:off x="304800" y="3154694"/>
            <a:ext cx="2995372" cy="369332"/>
          </a:xfrm>
          <a:prstGeom prst="rect">
            <a:avLst/>
          </a:prstGeom>
          <a:solidFill>
            <a:srgbClr val="CCECFF"/>
          </a:solidFill>
          <a:ln>
            <a:noFill/>
          </a:ln>
          <a:effectLst>
            <a:outerShdw blurRad="57150" dist="19050" dir="5400000" algn="ctr" rotWithShape="0">
              <a:srgbClr val="000000">
                <a:alpha val="63000"/>
              </a:srgbClr>
            </a:outerShdw>
          </a:effectLst>
        </p:spPr>
        <p:txBody>
          <a:bodyPr wrap="none">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buClrTx/>
              <a:buFontTx/>
              <a:buNone/>
              <a:defRPr/>
            </a:pPr>
            <a:r>
              <a:rPr kumimoji="0" lang="en-US" altLang="zh-CN" dirty="0">
                <a:solidFill>
                  <a:prstClr val="black"/>
                </a:solidFill>
                <a:latin typeface="Times New Roman" pitchFamily="18" charset="0"/>
                <a:ea typeface="华文新魏" pitchFamily="2" charset="-122"/>
                <a:cs typeface="Times New Roman" pitchFamily="18" charset="0"/>
              </a:rPr>
              <a:t>Three generations of quark?</a:t>
            </a:r>
            <a:endParaRPr kumimoji="0" lang="zh-CN" altLang="en-US" dirty="0">
              <a:solidFill>
                <a:prstClr val="black"/>
              </a:solidFill>
              <a:latin typeface="Times New Roman" pitchFamily="18" charset="0"/>
              <a:ea typeface="华文新魏" pitchFamily="2" charset="-122"/>
              <a:cs typeface="Times New Roman" pitchFamily="18" charset="0"/>
            </a:endParaRPr>
          </a:p>
        </p:txBody>
      </p:sp>
      <p:sp>
        <p:nvSpPr>
          <p:cNvPr id="9" name="矩形 8"/>
          <p:cNvSpPr/>
          <p:nvPr/>
        </p:nvSpPr>
        <p:spPr>
          <a:xfrm>
            <a:off x="4785372" y="3130259"/>
            <a:ext cx="2643206" cy="369332"/>
          </a:xfrm>
          <a:prstGeom prst="rect">
            <a:avLst/>
          </a:prstGeom>
          <a:solidFill>
            <a:srgbClr val="CCECFF"/>
          </a:solidFill>
          <a:ln>
            <a:noFill/>
          </a:ln>
          <a:effectLst>
            <a:outerShdw blurRad="57150" dist="19050" dir="5400000" algn="ctr" rotWithShape="0">
              <a:srgbClr val="000000">
                <a:alpha val="63000"/>
              </a:srgbClr>
            </a:outerShdw>
          </a:effectLst>
        </p:spPr>
        <p:txBody>
          <a:bodyPr>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buClrTx/>
              <a:buFontTx/>
              <a:buNone/>
              <a:defRPr/>
            </a:pPr>
            <a:r>
              <a:rPr kumimoji="0" lang="en-US" altLang="zh-CN" dirty="0">
                <a:solidFill>
                  <a:prstClr val="black"/>
                </a:solidFill>
                <a:latin typeface="Times New Roman" pitchFamily="18" charset="0"/>
                <a:ea typeface="华文新魏" pitchFamily="2" charset="-122"/>
                <a:cs typeface="Times New Roman" pitchFamily="18" charset="0"/>
              </a:rPr>
              <a:t>  Unitary matrix?</a:t>
            </a:r>
            <a:endParaRPr kumimoji="0" lang="zh-CN" altLang="en-US" dirty="0">
              <a:solidFill>
                <a:prstClr val="black"/>
              </a:solidFill>
              <a:latin typeface="Times New Roman" pitchFamily="18" charset="0"/>
              <a:ea typeface="华文新魏" pitchFamily="2" charset="-122"/>
              <a:cs typeface="Times New Roman" pitchFamily="18" charset="0"/>
            </a:endParaRPr>
          </a:p>
        </p:txBody>
      </p:sp>
      <p:sp>
        <p:nvSpPr>
          <p:cNvPr id="10" name="矩形 9"/>
          <p:cNvSpPr>
            <a:spLocks noChangeArrowheads="1"/>
          </p:cNvSpPr>
          <p:nvPr/>
        </p:nvSpPr>
        <p:spPr bwMode="auto">
          <a:xfrm>
            <a:off x="2713682" y="1954120"/>
            <a:ext cx="1358900" cy="471488"/>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ct val="0"/>
              </a:spcBef>
              <a:spcAft>
                <a:spcPts val="0"/>
              </a:spcAft>
              <a:buClrTx/>
              <a:buFontTx/>
              <a:buNone/>
            </a:pPr>
            <a:endParaRPr kumimoji="0" lang="zh-CN" altLang="en-US" sz="1400">
              <a:solidFill>
                <a:prstClr val="black"/>
              </a:solidFill>
              <a:latin typeface="Times New Roman" pitchFamily="18" charset="0"/>
              <a:ea typeface="等线" panose="02010600030101010101" pitchFamily="2" charset="-122"/>
              <a:cs typeface="Times New Roman" pitchFamily="18" charset="0"/>
            </a:endParaRPr>
          </a:p>
        </p:txBody>
      </p:sp>
      <p:sp>
        <p:nvSpPr>
          <p:cNvPr id="11" name="TextBox 20"/>
          <p:cNvSpPr txBox="1">
            <a:spLocks noChangeArrowheads="1"/>
          </p:cNvSpPr>
          <p:nvPr/>
        </p:nvSpPr>
        <p:spPr bwMode="auto">
          <a:xfrm>
            <a:off x="438952" y="3849595"/>
            <a:ext cx="3269934" cy="338554"/>
          </a:xfrm>
          <a:prstGeom prst="rect">
            <a:avLst/>
          </a:prstGeom>
          <a:solidFill>
            <a:srgbClr val="FFFF00"/>
          </a:solidFill>
          <a:ln w="28575">
            <a:solidFill>
              <a:srgbClr val="FF3300"/>
            </a:solidFill>
            <a:miter lim="800000"/>
            <a:headEnd/>
            <a:tailEnd/>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ct val="0"/>
              </a:spcBef>
              <a:spcAft>
                <a:spcPts val="0"/>
              </a:spcAft>
              <a:buClrTx/>
              <a:buFontTx/>
              <a:buNone/>
            </a:pPr>
            <a:r>
              <a:rPr kumimoji="0" lang="en-US" altLang="zh-CN" sz="1600">
                <a:solidFill>
                  <a:srgbClr val="FF0000"/>
                </a:solidFill>
                <a:latin typeface="Times New Roman" pitchFamily="18" charset="0"/>
                <a:ea typeface="等线" panose="02010600030101010101" pitchFamily="2" charset="-122"/>
                <a:cs typeface="Times New Roman" pitchFamily="18" charset="0"/>
              </a:rPr>
              <a:t>Expected precision &lt; 2% at BESIII</a:t>
            </a:r>
            <a:endParaRPr kumimoji="0" lang="zh-CN" altLang="en-US" sz="1600">
              <a:solidFill>
                <a:srgbClr val="FF0000"/>
              </a:solidFill>
              <a:latin typeface="Times New Roman" pitchFamily="18" charset="0"/>
              <a:ea typeface="等线" panose="02010600030101010101" pitchFamily="2" charset="-122"/>
              <a:cs typeface="Times New Roman" pitchFamily="18" charset="0"/>
            </a:endParaRPr>
          </a:p>
        </p:txBody>
      </p:sp>
      <p:sp>
        <p:nvSpPr>
          <p:cNvPr id="12" name="TextBox 21"/>
          <p:cNvSpPr txBox="1"/>
          <p:nvPr/>
        </p:nvSpPr>
        <p:spPr>
          <a:xfrm>
            <a:off x="6455419" y="2385920"/>
            <a:ext cx="2324100" cy="584775"/>
          </a:xfrm>
          <a:prstGeom prst="rect">
            <a:avLst/>
          </a:prstGeom>
          <a:solidFill>
            <a:srgbClr val="FFFF00"/>
          </a:solidFill>
          <a:ln w="28575">
            <a:solidFill>
              <a:srgbClr val="44546A">
                <a:lumMod val="60000"/>
                <a:lumOff val="40000"/>
              </a:srgbClr>
            </a:solid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buClrTx/>
              <a:buFontTx/>
              <a:buNone/>
              <a:defRPr/>
            </a:pPr>
            <a:r>
              <a:rPr kumimoji="0" lang="en-US" altLang="zh-CN" sz="1600" dirty="0">
                <a:solidFill>
                  <a:prstClr val="black"/>
                </a:solidFill>
                <a:latin typeface="Times New Roman" pitchFamily="18" charset="0"/>
                <a:ea typeface="等线" panose="02010600030101010101" pitchFamily="2" charset="-122"/>
                <a:cs typeface="Times New Roman" pitchFamily="18" charset="0"/>
              </a:rPr>
              <a:t>BESIII + B factories + LQCD</a:t>
            </a:r>
            <a:endParaRPr kumimoji="0" lang="zh-CN" altLang="en-US" sz="1600" dirty="0">
              <a:solidFill>
                <a:prstClr val="black"/>
              </a:solidFill>
              <a:latin typeface="Times New Roman" pitchFamily="18" charset="0"/>
              <a:ea typeface="等线" panose="02010600030101010101" pitchFamily="2" charset="-122"/>
              <a:cs typeface="Times New Roman" pitchFamily="18" charset="0"/>
            </a:endParaRPr>
          </a:p>
        </p:txBody>
      </p:sp>
      <p:cxnSp>
        <p:nvCxnSpPr>
          <p:cNvPr id="13" name="直接箭头连接符 12"/>
          <p:cNvCxnSpPr>
            <a:cxnSpLocks noChangeShapeType="1"/>
            <a:endCxn id="10" idx="2"/>
          </p:cNvCxnSpPr>
          <p:nvPr/>
        </p:nvCxnSpPr>
        <p:spPr bwMode="auto">
          <a:xfrm flipV="1">
            <a:off x="2073919" y="2425608"/>
            <a:ext cx="1319213" cy="135255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 name="矩形 13"/>
          <p:cNvSpPr/>
          <p:nvPr/>
        </p:nvSpPr>
        <p:spPr bwMode="auto">
          <a:xfrm>
            <a:off x="2713682" y="2525620"/>
            <a:ext cx="1357312" cy="428625"/>
          </a:xfrm>
          <a:prstGeom prst="rect">
            <a:avLst/>
          </a:prstGeom>
          <a:noFill/>
          <a:ln w="28575" cap="flat" cmpd="sng" algn="ctr">
            <a:solidFill>
              <a:srgbClr val="44546A">
                <a:lumMod val="60000"/>
                <a:lumOff val="40000"/>
              </a:srgbClr>
            </a:solidFill>
            <a:prstDash val="dash"/>
            <a:round/>
            <a:headEnd type="none" w="med" len="med"/>
            <a:tailEnd type="none" w="med" len="med"/>
          </a:ln>
          <a:effectLst/>
        </p:spPr>
        <p:txBody>
          <a:bodyPr wrap="none"/>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ClrTx/>
              <a:buFontTx/>
              <a:buNone/>
              <a:defRPr/>
            </a:pPr>
            <a:endParaRPr kumimoji="0" lang="zh-CN" altLang="en-US" sz="1400">
              <a:solidFill>
                <a:prstClr val="black"/>
              </a:solidFill>
              <a:latin typeface="Times New Roman" pitchFamily="18" charset="0"/>
              <a:ea typeface="等线" panose="02010600030101010101" pitchFamily="2" charset="-122"/>
              <a:cs typeface="Times New Roman" pitchFamily="18" charset="0"/>
            </a:endParaRPr>
          </a:p>
        </p:txBody>
      </p:sp>
      <p:cxnSp>
        <p:nvCxnSpPr>
          <p:cNvPr id="15" name="直接箭头连接符 14"/>
          <p:cNvCxnSpPr>
            <a:stCxn id="18" idx="1"/>
          </p:cNvCxnSpPr>
          <p:nvPr/>
        </p:nvCxnSpPr>
        <p:spPr bwMode="auto">
          <a:xfrm flipH="1" flipV="1">
            <a:off x="3856682" y="2954247"/>
            <a:ext cx="2044700" cy="1009936"/>
          </a:xfrm>
          <a:prstGeom prst="straightConnector1">
            <a:avLst/>
          </a:prstGeom>
          <a:solidFill>
            <a:srgbClr val="4472C4"/>
          </a:solidFill>
          <a:ln w="28575" cap="flat" cmpd="sng" algn="ctr">
            <a:solidFill>
              <a:srgbClr val="44546A">
                <a:lumMod val="60000"/>
                <a:lumOff val="40000"/>
              </a:srgbClr>
            </a:solidFill>
            <a:prstDash val="solid"/>
            <a:round/>
            <a:headEnd type="none" w="med" len="med"/>
            <a:tailEnd type="arrow"/>
          </a:ln>
          <a:effectLst/>
        </p:spPr>
      </p:cxnSp>
      <p:sp>
        <p:nvSpPr>
          <p:cNvPr id="16" name="矩形 15"/>
          <p:cNvSpPr/>
          <p:nvPr/>
        </p:nvSpPr>
        <p:spPr bwMode="auto">
          <a:xfrm>
            <a:off x="4142432" y="1454058"/>
            <a:ext cx="642937" cy="1000125"/>
          </a:xfrm>
          <a:prstGeom prst="rect">
            <a:avLst/>
          </a:prstGeom>
          <a:noFill/>
          <a:ln w="28575" cap="flat" cmpd="sng" algn="ctr">
            <a:solidFill>
              <a:srgbClr val="44546A">
                <a:lumMod val="60000"/>
                <a:lumOff val="40000"/>
              </a:srgbClr>
            </a:solidFill>
            <a:prstDash val="dash"/>
            <a:round/>
            <a:headEnd type="none" w="med" len="med"/>
            <a:tailEnd type="none" w="med" len="med"/>
          </a:ln>
          <a:effectLst/>
        </p:spPr>
        <p:txBody>
          <a:bodyPr wrap="none"/>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ClrTx/>
              <a:buFontTx/>
              <a:buNone/>
              <a:defRPr/>
            </a:pPr>
            <a:endParaRPr kumimoji="0" lang="zh-CN" altLang="en-US" sz="1400">
              <a:solidFill>
                <a:prstClr val="black"/>
              </a:solidFill>
              <a:latin typeface="Times New Roman" pitchFamily="18" charset="0"/>
              <a:ea typeface="等线" panose="02010600030101010101" pitchFamily="2" charset="-122"/>
              <a:cs typeface="Times New Roman" pitchFamily="18" charset="0"/>
            </a:endParaRPr>
          </a:p>
        </p:txBody>
      </p:sp>
      <p:cxnSp>
        <p:nvCxnSpPr>
          <p:cNvPr id="17" name="直接箭头连接符 16"/>
          <p:cNvCxnSpPr>
            <a:stCxn id="12" idx="1"/>
          </p:cNvCxnSpPr>
          <p:nvPr/>
        </p:nvCxnSpPr>
        <p:spPr bwMode="auto">
          <a:xfrm flipH="1" flipV="1">
            <a:off x="4725045" y="2293846"/>
            <a:ext cx="1730374" cy="384462"/>
          </a:xfrm>
          <a:prstGeom prst="straightConnector1">
            <a:avLst/>
          </a:prstGeom>
          <a:solidFill>
            <a:srgbClr val="4472C4"/>
          </a:solidFill>
          <a:ln w="28575" cap="flat" cmpd="sng" algn="ctr">
            <a:solidFill>
              <a:srgbClr val="44546A">
                <a:lumMod val="60000"/>
                <a:lumOff val="40000"/>
              </a:srgbClr>
            </a:solidFill>
            <a:prstDash val="solid"/>
            <a:round/>
            <a:headEnd type="none" w="med" len="med"/>
            <a:tailEnd type="arrow"/>
          </a:ln>
          <a:effectLst/>
        </p:spPr>
      </p:cxnSp>
      <p:sp>
        <p:nvSpPr>
          <p:cNvPr id="18" name="TextBox 26"/>
          <p:cNvSpPr txBox="1"/>
          <p:nvPr/>
        </p:nvSpPr>
        <p:spPr>
          <a:xfrm>
            <a:off x="5901382" y="3671795"/>
            <a:ext cx="2324100" cy="584775"/>
          </a:xfrm>
          <a:prstGeom prst="rect">
            <a:avLst/>
          </a:prstGeom>
          <a:solidFill>
            <a:srgbClr val="FFFF00"/>
          </a:solidFill>
          <a:ln w="28575">
            <a:solidFill>
              <a:srgbClr val="44546A">
                <a:lumMod val="60000"/>
                <a:lumOff val="40000"/>
              </a:srgbClr>
            </a:solid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buClrTx/>
              <a:buFontTx/>
              <a:buNone/>
              <a:defRPr/>
            </a:pPr>
            <a:r>
              <a:rPr kumimoji="0" lang="en-US" altLang="zh-CN" sz="1600" dirty="0">
                <a:solidFill>
                  <a:prstClr val="black"/>
                </a:solidFill>
                <a:latin typeface="Times New Roman" pitchFamily="18" charset="0"/>
                <a:ea typeface="等线" panose="02010600030101010101" pitchFamily="2" charset="-122"/>
                <a:cs typeface="Times New Roman" pitchFamily="18" charset="0"/>
              </a:rPr>
              <a:t>BESIII + B factories + </a:t>
            </a:r>
            <a:r>
              <a:rPr kumimoji="0" lang="en-US" altLang="zh-CN" sz="1600" dirty="0" err="1">
                <a:solidFill>
                  <a:prstClr val="black"/>
                </a:solidFill>
                <a:latin typeface="Times New Roman" pitchFamily="18" charset="0"/>
                <a:ea typeface="等线" panose="02010600030101010101" pitchFamily="2" charset="-122"/>
                <a:cs typeface="Times New Roman" pitchFamily="18" charset="0"/>
              </a:rPr>
              <a:t>LHCb</a:t>
            </a:r>
            <a:r>
              <a:rPr kumimoji="0" lang="en-US" altLang="zh-CN" sz="1600" dirty="0">
                <a:solidFill>
                  <a:prstClr val="black"/>
                </a:solidFill>
                <a:latin typeface="Times New Roman" pitchFamily="18" charset="0"/>
                <a:ea typeface="等线" panose="02010600030101010101" pitchFamily="2" charset="-122"/>
                <a:cs typeface="Times New Roman" pitchFamily="18" charset="0"/>
              </a:rPr>
              <a:t> + LQCD</a:t>
            </a:r>
            <a:endParaRPr kumimoji="0" lang="zh-CN" altLang="en-US" sz="1600" dirty="0">
              <a:solidFill>
                <a:prstClr val="black"/>
              </a:solidFill>
              <a:latin typeface="Times New Roman" pitchFamily="18" charset="0"/>
              <a:ea typeface="等线" panose="02010600030101010101" pitchFamily="2" charset="-122"/>
              <a:cs typeface="Times New Roman" pitchFamily="18" charset="0"/>
            </a:endParaRPr>
          </a:p>
        </p:txBody>
      </p:sp>
      <p:sp>
        <p:nvSpPr>
          <p:cNvPr id="19" name="文本框 18"/>
          <p:cNvSpPr txBox="1"/>
          <p:nvPr/>
        </p:nvSpPr>
        <p:spPr>
          <a:xfrm>
            <a:off x="80554" y="6167735"/>
            <a:ext cx="8987246" cy="461665"/>
          </a:xfrm>
          <a:prstGeom prst="rect">
            <a:avLst/>
          </a:prstGeom>
          <a:solidFill>
            <a:srgbClr val="FFFF00"/>
          </a:solidFill>
        </p:spPr>
        <p:txBody>
          <a:bodyPr wrap="square" rtlCol="0">
            <a:spAutoFit/>
          </a:bodyPr>
          <a:lstStyle/>
          <a:p>
            <a:pPr algn="ctr" defTabSz="457200" fontAlgn="auto">
              <a:spcBef>
                <a:spcPts val="0"/>
              </a:spcBef>
              <a:spcAft>
                <a:spcPts val="0"/>
              </a:spcAft>
              <a:buClrTx/>
              <a:buFontTx/>
              <a:buNone/>
            </a:pPr>
            <a:r>
              <a:rPr kumimoji="0" lang="zh-CN" altLang="en-US" sz="2400" dirty="0" smtClean="0">
                <a:solidFill>
                  <a:prstClr val="black"/>
                </a:solidFill>
                <a:latin typeface="华文楷体" panose="02010600040101010101" pitchFamily="2" charset="-122"/>
                <a:ea typeface="华文楷体" panose="02010600040101010101" pitchFamily="2" charset="-122"/>
              </a:rPr>
              <a:t>实验上</a:t>
            </a:r>
            <a:r>
              <a:rPr kumimoji="0" lang="zh-CN" altLang="en-US" sz="2400" dirty="0" smtClean="0">
                <a:solidFill>
                  <a:srgbClr val="FF0000"/>
                </a:solidFill>
                <a:latin typeface="华文楷体" panose="02010600040101010101" pitchFamily="2" charset="-122"/>
                <a:ea typeface="华文楷体" panose="02010600040101010101" pitchFamily="2" charset="-122"/>
              </a:rPr>
              <a:t>粲介子</a:t>
            </a:r>
            <a:r>
              <a:rPr kumimoji="0" lang="zh-CN" altLang="en-US" sz="2400" dirty="0" smtClean="0">
                <a:solidFill>
                  <a:prstClr val="black"/>
                </a:solidFill>
                <a:latin typeface="华文楷体" panose="02010600040101010101" pitchFamily="2" charset="-122"/>
                <a:ea typeface="华文楷体" panose="02010600040101010101" pitchFamily="2" charset="-122"/>
              </a:rPr>
              <a:t>的</a:t>
            </a:r>
            <a:r>
              <a:rPr kumimoji="0" lang="zh-CN" altLang="en-US" sz="2400" dirty="0" smtClean="0">
                <a:solidFill>
                  <a:srgbClr val="FF0000"/>
                </a:solidFill>
                <a:latin typeface="华文楷体" panose="02010600040101010101" pitchFamily="2" charset="-122"/>
                <a:ea typeface="华文楷体" panose="02010600040101010101" pitchFamily="2" charset="-122"/>
              </a:rPr>
              <a:t>纯轻和半轻</a:t>
            </a:r>
            <a:r>
              <a:rPr kumimoji="0" lang="zh-CN" altLang="en-US" sz="2400" dirty="0" smtClean="0">
                <a:solidFill>
                  <a:prstClr val="black"/>
                </a:solidFill>
                <a:latin typeface="华文楷体" panose="02010600040101010101" pitchFamily="2" charset="-122"/>
                <a:ea typeface="华文楷体" panose="02010600040101010101" pitchFamily="2" charset="-122"/>
              </a:rPr>
              <a:t>衰变是</a:t>
            </a:r>
            <a:r>
              <a:rPr kumimoji="0" lang="zh-CN" altLang="en-US" sz="2400" dirty="0" smtClean="0">
                <a:solidFill>
                  <a:srgbClr val="FF0000"/>
                </a:solidFill>
                <a:latin typeface="华文楷体" panose="02010600040101010101" pitchFamily="2" charset="-122"/>
                <a:ea typeface="华文楷体" panose="02010600040101010101" pitchFamily="2" charset="-122"/>
              </a:rPr>
              <a:t>直接测量</a:t>
            </a:r>
            <a:r>
              <a:rPr kumimoji="0" lang="en-US" altLang="zh-CN" sz="2400" dirty="0" smtClean="0">
                <a:solidFill>
                  <a:prstClr val="black"/>
                </a:solidFill>
                <a:latin typeface="华文楷体" panose="02010600040101010101" pitchFamily="2" charset="-122"/>
                <a:ea typeface="华文楷体" panose="02010600040101010101" pitchFamily="2" charset="-122"/>
              </a:rPr>
              <a:t> </a:t>
            </a:r>
            <a:r>
              <a:rPr kumimoji="0" lang="en-US" altLang="zh-CN" sz="2400" dirty="0" err="1">
                <a:solidFill>
                  <a:prstClr val="black"/>
                </a:solidFill>
                <a:latin typeface="华文楷体" panose="02010600040101010101" pitchFamily="2" charset="-122"/>
                <a:ea typeface="华文楷体" panose="02010600040101010101" pitchFamily="2" charset="-122"/>
              </a:rPr>
              <a:t>V</a:t>
            </a:r>
            <a:r>
              <a:rPr kumimoji="0" lang="en-US" altLang="zh-CN" sz="2400" baseline="-25000" dirty="0" err="1">
                <a:solidFill>
                  <a:prstClr val="black"/>
                </a:solidFill>
                <a:latin typeface="华文楷体" panose="02010600040101010101" pitchFamily="2" charset="-122"/>
                <a:ea typeface="华文楷体" panose="02010600040101010101" pitchFamily="2" charset="-122"/>
              </a:rPr>
              <a:t>cd</a:t>
            </a:r>
            <a:r>
              <a:rPr kumimoji="0" lang="en-US" altLang="zh-CN" sz="2400" baseline="-25000" dirty="0">
                <a:solidFill>
                  <a:prstClr val="black"/>
                </a:solidFill>
                <a:latin typeface="华文楷体" panose="02010600040101010101" pitchFamily="2" charset="-122"/>
                <a:ea typeface="华文楷体" panose="02010600040101010101" pitchFamily="2" charset="-122"/>
              </a:rPr>
              <a:t>(s)</a:t>
            </a:r>
            <a:r>
              <a:rPr kumimoji="0" lang="en-US" altLang="zh-CN" sz="2400" dirty="0">
                <a:solidFill>
                  <a:prstClr val="black"/>
                </a:solidFill>
                <a:latin typeface="华文楷体" panose="02010600040101010101" pitchFamily="2" charset="-122"/>
                <a:ea typeface="华文楷体" panose="02010600040101010101" pitchFamily="2" charset="-122"/>
              </a:rPr>
              <a:t> </a:t>
            </a:r>
            <a:r>
              <a:rPr kumimoji="0" lang="zh-CN" altLang="en-US" sz="2400" dirty="0" smtClean="0">
                <a:solidFill>
                  <a:prstClr val="black"/>
                </a:solidFill>
                <a:latin typeface="华文楷体" panose="02010600040101010101" pitchFamily="2" charset="-122"/>
                <a:ea typeface="华文楷体" panose="02010600040101010101" pitchFamily="2" charset="-122"/>
              </a:rPr>
              <a:t>的关键场所</a:t>
            </a:r>
            <a:endParaRPr kumimoji="0" lang="en-US" altLang="zh-CN" sz="2400" dirty="0" smtClean="0">
              <a:solidFill>
                <a:prstClr val="black"/>
              </a:solidFill>
              <a:latin typeface="华文楷体" panose="02010600040101010101" pitchFamily="2" charset="-122"/>
              <a:ea typeface="华文楷体" panose="02010600040101010101" pitchFamily="2" charset="-122"/>
            </a:endParaRPr>
          </a:p>
        </p:txBody>
      </p:sp>
      <p:pic>
        <p:nvPicPr>
          <p:cNvPr id="20" name="图片 19"/>
          <p:cNvPicPr>
            <a:picLocks noChangeAspect="1"/>
          </p:cNvPicPr>
          <p:nvPr/>
        </p:nvPicPr>
        <p:blipFill>
          <a:blip r:embed="rId4"/>
          <a:stretch>
            <a:fillRect/>
          </a:stretch>
        </p:blipFill>
        <p:spPr>
          <a:xfrm>
            <a:off x="362368" y="4479708"/>
            <a:ext cx="3796656" cy="1486252"/>
          </a:xfrm>
          <a:prstGeom prst="rect">
            <a:avLst/>
          </a:prstGeom>
        </p:spPr>
      </p:pic>
      <p:pic>
        <p:nvPicPr>
          <p:cNvPr id="21" name="图片 20"/>
          <p:cNvPicPr>
            <a:picLocks noChangeAspect="1"/>
          </p:cNvPicPr>
          <p:nvPr/>
        </p:nvPicPr>
        <p:blipFill>
          <a:blip r:embed="rId5"/>
          <a:stretch>
            <a:fillRect/>
          </a:stretch>
        </p:blipFill>
        <p:spPr>
          <a:xfrm>
            <a:off x="4725045" y="4492822"/>
            <a:ext cx="3612110" cy="1317867"/>
          </a:xfrm>
          <a:prstGeom prst="rect">
            <a:avLst/>
          </a:prstGeom>
        </p:spPr>
      </p:pic>
    </p:spTree>
    <p:extLst>
      <p:ext uri="{BB962C8B-B14F-4D97-AF65-F5344CB8AC3E}">
        <p14:creationId xmlns:p14="http://schemas.microsoft.com/office/powerpoint/2010/main" val="2590844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90D359-ACD1-4C89-9A5B-0FED73FCC6A3}"/>
              </a:ext>
            </a:extLst>
          </p:cNvPr>
          <p:cNvSpPr>
            <a:spLocks noGrp="1"/>
          </p:cNvSpPr>
          <p:nvPr>
            <p:ph type="title"/>
          </p:nvPr>
        </p:nvSpPr>
        <p:spPr/>
        <p:txBody>
          <a:bodyPr/>
          <a:lstStyle/>
          <a:p>
            <a:r>
              <a:rPr lang="zh-CN" altLang="en-US" dirty="0" smtClean="0">
                <a:solidFill>
                  <a:srgbClr val="0000FF"/>
                </a:solidFill>
              </a:rPr>
              <a:t>陶粲能区丰富的物理内容</a:t>
            </a:r>
            <a:endParaRPr lang="zh-CN" altLang="en-US" dirty="0">
              <a:solidFill>
                <a:srgbClr val="0000FF"/>
              </a:solidFill>
            </a:endParaRPr>
          </a:p>
        </p:txBody>
      </p:sp>
      <p:sp>
        <p:nvSpPr>
          <p:cNvPr id="7" name="灯片编号占位符 6">
            <a:extLst>
              <a:ext uri="{FF2B5EF4-FFF2-40B4-BE49-F238E27FC236}">
                <a16:creationId xmlns:a16="http://schemas.microsoft.com/office/drawing/2014/main" id="{4024DFFD-080E-42EA-86F5-6C7E18D06C2C}"/>
              </a:ext>
            </a:extLst>
          </p:cNvPr>
          <p:cNvSpPr>
            <a:spLocks noGrp="1"/>
          </p:cNvSpPr>
          <p:nvPr>
            <p:ph type="sldNum" sz="quarter" idx="10"/>
          </p:nvPr>
        </p:nvSpPr>
        <p:spPr/>
        <p:txBody>
          <a:bodyPr/>
          <a:lstStyle/>
          <a:p>
            <a:fld id="{C973300C-797F-D148-A78D-320196FBAF04}" type="slidenum">
              <a:rPr lang="en-US" smtClean="0"/>
              <a:pPr/>
              <a:t>2</a:t>
            </a:fld>
            <a:endParaRPr lang="en-US" dirty="0"/>
          </a:p>
        </p:txBody>
      </p:sp>
      <p:pic>
        <p:nvPicPr>
          <p:cNvPr id="12" name="图片 11">
            <a:extLst>
              <a:ext uri="{FF2B5EF4-FFF2-40B4-BE49-F238E27FC236}">
                <a16:creationId xmlns:a16="http://schemas.microsoft.com/office/drawing/2014/main" id="{828CAE5C-3A12-4A8C-86F3-7B2AF7A3D3E3}"/>
              </a:ext>
            </a:extLst>
          </p:cNvPr>
          <p:cNvPicPr>
            <a:picLocks noChangeAspect="1"/>
          </p:cNvPicPr>
          <p:nvPr/>
        </p:nvPicPr>
        <p:blipFill>
          <a:blip r:embed="rId3"/>
          <a:stretch>
            <a:fillRect/>
          </a:stretch>
        </p:blipFill>
        <p:spPr>
          <a:xfrm>
            <a:off x="0" y="914400"/>
            <a:ext cx="9144000" cy="2590770"/>
          </a:xfrm>
          <a:prstGeom prst="rect">
            <a:avLst/>
          </a:prstGeom>
        </p:spPr>
      </p:pic>
      <p:pic>
        <p:nvPicPr>
          <p:cNvPr id="13" name="图片 12">
            <a:extLst>
              <a:ext uri="{FF2B5EF4-FFF2-40B4-BE49-F238E27FC236}">
                <a16:creationId xmlns:a16="http://schemas.microsoft.com/office/drawing/2014/main" id="{9980A227-4300-47B4-9F9E-21A85B64EF23}"/>
              </a:ext>
            </a:extLst>
          </p:cNvPr>
          <p:cNvPicPr>
            <a:picLocks noChangeAspect="1"/>
          </p:cNvPicPr>
          <p:nvPr/>
        </p:nvPicPr>
        <p:blipFill>
          <a:blip r:embed="rId4"/>
          <a:stretch>
            <a:fillRect/>
          </a:stretch>
        </p:blipFill>
        <p:spPr>
          <a:xfrm>
            <a:off x="135225" y="938048"/>
            <a:ext cx="626775" cy="2102390"/>
          </a:xfrm>
          <a:prstGeom prst="rect">
            <a:avLst/>
          </a:prstGeom>
        </p:spPr>
      </p:pic>
      <p:sp>
        <p:nvSpPr>
          <p:cNvPr id="15" name="Rectangle 19">
            <a:extLst>
              <a:ext uri="{FF2B5EF4-FFF2-40B4-BE49-F238E27FC236}">
                <a16:creationId xmlns:a16="http://schemas.microsoft.com/office/drawing/2014/main" id="{FF593C94-B946-4339-B711-558CA065C8E3}"/>
              </a:ext>
            </a:extLst>
          </p:cNvPr>
          <p:cNvSpPr/>
          <p:nvPr/>
        </p:nvSpPr>
        <p:spPr>
          <a:xfrm>
            <a:off x="1079863" y="1036451"/>
            <a:ext cx="1645920" cy="2102390"/>
          </a:xfrm>
          <a:prstGeom prst="rect">
            <a:avLst/>
          </a:prstGeom>
          <a:solidFill>
            <a:srgbClr val="F34BD2">
              <a:alpha val="30000"/>
            </a:srgbClr>
          </a:solidFill>
          <a:ln w="6350" cap="flat" cmpd="sng" algn="ctr">
            <a:solidFill>
              <a:srgbClr val="4472C4"/>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ular Callout 22">
            <a:extLst>
              <a:ext uri="{FF2B5EF4-FFF2-40B4-BE49-F238E27FC236}">
                <a16:creationId xmlns:a16="http://schemas.microsoft.com/office/drawing/2014/main" id="{79C9D682-B5E5-4FBB-920F-51E58AFC90E0}"/>
              </a:ext>
            </a:extLst>
          </p:cNvPr>
          <p:cNvSpPr/>
          <p:nvPr/>
        </p:nvSpPr>
        <p:spPr>
          <a:xfrm>
            <a:off x="5621" y="3505170"/>
            <a:ext cx="2382997" cy="1688113"/>
          </a:xfrm>
          <a:prstGeom prst="wedgeRoundRectCallout">
            <a:avLst>
              <a:gd name="adj1" fmla="val 23631"/>
              <a:gd name="adj2" fmla="val -73404"/>
              <a:gd name="adj3" fmla="val 16667"/>
            </a:avLst>
          </a:prstGeom>
          <a:solidFill>
            <a:srgbClr val="F34BD2">
              <a:alpha val="30000"/>
            </a:srgbClr>
          </a:solidFill>
          <a:ln w="635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de-DE" sz="1400" b="0" i="0" u="none" strike="noStrike" kern="1200" cap="none" spc="0" normalizeH="0" baseline="0" noProof="0" dirty="0">
                <a:ln>
                  <a:noFill/>
                </a:ln>
                <a:solidFill>
                  <a:srgbClr val="0D2DFF"/>
                </a:solidFill>
                <a:effectLst/>
                <a:uLnTx/>
                <a:uFillTx/>
                <a:latin typeface="Arial" panose="020B0604020202020204" pitchFamily="34" charset="0"/>
                <a:ea typeface="微软雅黑" panose="020B0503020204020204" pitchFamily="34" charset="-122"/>
                <a:cs typeface="Arial" panose="020B0604020202020204" pitchFamily="34" charset="0"/>
                <a:sym typeface="Wingdings"/>
              </a:rPr>
              <a:t>Hadron form factors</a:t>
            </a:r>
          </a:p>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de-DE" sz="1400" b="0" i="0" u="none" strike="noStrike" kern="1200" cap="none" spc="0" normalizeH="0" baseline="0" noProof="0" dirty="0">
                <a:ln>
                  <a:noFill/>
                </a:ln>
                <a:solidFill>
                  <a:srgbClr val="0D2DFF"/>
                </a:solidFill>
                <a:effectLst/>
                <a:uLnTx/>
                <a:uFillTx/>
                <a:latin typeface="Arial" panose="020B0604020202020204" pitchFamily="34" charset="0"/>
                <a:ea typeface="微软雅黑" panose="020B0503020204020204" pitchFamily="34" charset="-122"/>
                <a:cs typeface="Arial" panose="020B0604020202020204" pitchFamily="34" charset="0"/>
                <a:sym typeface="Wingdings"/>
              </a:rPr>
              <a:t>Y(2175) </a:t>
            </a:r>
            <a:r>
              <a:rPr kumimoji="0" lang="de-DE" sz="1400" b="0" i="0" u="none" strike="noStrike" kern="1200" cap="none" spc="0" normalizeH="0" baseline="0" noProof="0" dirty="0" err="1">
                <a:ln>
                  <a:noFill/>
                </a:ln>
                <a:solidFill>
                  <a:srgbClr val="0D2DFF"/>
                </a:solidFill>
                <a:effectLst/>
                <a:uLnTx/>
                <a:uFillTx/>
                <a:latin typeface="Arial" panose="020B0604020202020204" pitchFamily="34" charset="0"/>
                <a:ea typeface="微软雅黑" panose="020B0503020204020204" pitchFamily="34" charset="-122"/>
                <a:cs typeface="Arial" panose="020B0604020202020204" pitchFamily="34" charset="0"/>
                <a:sym typeface="Wingdings"/>
              </a:rPr>
              <a:t>resonance</a:t>
            </a:r>
            <a:endParaRPr kumimoji="0" lang="de-DE" sz="1400" b="0" i="0" u="none" strike="noStrike" kern="1200" cap="none" spc="0" normalizeH="0" baseline="0" noProof="0" dirty="0">
              <a:ln>
                <a:noFill/>
              </a:ln>
              <a:solidFill>
                <a:srgbClr val="0D2DFF"/>
              </a:solidFill>
              <a:effectLst/>
              <a:uLnTx/>
              <a:uFillTx/>
              <a:latin typeface="Arial" panose="020B0604020202020204" pitchFamily="34" charset="0"/>
              <a:ea typeface="微软雅黑" panose="020B0503020204020204" pitchFamily="34" charset="-122"/>
              <a:cs typeface="Arial" panose="020B0604020202020204" pitchFamily="34" charset="0"/>
              <a:sym typeface="Wingdings"/>
            </a:endParaRPr>
          </a:p>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de-DE" sz="1400" b="0" i="0" u="none" strike="noStrike" kern="1200" cap="none" spc="0" normalizeH="0" baseline="0" noProof="0" dirty="0">
                <a:ln>
                  <a:noFill/>
                </a:ln>
                <a:solidFill>
                  <a:srgbClr val="0D2DFF"/>
                </a:solidFill>
                <a:effectLst/>
                <a:uLnTx/>
                <a:uFillTx/>
                <a:latin typeface="Arial" panose="020B0604020202020204" pitchFamily="34" charset="0"/>
                <a:ea typeface="微软雅黑" panose="020B0503020204020204" pitchFamily="34" charset="-122"/>
                <a:cs typeface="Arial" panose="020B0604020202020204" pitchFamily="34" charset="0"/>
                <a:sym typeface="Wingdings"/>
              </a:rPr>
              <a:t>Mutltiquark states with s quark,</a:t>
            </a:r>
          </a:p>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D2DFF"/>
                </a:solidFill>
                <a:effectLst/>
                <a:uLnTx/>
                <a:uFillTx/>
                <a:latin typeface="Arial" panose="020B0604020202020204" pitchFamily="34" charset="0"/>
                <a:ea typeface="微软雅黑" panose="020B0503020204020204" pitchFamily="34" charset="-122"/>
                <a:cs typeface="Arial" panose="020B0604020202020204" pitchFamily="34" charset="0"/>
              </a:rPr>
              <a:t>MLLA/LPHD and QCD sum rule predictions</a:t>
            </a:r>
            <a:endParaRPr kumimoji="0" lang="en-GB" sz="1200" b="0" i="0" u="none" strike="noStrike" kern="1200" cap="none" spc="0" normalizeH="0" baseline="0" noProof="0" dirty="0">
              <a:ln>
                <a:noFill/>
              </a:ln>
              <a:solidFill>
                <a:srgbClr val="0D2D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7" name="Rectangle 20">
            <a:extLst>
              <a:ext uri="{FF2B5EF4-FFF2-40B4-BE49-F238E27FC236}">
                <a16:creationId xmlns:a16="http://schemas.microsoft.com/office/drawing/2014/main" id="{BE5C60B2-079C-4EB6-8770-5E9A1D82ED6E}"/>
              </a:ext>
            </a:extLst>
          </p:cNvPr>
          <p:cNvSpPr/>
          <p:nvPr/>
        </p:nvSpPr>
        <p:spPr>
          <a:xfrm>
            <a:off x="2728600" y="1036452"/>
            <a:ext cx="1155424" cy="2102390"/>
          </a:xfrm>
          <a:prstGeom prst="rect">
            <a:avLst/>
          </a:prstGeom>
          <a:solidFill>
            <a:srgbClr val="79FF21">
              <a:alpha val="30000"/>
            </a:srgbClr>
          </a:solidFill>
          <a:ln w="6350" cap="flat" cmpd="sng" algn="ctr">
            <a:solidFill>
              <a:srgbClr val="4472C4"/>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ular Callout 23">
            <a:extLst>
              <a:ext uri="{FF2B5EF4-FFF2-40B4-BE49-F238E27FC236}">
                <a16:creationId xmlns:a16="http://schemas.microsoft.com/office/drawing/2014/main" id="{E3D6F435-5A92-4477-A0E9-4B4BF8EC1B9D}"/>
              </a:ext>
            </a:extLst>
          </p:cNvPr>
          <p:cNvSpPr/>
          <p:nvPr/>
        </p:nvSpPr>
        <p:spPr>
          <a:xfrm>
            <a:off x="2456163" y="3572531"/>
            <a:ext cx="2115838" cy="1600685"/>
          </a:xfrm>
          <a:prstGeom prst="wedgeRoundRectCallout">
            <a:avLst>
              <a:gd name="adj1" fmla="val -19551"/>
              <a:gd name="adj2" fmla="val -79610"/>
              <a:gd name="adj3" fmla="val 16667"/>
            </a:avLst>
          </a:prstGeom>
          <a:solidFill>
            <a:srgbClr val="79FF21">
              <a:alpha val="30000"/>
            </a:srgbClr>
          </a:solidFill>
          <a:ln w="635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smtClean="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LH</a:t>
            </a:r>
            <a:r>
              <a:rPr kumimoji="0" lang="en-US" sz="1400" b="0" i="0" u="none" strike="noStrike" kern="1200" cap="none" spc="0" normalizeH="0" noProof="0" dirty="0" smtClean="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sz="1400" b="0" i="0" u="none" strike="noStrike" kern="1200" cap="none" spc="0" normalizeH="0" baseline="0" noProof="0" dirty="0" smtClean="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spectroscopy</a:t>
            </a:r>
            <a:endPar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Gluonic and </a:t>
            </a:r>
            <a:r>
              <a:rPr kumimoji="0" lang="en-US" sz="1400" b="0" i="0" u="none" strike="noStrike" kern="1200" cap="none" spc="0" normalizeH="0" baseline="0" noProof="0" dirty="0" smtClean="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exotic</a:t>
            </a:r>
            <a:endPar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smtClean="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LFV and CPV</a:t>
            </a:r>
          </a:p>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Rare and </a:t>
            </a:r>
            <a:r>
              <a:rPr kumimoji="0" lang="en-US" sz="1400" b="0" i="0" u="none" strike="noStrike" kern="1200" cap="none" spc="0" normalizeH="0" baseline="0" noProof="0" dirty="0" smtClean="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forbidden </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decays</a:t>
            </a:r>
          </a:p>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Physics with  lepton </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Rectangle 21">
            <a:extLst>
              <a:ext uri="{FF2B5EF4-FFF2-40B4-BE49-F238E27FC236}">
                <a16:creationId xmlns:a16="http://schemas.microsoft.com/office/drawing/2014/main" id="{DF8391BF-C161-414C-8A2D-00D5D66582B5}"/>
              </a:ext>
            </a:extLst>
          </p:cNvPr>
          <p:cNvSpPr/>
          <p:nvPr/>
        </p:nvSpPr>
        <p:spPr>
          <a:xfrm>
            <a:off x="3883373" y="1024624"/>
            <a:ext cx="1945927" cy="2102390"/>
          </a:xfrm>
          <a:prstGeom prst="rect">
            <a:avLst/>
          </a:prstGeom>
          <a:solidFill>
            <a:srgbClr val="F3F137">
              <a:alpha val="30000"/>
            </a:srgbClr>
          </a:solidFill>
          <a:ln w="6350" cap="flat" cmpd="sng" algn="ctr">
            <a:solidFill>
              <a:srgbClr val="4472C4"/>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ular Callout 24">
            <a:extLst>
              <a:ext uri="{FF2B5EF4-FFF2-40B4-BE49-F238E27FC236}">
                <a16:creationId xmlns:a16="http://schemas.microsoft.com/office/drawing/2014/main" id="{0C7F75A3-FFB9-4A9C-B101-428567164855}"/>
              </a:ext>
            </a:extLst>
          </p:cNvPr>
          <p:cNvSpPr/>
          <p:nvPr/>
        </p:nvSpPr>
        <p:spPr>
          <a:xfrm>
            <a:off x="4606537" y="3505170"/>
            <a:ext cx="1805684" cy="1557822"/>
          </a:xfrm>
          <a:prstGeom prst="wedgeRoundRectCallout">
            <a:avLst>
              <a:gd name="adj1" fmla="val -40200"/>
              <a:gd name="adj2" fmla="val -74026"/>
              <a:gd name="adj3" fmla="val 16667"/>
            </a:avLst>
          </a:prstGeom>
          <a:solidFill>
            <a:srgbClr val="F3F137">
              <a:alpha val="30000"/>
            </a:srgbClr>
          </a:solidFill>
          <a:ln w="635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XYZ particles</a:t>
            </a:r>
          </a:p>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Physics with D mesons</a:t>
            </a:r>
          </a:p>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err="1">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fD</a:t>
            </a: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and </a:t>
            </a:r>
            <a:r>
              <a:rPr kumimoji="0" lang="en-US" sz="1400" b="0" i="0" u="none" strike="noStrike" kern="1200" cap="none" spc="0" normalizeH="0" baseline="0" noProof="0" dirty="0" err="1">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fDs</a:t>
            </a:r>
            <a:endPar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D0-D0 mixing</a:t>
            </a:r>
          </a:p>
          <a:p>
            <a:pPr marL="108000" marR="0" lvl="0" indent="-10800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Charm baryons </a:t>
            </a:r>
            <a:endPar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21" name="直接箭头连接符 20">
            <a:extLst>
              <a:ext uri="{FF2B5EF4-FFF2-40B4-BE49-F238E27FC236}">
                <a16:creationId xmlns:a16="http://schemas.microsoft.com/office/drawing/2014/main" id="{5AFCB3E7-F45F-4CDD-8809-75D65CC44CAC}"/>
              </a:ext>
            </a:extLst>
          </p:cNvPr>
          <p:cNvCxnSpPr/>
          <p:nvPr/>
        </p:nvCxnSpPr>
        <p:spPr bwMode="auto">
          <a:xfrm flipV="1">
            <a:off x="2792550" y="1328475"/>
            <a:ext cx="0" cy="914400"/>
          </a:xfrm>
          <a:prstGeom prst="straightConnector1">
            <a:avLst/>
          </a:prstGeom>
          <a:solidFill>
            <a:srgbClr val="4472C4"/>
          </a:solidFill>
          <a:ln w="190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直接箭头连接符 21">
            <a:extLst>
              <a:ext uri="{FF2B5EF4-FFF2-40B4-BE49-F238E27FC236}">
                <a16:creationId xmlns:a16="http://schemas.microsoft.com/office/drawing/2014/main" id="{5DF1D3A5-C753-4772-B75E-FA563F245046}"/>
              </a:ext>
            </a:extLst>
          </p:cNvPr>
          <p:cNvCxnSpPr/>
          <p:nvPr/>
        </p:nvCxnSpPr>
        <p:spPr bwMode="auto">
          <a:xfrm flipV="1">
            <a:off x="3604849" y="1338447"/>
            <a:ext cx="0" cy="914400"/>
          </a:xfrm>
          <a:prstGeom prst="straightConnector1">
            <a:avLst/>
          </a:prstGeom>
          <a:solidFill>
            <a:srgbClr val="4472C4"/>
          </a:solidFill>
          <a:ln w="190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4" name="文本框 23"/>
          <p:cNvSpPr txBox="1"/>
          <p:nvPr/>
        </p:nvSpPr>
        <p:spPr>
          <a:xfrm>
            <a:off x="5798478" y="1025931"/>
            <a:ext cx="3182544" cy="2118400"/>
          </a:xfrm>
          <a:prstGeom prst="rect">
            <a:avLst/>
          </a:prstGeom>
          <a:solidFill>
            <a:schemeClr val="bg1">
              <a:lumMod val="85000"/>
            </a:schemeClr>
          </a:solidFill>
          <a:ln w="19050">
            <a:solidFill>
              <a:schemeClr val="tx1"/>
            </a:solidFill>
          </a:ln>
        </p:spPr>
        <p:txBody>
          <a:bodyPr wrap="square" rtlCol="0">
            <a:spAutoFit/>
          </a:bodyPr>
          <a:lstStyle/>
          <a:p>
            <a:pPr algn="ctr">
              <a:lnSpc>
                <a:spcPct val="146000"/>
              </a:lnSpc>
              <a:buNone/>
            </a:pPr>
            <a:r>
              <a:rPr lang="en-US" altLang="zh-CN" sz="2000" b="1" baseline="0" dirty="0" smtClean="0">
                <a:latin typeface="华文楷体" panose="02010600040101010101" pitchFamily="2" charset="-122"/>
                <a:ea typeface="华文楷体" panose="02010600040101010101" pitchFamily="2" charset="-122"/>
              </a:rPr>
              <a:t>5-7GeV</a:t>
            </a:r>
            <a:endParaRPr lang="en-US" altLang="zh-CN" sz="2200" b="1" baseline="0" dirty="0" smtClean="0">
              <a:latin typeface="华文楷体" panose="02010600040101010101" pitchFamily="2" charset="-122"/>
              <a:ea typeface="华文楷体" panose="02010600040101010101" pitchFamily="2" charset="-122"/>
            </a:endParaRPr>
          </a:p>
          <a:p>
            <a:pPr algn="ctr">
              <a:lnSpc>
                <a:spcPct val="146000"/>
              </a:lnSpc>
              <a:buNone/>
            </a:pPr>
            <a:r>
              <a:rPr lang="zh-CN" altLang="en-US" sz="2200" b="1" baseline="0" dirty="0" smtClean="0">
                <a:latin typeface="华文楷体" panose="02010600040101010101" pitchFamily="2" charset="-122"/>
                <a:ea typeface="华文楷体" panose="02010600040101010101" pitchFamily="2" charset="-122"/>
              </a:rPr>
              <a:t>实验</a:t>
            </a:r>
            <a:r>
              <a:rPr lang="zh-CN" altLang="en-US" sz="2200" b="1" baseline="0" dirty="0">
                <a:solidFill>
                  <a:srgbClr val="FF0000"/>
                </a:solidFill>
                <a:latin typeface="华文楷体" panose="02010600040101010101" pitchFamily="2" charset="-122"/>
                <a:ea typeface="华文楷体" panose="02010600040101010101" pitchFamily="2" charset="-122"/>
              </a:rPr>
              <a:t>空白</a:t>
            </a:r>
            <a:r>
              <a:rPr lang="zh-CN" altLang="en-US" sz="2200" b="1" baseline="0" dirty="0" smtClean="0">
                <a:solidFill>
                  <a:srgbClr val="FF0000"/>
                </a:solidFill>
                <a:latin typeface="华文楷体" panose="02010600040101010101" pitchFamily="2" charset="-122"/>
                <a:ea typeface="华文楷体" panose="02010600040101010101" pitchFamily="2" charset="-122"/>
              </a:rPr>
              <a:t>，</a:t>
            </a:r>
            <a:endParaRPr lang="en-US" altLang="zh-CN" sz="2200" b="1" baseline="0" dirty="0" smtClean="0">
              <a:solidFill>
                <a:srgbClr val="FF0000"/>
              </a:solidFill>
              <a:latin typeface="华文楷体" panose="02010600040101010101" pitchFamily="2" charset="-122"/>
              <a:ea typeface="华文楷体" panose="02010600040101010101" pitchFamily="2" charset="-122"/>
            </a:endParaRPr>
          </a:p>
          <a:p>
            <a:pPr algn="ctr">
              <a:lnSpc>
                <a:spcPct val="146000"/>
              </a:lnSpc>
              <a:buNone/>
            </a:pPr>
            <a:r>
              <a:rPr lang="en-US" altLang="zh-CN" sz="2200" b="1" baseline="0" dirty="0" smtClean="0">
                <a:latin typeface="华文楷体" panose="02010600040101010101" pitchFamily="2" charset="-122"/>
                <a:ea typeface="华文楷体" panose="02010600040101010101" pitchFamily="2" charset="-122"/>
              </a:rPr>
              <a:t>STCF</a:t>
            </a:r>
            <a:r>
              <a:rPr lang="zh-CN" altLang="en-US" sz="2200" b="1" baseline="0" dirty="0" smtClean="0">
                <a:solidFill>
                  <a:srgbClr val="FF0000"/>
                </a:solidFill>
                <a:latin typeface="华文楷体" panose="02010600040101010101" pitchFamily="2" charset="-122"/>
                <a:ea typeface="华文楷体" panose="02010600040101010101" pitchFamily="2" charset="-122"/>
              </a:rPr>
              <a:t>机遇</a:t>
            </a:r>
            <a:endParaRPr lang="en-US" altLang="zh-CN" sz="2200" b="1" baseline="0" dirty="0" smtClean="0">
              <a:solidFill>
                <a:srgbClr val="FF0000"/>
              </a:solidFill>
              <a:latin typeface="华文楷体" panose="02010600040101010101" pitchFamily="2" charset="-122"/>
              <a:ea typeface="华文楷体" panose="02010600040101010101" pitchFamily="2" charset="-122"/>
            </a:endParaRPr>
          </a:p>
          <a:p>
            <a:pPr algn="ctr">
              <a:lnSpc>
                <a:spcPct val="130000"/>
              </a:lnSpc>
            </a:pPr>
            <a:endParaRPr lang="zh-CN" altLang="en-US" sz="2000" b="1" baseline="0" dirty="0">
              <a:solidFill>
                <a:srgbClr val="FF0000"/>
              </a:solidFill>
              <a:latin typeface="华文楷体" panose="02010600040101010101" pitchFamily="2" charset="-122"/>
              <a:ea typeface="华文楷体" panose="02010600040101010101" pitchFamily="2" charset="-122"/>
            </a:endParaRPr>
          </a:p>
        </p:txBody>
      </p:sp>
      <p:sp>
        <p:nvSpPr>
          <p:cNvPr id="25" name="Rounded Rectangular Callout 24">
            <a:extLst>
              <a:ext uri="{FF2B5EF4-FFF2-40B4-BE49-F238E27FC236}">
                <a16:creationId xmlns:a16="http://schemas.microsoft.com/office/drawing/2014/main" id="{1262CE5F-6FCB-4A5D-BBD1-DE8C28E2DF44}"/>
              </a:ext>
            </a:extLst>
          </p:cNvPr>
          <p:cNvSpPr/>
          <p:nvPr/>
        </p:nvSpPr>
        <p:spPr>
          <a:xfrm>
            <a:off x="6542615" y="3622239"/>
            <a:ext cx="2582051" cy="1644981"/>
          </a:xfrm>
          <a:prstGeom prst="wedgeRoundRectCallout">
            <a:avLst>
              <a:gd name="adj1" fmla="val -29773"/>
              <a:gd name="adj2" fmla="val -77084"/>
              <a:gd name="adj3" fmla="val 16667"/>
            </a:avLst>
          </a:prstGeom>
          <a:solidFill>
            <a:schemeClr val="bg1">
              <a:lumMod val="85000"/>
            </a:schemeClr>
          </a:solidFill>
          <a:ln w="635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08000" indent="-108000" fontAlgn="auto">
              <a:lnSpc>
                <a:spcPct val="120000"/>
              </a:lnSpc>
              <a:spcBef>
                <a:spcPts val="0"/>
              </a:spcBef>
              <a:spcAft>
                <a:spcPts val="0"/>
              </a:spcAft>
              <a:buClrTx/>
              <a:buFont typeface="Arial"/>
              <a:buChar char="•"/>
            </a:pPr>
            <a:endParaRPr kumimoji="0" lang="en-US" sz="1400" b="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a:p>
            <a:pPr marL="108000" indent="-108000" fontAlgn="auto">
              <a:lnSpc>
                <a:spcPct val="120000"/>
              </a:lnSpc>
              <a:spcBef>
                <a:spcPts val="0"/>
              </a:spcBef>
              <a:spcAft>
                <a:spcPts val="0"/>
              </a:spcAft>
              <a:buClrTx/>
              <a:buFont typeface="Arial"/>
              <a:buChar char="•"/>
            </a:pPr>
            <a:r>
              <a:rPr kumimoji="0" lang="en-US" sz="1400" b="0"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Ne</a:t>
            </a:r>
            <a:r>
              <a:rPr kumimoji="0" lang="en-US" sz="1400" b="0" dirty="0">
                <a:solidFill>
                  <a:srgbClr val="0000FF"/>
                </a:solidFill>
                <a:latin typeface="Arial" panose="020B0604020202020204" pitchFamily="34" charset="0"/>
                <a:ea typeface="微软雅黑" panose="020B0503020204020204" pitchFamily="34" charset="-122"/>
                <a:cs typeface="Arial" panose="020B0604020202020204" pitchFamily="34" charset="0"/>
              </a:rPr>
              <a:t>w XYZ particle</a:t>
            </a:r>
          </a:p>
          <a:p>
            <a:pPr marL="108000" indent="-108000" fontAlgn="auto">
              <a:lnSpc>
                <a:spcPct val="120000"/>
              </a:lnSpc>
              <a:spcBef>
                <a:spcPts val="0"/>
              </a:spcBef>
              <a:spcAft>
                <a:spcPts val="0"/>
              </a:spcAft>
              <a:buClrTx/>
              <a:buFont typeface="Arial"/>
              <a:buChar char="•"/>
            </a:pPr>
            <a:r>
              <a:rPr kumimoji="0"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rPr>
              <a:t>Hidden-charm </a:t>
            </a:r>
            <a:r>
              <a:rPr kumimoji="0" lang="en-US" altLang="zh-CN" sz="1400" b="0" dirty="0" err="1">
                <a:solidFill>
                  <a:srgbClr val="0000FF"/>
                </a:solidFill>
                <a:latin typeface="Arial" panose="020B0604020202020204" pitchFamily="34" charset="0"/>
                <a:ea typeface="微软雅黑" panose="020B0503020204020204" pitchFamily="34" charset="-122"/>
                <a:cs typeface="Arial" panose="020B0604020202020204" pitchFamily="34" charset="0"/>
              </a:rPr>
              <a:t>pentaquark</a:t>
            </a:r>
            <a:endParaRPr kumimoji="0"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a:p>
            <a:pPr marL="108000" indent="-108000" fontAlgn="auto">
              <a:lnSpc>
                <a:spcPct val="120000"/>
              </a:lnSpc>
              <a:spcBef>
                <a:spcPts val="0"/>
              </a:spcBef>
              <a:spcAft>
                <a:spcPts val="0"/>
              </a:spcAft>
              <a:buClrTx/>
              <a:buFont typeface="Arial"/>
              <a:buChar char="•"/>
            </a:pPr>
            <a:r>
              <a:rPr kumimoji="0" lang="en-US" sz="1400" b="0" dirty="0" err="1">
                <a:solidFill>
                  <a:srgbClr val="0000FF"/>
                </a:solidFill>
                <a:latin typeface="Arial" panose="020B0604020202020204" pitchFamily="34" charset="0"/>
                <a:ea typeface="微软雅黑" panose="020B0503020204020204" pitchFamily="34" charset="-122"/>
                <a:cs typeface="Arial" panose="020B0604020202020204" pitchFamily="34" charset="0"/>
              </a:rPr>
              <a:t>M</a:t>
            </a:r>
            <a:r>
              <a:rPr kumimoji="0" lang="en-US" altLang="zh-CN" sz="1400" b="0" dirty="0" err="1">
                <a:solidFill>
                  <a:srgbClr val="0000FF"/>
                </a:solidFill>
                <a:latin typeface="Arial" panose="020B0604020202020204" pitchFamily="34" charset="0"/>
                <a:ea typeface="微软雅黑" panose="020B0503020204020204" pitchFamily="34" charset="-122"/>
                <a:cs typeface="Arial" panose="020B0604020202020204" pitchFamily="34" charset="0"/>
              </a:rPr>
              <a:t>ultiquark</a:t>
            </a:r>
            <a:r>
              <a:rPr kumimoji="0"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rPr>
              <a:t> state</a:t>
            </a:r>
          </a:p>
          <a:p>
            <a:pPr marL="108000" indent="-108000" fontAlgn="auto">
              <a:lnSpc>
                <a:spcPct val="120000"/>
              </a:lnSpc>
              <a:spcBef>
                <a:spcPts val="0"/>
              </a:spcBef>
              <a:spcAft>
                <a:spcPts val="0"/>
              </a:spcAft>
              <a:buClrTx/>
              <a:buFont typeface="Arial"/>
              <a:buChar char="•"/>
            </a:pPr>
            <a:r>
              <a:rPr kumimoji="0"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rPr>
              <a:t>Di-</a:t>
            </a:r>
            <a:r>
              <a:rPr kumimoji="0" lang="en-US" altLang="zh-CN" sz="1400" b="0" dirty="0" err="1">
                <a:solidFill>
                  <a:srgbClr val="0000FF"/>
                </a:solidFill>
                <a:latin typeface="Arial" panose="020B0604020202020204" pitchFamily="34" charset="0"/>
                <a:ea typeface="微软雅黑" panose="020B0503020204020204" pitchFamily="34" charset="-122"/>
                <a:cs typeface="Arial" panose="020B0604020202020204" pitchFamily="34" charset="0"/>
              </a:rPr>
              <a:t>charmonium</a:t>
            </a:r>
            <a:r>
              <a:rPr kumimoji="0"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state</a:t>
            </a:r>
          </a:p>
          <a:p>
            <a:pPr marL="108000" indent="-108000" fontAlgn="auto">
              <a:lnSpc>
                <a:spcPct val="120000"/>
              </a:lnSpc>
              <a:spcBef>
                <a:spcPts val="0"/>
              </a:spcBef>
              <a:spcAft>
                <a:spcPts val="0"/>
              </a:spcAft>
              <a:buClrTx/>
              <a:buFont typeface="Arial"/>
              <a:buChar char="•"/>
            </a:pPr>
            <a:r>
              <a:rPr kumimoji="0" lang="en-US" altLang="zh-CN" sz="1400" b="0"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Charm baryons </a:t>
            </a:r>
            <a:endParaRPr kumimoji="0"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a:p>
            <a:pPr marL="108000" marR="0" lvl="0" indent="-108000" fontAlgn="auto">
              <a:lnSpc>
                <a:spcPct val="120000"/>
              </a:lnSpc>
              <a:spcBef>
                <a:spcPts val="0"/>
              </a:spcBef>
              <a:spcAft>
                <a:spcPts val="0"/>
              </a:spcAft>
              <a:buClrTx/>
              <a:buSzTx/>
              <a:buFont typeface="Arial"/>
              <a:buChar char="•"/>
              <a:tabLst/>
              <a:defRPr/>
            </a:pPr>
            <a:r>
              <a:rPr kumimoji="0" lang="en-US" sz="1400" b="0" dirty="0">
                <a:solidFill>
                  <a:srgbClr val="0000FF"/>
                </a:solidFill>
                <a:latin typeface="Arial" panose="020B0604020202020204" pitchFamily="34" charset="0"/>
                <a:ea typeface="微软雅黑" panose="020B0503020204020204" pitchFamily="34" charset="-122"/>
                <a:cs typeface="Arial" panose="020B0604020202020204" pitchFamily="34" charset="0"/>
              </a:rPr>
              <a:t>Hadron fragmentation</a:t>
            </a:r>
          </a:p>
          <a:p>
            <a:pPr marL="108000" marR="0" lvl="0" indent="-108000" algn="l" defTabSz="457200" rtl="0" eaLnBrk="1" fontAlgn="auto" latinLnBrk="0" hangingPunct="1">
              <a:lnSpc>
                <a:spcPts val="2360"/>
              </a:lnSpc>
              <a:spcBef>
                <a:spcPct val="0"/>
              </a:spcBef>
              <a:spcAft>
                <a:spcPts val="0"/>
              </a:spcAft>
              <a:buClrTx/>
              <a:buSzTx/>
              <a:buFont typeface="Arial"/>
              <a:buChar char="•"/>
              <a:tabLst/>
              <a:defRPr/>
            </a:pPr>
            <a:endParaRPr kumimoji="0" lang="en-US" sz="1200" b="0" i="0" u="none" strike="noStrike" kern="1200" cap="none" spc="0" normalizeH="0" baseline="0" noProof="0" dirty="0">
              <a:ln>
                <a:noFill/>
              </a:ln>
              <a:solidFill>
                <a:srgbClr val="0000FF"/>
              </a:solidFill>
              <a:effectLst/>
              <a:uLnTx/>
              <a:uFillTx/>
              <a:latin typeface="Arial"/>
              <a:ea typeface="宋体"/>
              <a:cs typeface="Times New Roman" panose="02020603050405020304" pitchFamily="18" charset="0"/>
            </a:endParaRPr>
          </a:p>
        </p:txBody>
      </p:sp>
      <p:sp>
        <p:nvSpPr>
          <p:cNvPr id="27" name="TextBox 2"/>
          <p:cNvSpPr txBox="1"/>
          <p:nvPr/>
        </p:nvSpPr>
        <p:spPr>
          <a:xfrm>
            <a:off x="135225" y="5331006"/>
            <a:ext cx="6220247" cy="1412694"/>
          </a:xfrm>
          <a:prstGeom prst="rect">
            <a:avLst/>
          </a:prstGeom>
          <a:noFill/>
        </p:spPr>
        <p:txBody>
          <a:bodyPr wrap="square" rtlCol="0">
            <a:spAutoFit/>
          </a:bodyPr>
          <a:lstStyle/>
          <a:p>
            <a:pPr marL="342900" indent="-342900" algn="l" eaLnBrk="0" hangingPunct="0">
              <a:lnSpc>
                <a:spcPct val="130000"/>
              </a:lnSpc>
              <a:spcBef>
                <a:spcPct val="0"/>
              </a:spcBef>
              <a:buClrTx/>
              <a:buSzPct val="80000"/>
              <a:buFont typeface="Wingdings" panose="05000000000000000000" pitchFamily="2" charset="2"/>
              <a:buChar char="p"/>
            </a:pPr>
            <a:r>
              <a:rPr kumimoji="0" lang="zh-CN" altLang="en-US" sz="2200" dirty="0" smtClean="0">
                <a:solidFill>
                  <a:srgbClr val="000000"/>
                </a:solidFill>
                <a:latin typeface="华文楷体"/>
                <a:ea typeface="华文楷体"/>
                <a:cs typeface="华文楷体"/>
              </a:rPr>
              <a:t>研究</a:t>
            </a:r>
            <a:r>
              <a:rPr kumimoji="0" lang="zh-CN" altLang="en-US" sz="2200" dirty="0" smtClean="0">
                <a:solidFill>
                  <a:srgbClr val="FF0000"/>
                </a:solidFill>
                <a:latin typeface="华文楷体"/>
                <a:ea typeface="华文楷体"/>
                <a:cs typeface="华文楷体"/>
              </a:rPr>
              <a:t>核子内部</a:t>
            </a:r>
            <a:r>
              <a:rPr kumimoji="0" lang="zh-CN" altLang="en-US" sz="2200" dirty="0" smtClean="0">
                <a:solidFill>
                  <a:srgbClr val="000000"/>
                </a:solidFill>
                <a:latin typeface="华文楷体"/>
                <a:ea typeface="华文楷体"/>
                <a:cs typeface="华文楷体"/>
              </a:rPr>
              <a:t>的结构与</a:t>
            </a:r>
            <a:r>
              <a:rPr kumimoji="0" lang="zh-CN" altLang="en-US" sz="2200" dirty="0" smtClean="0">
                <a:solidFill>
                  <a:srgbClr val="FF0000"/>
                </a:solidFill>
                <a:latin typeface="华文楷体"/>
                <a:ea typeface="华文楷体"/>
                <a:cs typeface="华文楷体"/>
              </a:rPr>
              <a:t>微扰</a:t>
            </a:r>
            <a:r>
              <a:rPr kumimoji="0" lang="en-US" altLang="zh-CN" sz="2200" dirty="0" smtClean="0">
                <a:solidFill>
                  <a:srgbClr val="FF0000"/>
                </a:solidFill>
                <a:latin typeface="华文楷体"/>
                <a:ea typeface="华文楷体"/>
                <a:cs typeface="华文楷体"/>
              </a:rPr>
              <a:t>QCD</a:t>
            </a:r>
            <a:r>
              <a:rPr kumimoji="0" lang="zh-CN" altLang="en-US" sz="2200" dirty="0" smtClean="0">
                <a:solidFill>
                  <a:srgbClr val="000000"/>
                </a:solidFill>
                <a:latin typeface="华文楷体"/>
                <a:ea typeface="华文楷体"/>
                <a:cs typeface="华文楷体"/>
              </a:rPr>
              <a:t>的本质</a:t>
            </a:r>
            <a:endParaRPr kumimoji="0" lang="en-US" altLang="zh-CN" sz="2200" dirty="0" smtClean="0">
              <a:solidFill>
                <a:srgbClr val="000000"/>
              </a:solidFill>
              <a:latin typeface="华文楷体"/>
              <a:ea typeface="华文楷体"/>
              <a:cs typeface="华文楷体"/>
            </a:endParaRPr>
          </a:p>
          <a:p>
            <a:pPr marL="342900" indent="-342900" algn="l" eaLnBrk="0" hangingPunct="0">
              <a:lnSpc>
                <a:spcPct val="130000"/>
              </a:lnSpc>
              <a:spcBef>
                <a:spcPct val="0"/>
              </a:spcBef>
              <a:buClrTx/>
              <a:buSzPct val="80000"/>
              <a:buFont typeface="Wingdings" panose="05000000000000000000" pitchFamily="2" charset="2"/>
              <a:buChar char="p"/>
            </a:pPr>
            <a:r>
              <a:rPr kumimoji="0" lang="zh-CN" altLang="en-US" sz="2200" dirty="0" smtClean="0">
                <a:solidFill>
                  <a:srgbClr val="000000"/>
                </a:solidFill>
                <a:latin typeface="华文楷体"/>
                <a:ea typeface="华文楷体"/>
                <a:cs typeface="华文楷体"/>
              </a:rPr>
              <a:t>探索</a:t>
            </a:r>
            <a:r>
              <a:rPr kumimoji="0" lang="en-US" altLang="zh-CN" sz="2200" dirty="0" smtClean="0">
                <a:solidFill>
                  <a:srgbClr val="FF0000"/>
                </a:solidFill>
                <a:latin typeface="华文楷体"/>
                <a:ea typeface="华文楷体"/>
                <a:cs typeface="华文楷体"/>
              </a:rPr>
              <a:t>CP</a:t>
            </a:r>
            <a:r>
              <a:rPr kumimoji="0" lang="zh-CN" altLang="en-US" sz="2200" dirty="0" smtClean="0">
                <a:solidFill>
                  <a:srgbClr val="FF0000"/>
                </a:solidFill>
                <a:latin typeface="华文楷体"/>
                <a:ea typeface="华文楷体"/>
                <a:cs typeface="华文楷体"/>
              </a:rPr>
              <a:t>破坏</a:t>
            </a:r>
            <a:r>
              <a:rPr kumimoji="0" lang="zh-CN" altLang="en-US" sz="2200" dirty="0" smtClean="0">
                <a:solidFill>
                  <a:schemeClr val="tx1"/>
                </a:solidFill>
                <a:latin typeface="华文楷体"/>
                <a:ea typeface="华文楷体"/>
                <a:cs typeface="华文楷体"/>
              </a:rPr>
              <a:t>和</a:t>
            </a:r>
            <a:r>
              <a:rPr kumimoji="0" lang="zh-CN" altLang="en-US" sz="2200" dirty="0" smtClean="0">
                <a:solidFill>
                  <a:schemeClr val="tx1"/>
                </a:solidFill>
                <a:latin typeface="华文楷体"/>
                <a:ea typeface="华文楷体"/>
                <a:cs typeface="华文楷体"/>
              </a:rPr>
              <a:t>精确验证</a:t>
            </a:r>
            <a:r>
              <a:rPr kumimoji="0" lang="en-US" altLang="zh-CN" sz="2200" dirty="0" smtClean="0">
                <a:solidFill>
                  <a:srgbClr val="FF0000"/>
                </a:solidFill>
                <a:latin typeface="华文楷体"/>
                <a:ea typeface="华文楷体"/>
                <a:cs typeface="华文楷体"/>
              </a:rPr>
              <a:t>EW</a:t>
            </a:r>
            <a:r>
              <a:rPr kumimoji="0" lang="zh-CN" altLang="en-US" sz="2200" dirty="0" smtClean="0">
                <a:solidFill>
                  <a:schemeClr val="tx1"/>
                </a:solidFill>
                <a:latin typeface="华文楷体"/>
                <a:ea typeface="华文楷体"/>
                <a:cs typeface="华文楷体"/>
              </a:rPr>
              <a:t>理论</a:t>
            </a:r>
            <a:endParaRPr kumimoji="0" lang="en-US" altLang="zh-CN" sz="2200" dirty="0" smtClean="0">
              <a:solidFill>
                <a:schemeClr val="tx1"/>
              </a:solidFill>
              <a:latin typeface="华文楷体"/>
              <a:ea typeface="华文楷体"/>
              <a:cs typeface="华文楷体"/>
            </a:endParaRPr>
          </a:p>
          <a:p>
            <a:pPr marL="342900" indent="-342900" algn="l" eaLnBrk="0" hangingPunct="0">
              <a:lnSpc>
                <a:spcPct val="130000"/>
              </a:lnSpc>
              <a:spcBef>
                <a:spcPct val="0"/>
              </a:spcBef>
              <a:buClrTx/>
              <a:buSzPct val="80000"/>
              <a:buFont typeface="Wingdings" panose="05000000000000000000" pitchFamily="2" charset="2"/>
              <a:buChar char="p"/>
            </a:pPr>
            <a:r>
              <a:rPr kumimoji="0" lang="zh-CN" altLang="en-US" sz="2200" dirty="0" smtClean="0">
                <a:solidFill>
                  <a:srgbClr val="000000"/>
                </a:solidFill>
                <a:latin typeface="华文楷体"/>
                <a:ea typeface="华文楷体"/>
                <a:cs typeface="华文楷体"/>
              </a:rPr>
              <a:t>寻找超出标准模型的</a:t>
            </a:r>
            <a:r>
              <a:rPr kumimoji="0" lang="zh-CN" altLang="en-US" sz="2200" dirty="0" smtClean="0">
                <a:solidFill>
                  <a:srgbClr val="FF0000"/>
                </a:solidFill>
                <a:latin typeface="华文楷体"/>
                <a:ea typeface="华文楷体"/>
                <a:cs typeface="华文楷体"/>
              </a:rPr>
              <a:t>新现象</a:t>
            </a:r>
            <a:r>
              <a:rPr kumimoji="0" lang="zh-CN" altLang="en-US" sz="2200" dirty="0" smtClean="0">
                <a:solidFill>
                  <a:srgbClr val="000000"/>
                </a:solidFill>
                <a:latin typeface="华文楷体"/>
                <a:ea typeface="华文楷体"/>
                <a:cs typeface="华文楷体"/>
              </a:rPr>
              <a:t>：暗物质</a:t>
            </a:r>
            <a:r>
              <a:rPr kumimoji="0" lang="zh-CN" altLang="en-US" sz="2200" dirty="0">
                <a:solidFill>
                  <a:srgbClr val="000000"/>
                </a:solidFill>
                <a:latin typeface="华文楷体"/>
                <a:ea typeface="华文楷体"/>
                <a:cs typeface="华文楷体"/>
              </a:rPr>
              <a:t>、</a:t>
            </a:r>
            <a:r>
              <a:rPr kumimoji="0" lang="zh-CN" altLang="en-US" sz="2200" dirty="0" smtClean="0">
                <a:solidFill>
                  <a:srgbClr val="000000"/>
                </a:solidFill>
                <a:latin typeface="华文楷体"/>
                <a:ea typeface="华文楷体"/>
                <a:cs typeface="华文楷体"/>
              </a:rPr>
              <a:t>暗光子</a:t>
            </a:r>
            <a:endParaRPr kumimoji="0" lang="en-US" altLang="zh-CN" sz="2200" dirty="0">
              <a:solidFill>
                <a:srgbClr val="000000"/>
              </a:solidFill>
              <a:latin typeface="华文楷体"/>
              <a:ea typeface="华文楷体"/>
              <a:cs typeface="华文楷体"/>
            </a:endParaRPr>
          </a:p>
        </p:txBody>
      </p:sp>
      <p:grpSp>
        <p:nvGrpSpPr>
          <p:cNvPr id="28" name="组合 27"/>
          <p:cNvGrpSpPr/>
          <p:nvPr/>
        </p:nvGrpSpPr>
        <p:grpSpPr>
          <a:xfrm>
            <a:off x="6755503" y="5490166"/>
            <a:ext cx="2253435" cy="1163734"/>
            <a:chOff x="6893387" y="5557934"/>
            <a:chExt cx="2176027" cy="854074"/>
          </a:xfrm>
        </p:grpSpPr>
        <p:pic>
          <p:nvPicPr>
            <p:cNvPr id="29" name="Picture 7"/>
            <p:cNvPicPr>
              <a:picLocks noChangeAspect="1"/>
            </p:cNvPicPr>
            <p:nvPr/>
          </p:nvPicPr>
          <p:blipFill>
            <a:blip r:embed="rId5"/>
            <a:stretch>
              <a:fillRect/>
            </a:stretch>
          </p:blipFill>
          <p:spPr>
            <a:xfrm>
              <a:off x="6893387" y="5557934"/>
              <a:ext cx="1041102" cy="828622"/>
            </a:xfrm>
            <a:prstGeom prst="rect">
              <a:avLst/>
            </a:prstGeom>
          </p:spPr>
        </p:pic>
        <p:pic>
          <p:nvPicPr>
            <p:cNvPr id="30" name="Picture 2">
              <a:extLst>
                <a:ext uri="{FF2B5EF4-FFF2-40B4-BE49-F238E27FC236}">
                  <a16:creationId xmlns:a16="http://schemas.microsoft.com/office/drawing/2014/main" id="{14EDBB28-100F-994C-BF22-5AE597FA52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4488" y="5557934"/>
              <a:ext cx="1134926" cy="85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1292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0000FF"/>
                </a:solidFill>
              </a:rPr>
              <a:t>CKM</a:t>
            </a:r>
            <a:r>
              <a:rPr lang="zh-CN" altLang="en-US" dirty="0">
                <a:solidFill>
                  <a:srgbClr val="0000FF"/>
                </a:solidFill>
              </a:rPr>
              <a:t>矩阵元精确测量</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20</a:t>
            </a:fld>
            <a:endParaRPr lang="en-US" dirty="0"/>
          </a:p>
        </p:txBody>
      </p:sp>
      <p:pic>
        <p:nvPicPr>
          <p:cNvPr id="5" name="Picture 2">
            <a:extLst>
              <a:ext uri="{FF2B5EF4-FFF2-40B4-BE49-F238E27FC236}">
                <a16:creationId xmlns:a16="http://schemas.microsoft.com/office/drawing/2014/main" id="{86700A95-34CC-1B41-B9DE-9059D82725A5}"/>
              </a:ext>
            </a:extLst>
          </p:cNvPr>
          <p:cNvPicPr>
            <a:picLocks noChangeAspect="1"/>
          </p:cNvPicPr>
          <p:nvPr/>
        </p:nvPicPr>
        <p:blipFill>
          <a:blip r:embed="rId3"/>
          <a:stretch>
            <a:fillRect/>
          </a:stretch>
        </p:blipFill>
        <p:spPr>
          <a:xfrm>
            <a:off x="1027749" y="1295400"/>
            <a:ext cx="5968437" cy="4520523"/>
          </a:xfrm>
          <a:prstGeom prst="rect">
            <a:avLst/>
          </a:prstGeom>
        </p:spPr>
      </p:pic>
      <p:pic>
        <p:nvPicPr>
          <p:cNvPr id="6" name="图片 5"/>
          <p:cNvPicPr>
            <a:picLocks noChangeAspect="1"/>
          </p:cNvPicPr>
          <p:nvPr/>
        </p:nvPicPr>
        <p:blipFill>
          <a:blip r:embed="rId4"/>
          <a:stretch>
            <a:fillRect/>
          </a:stretch>
        </p:blipFill>
        <p:spPr>
          <a:xfrm>
            <a:off x="1103046" y="1295400"/>
            <a:ext cx="5780669" cy="4520523"/>
          </a:xfrm>
          <a:prstGeom prst="rect">
            <a:avLst/>
          </a:prstGeom>
        </p:spPr>
      </p:pic>
      <p:sp>
        <p:nvSpPr>
          <p:cNvPr id="7" name="矩形标注 6"/>
          <p:cNvSpPr/>
          <p:nvPr/>
        </p:nvSpPr>
        <p:spPr>
          <a:xfrm>
            <a:off x="5484018" y="1999498"/>
            <a:ext cx="3126582" cy="362701"/>
          </a:xfrm>
          <a:prstGeom prst="wedgeRectCallout">
            <a:avLst>
              <a:gd name="adj1" fmla="val -66458"/>
              <a:gd name="adj2" fmla="val -117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baseline="0" dirty="0">
                <a:solidFill>
                  <a:srgbClr val="FF0000"/>
                </a:solidFill>
                <a:latin typeface="微软雅黑" panose="020B0503020204020204" pitchFamily="34" charset="-122"/>
                <a:ea typeface="微软雅黑" panose="020B0503020204020204" pitchFamily="34" charset="-122"/>
              </a:rPr>
              <a:t>Theory : 0.2%(0.1% expected)</a:t>
            </a:r>
            <a:endParaRPr lang="zh-CN" altLang="en-US" sz="1400" b="1" baseline="0" dirty="0">
              <a:solidFill>
                <a:srgbClr val="FF0000"/>
              </a:solidFill>
              <a:latin typeface="微软雅黑" panose="020B0503020204020204" pitchFamily="34" charset="-122"/>
              <a:ea typeface="微软雅黑" panose="020B0503020204020204" pitchFamily="34" charset="-122"/>
            </a:endParaRPr>
          </a:p>
        </p:txBody>
      </p:sp>
      <p:sp>
        <p:nvSpPr>
          <p:cNvPr id="8" name="矩形标注 7"/>
          <p:cNvSpPr/>
          <p:nvPr/>
        </p:nvSpPr>
        <p:spPr>
          <a:xfrm>
            <a:off x="5471921" y="3453723"/>
            <a:ext cx="2974182" cy="323682"/>
          </a:xfrm>
          <a:prstGeom prst="wedgeRectCallout">
            <a:avLst>
              <a:gd name="adj1" fmla="val -64308"/>
              <a:gd name="adj2" fmla="val -462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baseline="0" dirty="0">
                <a:solidFill>
                  <a:srgbClr val="FF0000"/>
                </a:solidFill>
                <a:latin typeface="微软雅黑" panose="020B0503020204020204" pitchFamily="34" charset="-122"/>
                <a:ea typeface="微软雅黑" panose="020B0503020204020204" pitchFamily="34" charset="-122"/>
              </a:rPr>
              <a:t>Theory : 0.2%(0.1% expected)</a:t>
            </a:r>
            <a:endParaRPr lang="zh-CN" altLang="en-US" sz="1400" b="1" baseline="0" dirty="0">
              <a:solidFill>
                <a:srgbClr val="FF0000"/>
              </a:solidFill>
              <a:latin typeface="微软雅黑" panose="020B0503020204020204" pitchFamily="34" charset="-122"/>
              <a:ea typeface="微软雅黑" panose="020B0503020204020204" pitchFamily="34" charset="-122"/>
            </a:endParaRPr>
          </a:p>
        </p:txBody>
      </p:sp>
      <p:sp>
        <p:nvSpPr>
          <p:cNvPr id="9" name="矩形标注 8"/>
          <p:cNvSpPr/>
          <p:nvPr/>
        </p:nvSpPr>
        <p:spPr>
          <a:xfrm>
            <a:off x="5484018" y="4268105"/>
            <a:ext cx="2974182" cy="323682"/>
          </a:xfrm>
          <a:prstGeom prst="wedgeRectCallout">
            <a:avLst>
              <a:gd name="adj1" fmla="val -61087"/>
              <a:gd name="adj2" fmla="val -100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baseline="0" dirty="0">
                <a:solidFill>
                  <a:srgbClr val="FF0000"/>
                </a:solidFill>
                <a:latin typeface="微软雅黑" panose="020B0503020204020204" pitchFamily="34" charset="-122"/>
                <a:ea typeface="微软雅黑" panose="020B0503020204020204" pitchFamily="34" charset="-122"/>
              </a:rPr>
              <a:t>Theory : 0.2%(0.1% expected)</a:t>
            </a:r>
            <a:endParaRPr lang="zh-CN" altLang="en-US" sz="1400" b="1" baseline="0" dirty="0">
              <a:solidFill>
                <a:srgbClr val="FF000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0" y="762000"/>
            <a:ext cx="9144000" cy="461665"/>
          </a:xfrm>
          <a:prstGeom prst="rect">
            <a:avLst/>
          </a:prstGeom>
          <a:solidFill>
            <a:srgbClr val="FFFF00"/>
          </a:solidFill>
        </p:spPr>
        <p:txBody>
          <a:bodyPr wrap="square" rtlCol="0">
            <a:spAutoFit/>
          </a:bodyPr>
          <a:lstStyle/>
          <a:p>
            <a:pPr algn="ctr" defTabSz="457200" eaLnBrk="1" fontAlgn="auto" hangingPunct="1">
              <a:spcBef>
                <a:spcPts val="0"/>
              </a:spcBef>
              <a:spcAft>
                <a:spcPts val="0"/>
              </a:spcAft>
              <a:buNone/>
            </a:pPr>
            <a:r>
              <a:rPr lang="en-US" altLang="zh-CN" sz="2400" dirty="0" smtClean="0">
                <a:solidFill>
                  <a:schemeClr val="tx1"/>
                </a:solidFill>
                <a:latin typeface="华文楷体" panose="02010600040101010101" pitchFamily="2" charset="-122"/>
                <a:ea typeface="华文楷体" panose="02010600040101010101" pitchFamily="2" charset="-122"/>
              </a:rPr>
              <a:t>STCF</a:t>
            </a:r>
            <a:r>
              <a:rPr lang="zh-CN" altLang="en-US" sz="2400" dirty="0" smtClean="0">
                <a:solidFill>
                  <a:schemeClr val="tx1"/>
                </a:solidFill>
                <a:latin typeface="华文楷体" panose="02010600040101010101" pitchFamily="2" charset="-122"/>
                <a:ea typeface="华文楷体" panose="02010600040101010101" pitchFamily="2" charset="-122"/>
              </a:rPr>
              <a:t>实验</a:t>
            </a:r>
            <a:r>
              <a:rPr lang="en-US" altLang="zh-CN" sz="2400" dirty="0" smtClean="0">
                <a:solidFill>
                  <a:schemeClr val="tx1"/>
                </a:solidFill>
                <a:latin typeface="华文楷体" panose="02010600040101010101" pitchFamily="2" charset="-122"/>
                <a:ea typeface="华文楷体" panose="02010600040101010101" pitchFamily="2" charset="-122"/>
              </a:rPr>
              <a:t>1ab</a:t>
            </a:r>
            <a:r>
              <a:rPr lang="en-US" altLang="zh-CN" sz="2400" baseline="30000" dirty="0" smtClean="0">
                <a:solidFill>
                  <a:schemeClr val="tx1"/>
                </a:solidFill>
                <a:latin typeface="华文楷体" panose="02010600040101010101" pitchFamily="2" charset="-122"/>
                <a:ea typeface="华文楷体" panose="02010600040101010101" pitchFamily="2" charset="-122"/>
              </a:rPr>
              <a:t>-1</a:t>
            </a:r>
            <a:r>
              <a:rPr lang="zh-CN" altLang="en-US" sz="2400" dirty="0" smtClean="0">
                <a:solidFill>
                  <a:schemeClr val="tx1"/>
                </a:solidFill>
                <a:latin typeface="华文楷体" panose="02010600040101010101" pitchFamily="2" charset="-122"/>
                <a:ea typeface="华文楷体" panose="02010600040101010101" pitchFamily="2" charset="-122"/>
              </a:rPr>
              <a:t>数据，</a:t>
            </a:r>
            <a:r>
              <a:rPr lang="zh-CN" altLang="en-US" sz="2400" dirty="0" smtClean="0">
                <a:solidFill>
                  <a:srgbClr val="FF0000"/>
                </a:solidFill>
                <a:latin typeface="华文楷体" panose="02010600040101010101" pitchFamily="2" charset="-122"/>
                <a:ea typeface="华文楷体" panose="02010600040101010101" pitchFamily="2" charset="-122"/>
              </a:rPr>
              <a:t>统计</a:t>
            </a:r>
            <a:r>
              <a:rPr lang="zh-CN" altLang="en-US" sz="2400" dirty="0" smtClean="0">
                <a:solidFill>
                  <a:schemeClr val="tx1"/>
                </a:solidFill>
                <a:latin typeface="华文楷体" panose="02010600040101010101" pitchFamily="2" charset="-122"/>
                <a:ea typeface="华文楷体" panose="02010600040101010101" pitchFamily="2" charset="-122"/>
              </a:rPr>
              <a:t>误差与</a:t>
            </a:r>
            <a:r>
              <a:rPr lang="zh-CN" altLang="en-US" sz="2400" dirty="0" smtClean="0">
                <a:solidFill>
                  <a:srgbClr val="FF0000"/>
                </a:solidFill>
                <a:latin typeface="华文楷体" panose="02010600040101010101" pitchFamily="2" charset="-122"/>
                <a:ea typeface="华文楷体" panose="02010600040101010101" pitchFamily="2" charset="-122"/>
              </a:rPr>
              <a:t>理论</a:t>
            </a:r>
            <a:r>
              <a:rPr lang="zh-CN" altLang="en-US" sz="2400" dirty="0" smtClean="0">
                <a:solidFill>
                  <a:schemeClr val="tx1"/>
                </a:solidFill>
                <a:latin typeface="华文楷体" panose="02010600040101010101" pitchFamily="2" charset="-122"/>
                <a:ea typeface="华文楷体" panose="02010600040101010101" pitchFamily="2" charset="-122"/>
              </a:rPr>
              <a:t>误差</a:t>
            </a:r>
            <a:r>
              <a:rPr lang="zh-CN" altLang="en-US" sz="2400" dirty="0" smtClean="0">
                <a:solidFill>
                  <a:srgbClr val="FF0000"/>
                </a:solidFill>
                <a:latin typeface="华文楷体" panose="02010600040101010101" pitchFamily="2" charset="-122"/>
                <a:ea typeface="华文楷体" panose="02010600040101010101" pitchFamily="2" charset="-122"/>
              </a:rPr>
              <a:t>相当</a:t>
            </a:r>
            <a:r>
              <a:rPr lang="zh-CN" altLang="en-US" sz="2400" dirty="0" smtClean="0">
                <a:solidFill>
                  <a:schemeClr val="tx1"/>
                </a:solidFill>
                <a:latin typeface="华文楷体" panose="02010600040101010101" pitchFamily="2" charset="-122"/>
                <a:ea typeface="华文楷体" panose="02010600040101010101" pitchFamily="2" charset="-122"/>
              </a:rPr>
              <a:t>，</a:t>
            </a:r>
            <a:r>
              <a:rPr lang="zh-CN" altLang="en-US" sz="2400" dirty="0" smtClean="0">
                <a:solidFill>
                  <a:srgbClr val="FF0000"/>
                </a:solidFill>
                <a:latin typeface="华文楷体" panose="02010600040101010101" pitchFamily="2" charset="-122"/>
                <a:ea typeface="华文楷体" panose="02010600040101010101" pitchFamily="2" charset="-122"/>
              </a:rPr>
              <a:t>系统误差</a:t>
            </a:r>
            <a:r>
              <a:rPr lang="zh-CN" altLang="en-US" sz="2400" dirty="0" smtClean="0">
                <a:solidFill>
                  <a:schemeClr val="tx1"/>
                </a:solidFill>
                <a:latin typeface="华文楷体" panose="02010600040101010101" pitchFamily="2" charset="-122"/>
                <a:ea typeface="华文楷体" panose="02010600040101010101" pitchFamily="2" charset="-122"/>
              </a:rPr>
              <a:t>是</a:t>
            </a:r>
            <a:r>
              <a:rPr lang="zh-CN" altLang="en-US" sz="2400" dirty="0" smtClean="0">
                <a:solidFill>
                  <a:srgbClr val="FF0000"/>
                </a:solidFill>
                <a:latin typeface="华文楷体" panose="02010600040101010101" pitchFamily="2" charset="-122"/>
                <a:ea typeface="华文楷体" panose="02010600040101010101" pitchFamily="2" charset="-122"/>
              </a:rPr>
              <a:t>挑战</a:t>
            </a:r>
            <a:r>
              <a:rPr lang="zh-CN" altLang="en-US" sz="2400" dirty="0">
                <a:solidFill>
                  <a:schemeClr val="tx1"/>
                </a:solidFill>
                <a:latin typeface="华文楷体" panose="02010600040101010101" pitchFamily="2" charset="-122"/>
                <a:ea typeface="华文楷体" panose="02010600040101010101" pitchFamily="2" charset="-122"/>
              </a:rPr>
              <a:t>。</a:t>
            </a:r>
            <a:endParaRPr lang="zh-CN" altLang="en-US" sz="2400" baseline="0" dirty="0">
              <a:solidFill>
                <a:schemeClr val="tx1"/>
              </a:solidFill>
              <a:latin typeface="华文楷体" panose="02010600040101010101" pitchFamily="2" charset="-122"/>
              <a:ea typeface="华文楷体" panose="02010600040101010101" pitchFamily="2" charset="-122"/>
            </a:endParaRPr>
          </a:p>
        </p:txBody>
      </p:sp>
      <mc:AlternateContent xmlns:mc="http://schemas.openxmlformats.org/markup-compatibility/2006">
        <mc:Choice xmlns:a14="http://schemas.microsoft.com/office/drawing/2010/main" Requires="a14">
          <p:sp>
            <p:nvSpPr>
              <p:cNvPr id="11" name="文本框 10"/>
              <p:cNvSpPr txBox="1"/>
              <p:nvPr/>
            </p:nvSpPr>
            <p:spPr>
              <a:xfrm>
                <a:off x="198120" y="5912703"/>
                <a:ext cx="8886553" cy="830997"/>
              </a:xfrm>
              <a:prstGeom prst="rect">
                <a:avLst/>
              </a:prstGeom>
              <a:solidFill>
                <a:srgbClr val="FFFF00"/>
              </a:solidFill>
            </p:spPr>
            <p:txBody>
              <a:bodyPr wrap="square" rtlCol="0">
                <a:spAutoFit/>
              </a:bodyPr>
              <a:lstStyle/>
              <a:p>
                <a:pPr algn="ctr">
                  <a:buNone/>
                </a:pPr>
                <a:r>
                  <a:rPr lang="zh-CN" altLang="zh-CN" sz="2400" dirty="0" smtClean="0">
                    <a:solidFill>
                      <a:schemeClr val="tx1"/>
                    </a:solidFill>
                    <a:latin typeface="华文楷体" panose="02010600040101010101" pitchFamily="2" charset="-122"/>
                    <a:ea typeface="华文楷体" panose="02010600040101010101" pitchFamily="2" charset="-122"/>
                  </a:rPr>
                  <a:t>此外，</a:t>
                </a:r>
                <a:r>
                  <a:rPr lang="en-US" altLang="zh-CN" sz="2400" dirty="0">
                    <a:solidFill>
                      <a:schemeClr val="tx1"/>
                    </a:solidFill>
                    <a:latin typeface="华文楷体" panose="02010600040101010101" pitchFamily="2" charset="-122"/>
                    <a:ea typeface="华文楷体" panose="02010600040101010101" pitchFamily="2" charset="-122"/>
                  </a:rPr>
                  <a:t>STCF</a:t>
                </a:r>
                <a:r>
                  <a:rPr lang="zh-CN" altLang="zh-CN" sz="2400" dirty="0">
                    <a:solidFill>
                      <a:schemeClr val="tx1"/>
                    </a:solidFill>
                    <a:latin typeface="华文楷体" panose="02010600040101010101" pitchFamily="2" charset="-122"/>
                    <a:ea typeface="华文楷体" panose="02010600040101010101" pitchFamily="2" charset="-122"/>
                  </a:rPr>
                  <a:t>通过粲重子、超子和陶轻子的</a:t>
                </a:r>
                <a:r>
                  <a:rPr lang="zh-CN" altLang="zh-CN" sz="2400" dirty="0" smtClean="0">
                    <a:solidFill>
                      <a:schemeClr val="tx1"/>
                    </a:solidFill>
                    <a:latin typeface="华文楷体" panose="02010600040101010101" pitchFamily="2" charset="-122"/>
                    <a:ea typeface="华文楷体" panose="02010600040101010101" pitchFamily="2" charset="-122"/>
                  </a:rPr>
                  <a:t>衰变能够</a:t>
                </a:r>
                <a:r>
                  <a:rPr lang="zh-CN" altLang="zh-CN" sz="2400" dirty="0">
                    <a:solidFill>
                      <a:schemeClr val="tx1"/>
                    </a:solidFill>
                    <a:latin typeface="华文楷体" panose="02010600040101010101" pitchFamily="2" charset="-122"/>
                    <a:ea typeface="华文楷体" panose="02010600040101010101" pitchFamily="2" charset="-122"/>
                  </a:rPr>
                  <a:t>对</a:t>
                </a:r>
                <a14:m>
                  <m:oMath xmlns:m="http://schemas.openxmlformats.org/officeDocument/2006/math">
                    <m:d>
                      <m:dPr>
                        <m:begChr m:val="|"/>
                        <m:endChr m:val="|"/>
                        <m:ctrlPr>
                          <a:rPr lang="zh-CN" altLang="zh-CN" sz="2400" i="1" smtClean="0">
                            <a:solidFill>
                              <a:srgbClr val="FF0000"/>
                            </a:solidFill>
                          </a:rPr>
                        </m:ctrlPr>
                      </m:dPr>
                      <m:e>
                        <m:sSub>
                          <m:sSubPr>
                            <m:ctrlPr>
                              <a:rPr lang="zh-CN" altLang="zh-CN" sz="2400" i="1">
                                <a:solidFill>
                                  <a:srgbClr val="FF0000"/>
                                </a:solidFill>
                              </a:rPr>
                            </m:ctrlPr>
                          </m:sSubPr>
                          <m:e>
                            <m:r>
                              <a:rPr lang="en-US" altLang="zh-CN" sz="2400" i="1">
                                <a:solidFill>
                                  <a:srgbClr val="FF0000"/>
                                </a:solidFill>
                              </a:rPr>
                              <m:t>𝑉</m:t>
                            </m:r>
                          </m:e>
                          <m:sub>
                            <m:r>
                              <a:rPr lang="en-US" altLang="zh-CN" sz="2400" i="1">
                                <a:solidFill>
                                  <a:srgbClr val="FF0000"/>
                                </a:solidFill>
                              </a:rPr>
                              <m:t>𝑢𝑑</m:t>
                            </m:r>
                          </m:sub>
                        </m:sSub>
                      </m:e>
                    </m:d>
                  </m:oMath>
                </a14:m>
                <a:r>
                  <a:rPr lang="zh-CN" altLang="zh-CN" sz="2400" dirty="0">
                    <a:solidFill>
                      <a:schemeClr val="tx1"/>
                    </a:solidFill>
                    <a:latin typeface="华文楷体" panose="02010600040101010101" pitchFamily="2" charset="-122"/>
                    <a:ea typeface="华文楷体" panose="02010600040101010101" pitchFamily="2" charset="-122"/>
                  </a:rPr>
                  <a:t>和</a:t>
                </a:r>
                <a14:m>
                  <m:oMath xmlns:m="http://schemas.openxmlformats.org/officeDocument/2006/math">
                    <m:d>
                      <m:dPr>
                        <m:begChr m:val="|"/>
                        <m:endChr m:val="|"/>
                        <m:ctrlPr>
                          <a:rPr lang="zh-CN" altLang="zh-CN" sz="2400" i="1" smtClean="0">
                            <a:solidFill>
                              <a:srgbClr val="FF0000"/>
                            </a:solidFill>
                          </a:rPr>
                        </m:ctrlPr>
                      </m:dPr>
                      <m:e>
                        <m:sSub>
                          <m:sSubPr>
                            <m:ctrlPr>
                              <a:rPr lang="zh-CN" altLang="zh-CN" sz="2400" i="1">
                                <a:solidFill>
                                  <a:srgbClr val="FF0000"/>
                                </a:solidFill>
                              </a:rPr>
                            </m:ctrlPr>
                          </m:sSubPr>
                          <m:e>
                            <m:r>
                              <a:rPr lang="en-US" altLang="zh-CN" sz="2400" i="1">
                                <a:solidFill>
                                  <a:srgbClr val="FF0000"/>
                                </a:solidFill>
                              </a:rPr>
                              <m:t>𝑉</m:t>
                            </m:r>
                          </m:e>
                          <m:sub>
                            <m:r>
                              <a:rPr lang="en-US" altLang="zh-CN" sz="2400" i="1">
                                <a:solidFill>
                                  <a:srgbClr val="FF0000"/>
                                </a:solidFill>
                              </a:rPr>
                              <m:t>𝑢𝑠</m:t>
                            </m:r>
                          </m:sub>
                        </m:sSub>
                      </m:e>
                    </m:d>
                  </m:oMath>
                </a14:m>
                <a:r>
                  <a:rPr lang="zh-CN" altLang="zh-CN" sz="2400" dirty="0">
                    <a:solidFill>
                      <a:schemeClr val="tx1"/>
                    </a:solidFill>
                    <a:latin typeface="华文楷体" panose="02010600040101010101" pitchFamily="2" charset="-122"/>
                    <a:ea typeface="华文楷体" panose="02010600040101010101" pitchFamily="2" charset="-122"/>
                  </a:rPr>
                  <a:t>进行精确检验，预期的统计误差在</a:t>
                </a:r>
                <a:r>
                  <a:rPr lang="en-US" altLang="zh-CN" sz="2400" dirty="0">
                    <a:solidFill>
                      <a:srgbClr val="FF0000"/>
                    </a:solidFill>
                    <a:latin typeface="华文楷体" panose="02010600040101010101" pitchFamily="2" charset="-122"/>
                    <a:ea typeface="华文楷体" panose="02010600040101010101" pitchFamily="2" charset="-122"/>
                  </a:rPr>
                  <a:t>O(10</a:t>
                </a:r>
                <a:r>
                  <a:rPr lang="en-US" altLang="zh-CN" sz="2400" baseline="30000" dirty="0">
                    <a:solidFill>
                      <a:srgbClr val="FF0000"/>
                    </a:solidFill>
                    <a:latin typeface="华文楷体" panose="02010600040101010101" pitchFamily="2" charset="-122"/>
                    <a:ea typeface="华文楷体" panose="02010600040101010101" pitchFamily="2" charset="-122"/>
                  </a:rPr>
                  <a:t>−3</a:t>
                </a:r>
                <a:r>
                  <a:rPr lang="en-US" altLang="zh-CN" sz="2400" dirty="0">
                    <a:solidFill>
                      <a:srgbClr val="FF0000"/>
                    </a:solidFill>
                    <a:latin typeface="华文楷体" panose="02010600040101010101" pitchFamily="2" charset="-122"/>
                    <a:ea typeface="华文楷体" panose="02010600040101010101" pitchFamily="2" charset="-122"/>
                  </a:rPr>
                  <a:t>)</a:t>
                </a:r>
                <a:r>
                  <a:rPr lang="zh-CN" altLang="zh-CN" sz="2400" dirty="0">
                    <a:solidFill>
                      <a:schemeClr val="tx1"/>
                    </a:solidFill>
                    <a:latin typeface="华文楷体" panose="02010600040101010101" pitchFamily="2" charset="-122"/>
                    <a:ea typeface="华文楷体" panose="02010600040101010101" pitchFamily="2" charset="-122"/>
                  </a:rPr>
                  <a:t>或更好的精度。</a:t>
                </a:r>
                <a:endParaRPr lang="zh-CN" altLang="en-US" sz="2400" dirty="0">
                  <a:solidFill>
                    <a:schemeClr val="tx1"/>
                  </a:solidFill>
                  <a:latin typeface="华文楷体" panose="02010600040101010101" pitchFamily="2" charset="-122"/>
                  <a:ea typeface="华文楷体" panose="02010600040101010101" pitchFamily="2" charset="-122"/>
                </a:endParaRPr>
              </a:p>
            </p:txBody>
          </p:sp>
        </mc:Choice>
        <mc:Fallback>
          <p:sp>
            <p:nvSpPr>
              <p:cNvPr id="11" name="文本框 10"/>
              <p:cNvSpPr txBox="1">
                <a:spLocks noRot="1" noChangeAspect="1" noMove="1" noResize="1" noEditPoints="1" noAdjustHandles="1" noChangeArrowheads="1" noChangeShapeType="1" noTextEdit="1"/>
              </p:cNvSpPr>
              <p:nvPr/>
            </p:nvSpPr>
            <p:spPr>
              <a:xfrm>
                <a:off x="198120" y="5912703"/>
                <a:ext cx="8886553" cy="830997"/>
              </a:xfrm>
              <a:prstGeom prst="rect">
                <a:avLst/>
              </a:prstGeom>
              <a:blipFill>
                <a:blip r:embed="rId5"/>
                <a:stretch>
                  <a:fillRect l="-549" t="-5882" b="-1617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3052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00FF"/>
                </a:solidFill>
                <a:latin typeface="华文楷体" panose="02010600040101010101" pitchFamily="2" charset="-122"/>
              </a:rPr>
              <a:t>味物理与</a:t>
            </a:r>
            <a:r>
              <a:rPr lang="en-US" altLang="zh-CN" dirty="0">
                <a:solidFill>
                  <a:srgbClr val="0000FF"/>
                </a:solidFill>
                <a:latin typeface="华文楷体" panose="02010600040101010101" pitchFamily="2" charset="-122"/>
              </a:rPr>
              <a:t>CP</a:t>
            </a:r>
            <a:r>
              <a:rPr lang="zh-CN" altLang="en-US" dirty="0" smtClean="0">
                <a:solidFill>
                  <a:srgbClr val="0000FF"/>
                </a:solidFill>
                <a:latin typeface="华文楷体" panose="02010600040101010101" pitchFamily="2" charset="-122"/>
              </a:rPr>
              <a:t>破坏</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21</a:t>
            </a:fld>
            <a:endParaRPr lang="en-US" dirty="0"/>
          </a:p>
        </p:txBody>
      </p:sp>
      <mc:AlternateContent xmlns:mc="http://schemas.openxmlformats.org/markup-compatibility/2006">
        <mc:Choice xmlns:a14="http://schemas.microsoft.com/office/drawing/2010/main" Requires="a14">
          <p:graphicFrame>
            <p:nvGraphicFramePr>
              <p:cNvPr id="4" name="表格 5">
                <a:extLst>
                  <a:ext uri="{FF2B5EF4-FFF2-40B4-BE49-F238E27FC236}">
                    <a16:creationId xmlns:a16="http://schemas.microsoft.com/office/drawing/2014/main" id="{8B9CF18D-7FFC-4606-A758-2AD8080BE5A4}"/>
                  </a:ext>
                </a:extLst>
              </p:cNvPr>
              <p:cNvGraphicFramePr>
                <a:graphicFrameLocks/>
              </p:cNvGraphicFramePr>
              <p:nvPr>
                <p:extLst>
                  <p:ext uri="{D42A27DB-BD31-4B8C-83A1-F6EECF244321}">
                    <p14:modId xmlns:p14="http://schemas.microsoft.com/office/powerpoint/2010/main" val="998956295"/>
                  </p:ext>
                </p:extLst>
              </p:nvPr>
            </p:nvGraphicFramePr>
            <p:xfrm>
              <a:off x="235131" y="990600"/>
              <a:ext cx="8462819" cy="4877244"/>
            </p:xfrm>
            <a:graphic>
              <a:graphicData uri="http://schemas.openxmlformats.org/drawingml/2006/table">
                <a:tbl>
                  <a:tblPr firstRow="1" bandRow="1"/>
                  <a:tblGrid>
                    <a:gridCol w="2888893">
                      <a:extLst>
                        <a:ext uri="{9D8B030D-6E8A-4147-A177-3AD203B41FA5}">
                          <a16:colId xmlns:a16="http://schemas.microsoft.com/office/drawing/2014/main" val="2367327328"/>
                        </a:ext>
                      </a:extLst>
                    </a:gridCol>
                    <a:gridCol w="3041230">
                      <a:extLst>
                        <a:ext uri="{9D8B030D-6E8A-4147-A177-3AD203B41FA5}">
                          <a16:colId xmlns:a16="http://schemas.microsoft.com/office/drawing/2014/main" val="2826327123"/>
                        </a:ext>
                      </a:extLst>
                    </a:gridCol>
                    <a:gridCol w="2532696">
                      <a:extLst>
                        <a:ext uri="{9D8B030D-6E8A-4147-A177-3AD203B41FA5}">
                          <a16:colId xmlns:a16="http://schemas.microsoft.com/office/drawing/2014/main" val="158242223"/>
                        </a:ext>
                      </a:extLst>
                    </a:gridCol>
                  </a:tblGrid>
                  <a:tr h="3782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b="1" dirty="0">
                              <a:solidFill>
                                <a:schemeClr val="bg1"/>
                              </a:solidFill>
                              <a:latin typeface="Times New Roman" panose="02020603050405020304" pitchFamily="18" charset="0"/>
                              <a:cs typeface="Times New Roman" panose="02020603050405020304" pitchFamily="18" charset="0"/>
                            </a:rPr>
                            <a:t>Physics at STCF</a:t>
                          </a:r>
                          <a:endParaRPr lang="zh-CN" altLang="en-US" sz="1800" b="1"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Benchmark Processes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Key Parameters*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579756884"/>
                      </a:ext>
                    </a:extLst>
                  </a:tr>
                  <a:tr h="6099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CKM matrix</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altLang="zh-CN" sz="1500" i="1" smtClean="0">
                                        <a:latin typeface="Cambria Math" panose="02040503050406030204" pitchFamily="18" charset="0"/>
                                      </a:rPr>
                                    </m:ctrlPr>
                                  </m:sSubSupPr>
                                  <m:e>
                                    <m:r>
                                      <a:rPr lang="en-US" altLang="zh-CN" sz="1500" b="0" smtClean="0">
                                        <a:latin typeface="Cambria Math" panose="02040503050406030204" pitchFamily="18" charset="0"/>
                                      </a:rPr>
                                      <m:t>𝐷</m:t>
                                    </m:r>
                                  </m:e>
                                  <m:sub>
                                    <m:r>
                                      <a:rPr lang="en-US" altLang="zh-CN" sz="1500" b="0" smtClean="0">
                                        <a:latin typeface="Cambria Math" panose="02040503050406030204" pitchFamily="18" charset="0"/>
                                      </a:rPr>
                                      <m:t>(</m:t>
                                    </m:r>
                                    <m:r>
                                      <a:rPr lang="en-US" altLang="zh-CN" sz="1500" b="0" smtClean="0">
                                        <a:latin typeface="Cambria Math" panose="02040503050406030204" pitchFamily="18" charset="0"/>
                                      </a:rPr>
                                      <m:t>𝑠</m:t>
                                    </m:r>
                                    <m:r>
                                      <a:rPr lang="en-US" altLang="zh-CN" sz="1500" b="0" smtClean="0">
                                        <a:latin typeface="Cambria Math" panose="02040503050406030204" pitchFamily="18" charset="0"/>
                                      </a:rPr>
                                      <m:t>)</m:t>
                                    </m:r>
                                  </m:sub>
                                  <m:sup>
                                    <m:r>
                                      <a:rPr lang="en-US" altLang="zh-CN" sz="1500" b="0" smtClean="0">
                                        <a:latin typeface="Cambria Math" panose="02040503050406030204" pitchFamily="18" charset="0"/>
                                      </a:rPr>
                                      <m:t>+</m:t>
                                    </m:r>
                                  </m:sup>
                                </m:sSubSup>
                                <m:r>
                                  <a:rPr lang="en-US" altLang="zh-CN" sz="1500" smtClean="0">
                                    <a:latin typeface="Cambria Math" panose="02040503050406030204" pitchFamily="18" charset="0"/>
                                  </a:rPr>
                                  <m:t>→</m:t>
                                </m:r>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𝑙</m:t>
                                    </m:r>
                                  </m:e>
                                  <m:sup>
                                    <m:r>
                                      <a:rPr lang="en-US" altLang="zh-CN" sz="1500" b="0" smtClean="0">
                                        <a:latin typeface="Cambria Math" panose="02040503050406030204" pitchFamily="18" charset="0"/>
                                      </a:rPr>
                                      <m:t>+</m:t>
                                    </m:r>
                                  </m:sup>
                                </m:sSup>
                                <m:sSub>
                                  <m:sSubPr>
                                    <m:ctrlPr>
                                      <a:rPr lang="en-US" altLang="zh-CN" sz="1500" i="1" smtClean="0">
                                        <a:latin typeface="Cambria Math" panose="02040503050406030204" pitchFamily="18" charset="0"/>
                                      </a:rPr>
                                    </m:ctrlPr>
                                  </m:sSubPr>
                                  <m:e>
                                    <m:r>
                                      <a:rPr lang="zh-CN" altLang="en-US" sz="1500" smtClean="0">
                                        <a:latin typeface="Cambria Math" panose="02040503050406030204" pitchFamily="18" charset="0"/>
                                      </a:rPr>
                                      <m:t>𝜈</m:t>
                                    </m:r>
                                  </m:e>
                                  <m:sub>
                                    <m:r>
                                      <a:rPr lang="en-US" altLang="zh-CN" sz="1500" b="0" smtClean="0">
                                        <a:latin typeface="Cambria Math" panose="02040503050406030204" pitchFamily="18" charset="0"/>
                                      </a:rPr>
                                      <m:t>𝑙</m:t>
                                    </m:r>
                                  </m:sub>
                                </m:sSub>
                                <m:r>
                                  <a:rPr lang="en-US" altLang="zh-CN" sz="1500" b="0" smtClean="0">
                                    <a:latin typeface="Cambria Math" panose="02040503050406030204" pitchFamily="18" charset="0"/>
                                  </a:rPr>
                                  <m:t>, </m:t>
                                </m:r>
                                <m:r>
                                  <a:rPr lang="en-US" altLang="zh-CN" sz="1500" b="0" dirty="0" smtClean="0">
                                    <a:latin typeface="Cambria Math" panose="02040503050406030204" pitchFamily="18" charset="0"/>
                                  </a:rPr>
                                  <m:t>𝐷</m:t>
                                </m:r>
                                <m:r>
                                  <a:rPr lang="en-US" altLang="zh-CN" sz="1500" dirty="0" smtClean="0">
                                    <a:latin typeface="Cambria Math" panose="02040503050406030204" pitchFamily="18" charset="0"/>
                                  </a:rPr>
                                  <m:t>→</m:t>
                                </m:r>
                                <m:r>
                                  <a:rPr lang="en-US" altLang="zh-CN" sz="1500" b="0" dirty="0" smtClean="0">
                                    <a:latin typeface="Cambria Math" panose="02040503050406030204" pitchFamily="18" charset="0"/>
                                  </a:rPr>
                                  <m:t>𝑃</m:t>
                                </m:r>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𝑙</m:t>
                                    </m:r>
                                  </m:e>
                                  <m:sup>
                                    <m:r>
                                      <a:rPr lang="en-US" altLang="zh-CN" sz="1500" b="0" smtClean="0">
                                        <a:latin typeface="Cambria Math" panose="02040503050406030204" pitchFamily="18" charset="0"/>
                                      </a:rPr>
                                      <m:t>+</m:t>
                                    </m:r>
                                  </m:sup>
                                </m:sSup>
                                <m:sSub>
                                  <m:sSubPr>
                                    <m:ctrlPr>
                                      <a:rPr lang="en-US" altLang="zh-CN" sz="1500" i="1" smtClean="0">
                                        <a:latin typeface="Cambria Math" panose="02040503050406030204" pitchFamily="18" charset="0"/>
                                      </a:rPr>
                                    </m:ctrlPr>
                                  </m:sSubPr>
                                  <m:e>
                                    <m:r>
                                      <a:rPr lang="zh-CN" altLang="en-US" sz="1500" smtClean="0">
                                        <a:latin typeface="Cambria Math" panose="02040503050406030204" pitchFamily="18" charset="0"/>
                                      </a:rPr>
                                      <m:t>𝜈</m:t>
                                    </m:r>
                                  </m:e>
                                  <m:sub>
                                    <m:r>
                                      <a:rPr lang="en-US" altLang="zh-CN" sz="1500" b="0" smtClean="0">
                                        <a:latin typeface="Cambria Math" panose="02040503050406030204" pitchFamily="18" charset="0"/>
                                      </a:rPr>
                                      <m:t>𝑙</m:t>
                                    </m:r>
                                  </m:sub>
                                </m:sSub>
                              </m:oMath>
                            </m:oMathPara>
                          </a14:m>
                          <a:endParaRPr lang="en-US" altLang="zh-CN" sz="1500" i="1" dirty="0">
                            <a:latin typeface="Times New Roman" panose="02020603050405020304" pitchFamily="18" charset="0"/>
                            <a:cs typeface="Times New Roman" panose="02020603050405020304" pitchFamily="18" charset="0"/>
                          </a:endParaRP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sSub>
                                <m:sSubPr>
                                  <m:ctrlPr>
                                    <a:rPr lang="en-US" altLang="zh-CN" sz="1500" b="0" i="1" smtClean="0">
                                      <a:latin typeface="Cambria Math" panose="02040503050406030204" pitchFamily="18" charset="0"/>
                                      <a:cs typeface="Times New Roman" panose="02020603050405020304" pitchFamily="18" charset="0"/>
                                    </a:rPr>
                                  </m:ctrlPr>
                                </m:sSubPr>
                                <m:e>
                                  <m:r>
                                    <a:rPr lang="zh-CN" altLang="en-US" sz="1500" b="0" i="1" smtClean="0">
                                      <a:latin typeface="Cambria Math" panose="02040503050406030204" pitchFamily="18" charset="0"/>
                                      <a:cs typeface="Times New Roman" panose="02020603050405020304" pitchFamily="18" charset="0"/>
                                    </a:rPr>
                                    <m:t>𝛿</m:t>
                                  </m:r>
                                  <m:r>
                                    <m:rPr>
                                      <m:sty m:val="p"/>
                                    </m:rPr>
                                    <a:rPr lang="en-US" altLang="zh-CN" sz="1500" b="0" i="0" smtClean="0">
                                      <a:latin typeface="Cambria Math" panose="02040503050406030204" pitchFamily="18" charset="0"/>
                                      <a:cs typeface="Times New Roman" panose="02020603050405020304" pitchFamily="18" charset="0"/>
                                    </a:rPr>
                                    <m:t>V</m:t>
                                  </m:r>
                                </m:e>
                                <m:sub>
                                  <m:r>
                                    <a:rPr lang="en-US" altLang="zh-CN" sz="1500" b="0" i="1" smtClean="0">
                                      <a:latin typeface="Cambria Math" panose="02040503050406030204" pitchFamily="18" charset="0"/>
                                      <a:cs typeface="Times New Roman" panose="02020603050405020304" pitchFamily="18" charset="0"/>
                                    </a:rPr>
                                    <m:t>𝑐𝑑</m:t>
                                  </m:r>
                                  <m:r>
                                    <a:rPr lang="en-US" altLang="zh-CN" sz="1500" b="0" i="1" smtClean="0">
                                      <a:latin typeface="Cambria Math" panose="02040503050406030204" pitchFamily="18" charset="0"/>
                                      <a:cs typeface="Times New Roman" panose="02020603050405020304" pitchFamily="18" charset="0"/>
                                    </a:rPr>
                                    <m:t>/</m:t>
                                  </m:r>
                                  <m:r>
                                    <a:rPr lang="en-US" altLang="zh-CN" sz="1500" b="0" i="1" smtClean="0">
                                      <a:latin typeface="Cambria Math" panose="02040503050406030204" pitchFamily="18" charset="0"/>
                                      <a:cs typeface="Times New Roman" panose="02020603050405020304" pitchFamily="18" charset="0"/>
                                    </a:rPr>
                                    <m:t>𝑐𝑠</m:t>
                                  </m:r>
                                </m:sub>
                              </m:sSub>
                              <m:r>
                                <a:rPr lang="en-US" altLang="zh-CN" sz="1500" b="0" i="1" smtClean="0">
                                  <a:latin typeface="Cambria Math" panose="02040503050406030204" pitchFamily="18" charset="0"/>
                                  <a:cs typeface="Times New Roman" panose="02020603050405020304" pitchFamily="18" charset="0"/>
                                </a:rPr>
                                <m:t>~0.15%</m:t>
                              </m:r>
                              <m:r>
                                <a:rPr lang="en-US" altLang="zh-CN" sz="1500" b="0" i="0" smtClean="0">
                                  <a:latin typeface="Cambria Math" panose="02040503050406030204" pitchFamily="18" charset="0"/>
                                  <a:cs typeface="Times New Roman" panose="02020603050405020304" pitchFamily="18" charset="0"/>
                                </a:rPr>
                                <m:t>;</m:t>
                              </m:r>
                            </m:oMath>
                          </a14:m>
                          <a:r>
                            <a:rPr lang="en-US" altLang="zh-CN" sz="1500" b="0" dirty="0">
                              <a:solidFill>
                                <a:srgbClr val="FF0000"/>
                              </a:solidFill>
                              <a:latin typeface="Times New Roman" panose="02020603050405020304" pitchFamily="18" charset="0"/>
                              <a:cs typeface="Times New Roman" panose="02020603050405020304" pitchFamily="18" charset="0"/>
                            </a:rPr>
                            <a:t>   </a:t>
                          </a:r>
                        </a:p>
                        <a:p>
                          <a:pPr algn="ctr"/>
                          <a:r>
                            <a:rPr lang="en-US" altLang="zh-CN" sz="1500" b="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altLang="zh-CN" sz="1500" b="0" i="1" smtClean="0">
                                  <a:latin typeface="Cambria Math" panose="02040503050406030204" pitchFamily="18" charset="0"/>
                                  <a:ea typeface="Cambria Math" panose="02040503050406030204" pitchFamily="18" charset="0"/>
                                  <a:cs typeface="Times New Roman" panose="02020603050405020304" pitchFamily="18" charset="0"/>
                                </a:rPr>
                                <m:t>δ</m:t>
                              </m:r>
                              <m:sSub>
                                <m:sSubPr>
                                  <m:ctrlPr>
                                    <a:rPr lang="en-US" altLang="zh-CN" sz="1500" b="0" i="1" smtClean="0">
                                      <a:latin typeface="Cambria Math" panose="02040503050406030204" pitchFamily="18" charset="0"/>
                                      <a:cs typeface="Times New Roman" panose="02020603050405020304" pitchFamily="18" charset="0"/>
                                    </a:rPr>
                                  </m:ctrlPr>
                                </m:sSubPr>
                                <m:e>
                                  <m:r>
                                    <a:rPr lang="en-US" altLang="zh-CN" sz="1500" b="0" i="1" smtClean="0">
                                      <a:latin typeface="Cambria Math" panose="02040503050406030204" pitchFamily="18" charset="0"/>
                                      <a:cs typeface="Times New Roman" panose="02020603050405020304" pitchFamily="18" charset="0"/>
                                    </a:rPr>
                                    <m:t>𝑓</m:t>
                                  </m:r>
                                </m:e>
                                <m:sub>
                                  <m:r>
                                    <a:rPr lang="en-US" altLang="zh-CN" sz="1500" b="0" i="1" smtClean="0">
                                      <a:latin typeface="Cambria Math" panose="02040503050406030204" pitchFamily="18" charset="0"/>
                                      <a:cs typeface="Times New Roman" panose="02020603050405020304" pitchFamily="18" charset="0"/>
                                    </a:rPr>
                                    <m:t>𝐷</m:t>
                                  </m:r>
                                  <m:r>
                                    <a:rPr lang="en-US" altLang="zh-CN" sz="1500" b="0" i="0" smtClean="0">
                                      <a:latin typeface="Cambria Math" panose="02040503050406030204" pitchFamily="18" charset="0"/>
                                      <a:cs typeface="Times New Roman" panose="02020603050405020304" pitchFamily="18" charset="0"/>
                                    </a:rPr>
                                    <m:t>/</m:t>
                                  </m:r>
                                  <m:sSub>
                                    <m:sSubPr>
                                      <m:ctrlPr>
                                        <a:rPr lang="en-US" altLang="zh-CN" sz="1500" b="0" i="1" smtClean="0">
                                          <a:latin typeface="Cambria Math" panose="02040503050406030204" pitchFamily="18" charset="0"/>
                                          <a:cs typeface="Times New Roman" panose="02020603050405020304" pitchFamily="18" charset="0"/>
                                        </a:rPr>
                                      </m:ctrlPr>
                                    </m:sSubPr>
                                    <m:e>
                                      <m:r>
                                        <a:rPr lang="en-US" altLang="zh-CN" sz="1500" b="0" i="1" smtClean="0">
                                          <a:latin typeface="Cambria Math" panose="02040503050406030204" pitchFamily="18" charset="0"/>
                                          <a:cs typeface="Times New Roman" panose="02020603050405020304" pitchFamily="18" charset="0"/>
                                        </a:rPr>
                                        <m:t>𝐷</m:t>
                                      </m:r>
                                    </m:e>
                                    <m:sub>
                                      <m:r>
                                        <a:rPr lang="en-US" altLang="zh-CN" sz="1500" b="0" i="1" smtClean="0">
                                          <a:latin typeface="Cambria Math" panose="02040503050406030204" pitchFamily="18" charset="0"/>
                                          <a:cs typeface="Times New Roman" panose="02020603050405020304" pitchFamily="18" charset="0"/>
                                        </a:rPr>
                                        <m:t>𝑠</m:t>
                                      </m:r>
                                    </m:sub>
                                  </m:sSub>
                                </m:sub>
                              </m:sSub>
                              <m:r>
                                <a:rPr lang="en-US" altLang="zh-CN" sz="1500" b="0" i="1" smtClean="0">
                                  <a:latin typeface="Cambria Math" panose="02040503050406030204" pitchFamily="18" charset="0"/>
                                  <a:cs typeface="Times New Roman" panose="02020603050405020304" pitchFamily="18" charset="0"/>
                                </a:rPr>
                                <m:t>~0.15%</m:t>
                              </m:r>
                            </m:oMath>
                          </a14:m>
                          <a:r>
                            <a:rPr lang="en-US" altLang="zh-CN" sz="1500" b="0" dirty="0">
                              <a:solidFill>
                                <a:srgbClr val="FF0000"/>
                              </a:solidFill>
                              <a:latin typeface="Times New Roman" panose="02020603050405020304" pitchFamily="18" charset="0"/>
                              <a:cs typeface="Times New Roman" panose="02020603050405020304" pitchFamily="18" charset="0"/>
                            </a:rPr>
                            <a:t> </a:t>
                          </a:r>
                          <a:endParaRPr lang="zh-CN" altLang="en-US" sz="1500" b="0" dirty="0">
                            <a:solidFill>
                              <a:srgbClr val="FF0000"/>
                            </a:solidFill>
                            <a:latin typeface="Times New Roman" panose="02020603050405020304" pitchFamily="18" charset="0"/>
                            <a:cs typeface="Times New Roman" panose="02020603050405020304" pitchFamily="18" charset="0"/>
                          </a:endParaRP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420755907"/>
                      </a:ext>
                    </a:extLst>
                  </a:tr>
                  <a:tr h="5673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r>
                                <a:rPr lang="zh-CN" altLang="en-US" b="1" i="1" smtClean="0">
                                  <a:latin typeface="Cambria Math" panose="02040503050406030204" pitchFamily="18" charset="0"/>
                                  <a:cs typeface="Times New Roman" panose="02020603050405020304" pitchFamily="18" charset="0"/>
                                  <a:sym typeface="Symbol" panose="05050102010706020507" pitchFamily="18" charset="2"/>
                                </a:rPr>
                                <m:t>𝜸</m:t>
                              </m:r>
                              <m:r>
                                <a:rPr lang="en-US" altLang="zh-CN" b="1" i="1" smtClean="0">
                                  <a:latin typeface="Cambria Math" panose="02040503050406030204" pitchFamily="18" charset="0"/>
                                  <a:cs typeface="Times New Roman" panose="02020603050405020304" pitchFamily="18" charset="0"/>
                                  <a:sym typeface="Symbol" panose="05050102010706020507" pitchFamily="18" charset="2"/>
                                </a:rPr>
                                <m:t>/</m:t>
                              </m:r>
                              <m:sSub>
                                <m:sSubPr>
                                  <m:ctrlPr>
                                    <a:rPr lang="en-US" altLang="zh-CN" b="1" i="1" smtClean="0">
                                      <a:latin typeface="Cambria Math" panose="02040503050406030204" pitchFamily="18" charset="0"/>
                                      <a:cs typeface="Times New Roman" panose="02020603050405020304" pitchFamily="18" charset="0"/>
                                      <a:sym typeface="Symbol" panose="05050102010706020507" pitchFamily="18" charset="2"/>
                                    </a:rPr>
                                  </m:ctrlPr>
                                </m:sSubPr>
                                <m:e>
                                  <m:r>
                                    <a:rPr lang="zh-CN" altLang="en-US" b="1" i="1" smtClean="0">
                                      <a:latin typeface="Cambria Math" panose="02040503050406030204" pitchFamily="18" charset="0"/>
                                      <a:cs typeface="Times New Roman" panose="02020603050405020304" pitchFamily="18" charset="0"/>
                                      <a:sym typeface="Symbol" panose="05050102010706020507" pitchFamily="18" charset="2"/>
                                    </a:rPr>
                                    <m:t>𝝓</m:t>
                                  </m:r>
                                </m:e>
                                <m:sub>
                                  <m:r>
                                    <a:rPr lang="en-US" altLang="zh-CN" b="1" i="1" smtClean="0">
                                      <a:latin typeface="Cambria Math" panose="02040503050406030204" pitchFamily="18" charset="0"/>
                                      <a:cs typeface="Times New Roman" panose="02020603050405020304" pitchFamily="18" charset="0"/>
                                      <a:sym typeface="Symbol" panose="05050102010706020507" pitchFamily="18" charset="2"/>
                                    </a:rPr>
                                    <m:t>𝟑</m:t>
                                  </m:r>
                                </m:sub>
                              </m:sSub>
                            </m:oMath>
                          </a14:m>
                          <a:r>
                            <a:rPr lang="en-US" altLang="zh-CN" b="1" baseline="-25000" dirty="0">
                              <a:latin typeface="Times New Roman" panose="02020603050405020304" pitchFamily="18" charset="0"/>
                              <a:cs typeface="Times New Roman" panose="02020603050405020304" pitchFamily="18" charset="0"/>
                              <a:sym typeface="Symbol" panose="05050102010706020507" pitchFamily="18" charset="2"/>
                            </a:rPr>
                            <a:t> </a:t>
                          </a:r>
                          <a:r>
                            <a:rPr lang="en-US" altLang="zh-CN" b="1" baseline="0" dirty="0">
                              <a:latin typeface="Times New Roman" panose="02020603050405020304" pitchFamily="18" charset="0"/>
                              <a:cs typeface="Times New Roman" panose="02020603050405020304" pitchFamily="18" charset="0"/>
                              <a:sym typeface="Symbol" panose="05050102010706020507" pitchFamily="18" charset="2"/>
                            </a:rPr>
                            <a:t>measurement</a:t>
                          </a:r>
                          <a:endParaRPr lang="zh-CN" altLang="en-US" b="1" baseline="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20000"/>
                            </a:lnSpc>
                          </a:pPr>
                          <a14:m>
                            <m:oMathPara xmlns:m="http://schemas.openxmlformats.org/officeDocument/2006/math">
                              <m:oMathParaPr>
                                <m:jc m:val="centerGroup"/>
                              </m:oMathParaPr>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𝐷</m:t>
                                    </m:r>
                                  </m:e>
                                  <m:sup>
                                    <m:r>
                                      <a:rPr lang="en-US" altLang="zh-CN" sz="1500" b="0" smtClean="0">
                                        <a:latin typeface="Cambria Math" panose="02040503050406030204" pitchFamily="18" charset="0"/>
                                      </a:rPr>
                                      <m:t>0</m:t>
                                    </m:r>
                                  </m:sup>
                                </m:sSup>
                                <m:r>
                                  <a:rPr lang="en-US" altLang="zh-CN" sz="1500" smtClean="0">
                                    <a:latin typeface="Cambria Math" panose="02040503050406030204" pitchFamily="18" charset="0"/>
                                  </a:rPr>
                                  <m:t>→</m:t>
                                </m:r>
                                <m:sSub>
                                  <m:sSubPr>
                                    <m:ctrlPr>
                                      <a:rPr lang="en-US" altLang="zh-CN" sz="1500" i="1" smtClean="0">
                                        <a:latin typeface="Cambria Math" panose="02040503050406030204" pitchFamily="18" charset="0"/>
                                      </a:rPr>
                                    </m:ctrlPr>
                                  </m:sSubPr>
                                  <m:e>
                                    <m:r>
                                      <a:rPr lang="en-US" altLang="zh-CN" sz="1500" b="0" smtClean="0">
                                        <a:latin typeface="Cambria Math" panose="02040503050406030204" pitchFamily="18" charset="0"/>
                                      </a:rPr>
                                      <m:t>𝐾</m:t>
                                    </m:r>
                                  </m:e>
                                  <m:sub>
                                    <m:r>
                                      <a:rPr lang="en-US" altLang="zh-CN" sz="1500" b="0" smtClean="0">
                                        <a:latin typeface="Cambria Math" panose="02040503050406030204" pitchFamily="18" charset="0"/>
                                      </a:rPr>
                                      <m:t>𝑠</m:t>
                                    </m:r>
                                  </m:sub>
                                </m:sSub>
                                <m:sSup>
                                  <m:sSupPr>
                                    <m:ctrlPr>
                                      <a:rPr lang="en-US" altLang="zh-CN" sz="1500" i="1" smtClean="0">
                                        <a:latin typeface="Cambria Math" panose="02040503050406030204" pitchFamily="18" charset="0"/>
                                      </a:rPr>
                                    </m:ctrlPr>
                                  </m:sSupPr>
                                  <m:e>
                                    <m:r>
                                      <a:rPr lang="zh-CN" altLang="en-US" sz="1500" smtClean="0">
                                        <a:latin typeface="Cambria Math" panose="02040503050406030204" pitchFamily="18" charset="0"/>
                                      </a:rPr>
                                      <m:t>𝜋</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zh-CN" altLang="en-US" sz="1500" smtClean="0">
                                        <a:latin typeface="Cambria Math" panose="02040503050406030204" pitchFamily="18" charset="0"/>
                                      </a:rPr>
                                      <m:t>𝜋</m:t>
                                    </m:r>
                                  </m:e>
                                  <m:sup>
                                    <m:r>
                                      <a:rPr lang="en-US" altLang="zh-CN" sz="1500" b="0" smtClean="0">
                                        <a:latin typeface="Cambria Math" panose="02040503050406030204" pitchFamily="18" charset="0"/>
                                      </a:rPr>
                                      <m:t>−</m:t>
                                    </m:r>
                                  </m:sup>
                                </m:sSup>
                                <m:r>
                                  <a:rPr lang="en-US" altLang="zh-CN" sz="1500" b="0" smtClean="0">
                                    <a:latin typeface="Cambria Math" panose="02040503050406030204" pitchFamily="18" charset="0"/>
                                  </a:rPr>
                                  <m:t>, </m:t>
                                </m:r>
                                <m:sSub>
                                  <m:sSubPr>
                                    <m:ctrlPr>
                                      <a:rPr lang="en-US" altLang="zh-CN" sz="1500" i="1" smtClean="0">
                                        <a:latin typeface="Cambria Math" panose="02040503050406030204" pitchFamily="18" charset="0"/>
                                      </a:rPr>
                                    </m:ctrlPr>
                                  </m:sSubPr>
                                  <m:e>
                                    <m:r>
                                      <a:rPr lang="en-US" altLang="zh-CN" sz="1500" b="0" smtClean="0">
                                        <a:latin typeface="Cambria Math" panose="02040503050406030204" pitchFamily="18" charset="0"/>
                                      </a:rPr>
                                      <m:t>𝐾</m:t>
                                    </m:r>
                                  </m:e>
                                  <m:sub>
                                    <m:r>
                                      <a:rPr lang="en-US" altLang="zh-CN" sz="1500" b="0" smtClean="0">
                                        <a:latin typeface="Cambria Math" panose="02040503050406030204" pitchFamily="18" charset="0"/>
                                      </a:rPr>
                                      <m:t>𝑠</m:t>
                                    </m:r>
                                  </m:sub>
                                </m:sSub>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𝐾</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𝐾</m:t>
                                    </m:r>
                                  </m:e>
                                  <m:sup>
                                    <m:r>
                                      <a:rPr lang="en-US" altLang="zh-CN" sz="1500" b="0" smtClean="0">
                                        <a:latin typeface="Cambria Math" panose="02040503050406030204" pitchFamily="18" charset="0"/>
                                      </a:rPr>
                                      <m:t>−</m:t>
                                    </m:r>
                                  </m:sup>
                                </m:sSup>
                                <m:r>
                                  <a:rPr lang="en-US" altLang="zh-CN" sz="1500" b="0" i="0" smtClean="0">
                                    <a:latin typeface="Cambria Math" panose="02040503050406030204" pitchFamily="18" charset="0"/>
                                  </a:rPr>
                                  <m:t>…</m:t>
                                </m:r>
                              </m:oMath>
                            </m:oMathPara>
                          </a14:m>
                          <a:endParaRPr lang="zh-CN" altLang="en-US" sz="150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l-GR"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oMath>
                          </a14:m>
                          <a:r>
                            <a:rPr lang="en-US" altLang="zh-CN" sz="1500" dirty="0">
                              <a:solidFill>
                                <a:schemeClr val="tx1"/>
                              </a:solidFill>
                              <a:latin typeface="Times New Roman" panose="02020603050405020304" pitchFamily="18" charset="0"/>
                              <a:cs typeface="Times New Roman" panose="02020603050405020304" pitchFamily="18" charset="0"/>
                            </a:rPr>
                            <a:t>(</a:t>
                          </a:r>
                          <a:r>
                            <a:rPr lang="en-US" altLang="zh-CN" sz="1500" dirty="0" err="1">
                              <a:solidFill>
                                <a:schemeClr val="tx1"/>
                              </a:solidFill>
                              <a:latin typeface="Times New Roman" panose="02020603050405020304" pitchFamily="18" charset="0"/>
                              <a:cs typeface="Times New Roman" panose="02020603050405020304" pitchFamily="18" charset="0"/>
                            </a:rPr>
                            <a:t>cosδ</a:t>
                          </a:r>
                          <a:r>
                            <a:rPr lang="en-US" altLang="zh-CN" sz="1500" baseline="-25000" dirty="0" err="1">
                              <a:solidFill>
                                <a:schemeClr val="tx1"/>
                              </a:solidFill>
                              <a:latin typeface="Times New Roman" panose="02020603050405020304" pitchFamily="18" charset="0"/>
                              <a:cs typeface="Times New Roman" panose="02020603050405020304" pitchFamily="18" charset="0"/>
                            </a:rPr>
                            <a:t>K</a:t>
                          </a:r>
                          <a:r>
                            <a:rPr lang="el-GR" altLang="zh-CN" sz="1500" baseline="-25000" dirty="0">
                              <a:solidFill>
                                <a:schemeClr val="tx1"/>
                              </a:solidFill>
                              <a:latin typeface="Times New Roman" panose="02020603050405020304" pitchFamily="18" charset="0"/>
                              <a:cs typeface="Times New Roman" panose="02020603050405020304" pitchFamily="18" charset="0"/>
                            </a:rPr>
                            <a:t>π</a:t>
                          </a:r>
                          <a:r>
                            <a:rPr lang="en-US" altLang="zh-CN" sz="1500" dirty="0">
                              <a:solidFill>
                                <a:schemeClr val="tx1"/>
                              </a:solidFill>
                              <a:latin typeface="Times New Roman" panose="02020603050405020304" pitchFamily="18" charset="0"/>
                              <a:cs typeface="Times New Roman" panose="02020603050405020304" pitchFamily="18" charset="0"/>
                            </a:rPr>
                            <a:t>) ∼0.007; </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l-GR"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oMath>
                          </a14:m>
                          <a:r>
                            <a:rPr lang="en-US" altLang="zh-CN" sz="1500" dirty="0">
                              <a:solidFill>
                                <a:schemeClr val="tx1"/>
                              </a:solidFill>
                              <a:latin typeface="Times New Roman" panose="02020603050405020304" pitchFamily="18" charset="0"/>
                              <a:cs typeface="Times New Roman" panose="02020603050405020304" pitchFamily="18" charset="0"/>
                            </a:rPr>
                            <a:t>(</a:t>
                          </a:r>
                          <a:r>
                            <a:rPr lang="en-US" altLang="zh-CN" sz="1500" dirty="0" err="1">
                              <a:solidFill>
                                <a:schemeClr val="tx1"/>
                              </a:solidFill>
                              <a:latin typeface="Times New Roman" panose="02020603050405020304" pitchFamily="18" charset="0"/>
                              <a:cs typeface="Times New Roman" panose="02020603050405020304" pitchFamily="18" charset="0"/>
                            </a:rPr>
                            <a:t>δ</a:t>
                          </a:r>
                          <a:r>
                            <a:rPr lang="en-US" altLang="zh-CN" sz="1500" baseline="-25000" dirty="0" err="1">
                              <a:solidFill>
                                <a:schemeClr val="tx1"/>
                              </a:solidFill>
                              <a:latin typeface="Times New Roman" panose="02020603050405020304" pitchFamily="18" charset="0"/>
                              <a:cs typeface="Times New Roman" panose="02020603050405020304" pitchFamily="18" charset="0"/>
                            </a:rPr>
                            <a:t>K</a:t>
                          </a:r>
                          <a:r>
                            <a:rPr lang="el-GR" altLang="zh-CN" sz="1500" baseline="-25000" dirty="0">
                              <a:solidFill>
                                <a:schemeClr val="tx1"/>
                              </a:solidFill>
                              <a:latin typeface="Times New Roman" panose="02020603050405020304" pitchFamily="18" charset="0"/>
                              <a:cs typeface="Times New Roman" panose="02020603050405020304" pitchFamily="18" charset="0"/>
                            </a:rPr>
                            <a:t>π</a:t>
                          </a:r>
                          <a:r>
                            <a:rPr lang="en-US" altLang="zh-CN" sz="1500" dirty="0">
                              <a:solidFill>
                                <a:schemeClr val="tx1"/>
                              </a:solidFill>
                              <a:latin typeface="Times New Roman" panose="02020603050405020304" pitchFamily="18" charset="0"/>
                              <a:cs typeface="Times New Roman" panose="02020603050405020304" pitchFamily="18" charset="0"/>
                            </a:rPr>
                            <a:t>) ∼2</a:t>
                          </a:r>
                          <a:r>
                            <a:rPr lang="en-US" altLang="zh-CN" sz="1500" baseline="30000" dirty="0">
                              <a:solidFill>
                                <a:schemeClr val="tx1"/>
                              </a:solidFill>
                              <a:latin typeface="Times New Roman" panose="02020603050405020304" pitchFamily="18" charset="0"/>
                              <a:cs typeface="Times New Roman" panose="02020603050405020304" pitchFamily="18" charset="0"/>
                            </a:rPr>
                            <a:t>o</a:t>
                          </a:r>
                          <a:r>
                            <a:rPr lang="zh-CN" altLang="en-US" sz="1500" dirty="0">
                              <a:solidFill>
                                <a:schemeClr val="tx1"/>
                              </a:solidFill>
                              <a:latin typeface="Times New Roman" panose="02020603050405020304" pitchFamily="18" charset="0"/>
                              <a:cs typeface="Times New Roman" panose="02020603050405020304" pitchFamily="18" charset="0"/>
                            </a:rPr>
                            <a:t> </a:t>
                          </a:r>
                          <a:endParaRPr lang="zh-CN" altLang="en-US" sz="1500" b="1"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54118679"/>
                      </a:ext>
                    </a:extLst>
                  </a:tr>
                  <a:tr h="5673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sSup>
                                <m:sSupPr>
                                  <m:ctrlPr>
                                    <a:rPr lang="en-US" altLang="zh-CN" b="1" i="1" smtClean="0">
                                      <a:latin typeface="Cambria Math" panose="02040503050406030204" pitchFamily="18" charset="0"/>
                                    </a:rPr>
                                  </m:ctrlPr>
                                </m:sSupPr>
                                <m:e>
                                  <m:r>
                                    <a:rPr lang="en-US" altLang="zh-CN" b="1" smtClean="0">
                                      <a:latin typeface="Cambria Math" panose="02040503050406030204" pitchFamily="18" charset="0"/>
                                    </a:rPr>
                                    <m:t>𝑫</m:t>
                                  </m:r>
                                </m:e>
                                <m:sup>
                                  <m:r>
                                    <a:rPr lang="en-US" altLang="zh-CN" b="1" smtClean="0">
                                      <a:latin typeface="Cambria Math" panose="02040503050406030204" pitchFamily="18" charset="0"/>
                                    </a:rPr>
                                    <m:t>𝟎</m:t>
                                  </m:r>
                                </m:sup>
                              </m:sSup>
                              <m:r>
                                <a:rPr lang="en-US" altLang="zh-CN" b="1" smtClean="0">
                                  <a:latin typeface="Cambria Math" panose="02040503050406030204" pitchFamily="18" charset="0"/>
                                </a:rPr>
                                <m:t>−</m:t>
                              </m:r>
                              <m:sSup>
                                <m:sSupPr>
                                  <m:ctrlPr>
                                    <a:rPr lang="en-US" altLang="zh-CN" b="1" i="1" smtClean="0">
                                      <a:latin typeface="Cambria Math" panose="02040503050406030204" pitchFamily="18" charset="0"/>
                                    </a:rPr>
                                  </m:ctrlPr>
                                </m:sSupPr>
                                <m:e>
                                  <m:acc>
                                    <m:accPr>
                                      <m:chr m:val="̅"/>
                                      <m:ctrlPr>
                                        <a:rPr lang="en-US" altLang="zh-CN" b="1" i="1" smtClean="0">
                                          <a:latin typeface="Cambria Math" panose="02040503050406030204" pitchFamily="18" charset="0"/>
                                        </a:rPr>
                                      </m:ctrlPr>
                                    </m:accPr>
                                    <m:e>
                                      <m:r>
                                        <a:rPr lang="en-US" altLang="zh-CN" b="1" smtClean="0">
                                          <a:latin typeface="Cambria Math" panose="02040503050406030204" pitchFamily="18" charset="0"/>
                                        </a:rPr>
                                        <m:t>𝑫</m:t>
                                      </m:r>
                                    </m:e>
                                  </m:acc>
                                </m:e>
                                <m:sup>
                                  <m:r>
                                    <a:rPr lang="en-US" altLang="zh-CN" b="1" smtClean="0">
                                      <a:latin typeface="Cambria Math" panose="02040503050406030204" pitchFamily="18" charset="0"/>
                                    </a:rPr>
                                    <m:t>𝟎</m:t>
                                  </m:r>
                                </m:sup>
                              </m:sSup>
                            </m:oMath>
                          </a14:m>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mixing</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r>
                                <a:rPr lang="zh-CN" altLang="en-US" sz="1500" i="1" smtClean="0">
                                  <a:latin typeface="Cambria Math" panose="02040503050406030204" pitchFamily="18" charset="0"/>
                                  <a:cs typeface="Times New Roman" panose="02020603050405020304" pitchFamily="18" charset="0"/>
                                </a:rPr>
                                <m:t>𝜓</m:t>
                              </m:r>
                              <m:r>
                                <a:rPr lang="en-US" altLang="zh-CN" sz="1500" b="0" i="1" smtClean="0">
                                  <a:latin typeface="Cambria Math" panose="02040503050406030204" pitchFamily="18" charset="0"/>
                                  <a:cs typeface="Times New Roman" panose="02020603050405020304" pitchFamily="18" charset="0"/>
                                </a:rPr>
                                <m:t>(3770)</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𝐷</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0</m:t>
                                  </m:r>
                                </m:sup>
                              </m:sSup>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𝐷</m:t>
                                      </m:r>
                                    </m:e>
                                  </m:acc>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0</m:t>
                                  </m:r>
                                </m:sup>
                              </m:sSup>
                              <m:sSub>
                                <m:sSub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e>
                                <m:sub>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𝐶𝑃</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b>
                              </m:sSub>
                            </m:oMath>
                          </a14:m>
                          <a:r>
                            <a:rPr lang="en-US" altLang="zh-CN" sz="1500" dirty="0">
                              <a:latin typeface="Times New Roman" panose="02020603050405020304" pitchFamily="18" charset="0"/>
                              <a:cs typeface="Times New Roman" panose="02020603050405020304" pitchFamily="18" charset="0"/>
                            </a:rPr>
                            <a:t>, </a:t>
                          </a:r>
                          <a:endParaRPr lang="en-US" altLang="zh-CN" sz="1500" i="1" dirty="0">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zh-CN" altLang="en-US" sz="1500" i="1" smtClean="0">
                                    <a:latin typeface="Cambria Math" panose="02040503050406030204" pitchFamily="18" charset="0"/>
                                    <a:cs typeface="Times New Roman" panose="02020603050405020304" pitchFamily="18" charset="0"/>
                                  </a:rPr>
                                  <m:t>𝜓</m:t>
                                </m:r>
                                <m:r>
                                  <a:rPr lang="en-US" altLang="zh-CN" sz="1500" b="0" i="1" smtClean="0">
                                    <a:latin typeface="Cambria Math" panose="02040503050406030204" pitchFamily="18" charset="0"/>
                                    <a:cs typeface="Times New Roman" panose="02020603050405020304" pitchFamily="18" charset="0"/>
                                  </a:rPr>
                                  <m:t>(4140)</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r>
                                  <a:rPr lang="zh-CN" altLang="en-US" sz="1500" b="0" i="1" smtClean="0">
                                    <a:latin typeface="Cambria Math" panose="02040503050406030204" pitchFamily="18" charset="0"/>
                                    <a:ea typeface="Cambria Math" panose="02040503050406030204" pitchFamily="18" charset="0"/>
                                    <a:cs typeface="Times New Roman" panose="02020603050405020304" pitchFamily="18" charset="0"/>
                                  </a:rPr>
                                  <m:t>𝛾</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𝐷</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0</m:t>
                                    </m:r>
                                  </m:sup>
                                </m:sSup>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𝐷</m:t>
                                        </m:r>
                                      </m:e>
                                    </m:acc>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0</m:t>
                                    </m:r>
                                  </m:sup>
                                </m:sSup>
                                <m:sSub>
                                  <m:sSub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e>
                                  <m:sub>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𝐶𝑃</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b>
                                </m:sSub>
                              </m:oMath>
                            </m:oMathPara>
                          </a14:m>
                          <a:endParaRPr lang="zh-CN" altLang="en-US" sz="150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r>
                                  <m:rPr>
                                    <m:sty m:val="p"/>
                                  </m:rPr>
                                  <a:rPr lang="el-GR"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r>
                                  <a:rPr lang="en-US" altLang="zh-CN" sz="1500" b="0" i="1" smtClean="0">
                                    <a:solidFill>
                                      <a:schemeClr val="tx1"/>
                                    </a:solidFill>
                                    <a:latin typeface="Cambria Math" panose="02040503050406030204" pitchFamily="18" charset="0"/>
                                    <a:cs typeface="Times New Roman" panose="02020603050405020304" pitchFamily="18" charset="0"/>
                                  </a:rPr>
                                  <m:t>𝑥</m:t>
                                </m:r>
                                <m:r>
                                  <a:rPr lang="en-US" altLang="zh-CN" sz="1500" b="0" i="1" smtClean="0">
                                    <a:solidFill>
                                      <a:schemeClr val="tx1"/>
                                    </a:solidFill>
                                    <a:latin typeface="Cambria Math" panose="02040503050406030204" pitchFamily="18" charset="0"/>
                                    <a:cs typeface="Times New Roman" panose="02020603050405020304" pitchFamily="18" charset="0"/>
                                  </a:rPr>
                                  <m:t>~0.035%;</m:t>
                                </m:r>
                              </m:oMath>
                            </m:oMathPara>
                          </a14:m>
                          <a:endParaRPr lang="en-US" altLang="zh-CN" sz="1500" b="0" i="1" dirty="0">
                            <a:solidFill>
                              <a:schemeClr val="tx1"/>
                            </a:solidFill>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m:rPr>
                                    <m:sty m:val="p"/>
                                  </m:rPr>
                                  <a:rPr lang="el-GR"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r>
                                  <a:rPr lang="en-US" altLang="zh-CN" sz="1500" b="0" i="1" smtClean="0">
                                    <a:solidFill>
                                      <a:schemeClr val="tx1"/>
                                    </a:solidFill>
                                    <a:latin typeface="Cambria Math" panose="02040503050406030204" pitchFamily="18" charset="0"/>
                                    <a:cs typeface="Times New Roman" panose="02020603050405020304" pitchFamily="18" charset="0"/>
                                  </a:rPr>
                                  <m:t>𝑦</m:t>
                                </m:r>
                                <m:r>
                                  <a:rPr lang="en-US" altLang="zh-CN" sz="1500" b="0" i="1" smtClean="0">
                                    <a:solidFill>
                                      <a:schemeClr val="tx1"/>
                                    </a:solidFill>
                                    <a:latin typeface="Cambria Math" panose="02040503050406030204" pitchFamily="18" charset="0"/>
                                    <a:cs typeface="Times New Roman" panose="02020603050405020304" pitchFamily="18" charset="0"/>
                                  </a:rPr>
                                  <m:t>~0.023%</m:t>
                                </m:r>
                              </m:oMath>
                            </m:oMathPara>
                          </a14:m>
                          <a:endParaRPr lang="zh-CN" altLang="en-US" sz="150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089769727"/>
                      </a:ext>
                    </a:extLst>
                  </a:tr>
                  <a:tr h="491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Charm hadron decay</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14:m>
                            <m:oMath xmlns:m="http://schemas.openxmlformats.org/officeDocument/2006/math">
                              <m:sSub>
                                <m:sSubPr>
                                  <m:ctrlPr>
                                    <a:rPr lang="en-US" altLang="zh-CN" sz="1500" b="0" i="1" smtClean="0">
                                      <a:latin typeface="Cambria Math" panose="02040503050406030204" pitchFamily="18" charset="0"/>
                                    </a:rPr>
                                  </m:ctrlPr>
                                </m:sSubPr>
                                <m:e>
                                  <m:r>
                                    <a:rPr lang="en-US" altLang="zh-CN" sz="1500" b="0" i="1" smtClean="0">
                                      <a:latin typeface="Cambria Math" panose="02040503050406030204" pitchFamily="18" charset="0"/>
                                    </a:rPr>
                                    <m:t>𝐷</m:t>
                                  </m:r>
                                </m:e>
                                <m:sub>
                                  <m:r>
                                    <a:rPr lang="en-US" altLang="zh-CN" sz="1500" b="0" i="1" smtClean="0">
                                      <a:latin typeface="Cambria Math" panose="02040503050406030204" pitchFamily="18" charset="0"/>
                                    </a:rPr>
                                    <m:t>(</m:t>
                                  </m:r>
                                  <m:r>
                                    <a:rPr lang="en-US" altLang="zh-CN" sz="1500" b="0" i="1" smtClean="0">
                                      <a:latin typeface="Cambria Math" panose="02040503050406030204" pitchFamily="18" charset="0"/>
                                    </a:rPr>
                                    <m:t>𝑠</m:t>
                                  </m:r>
                                  <m:r>
                                    <a:rPr lang="en-US" altLang="zh-CN" sz="1500" b="0" i="1" smtClean="0">
                                      <a:latin typeface="Cambria Math" panose="02040503050406030204" pitchFamily="18" charset="0"/>
                                    </a:rPr>
                                    <m:t>)</m:t>
                                  </m:r>
                                </m:sub>
                              </m:sSub>
                              <m:r>
                                <a:rPr lang="en-US" altLang="zh-CN" sz="1500" b="0" i="0" smtClean="0">
                                  <a:latin typeface="Cambria Math" panose="02040503050406030204" pitchFamily="18" charset="0"/>
                                </a:rPr>
                                <m:t>,</m:t>
                              </m:r>
                              <m:sSubSup>
                                <m:sSubSupPr>
                                  <m:ctrlPr>
                                    <a:rPr lang="en-US" altLang="zh-CN" sz="1500" i="1" smtClean="0">
                                      <a:latin typeface="Cambria Math" panose="02040503050406030204" pitchFamily="18" charset="0"/>
                                    </a:rPr>
                                  </m:ctrlPr>
                                </m:sSubSupPr>
                                <m:e>
                                  <m:r>
                                    <m:rPr>
                                      <m:sty m:val="p"/>
                                    </m:rPr>
                                    <a:rPr lang="el-GR" altLang="zh-CN" sz="1500" smtClean="0">
                                      <a:latin typeface="Cambria Math" panose="02040503050406030204" pitchFamily="18" charset="0"/>
                                    </a:rPr>
                                    <m:t>Λ</m:t>
                                  </m:r>
                                </m:e>
                                <m:sub>
                                  <m:r>
                                    <a:rPr lang="en-US" altLang="zh-CN" sz="1500" b="0" smtClean="0">
                                      <a:latin typeface="Cambria Math" panose="02040503050406030204" pitchFamily="18" charset="0"/>
                                    </a:rPr>
                                    <m:t>𝑐</m:t>
                                  </m:r>
                                </m:sub>
                                <m:sup>
                                  <m:r>
                                    <a:rPr lang="en-US" altLang="zh-CN" sz="1500" b="0" smtClean="0">
                                      <a:latin typeface="Cambria Math" panose="02040503050406030204" pitchFamily="18" charset="0"/>
                                    </a:rPr>
                                    <m:t>+</m:t>
                                  </m:r>
                                </m:sup>
                              </m:sSubSup>
                              <m:r>
                                <a:rPr lang="en-US" altLang="zh-CN" sz="1500" b="0" smtClean="0">
                                  <a:latin typeface="Cambria Math" panose="02040503050406030204" pitchFamily="18" charset="0"/>
                                </a:rPr>
                                <m:t>, </m:t>
                              </m:r>
                              <m:sSub>
                                <m:sSubPr>
                                  <m:ctrlPr>
                                    <a:rPr lang="en-US" altLang="zh-CN" sz="1500" b="0" i="1" smtClean="0">
                                      <a:latin typeface="Cambria Math" panose="02040503050406030204" pitchFamily="18" charset="0"/>
                                    </a:rPr>
                                  </m:ctrlPr>
                                </m:sSubPr>
                                <m:e>
                                  <m:r>
                                    <m:rPr>
                                      <m:sty m:val="p"/>
                                    </m:rPr>
                                    <a:rPr lang="el-GR" altLang="zh-CN" sz="1500" b="0" smtClean="0">
                                      <a:latin typeface="Cambria Math" panose="02040503050406030204" pitchFamily="18" charset="0"/>
                                    </a:rPr>
                                    <m:t>Σ</m:t>
                                  </m:r>
                                </m:e>
                                <m:sub>
                                  <m:r>
                                    <a:rPr lang="en-US" altLang="zh-CN" sz="1500" b="0" smtClean="0">
                                      <a:latin typeface="Cambria Math" panose="02040503050406030204" pitchFamily="18" charset="0"/>
                                    </a:rPr>
                                    <m:t>𝑐</m:t>
                                  </m:r>
                                </m:sub>
                              </m:sSub>
                              <m:r>
                                <a:rPr lang="en-US" altLang="zh-CN" sz="1500" b="0" smtClean="0">
                                  <a:latin typeface="Cambria Math" panose="02040503050406030204" pitchFamily="18" charset="0"/>
                                </a:rPr>
                                <m:t>, </m:t>
                              </m:r>
                              <m:sSub>
                                <m:sSubPr>
                                  <m:ctrlPr>
                                    <a:rPr lang="en-US" altLang="zh-CN" sz="1500" b="0" i="1" smtClean="0">
                                      <a:latin typeface="Cambria Math" panose="02040503050406030204" pitchFamily="18" charset="0"/>
                                    </a:rPr>
                                  </m:ctrlPr>
                                </m:sSubPr>
                                <m:e>
                                  <m:r>
                                    <m:rPr>
                                      <m:sty m:val="p"/>
                                    </m:rPr>
                                    <a:rPr lang="el-GR" altLang="zh-CN" sz="1500" b="0" smtClean="0">
                                      <a:latin typeface="Cambria Math" panose="02040503050406030204" pitchFamily="18" charset="0"/>
                                    </a:rPr>
                                    <m:t>Ξ</m:t>
                                  </m:r>
                                </m:e>
                                <m:sub>
                                  <m:r>
                                    <a:rPr lang="en-US" altLang="zh-CN" sz="1500" b="0" smtClean="0">
                                      <a:latin typeface="Cambria Math" panose="02040503050406030204" pitchFamily="18" charset="0"/>
                                    </a:rPr>
                                    <m:t>𝑐</m:t>
                                  </m:r>
                                </m:sub>
                              </m:sSub>
                              <m:r>
                                <a:rPr lang="en-US" altLang="zh-CN" sz="1500" b="0" smtClean="0">
                                  <a:latin typeface="Cambria Math" panose="02040503050406030204" pitchFamily="18" charset="0"/>
                                </a:rPr>
                                <m:t>, </m:t>
                              </m:r>
                              <m:sSub>
                                <m:sSubPr>
                                  <m:ctrlPr>
                                    <a:rPr lang="en-US" altLang="zh-CN" sz="1500" b="0" i="1" smtClean="0">
                                      <a:latin typeface="Cambria Math" panose="02040503050406030204" pitchFamily="18" charset="0"/>
                                    </a:rPr>
                                  </m:ctrlPr>
                                </m:sSubPr>
                                <m:e>
                                  <m:r>
                                    <m:rPr>
                                      <m:sty m:val="p"/>
                                    </m:rPr>
                                    <a:rPr lang="el-GR" altLang="zh-CN" sz="1500" b="0" smtClean="0">
                                      <a:latin typeface="Cambria Math" panose="02040503050406030204" pitchFamily="18" charset="0"/>
                                    </a:rPr>
                                    <m:t>Ω</m:t>
                                  </m:r>
                                </m:e>
                                <m:sub>
                                  <m:r>
                                    <a:rPr lang="en-US" altLang="zh-CN" sz="1500" b="0" smtClean="0">
                                      <a:latin typeface="Cambria Math" panose="02040503050406030204" pitchFamily="18" charset="0"/>
                                    </a:rPr>
                                    <m:t>𝑐</m:t>
                                  </m:r>
                                </m:sub>
                              </m:sSub>
                            </m:oMath>
                          </a14:m>
                          <a:r>
                            <a:rPr lang="en-US" altLang="zh-CN" sz="1500" dirty="0">
                              <a:latin typeface="Times New Roman" panose="02020603050405020304" pitchFamily="18" charset="0"/>
                              <a:cs typeface="Times New Roman" panose="02020603050405020304" pitchFamily="18" charset="0"/>
                            </a:rPr>
                            <a:t> decay</a:t>
                          </a:r>
                          <a:endParaRPr lang="en-US" altLang="zh-CN" sz="1500" i="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1500" b="0" i="1" smtClean="0">
                                        <a:solidFill>
                                          <a:schemeClr val="tx1"/>
                                        </a:solidFill>
                                        <a:latin typeface="Cambria Math" panose="02040503050406030204" pitchFamily="18" charset="0"/>
                                        <a:cs typeface="Times New Roman" panose="02020603050405020304" pitchFamily="18" charset="0"/>
                                      </a:rPr>
                                    </m:ctrlPr>
                                  </m:sSubPr>
                                  <m:e>
                                    <m:r>
                                      <a:rPr lang="en-US" altLang="zh-CN" sz="1500" b="0" i="1" smtClean="0">
                                        <a:solidFill>
                                          <a:schemeClr val="tx1"/>
                                        </a:solidFill>
                                        <a:latin typeface="Cambria Math" panose="02040503050406030204" pitchFamily="18" charset="0"/>
                                        <a:cs typeface="Times New Roman" panose="02020603050405020304" pitchFamily="18" charset="0"/>
                                      </a:rPr>
                                      <m:t>𝑁</m:t>
                                    </m:r>
                                  </m:e>
                                  <m:sub>
                                    <m:f>
                                      <m:fPr>
                                        <m:type m:val="lin"/>
                                        <m:ctrlPr>
                                          <a:rPr lang="en-US" altLang="zh-CN" sz="1500" b="0" i="1" smtClean="0">
                                            <a:solidFill>
                                              <a:schemeClr val="tx1"/>
                                            </a:solidFill>
                                            <a:latin typeface="Cambria Math" panose="02040503050406030204" pitchFamily="18" charset="0"/>
                                            <a:cs typeface="Times New Roman" panose="02020603050405020304" pitchFamily="18" charset="0"/>
                                          </a:rPr>
                                        </m:ctrlPr>
                                      </m:fPr>
                                      <m:num>
                                        <m:r>
                                          <a:rPr lang="en-US" altLang="zh-CN" sz="1500" b="0" i="1" smtClean="0">
                                            <a:solidFill>
                                              <a:schemeClr val="tx1"/>
                                            </a:solidFill>
                                            <a:latin typeface="Cambria Math" panose="02040503050406030204" pitchFamily="18" charset="0"/>
                                            <a:cs typeface="Times New Roman" panose="02020603050405020304" pitchFamily="18" charset="0"/>
                                          </a:rPr>
                                          <m:t>𝐷</m:t>
                                        </m:r>
                                      </m:num>
                                      <m:den>
                                        <m:f>
                                          <m:fPr>
                                            <m:type m:val="lin"/>
                                            <m:ctrlPr>
                                              <a:rPr lang="en-US" altLang="zh-CN" sz="1500" b="0" i="1" smtClean="0">
                                                <a:solidFill>
                                                  <a:schemeClr val="tx1"/>
                                                </a:solidFill>
                                                <a:latin typeface="Cambria Math" panose="02040503050406030204" pitchFamily="18" charset="0"/>
                                                <a:cs typeface="Times New Roman" panose="02020603050405020304" pitchFamily="18" charset="0"/>
                                              </a:rPr>
                                            </m:ctrlPr>
                                          </m:fPr>
                                          <m:num>
                                            <m:sSub>
                                              <m:sSubPr>
                                                <m:ctrlPr>
                                                  <a:rPr lang="en-US" altLang="zh-CN" sz="1500" b="0" i="1" smtClean="0">
                                                    <a:solidFill>
                                                      <a:schemeClr val="tx1"/>
                                                    </a:solidFill>
                                                    <a:latin typeface="Cambria Math" panose="02040503050406030204" pitchFamily="18" charset="0"/>
                                                    <a:cs typeface="Times New Roman" panose="02020603050405020304" pitchFamily="18" charset="0"/>
                                                  </a:rPr>
                                                </m:ctrlPr>
                                              </m:sSubPr>
                                              <m:e>
                                                <m:r>
                                                  <a:rPr lang="en-US" altLang="zh-CN" sz="1500" b="0" i="1" smtClean="0">
                                                    <a:solidFill>
                                                      <a:schemeClr val="tx1"/>
                                                    </a:solidFill>
                                                    <a:latin typeface="Cambria Math" panose="02040503050406030204" pitchFamily="18" charset="0"/>
                                                    <a:cs typeface="Times New Roman" panose="02020603050405020304" pitchFamily="18" charset="0"/>
                                                  </a:rPr>
                                                  <m:t>𝐷</m:t>
                                                </m:r>
                                              </m:e>
                                              <m:sub>
                                                <m:r>
                                                  <a:rPr lang="en-US" altLang="zh-CN" sz="1500" b="0" i="1" smtClean="0">
                                                    <a:solidFill>
                                                      <a:schemeClr val="tx1"/>
                                                    </a:solidFill>
                                                    <a:latin typeface="Cambria Math" panose="02040503050406030204" pitchFamily="18" charset="0"/>
                                                    <a:cs typeface="Times New Roman" panose="02020603050405020304" pitchFamily="18" charset="0"/>
                                                  </a:rPr>
                                                  <m:t>𝑠</m:t>
                                                </m:r>
                                              </m:sub>
                                            </m:sSub>
                                          </m:num>
                                          <m:den>
                                            <m:sSub>
                                              <m:sSubPr>
                                                <m:ctrlPr>
                                                  <a:rPr lang="en-US" altLang="zh-CN" sz="1500" b="0" i="1" smtClean="0">
                                                    <a:solidFill>
                                                      <a:schemeClr val="tx1"/>
                                                    </a:solidFill>
                                                    <a:latin typeface="Cambria Math" panose="02040503050406030204" pitchFamily="18" charset="0"/>
                                                    <a:cs typeface="Times New Roman" panose="02020603050405020304" pitchFamily="18" charset="0"/>
                                                  </a:rPr>
                                                </m:ctrlPr>
                                              </m:sSubPr>
                                              <m:e>
                                                <m:r>
                                                  <m:rPr>
                                                    <m:sty m:val="p"/>
                                                  </m:rPr>
                                                  <a:rPr lang="el-GR"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Λ</m:t>
                                                </m:r>
                                              </m:e>
                                              <m:sub>
                                                <m:r>
                                                  <a:rPr lang="en-US" altLang="zh-CN" sz="1500" b="0" i="1" smtClean="0">
                                                    <a:solidFill>
                                                      <a:schemeClr val="tx1"/>
                                                    </a:solidFill>
                                                    <a:latin typeface="Cambria Math" panose="02040503050406030204" pitchFamily="18" charset="0"/>
                                                    <a:cs typeface="Times New Roman" panose="02020603050405020304" pitchFamily="18" charset="0"/>
                                                  </a:rPr>
                                                  <m:t>𝑐</m:t>
                                                </m:r>
                                              </m:sub>
                                            </m:sSub>
                                          </m:den>
                                        </m:f>
                                      </m:den>
                                    </m:f>
                                  </m:sub>
                                </m:sSub>
                                <m:r>
                                  <a:rPr lang="en-US" altLang="zh-CN" sz="1500" b="0" i="1" smtClean="0">
                                    <a:solidFill>
                                      <a:schemeClr val="tx1"/>
                                    </a:solidFill>
                                    <a:latin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cs typeface="Times New Roman" panose="02020603050405020304" pitchFamily="18" charset="0"/>
                                      </a:rPr>
                                      <m:t>9</m:t>
                                    </m:r>
                                  </m:sup>
                                </m:sSup>
                                <m:f>
                                  <m:fPr>
                                    <m:type m:val="lin"/>
                                    <m:ctrlPr>
                                      <a:rPr lang="en-US" altLang="zh-CN" sz="1500" b="0" i="1" smtClean="0">
                                        <a:solidFill>
                                          <a:schemeClr val="tx1"/>
                                        </a:solidFill>
                                        <a:latin typeface="Cambria Math" panose="02040503050406030204" pitchFamily="18" charset="0"/>
                                        <a:cs typeface="Times New Roman" panose="02020603050405020304" pitchFamily="18" charset="0"/>
                                      </a:rPr>
                                    </m:ctrlPr>
                                  </m:fPr>
                                  <m:num>
                                    <m:r>
                                      <a:rPr lang="en-US" altLang="zh-CN" sz="1500" b="0" i="1" smtClean="0">
                                        <a:solidFill>
                                          <a:schemeClr val="tx1"/>
                                        </a:solidFill>
                                        <a:latin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cs typeface="Times New Roman" panose="02020603050405020304" pitchFamily="18" charset="0"/>
                                          </a:rPr>
                                          <m:t>8</m:t>
                                        </m:r>
                                      </m:sup>
                                    </m:sSup>
                                  </m:num>
                                  <m:den>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cs typeface="Times New Roman" panose="02020603050405020304" pitchFamily="18" charset="0"/>
                                          </a:rPr>
                                          <m:t>8</m:t>
                                        </m:r>
                                      </m:sup>
                                    </m:sSup>
                                  </m:den>
                                </m:f>
                              </m:oMath>
                            </m:oMathPara>
                          </a14:m>
                          <a:endParaRPr lang="zh-CN" altLang="en-US" sz="1500" b="1" dirty="0">
                            <a:solidFill>
                              <a:srgbClr val="FF0000"/>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31103723"/>
                      </a:ext>
                    </a:extLst>
                  </a:tr>
                  <a:tr h="5673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r>
                                <a:rPr lang="zh-CN" altLang="en-US" b="1" smtClean="0">
                                  <a:latin typeface="Cambria Math" panose="02040503050406030204" pitchFamily="18" charset="0"/>
                                </a:rPr>
                                <m:t>𝜸</m:t>
                              </m:r>
                            </m:oMath>
                          </a14:m>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polarization</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p>
                                  <m:sSupPr>
                                    <m:ctrlPr>
                                      <a:rPr lang="en-US" altLang="zh-CN" sz="1500" i="1" dirty="0" smtClean="0">
                                        <a:latin typeface="Cambria Math" panose="02040503050406030204" pitchFamily="18" charset="0"/>
                                      </a:rPr>
                                    </m:ctrlPr>
                                  </m:sSupPr>
                                  <m:e>
                                    <m:r>
                                      <a:rPr lang="en-US" altLang="zh-CN" sz="1500" b="0" dirty="0" smtClean="0">
                                        <a:latin typeface="Cambria Math" panose="02040503050406030204" pitchFamily="18" charset="0"/>
                                      </a:rPr>
                                      <m:t>𝐷</m:t>
                                    </m:r>
                                  </m:e>
                                  <m:sup>
                                    <m:r>
                                      <a:rPr lang="en-US" altLang="zh-CN" sz="1500" b="0" dirty="0" smtClean="0">
                                        <a:latin typeface="Cambria Math" panose="02040503050406030204" pitchFamily="18" charset="0"/>
                                      </a:rPr>
                                      <m:t>0</m:t>
                                    </m:r>
                                  </m:sup>
                                </m:sSup>
                                <m:r>
                                  <a:rPr lang="en-US" altLang="zh-CN" sz="1500" dirty="0" smtClean="0">
                                    <a:latin typeface="Cambria Math" panose="02040503050406030204" pitchFamily="18" charset="0"/>
                                  </a:rPr>
                                  <m:t>→</m:t>
                                </m:r>
                                <m:sSub>
                                  <m:sSubPr>
                                    <m:ctrlPr>
                                      <a:rPr lang="en-US" altLang="zh-CN" sz="1500" i="1" dirty="0" smtClean="0">
                                        <a:latin typeface="Cambria Math" panose="02040503050406030204" pitchFamily="18" charset="0"/>
                                      </a:rPr>
                                    </m:ctrlPr>
                                  </m:sSubPr>
                                  <m:e>
                                    <m:r>
                                      <a:rPr lang="en-US" altLang="zh-CN" sz="1500" b="0" dirty="0" smtClean="0">
                                        <a:latin typeface="Cambria Math" panose="02040503050406030204" pitchFamily="18" charset="0"/>
                                      </a:rPr>
                                      <m:t>𝐾</m:t>
                                    </m:r>
                                  </m:e>
                                  <m:sub>
                                    <m:r>
                                      <a:rPr lang="en-US" altLang="zh-CN" sz="1500" b="0" dirty="0" smtClean="0">
                                        <a:latin typeface="Cambria Math" panose="02040503050406030204" pitchFamily="18" charset="0"/>
                                      </a:rPr>
                                      <m:t>1</m:t>
                                    </m:r>
                                  </m:sub>
                                </m:sSub>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b>
                                  <m:sSubPr>
                                    <m:ctrlPr>
                                      <a:rPr lang="en-US" altLang="zh-CN" sz="1500" i="1" smtClean="0">
                                        <a:latin typeface="Cambria Math" panose="02040503050406030204" pitchFamily="18" charset="0"/>
                                      </a:rPr>
                                    </m:ctrlPr>
                                  </m:sSubPr>
                                  <m:e>
                                    <m:r>
                                      <a:rPr lang="zh-CN" altLang="en-US" sz="1500" smtClean="0">
                                        <a:latin typeface="Cambria Math" panose="02040503050406030204" pitchFamily="18" charset="0"/>
                                      </a:rPr>
                                      <m:t>𝜈</m:t>
                                    </m:r>
                                  </m:e>
                                  <m:sub>
                                    <m:r>
                                      <a:rPr lang="en-US" altLang="zh-CN" sz="1500" b="0" smtClean="0">
                                        <a:latin typeface="Cambria Math" panose="02040503050406030204" pitchFamily="18" charset="0"/>
                                      </a:rPr>
                                      <m:t>𝑒</m:t>
                                    </m:r>
                                  </m:sub>
                                </m:sSub>
                              </m:oMath>
                            </m:oMathPara>
                          </a14:m>
                          <a:endParaRPr lang="zh-CN" altLang="en-US" sz="150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sSubSup>
                                  <m:sSubSupPr>
                                    <m:ctrlPr>
                                      <a:rPr lang="en-US" altLang="zh-CN" sz="1500" b="0" i="1" smtClean="0">
                                        <a:solidFill>
                                          <a:schemeClr val="tx1"/>
                                        </a:solidFill>
                                        <a:latin typeface="Cambria Math" panose="02040503050406030204" pitchFamily="18" charset="0"/>
                                        <a:cs typeface="Times New Roman" panose="02020603050405020304" pitchFamily="18" charset="0"/>
                                      </a:rPr>
                                    </m:ctrlPr>
                                  </m:sSubSupPr>
                                  <m:e>
                                    <m:r>
                                      <a:rPr lang="en-US" altLang="zh-CN" sz="1500" b="0" i="1" smtClean="0">
                                        <a:solidFill>
                                          <a:schemeClr val="tx1"/>
                                        </a:solidFill>
                                        <a:latin typeface="Cambria Math" panose="02040503050406030204" pitchFamily="18" charset="0"/>
                                        <a:cs typeface="Times New Roman" panose="02020603050405020304" pitchFamily="18" charset="0"/>
                                      </a:rPr>
                                      <m:t>𝐴</m:t>
                                    </m:r>
                                  </m:e>
                                  <m:sub>
                                    <m:r>
                                      <a:rPr lang="en-US" altLang="zh-CN" sz="1500" b="0" i="1" smtClean="0">
                                        <a:solidFill>
                                          <a:schemeClr val="tx1"/>
                                        </a:solidFill>
                                        <a:latin typeface="Cambria Math" panose="02040503050406030204" pitchFamily="18" charset="0"/>
                                        <a:cs typeface="Times New Roman" panose="02020603050405020304" pitchFamily="18" charset="0"/>
                                      </a:rPr>
                                      <m:t>𝑈𝐷</m:t>
                                    </m:r>
                                  </m:sub>
                                  <m:sup>
                                    <m:r>
                                      <a:rPr lang="en-US" altLang="zh-CN" sz="1500" b="0" i="1" smtClean="0">
                                        <a:solidFill>
                                          <a:schemeClr val="tx1"/>
                                        </a:solidFill>
                                        <a:latin typeface="Cambria Math" panose="02040503050406030204" pitchFamily="18" charset="0"/>
                                        <a:cs typeface="Times New Roman" panose="02020603050405020304" pitchFamily="18" charset="0"/>
                                      </a:rPr>
                                      <m:t>′</m:t>
                                    </m:r>
                                  </m:sup>
                                </m:sSubSup>
                                <m:r>
                                  <a:rPr lang="en-US" altLang="zh-CN" sz="1500" b="0" i="1" smtClean="0">
                                    <a:solidFill>
                                      <a:schemeClr val="tx1"/>
                                    </a:solidFill>
                                    <a:latin typeface="Cambria Math" panose="02040503050406030204" pitchFamily="18" charset="0"/>
                                    <a:cs typeface="Times New Roman" panose="02020603050405020304" pitchFamily="18" charset="0"/>
                                  </a:rPr>
                                  <m:t>~0.015</m:t>
                                </m:r>
                              </m:oMath>
                            </m:oMathPara>
                          </a14:m>
                          <a:endParaRPr lang="zh-CN" altLang="en-US" sz="1500" b="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815105378"/>
                      </a:ext>
                    </a:extLst>
                  </a:tr>
                  <a:tr h="4966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CPV in Hyperons</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r>
                                <a:rPr lang="en-US" altLang="zh-CN" sz="1500" b="0" smtClean="0">
                                  <a:latin typeface="Cambria Math" panose="02040503050406030204" pitchFamily="18" charset="0"/>
                                </a:rPr>
                                <m:t>𝐽</m:t>
                              </m:r>
                              <m:r>
                                <a:rPr lang="en-US" altLang="zh-CN" sz="1500" b="0" smtClean="0">
                                  <a:latin typeface="Cambria Math" panose="02040503050406030204" pitchFamily="18" charset="0"/>
                                </a:rPr>
                                <m:t>/</m:t>
                              </m:r>
                              <m:r>
                                <a:rPr lang="zh-CN" altLang="en-US" sz="1500" b="0" smtClean="0">
                                  <a:latin typeface="Cambria Math" panose="02040503050406030204" pitchFamily="18" charset="0"/>
                                </a:rPr>
                                <m:t>𝜓</m:t>
                              </m:r>
                              <m:r>
                                <a:rPr lang="zh-CN" altLang="en-US" sz="1500" b="0" smtClean="0">
                                  <a:latin typeface="Cambria Math" panose="02040503050406030204" pitchFamily="18" charset="0"/>
                                </a:rPr>
                                <m:t>→</m:t>
                              </m:r>
                              <m:r>
                                <m:rPr>
                                  <m:sty m:val="p"/>
                                </m:rPr>
                                <a:rPr lang="el-GR" altLang="zh-CN" sz="1500" b="0" smtClean="0">
                                  <a:latin typeface="Cambria Math" panose="02040503050406030204" pitchFamily="18" charset="0"/>
                                </a:rPr>
                                <m:t>Λ</m:t>
                              </m:r>
                              <m:acc>
                                <m:accPr>
                                  <m:chr m:val="̅"/>
                                  <m:ctrlPr>
                                    <a:rPr lang="el-GR" altLang="zh-CN" sz="1500" b="0" i="1" smtClean="0">
                                      <a:latin typeface="Cambria Math" panose="02040503050406030204" pitchFamily="18" charset="0"/>
                                    </a:rPr>
                                  </m:ctrlPr>
                                </m:accPr>
                                <m:e>
                                  <m:r>
                                    <m:rPr>
                                      <m:sty m:val="p"/>
                                    </m:rPr>
                                    <a:rPr lang="el-GR" altLang="zh-CN" sz="1500" b="0" smtClean="0">
                                      <a:latin typeface="Cambria Math" panose="02040503050406030204" pitchFamily="18" charset="0"/>
                                    </a:rPr>
                                    <m:t>Λ</m:t>
                                  </m:r>
                                </m:e>
                              </m:acc>
                            </m:oMath>
                          </a14:m>
                          <a:r>
                            <a:rPr lang="en-US" altLang="zh-CN" sz="15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altLang="zh-CN" sz="1500" smtClean="0">
                                  <a:latin typeface="Cambria Math" panose="02040503050406030204" pitchFamily="18" charset="0"/>
                                </a:rPr>
                                <m:t>Σ</m:t>
                              </m:r>
                              <m:acc>
                                <m:accPr>
                                  <m:chr m:val="̅"/>
                                  <m:ctrlPr>
                                    <a:rPr lang="el-GR" altLang="zh-CN" sz="1500" i="1" smtClean="0">
                                      <a:latin typeface="Cambria Math" panose="02040503050406030204" pitchFamily="18" charset="0"/>
                                    </a:rPr>
                                  </m:ctrlPr>
                                </m:accPr>
                                <m:e>
                                  <m:r>
                                    <m:rPr>
                                      <m:sty m:val="p"/>
                                    </m:rPr>
                                    <a:rPr lang="el-GR" altLang="zh-CN" sz="1500" smtClean="0">
                                      <a:latin typeface="Cambria Math" panose="02040503050406030204" pitchFamily="18" charset="0"/>
                                    </a:rPr>
                                    <m:t>Σ</m:t>
                                  </m:r>
                                  <m:r>
                                    <a:rPr lang="en-US" altLang="zh-CN" sz="1500" b="0" smtClean="0">
                                      <a:latin typeface="Cambria Math" panose="02040503050406030204" pitchFamily="18" charset="0"/>
                                    </a:rPr>
                                    <m:t>, </m:t>
                                  </m:r>
                                </m:e>
                              </m:acc>
                              <m:sSup>
                                <m:sSupPr>
                                  <m:ctrlPr>
                                    <a:rPr lang="en-US" altLang="zh-CN" sz="1500" i="1" smtClean="0">
                                      <a:latin typeface="Cambria Math" panose="02040503050406030204" pitchFamily="18" charset="0"/>
                                    </a:rPr>
                                  </m:ctrlPr>
                                </m:sSupPr>
                                <m:e>
                                  <m:r>
                                    <m:rPr>
                                      <m:sty m:val="p"/>
                                    </m:rPr>
                                    <a:rPr lang="el-GR" altLang="zh-CN" sz="1500" smtClean="0">
                                      <a:latin typeface="Cambria Math" panose="02040503050406030204" pitchFamily="18" charset="0"/>
                                    </a:rPr>
                                    <m:t>Ξ</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acc>
                                    <m:accPr>
                                      <m:chr m:val="̅"/>
                                      <m:ctrlPr>
                                        <a:rPr lang="en-US" altLang="zh-CN" sz="1500" i="1" smtClean="0">
                                          <a:latin typeface="Cambria Math" panose="02040503050406030204" pitchFamily="18" charset="0"/>
                                        </a:rPr>
                                      </m:ctrlPr>
                                    </m:accPr>
                                    <m:e>
                                      <m:r>
                                        <m:rPr>
                                          <m:sty m:val="p"/>
                                        </m:rPr>
                                        <a:rPr lang="el-GR" altLang="zh-CN" sz="1500" smtClean="0">
                                          <a:latin typeface="Cambria Math" panose="02040503050406030204" pitchFamily="18" charset="0"/>
                                        </a:rPr>
                                        <m:t>Ξ</m:t>
                                      </m:r>
                                    </m:e>
                                  </m:acc>
                                </m:e>
                                <m:sup>
                                  <m:r>
                                    <a:rPr lang="en-US" altLang="zh-CN" sz="1500" b="0" smtClean="0">
                                      <a:latin typeface="Cambria Math" panose="02040503050406030204" pitchFamily="18" charset="0"/>
                                    </a:rPr>
                                    <m:t>−</m:t>
                                  </m:r>
                                </m:sup>
                              </m:sSup>
                              <m:r>
                                <a:rPr lang="en-US" altLang="zh-CN" sz="1500" b="0" smtClean="0">
                                  <a:latin typeface="Cambria Math" panose="02040503050406030204" pitchFamily="18" charset="0"/>
                                </a:rPr>
                                <m:t>,</m:t>
                              </m:r>
                            </m:oMath>
                          </a14:m>
                          <a:r>
                            <a:rPr lang="en-US" altLang="zh-CN" sz="15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1500" i="1" smtClean="0">
                                      <a:latin typeface="Cambria Math" panose="02040503050406030204" pitchFamily="18" charset="0"/>
                                    </a:rPr>
                                  </m:ctrlPr>
                                </m:sSupPr>
                                <m:e>
                                  <m:r>
                                    <m:rPr>
                                      <m:sty m:val="p"/>
                                    </m:rPr>
                                    <a:rPr lang="el-GR" altLang="zh-CN" sz="1500" smtClean="0">
                                      <a:latin typeface="Cambria Math" panose="02040503050406030204" pitchFamily="18" charset="0"/>
                                    </a:rPr>
                                    <m:t>Ξ</m:t>
                                  </m:r>
                                </m:e>
                                <m:sup>
                                  <m:r>
                                    <a:rPr lang="en-US" altLang="zh-CN" sz="1500" b="0" smtClean="0">
                                      <a:latin typeface="Cambria Math" panose="02040503050406030204" pitchFamily="18" charset="0"/>
                                    </a:rPr>
                                    <m:t>0</m:t>
                                  </m:r>
                                </m:sup>
                              </m:sSup>
                              <m:sSup>
                                <m:sSupPr>
                                  <m:ctrlPr>
                                    <a:rPr lang="en-US" altLang="zh-CN" sz="1500" i="1" smtClean="0">
                                      <a:latin typeface="Cambria Math" panose="02040503050406030204" pitchFamily="18" charset="0"/>
                                    </a:rPr>
                                  </m:ctrlPr>
                                </m:sSupPr>
                                <m:e>
                                  <m:acc>
                                    <m:accPr>
                                      <m:chr m:val="̅"/>
                                      <m:ctrlPr>
                                        <a:rPr lang="en-US" altLang="zh-CN" sz="1500" i="1" smtClean="0">
                                          <a:latin typeface="Cambria Math" panose="02040503050406030204" pitchFamily="18" charset="0"/>
                                        </a:rPr>
                                      </m:ctrlPr>
                                    </m:accPr>
                                    <m:e>
                                      <m:r>
                                        <m:rPr>
                                          <m:sty m:val="p"/>
                                        </m:rPr>
                                        <a:rPr lang="el-GR" altLang="zh-CN" sz="1500" smtClean="0">
                                          <a:latin typeface="Cambria Math" panose="02040503050406030204" pitchFamily="18" charset="0"/>
                                        </a:rPr>
                                        <m:t>Ξ</m:t>
                                      </m:r>
                                    </m:e>
                                  </m:acc>
                                </m:e>
                                <m:sup>
                                  <m:r>
                                    <a:rPr lang="en-US" altLang="zh-CN" sz="1500" b="0" smtClean="0">
                                      <a:latin typeface="Cambria Math" panose="02040503050406030204" pitchFamily="18" charset="0"/>
                                    </a:rPr>
                                    <m:t>0</m:t>
                                  </m:r>
                                </m:sup>
                              </m:sSup>
                            </m:oMath>
                          </a14:m>
                          <a:endParaRPr lang="zh-CN" altLang="en-US" sz="150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sSub>
                                  <m:sSubPr>
                                    <m:ctrlPr>
                                      <a:rPr lang="en-US" altLang="zh-CN" sz="1500" b="0" i="1" smtClean="0">
                                        <a:solidFill>
                                          <a:schemeClr val="tx1"/>
                                        </a:solidFill>
                                        <a:latin typeface="Cambria Math" panose="02040503050406030204" pitchFamily="18" charset="0"/>
                                        <a:cs typeface="Times New Roman" panose="02020603050405020304" pitchFamily="18" charset="0"/>
                                      </a:rPr>
                                    </m:ctrlPr>
                                  </m:sSubPr>
                                  <m:e>
                                    <m:r>
                                      <a:rPr lang="en-US" altLang="zh-CN" sz="1500" b="0" i="1" smtClean="0">
                                        <a:solidFill>
                                          <a:schemeClr val="tx1"/>
                                        </a:solidFill>
                                        <a:latin typeface="Cambria Math" panose="02040503050406030204" pitchFamily="18" charset="0"/>
                                        <a:cs typeface="Times New Roman" panose="02020603050405020304" pitchFamily="18" charset="0"/>
                                      </a:rPr>
                                      <m:t>𝐴</m:t>
                                    </m:r>
                                  </m:e>
                                  <m:sub>
                                    <m:r>
                                      <a:rPr lang="zh-CN" altLang="en-US" sz="1500" b="0" i="1" smtClean="0">
                                        <a:solidFill>
                                          <a:schemeClr val="tx1"/>
                                        </a:solidFill>
                                        <a:latin typeface="Cambria Math" panose="02040503050406030204" pitchFamily="18" charset="0"/>
                                        <a:cs typeface="Times New Roman" panose="02020603050405020304" pitchFamily="18" charset="0"/>
                                      </a:rPr>
                                      <m:t>𝛬</m:t>
                                    </m:r>
                                  </m:sub>
                                </m:sSub>
                                <m:r>
                                  <a:rPr lang="en-US" altLang="zh-CN" sz="1500" b="0" i="1" smtClean="0">
                                    <a:solidFill>
                                      <a:schemeClr val="tx1"/>
                                    </a:solidFill>
                                    <a:latin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cs typeface="Times New Roman" panose="02020603050405020304" pitchFamily="18" charset="0"/>
                                      </a:rPr>
                                      <m:t>−4</m:t>
                                    </m:r>
                                  </m:sup>
                                </m:sSup>
                              </m:oMath>
                            </m:oMathPara>
                          </a14:m>
                          <a:endParaRPr lang="en-US" altLang="zh-CN" sz="1500" b="0" i="1" dirty="0">
                            <a:solidFill>
                              <a:srgbClr val="FF0000"/>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4190217"/>
                      </a:ext>
                    </a:extLst>
                  </a:tr>
                  <a:tr h="5935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CPV in </a:t>
                          </a:r>
                          <a14:m>
                            <m:oMath xmlns:m="http://schemas.openxmlformats.org/officeDocument/2006/math">
                              <m:r>
                                <a:rPr lang="zh-CN" altLang="en-US" b="1" smtClean="0">
                                  <a:latin typeface="Cambria Math" panose="02040503050406030204" pitchFamily="18" charset="0"/>
                                </a:rPr>
                                <m:t>𝝉</m:t>
                              </m:r>
                            </m:oMath>
                          </a14:m>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r>
                                <a:rPr lang="zh-CN" altLang="en-US" sz="1500" i="1" smtClean="0">
                                  <a:latin typeface="Cambria Math" panose="02040503050406030204" pitchFamily="18" charset="0"/>
                                  <a:cs typeface="Times New Roman" panose="02020603050405020304" pitchFamily="18" charset="0"/>
                                </a:rPr>
                                <m:t>𝜏</m:t>
                              </m:r>
                              <m:r>
                                <a:rPr lang="zh-CN" altLang="en-US" sz="1500" i="1" smtClean="0">
                                  <a:latin typeface="Cambria Math" panose="02040503050406030204" pitchFamily="18" charset="0"/>
                                  <a:cs typeface="Times New Roman" panose="02020603050405020304" pitchFamily="18" charset="0"/>
                                </a:rPr>
                                <m:t>→</m:t>
                              </m:r>
                              <m:sSub>
                                <m:sSubPr>
                                  <m:ctrlPr>
                                    <a:rPr lang="en-US" altLang="zh-CN" sz="1500" i="1" smtClean="0">
                                      <a:latin typeface="Cambria Math" panose="02040503050406030204" pitchFamily="18" charset="0"/>
                                      <a:cs typeface="Times New Roman" panose="02020603050405020304" pitchFamily="18" charset="0"/>
                                    </a:rPr>
                                  </m:ctrlPr>
                                </m:sSubPr>
                                <m:e>
                                  <m:r>
                                    <a:rPr lang="en-US" altLang="zh-CN" sz="1500" b="0" i="1" smtClean="0">
                                      <a:latin typeface="Cambria Math" panose="02040503050406030204" pitchFamily="18" charset="0"/>
                                      <a:cs typeface="Times New Roman" panose="02020603050405020304" pitchFamily="18" charset="0"/>
                                    </a:rPr>
                                    <m:t>𝐾</m:t>
                                  </m:r>
                                </m:e>
                                <m:sub>
                                  <m:r>
                                    <a:rPr lang="en-US" altLang="zh-CN" sz="1500" b="0" i="1" smtClean="0">
                                      <a:latin typeface="Cambria Math" panose="02040503050406030204" pitchFamily="18" charset="0"/>
                                      <a:cs typeface="Times New Roman" panose="02020603050405020304" pitchFamily="18" charset="0"/>
                                    </a:rPr>
                                    <m:t>𝑠</m:t>
                                  </m:r>
                                </m:sub>
                              </m:sSub>
                              <m:r>
                                <a:rPr lang="zh-CN" altLang="en-US" sz="1500" i="1" smtClean="0">
                                  <a:latin typeface="Cambria Math" panose="02040503050406030204" pitchFamily="18" charset="0"/>
                                  <a:cs typeface="Times New Roman" panose="02020603050405020304" pitchFamily="18" charset="0"/>
                                </a:rPr>
                                <m:t>𝜋𝜈</m:t>
                              </m:r>
                            </m:oMath>
                          </a14:m>
                          <a:r>
                            <a:rPr lang="en-US" altLang="zh-CN" sz="1500" dirty="0">
                              <a:latin typeface="Times New Roman" panose="02020603050405020304" pitchFamily="18" charset="0"/>
                              <a:cs typeface="Times New Roman" panose="02020603050405020304" pitchFamily="18" charset="0"/>
                            </a:rPr>
                            <a:t>, EDM of </a:t>
                          </a:r>
                          <a14:m>
                            <m:oMath xmlns:m="http://schemas.openxmlformats.org/officeDocument/2006/math">
                              <m:r>
                                <a:rPr lang="zh-CN" altLang="en-US" sz="1500" i="1" smtClean="0">
                                  <a:latin typeface="Cambria Math" panose="02040503050406030204" pitchFamily="18" charset="0"/>
                                  <a:cs typeface="Times New Roman" panose="02020603050405020304" pitchFamily="18" charset="0"/>
                                </a:rPr>
                                <m:t>𝜏</m:t>
                              </m:r>
                            </m:oMath>
                          </a14:m>
                          <a:r>
                            <a:rPr lang="en-US" altLang="zh-CN" sz="1500" dirty="0">
                              <a:latin typeface="Times New Roman" panose="02020603050405020304" pitchFamily="18" charset="0"/>
                              <a:cs typeface="Times New Roman" panose="02020603050405020304" pitchFamily="18" charset="0"/>
                            </a:rPr>
                            <a:t>,</a:t>
                          </a:r>
                        </a:p>
                        <a:p>
                          <a:pPr algn="ctr"/>
                          <a14:m>
                            <m:oMath xmlns:m="http://schemas.openxmlformats.org/officeDocument/2006/math">
                              <m:r>
                                <a:rPr lang="zh-CN" altLang="en-US" sz="1500" i="1" smtClean="0">
                                  <a:latin typeface="Cambria Math" panose="02040503050406030204" pitchFamily="18" charset="0"/>
                                  <a:cs typeface="Times New Roman" panose="02020603050405020304" pitchFamily="18" charset="0"/>
                                </a:rPr>
                                <m:t>𝜏</m:t>
                              </m:r>
                              <m:r>
                                <a:rPr lang="zh-CN" altLang="en-US" sz="1500" i="1" smtClean="0">
                                  <a:latin typeface="Cambria Math" panose="02040503050406030204" pitchFamily="18" charset="0"/>
                                  <a:cs typeface="Times New Roman" panose="02020603050405020304" pitchFamily="18" charset="0"/>
                                </a:rPr>
                                <m:t>→</m:t>
                              </m:r>
                              <m:r>
                                <a:rPr lang="zh-CN" altLang="en-US" sz="1500" i="1" smtClean="0">
                                  <a:latin typeface="Cambria Math" panose="02040503050406030204" pitchFamily="18" charset="0"/>
                                  <a:cs typeface="Times New Roman" panose="02020603050405020304" pitchFamily="18" charset="0"/>
                                </a:rPr>
                                <m:t>𝜋</m:t>
                              </m:r>
                              <m:sSup>
                                <m:sSupPr>
                                  <m:ctrlPr>
                                    <a:rPr lang="en-US" altLang="zh-CN" sz="1500" i="1" smtClean="0">
                                      <a:latin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cs typeface="Times New Roman" panose="02020603050405020304" pitchFamily="18" charset="0"/>
                                    </a:rPr>
                                    <m:t>/</m:t>
                                  </m:r>
                                  <m:r>
                                    <a:rPr lang="en-US" altLang="zh-CN" sz="1500" b="0" i="1" smtClean="0">
                                      <a:latin typeface="Cambria Math" panose="02040503050406030204" pitchFamily="18" charset="0"/>
                                      <a:cs typeface="Times New Roman" panose="02020603050405020304" pitchFamily="18" charset="0"/>
                                    </a:rPr>
                                    <m:t>𝐾</m:t>
                                  </m:r>
                                  <m:r>
                                    <a:rPr lang="zh-CN" altLang="en-US" sz="1500" i="1" smtClean="0">
                                      <a:latin typeface="Cambria Math" panose="02040503050406030204" pitchFamily="18" charset="0"/>
                                      <a:cs typeface="Times New Roman" panose="02020603050405020304" pitchFamily="18" charset="0"/>
                                    </a:rPr>
                                    <m:t>𝜋</m:t>
                                  </m:r>
                                </m:e>
                                <m:sup>
                                  <m:r>
                                    <a:rPr lang="en-US" altLang="zh-CN" sz="1500" b="0" i="1" smtClean="0">
                                      <a:latin typeface="Cambria Math" panose="02040503050406030204" pitchFamily="18" charset="0"/>
                                      <a:cs typeface="Times New Roman" panose="02020603050405020304" pitchFamily="18" charset="0"/>
                                    </a:rPr>
                                    <m:t>0</m:t>
                                  </m:r>
                                </m:sup>
                              </m:sSup>
                              <m:r>
                                <a:rPr lang="zh-CN" altLang="en-US" sz="1500" i="1" smtClean="0">
                                  <a:latin typeface="Cambria Math" panose="02040503050406030204" pitchFamily="18" charset="0"/>
                                  <a:cs typeface="Times New Roman" panose="02020603050405020304" pitchFamily="18" charset="0"/>
                                </a:rPr>
                                <m:t>𝜈</m:t>
                              </m:r>
                            </m:oMath>
                          </a14:m>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for polarized </a:t>
                          </a:r>
                          <a14:m>
                            <m:oMath xmlns:m="http://schemas.openxmlformats.org/officeDocument/2006/math">
                              <m:sSup>
                                <m:sSupPr>
                                  <m:ctrlPr>
                                    <a:rPr lang="en-US" altLang="zh-CN" sz="1500" i="1" dirty="0" smtClean="0">
                                      <a:latin typeface="Cambria Math" panose="02040503050406030204" pitchFamily="18" charset="0"/>
                                      <a:cs typeface="Times New Roman" panose="02020603050405020304" pitchFamily="18" charset="0"/>
                                    </a:rPr>
                                  </m:ctrlPr>
                                </m:sSupPr>
                                <m:e>
                                  <m:r>
                                    <a:rPr lang="en-US" altLang="zh-CN" sz="1500" b="0" i="1" dirty="0" smtClean="0">
                                      <a:latin typeface="Cambria Math" panose="02040503050406030204" pitchFamily="18" charset="0"/>
                                      <a:cs typeface="Times New Roman" panose="02020603050405020304" pitchFamily="18" charset="0"/>
                                    </a:rPr>
                                    <m:t>𝑒</m:t>
                                  </m:r>
                                </m:e>
                                <m:sup>
                                  <m:r>
                                    <a:rPr lang="en-US" altLang="zh-CN" sz="1500" b="0" i="1" dirty="0" smtClean="0">
                                      <a:latin typeface="Cambria Math" panose="02040503050406030204" pitchFamily="18" charset="0"/>
                                      <a:cs typeface="Times New Roman" panose="02020603050405020304" pitchFamily="18" charset="0"/>
                                    </a:rPr>
                                    <m:t>−</m:t>
                                  </m:r>
                                </m:sup>
                              </m:sSup>
                            </m:oMath>
                          </a14:m>
                          <a:endParaRPr lang="zh-CN" altLang="en-US" sz="150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altLang="zh-CN" sz="1500" i="1" smtClean="0">
                                        <a:solidFill>
                                          <a:schemeClr val="tx1"/>
                                        </a:solidFill>
                                        <a:latin typeface="Cambria Math" panose="02040503050406030204" pitchFamily="18" charset="0"/>
                                        <a:cs typeface="Times New Roman" panose="02020603050405020304" pitchFamily="18" charset="0"/>
                                      </a:rPr>
                                    </m:ctrlPr>
                                  </m:sSubPr>
                                  <m:e>
                                    <m:r>
                                      <m:rPr>
                                        <m:sty m:val="p"/>
                                      </m:rPr>
                                      <a:rPr lang="zh-CN" altLang="en-US" sz="1500" i="0" smtClean="0">
                                        <a:solidFill>
                                          <a:schemeClr val="tx1"/>
                                        </a:solidFill>
                                        <a:latin typeface="Cambria Math" panose="02040503050406030204" pitchFamily="18" charset="0"/>
                                        <a:cs typeface="Times New Roman" panose="02020603050405020304" pitchFamily="18" charset="0"/>
                                      </a:rPr>
                                      <m:t>Δ</m:t>
                                    </m:r>
                                    <m:r>
                                      <m:rPr>
                                        <m:sty m:val="p"/>
                                      </m:rPr>
                                      <a:rPr lang="en-US" altLang="zh-CN" sz="1500" b="0" i="0" smtClean="0">
                                        <a:solidFill>
                                          <a:schemeClr val="tx1"/>
                                        </a:solidFill>
                                        <a:latin typeface="Cambria Math" panose="02040503050406030204" pitchFamily="18" charset="0"/>
                                        <a:cs typeface="Times New Roman" panose="02020603050405020304" pitchFamily="18" charset="0"/>
                                      </a:rPr>
                                      <m:t>A</m:t>
                                    </m:r>
                                  </m:e>
                                  <m:sub>
                                    <m:r>
                                      <a:rPr lang="zh-CN" altLang="en-US" sz="1500" i="1" smtClean="0">
                                        <a:solidFill>
                                          <a:schemeClr val="tx1"/>
                                        </a:solidFill>
                                        <a:latin typeface="Cambria Math" panose="02040503050406030204" pitchFamily="18" charset="0"/>
                                        <a:cs typeface="Times New Roman" panose="02020603050405020304" pitchFamily="18" charset="0"/>
                                      </a:rPr>
                                      <m:t>𝜏</m:t>
                                    </m:r>
                                    <m:r>
                                      <a:rPr lang="zh-CN" altLang="en-US" sz="1500" i="1" smtClean="0">
                                        <a:solidFill>
                                          <a:schemeClr val="tx1"/>
                                        </a:solidFill>
                                        <a:latin typeface="Cambria Math" panose="02040503050406030204" pitchFamily="18" charset="0"/>
                                        <a:cs typeface="Times New Roman" panose="02020603050405020304" pitchFamily="18" charset="0"/>
                                      </a:rPr>
                                      <m:t>→</m:t>
                                    </m:r>
                                    <m:sSub>
                                      <m:sSubPr>
                                        <m:ctrlPr>
                                          <a:rPr lang="en-US" altLang="zh-CN" sz="1500" i="1" smtClean="0">
                                            <a:solidFill>
                                              <a:schemeClr val="tx1"/>
                                            </a:solidFill>
                                            <a:latin typeface="Cambria Math" panose="02040503050406030204" pitchFamily="18" charset="0"/>
                                            <a:cs typeface="Times New Roman" panose="02020603050405020304" pitchFamily="18" charset="0"/>
                                          </a:rPr>
                                        </m:ctrlPr>
                                      </m:sSubPr>
                                      <m:e>
                                        <m:r>
                                          <a:rPr lang="en-US" altLang="zh-CN" sz="1500" b="0" i="1" smtClean="0">
                                            <a:solidFill>
                                              <a:schemeClr val="tx1"/>
                                            </a:solidFill>
                                            <a:latin typeface="Cambria Math" panose="02040503050406030204" pitchFamily="18" charset="0"/>
                                            <a:cs typeface="Times New Roman" panose="02020603050405020304" pitchFamily="18" charset="0"/>
                                          </a:rPr>
                                          <m:t>𝐾</m:t>
                                        </m:r>
                                      </m:e>
                                      <m:sub>
                                        <m:r>
                                          <a:rPr lang="en-US" altLang="zh-CN" sz="1500" b="0" i="1" smtClean="0">
                                            <a:solidFill>
                                              <a:schemeClr val="tx1"/>
                                            </a:solidFill>
                                            <a:latin typeface="Cambria Math" panose="02040503050406030204" pitchFamily="18" charset="0"/>
                                            <a:cs typeface="Times New Roman" panose="02020603050405020304" pitchFamily="18" charset="0"/>
                                          </a:rPr>
                                          <m:t>𝑠</m:t>
                                        </m:r>
                                      </m:sub>
                                    </m:sSub>
                                    <m:r>
                                      <a:rPr lang="zh-CN" altLang="en-US" sz="1500" i="1" smtClean="0">
                                        <a:solidFill>
                                          <a:schemeClr val="tx1"/>
                                        </a:solidFill>
                                        <a:latin typeface="Cambria Math" panose="02040503050406030204" pitchFamily="18" charset="0"/>
                                        <a:cs typeface="Times New Roman" panose="02020603050405020304" pitchFamily="18" charset="0"/>
                                      </a:rPr>
                                      <m:t>𝜋𝜈</m:t>
                                    </m:r>
                                  </m:sub>
                                </m:sSub>
                                <m:r>
                                  <a:rPr lang="en-US" altLang="zh-CN" sz="1500" b="0" i="0" smtClean="0">
                                    <a:solidFill>
                                      <a:schemeClr val="tx1"/>
                                    </a:solidFill>
                                    <a:latin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cs typeface="Times New Roman" panose="02020603050405020304" pitchFamily="18" charset="0"/>
                                      </a:rPr>
                                    </m:ctrlPr>
                                  </m:sSupPr>
                                  <m:e>
                                    <m:r>
                                      <a:rPr lang="en-US" altLang="zh-CN" sz="1500" b="0" i="0" smtClean="0">
                                        <a:solidFill>
                                          <a:schemeClr val="tx1"/>
                                        </a:solidFill>
                                        <a:latin typeface="Cambria Math" panose="02040503050406030204" pitchFamily="18" charset="0"/>
                                        <a:cs typeface="Times New Roman" panose="02020603050405020304" pitchFamily="18" charset="0"/>
                                      </a:rPr>
                                      <m:t>10</m:t>
                                    </m:r>
                                  </m:e>
                                  <m:sup>
                                    <m:r>
                                      <a:rPr lang="en-US" altLang="zh-CN" sz="1500" b="0" i="0" smtClean="0">
                                        <a:solidFill>
                                          <a:schemeClr val="tx1"/>
                                        </a:solidFill>
                                        <a:latin typeface="Cambria Math" panose="02040503050406030204" pitchFamily="18" charset="0"/>
                                        <a:cs typeface="Times New Roman" panose="02020603050405020304" pitchFamily="18" charset="0"/>
                                      </a:rPr>
                                      <m:t>−3</m:t>
                                    </m:r>
                                  </m:sup>
                                </m:sSup>
                                <m:r>
                                  <a:rPr lang="en-US" altLang="zh-CN" sz="1500" b="0" i="0" smtClean="0">
                                    <a:solidFill>
                                      <a:schemeClr val="tx1"/>
                                    </a:solidFill>
                                    <a:latin typeface="Cambria Math" panose="02040503050406030204" pitchFamily="18" charset="0"/>
                                    <a:cs typeface="Times New Roman" panose="02020603050405020304" pitchFamily="18" charset="0"/>
                                  </a:rPr>
                                  <m:t>;</m:t>
                                </m:r>
                              </m:oMath>
                            </m:oMathPara>
                          </a14:m>
                          <a:endParaRPr lang="en-US" altLang="zh-CN" sz="1500" i="0" dirty="0">
                            <a:solidFill>
                              <a:schemeClr val="tx1"/>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m:rPr>
                                    <m:sty m:val="p"/>
                                  </m:rPr>
                                  <a:rPr lang="el-GR"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sSub>
                                  <m:sSubPr>
                                    <m:ctrlPr>
                                      <a:rPr lang="en-US" altLang="zh-CN" sz="1500" i="1" smtClean="0">
                                        <a:solidFill>
                                          <a:schemeClr val="tx1"/>
                                        </a:solidFill>
                                        <a:latin typeface="Cambria Math" panose="02040503050406030204" pitchFamily="18" charset="0"/>
                                        <a:cs typeface="Times New Roman" panose="02020603050405020304" pitchFamily="18" charset="0"/>
                                      </a:rPr>
                                    </m:ctrlPr>
                                  </m:sSubPr>
                                  <m:e>
                                    <m:r>
                                      <a:rPr lang="en-US" altLang="zh-CN" sz="1500" b="0" i="1" smtClean="0">
                                        <a:solidFill>
                                          <a:schemeClr val="tx1"/>
                                        </a:solidFill>
                                        <a:latin typeface="Cambria Math" panose="02040503050406030204" pitchFamily="18" charset="0"/>
                                        <a:cs typeface="Times New Roman" panose="02020603050405020304" pitchFamily="18" charset="0"/>
                                      </a:rPr>
                                      <m:t>𝑑</m:t>
                                    </m:r>
                                  </m:e>
                                  <m:sub>
                                    <m:r>
                                      <a:rPr lang="zh-CN" altLang="en-US" sz="1500" i="1" smtClean="0">
                                        <a:solidFill>
                                          <a:schemeClr val="tx1"/>
                                        </a:solidFill>
                                        <a:latin typeface="Cambria Math" panose="02040503050406030204" pitchFamily="18" charset="0"/>
                                        <a:cs typeface="Times New Roman" panose="02020603050405020304" pitchFamily="18" charset="0"/>
                                      </a:rPr>
                                      <m:t>𝜏</m:t>
                                    </m:r>
                                  </m:sub>
                                </m:sSub>
                                <m:r>
                                  <a:rPr lang="en-US" altLang="zh-CN" sz="1500" b="0" i="1" smtClean="0">
                                    <a:solidFill>
                                      <a:schemeClr val="tx1"/>
                                    </a:solidFill>
                                    <a:latin typeface="Cambria Math" panose="02040503050406030204" pitchFamily="18" charset="0"/>
                                    <a:cs typeface="Times New Roman" panose="02020603050405020304" pitchFamily="18" charset="0"/>
                                  </a:rPr>
                                  <m:t>~5</m:t>
                                </m:r>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−19</m:t>
                                    </m:r>
                                  </m:sup>
                                </m:s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sz="15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altLang="zh-CN" sz="15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e</m:t>
                                </m:r>
                                <m:r>
                                  <a:rPr lang="en-US" altLang="zh-CN" sz="15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altLang="zh-CN" sz="15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cm</m:t>
                                </m:r>
                                <m:r>
                                  <a:rPr lang="en-US" altLang="zh-CN" sz="15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zh-CN" altLang="en-US" sz="1500" i="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622986642"/>
                      </a:ext>
                    </a:extLst>
                  </a:tr>
                  <a:tr h="6050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CPV in Charm</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5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1500" i="1" smtClean="0">
                                      <a:latin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cs typeface="Times New Roman" panose="02020603050405020304" pitchFamily="18" charset="0"/>
                                    </a:rPr>
                                    <m:t>𝐷</m:t>
                                  </m:r>
                                </m:e>
                                <m:sup>
                                  <m:r>
                                    <a:rPr lang="en-US" altLang="zh-CN" sz="1500" b="0" i="1" smtClean="0">
                                      <a:latin typeface="Cambria Math" panose="02040503050406030204" pitchFamily="18" charset="0"/>
                                      <a:cs typeface="Times New Roman" panose="02020603050405020304" pitchFamily="18" charset="0"/>
                                    </a:rPr>
                                    <m:t>0</m:t>
                                  </m:r>
                                </m:sup>
                              </m:sSup>
                              <m:r>
                                <a:rPr lang="en-US" altLang="zh-CN" sz="150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𝐾</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150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𝐾</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zh-CN" altLang="en-US" sz="1500" b="0" i="1" smtClean="0">
                                      <a:latin typeface="Cambria Math" panose="02040503050406030204" pitchFamily="18" charset="0"/>
                                      <a:ea typeface="Cambria Math" panose="02040503050406030204" pitchFamily="18" charset="0"/>
                                      <a:cs typeface="Times New Roman" panose="02020603050405020304" pitchFamily="18" charset="0"/>
                                    </a:rPr>
                                    <m:t>𝜋</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zh-CN" altLang="en-US" sz="1500" b="0" i="1" smtClean="0">
                                      <a:latin typeface="Cambria Math" panose="02040503050406030204" pitchFamily="18" charset="0"/>
                                      <a:ea typeface="Cambria Math" panose="02040503050406030204" pitchFamily="18" charset="0"/>
                                      <a:cs typeface="Times New Roman" panose="02020603050405020304" pitchFamily="18" charset="0"/>
                                    </a:rPr>
                                    <m:t>𝜋</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sz="1500" i="0" dirty="0">
                              <a:latin typeface="Times New Roman" panose="02020603050405020304" pitchFamily="18" charset="0"/>
                              <a:cs typeface="Times New Roman" panose="02020603050405020304" pitchFamily="18" charset="0"/>
                            </a:rPr>
                            <a:t>,</a:t>
                          </a:r>
                        </a:p>
                        <a:p>
                          <a:pPr algn="ctr"/>
                          <a:r>
                            <a:rPr lang="en-US" altLang="zh-CN" sz="1500" i="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1500" i="1" smtClean="0">
                                      <a:latin typeface="Cambria Math" panose="02040503050406030204" pitchFamily="18" charset="0"/>
                                      <a:cs typeface="Times New Roman" panose="02020603050405020304" pitchFamily="18" charset="0"/>
                                    </a:rPr>
                                  </m:ctrlPr>
                                </m:sSubPr>
                                <m:e>
                                  <m:r>
                                    <m:rPr>
                                      <m:sty m:val="p"/>
                                    </m:rPr>
                                    <a:rPr lang="el-GR" altLang="zh-CN" sz="1500" i="1" smtClean="0">
                                      <a:latin typeface="Cambria Math" panose="02040503050406030204" pitchFamily="18" charset="0"/>
                                      <a:ea typeface="Cambria Math" panose="02040503050406030204" pitchFamily="18" charset="0"/>
                                      <a:cs typeface="Times New Roman" panose="02020603050405020304" pitchFamily="18" charset="0"/>
                                    </a:rPr>
                                    <m:t>Λ</m:t>
                                  </m:r>
                                </m:e>
                                <m:sub>
                                  <m:r>
                                    <a:rPr lang="en-US" altLang="zh-CN" sz="1500" b="0" i="1" smtClean="0">
                                      <a:latin typeface="Cambria Math" panose="02040503050406030204" pitchFamily="18" charset="0"/>
                                      <a:cs typeface="Times New Roman" panose="02020603050405020304" pitchFamily="18" charset="0"/>
                                    </a:rPr>
                                    <m:t>𝑐</m:t>
                                  </m:r>
                                </m:sub>
                              </m:sSub>
                              <m:r>
                                <a:rPr lang="en-US" altLang="zh-CN" sz="150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𝑝</m:t>
                              </m:r>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𝐾</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zh-CN" altLang="en-US" sz="1500" b="0" i="1" smtClean="0">
                                      <a:latin typeface="Cambria Math" panose="02040503050406030204" pitchFamily="18" charset="0"/>
                                      <a:ea typeface="Cambria Math" panose="02040503050406030204" pitchFamily="18" charset="0"/>
                                      <a:cs typeface="Times New Roman" panose="02020603050405020304" pitchFamily="18" charset="0"/>
                                    </a:rPr>
                                    <m:t>𝜋</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zh-CN" altLang="en-US" sz="1500" b="0" i="1" smtClean="0">
                                      <a:latin typeface="Cambria Math" panose="02040503050406030204" pitchFamily="18" charset="0"/>
                                      <a:ea typeface="Cambria Math" panose="02040503050406030204" pitchFamily="18" charset="0"/>
                                      <a:cs typeface="Times New Roman" panose="02020603050405020304" pitchFamily="18" charset="0"/>
                                    </a:rPr>
                                    <m:t>𝜋</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0</m:t>
                                  </m:r>
                                </m:sup>
                              </m:s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zh-CN" altLang="en-US" sz="1500" i="0" dirty="0">
                            <a:latin typeface="Times New Roman" panose="02020603050405020304" pitchFamily="18" charset="0"/>
                            <a:cs typeface="Times New Roman" panose="02020603050405020304" pitchFamily="18" charset="0"/>
                          </a:endParaRP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r>
                                  <m:rPr>
                                    <m:sty m:val="p"/>
                                  </m:rPr>
                                  <a:rPr lang="el-GR"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sSub>
                                  <m:sSubPr>
                                    <m:ctrlPr>
                                      <a:rPr lang="el-GR"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m:t>
                                    </m:r>
                                  </m:e>
                                  <m:sub>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𝐷</m:t>
                                    </m:r>
                                  </m:sub>
                                </m:sSub>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m:t>
                                    </m:r>
                                  </m:sup>
                                </m:s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zh-CN" sz="1500" dirty="0">
                            <a:solidFill>
                              <a:schemeClr val="tx1"/>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m:rPr>
                                    <m:sty m:val="p"/>
                                  </m:rPr>
                                  <a:rPr lang="el-GR"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sSub>
                                  <m:sSubPr>
                                    <m:ctrlPr>
                                      <a:rPr lang="el-GR"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m:t>
                                    </m:r>
                                  </m:e>
                                  <m:sub>
                                    <m:sSub>
                                      <m:sSubPr>
                                        <m:ctrlP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l-GR"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Λ</m:t>
                                        </m:r>
                                      </m:e>
                                      <m:sub>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m:t>
                                        </m:r>
                                      </m:sub>
                                    </m:sSub>
                                  </m:sub>
                                </m:sSub>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m:t>
                                    </m:r>
                                  </m:sup>
                                </m:sSup>
                              </m:oMath>
                            </m:oMathPara>
                          </a14:m>
                          <a:endParaRPr lang="zh-CN" altLang="en-US" sz="150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40701552"/>
                      </a:ext>
                    </a:extLst>
                  </a:tr>
                </a:tbl>
              </a:graphicData>
            </a:graphic>
          </p:graphicFrame>
        </mc:Choice>
        <mc:Fallback>
          <p:graphicFrame>
            <p:nvGraphicFramePr>
              <p:cNvPr id="4" name="表格 5">
                <a:extLst>
                  <a:ext uri="{FF2B5EF4-FFF2-40B4-BE49-F238E27FC236}">
                    <a16:creationId xmlns:a16="http://schemas.microsoft.com/office/drawing/2014/main" id="{8B9CF18D-7FFC-4606-A758-2AD8080BE5A4}"/>
                  </a:ext>
                </a:extLst>
              </p:cNvPr>
              <p:cNvGraphicFramePr>
                <a:graphicFrameLocks/>
              </p:cNvGraphicFramePr>
              <p:nvPr>
                <p:extLst>
                  <p:ext uri="{D42A27DB-BD31-4B8C-83A1-F6EECF244321}">
                    <p14:modId xmlns:p14="http://schemas.microsoft.com/office/powerpoint/2010/main" val="998956295"/>
                  </p:ext>
                </p:extLst>
              </p:nvPr>
            </p:nvGraphicFramePr>
            <p:xfrm>
              <a:off x="235131" y="990600"/>
              <a:ext cx="8462819" cy="4877244"/>
            </p:xfrm>
            <a:graphic>
              <a:graphicData uri="http://schemas.openxmlformats.org/drawingml/2006/table">
                <a:tbl>
                  <a:tblPr firstRow="1" bandRow="1"/>
                  <a:tblGrid>
                    <a:gridCol w="2888893">
                      <a:extLst>
                        <a:ext uri="{9D8B030D-6E8A-4147-A177-3AD203B41FA5}">
                          <a16:colId xmlns:a16="http://schemas.microsoft.com/office/drawing/2014/main" val="2367327328"/>
                        </a:ext>
                      </a:extLst>
                    </a:gridCol>
                    <a:gridCol w="3041230">
                      <a:extLst>
                        <a:ext uri="{9D8B030D-6E8A-4147-A177-3AD203B41FA5}">
                          <a16:colId xmlns:a16="http://schemas.microsoft.com/office/drawing/2014/main" val="2826327123"/>
                        </a:ext>
                      </a:extLst>
                    </a:gridCol>
                    <a:gridCol w="2532696">
                      <a:extLst>
                        <a:ext uri="{9D8B030D-6E8A-4147-A177-3AD203B41FA5}">
                          <a16:colId xmlns:a16="http://schemas.microsoft.com/office/drawing/2014/main" val="158242223"/>
                        </a:ext>
                      </a:extLst>
                    </a:gridCol>
                  </a:tblGrid>
                  <a:tr h="3782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b="1" dirty="0">
                              <a:solidFill>
                                <a:schemeClr val="bg1"/>
                              </a:solidFill>
                              <a:latin typeface="Times New Roman" panose="02020603050405020304" pitchFamily="18" charset="0"/>
                              <a:cs typeface="Times New Roman" panose="02020603050405020304" pitchFamily="18" charset="0"/>
                            </a:rPr>
                            <a:t>Physics at STCF</a:t>
                          </a:r>
                          <a:endParaRPr lang="zh-CN" altLang="en-US" sz="1800" b="1"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Benchmark Processes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Key Parameters*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579756884"/>
                      </a:ext>
                    </a:extLst>
                  </a:tr>
                  <a:tr h="6099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CKM matrix</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p>
                          <a:endParaRPr lang="zh-CN"/>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blipFill>
                          <a:blip r:embed="rId2"/>
                          <a:stretch>
                            <a:fillRect l="-94990" t="-67000" r="-83768" b="-641000"/>
                          </a:stretch>
                        </a:blipFill>
                      </a:tcPr>
                    </a:tc>
                    <a:tc>
                      <a:txBody>
                        <a:bodyPr/>
                        <a:lstStyle/>
                        <a:p>
                          <a:endParaRPr lang="zh-CN"/>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blipFill>
                          <a:blip r:embed="rId2"/>
                          <a:stretch>
                            <a:fillRect l="-233894" t="-67000" r="-481" b="-641000"/>
                          </a:stretch>
                        </a:blipFill>
                      </a:tcPr>
                    </a:tc>
                    <a:extLst>
                      <a:ext uri="{0D108BD9-81ED-4DB2-BD59-A6C34878D82A}">
                        <a16:rowId xmlns:a16="http://schemas.microsoft.com/office/drawing/2014/main" val="2420755907"/>
                      </a:ext>
                    </a:extLst>
                  </a:tr>
                  <a:tr h="567316">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t="-179570" r="-193460" b="-589247"/>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94990" t="-179570" r="-83768" b="-589247"/>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233894" t="-179570" r="-481" b="-589247"/>
                          </a:stretch>
                        </a:blipFill>
                      </a:tcPr>
                    </a:tc>
                    <a:extLst>
                      <a:ext uri="{0D108BD9-81ED-4DB2-BD59-A6C34878D82A}">
                        <a16:rowId xmlns:a16="http://schemas.microsoft.com/office/drawing/2014/main" val="3754118679"/>
                      </a:ext>
                    </a:extLst>
                  </a:tr>
                  <a:tr h="567316">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t="-276596" r="-193460" b="-482979"/>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94990" t="-276596" r="-83768" b="-482979"/>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233894" t="-276596" r="-481" b="-482979"/>
                          </a:stretch>
                        </a:blipFill>
                      </a:tcPr>
                    </a:tc>
                    <a:extLst>
                      <a:ext uri="{0D108BD9-81ED-4DB2-BD59-A6C34878D82A}">
                        <a16:rowId xmlns:a16="http://schemas.microsoft.com/office/drawing/2014/main" val="2089769727"/>
                      </a:ext>
                    </a:extLst>
                  </a:tr>
                  <a:tr h="491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Charm hadron decay</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94990" t="-442500" r="-83768" b="-467500"/>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233894" t="-442500" r="-481" b="-467500"/>
                          </a:stretch>
                        </a:blipFill>
                      </a:tcPr>
                    </a:tc>
                    <a:extLst>
                      <a:ext uri="{0D108BD9-81ED-4DB2-BD59-A6C34878D82A}">
                        <a16:rowId xmlns:a16="http://schemas.microsoft.com/office/drawing/2014/main" val="3431103723"/>
                      </a:ext>
                    </a:extLst>
                  </a:tr>
                  <a:tr h="567316">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t="-461702" r="-193460" b="-297872"/>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94990" t="-461702" r="-83768" b="-297872"/>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233894" t="-461702" r="-481" b="-297872"/>
                          </a:stretch>
                        </a:blipFill>
                      </a:tcPr>
                    </a:tc>
                    <a:extLst>
                      <a:ext uri="{0D108BD9-81ED-4DB2-BD59-A6C34878D82A}">
                        <a16:rowId xmlns:a16="http://schemas.microsoft.com/office/drawing/2014/main" val="2815105378"/>
                      </a:ext>
                    </a:extLst>
                  </a:tr>
                  <a:tr h="4966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CPV in Hyperons</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94990" t="-651852" r="-83768" b="-245679"/>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233894" t="-651852" r="-481" b="-245679"/>
                          </a:stretch>
                        </a:blipFill>
                      </a:tcPr>
                    </a:tc>
                    <a:extLst>
                      <a:ext uri="{0D108BD9-81ED-4DB2-BD59-A6C34878D82A}">
                        <a16:rowId xmlns:a16="http://schemas.microsoft.com/office/drawing/2014/main" val="424190217"/>
                      </a:ext>
                    </a:extLst>
                  </a:tr>
                  <a:tr h="593581">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t="-621429" r="-193460" b="-103061"/>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94990" t="-621429" r="-83768" b="-103061"/>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233894" t="-621429" r="-481" b="-103061"/>
                          </a:stretch>
                        </a:blipFill>
                      </a:tcPr>
                    </a:tc>
                    <a:extLst>
                      <a:ext uri="{0D108BD9-81ED-4DB2-BD59-A6C34878D82A}">
                        <a16:rowId xmlns:a16="http://schemas.microsoft.com/office/drawing/2014/main" val="2622986642"/>
                      </a:ext>
                    </a:extLst>
                  </a:tr>
                  <a:tr h="6050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CPV in Charm</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p>
                          <a:endParaRPr lang="zh-CN"/>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blipFill>
                          <a:blip r:embed="rId2"/>
                          <a:stretch>
                            <a:fillRect l="-94990" t="-714141" r="-83768" b="-2020"/>
                          </a:stretch>
                        </a:blipFill>
                      </a:tcPr>
                    </a:tc>
                    <a:tc>
                      <a:txBody>
                        <a:bodyPr/>
                        <a:lstStyle/>
                        <a:p>
                          <a:endParaRPr lang="zh-CN"/>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blipFill>
                          <a:blip r:embed="rId2"/>
                          <a:stretch>
                            <a:fillRect l="-233894" t="-714141" r="-481" b="-2020"/>
                          </a:stretch>
                        </a:blipFill>
                      </a:tcPr>
                    </a:tc>
                    <a:extLst>
                      <a:ext uri="{0D108BD9-81ED-4DB2-BD59-A6C34878D82A}">
                        <a16:rowId xmlns:a16="http://schemas.microsoft.com/office/drawing/2014/main" val="3840701552"/>
                      </a:ext>
                    </a:extLst>
                  </a:tr>
                </a:tbl>
              </a:graphicData>
            </a:graphic>
          </p:graphicFrame>
        </mc:Fallback>
      </mc:AlternateContent>
      <p:pic>
        <p:nvPicPr>
          <p:cNvPr id="5" name="图片 4"/>
          <p:cNvPicPr>
            <a:picLocks noChangeAspect="1"/>
          </p:cNvPicPr>
          <p:nvPr/>
        </p:nvPicPr>
        <p:blipFill>
          <a:blip r:embed="rId3"/>
          <a:stretch>
            <a:fillRect/>
          </a:stretch>
        </p:blipFill>
        <p:spPr>
          <a:xfrm>
            <a:off x="4428561" y="5998664"/>
            <a:ext cx="4627265" cy="499915"/>
          </a:xfrm>
          <a:prstGeom prst="rect">
            <a:avLst/>
          </a:prstGeom>
        </p:spPr>
      </p:pic>
    </p:spTree>
    <p:extLst>
      <p:ext uri="{BB962C8B-B14F-4D97-AF65-F5344CB8AC3E}">
        <p14:creationId xmlns:p14="http://schemas.microsoft.com/office/powerpoint/2010/main" val="2896585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pPr eaLnBrk="0" hangingPunct="0">
              <a:defRPr/>
            </a:pPr>
            <a:r>
              <a:rPr kumimoji="1" lang="zh-CN" altLang="en-US" sz="5400" kern="1200" dirty="0">
                <a:solidFill>
                  <a:srgbClr val="0000FF"/>
                </a:solidFill>
                <a:latin typeface="华文楷体" panose="02010600040101010101" pitchFamily="2" charset="-122"/>
                <a:sym typeface="Symbol" pitchFamily="18" charset="2"/>
              </a:rPr>
              <a:t>超越标准模型新物理</a:t>
            </a:r>
            <a:endParaRPr kumimoji="1" lang="zh-CN" altLang="en-US" sz="5400" kern="1200" dirty="0">
              <a:solidFill>
                <a:srgbClr val="0000FF"/>
              </a:solidFill>
              <a:latin typeface="华文楷体" panose="02010600040101010101" pitchFamily="2" charset="-122"/>
              <a:sym typeface="Symbol" pitchFamily="18" charset="2"/>
            </a:endParaRPr>
          </a:p>
        </p:txBody>
      </p:sp>
      <p:sp>
        <p:nvSpPr>
          <p:cNvPr id="3" name="副标题 1"/>
          <p:cNvSpPr txBox="1">
            <a:spLocks/>
          </p:cNvSpPr>
          <p:nvPr/>
        </p:nvSpPr>
        <p:spPr>
          <a:xfrm>
            <a:off x="2362200" y="3352800"/>
            <a:ext cx="4114800" cy="1295400"/>
          </a:xfrm>
          <a:prstGeom prst="rect">
            <a:avLst/>
          </a:prstGeom>
        </p:spPr>
        <p:txBody>
          <a:bodyPr/>
          <a:lstStyle>
            <a:lvl1pPr marL="342900" indent="-342900" algn="l" rtl="0" eaLnBrk="1" fontAlgn="base" hangingPunct="1">
              <a:spcBef>
                <a:spcPct val="20000"/>
              </a:spcBef>
              <a:spcAft>
                <a:spcPct val="0"/>
              </a:spcAft>
              <a:buClr>
                <a:srgbClr val="FF3399"/>
              </a:buClr>
              <a:buFont typeface="Wingdings 2" panose="05020102010507070707" pitchFamily="18" charset="2"/>
              <a:buChar char="è"/>
              <a:defRPr sz="44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anose="05020102010507070707" pitchFamily="18" charset="2"/>
              <a:buChar char="è"/>
              <a:defRPr sz="3600" b="1">
                <a:solidFill>
                  <a:srgbClr val="000099"/>
                </a:solidFill>
                <a:latin typeface="Times New Roman" panose="02020603050405020304" pitchFamily="18" charset="0"/>
                <a:ea typeface="华文楷体" panose="02010600040101010101" pitchFamily="2"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anose="05020102010507070707" pitchFamily="18" charset="2"/>
              <a:buChar char="è"/>
              <a:defRPr sz="3200" b="1">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pPr marL="0" indent="0" algn="ctr">
              <a:buNone/>
            </a:pPr>
            <a:r>
              <a:rPr kumimoji="0" lang="zh-CN" altLang="en-US" sz="4000" kern="0" dirty="0" smtClean="0">
                <a:solidFill>
                  <a:schemeClr val="tx1"/>
                </a:solidFill>
              </a:rPr>
              <a:t>亮点举例</a:t>
            </a:r>
            <a:endParaRPr kumimoji="0" lang="zh-CN" altLang="en-US" sz="4000" kern="0" dirty="0">
              <a:solidFill>
                <a:schemeClr val="tx1"/>
              </a:solidFill>
            </a:endParaRPr>
          </a:p>
        </p:txBody>
      </p:sp>
    </p:spTree>
    <p:extLst>
      <p:ext uri="{BB962C8B-B14F-4D97-AF65-F5344CB8AC3E}">
        <p14:creationId xmlns:p14="http://schemas.microsoft.com/office/powerpoint/2010/main" val="692069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990600" y="1066800"/>
            <a:ext cx="7315200" cy="1709395"/>
          </a:xfrm>
          <a:prstGeom prst="rect">
            <a:avLst/>
          </a:prstGeom>
        </p:spPr>
      </p:pic>
      <p:sp>
        <p:nvSpPr>
          <p:cNvPr id="2" name="标题 1"/>
          <p:cNvSpPr>
            <a:spLocks noGrp="1"/>
          </p:cNvSpPr>
          <p:nvPr>
            <p:ph type="title"/>
          </p:nvPr>
        </p:nvSpPr>
        <p:spPr/>
        <p:txBody>
          <a:bodyPr/>
          <a:lstStyle/>
          <a:p>
            <a:r>
              <a:rPr lang="en-US" altLang="zh-CN" dirty="0" smtClean="0">
                <a:solidFill>
                  <a:srgbClr val="0000FF"/>
                </a:solidFill>
                <a:sym typeface="Symbol" panose="05050102010706020507" pitchFamily="18" charset="2"/>
              </a:rPr>
              <a:t></a:t>
            </a:r>
            <a:r>
              <a:rPr lang="zh-CN" altLang="en-US" dirty="0" smtClean="0">
                <a:solidFill>
                  <a:srgbClr val="0000FF"/>
                </a:solidFill>
                <a:sym typeface="Symbol" panose="05050102010706020507" pitchFamily="18" charset="2"/>
              </a:rPr>
              <a:t>轻子</a:t>
            </a:r>
            <a:r>
              <a:rPr lang="en-US" altLang="zh-CN" dirty="0" smtClean="0">
                <a:solidFill>
                  <a:srgbClr val="0000FF"/>
                </a:solidFill>
                <a:sym typeface="Symbol" panose="05050102010706020507" pitchFamily="18" charset="2"/>
              </a:rPr>
              <a:t>LFV</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srgbClr val="000000"/>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600" b="1" i="0" u="none" strike="noStrike" kern="1200" cap="none" spc="0" normalizeH="0" baseline="0" noProof="0" dirty="0">
              <a:ln>
                <a:noFill/>
              </a:ln>
              <a:solidFill>
                <a:srgbClr val="000000"/>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Symbol" pitchFamily="18" charset="2"/>
            </a:endParaRPr>
          </a:p>
        </p:txBody>
      </p:sp>
      <mc:AlternateContent xmlns:mc="http://schemas.openxmlformats.org/markup-compatibility/2006">
        <mc:Choice xmlns:a14="http://schemas.microsoft.com/office/drawing/2010/main" Requires="a14">
          <p:sp>
            <p:nvSpPr>
              <p:cNvPr id="5" name="文本框 4"/>
              <p:cNvSpPr txBox="1"/>
              <p:nvPr/>
            </p:nvSpPr>
            <p:spPr>
              <a:xfrm>
                <a:off x="249936" y="2689725"/>
                <a:ext cx="5029200" cy="2018501"/>
              </a:xfrm>
              <a:prstGeom prst="rect">
                <a:avLst/>
              </a:prstGeom>
              <a:noFill/>
            </p:spPr>
            <p:txBody>
              <a:bodyPr wrap="square" rtlCol="0">
                <a:spAutoFit/>
              </a:bodyPr>
              <a:lstStyle/>
              <a:p>
                <a:pPr algn="l">
                  <a:buNone/>
                </a:pPr>
                <a:r>
                  <a:rPr lang="en-US" altLang="zh-CN" sz="2400" dirty="0" smtClean="0">
                    <a:solidFill>
                      <a:srgbClr val="FF0000"/>
                    </a:solidFill>
                    <a:latin typeface="华文楷体" panose="02010600040101010101" pitchFamily="2" charset="-122"/>
                    <a:ea typeface="华文楷体" panose="02010600040101010101" pitchFamily="2" charset="-122"/>
                  </a:rPr>
                  <a:t>STCF</a:t>
                </a:r>
                <a:r>
                  <a:rPr lang="zh-CN" altLang="en-US" sz="2400" dirty="0" smtClean="0">
                    <a:solidFill>
                      <a:srgbClr val="FF0000"/>
                    </a:solidFill>
                    <a:latin typeface="华文楷体" panose="02010600040101010101" pitchFamily="2" charset="-122"/>
                    <a:ea typeface="华文楷体" panose="02010600040101010101" pitchFamily="2" charset="-122"/>
                  </a:rPr>
                  <a:t>实验 ：</a:t>
                </a:r>
                <a:endParaRPr lang="en-US" altLang="zh-CN" sz="2400" dirty="0" smtClean="0">
                  <a:solidFill>
                    <a:srgbClr val="FF0000"/>
                  </a:solidFill>
                  <a:latin typeface="华文楷体" panose="02010600040101010101" pitchFamily="2" charset="-122"/>
                  <a:ea typeface="华文楷体" panose="02010600040101010101" pitchFamily="2" charset="-122"/>
                </a:endParaRPr>
              </a:p>
              <a:p>
                <a:pPr marL="342900" indent="-342900" algn="l">
                  <a:lnSpc>
                    <a:spcPct val="130000"/>
                  </a:lnSpc>
                  <a:buClrTx/>
                  <a:buSzPct val="90000"/>
                  <a:buFont typeface="Wingdings" panose="05000000000000000000" pitchFamily="2" charset="2"/>
                  <a:buChar char="p"/>
                </a:pPr>
                <a:r>
                  <a:rPr lang="zh-CN" altLang="en-US" sz="2200" dirty="0" smtClean="0">
                    <a:solidFill>
                      <a:schemeClr val="tx1"/>
                    </a:solidFill>
                    <a:latin typeface="华文楷体" panose="02010600040101010101" pitchFamily="2" charset="-122"/>
                    <a:ea typeface="华文楷体" panose="02010600040101010101" pitchFamily="2" charset="-122"/>
                  </a:rPr>
                  <a:t>在阈值处产生</a:t>
                </a:r>
                <a:r>
                  <a:rPr lang="zh-CN" altLang="en-US" sz="2200" dirty="0" smtClean="0">
                    <a:solidFill>
                      <a:srgbClr val="FF0000"/>
                    </a:solidFill>
                    <a:latin typeface="华文楷体" panose="02010600040101010101" pitchFamily="2" charset="-122"/>
                    <a:ea typeface="华文楷体" panose="02010600040101010101" pitchFamily="2" charset="-122"/>
                  </a:rPr>
                  <a:t>截面</a:t>
                </a:r>
                <a:r>
                  <a:rPr lang="zh-CN" altLang="en-US" sz="2200" dirty="0" smtClean="0">
                    <a:solidFill>
                      <a:schemeClr val="tx1"/>
                    </a:solidFill>
                    <a:latin typeface="华文楷体" panose="02010600040101010101" pitchFamily="2" charset="-122"/>
                    <a:ea typeface="华文楷体" panose="02010600040101010101" pitchFamily="2" charset="-122"/>
                  </a:rPr>
                  <a:t>大，是</a:t>
                </a:r>
                <a:r>
                  <a:rPr lang="en-US" altLang="zh-CN" sz="2200" dirty="0" smtClean="0">
                    <a:solidFill>
                      <a:schemeClr val="tx1"/>
                    </a:solidFill>
                    <a:latin typeface="华文楷体" panose="02010600040101010101" pitchFamily="2" charset="-122"/>
                    <a:ea typeface="华文楷体" panose="02010600040101010101" pitchFamily="2" charset="-122"/>
                  </a:rPr>
                  <a:t>B</a:t>
                </a:r>
                <a:r>
                  <a:rPr lang="zh-CN" altLang="en-US" sz="2200" dirty="0" smtClean="0">
                    <a:solidFill>
                      <a:schemeClr val="tx1"/>
                    </a:solidFill>
                    <a:latin typeface="华文楷体" panose="02010600040101010101" pitchFamily="2" charset="-122"/>
                    <a:ea typeface="华文楷体" panose="02010600040101010101" pitchFamily="2" charset="-122"/>
                  </a:rPr>
                  <a:t>工厂</a:t>
                </a:r>
                <a:r>
                  <a:rPr lang="en-US" altLang="zh-CN" sz="2200" dirty="0" smtClean="0">
                    <a:solidFill>
                      <a:schemeClr val="tx1"/>
                    </a:solidFill>
                    <a:latin typeface="华文楷体" panose="02010600040101010101" pitchFamily="2" charset="-122"/>
                    <a:ea typeface="华文楷体" panose="02010600040101010101" pitchFamily="2" charset="-122"/>
                  </a:rPr>
                  <a:t>4</a:t>
                </a:r>
                <a:r>
                  <a:rPr lang="zh-CN" altLang="en-US" sz="2200" dirty="0" smtClean="0">
                    <a:solidFill>
                      <a:schemeClr val="tx1"/>
                    </a:solidFill>
                    <a:latin typeface="华文楷体" panose="02010600040101010101" pitchFamily="2" charset="-122"/>
                    <a:ea typeface="华文楷体" panose="02010600040101010101" pitchFamily="2" charset="-122"/>
                  </a:rPr>
                  <a:t>倍</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marL="342900" indent="-342900" algn="l">
                  <a:lnSpc>
                    <a:spcPct val="130000"/>
                  </a:lnSpc>
                  <a:buClrTx/>
                  <a:buSzPct val="90000"/>
                  <a:buFont typeface="Wingdings" panose="05000000000000000000" pitchFamily="2" charset="2"/>
                  <a:buChar char="p"/>
                </a:pPr>
                <a:r>
                  <a:rPr lang="zh-CN" altLang="en-US" sz="2200" dirty="0">
                    <a:solidFill>
                      <a:schemeClr val="tx1"/>
                    </a:solidFill>
                    <a:latin typeface="华文楷体" panose="02010600040101010101" pitchFamily="2" charset="-122"/>
                    <a:ea typeface="华文楷体" panose="02010600040101010101" pitchFamily="2" charset="-122"/>
                  </a:rPr>
                  <a:t>每年</a:t>
                </a:r>
                <a14:m>
                  <m:oMath xmlns:m="http://schemas.openxmlformats.org/officeDocument/2006/math">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zh-CN" altLang="en-US" sz="2200">
                            <a:solidFill>
                              <a:schemeClr val="tx1"/>
                            </a:solidFill>
                            <a:latin typeface="华文楷体" panose="02010600040101010101" pitchFamily="2" charset="-122"/>
                            <a:ea typeface="华文楷体" panose="02010600040101010101" pitchFamily="2" charset="-122"/>
                          </a:rPr>
                          <m:t>𝜏</m:t>
                        </m:r>
                      </m:e>
                      <m:sup>
                        <m:r>
                          <a:rPr lang="en-US" altLang="zh-CN" sz="2200">
                            <a:solidFill>
                              <a:schemeClr val="tx1"/>
                            </a:solidFill>
                            <a:latin typeface="华文楷体" panose="02010600040101010101" pitchFamily="2" charset="-122"/>
                            <a:ea typeface="华文楷体" panose="02010600040101010101" pitchFamily="2" charset="-122"/>
                          </a:rPr>
                          <m:t>+</m:t>
                        </m:r>
                      </m:sup>
                    </m:sSup>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zh-CN" altLang="en-US" sz="2200">
                            <a:solidFill>
                              <a:schemeClr val="tx1"/>
                            </a:solidFill>
                            <a:latin typeface="华文楷体" panose="02010600040101010101" pitchFamily="2" charset="-122"/>
                            <a:ea typeface="华文楷体" panose="02010600040101010101" pitchFamily="2" charset="-122"/>
                          </a:rPr>
                          <m:t>𝜏</m:t>
                        </m:r>
                      </m:e>
                      <m:sup>
                        <m:r>
                          <a:rPr lang="en-US" altLang="zh-CN" sz="2200">
                            <a:solidFill>
                              <a:schemeClr val="tx1"/>
                            </a:solidFill>
                            <a:latin typeface="华文楷体" panose="02010600040101010101" pitchFamily="2" charset="-122"/>
                            <a:ea typeface="华文楷体" panose="02010600040101010101" pitchFamily="2" charset="-122"/>
                          </a:rPr>
                          <m:t>−</m:t>
                        </m:r>
                      </m:sup>
                    </m:sSup>
                  </m:oMath>
                </a14:m>
                <a:r>
                  <a:rPr lang="zh-CN" altLang="en-US" sz="2200" dirty="0">
                    <a:solidFill>
                      <a:schemeClr val="tx1"/>
                    </a:solidFill>
                    <a:latin typeface="华文楷体" panose="02010600040101010101" pitchFamily="2" charset="-122"/>
                    <a:ea typeface="华文楷体" panose="02010600040101010101" pitchFamily="2" charset="-122"/>
                  </a:rPr>
                  <a:t>产</a:t>
                </a:r>
                <a:r>
                  <a:rPr lang="zh-CN" altLang="en-US" sz="2200" dirty="0">
                    <a:solidFill>
                      <a:schemeClr val="tx1"/>
                    </a:solidFill>
                    <a:latin typeface="华文楷体" panose="02010600040101010101" pitchFamily="2" charset="-122"/>
                    <a:ea typeface="华文楷体" panose="02010600040101010101" pitchFamily="2" charset="-122"/>
                  </a:rPr>
                  <a:t>额超过</a:t>
                </a:r>
                <a:r>
                  <a:rPr lang="en-US" altLang="zh-CN" sz="2200" dirty="0">
                    <a:solidFill>
                      <a:schemeClr val="tx1"/>
                    </a:solidFill>
                    <a:latin typeface="华文楷体" panose="02010600040101010101" pitchFamily="2" charset="-122"/>
                    <a:ea typeface="华文楷体" panose="02010600040101010101" pitchFamily="2" charset="-122"/>
                    <a:sym typeface="Symbol"/>
                  </a:rPr>
                  <a:t>3.5</a:t>
                </a:r>
                <a14:m>
                  <m:oMath xmlns:m="http://schemas.openxmlformats.org/officeDocument/2006/math">
                    <m:r>
                      <a:rPr lang="en-US" altLang="zh-CN" sz="2200">
                        <a:solidFill>
                          <a:schemeClr val="tx1"/>
                        </a:solidFill>
                        <a:latin typeface="华文楷体" panose="02010600040101010101" pitchFamily="2" charset="-122"/>
                        <a:ea typeface="华文楷体" panose="02010600040101010101" pitchFamily="2" charset="-122"/>
                      </a:rPr>
                      <m:t>×</m:t>
                    </m:r>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en-US" altLang="zh-CN" sz="2200">
                            <a:solidFill>
                              <a:schemeClr val="tx1"/>
                            </a:solidFill>
                            <a:latin typeface="华文楷体" panose="02010600040101010101" pitchFamily="2" charset="-122"/>
                            <a:ea typeface="华文楷体" panose="02010600040101010101" pitchFamily="2" charset="-122"/>
                          </a:rPr>
                          <m:t>𝟏𝟎</m:t>
                        </m:r>
                      </m:e>
                      <m:sup>
                        <m:r>
                          <a:rPr lang="en-US" altLang="zh-CN" sz="2200">
                            <a:solidFill>
                              <a:schemeClr val="tx1"/>
                            </a:solidFill>
                            <a:latin typeface="华文楷体" panose="02010600040101010101" pitchFamily="2" charset="-122"/>
                            <a:ea typeface="华文楷体" panose="02010600040101010101" pitchFamily="2" charset="-122"/>
                          </a:rPr>
                          <m:t>𝟗</m:t>
                        </m:r>
                      </m:sup>
                    </m:sSup>
                  </m:oMath>
                </a14:m>
                <a:endParaRPr lang="en-US" altLang="zh-CN" sz="2200" dirty="0">
                  <a:solidFill>
                    <a:schemeClr val="tx1"/>
                  </a:solidFill>
                  <a:latin typeface="华文楷体" panose="02010600040101010101" pitchFamily="2" charset="-122"/>
                  <a:ea typeface="华文楷体" panose="02010600040101010101" pitchFamily="2" charset="-122"/>
                </a:endParaRPr>
              </a:p>
              <a:p>
                <a:pPr marL="342900" indent="-342900" algn="l">
                  <a:lnSpc>
                    <a:spcPct val="130000"/>
                  </a:lnSpc>
                  <a:buClrTx/>
                  <a:buSzPct val="90000"/>
                  <a:buFont typeface="Wingdings" panose="05000000000000000000" pitchFamily="2" charset="2"/>
                  <a:buChar char="p"/>
                </a:pPr>
                <a:r>
                  <a:rPr lang="zh-CN" altLang="en-US" sz="2200" dirty="0" smtClean="0">
                    <a:solidFill>
                      <a:schemeClr val="tx1"/>
                    </a:solidFill>
                    <a:latin typeface="华文楷体" panose="02010600040101010101" pitchFamily="2" charset="-122"/>
                    <a:ea typeface="华文楷体" panose="02010600040101010101" pitchFamily="2" charset="-122"/>
                  </a:rPr>
                  <a:t>两个轻子</a:t>
                </a:r>
                <a:r>
                  <a:rPr lang="zh-CN" altLang="en-US" sz="2200" dirty="0" smtClean="0">
                    <a:solidFill>
                      <a:srgbClr val="FF0000"/>
                    </a:solidFill>
                    <a:latin typeface="华文楷体" panose="02010600040101010101" pitchFamily="2" charset="-122"/>
                    <a:ea typeface="华文楷体" panose="02010600040101010101" pitchFamily="2" charset="-122"/>
                  </a:rPr>
                  <a:t>衰变末态</a:t>
                </a:r>
                <a:r>
                  <a:rPr lang="zh-CN" altLang="en-US" sz="2200" dirty="0" smtClean="0">
                    <a:solidFill>
                      <a:schemeClr val="tx1"/>
                    </a:solidFill>
                    <a:latin typeface="华文楷体" panose="02010600040101010101" pitchFamily="2" charset="-122"/>
                    <a:ea typeface="华文楷体" panose="02010600040101010101" pitchFamily="2" charset="-122"/>
                  </a:rPr>
                  <a:t>分布相互纠缠</a:t>
                </a:r>
                <a:endParaRPr lang="en-US" altLang="zh-CN" sz="2200" dirty="0" smtClean="0">
                  <a:solidFill>
                    <a:schemeClr val="tx1"/>
                  </a:solidFill>
                  <a:latin typeface="华文楷体" panose="02010600040101010101" pitchFamily="2" charset="-122"/>
                  <a:ea typeface="华文楷体" panose="02010600040101010101" pitchFamily="2" charset="-122"/>
                </a:endParaRPr>
              </a:p>
            </p:txBody>
          </p:sp>
        </mc:Choice>
        <mc:Fallback>
          <p:sp>
            <p:nvSpPr>
              <p:cNvPr id="5" name="文本框 4"/>
              <p:cNvSpPr txBox="1">
                <a:spLocks noRot="1" noChangeAspect="1" noMove="1" noResize="1" noEditPoints="1" noAdjustHandles="1" noChangeArrowheads="1" noChangeShapeType="1" noTextEdit="1"/>
              </p:cNvSpPr>
              <p:nvPr/>
            </p:nvSpPr>
            <p:spPr>
              <a:xfrm>
                <a:off x="249936" y="2689725"/>
                <a:ext cx="5029200" cy="2018501"/>
              </a:xfrm>
              <a:prstGeom prst="rect">
                <a:avLst/>
              </a:prstGeom>
              <a:blipFill>
                <a:blip r:embed="rId3"/>
                <a:stretch>
                  <a:fillRect l="-1818" t="-2417" b="-3021"/>
                </a:stretch>
              </a:blipFill>
            </p:spPr>
            <p:txBody>
              <a:bodyPr/>
              <a:lstStyle/>
              <a:p>
                <a:r>
                  <a:rPr lang="zh-CN" altLang="en-US">
                    <a:noFill/>
                  </a:rPr>
                  <a:t> </a:t>
                </a:r>
              </a:p>
            </p:txBody>
          </p:sp>
        </mc:Fallback>
      </mc:AlternateContent>
      <p:sp>
        <p:nvSpPr>
          <p:cNvPr id="6" name="文本框 5"/>
          <p:cNvSpPr txBox="1"/>
          <p:nvPr/>
        </p:nvSpPr>
        <p:spPr>
          <a:xfrm>
            <a:off x="304800" y="762000"/>
            <a:ext cx="8477794" cy="461665"/>
          </a:xfrm>
          <a:prstGeom prst="rect">
            <a:avLst/>
          </a:prstGeom>
          <a:solidFill>
            <a:srgbClr val="FFFF00"/>
          </a:solidFill>
        </p:spPr>
        <p:txBody>
          <a:bodyPr wrap="square" rtlCol="0">
            <a:spAutoFit/>
          </a:bodyPr>
          <a:lstStyle/>
          <a:p>
            <a:pPr algn="l">
              <a:buNone/>
            </a:pPr>
            <a:r>
              <a:rPr lang="zh-CN" altLang="en-US" sz="2400" dirty="0" smtClean="0">
                <a:solidFill>
                  <a:srgbClr val="FF0000"/>
                </a:solidFill>
                <a:latin typeface="华文楷体" panose="02010600040101010101" pitchFamily="2" charset="-122"/>
                <a:ea typeface="华文楷体" panose="02010600040101010101" pitchFamily="2" charset="-122"/>
              </a:rPr>
              <a:t>轻子味</a:t>
            </a:r>
            <a:r>
              <a:rPr lang="en-US" altLang="zh-CN" sz="2400" dirty="0" smtClean="0">
                <a:solidFill>
                  <a:srgbClr val="FF0000"/>
                </a:solidFill>
                <a:latin typeface="华文楷体" panose="02010600040101010101" pitchFamily="2" charset="-122"/>
                <a:ea typeface="华文楷体" panose="02010600040101010101" pitchFamily="2" charset="-122"/>
              </a:rPr>
              <a:t>/</a:t>
            </a:r>
            <a:r>
              <a:rPr lang="zh-CN" altLang="en-US" sz="2400" dirty="0" smtClean="0">
                <a:solidFill>
                  <a:srgbClr val="FF0000"/>
                </a:solidFill>
                <a:latin typeface="华文楷体" panose="02010600040101010101" pitchFamily="2" charset="-122"/>
                <a:ea typeface="华文楷体" panose="02010600040101010101" pitchFamily="2" charset="-122"/>
              </a:rPr>
              <a:t>数破坏</a:t>
            </a:r>
            <a:r>
              <a:rPr lang="zh-CN" altLang="en-US" sz="2400" dirty="0" smtClean="0">
                <a:solidFill>
                  <a:schemeClr val="tx1"/>
                </a:solidFill>
                <a:latin typeface="华文楷体" panose="02010600040101010101" pitchFamily="2" charset="-122"/>
                <a:ea typeface="华文楷体" panose="02010600040101010101" pitchFamily="2" charset="-122"/>
              </a:rPr>
              <a:t>是探索新物理的重要途径，</a:t>
            </a:r>
            <a:r>
              <a:rPr lang="zh-CN" altLang="en-US" sz="2400" dirty="0" smtClean="0">
                <a:solidFill>
                  <a:srgbClr val="FF0000"/>
                </a:solidFill>
                <a:latin typeface="华文楷体" panose="02010600040101010101" pitchFamily="2" charset="-122"/>
                <a:ea typeface="华文楷体" panose="02010600040101010101" pitchFamily="2" charset="-122"/>
              </a:rPr>
              <a:t>轻子</a:t>
            </a:r>
            <a:r>
              <a:rPr lang="zh-CN" altLang="en-US" sz="2400" dirty="0" smtClean="0">
                <a:solidFill>
                  <a:schemeClr val="tx1"/>
                </a:solidFill>
                <a:latin typeface="华文楷体" panose="02010600040101010101" pitchFamily="2" charset="-122"/>
                <a:ea typeface="华文楷体" panose="02010600040101010101" pitchFamily="2" charset="-122"/>
              </a:rPr>
              <a:t>衰变重要过程</a:t>
            </a:r>
            <a:endParaRPr lang="zh-CN" altLang="en-US" sz="2400" dirty="0">
              <a:solidFill>
                <a:schemeClr val="tx1"/>
              </a:solidFill>
              <a:latin typeface="华文楷体" panose="02010600040101010101" pitchFamily="2" charset="-122"/>
              <a:ea typeface="华文楷体" panose="02010600040101010101" pitchFamily="2" charset="-122"/>
            </a:endParaRPr>
          </a:p>
        </p:txBody>
      </p:sp>
      <p:pic>
        <p:nvPicPr>
          <p:cNvPr id="7" name="图片 6">
            <a:extLst>
              <a:ext uri="{FF2B5EF4-FFF2-40B4-BE49-F238E27FC236}">
                <a16:creationId xmlns:a16="http://schemas.microsoft.com/office/drawing/2014/main" id="{4BBBF66C-97CC-4DEC-82C5-5D4783638122}"/>
              </a:ext>
            </a:extLst>
          </p:cNvPr>
          <p:cNvPicPr>
            <a:picLocks noChangeAspect="1"/>
          </p:cNvPicPr>
          <p:nvPr/>
        </p:nvPicPr>
        <p:blipFill>
          <a:blip r:embed="rId4"/>
          <a:stretch>
            <a:fillRect/>
          </a:stretch>
        </p:blipFill>
        <p:spPr>
          <a:xfrm>
            <a:off x="440001" y="4603323"/>
            <a:ext cx="4419600" cy="1828800"/>
          </a:xfrm>
          <a:prstGeom prst="rect">
            <a:avLst/>
          </a:prstGeom>
        </p:spPr>
      </p:pic>
      <p:pic>
        <p:nvPicPr>
          <p:cNvPr id="8" name="图片 7">
            <a:extLst>
              <a:ext uri="{FF2B5EF4-FFF2-40B4-BE49-F238E27FC236}">
                <a16:creationId xmlns:a16="http://schemas.microsoft.com/office/drawing/2014/main" id="{05246079-037F-4106-B801-421014C058D1}"/>
              </a:ext>
            </a:extLst>
          </p:cNvPr>
          <p:cNvPicPr>
            <a:picLocks noChangeAspect="1"/>
          </p:cNvPicPr>
          <p:nvPr/>
        </p:nvPicPr>
        <p:blipFill>
          <a:blip r:embed="rId5"/>
          <a:stretch>
            <a:fillRect/>
          </a:stretch>
        </p:blipFill>
        <p:spPr>
          <a:xfrm>
            <a:off x="2495441" y="6257077"/>
            <a:ext cx="2057400" cy="517226"/>
          </a:xfrm>
          <a:prstGeom prst="rect">
            <a:avLst/>
          </a:prstGeom>
        </p:spPr>
      </p:pic>
      <p:pic>
        <p:nvPicPr>
          <p:cNvPr id="11" name="图片 10">
            <a:extLst>
              <a:ext uri="{FF2B5EF4-FFF2-40B4-BE49-F238E27FC236}">
                <a16:creationId xmlns:a16="http://schemas.microsoft.com/office/drawing/2014/main" id="{0C7CEE72-65EB-4515-B17E-55CF0621D812}"/>
              </a:ext>
            </a:extLst>
          </p:cNvPr>
          <p:cNvPicPr>
            <a:picLocks noChangeAspect="1"/>
          </p:cNvPicPr>
          <p:nvPr/>
        </p:nvPicPr>
        <p:blipFill>
          <a:blip r:embed="rId6"/>
          <a:stretch>
            <a:fillRect/>
          </a:stretch>
        </p:blipFill>
        <p:spPr>
          <a:xfrm>
            <a:off x="5181600" y="2832329"/>
            <a:ext cx="3343656" cy="1770994"/>
          </a:xfrm>
          <a:prstGeom prst="rect">
            <a:avLst/>
          </a:prstGeom>
        </p:spPr>
      </p:pic>
      <p:pic>
        <p:nvPicPr>
          <p:cNvPr id="12" name="图片 11">
            <a:extLst>
              <a:ext uri="{FF2B5EF4-FFF2-40B4-BE49-F238E27FC236}">
                <a16:creationId xmlns:a16="http://schemas.microsoft.com/office/drawing/2014/main" id="{539507C5-C40F-4268-888F-7544476713B4}"/>
              </a:ext>
            </a:extLst>
          </p:cNvPr>
          <p:cNvPicPr>
            <a:picLocks noChangeAspect="1"/>
          </p:cNvPicPr>
          <p:nvPr/>
        </p:nvPicPr>
        <p:blipFill>
          <a:blip r:embed="rId7"/>
          <a:stretch>
            <a:fillRect/>
          </a:stretch>
        </p:blipFill>
        <p:spPr>
          <a:xfrm>
            <a:off x="5410200" y="4756787"/>
            <a:ext cx="3115056" cy="1675336"/>
          </a:xfrm>
          <a:prstGeom prst="rect">
            <a:avLst/>
          </a:prstGeom>
        </p:spPr>
      </p:pic>
    </p:spTree>
    <p:extLst>
      <p:ext uri="{BB962C8B-B14F-4D97-AF65-F5344CB8AC3E}">
        <p14:creationId xmlns:p14="http://schemas.microsoft.com/office/powerpoint/2010/main" val="2546164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0000FF"/>
                </a:solidFill>
                <a:sym typeface="Symbol" panose="05050102010706020507" pitchFamily="18" charset="2"/>
              </a:rPr>
              <a:t></a:t>
            </a:r>
            <a:r>
              <a:rPr lang="zh-CN" altLang="en-US" dirty="0">
                <a:solidFill>
                  <a:srgbClr val="0000FF"/>
                </a:solidFill>
                <a:sym typeface="Symbol" panose="05050102010706020507" pitchFamily="18" charset="2"/>
              </a:rPr>
              <a:t>轻子</a:t>
            </a:r>
            <a:r>
              <a:rPr lang="en-US" altLang="zh-CN" dirty="0" smtClean="0">
                <a:solidFill>
                  <a:srgbClr val="0000FF"/>
                </a:solidFill>
                <a:sym typeface="Symbol" panose="05050102010706020507" pitchFamily="18" charset="2"/>
              </a:rPr>
              <a:t>LFV-</a:t>
            </a:r>
            <a:r>
              <a:rPr lang="zh-CN" altLang="en-US" dirty="0" smtClean="0">
                <a:solidFill>
                  <a:srgbClr val="0000FF"/>
                </a:solidFill>
                <a:sym typeface="Symbol" panose="05050102010706020507" pitchFamily="18" charset="2"/>
              </a:rPr>
              <a:t>黄金过程（</a:t>
            </a:r>
            <a:r>
              <a:rPr lang="en-US" altLang="zh-CN" dirty="0" smtClean="0">
                <a:solidFill>
                  <a:srgbClr val="0000FF"/>
                </a:solidFill>
                <a:sym typeface="Symbol" panose="05050102010706020507" pitchFamily="18" charset="2"/>
              </a:rPr>
              <a:t>1ab</a:t>
            </a:r>
            <a:r>
              <a:rPr lang="en-US" altLang="zh-CN" baseline="30000" dirty="0" smtClean="0">
                <a:solidFill>
                  <a:srgbClr val="0000FF"/>
                </a:solidFill>
                <a:sym typeface="Symbol" panose="05050102010706020507" pitchFamily="18" charset="2"/>
              </a:rPr>
              <a:t>-1</a:t>
            </a:r>
            <a:r>
              <a:rPr lang="zh-CN" altLang="en-US" dirty="0" smtClean="0">
                <a:solidFill>
                  <a:srgbClr val="0000FF"/>
                </a:solidFill>
                <a:sym typeface="Symbol" panose="05050102010706020507" pitchFamily="18" charset="2"/>
              </a:rPr>
              <a:t>）</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24</a:t>
            </a:fld>
            <a:endParaRPr lang="en-US" dirty="0"/>
          </a:p>
        </p:txBody>
      </p:sp>
      <p:sp>
        <p:nvSpPr>
          <p:cNvPr id="5" name="矩形 4"/>
          <p:cNvSpPr/>
          <p:nvPr/>
        </p:nvSpPr>
        <p:spPr>
          <a:xfrm>
            <a:off x="304800" y="914400"/>
            <a:ext cx="2021707" cy="461665"/>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2400" i="0" u="none" strike="noStrike" kern="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𝝉→𝜸𝝁衰变： </a:t>
            </a:r>
            <a:endParaRPr kumimoji="0" lang="zh-CN" altLang="en-US" sz="2400" i="0" u="none" strike="noStrike" kern="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endParaRPr>
          </a:p>
        </p:txBody>
      </p:sp>
      <p:pic>
        <p:nvPicPr>
          <p:cNvPr id="6" name="图片 5">
            <a:extLst>
              <a:ext uri="{FF2B5EF4-FFF2-40B4-BE49-F238E27FC236}">
                <a16:creationId xmlns:a16="http://schemas.microsoft.com/office/drawing/2014/main" id="{39F40E38-F091-485A-89CB-9992471D1FDF}"/>
              </a:ext>
            </a:extLst>
          </p:cNvPr>
          <p:cNvPicPr>
            <a:picLocks noChangeAspect="1"/>
          </p:cNvPicPr>
          <p:nvPr/>
        </p:nvPicPr>
        <p:blipFill>
          <a:blip r:embed="rId3"/>
          <a:stretch>
            <a:fillRect/>
          </a:stretch>
        </p:blipFill>
        <p:spPr>
          <a:xfrm>
            <a:off x="304800" y="1486794"/>
            <a:ext cx="3886200" cy="2068480"/>
          </a:xfrm>
          <a:prstGeom prst="rect">
            <a:avLst/>
          </a:prstGeom>
        </p:spPr>
      </p:pic>
      <mc:AlternateContent xmlns:mc="http://schemas.openxmlformats.org/markup-compatibility/2006">
        <mc:Choice xmlns:a14="http://schemas.microsoft.com/office/drawing/2010/main" Requires="a14">
          <p:sp>
            <p:nvSpPr>
              <p:cNvPr id="7" name="文本框 6"/>
              <p:cNvSpPr txBox="1"/>
              <p:nvPr/>
            </p:nvSpPr>
            <p:spPr>
              <a:xfrm>
                <a:off x="304800" y="3810000"/>
                <a:ext cx="4452257" cy="1205715"/>
              </a:xfrm>
              <a:prstGeom prst="rect">
                <a:avLst/>
              </a:prstGeom>
              <a:noFill/>
            </p:spPr>
            <p:txBody>
              <a:bodyPr wrap="square" rtlCol="0">
                <a:spAutoFit/>
              </a:bodyPr>
              <a:lstStyle/>
              <a:p>
                <a:pPr marL="285750" indent="-285750" algn="l">
                  <a:buClrTx/>
                  <a:buSzPct val="100000"/>
                  <a:buFont typeface="Wingdings" panose="05000000000000000000" pitchFamily="2" charset="2"/>
                  <a:buChar char="p"/>
                </a:pPr>
                <a:r>
                  <a:rPr kumimoji="0" lang="en-US" altLang="zh-CN" sz="1800" b="0" dirty="0">
                    <a:solidFill>
                      <a:prstClr val="black"/>
                    </a:solidFill>
                    <a:latin typeface="Times New Roman" panose="02020603050405020304" pitchFamily="18" charset="0"/>
                    <a:ea typeface="Arial Unicode MS" panose="020B0604020202020204" pitchFamily="34" charset="-122"/>
                    <a:cs typeface="Times New Roman" panose="02020603050405020304" pitchFamily="18" charset="0"/>
                  </a:rPr>
                  <a:t> </a:t>
                </a:r>
                <a14:m>
                  <m:oMath xmlns:m="http://schemas.openxmlformats.org/officeDocument/2006/math">
                    <m:sSup>
                      <m:sSupPr>
                        <m:ctrlPr>
                          <a:rPr lang="en-US" altLang="zh-CN" sz="2400">
                            <a:solidFill>
                              <a:schemeClr val="tx1"/>
                            </a:solidFill>
                            <a:latin typeface="华文楷体" panose="02010600040101010101" pitchFamily="2" charset="-122"/>
                            <a:ea typeface="华文楷体" panose="02010600040101010101" pitchFamily="2" charset="-122"/>
                          </a:rPr>
                        </m:ctrlPr>
                      </m:sSupPr>
                      <m:e>
                        <m:r>
                          <a:rPr lang="en-US" altLang="zh-CN" sz="2400">
                            <a:solidFill>
                              <a:schemeClr val="tx1"/>
                            </a:solidFill>
                            <a:latin typeface="华文楷体" panose="02010600040101010101" pitchFamily="2" charset="-122"/>
                            <a:ea typeface="华文楷体" panose="02010600040101010101" pitchFamily="2" charset="-122"/>
                          </a:rPr>
                          <m:t>𝑒</m:t>
                        </m:r>
                      </m:e>
                      <m:sup>
                        <m:r>
                          <a:rPr lang="en-US" altLang="zh-CN" sz="2400">
                            <a:solidFill>
                              <a:schemeClr val="tx1"/>
                            </a:solidFill>
                            <a:latin typeface="华文楷体" panose="02010600040101010101" pitchFamily="2" charset="-122"/>
                            <a:ea typeface="华文楷体" panose="02010600040101010101" pitchFamily="2" charset="-122"/>
                          </a:rPr>
                          <m:t>+</m:t>
                        </m:r>
                      </m:sup>
                    </m:sSup>
                    <m:sSup>
                      <m:sSupPr>
                        <m:ctrlPr>
                          <a:rPr lang="en-US" altLang="zh-CN" sz="2400">
                            <a:solidFill>
                              <a:schemeClr val="tx1"/>
                            </a:solidFill>
                            <a:latin typeface="华文楷体" panose="02010600040101010101" pitchFamily="2" charset="-122"/>
                            <a:ea typeface="华文楷体" panose="02010600040101010101" pitchFamily="2" charset="-122"/>
                          </a:rPr>
                        </m:ctrlPr>
                      </m:sSupPr>
                      <m:e>
                        <m:r>
                          <a:rPr lang="en-US" altLang="zh-CN" sz="2400">
                            <a:solidFill>
                              <a:schemeClr val="tx1"/>
                            </a:solidFill>
                            <a:latin typeface="华文楷体" panose="02010600040101010101" pitchFamily="2" charset="-122"/>
                            <a:ea typeface="华文楷体" panose="02010600040101010101" pitchFamily="2" charset="-122"/>
                          </a:rPr>
                          <m:t>𝑒</m:t>
                        </m:r>
                      </m:e>
                      <m:sup>
                        <m:r>
                          <a:rPr lang="en-US" altLang="zh-CN" sz="2400">
                            <a:solidFill>
                              <a:schemeClr val="tx1"/>
                            </a:solidFill>
                            <a:latin typeface="华文楷体" panose="02010600040101010101" pitchFamily="2" charset="-122"/>
                            <a:ea typeface="华文楷体" panose="02010600040101010101" pitchFamily="2" charset="-122"/>
                          </a:rPr>
                          <m:t>−</m:t>
                        </m:r>
                      </m:sup>
                    </m:sSup>
                    <m:r>
                      <a:rPr lang="en-US" altLang="zh-CN" sz="2400">
                        <a:solidFill>
                          <a:schemeClr val="tx1"/>
                        </a:solidFill>
                        <a:latin typeface="华文楷体" panose="02010600040101010101" pitchFamily="2" charset="-122"/>
                        <a:ea typeface="华文楷体" panose="02010600040101010101" pitchFamily="2" charset="-122"/>
                      </a:rPr>
                      <m:t>→</m:t>
                    </m:r>
                    <m:r>
                      <a:rPr lang="zh-CN" altLang="en-US" sz="2400">
                        <a:solidFill>
                          <a:schemeClr val="tx1"/>
                        </a:solidFill>
                        <a:latin typeface="华文楷体" panose="02010600040101010101" pitchFamily="2" charset="-122"/>
                        <a:ea typeface="华文楷体" panose="02010600040101010101" pitchFamily="2" charset="-122"/>
                      </a:rPr>
                      <m:t>𝛾</m:t>
                    </m:r>
                    <m:sSup>
                      <m:sSupPr>
                        <m:ctrlPr>
                          <a:rPr lang="en-US" altLang="zh-CN" sz="2400">
                            <a:solidFill>
                              <a:schemeClr val="tx1"/>
                            </a:solidFill>
                            <a:latin typeface="华文楷体" panose="02010600040101010101" pitchFamily="2" charset="-122"/>
                            <a:ea typeface="华文楷体" panose="02010600040101010101" pitchFamily="2" charset="-122"/>
                          </a:rPr>
                        </m:ctrlPr>
                      </m:sSupPr>
                      <m:e>
                        <m:r>
                          <a:rPr lang="zh-CN" altLang="en-US" sz="2400">
                            <a:solidFill>
                              <a:schemeClr val="tx1"/>
                            </a:solidFill>
                            <a:latin typeface="华文楷体" panose="02010600040101010101" pitchFamily="2" charset="-122"/>
                            <a:ea typeface="华文楷体" panose="02010600040101010101" pitchFamily="2" charset="-122"/>
                          </a:rPr>
                          <m:t>𝜏</m:t>
                        </m:r>
                      </m:e>
                      <m:sup>
                        <m:r>
                          <a:rPr lang="en-US" altLang="zh-CN" sz="2400">
                            <a:solidFill>
                              <a:schemeClr val="tx1"/>
                            </a:solidFill>
                            <a:latin typeface="华文楷体" panose="02010600040101010101" pitchFamily="2" charset="-122"/>
                            <a:ea typeface="华文楷体" panose="02010600040101010101" pitchFamily="2" charset="-122"/>
                          </a:rPr>
                          <m:t>+</m:t>
                        </m:r>
                      </m:sup>
                    </m:sSup>
                    <m:sSup>
                      <m:sSupPr>
                        <m:ctrlPr>
                          <a:rPr lang="en-US" altLang="zh-CN" sz="2400">
                            <a:solidFill>
                              <a:schemeClr val="tx1"/>
                            </a:solidFill>
                            <a:latin typeface="华文楷体" panose="02010600040101010101" pitchFamily="2" charset="-122"/>
                            <a:ea typeface="华文楷体" panose="02010600040101010101" pitchFamily="2" charset="-122"/>
                          </a:rPr>
                        </m:ctrlPr>
                      </m:sSupPr>
                      <m:e>
                        <m:r>
                          <a:rPr lang="zh-CN" altLang="en-US" sz="2400">
                            <a:solidFill>
                              <a:schemeClr val="tx1"/>
                            </a:solidFill>
                            <a:latin typeface="华文楷体" panose="02010600040101010101" pitchFamily="2" charset="-122"/>
                            <a:ea typeface="华文楷体" panose="02010600040101010101" pitchFamily="2" charset="-122"/>
                          </a:rPr>
                          <m:t>𝜏</m:t>
                        </m:r>
                      </m:e>
                      <m:sup>
                        <m:r>
                          <a:rPr lang="en-US" altLang="zh-CN" sz="2400">
                            <a:solidFill>
                              <a:schemeClr val="tx1"/>
                            </a:solidFill>
                            <a:latin typeface="华文楷体" panose="02010600040101010101" pitchFamily="2" charset="-122"/>
                            <a:ea typeface="华文楷体" panose="02010600040101010101" pitchFamily="2" charset="-122"/>
                          </a:rPr>
                          <m:t>−</m:t>
                        </m:r>
                      </m:sup>
                    </m:sSup>
                  </m:oMath>
                </a14:m>
                <a:r>
                  <a:rPr lang="zh-CN" altLang="en-US" sz="2200" dirty="0">
                    <a:solidFill>
                      <a:schemeClr val="tx1"/>
                    </a:solidFill>
                    <a:latin typeface="华文楷体" panose="02010600040101010101" pitchFamily="2" charset="-122"/>
                    <a:ea typeface="华文楷体" panose="02010600040101010101" pitchFamily="2" charset="-122"/>
                  </a:rPr>
                  <a:t>不在</a:t>
                </a:r>
                <a:r>
                  <a:rPr lang="zh-CN" altLang="en-US" sz="2200" dirty="0" smtClean="0">
                    <a:solidFill>
                      <a:schemeClr val="tx1"/>
                    </a:solidFill>
                    <a:latin typeface="华文楷体" panose="02010600040101010101" pitchFamily="2" charset="-122"/>
                    <a:ea typeface="华文楷体" panose="02010600040101010101" pitchFamily="2" charset="-122"/>
                  </a:rPr>
                  <a:t>是</a:t>
                </a:r>
                <a:r>
                  <a:rPr lang="zh-CN" altLang="en-US" sz="2200" dirty="0">
                    <a:solidFill>
                      <a:schemeClr val="tx1"/>
                    </a:solidFill>
                    <a:latin typeface="华文楷体" panose="02010600040101010101" pitchFamily="2" charset="-122"/>
                    <a:ea typeface="华文楷体" panose="02010600040101010101" pitchFamily="2" charset="-122"/>
                  </a:rPr>
                  <a:t>主要</a:t>
                </a:r>
                <a:r>
                  <a:rPr lang="zh-CN" altLang="en-US" sz="2200" dirty="0" smtClean="0">
                    <a:solidFill>
                      <a:schemeClr val="tx1"/>
                    </a:solidFill>
                    <a:latin typeface="华文楷体" panose="02010600040101010101" pitchFamily="2" charset="-122"/>
                    <a:ea typeface="华文楷体" panose="02010600040101010101" pitchFamily="2" charset="-122"/>
                  </a:rPr>
                  <a:t>本底</a:t>
                </a:r>
                <a:endParaRPr lang="en-US" altLang="zh-CN" sz="2200" dirty="0">
                  <a:solidFill>
                    <a:schemeClr val="tx1"/>
                  </a:solidFill>
                  <a:latin typeface="华文楷体" panose="02010600040101010101" pitchFamily="2" charset="-122"/>
                  <a:ea typeface="华文楷体" panose="02010600040101010101" pitchFamily="2" charset="-122"/>
                </a:endParaRPr>
              </a:p>
              <a:p>
                <a:pPr marL="342900" indent="-342900" algn="l">
                  <a:buClrTx/>
                  <a:buSzPct val="100000"/>
                  <a:buFont typeface="Wingdings" panose="05000000000000000000" pitchFamily="2" charset="2"/>
                  <a:buChar char="p"/>
                </a:pPr>
                <a:r>
                  <a:rPr lang="zh-CN" altLang="en-US" sz="2200" dirty="0">
                    <a:solidFill>
                      <a:schemeClr val="tx1"/>
                    </a:solidFill>
                    <a:latin typeface="华文楷体" panose="02010600040101010101" pitchFamily="2" charset="-122"/>
                    <a:ea typeface="华文楷体" panose="02010600040101010101" pitchFamily="2" charset="-122"/>
                  </a:rPr>
                  <a:t>主要本底</a:t>
                </a:r>
                <a:r>
                  <a:rPr lang="zh-CN" altLang="en-US" sz="2200" dirty="0">
                    <a:solidFill>
                      <a:schemeClr val="tx1"/>
                    </a:solidFill>
                    <a:latin typeface="华文楷体" panose="02010600040101010101" pitchFamily="2" charset="-122"/>
                    <a:ea typeface="华文楷体" panose="02010600040101010101" pitchFamily="2" charset="-122"/>
                  </a:rPr>
                  <a:t>来源于</a:t>
                </a:r>
                <a14:m>
                  <m:oMath xmlns:m="http://schemas.openxmlformats.org/officeDocument/2006/math">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en-US" altLang="zh-CN" sz="2200">
                            <a:solidFill>
                              <a:schemeClr val="tx1"/>
                            </a:solidFill>
                            <a:latin typeface="华文楷体" panose="02010600040101010101" pitchFamily="2" charset="-122"/>
                            <a:ea typeface="华文楷体" panose="02010600040101010101" pitchFamily="2" charset="-122"/>
                          </a:rPr>
                          <m:t>𝑒</m:t>
                        </m:r>
                      </m:e>
                      <m:sup>
                        <m:r>
                          <a:rPr lang="en-US" altLang="zh-CN" sz="2200">
                            <a:solidFill>
                              <a:schemeClr val="tx1"/>
                            </a:solidFill>
                            <a:latin typeface="华文楷体" panose="02010600040101010101" pitchFamily="2" charset="-122"/>
                            <a:ea typeface="华文楷体" panose="02010600040101010101" pitchFamily="2" charset="-122"/>
                          </a:rPr>
                          <m:t>+</m:t>
                        </m:r>
                      </m:sup>
                    </m:sSup>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en-US" altLang="zh-CN" sz="2200">
                            <a:solidFill>
                              <a:schemeClr val="tx1"/>
                            </a:solidFill>
                            <a:latin typeface="华文楷体" panose="02010600040101010101" pitchFamily="2" charset="-122"/>
                            <a:ea typeface="华文楷体" panose="02010600040101010101" pitchFamily="2" charset="-122"/>
                          </a:rPr>
                          <m:t>𝑒</m:t>
                        </m:r>
                      </m:e>
                      <m:sup>
                        <m:r>
                          <a:rPr lang="en-US" altLang="zh-CN" sz="2200">
                            <a:solidFill>
                              <a:schemeClr val="tx1"/>
                            </a:solidFill>
                            <a:latin typeface="华文楷体" panose="02010600040101010101" pitchFamily="2" charset="-122"/>
                            <a:ea typeface="华文楷体" panose="02010600040101010101" pitchFamily="2" charset="-122"/>
                          </a:rPr>
                          <m:t>−</m:t>
                        </m:r>
                      </m:sup>
                    </m:sSup>
                    <m:r>
                      <a:rPr lang="en-US" altLang="zh-CN" sz="2200">
                        <a:solidFill>
                          <a:schemeClr val="tx1"/>
                        </a:solidFill>
                        <a:latin typeface="华文楷体" panose="02010600040101010101" pitchFamily="2" charset="-122"/>
                        <a:ea typeface="华文楷体" panose="02010600040101010101" pitchFamily="2" charset="-122"/>
                      </a:rPr>
                      <m:t>→</m:t>
                    </m:r>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zh-CN" altLang="en-US" sz="2200">
                            <a:solidFill>
                              <a:schemeClr val="tx1"/>
                            </a:solidFill>
                            <a:latin typeface="华文楷体" panose="02010600040101010101" pitchFamily="2" charset="-122"/>
                            <a:ea typeface="华文楷体" panose="02010600040101010101" pitchFamily="2" charset="-122"/>
                          </a:rPr>
                          <m:t>𝜇</m:t>
                        </m:r>
                      </m:e>
                      <m:sup>
                        <m:r>
                          <a:rPr lang="en-US" altLang="zh-CN" sz="2200">
                            <a:solidFill>
                              <a:schemeClr val="tx1"/>
                            </a:solidFill>
                            <a:latin typeface="华文楷体" panose="02010600040101010101" pitchFamily="2" charset="-122"/>
                            <a:ea typeface="华文楷体" panose="02010600040101010101" pitchFamily="2" charset="-122"/>
                          </a:rPr>
                          <m:t>+</m:t>
                        </m:r>
                      </m:sup>
                    </m:sSup>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zh-CN" altLang="en-US" sz="2200">
                            <a:solidFill>
                              <a:schemeClr val="tx1"/>
                            </a:solidFill>
                            <a:latin typeface="华文楷体" panose="02010600040101010101" pitchFamily="2" charset="-122"/>
                            <a:ea typeface="华文楷体" panose="02010600040101010101" pitchFamily="2" charset="-122"/>
                          </a:rPr>
                          <m:t>𝜇</m:t>
                        </m:r>
                      </m:e>
                      <m:sup>
                        <m:r>
                          <a:rPr lang="en-US" altLang="zh-CN" sz="2200">
                            <a:solidFill>
                              <a:schemeClr val="tx1"/>
                            </a:solidFill>
                            <a:latin typeface="华文楷体" panose="02010600040101010101" pitchFamily="2" charset="-122"/>
                            <a:ea typeface="华文楷体" panose="02010600040101010101" pitchFamily="2" charset="-122"/>
                          </a:rPr>
                          <m:t>−</m:t>
                        </m:r>
                      </m:sup>
                    </m:sSup>
                  </m:oMath>
                </a14:m>
                <a:r>
                  <a:rPr lang="en-US" altLang="zh-CN" sz="2200"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zh-CN" altLang="en-US" sz="2200">
                            <a:solidFill>
                              <a:schemeClr val="tx1"/>
                            </a:solidFill>
                            <a:latin typeface="华文楷体" panose="02010600040101010101" pitchFamily="2" charset="-122"/>
                            <a:ea typeface="华文楷体" panose="02010600040101010101" pitchFamily="2" charset="-122"/>
                          </a:rPr>
                          <m:t>𝜏</m:t>
                        </m:r>
                      </m:e>
                      <m:sup>
                        <m:r>
                          <a:rPr lang="en-US" altLang="zh-CN" sz="2200">
                            <a:solidFill>
                              <a:schemeClr val="tx1"/>
                            </a:solidFill>
                            <a:latin typeface="华文楷体" panose="02010600040101010101" pitchFamily="2" charset="-122"/>
                            <a:ea typeface="华文楷体" panose="02010600040101010101" pitchFamily="2" charset="-122"/>
                          </a:rPr>
                          <m:t>+</m:t>
                        </m:r>
                      </m:sup>
                    </m:sSup>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zh-CN" altLang="en-US" sz="2200">
                            <a:solidFill>
                              <a:schemeClr val="tx1"/>
                            </a:solidFill>
                            <a:latin typeface="华文楷体" panose="02010600040101010101" pitchFamily="2" charset="-122"/>
                            <a:ea typeface="华文楷体" panose="02010600040101010101" pitchFamily="2" charset="-122"/>
                          </a:rPr>
                          <m:t>𝜏</m:t>
                        </m:r>
                      </m:e>
                      <m:sup>
                        <m:r>
                          <a:rPr lang="en-US" altLang="zh-CN" sz="2200">
                            <a:solidFill>
                              <a:schemeClr val="tx1"/>
                            </a:solidFill>
                            <a:latin typeface="华文楷体" panose="02010600040101010101" pitchFamily="2" charset="-122"/>
                            <a:ea typeface="华文楷体" panose="02010600040101010101" pitchFamily="2" charset="-122"/>
                          </a:rPr>
                          <m:t>−</m:t>
                        </m:r>
                      </m:sup>
                    </m:sSup>
                  </m:oMath>
                </a14:m>
                <a:r>
                  <a:rPr lang="zh-CN" altLang="en-US" sz="2200" dirty="0">
                    <a:solidFill>
                      <a:schemeClr val="tx1"/>
                    </a:solidFill>
                    <a:latin typeface="华文楷体" panose="02010600040101010101" pitchFamily="2" charset="-122"/>
                    <a:ea typeface="华文楷体" panose="02010600040101010101" pitchFamily="2" charset="-122"/>
                  </a:rPr>
                  <a:t>（</a:t>
                </a:r>
                <a14:m>
                  <m:oMath xmlns:m="http://schemas.openxmlformats.org/officeDocument/2006/math">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zh-CN" altLang="en-US" sz="2200">
                            <a:solidFill>
                              <a:schemeClr val="tx1"/>
                            </a:solidFill>
                            <a:latin typeface="华文楷体" panose="02010600040101010101" pitchFamily="2" charset="-122"/>
                            <a:ea typeface="华文楷体" panose="02010600040101010101" pitchFamily="2" charset="-122"/>
                          </a:rPr>
                          <m:t>𝜏</m:t>
                        </m:r>
                      </m:e>
                      <m:sup>
                        <m:r>
                          <a:rPr lang="en-US" altLang="zh-CN" sz="2200">
                            <a:solidFill>
                              <a:schemeClr val="tx1"/>
                            </a:solidFill>
                            <a:latin typeface="华文楷体" panose="02010600040101010101" pitchFamily="2" charset="-122"/>
                            <a:ea typeface="华文楷体" panose="02010600040101010101" pitchFamily="2" charset="-122"/>
                          </a:rPr>
                          <m:t>+</m:t>
                        </m:r>
                      </m:sup>
                    </m:sSup>
                    <m:r>
                      <a:rPr lang="en-US" altLang="zh-CN" sz="2200">
                        <a:solidFill>
                          <a:schemeClr val="tx1"/>
                        </a:solidFill>
                        <a:latin typeface="华文楷体" panose="02010600040101010101" pitchFamily="2" charset="-122"/>
                        <a:ea typeface="华文楷体" panose="02010600040101010101" pitchFamily="2" charset="-122"/>
                      </a:rPr>
                      <m:t> →</m:t>
                    </m:r>
                    <m:r>
                      <a:rPr lang="el-GR" altLang="zh-CN" sz="2200">
                        <a:solidFill>
                          <a:schemeClr val="tx1"/>
                        </a:solidFill>
                        <a:latin typeface="华文楷体" panose="02010600040101010101" pitchFamily="2" charset="-122"/>
                        <a:ea typeface="华文楷体" panose="02010600040101010101" pitchFamily="2" charset="-122"/>
                      </a:rPr>
                      <m:t>𝜋</m:t>
                    </m:r>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zh-CN" altLang="en-US" sz="2200">
                            <a:solidFill>
                              <a:schemeClr val="tx1"/>
                            </a:solidFill>
                            <a:latin typeface="华文楷体" panose="02010600040101010101" pitchFamily="2" charset="-122"/>
                            <a:ea typeface="华文楷体" panose="02010600040101010101" pitchFamily="2" charset="-122"/>
                          </a:rPr>
                          <m:t>𝜋</m:t>
                        </m:r>
                      </m:e>
                      <m:sup>
                        <m:r>
                          <a:rPr lang="en-US" altLang="zh-CN" sz="2200">
                            <a:solidFill>
                              <a:schemeClr val="tx1"/>
                            </a:solidFill>
                            <a:latin typeface="华文楷体" panose="02010600040101010101" pitchFamily="2" charset="-122"/>
                            <a:ea typeface="华文楷体" panose="02010600040101010101" pitchFamily="2" charset="-122"/>
                          </a:rPr>
                          <m:t>0</m:t>
                        </m:r>
                      </m:sup>
                    </m:sSup>
                    <m:r>
                      <a:rPr lang="zh-CN" altLang="en-US" sz="2200">
                        <a:solidFill>
                          <a:schemeClr val="tx1"/>
                        </a:solidFill>
                        <a:latin typeface="华文楷体" panose="02010600040101010101" pitchFamily="2" charset="-122"/>
                        <a:ea typeface="华文楷体" panose="02010600040101010101" pitchFamily="2" charset="-122"/>
                      </a:rPr>
                      <m:t>𝜐</m:t>
                    </m:r>
                    <m:sSup>
                      <m:sSupPr>
                        <m:ctrlPr>
                          <a:rPr lang="en-US" altLang="zh-CN" sz="2200">
                            <a:solidFill>
                              <a:schemeClr val="tx1"/>
                            </a:solidFill>
                            <a:latin typeface="华文楷体" panose="02010600040101010101" pitchFamily="2" charset="-122"/>
                            <a:ea typeface="华文楷体" panose="02010600040101010101" pitchFamily="2" charset="-122"/>
                          </a:rPr>
                        </m:ctrlPr>
                      </m:sSupPr>
                      <m:e>
                        <m:r>
                          <a:rPr lang="en-US" altLang="zh-CN" sz="2200">
                            <a:solidFill>
                              <a:schemeClr val="tx1"/>
                            </a:solidFill>
                            <a:latin typeface="华文楷体" panose="02010600040101010101" pitchFamily="2" charset="-122"/>
                            <a:ea typeface="华文楷体" panose="02010600040101010101" pitchFamily="2" charset="-122"/>
                          </a:rPr>
                          <m:t>,</m:t>
                        </m:r>
                        <m:r>
                          <a:rPr lang="zh-CN" altLang="en-US" sz="2200">
                            <a:solidFill>
                              <a:schemeClr val="tx1"/>
                            </a:solidFill>
                            <a:latin typeface="华文楷体" panose="02010600040101010101" pitchFamily="2" charset="-122"/>
                            <a:ea typeface="华文楷体" panose="02010600040101010101" pitchFamily="2" charset="-122"/>
                          </a:rPr>
                          <m:t>𝜏</m:t>
                        </m:r>
                      </m:e>
                      <m:sup>
                        <m:r>
                          <a:rPr lang="en-US" altLang="zh-CN" sz="2200">
                            <a:solidFill>
                              <a:schemeClr val="tx1"/>
                            </a:solidFill>
                            <a:latin typeface="华文楷体" panose="02010600040101010101" pitchFamily="2" charset="-122"/>
                            <a:ea typeface="华文楷体" panose="02010600040101010101" pitchFamily="2" charset="-122"/>
                          </a:rPr>
                          <m:t>−</m:t>
                        </m:r>
                      </m:sup>
                    </m:sSup>
                    <m:r>
                      <a:rPr lang="zh-CN" altLang="en-US" sz="2200">
                        <a:solidFill>
                          <a:schemeClr val="tx1"/>
                        </a:solidFill>
                        <a:latin typeface="华文楷体" panose="02010600040101010101" pitchFamily="2" charset="-122"/>
                        <a:ea typeface="华文楷体" panose="02010600040101010101" pitchFamily="2" charset="-122"/>
                      </a:rPr>
                      <m:t>→</m:t>
                    </m:r>
                    <m:r>
                      <a:rPr lang="zh-CN" altLang="en-US" sz="2200">
                        <a:solidFill>
                          <a:schemeClr val="tx1"/>
                        </a:solidFill>
                        <a:latin typeface="华文楷体" panose="02010600040101010101" pitchFamily="2" charset="-122"/>
                        <a:ea typeface="华文楷体" panose="02010600040101010101" pitchFamily="2" charset="-122"/>
                      </a:rPr>
                      <m:t>𝜇𝜐</m:t>
                    </m:r>
                    <m:acc>
                      <m:accPr>
                        <m:chr m:val="̅"/>
                        <m:ctrlPr>
                          <a:rPr lang="zh-CN" altLang="en-US" sz="2200">
                            <a:solidFill>
                              <a:schemeClr val="tx1"/>
                            </a:solidFill>
                            <a:latin typeface="华文楷体" panose="02010600040101010101" pitchFamily="2" charset="-122"/>
                            <a:ea typeface="华文楷体" panose="02010600040101010101" pitchFamily="2" charset="-122"/>
                          </a:rPr>
                        </m:ctrlPr>
                      </m:accPr>
                      <m:e>
                        <m:r>
                          <a:rPr lang="zh-CN" altLang="en-US" sz="2200">
                            <a:solidFill>
                              <a:schemeClr val="tx1"/>
                            </a:solidFill>
                            <a:latin typeface="华文楷体" panose="02010600040101010101" pitchFamily="2" charset="-122"/>
                            <a:ea typeface="华文楷体" panose="02010600040101010101" pitchFamily="2" charset="-122"/>
                          </a:rPr>
                          <m:t>𝜐</m:t>
                        </m:r>
                      </m:e>
                    </m:acc>
                    <m:r>
                      <a:rPr lang="zh-CN" altLang="en-US" sz="2200">
                        <a:solidFill>
                          <a:schemeClr val="tx1"/>
                        </a:solidFill>
                        <a:latin typeface="华文楷体" panose="02010600040101010101" pitchFamily="2" charset="-122"/>
                        <a:ea typeface="华文楷体" panose="02010600040101010101" pitchFamily="2" charset="-122"/>
                      </a:rPr>
                      <m:t>）</m:t>
                    </m:r>
                  </m:oMath>
                </a14:m>
                <a:endParaRPr lang="zh-CN" altLang="en-US" sz="2200" dirty="0">
                  <a:solidFill>
                    <a:schemeClr val="tx1"/>
                  </a:solidFill>
                  <a:latin typeface="华文楷体" panose="02010600040101010101" pitchFamily="2" charset="-122"/>
                  <a:ea typeface="华文楷体" panose="02010600040101010101" pitchFamily="2" charset="-122"/>
                </a:endParaRPr>
              </a:p>
            </p:txBody>
          </p:sp>
        </mc:Choice>
        <mc:Fallback>
          <p:sp>
            <p:nvSpPr>
              <p:cNvPr id="7" name="文本框 6"/>
              <p:cNvSpPr txBox="1">
                <a:spLocks noRot="1" noChangeAspect="1" noMove="1" noResize="1" noEditPoints="1" noAdjustHandles="1" noChangeArrowheads="1" noChangeShapeType="1" noTextEdit="1"/>
              </p:cNvSpPr>
              <p:nvPr/>
            </p:nvSpPr>
            <p:spPr>
              <a:xfrm>
                <a:off x="304800" y="3810000"/>
                <a:ext cx="4452257" cy="1205715"/>
              </a:xfrm>
              <a:prstGeom prst="rect">
                <a:avLst/>
              </a:prstGeom>
              <a:blipFill>
                <a:blip r:embed="rId4"/>
                <a:stretch>
                  <a:fillRect l="-1507" t="-1515" r="-1781" b="-959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矩形 7"/>
              <p:cNvSpPr/>
              <p:nvPr/>
            </p:nvSpPr>
            <p:spPr>
              <a:xfrm>
                <a:off x="391886" y="5270441"/>
                <a:ext cx="3810000" cy="454420"/>
              </a:xfrm>
              <a:prstGeom prst="rect">
                <a:avLst/>
              </a:prstGeom>
            </p:spPr>
            <p:txBody>
              <a:bodyPr wrap="square">
                <a:spAutoFit/>
              </a:bodyPr>
              <a:lstStyle/>
              <a:p>
                <a:pPr algn="ctr">
                  <a:buNone/>
                </a:pPr>
                <a14:m>
                  <m:oMathPara xmlns:m="http://schemas.openxmlformats.org/officeDocument/2006/math">
                    <m:oMathParaPr>
                      <m:jc m:val="centerGroup"/>
                    </m:oMathParaPr>
                    <m:oMath xmlns:m="http://schemas.openxmlformats.org/officeDocument/2006/math">
                      <m:sSubSup>
                        <m:sSubSupPr>
                          <m:ctrlPr>
                            <a:rPr lang="en-US" altLang="zh-CN" sz="2200" i="1" smtClean="0">
                              <a:solidFill>
                                <a:schemeClr val="tx1"/>
                              </a:solidFill>
                              <a:latin typeface="Cambria Math" panose="02040503050406030204" pitchFamily="18" charset="0"/>
                              <a:cs typeface="Arial" panose="020B0604020202020204" pitchFamily="34" charset="0"/>
                            </a:rPr>
                          </m:ctrlPr>
                        </m:sSubSupPr>
                        <m:e>
                          <m:r>
                            <a:rPr lang="en-US" altLang="zh-CN" sz="2200" i="1">
                              <a:solidFill>
                                <a:schemeClr val="tx1"/>
                              </a:solidFill>
                              <a:latin typeface="Cambria Math" panose="02040503050406030204" pitchFamily="18" charset="0"/>
                              <a:ea typeface="Cambria Math" panose="02040503050406030204" pitchFamily="18" charset="0"/>
                              <a:cs typeface="Arial" panose="020B0604020202020204" pitchFamily="34" charset="0"/>
                            </a:rPr>
                            <m:t>𝓑</m:t>
                          </m:r>
                        </m:e>
                        <m:sub>
                          <m:r>
                            <a:rPr lang="en-US" altLang="zh-CN" sz="2200" i="1">
                              <a:solidFill>
                                <a:schemeClr val="tx1"/>
                              </a:solidFill>
                              <a:latin typeface="Cambria Math" panose="02040503050406030204" pitchFamily="18" charset="0"/>
                              <a:cs typeface="Arial" panose="020B0604020202020204" pitchFamily="34" charset="0"/>
                            </a:rPr>
                            <m:t>𝑼𝑳</m:t>
                          </m:r>
                        </m:sub>
                        <m:sup>
                          <m:r>
                            <a:rPr lang="en-US" altLang="zh-CN" sz="2200" i="1">
                              <a:solidFill>
                                <a:schemeClr val="tx1"/>
                              </a:solidFill>
                              <a:latin typeface="Cambria Math" panose="02040503050406030204" pitchFamily="18" charset="0"/>
                              <a:cs typeface="Arial" panose="020B0604020202020204" pitchFamily="34" charset="0"/>
                            </a:rPr>
                            <m:t>𝟗𝟎</m:t>
                          </m:r>
                        </m:sup>
                      </m:sSubSup>
                      <m:d>
                        <m:dPr>
                          <m:ctrlPr>
                            <a:rPr lang="en-US" altLang="zh-CN" sz="2200" i="1">
                              <a:solidFill>
                                <a:schemeClr val="tx1"/>
                              </a:solidFill>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ctrlPr>
                        </m:dPr>
                        <m:e>
                          <m:r>
                            <a:rPr lang="zh-CN" altLang="en-US" sz="2200" i="1">
                              <a:solidFill>
                                <a:schemeClr val="tx1"/>
                              </a:solidFill>
                              <a:latin typeface="Cambria Math" panose="02040503050406030204" pitchFamily="18" charset="0"/>
                              <a:cs typeface="Arial" panose="020B0604020202020204" pitchFamily="34" charset="0"/>
                              <a:sym typeface="Wingdings" panose="05000000000000000000" pitchFamily="2" charset="2"/>
                            </a:rPr>
                            <m:t>𝝉</m:t>
                          </m:r>
                          <m:r>
                            <a:rPr lang="zh-CN" altLang="en-US" sz="2200" i="1">
                              <a:solidFill>
                                <a:schemeClr val="tx1"/>
                              </a:solidFill>
                              <a:latin typeface="Cambria Math" panose="02040503050406030204" pitchFamily="18" charset="0"/>
                              <a:cs typeface="Arial" panose="020B0604020202020204" pitchFamily="34" charset="0"/>
                              <a:sym typeface="Wingdings" panose="05000000000000000000" pitchFamily="2" charset="2"/>
                            </a:rPr>
                            <m:t>→</m:t>
                          </m:r>
                          <m:r>
                            <a:rPr lang="zh-CN" altLang="en-US" sz="2200" i="1">
                              <a:solidFill>
                                <a:schemeClr val="tx1"/>
                              </a:solidFill>
                              <a:latin typeface="Cambria Math" panose="02040503050406030204" pitchFamily="18" charset="0"/>
                              <a:cs typeface="Arial" panose="020B0604020202020204" pitchFamily="34" charset="0"/>
                              <a:sym typeface="Wingdings" panose="05000000000000000000" pitchFamily="2" charset="2"/>
                            </a:rPr>
                            <m:t>𝜸𝝁</m:t>
                          </m:r>
                        </m:e>
                      </m:d>
                      <m:r>
                        <a:rPr lang="en-US" altLang="zh-CN" sz="2200" i="1">
                          <a:solidFill>
                            <a:schemeClr val="tx1"/>
                          </a:solidFill>
                          <a:latin typeface="Cambria Math" panose="02040503050406030204" pitchFamily="18" charset="0"/>
                          <a:cs typeface="Arial" panose="020B0604020202020204" pitchFamily="34" charset="0"/>
                          <a:sym typeface="Wingdings" panose="05000000000000000000" pitchFamily="2" charset="2"/>
                        </a:rPr>
                        <m:t>&lt;</m:t>
                      </m:r>
                      <m:r>
                        <a:rPr lang="en-US" altLang="zh-CN" sz="2200" i="1" smtClean="0">
                          <a:solidFill>
                            <a:srgbClr val="FF0000"/>
                          </a:solidFill>
                          <a:latin typeface="Cambria Math" panose="02040503050406030204" pitchFamily="18" charset="0"/>
                        </a:rPr>
                        <m:t>𝟏</m:t>
                      </m:r>
                      <m:r>
                        <a:rPr lang="en-US" altLang="zh-CN" sz="2200" i="1" smtClean="0">
                          <a:solidFill>
                            <a:srgbClr val="FF0000"/>
                          </a:solidFill>
                          <a:latin typeface="Cambria Math" panose="02040503050406030204" pitchFamily="18" charset="0"/>
                        </a:rPr>
                        <m:t>.</m:t>
                      </m:r>
                      <m:r>
                        <a:rPr lang="en-US" altLang="zh-CN" sz="2200" i="1" smtClean="0">
                          <a:solidFill>
                            <a:srgbClr val="FF0000"/>
                          </a:solidFill>
                          <a:latin typeface="Cambria Math" panose="02040503050406030204" pitchFamily="18" charset="0"/>
                        </a:rPr>
                        <m:t>𝟐</m:t>
                      </m:r>
                      <m:r>
                        <a:rPr lang="en-US" altLang="zh-CN" sz="2200" i="1">
                          <a:solidFill>
                            <a:srgbClr val="FF0000"/>
                          </a:solidFill>
                          <a:latin typeface="Cambria Math" panose="02040503050406030204" pitchFamily="18" charset="0"/>
                          <a:ea typeface="Cambria Math" panose="02040503050406030204" pitchFamily="18" charset="0"/>
                        </a:rPr>
                        <m:t>×</m:t>
                      </m:r>
                      <m:sSup>
                        <m:sSupPr>
                          <m:ctrlPr>
                            <a:rPr lang="en-US" altLang="zh-CN" sz="2200" i="1">
                              <a:solidFill>
                                <a:srgbClr val="FF0000"/>
                              </a:solidFill>
                              <a:latin typeface="Cambria Math" panose="02040503050406030204" pitchFamily="18" charset="0"/>
                              <a:ea typeface="Cambria Math" panose="02040503050406030204" pitchFamily="18" charset="0"/>
                            </a:rPr>
                          </m:ctrlPr>
                        </m:sSupPr>
                        <m:e>
                          <m:r>
                            <a:rPr lang="en-US" altLang="zh-CN" sz="2200" i="1">
                              <a:solidFill>
                                <a:srgbClr val="FF0000"/>
                              </a:solidFill>
                              <a:latin typeface="Cambria Math" panose="02040503050406030204" pitchFamily="18" charset="0"/>
                              <a:ea typeface="Cambria Math" panose="02040503050406030204" pitchFamily="18" charset="0"/>
                            </a:rPr>
                            <m:t>𝟏𝟎</m:t>
                          </m:r>
                        </m:e>
                        <m:sup>
                          <m:r>
                            <a:rPr lang="en-US" altLang="zh-CN" sz="2200" i="1">
                              <a:solidFill>
                                <a:srgbClr val="FF0000"/>
                              </a:solidFill>
                              <a:latin typeface="Cambria Math" panose="02040503050406030204" pitchFamily="18" charset="0"/>
                              <a:ea typeface="Cambria Math" panose="02040503050406030204" pitchFamily="18" charset="0"/>
                            </a:rPr>
                            <m:t>−</m:t>
                          </m:r>
                          <m:r>
                            <a:rPr lang="en-US" altLang="zh-CN" sz="2200" i="1">
                              <a:solidFill>
                                <a:srgbClr val="FF0000"/>
                              </a:solidFill>
                              <a:latin typeface="Cambria Math" panose="02040503050406030204" pitchFamily="18" charset="0"/>
                              <a:ea typeface="Cambria Math" panose="02040503050406030204" pitchFamily="18" charset="0"/>
                            </a:rPr>
                            <m:t>𝟖</m:t>
                          </m:r>
                        </m:sup>
                      </m:sSup>
                    </m:oMath>
                  </m:oMathPara>
                </a14:m>
                <a:endParaRPr lang="en-US" altLang="zh-CN" sz="2200" dirty="0">
                  <a:solidFill>
                    <a:srgbClr val="FF0000"/>
                  </a:solidFill>
                  <a:latin typeface="Times New Roman" panose="02020603050405020304" pitchFamily="18" charset="0"/>
                  <a:cs typeface="Times New Roman" panose="02020603050405020304" pitchFamily="18" charset="0"/>
                </a:endParaRPr>
              </a:p>
            </p:txBody>
          </p:sp>
        </mc:Choice>
        <mc:Fallback>
          <p:sp>
            <p:nvSpPr>
              <p:cNvPr id="8" name="矩形 7"/>
              <p:cNvSpPr>
                <a:spLocks noRot="1" noChangeAspect="1" noMove="1" noResize="1" noEditPoints="1" noAdjustHandles="1" noChangeArrowheads="1" noChangeShapeType="1" noTextEdit="1"/>
              </p:cNvSpPr>
              <p:nvPr/>
            </p:nvSpPr>
            <p:spPr>
              <a:xfrm>
                <a:off x="391886" y="5270441"/>
                <a:ext cx="3810000" cy="454420"/>
              </a:xfrm>
              <a:prstGeom prst="rect">
                <a:avLst/>
              </a:prstGeom>
              <a:blipFill>
                <a:blip r:embed="rId5"/>
                <a:stretch>
                  <a:fillRect b="-9459"/>
                </a:stretch>
              </a:blipFill>
            </p:spPr>
            <p:txBody>
              <a:bodyPr/>
              <a:lstStyle/>
              <a:p>
                <a:r>
                  <a:rPr lang="zh-CN" altLang="en-US">
                    <a:noFill/>
                  </a:rPr>
                  <a:t> </a:t>
                </a:r>
              </a:p>
            </p:txBody>
          </p:sp>
        </mc:Fallback>
      </mc:AlternateContent>
      <p:sp>
        <p:nvSpPr>
          <p:cNvPr id="9" name="矩形 8"/>
          <p:cNvSpPr/>
          <p:nvPr/>
        </p:nvSpPr>
        <p:spPr>
          <a:xfrm>
            <a:off x="5154385" y="888121"/>
            <a:ext cx="168347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𝝉→𝒍𝒍𝒍衰变 </a:t>
            </a:r>
            <a:endParaRPr kumimoji="0" lang="zh-CN" altLang="en-US" sz="2400" b="0" i="0" u="none" strike="noStrike" kern="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endParaRPr>
          </a:p>
        </p:txBody>
      </p:sp>
      <p:pic>
        <p:nvPicPr>
          <p:cNvPr id="10" name="图片 9">
            <a:extLst>
              <a:ext uri="{FF2B5EF4-FFF2-40B4-BE49-F238E27FC236}">
                <a16:creationId xmlns:a16="http://schemas.microsoft.com/office/drawing/2014/main" id="{49A702B7-B46E-4FC7-98CB-AEED90FF165F}"/>
              </a:ext>
            </a:extLst>
          </p:cNvPr>
          <p:cNvPicPr>
            <a:picLocks noChangeAspect="1"/>
          </p:cNvPicPr>
          <p:nvPr/>
        </p:nvPicPr>
        <p:blipFill>
          <a:blip r:embed="rId6"/>
          <a:stretch>
            <a:fillRect/>
          </a:stretch>
        </p:blipFill>
        <p:spPr>
          <a:xfrm>
            <a:off x="4538782" y="1403779"/>
            <a:ext cx="3995618" cy="2518127"/>
          </a:xfrm>
          <a:prstGeom prst="rect">
            <a:avLst/>
          </a:prstGeom>
        </p:spPr>
      </p:pic>
      <p:sp>
        <p:nvSpPr>
          <p:cNvPr id="11" name="文本框 10">
            <a:extLst>
              <a:ext uri="{FF2B5EF4-FFF2-40B4-BE49-F238E27FC236}">
                <a16:creationId xmlns:a16="http://schemas.microsoft.com/office/drawing/2014/main" id="{C8B7342D-863D-42FC-93F9-E084CCC9C1B8}"/>
              </a:ext>
            </a:extLst>
          </p:cNvPr>
          <p:cNvSpPr txBox="1"/>
          <p:nvPr/>
        </p:nvSpPr>
        <p:spPr>
          <a:xfrm>
            <a:off x="5410200" y="2262256"/>
            <a:ext cx="1673875" cy="379816"/>
          </a:xfrm>
          <a:prstGeom prst="rect">
            <a:avLst/>
          </a:prstGeom>
          <a:noFill/>
        </p:spPr>
        <p:txBody>
          <a:bodyPr wrap="square" rtlCol="0">
            <a:spAutoFit/>
          </a:bodyPr>
          <a:lstStyle/>
          <a:p>
            <a:pPr algn="l" defTabSz="457200" fontAlgn="auto">
              <a:spcBef>
                <a:spcPts val="0"/>
              </a:spcBef>
              <a:spcAft>
                <a:spcPts val="0"/>
              </a:spcAft>
              <a:buClrTx/>
              <a:buFontTx/>
              <a:buNone/>
            </a:pPr>
            <a:r>
              <a:rPr kumimoji="0" lang="en-US" altLang="zh-CN" sz="1800" b="0" dirty="0">
                <a:solidFill>
                  <a:prstClr val="black"/>
                </a:solidFill>
                <a:latin typeface="Calibri" panose="020F0502020204030204"/>
                <a:ea typeface="等线" panose="02010600030101010101" pitchFamily="2" charset="-122"/>
              </a:rPr>
              <a:t>Background </a:t>
            </a:r>
            <a:endParaRPr kumimoji="0" lang="zh-CN" altLang="en-US" sz="1800" b="0" dirty="0">
              <a:solidFill>
                <a:prstClr val="black"/>
              </a:solidFill>
              <a:latin typeface="Calibri" panose="020F0502020204030204"/>
              <a:ea typeface="等线" panose="02010600030101010101" pitchFamily="2" charset="-122"/>
            </a:endParaRPr>
          </a:p>
        </p:txBody>
      </p:sp>
      <p:sp>
        <p:nvSpPr>
          <p:cNvPr id="12" name="文本框 11"/>
          <p:cNvSpPr txBox="1"/>
          <p:nvPr/>
        </p:nvSpPr>
        <p:spPr>
          <a:xfrm>
            <a:off x="5257800" y="3921906"/>
            <a:ext cx="3276600" cy="837152"/>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200" dirty="0" smtClean="0">
                <a:solidFill>
                  <a:schemeClr val="tx1"/>
                </a:solidFill>
                <a:latin typeface="华文楷体" panose="02010600040101010101" pitchFamily="2" charset="-122"/>
                <a:ea typeface="华文楷体" panose="02010600040101010101" pitchFamily="2" charset="-122"/>
              </a:rPr>
              <a:t>几乎无本底</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Font typeface="Wingdings" panose="05000000000000000000" pitchFamily="2" charset="2"/>
              <a:buChar char="p"/>
            </a:pPr>
            <a:r>
              <a:rPr lang="zh-CN" altLang="en-US" sz="2200" dirty="0" smtClean="0">
                <a:solidFill>
                  <a:schemeClr val="tx1"/>
                </a:solidFill>
                <a:latin typeface="华文楷体" panose="02010600040101010101" pitchFamily="2" charset="-122"/>
                <a:ea typeface="华文楷体" panose="02010600040101010101" pitchFamily="2" charset="-122"/>
              </a:rPr>
              <a:t>上限与轻子数成反比</a:t>
            </a:r>
            <a:endParaRPr lang="zh-CN" altLang="en-US" sz="2200" dirty="0">
              <a:solidFill>
                <a:schemeClr val="tx1"/>
              </a:solidFill>
              <a:latin typeface="华文楷体" panose="02010600040101010101" pitchFamily="2" charset="-122"/>
              <a:ea typeface="华文楷体" panose="02010600040101010101" pitchFamily="2" charset="-122"/>
            </a:endParaRPr>
          </a:p>
        </p:txBody>
      </p:sp>
      <mc:AlternateContent xmlns:mc="http://schemas.openxmlformats.org/markup-compatibility/2006">
        <mc:Choice xmlns:a14="http://schemas.microsoft.com/office/drawing/2010/main" Requires="a14">
          <p:sp>
            <p:nvSpPr>
              <p:cNvPr id="13" name="矩形 12"/>
              <p:cNvSpPr/>
              <p:nvPr/>
            </p:nvSpPr>
            <p:spPr>
              <a:xfrm>
                <a:off x="4828719" y="5192856"/>
                <a:ext cx="3816750" cy="4544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zh-CN" sz="2200" b="0" i="1" u="none" strike="noStrike" kern="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rPr>
                          </m:ctrlPr>
                        </m:sSubSupPr>
                        <m:e>
                          <m:r>
                            <a:rPr kumimoji="0" lang="en-US" altLang="zh-CN" sz="2200" b="0" i="1" u="none" strike="noStrike" kern="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Arial" panose="020B0604020202020204" pitchFamily="34" charset="0"/>
                            </a:rPr>
                            <m:t>𝓑</m:t>
                          </m:r>
                        </m:e>
                        <m:sub>
                          <m:r>
                            <a:rPr kumimoji="0" lang="en-US" altLang="zh-CN" sz="2200" b="0" i="1" u="none" strike="noStrike" kern="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rPr>
                            <m:t>𝑼𝑳</m:t>
                          </m:r>
                        </m:sub>
                        <m:sup>
                          <m:r>
                            <a:rPr kumimoji="0" lang="en-US" altLang="zh-CN" sz="2200" b="0" i="1" u="none" strike="noStrike" kern="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rPr>
                            <m:t>𝟗𝟎</m:t>
                          </m:r>
                        </m:sup>
                      </m:sSubSup>
                      <m:d>
                        <m:dPr>
                          <m:ctrlPr>
                            <a:rPr kumimoji="0" lang="en-US" altLang="zh-CN" sz="2200" b="0" i="1" u="none" strike="noStrike" kern="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ctrlPr>
                        </m:dPr>
                        <m:e>
                          <m:r>
                            <a:rPr kumimoji="0" lang="zh-CN" altLang="en-US" sz="2200" b="0" i="1" u="none" strike="noStrike" kern="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sym typeface="Wingdings" panose="05000000000000000000" pitchFamily="2" charset="2"/>
                            </a:rPr>
                            <m:t>𝝉</m:t>
                          </m:r>
                          <m:r>
                            <a:rPr kumimoji="0" lang="zh-CN" altLang="en-US" sz="2200" b="0" i="1" u="none" strike="noStrike" kern="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sym typeface="Wingdings" panose="05000000000000000000" pitchFamily="2" charset="2"/>
                            </a:rPr>
                            <m:t>→</m:t>
                          </m:r>
                          <m:r>
                            <a:rPr kumimoji="0" lang="zh-CN" altLang="en-US" sz="2200" b="0" i="1" u="none" strike="noStrike" kern="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sym typeface="Wingdings" panose="05000000000000000000" pitchFamily="2" charset="2"/>
                            </a:rPr>
                            <m:t>𝝁𝝁𝝁</m:t>
                          </m:r>
                        </m:e>
                      </m:d>
                      <m:r>
                        <a:rPr kumimoji="0" lang="en-US" altLang="zh-CN" sz="2200" b="0" i="1" u="none" strike="noStrike" kern="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sym typeface="Wingdings" panose="05000000000000000000" pitchFamily="2" charset="2"/>
                        </a:rPr>
                        <m:t>&lt;</m:t>
                      </m:r>
                      <m:r>
                        <a:rPr kumimoji="0" lang="en-US" altLang="zh-CN" sz="2200" b="0" i="1" u="none" strike="noStrike" kern="0" cap="none" spc="0" normalizeH="0" baseline="0" noProof="0" smtClean="0">
                          <a:ln>
                            <a:noFill/>
                          </a:ln>
                          <a:solidFill>
                            <a:srgbClr val="FF0000"/>
                          </a:solidFill>
                          <a:effectLst/>
                          <a:uLnTx/>
                          <a:uFillTx/>
                          <a:latin typeface="Cambria Math" panose="02040503050406030204" pitchFamily="18" charset="0"/>
                        </a:rPr>
                        <m:t>𝟏</m:t>
                      </m:r>
                      <m:r>
                        <a:rPr kumimoji="0" lang="en-US" altLang="zh-CN" sz="2200"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altLang="zh-CN" sz="2200" b="0" i="1" u="none" strike="noStrike" kern="0" cap="none" spc="0" normalizeH="0" baseline="0" noProof="0" smtClean="0">
                          <a:ln>
                            <a:noFill/>
                          </a:ln>
                          <a:solidFill>
                            <a:srgbClr val="FF0000"/>
                          </a:solidFill>
                          <a:effectLst/>
                          <a:uLnTx/>
                          <a:uFillTx/>
                          <a:latin typeface="Cambria Math" panose="02040503050406030204" pitchFamily="18" charset="0"/>
                        </a:rPr>
                        <m:t>𝟓</m:t>
                      </m:r>
                      <m:r>
                        <a:rPr kumimoji="0" lang="en-US" altLang="zh-CN" sz="2200" b="0" i="1" u="none" strike="noStrike" kern="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m:t>
                      </m:r>
                      <m:sSup>
                        <m:sSupPr>
                          <m:ctrlPr>
                            <a:rPr kumimoji="0" lang="en-US" altLang="zh-CN" sz="2200" b="0" i="1" u="none" strike="noStrike" kern="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rPr>
                          </m:ctrlPr>
                        </m:sSupPr>
                        <m:e>
                          <m:r>
                            <a:rPr kumimoji="0" lang="en-US" altLang="zh-CN" sz="2200" b="0" i="1" u="none" strike="noStrike" kern="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𝟏𝟎</m:t>
                          </m:r>
                        </m:e>
                        <m:sup>
                          <m:r>
                            <a:rPr kumimoji="0" lang="en-US" altLang="zh-CN" sz="2200" b="0" i="1" u="none" strike="noStrike" kern="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m:t>
                          </m:r>
                          <m:r>
                            <a:rPr kumimoji="0" lang="en-US" altLang="zh-CN" sz="2200" b="0" i="1" u="none" strike="noStrike" kern="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𝟗</m:t>
                          </m:r>
                        </m:sup>
                      </m:sSup>
                    </m:oMath>
                  </m:oMathPara>
                </a14:m>
                <a:endParaRPr kumimoji="0" lang="zh-CN" altLang="en-US" sz="2200" b="0" i="0" u="none" strike="noStrike" kern="0" cap="none" spc="0" normalizeH="0" baseline="0" noProof="0" dirty="0" smtClean="0">
                  <a:ln>
                    <a:noFill/>
                  </a:ln>
                  <a:solidFill>
                    <a:sysClr val="windowText" lastClr="000000"/>
                  </a:solidFill>
                  <a:effectLst/>
                  <a:uLnTx/>
                  <a:uFillTx/>
                </a:endParaRPr>
              </a:p>
            </p:txBody>
          </p:sp>
        </mc:Choice>
        <mc:Fallback>
          <p:sp>
            <p:nvSpPr>
              <p:cNvPr id="13" name="矩形 12"/>
              <p:cNvSpPr>
                <a:spLocks noRot="1" noChangeAspect="1" noMove="1" noResize="1" noEditPoints="1" noAdjustHandles="1" noChangeArrowheads="1" noChangeShapeType="1" noTextEdit="1"/>
              </p:cNvSpPr>
              <p:nvPr/>
            </p:nvSpPr>
            <p:spPr>
              <a:xfrm>
                <a:off x="4828719" y="5192856"/>
                <a:ext cx="3816750" cy="454420"/>
              </a:xfrm>
              <a:prstGeom prst="rect">
                <a:avLst/>
              </a:prstGeom>
              <a:blipFill>
                <a:blip r:embed="rId7"/>
                <a:stretch>
                  <a:fillRect b="-945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文本框 13"/>
              <p:cNvSpPr txBox="1"/>
              <p:nvPr/>
            </p:nvSpPr>
            <p:spPr>
              <a:xfrm>
                <a:off x="228600" y="6019800"/>
                <a:ext cx="8801100" cy="461665"/>
              </a:xfrm>
              <a:prstGeom prst="rect">
                <a:avLst/>
              </a:prstGeom>
              <a:solidFill>
                <a:srgbClr val="FFFF00"/>
              </a:solidFill>
            </p:spPr>
            <p:txBody>
              <a:bodyPr wrap="square" rtlCol="0">
                <a:spAutoFit/>
              </a:bodyPr>
              <a:lstStyle/>
              <a:p>
                <a:pPr algn="ctr">
                  <a:buNone/>
                </a:pPr>
                <a:r>
                  <a:rPr lang="zh-CN" altLang="en-US" sz="2400" dirty="0" smtClean="0">
                    <a:solidFill>
                      <a:schemeClr val="tx1"/>
                    </a:solidFill>
                    <a:latin typeface="华文楷体" panose="02010600040101010101" pitchFamily="2" charset="-122"/>
                    <a:ea typeface="华文楷体" panose="02010600040101010101" pitchFamily="2" charset="-122"/>
                  </a:rPr>
                  <a:t>由于无本底，</a:t>
                </a:r>
                <a14:m>
                  <m:oMath xmlns:m="http://schemas.openxmlformats.org/officeDocument/2006/math">
                    <m:r>
                      <a:rPr kumimoji="0" lang="zh-CN" altLang="en-US" sz="2400" b="0" i="1" kern="0" smtClean="0">
                        <a:solidFill>
                          <a:srgbClr val="FF0000"/>
                        </a:solidFill>
                        <a:latin typeface="Cambria Math" panose="02040503050406030204" pitchFamily="18" charset="0"/>
                        <a:cs typeface="Arial" panose="020B0604020202020204" pitchFamily="34" charset="0"/>
                        <a:sym typeface="Wingdings" panose="05000000000000000000" pitchFamily="2" charset="2"/>
                      </a:rPr>
                      <m:t>𝝉</m:t>
                    </m:r>
                    <m:r>
                      <a:rPr kumimoji="0" lang="zh-CN" altLang="en-US" sz="2400" b="0" i="1" kern="0" smtClean="0">
                        <a:solidFill>
                          <a:srgbClr val="FF0000"/>
                        </a:solidFill>
                        <a:latin typeface="Cambria Math" panose="02040503050406030204" pitchFamily="18" charset="0"/>
                        <a:cs typeface="Arial" panose="020B0604020202020204" pitchFamily="34" charset="0"/>
                        <a:sym typeface="Wingdings" panose="05000000000000000000" pitchFamily="2" charset="2"/>
                      </a:rPr>
                      <m:t>→</m:t>
                    </m:r>
                    <m:r>
                      <a:rPr kumimoji="0" lang="zh-CN" altLang="en-US" sz="2400" b="0" i="1" kern="0" smtClean="0">
                        <a:solidFill>
                          <a:srgbClr val="FF0000"/>
                        </a:solidFill>
                        <a:latin typeface="Cambria Math" panose="02040503050406030204" pitchFamily="18" charset="0"/>
                        <a:cs typeface="Arial" panose="020B0604020202020204" pitchFamily="34" charset="0"/>
                        <a:sym typeface="Wingdings" panose="05000000000000000000" pitchFamily="2" charset="2"/>
                      </a:rPr>
                      <m:t>𝝁𝝁𝝁</m:t>
                    </m:r>
                  </m:oMath>
                </a14:m>
                <a:r>
                  <a:rPr lang="zh-CN" altLang="en-US" sz="2400" dirty="0" smtClean="0">
                    <a:solidFill>
                      <a:schemeClr val="tx1"/>
                    </a:solidFill>
                    <a:latin typeface="华文楷体" panose="02010600040101010101" pitchFamily="2" charset="-122"/>
                    <a:ea typeface="华文楷体" panose="02010600040101010101" pitchFamily="2" charset="-122"/>
                  </a:rPr>
                  <a:t>具有比</a:t>
                </a:r>
                <a14:m>
                  <m:oMath xmlns:m="http://schemas.openxmlformats.org/officeDocument/2006/math">
                    <m:r>
                      <a:rPr lang="zh-CN" altLang="en-US" sz="2400" i="1" smtClean="0">
                        <a:solidFill>
                          <a:srgbClr val="FF0000"/>
                        </a:solidFill>
                        <a:latin typeface="Cambria Math" panose="02040503050406030204" pitchFamily="18" charset="0"/>
                        <a:cs typeface="Arial" panose="020B0604020202020204" pitchFamily="34" charset="0"/>
                        <a:sym typeface="Wingdings" panose="05000000000000000000" pitchFamily="2" charset="2"/>
                      </a:rPr>
                      <m:t>𝝉</m:t>
                    </m:r>
                    <m:r>
                      <a:rPr lang="zh-CN" altLang="en-US" sz="2400" i="1" smtClean="0">
                        <a:solidFill>
                          <a:srgbClr val="FF0000"/>
                        </a:solidFill>
                        <a:latin typeface="Cambria Math" panose="02040503050406030204" pitchFamily="18" charset="0"/>
                        <a:cs typeface="Arial" panose="020B0604020202020204" pitchFamily="34" charset="0"/>
                        <a:sym typeface="Wingdings" panose="05000000000000000000" pitchFamily="2" charset="2"/>
                      </a:rPr>
                      <m:t>→</m:t>
                    </m:r>
                    <m:r>
                      <a:rPr lang="zh-CN" altLang="en-US" sz="2400" i="1" smtClean="0">
                        <a:solidFill>
                          <a:srgbClr val="FF0000"/>
                        </a:solidFill>
                        <a:latin typeface="Cambria Math" panose="02040503050406030204" pitchFamily="18" charset="0"/>
                        <a:cs typeface="Arial" panose="020B0604020202020204" pitchFamily="34" charset="0"/>
                        <a:sym typeface="Wingdings" panose="05000000000000000000" pitchFamily="2" charset="2"/>
                      </a:rPr>
                      <m:t>𝜸𝝁</m:t>
                    </m:r>
                  </m:oMath>
                </a14:m>
                <a:r>
                  <a:rPr lang="zh-CN" altLang="en-US" sz="2400" dirty="0" smtClean="0">
                    <a:solidFill>
                      <a:schemeClr val="tx1"/>
                    </a:solidFill>
                    <a:latin typeface="华文楷体" panose="02010600040101010101" pitchFamily="2" charset="-122"/>
                    <a:ea typeface="华文楷体" panose="02010600040101010101" pitchFamily="2" charset="-122"/>
                  </a:rPr>
                  <a:t>更好的新物理探测</a:t>
                </a:r>
                <a:r>
                  <a:rPr lang="zh-CN" altLang="en-US" sz="2400" dirty="0" smtClean="0">
                    <a:solidFill>
                      <a:srgbClr val="FF0000"/>
                    </a:solidFill>
                    <a:latin typeface="华文楷体" panose="02010600040101010101" pitchFamily="2" charset="-122"/>
                    <a:ea typeface="华文楷体" panose="02010600040101010101" pitchFamily="2" charset="-122"/>
                  </a:rPr>
                  <a:t>灵敏度</a:t>
                </a:r>
                <a:endParaRPr lang="zh-CN" altLang="en-US" sz="2400" dirty="0">
                  <a:solidFill>
                    <a:srgbClr val="FF0000"/>
                  </a:solidFill>
                  <a:latin typeface="华文楷体" panose="02010600040101010101" pitchFamily="2" charset="-122"/>
                  <a:ea typeface="华文楷体" panose="02010600040101010101" pitchFamily="2" charset="-122"/>
                </a:endParaRPr>
              </a:p>
            </p:txBody>
          </p:sp>
        </mc:Choice>
        <mc:Fallback>
          <p:sp>
            <p:nvSpPr>
              <p:cNvPr id="14" name="文本框 13"/>
              <p:cNvSpPr txBox="1">
                <a:spLocks noRot="1" noChangeAspect="1" noMove="1" noResize="1" noEditPoints="1" noAdjustHandles="1" noChangeArrowheads="1" noChangeShapeType="1" noTextEdit="1"/>
              </p:cNvSpPr>
              <p:nvPr/>
            </p:nvSpPr>
            <p:spPr>
              <a:xfrm>
                <a:off x="228600" y="6019800"/>
                <a:ext cx="8801100" cy="461665"/>
              </a:xfrm>
              <a:prstGeom prst="rect">
                <a:avLst/>
              </a:prstGeom>
              <a:blipFill>
                <a:blip r:embed="rId8"/>
                <a:stretch>
                  <a:fillRect t="-10667" b="-29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70817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0000FF"/>
                </a:solidFill>
              </a:rPr>
              <a:t>J/</a:t>
            </a:r>
            <a:r>
              <a:rPr lang="en-US" altLang="zh-CN" dirty="0" smtClean="0">
                <a:solidFill>
                  <a:srgbClr val="0000FF"/>
                </a:solidFill>
                <a:sym typeface="Symbol" panose="05050102010706020507" pitchFamily="18" charset="2"/>
              </a:rPr>
              <a:t></a:t>
            </a:r>
            <a:r>
              <a:rPr lang="zh-CN" altLang="en-US" dirty="0" smtClean="0">
                <a:solidFill>
                  <a:srgbClr val="0000FF"/>
                </a:solidFill>
                <a:sym typeface="Symbol" panose="05050102010706020507" pitchFamily="18" charset="2"/>
              </a:rPr>
              <a:t>衰变中</a:t>
            </a:r>
            <a:r>
              <a:rPr lang="en-US" altLang="zh-CN" dirty="0" smtClean="0">
                <a:solidFill>
                  <a:srgbClr val="0000FF"/>
                </a:solidFill>
                <a:sym typeface="Symbol" panose="05050102010706020507" pitchFamily="18" charset="2"/>
              </a:rPr>
              <a:t>LFV</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25</a:t>
            </a:fld>
            <a:endParaRPr lang="en-US" dirty="0"/>
          </a:p>
        </p:txBody>
      </p:sp>
      <mc:AlternateContent xmlns:mc="http://schemas.openxmlformats.org/markup-compatibility/2006">
        <mc:Choice xmlns:a14="http://schemas.microsoft.com/office/drawing/2010/main" Requires="a14">
          <p:sp>
            <p:nvSpPr>
              <p:cNvPr id="4" name="文本框 3"/>
              <p:cNvSpPr txBox="1"/>
              <p:nvPr/>
            </p:nvSpPr>
            <p:spPr>
              <a:xfrm>
                <a:off x="190500" y="914400"/>
                <a:ext cx="7620000" cy="2881815"/>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a:solidFill>
                      <a:schemeClr val="tx1"/>
                    </a:solidFill>
                    <a:latin typeface="华文楷体" panose="02010600040101010101" pitchFamily="2" charset="-122"/>
                    <a:ea typeface="华文楷体" panose="02010600040101010101" pitchFamily="2" charset="-122"/>
                  </a:rPr>
                  <a:t>部分的超出标准模型预期</a:t>
                </a:r>
                <a:r>
                  <a:rPr lang="en-US" altLang="zh-CN" sz="2400" dirty="0">
                    <a:solidFill>
                      <a:schemeClr val="tx1"/>
                    </a:solidFill>
                    <a:latin typeface="华文楷体" panose="02010600040101010101" pitchFamily="2" charset="-122"/>
                    <a:ea typeface="华文楷体" panose="02010600040101010101" pitchFamily="2" charset="-122"/>
                  </a:rPr>
                  <a:t>J/</a:t>
                </a:r>
                <a:r>
                  <a:rPr lang="zh-CN" altLang="en-US" sz="2400" dirty="0">
                    <a:solidFill>
                      <a:schemeClr val="tx1"/>
                    </a:solidFill>
                    <a:latin typeface="华文楷体" panose="02010600040101010101" pitchFamily="2" charset="-122"/>
                    <a:ea typeface="华文楷体" panose="02010600040101010101" pitchFamily="2" charset="-122"/>
                  </a:rPr>
                  <a:t>衰变中轻子味破坏</a:t>
                </a:r>
                <a:r>
                  <a:rPr lang="zh-CN" altLang="en-US" sz="2400" dirty="0" smtClean="0">
                    <a:solidFill>
                      <a:schemeClr val="tx1"/>
                    </a:solidFill>
                    <a:latin typeface="华文楷体" panose="02010600040101010101" pitchFamily="2" charset="-122"/>
                    <a:ea typeface="华文楷体" panose="02010600040101010101" pitchFamily="2" charset="-122"/>
                  </a:rPr>
                  <a:t>：</a:t>
                </a:r>
                <a:endParaRPr lang="en-US" altLang="zh-CN" sz="2400" dirty="0" smtClean="0">
                  <a:solidFill>
                    <a:schemeClr val="tx1"/>
                  </a:solidFill>
                  <a:latin typeface="华文楷体" panose="02010600040101010101" pitchFamily="2" charset="-122"/>
                  <a:ea typeface="华文楷体" panose="02010600040101010101" pitchFamily="2" charset="-122"/>
                </a:endParaRPr>
              </a:p>
              <a:p>
                <a:pPr marL="1062000" indent="-342000" algn="l">
                  <a:spcAft>
                    <a:spcPts val="600"/>
                  </a:spcAft>
                  <a:buFont typeface="Arial" panose="020B0604020202020204" pitchFamily="34" charset="0"/>
                  <a:buChar char="•"/>
                </a:pPr>
                <a14:m>
                  <m:oMath xmlns:m="http://schemas.openxmlformats.org/officeDocument/2006/math">
                    <m:sSubSup>
                      <m:sSubSupPr>
                        <m:ctrlPr>
                          <a:rPr lang="en-US" altLang="zh-CN" sz="2200" i="1">
                            <a:solidFill>
                              <a:srgbClr val="FF0000"/>
                            </a:solidFill>
                            <a:latin typeface="Cambria Math" panose="02040503050406030204" pitchFamily="18" charset="0"/>
                            <a:cs typeface="Arial" panose="020B0604020202020204" pitchFamily="34" charset="0"/>
                          </a:rPr>
                        </m:ctrlPr>
                      </m:sSubSupPr>
                      <m:e>
                        <m:r>
                          <a:rPr lang="en-US" altLang="zh-CN" sz="2200" b="0" i="1">
                            <a:solidFill>
                              <a:srgbClr val="FF0000"/>
                            </a:solidFill>
                            <a:latin typeface="Cambria Math" panose="02040503050406030204" pitchFamily="18" charset="0"/>
                            <a:cs typeface="Arial" panose="020B0604020202020204" pitchFamily="34" charset="0"/>
                          </a:rPr>
                          <m:t> </m:t>
                        </m:r>
                        <m:r>
                          <a:rPr lang="en-US" altLang="zh-CN" sz="2200" b="0" i="1">
                            <a:solidFill>
                              <a:srgbClr val="FF0000"/>
                            </a:solidFill>
                            <a:latin typeface="Cambria Math" panose="02040503050406030204" pitchFamily="18" charset="0"/>
                            <a:ea typeface="Cambria Math" panose="02040503050406030204" pitchFamily="18" charset="0"/>
                            <a:cs typeface="Arial" panose="020B0604020202020204" pitchFamily="34" charset="0"/>
                          </a:rPr>
                          <m:t>ℬ</m:t>
                        </m:r>
                      </m:e>
                      <m:sub>
                        <m:r>
                          <a:rPr lang="en-US" altLang="zh-CN" sz="2200" b="0" i="1">
                            <a:solidFill>
                              <a:srgbClr val="FF0000"/>
                            </a:solidFill>
                            <a:latin typeface="Cambria Math" panose="02040503050406030204" pitchFamily="18" charset="0"/>
                            <a:cs typeface="Arial" panose="020B0604020202020204" pitchFamily="34" charset="0"/>
                          </a:rPr>
                          <m:t>𝑈𝐿</m:t>
                        </m:r>
                      </m:sub>
                      <m:sup>
                        <m:r>
                          <a:rPr lang="en-US" altLang="zh-CN" sz="2200" b="0" i="1">
                            <a:solidFill>
                              <a:srgbClr val="FF0000"/>
                            </a:solidFill>
                            <a:latin typeface="Cambria Math" panose="02040503050406030204" pitchFamily="18" charset="0"/>
                            <a:cs typeface="Arial" panose="020B0604020202020204" pitchFamily="34" charset="0"/>
                          </a:rPr>
                          <m:t>90</m:t>
                        </m:r>
                      </m:sup>
                    </m:sSubSup>
                    <m:r>
                      <a:rPr lang="en-US" altLang="zh-CN" sz="2200" b="0" i="1">
                        <a:solidFill>
                          <a:srgbClr val="FF0000"/>
                        </a:solidFill>
                        <a:latin typeface="Cambria Math" panose="02040503050406030204" pitchFamily="18" charset="0"/>
                        <a:cs typeface="Arial" panose="020B0604020202020204" pitchFamily="34" charset="0"/>
                      </a:rPr>
                      <m:t>(</m:t>
                    </m:r>
                    <m:r>
                      <a:rPr lang="en-US" altLang="zh-CN" sz="2200" b="0" i="1">
                        <a:solidFill>
                          <a:srgbClr val="FF0000"/>
                        </a:solidFill>
                        <a:latin typeface="Cambria Math" panose="02040503050406030204" pitchFamily="18" charset="0"/>
                        <a:cs typeface="Times New Roman" panose="02020603050405020304" pitchFamily="18" charset="0"/>
                      </a:rPr>
                      <m:t>𝐽</m:t>
                    </m:r>
                    <m:r>
                      <a:rPr lang="en-US" altLang="zh-CN" sz="2200" b="0" i="1">
                        <a:solidFill>
                          <a:srgbClr val="FF0000"/>
                        </a:solidFill>
                        <a:latin typeface="Cambria Math" panose="02040503050406030204" pitchFamily="18" charset="0"/>
                        <a:cs typeface="Times New Roman" panose="02020603050405020304" pitchFamily="18" charset="0"/>
                      </a:rPr>
                      <m:t>/</m:t>
                    </m:r>
                    <m:r>
                      <a:rPr lang="zh-CN" altLang="en-US" sz="2200" b="0" i="1">
                        <a:solidFill>
                          <a:srgbClr val="FF0000"/>
                        </a:solidFill>
                        <a:latin typeface="Cambria Math" panose="02040503050406030204" pitchFamily="18" charset="0"/>
                        <a:cs typeface="Times New Roman" panose="02020603050405020304" pitchFamily="18" charset="0"/>
                      </a:rPr>
                      <m:t>𝜓</m:t>
                    </m:r>
                    <m:r>
                      <a:rPr lang="zh-CN" altLang="en-US" sz="2200" b="0" i="1">
                        <a:solidFill>
                          <a:srgbClr val="FF0000"/>
                        </a:solidFill>
                        <a:latin typeface="Cambria Math" panose="02040503050406030204" pitchFamily="18" charset="0"/>
                        <a:cs typeface="Times New Roman" panose="02020603050405020304" pitchFamily="18" charset="0"/>
                      </a:rPr>
                      <m:t>→</m:t>
                    </m:r>
                    <m:r>
                      <a:rPr lang="en-US" altLang="zh-CN" sz="2200" b="0" i="1">
                        <a:solidFill>
                          <a:srgbClr val="FF0000"/>
                        </a:solidFill>
                        <a:latin typeface="Cambria Math" panose="02040503050406030204" pitchFamily="18" charset="0"/>
                        <a:cs typeface="Times New Roman" panose="02020603050405020304" pitchFamily="18" charset="0"/>
                      </a:rPr>
                      <m:t>𝑒</m:t>
                    </m:r>
                    <m:r>
                      <a:rPr lang="en-US" altLang="zh-CN" sz="2200" b="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𝜇</m:t>
                    </m:r>
                  </m:oMath>
                </a14:m>
                <a:r>
                  <a:rPr lang="en-US" altLang="zh-CN" sz="2200" dirty="0">
                    <a:solidFill>
                      <a:srgbClr val="FF0000"/>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200" b="0" i="1" dirty="0">
                        <a:solidFill>
                          <a:srgbClr val="FF0000"/>
                        </a:solidFill>
                        <a:latin typeface="Cambria Math" panose="02040503050406030204" pitchFamily="18" charset="0"/>
                        <a:ea typeface="Cambria Math" panose="02040503050406030204" pitchFamily="18" charset="0"/>
                      </a:rPr>
                      <m:t>&lt;</m:t>
                    </m:r>
                    <m:sSup>
                      <m:sSupPr>
                        <m:ctrlPr>
                          <a:rPr lang="en-US" altLang="zh-CN" sz="2200" i="1" dirty="0">
                            <a:solidFill>
                              <a:srgbClr val="FF0000"/>
                            </a:solidFill>
                            <a:latin typeface="Cambria Math" panose="02040503050406030204" pitchFamily="18" charset="0"/>
                            <a:ea typeface="Cambria Math" panose="02040503050406030204" pitchFamily="18" charset="0"/>
                          </a:rPr>
                        </m:ctrlPr>
                      </m:sSupPr>
                      <m:e>
                        <m:r>
                          <a:rPr lang="en-US" altLang="zh-CN" sz="2200" b="0" i="1" dirty="0">
                            <a:solidFill>
                              <a:srgbClr val="FF0000"/>
                            </a:solidFill>
                            <a:latin typeface="Cambria Math" panose="02040503050406030204" pitchFamily="18" charset="0"/>
                            <a:ea typeface="Cambria Math" panose="02040503050406030204" pitchFamily="18" charset="0"/>
                          </a:rPr>
                          <m:t>10</m:t>
                        </m:r>
                      </m:e>
                      <m:sup>
                        <m:r>
                          <a:rPr lang="en-US" altLang="zh-CN" sz="2200" b="0" i="1" dirty="0">
                            <a:solidFill>
                              <a:srgbClr val="FF0000"/>
                            </a:solidFill>
                            <a:latin typeface="Cambria Math" panose="02040503050406030204" pitchFamily="18" charset="0"/>
                            <a:ea typeface="Cambria Math" panose="02040503050406030204" pitchFamily="18" charset="0"/>
                          </a:rPr>
                          <m:t>−13</m:t>
                        </m:r>
                      </m:sup>
                    </m:sSup>
                  </m:oMath>
                </a14:m>
                <a:r>
                  <a:rPr lang="zh-CN" altLang="en-US" sz="2200" dirty="0">
                    <a:solidFill>
                      <a:schemeClr val="tx1"/>
                    </a:solidFill>
                    <a:latin typeface="Times New Roman" panose="02020603050405020304" pitchFamily="18" charset="0"/>
                    <a:cs typeface="Times New Roman" panose="02020603050405020304" pitchFamily="18" charset="0"/>
                  </a:rPr>
                  <a:t> </a:t>
                </a:r>
                <a:r>
                  <a:rPr lang="en-US" altLang="zh-CN" sz="2200" dirty="0">
                    <a:solidFill>
                      <a:schemeClr val="tx1"/>
                    </a:solidFill>
                    <a:latin typeface="Times New Roman" panose="02020603050405020304" pitchFamily="18" charset="0"/>
                    <a:cs typeface="Times New Roman" panose="02020603050405020304" pitchFamily="18" charset="0"/>
                  </a:rPr>
                  <a:t> </a:t>
                </a:r>
              </a:p>
              <a:p>
                <a:pPr marL="1062000" indent="-342000" algn="l">
                  <a:spcAft>
                    <a:spcPts val="600"/>
                  </a:spcAft>
                  <a:buFont typeface="Arial" panose="020B0604020202020204" pitchFamily="34" charset="0"/>
                  <a:buChar char="•"/>
                </a:pPr>
                <a14:m>
                  <m:oMath xmlns:m="http://schemas.openxmlformats.org/officeDocument/2006/math">
                    <m:sSubSup>
                      <m:sSubSupPr>
                        <m:ctrlPr>
                          <a:rPr lang="en-US" altLang="zh-CN" sz="2200" i="1">
                            <a:solidFill>
                              <a:srgbClr val="FF0000"/>
                            </a:solidFill>
                            <a:latin typeface="Cambria Math" panose="02040503050406030204" pitchFamily="18" charset="0"/>
                            <a:cs typeface="Arial" panose="020B0604020202020204" pitchFamily="34" charset="0"/>
                          </a:rPr>
                        </m:ctrlPr>
                      </m:sSubSupPr>
                      <m:e>
                        <m:r>
                          <a:rPr lang="en-US" altLang="zh-CN" sz="2200" b="0" i="1">
                            <a:solidFill>
                              <a:srgbClr val="FF0000"/>
                            </a:solidFill>
                            <a:latin typeface="Cambria Math" panose="02040503050406030204" pitchFamily="18" charset="0"/>
                            <a:cs typeface="Arial" panose="020B0604020202020204" pitchFamily="34" charset="0"/>
                          </a:rPr>
                          <m:t> </m:t>
                        </m:r>
                        <m:r>
                          <a:rPr lang="en-US" altLang="zh-CN" sz="2200" b="0" i="1">
                            <a:solidFill>
                              <a:srgbClr val="FF0000"/>
                            </a:solidFill>
                            <a:latin typeface="Cambria Math" panose="02040503050406030204" pitchFamily="18" charset="0"/>
                            <a:ea typeface="Cambria Math" panose="02040503050406030204" pitchFamily="18" charset="0"/>
                            <a:cs typeface="Arial" panose="020B0604020202020204" pitchFamily="34" charset="0"/>
                          </a:rPr>
                          <m:t>ℬ</m:t>
                        </m:r>
                      </m:e>
                      <m:sub>
                        <m:r>
                          <a:rPr lang="en-US" altLang="zh-CN" sz="2200" b="0" i="1">
                            <a:solidFill>
                              <a:srgbClr val="FF0000"/>
                            </a:solidFill>
                            <a:latin typeface="Cambria Math" panose="02040503050406030204" pitchFamily="18" charset="0"/>
                            <a:cs typeface="Arial" panose="020B0604020202020204" pitchFamily="34" charset="0"/>
                          </a:rPr>
                          <m:t>𝑈𝐿</m:t>
                        </m:r>
                      </m:sub>
                      <m:sup>
                        <m:r>
                          <a:rPr lang="en-US" altLang="zh-CN" sz="2200" b="0" i="1">
                            <a:solidFill>
                              <a:srgbClr val="FF0000"/>
                            </a:solidFill>
                            <a:latin typeface="Cambria Math" panose="02040503050406030204" pitchFamily="18" charset="0"/>
                            <a:cs typeface="Arial" panose="020B0604020202020204" pitchFamily="34" charset="0"/>
                          </a:rPr>
                          <m:t>90</m:t>
                        </m:r>
                      </m:sup>
                    </m:sSubSup>
                    <m:r>
                      <a:rPr lang="en-US" altLang="zh-CN" sz="2200" b="0" i="1">
                        <a:solidFill>
                          <a:srgbClr val="FF0000"/>
                        </a:solidFill>
                        <a:latin typeface="Cambria Math" panose="02040503050406030204" pitchFamily="18" charset="0"/>
                        <a:cs typeface="Arial" panose="020B0604020202020204" pitchFamily="34" charset="0"/>
                      </a:rPr>
                      <m:t>(</m:t>
                    </m:r>
                    <m:r>
                      <a:rPr lang="en-US" altLang="zh-CN" sz="2200" b="0" i="1">
                        <a:solidFill>
                          <a:srgbClr val="FF0000"/>
                        </a:solidFill>
                        <a:latin typeface="Cambria Math" panose="02040503050406030204" pitchFamily="18" charset="0"/>
                        <a:cs typeface="Times New Roman" panose="02020603050405020304" pitchFamily="18" charset="0"/>
                      </a:rPr>
                      <m:t>𝐽</m:t>
                    </m:r>
                    <m:r>
                      <a:rPr lang="en-US" altLang="zh-CN" sz="2200" b="0" i="1">
                        <a:solidFill>
                          <a:srgbClr val="FF0000"/>
                        </a:solidFill>
                        <a:latin typeface="Cambria Math" panose="02040503050406030204" pitchFamily="18" charset="0"/>
                        <a:cs typeface="Times New Roman" panose="02020603050405020304" pitchFamily="18" charset="0"/>
                      </a:rPr>
                      <m:t>/</m:t>
                    </m:r>
                    <m:r>
                      <a:rPr lang="zh-CN" altLang="en-US" sz="2200" b="0" i="1">
                        <a:solidFill>
                          <a:srgbClr val="FF0000"/>
                        </a:solidFill>
                        <a:latin typeface="Cambria Math" panose="02040503050406030204" pitchFamily="18" charset="0"/>
                        <a:cs typeface="Times New Roman" panose="02020603050405020304" pitchFamily="18" charset="0"/>
                      </a:rPr>
                      <m:t>𝜓</m:t>
                    </m:r>
                    <m:r>
                      <a:rPr lang="zh-CN" altLang="en-US" sz="2200" b="0" i="1">
                        <a:solidFill>
                          <a:srgbClr val="FF0000"/>
                        </a:solidFill>
                        <a:latin typeface="Cambria Math" panose="02040503050406030204" pitchFamily="18" charset="0"/>
                        <a:cs typeface="Times New Roman" panose="02020603050405020304" pitchFamily="18" charset="0"/>
                      </a:rPr>
                      <m:t>→</m:t>
                    </m:r>
                    <m:r>
                      <m:rPr>
                        <m:sty m:val="p"/>
                      </m:rPr>
                      <a:rPr lang="en-US" altLang="zh-CN" sz="2200" b="0">
                        <a:solidFill>
                          <a:srgbClr val="FF0000"/>
                        </a:solidFill>
                        <a:latin typeface="Cambria Math" panose="02040503050406030204" pitchFamily="18" charset="0"/>
                        <a:cs typeface="Times New Roman" panose="02020603050405020304" pitchFamily="18" charset="0"/>
                      </a:rPr>
                      <m:t>e</m:t>
                    </m:r>
                    <m:r>
                      <a:rPr lang="en-US" altLang="zh-CN" sz="2200" b="0">
                        <a:solidFill>
                          <a:srgbClr val="FF0000"/>
                        </a:solidFill>
                        <a:latin typeface="Cambria Math" panose="02040503050406030204" pitchFamily="18" charset="0"/>
                        <a:cs typeface="Times New Roman" panose="02020603050405020304" pitchFamily="18" charset="0"/>
                      </a:rPr>
                      <m:t>(</m:t>
                    </m:r>
                    <m:r>
                      <a:rPr lang="el-GR" altLang="zh-CN" sz="2200" b="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𝜇</m:t>
                    </m:r>
                    <m:r>
                      <a:rPr lang="en-US" altLang="zh-CN" sz="2200" b="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2200" b="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𝜏</m:t>
                    </m:r>
                  </m:oMath>
                </a14:m>
                <a:r>
                  <a:rPr lang="en-US" altLang="zh-CN" sz="22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altLang="zh-CN" sz="2200" b="0" i="1" dirty="0">
                        <a:solidFill>
                          <a:srgbClr val="FF0000"/>
                        </a:solidFill>
                        <a:latin typeface="Cambria Math" panose="02040503050406030204" pitchFamily="18" charset="0"/>
                        <a:ea typeface="Cambria Math" panose="02040503050406030204" pitchFamily="18" charset="0"/>
                      </a:rPr>
                      <m:t>&lt;</m:t>
                    </m:r>
                    <m:sSup>
                      <m:sSupPr>
                        <m:ctrlPr>
                          <a:rPr lang="en-US" altLang="zh-CN" sz="2200" i="1" dirty="0">
                            <a:solidFill>
                              <a:srgbClr val="FF0000"/>
                            </a:solidFill>
                            <a:latin typeface="Cambria Math" panose="02040503050406030204" pitchFamily="18" charset="0"/>
                            <a:ea typeface="Cambria Math" panose="02040503050406030204" pitchFamily="18" charset="0"/>
                          </a:rPr>
                        </m:ctrlPr>
                      </m:sSupPr>
                      <m:e>
                        <m:r>
                          <a:rPr lang="en-US" altLang="zh-CN" sz="2200" b="0" i="1" dirty="0">
                            <a:solidFill>
                              <a:srgbClr val="FF0000"/>
                            </a:solidFill>
                            <a:latin typeface="Cambria Math" panose="02040503050406030204" pitchFamily="18" charset="0"/>
                            <a:ea typeface="Cambria Math" panose="02040503050406030204" pitchFamily="18" charset="0"/>
                          </a:rPr>
                          <m:t>10</m:t>
                        </m:r>
                      </m:e>
                      <m:sup>
                        <m:r>
                          <a:rPr lang="en-US" altLang="zh-CN" sz="2200" b="0" i="1" dirty="0">
                            <a:solidFill>
                              <a:srgbClr val="FF0000"/>
                            </a:solidFill>
                            <a:latin typeface="Cambria Math" panose="02040503050406030204" pitchFamily="18" charset="0"/>
                            <a:ea typeface="Cambria Math" panose="02040503050406030204" pitchFamily="18" charset="0"/>
                          </a:rPr>
                          <m:t>−</m:t>
                        </m:r>
                        <m:r>
                          <a:rPr lang="en-US" altLang="zh-CN" sz="2200" b="0" i="1" dirty="0">
                            <a:solidFill>
                              <a:srgbClr val="FF0000"/>
                            </a:solidFill>
                            <a:latin typeface="Cambria Math" panose="02040503050406030204" pitchFamily="18" charset="0"/>
                            <a:ea typeface="Cambria Math" panose="02040503050406030204" pitchFamily="18" charset="0"/>
                          </a:rPr>
                          <m:t>9</m:t>
                        </m:r>
                      </m:sup>
                    </m:sSup>
                  </m:oMath>
                </a14:m>
                <a:endParaRPr lang="en-US" altLang="zh-CN" sz="2200" dirty="0">
                  <a:solidFill>
                    <a:schemeClr val="tx1"/>
                  </a:solidFill>
                  <a:latin typeface="华文楷体" panose="02010600040101010101" pitchFamily="2" charset="-122"/>
                  <a:ea typeface="华文楷体" panose="02010600040101010101" pitchFamily="2" charset="-122"/>
                </a:endParaRPr>
              </a:p>
              <a:p>
                <a:pPr marL="342900" indent="-342900" algn="l">
                  <a:buClrTx/>
                  <a:buFont typeface="Wingdings" panose="05000000000000000000" pitchFamily="2" charset="2"/>
                  <a:buChar char="p"/>
                </a:pPr>
                <a:r>
                  <a:rPr lang="en-US" altLang="zh-CN" sz="2400" dirty="0">
                    <a:solidFill>
                      <a:schemeClr val="tx1"/>
                    </a:solidFill>
                    <a:latin typeface="华文楷体" panose="02010600040101010101" pitchFamily="2" charset="-122"/>
                    <a:ea typeface="华文楷体" panose="02010600040101010101" pitchFamily="2" charset="-122"/>
                  </a:rPr>
                  <a:t>STCF</a:t>
                </a:r>
                <a:r>
                  <a:rPr lang="zh-CN" altLang="en-US" sz="2400" dirty="0">
                    <a:solidFill>
                      <a:schemeClr val="tx1"/>
                    </a:solidFill>
                    <a:latin typeface="华文楷体" panose="02010600040101010101" pitchFamily="2" charset="-122"/>
                    <a:ea typeface="华文楷体" panose="02010600040101010101" pitchFamily="2" charset="-122"/>
                  </a:rPr>
                  <a:t>实验</a:t>
                </a:r>
                <a:r>
                  <a:rPr lang="en-US" altLang="zh-CN" sz="2400" dirty="0">
                    <a:solidFill>
                      <a:schemeClr val="tx1"/>
                    </a:solidFill>
                    <a:latin typeface="华文楷体" panose="02010600040101010101" pitchFamily="2" charset="-122"/>
                    <a:ea typeface="华文楷体" panose="02010600040101010101" pitchFamily="2" charset="-122"/>
                  </a:rPr>
                  <a:t>10</a:t>
                </a:r>
                <a:r>
                  <a:rPr lang="en-US" altLang="zh-CN" sz="2400" baseline="30000" dirty="0">
                    <a:solidFill>
                      <a:schemeClr val="tx1"/>
                    </a:solidFill>
                    <a:latin typeface="华文楷体" panose="02010600040101010101" pitchFamily="2" charset="-122"/>
                    <a:ea typeface="华文楷体" panose="02010600040101010101" pitchFamily="2" charset="-122"/>
                  </a:rPr>
                  <a:t>12</a:t>
                </a:r>
                <a:r>
                  <a:rPr lang="zh-CN" altLang="en-US" sz="2400" dirty="0">
                    <a:solidFill>
                      <a:schemeClr val="tx1"/>
                    </a:solidFill>
                    <a:latin typeface="华文楷体" panose="02010600040101010101" pitchFamily="2" charset="-122"/>
                    <a:ea typeface="华文楷体" panose="02010600040101010101" pitchFamily="2" charset="-122"/>
                  </a:rPr>
                  <a:t>的</a:t>
                </a:r>
                <a:r>
                  <a:rPr lang="en-US" altLang="zh-CN" sz="2400" dirty="0">
                    <a:solidFill>
                      <a:schemeClr val="tx1"/>
                    </a:solidFill>
                    <a:latin typeface="华文楷体" panose="02010600040101010101" pitchFamily="2" charset="-122"/>
                    <a:ea typeface="华文楷体" panose="02010600040101010101" pitchFamily="2" charset="-122"/>
                  </a:rPr>
                  <a:t>J/</a:t>
                </a:r>
                <a:r>
                  <a:rPr lang="en-US" altLang="zh-CN" sz="2400" dirty="0">
                    <a:solidFill>
                      <a:schemeClr val="tx1"/>
                    </a:solidFill>
                    <a:latin typeface="华文楷体" panose="02010600040101010101" pitchFamily="2" charset="-122"/>
                    <a:ea typeface="华文楷体" panose="02010600040101010101" pitchFamily="2" charset="-122"/>
                  </a:rPr>
                  <a:t></a:t>
                </a:r>
                <a:r>
                  <a:rPr lang="zh-CN" altLang="en-US" sz="2400" dirty="0">
                    <a:solidFill>
                      <a:schemeClr val="tx1"/>
                    </a:solidFill>
                    <a:latin typeface="华文楷体" panose="02010600040101010101" pitchFamily="2" charset="-122"/>
                    <a:ea typeface="华文楷体" panose="02010600040101010101" pitchFamily="2" charset="-122"/>
                  </a:rPr>
                  <a:t>数据能够得到的分子比上限</a:t>
                </a:r>
                <a:r>
                  <a:rPr lang="zh-CN" altLang="en-US" sz="2400" dirty="0" smtClean="0">
                    <a:solidFill>
                      <a:schemeClr val="tx1"/>
                    </a:solidFill>
                    <a:latin typeface="华文楷体" panose="02010600040101010101" pitchFamily="2" charset="-122"/>
                    <a:ea typeface="华文楷体" panose="02010600040101010101" pitchFamily="2" charset="-122"/>
                  </a:rPr>
                  <a:t>：</a:t>
                </a:r>
                <a:endParaRPr lang="en-US" altLang="zh-CN" sz="2400" dirty="0" smtClean="0">
                  <a:solidFill>
                    <a:schemeClr val="tx1"/>
                  </a:solidFill>
                  <a:latin typeface="华文楷体" panose="02010600040101010101" pitchFamily="2" charset="-122"/>
                  <a:ea typeface="华文楷体" panose="02010600040101010101" pitchFamily="2" charset="-122"/>
                </a:endParaRPr>
              </a:p>
              <a:p>
                <a:pPr marL="1062000" indent="-342000" algn="l">
                  <a:spcAft>
                    <a:spcPts val="1200"/>
                  </a:spcAft>
                  <a:buFont typeface="Arial" panose="020B0604020202020204" pitchFamily="34" charset="0"/>
                  <a:buChar char="•"/>
                </a:pPr>
                <a14:m>
                  <m:oMath xmlns:m="http://schemas.openxmlformats.org/officeDocument/2006/math">
                    <m:sSubSup>
                      <m:sSubSupPr>
                        <m:ctrlPr>
                          <a:rPr lang="en-US" altLang="zh-CN" sz="2200" i="1">
                            <a:solidFill>
                              <a:srgbClr val="FF0000"/>
                            </a:solidFill>
                            <a:latin typeface="Cambria Math" panose="02040503050406030204" pitchFamily="18" charset="0"/>
                            <a:cs typeface="Arial" panose="020B0604020202020204" pitchFamily="34" charset="0"/>
                          </a:rPr>
                        </m:ctrlPr>
                      </m:sSubSupPr>
                      <m:e>
                        <m:r>
                          <a:rPr lang="en-US" altLang="zh-CN" sz="2200" b="0" i="1">
                            <a:solidFill>
                              <a:srgbClr val="FF0000"/>
                            </a:solidFill>
                            <a:latin typeface="Cambria Math" panose="02040503050406030204" pitchFamily="18" charset="0"/>
                            <a:cs typeface="Arial" panose="020B0604020202020204" pitchFamily="34" charset="0"/>
                          </a:rPr>
                          <m:t> </m:t>
                        </m:r>
                        <m:r>
                          <a:rPr lang="en-US" altLang="zh-CN" sz="2200" b="0" i="1">
                            <a:solidFill>
                              <a:srgbClr val="FF0000"/>
                            </a:solidFill>
                            <a:latin typeface="Cambria Math" panose="02040503050406030204" pitchFamily="18" charset="0"/>
                            <a:ea typeface="Cambria Math" panose="02040503050406030204" pitchFamily="18" charset="0"/>
                            <a:cs typeface="Arial" panose="020B0604020202020204" pitchFamily="34" charset="0"/>
                          </a:rPr>
                          <m:t>ℬ</m:t>
                        </m:r>
                      </m:e>
                      <m:sub>
                        <m:r>
                          <a:rPr lang="en-US" altLang="zh-CN" sz="2200" b="0" i="1">
                            <a:solidFill>
                              <a:srgbClr val="FF0000"/>
                            </a:solidFill>
                            <a:latin typeface="Cambria Math" panose="02040503050406030204" pitchFamily="18" charset="0"/>
                            <a:cs typeface="Arial" panose="020B0604020202020204" pitchFamily="34" charset="0"/>
                          </a:rPr>
                          <m:t>𝑈𝐿</m:t>
                        </m:r>
                      </m:sub>
                      <m:sup>
                        <m:r>
                          <a:rPr lang="en-US" altLang="zh-CN" sz="2200" b="0" i="1">
                            <a:solidFill>
                              <a:srgbClr val="FF0000"/>
                            </a:solidFill>
                            <a:latin typeface="Cambria Math" panose="02040503050406030204" pitchFamily="18" charset="0"/>
                            <a:cs typeface="Arial" panose="020B0604020202020204" pitchFamily="34" charset="0"/>
                          </a:rPr>
                          <m:t>90</m:t>
                        </m:r>
                      </m:sup>
                    </m:sSubSup>
                    <m:r>
                      <a:rPr lang="en-US" altLang="zh-CN" sz="2200" b="0" i="1">
                        <a:solidFill>
                          <a:srgbClr val="FF0000"/>
                        </a:solidFill>
                        <a:latin typeface="Cambria Math" panose="02040503050406030204" pitchFamily="18" charset="0"/>
                        <a:cs typeface="Arial" panose="020B0604020202020204" pitchFamily="34" charset="0"/>
                      </a:rPr>
                      <m:t>(</m:t>
                    </m:r>
                    <m:r>
                      <a:rPr lang="en-US" altLang="zh-CN" sz="2200" b="0" i="1">
                        <a:solidFill>
                          <a:srgbClr val="FF0000"/>
                        </a:solidFill>
                        <a:latin typeface="Cambria Math" panose="02040503050406030204" pitchFamily="18" charset="0"/>
                        <a:cs typeface="Times New Roman" panose="02020603050405020304" pitchFamily="18" charset="0"/>
                      </a:rPr>
                      <m:t>𝐽</m:t>
                    </m:r>
                    <m:r>
                      <a:rPr lang="en-US" altLang="zh-CN" sz="2200" b="0" i="1">
                        <a:solidFill>
                          <a:srgbClr val="FF0000"/>
                        </a:solidFill>
                        <a:latin typeface="Cambria Math" panose="02040503050406030204" pitchFamily="18" charset="0"/>
                        <a:cs typeface="Times New Roman" panose="02020603050405020304" pitchFamily="18" charset="0"/>
                      </a:rPr>
                      <m:t>/</m:t>
                    </m:r>
                    <m:r>
                      <a:rPr lang="zh-CN" altLang="en-US" sz="2200" b="0" i="1">
                        <a:solidFill>
                          <a:srgbClr val="FF0000"/>
                        </a:solidFill>
                        <a:latin typeface="Cambria Math" panose="02040503050406030204" pitchFamily="18" charset="0"/>
                        <a:cs typeface="Times New Roman" panose="02020603050405020304" pitchFamily="18" charset="0"/>
                      </a:rPr>
                      <m:t>𝜓</m:t>
                    </m:r>
                    <m:r>
                      <a:rPr lang="zh-CN" altLang="en-US" sz="2200" b="0" i="1">
                        <a:solidFill>
                          <a:srgbClr val="FF0000"/>
                        </a:solidFill>
                        <a:latin typeface="Cambria Math" panose="02040503050406030204" pitchFamily="18" charset="0"/>
                        <a:cs typeface="Times New Roman" panose="02020603050405020304" pitchFamily="18" charset="0"/>
                      </a:rPr>
                      <m:t>→</m:t>
                    </m:r>
                    <m:r>
                      <a:rPr lang="en-US" altLang="zh-CN" sz="2200" b="0" i="1">
                        <a:solidFill>
                          <a:srgbClr val="FF0000"/>
                        </a:solidFill>
                        <a:latin typeface="Cambria Math" panose="02040503050406030204" pitchFamily="18" charset="0"/>
                        <a:cs typeface="Times New Roman" panose="02020603050405020304" pitchFamily="18" charset="0"/>
                      </a:rPr>
                      <m:t>𝑒</m:t>
                    </m:r>
                    <m:r>
                      <a:rPr lang="en-US" altLang="zh-CN" sz="2200" b="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𝜇</m:t>
                    </m:r>
                  </m:oMath>
                </a14:m>
                <a:r>
                  <a:rPr lang="en-US" altLang="zh-CN" sz="2200" dirty="0">
                    <a:solidFill>
                      <a:srgbClr val="FF0000"/>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200" b="0" i="1" dirty="0">
                        <a:solidFill>
                          <a:srgbClr val="FF0000"/>
                        </a:solidFill>
                        <a:latin typeface="Cambria Math" panose="02040503050406030204" pitchFamily="18" charset="0"/>
                        <a:ea typeface="Cambria Math" panose="02040503050406030204" pitchFamily="18" charset="0"/>
                      </a:rPr>
                      <m:t>&lt;</m:t>
                    </m:r>
                    <m:sSup>
                      <m:sSupPr>
                        <m:ctrlPr>
                          <a:rPr lang="en-US" altLang="zh-CN" sz="2200" i="1" dirty="0">
                            <a:solidFill>
                              <a:srgbClr val="FF0000"/>
                            </a:solidFill>
                            <a:latin typeface="Cambria Math" panose="02040503050406030204" pitchFamily="18" charset="0"/>
                            <a:ea typeface="Cambria Math" panose="02040503050406030204" pitchFamily="18" charset="0"/>
                          </a:rPr>
                        </m:ctrlPr>
                      </m:sSupPr>
                      <m:e>
                        <m:r>
                          <a:rPr lang="en-US" altLang="zh-CN" sz="2200" b="0" i="1" dirty="0">
                            <a:solidFill>
                              <a:srgbClr val="FF0000"/>
                            </a:solidFill>
                            <a:latin typeface="Cambria Math" panose="02040503050406030204" pitchFamily="18" charset="0"/>
                            <a:ea typeface="Cambria Math" panose="02040503050406030204" pitchFamily="18" charset="0"/>
                          </a:rPr>
                          <m:t>3.6×10</m:t>
                        </m:r>
                      </m:e>
                      <m:sup>
                        <m:r>
                          <a:rPr lang="en-US" altLang="zh-CN" sz="2200" b="0" i="1" dirty="0">
                            <a:solidFill>
                              <a:srgbClr val="FF0000"/>
                            </a:solidFill>
                            <a:latin typeface="Cambria Math" panose="02040503050406030204" pitchFamily="18" charset="0"/>
                            <a:ea typeface="Cambria Math" panose="02040503050406030204" pitchFamily="18" charset="0"/>
                          </a:rPr>
                          <m:t>−11</m:t>
                        </m:r>
                      </m:sup>
                    </m:sSup>
                  </m:oMath>
                </a14:m>
                <a:r>
                  <a:rPr lang="zh-CN" altLang="en-US" sz="2200" dirty="0">
                    <a:solidFill>
                      <a:schemeClr val="tx1"/>
                    </a:solidFill>
                    <a:latin typeface="Times New Roman" panose="02020603050405020304" pitchFamily="18" charset="0"/>
                    <a:cs typeface="Times New Roman" panose="02020603050405020304" pitchFamily="18" charset="0"/>
                  </a:rPr>
                  <a:t> </a:t>
                </a:r>
                <a:r>
                  <a:rPr lang="en-US" altLang="zh-CN" sz="2200" dirty="0">
                    <a:solidFill>
                      <a:schemeClr val="tx1"/>
                    </a:solidFill>
                    <a:latin typeface="Times New Roman" panose="02020603050405020304" pitchFamily="18" charset="0"/>
                    <a:cs typeface="Times New Roman" panose="02020603050405020304" pitchFamily="18" charset="0"/>
                  </a:rPr>
                  <a:t> </a:t>
                </a:r>
              </a:p>
              <a:p>
                <a:pPr marL="1062000" indent="-342000" algn="l">
                  <a:spcAft>
                    <a:spcPts val="1200"/>
                  </a:spcAft>
                  <a:buFont typeface="Arial" panose="020B0604020202020204" pitchFamily="34" charset="0"/>
                  <a:buChar char="•"/>
                </a:pPr>
                <a14:m>
                  <m:oMath xmlns:m="http://schemas.openxmlformats.org/officeDocument/2006/math">
                    <m:sSubSup>
                      <m:sSubSupPr>
                        <m:ctrlPr>
                          <a:rPr lang="en-US" altLang="zh-CN" sz="2200" i="1">
                            <a:solidFill>
                              <a:srgbClr val="FF0000"/>
                            </a:solidFill>
                            <a:latin typeface="Cambria Math" panose="02040503050406030204" pitchFamily="18" charset="0"/>
                            <a:cs typeface="Arial" panose="020B0604020202020204" pitchFamily="34" charset="0"/>
                          </a:rPr>
                        </m:ctrlPr>
                      </m:sSubSupPr>
                      <m:e>
                        <m:r>
                          <a:rPr lang="en-US" altLang="zh-CN" sz="2200" b="0" i="1">
                            <a:solidFill>
                              <a:srgbClr val="FF0000"/>
                            </a:solidFill>
                            <a:latin typeface="Cambria Math" panose="02040503050406030204" pitchFamily="18" charset="0"/>
                            <a:cs typeface="Arial" panose="020B0604020202020204" pitchFamily="34" charset="0"/>
                          </a:rPr>
                          <m:t> </m:t>
                        </m:r>
                        <m:r>
                          <a:rPr lang="en-US" altLang="zh-CN" sz="2200" b="0" i="1">
                            <a:solidFill>
                              <a:srgbClr val="FF0000"/>
                            </a:solidFill>
                            <a:latin typeface="Cambria Math" panose="02040503050406030204" pitchFamily="18" charset="0"/>
                            <a:ea typeface="Cambria Math" panose="02040503050406030204" pitchFamily="18" charset="0"/>
                            <a:cs typeface="Arial" panose="020B0604020202020204" pitchFamily="34" charset="0"/>
                          </a:rPr>
                          <m:t>ℬ</m:t>
                        </m:r>
                      </m:e>
                      <m:sub>
                        <m:r>
                          <a:rPr lang="en-US" altLang="zh-CN" sz="2200" b="0" i="1">
                            <a:solidFill>
                              <a:srgbClr val="FF0000"/>
                            </a:solidFill>
                            <a:latin typeface="Cambria Math" panose="02040503050406030204" pitchFamily="18" charset="0"/>
                            <a:cs typeface="Arial" panose="020B0604020202020204" pitchFamily="34" charset="0"/>
                          </a:rPr>
                          <m:t>𝑈𝐿</m:t>
                        </m:r>
                      </m:sub>
                      <m:sup>
                        <m:r>
                          <a:rPr lang="en-US" altLang="zh-CN" sz="2200" b="0" i="1">
                            <a:solidFill>
                              <a:srgbClr val="FF0000"/>
                            </a:solidFill>
                            <a:latin typeface="Cambria Math" panose="02040503050406030204" pitchFamily="18" charset="0"/>
                            <a:cs typeface="Arial" panose="020B0604020202020204" pitchFamily="34" charset="0"/>
                          </a:rPr>
                          <m:t>90</m:t>
                        </m:r>
                      </m:sup>
                    </m:sSubSup>
                    <m:r>
                      <a:rPr lang="en-US" altLang="zh-CN" sz="2200" b="0" i="1">
                        <a:solidFill>
                          <a:srgbClr val="FF0000"/>
                        </a:solidFill>
                        <a:latin typeface="Cambria Math" panose="02040503050406030204" pitchFamily="18" charset="0"/>
                        <a:cs typeface="Arial" panose="020B0604020202020204" pitchFamily="34" charset="0"/>
                      </a:rPr>
                      <m:t>(</m:t>
                    </m:r>
                    <m:r>
                      <a:rPr lang="en-US" altLang="zh-CN" sz="2200" b="0" i="1">
                        <a:solidFill>
                          <a:srgbClr val="FF0000"/>
                        </a:solidFill>
                        <a:latin typeface="Cambria Math" panose="02040503050406030204" pitchFamily="18" charset="0"/>
                        <a:cs typeface="Times New Roman" panose="02020603050405020304" pitchFamily="18" charset="0"/>
                      </a:rPr>
                      <m:t>𝐽</m:t>
                    </m:r>
                    <m:r>
                      <a:rPr lang="en-US" altLang="zh-CN" sz="2200" b="0" i="1">
                        <a:solidFill>
                          <a:srgbClr val="FF0000"/>
                        </a:solidFill>
                        <a:latin typeface="Cambria Math" panose="02040503050406030204" pitchFamily="18" charset="0"/>
                        <a:cs typeface="Times New Roman" panose="02020603050405020304" pitchFamily="18" charset="0"/>
                      </a:rPr>
                      <m:t>/</m:t>
                    </m:r>
                    <m:r>
                      <a:rPr lang="zh-CN" altLang="en-US" sz="2200" b="0" i="1">
                        <a:solidFill>
                          <a:srgbClr val="FF0000"/>
                        </a:solidFill>
                        <a:latin typeface="Cambria Math" panose="02040503050406030204" pitchFamily="18" charset="0"/>
                        <a:cs typeface="Times New Roman" panose="02020603050405020304" pitchFamily="18" charset="0"/>
                      </a:rPr>
                      <m:t>𝜓</m:t>
                    </m:r>
                    <m:r>
                      <a:rPr lang="zh-CN" altLang="en-US" sz="2200" b="0" i="1">
                        <a:solidFill>
                          <a:srgbClr val="FF0000"/>
                        </a:solidFill>
                        <a:latin typeface="Cambria Math" panose="02040503050406030204" pitchFamily="18" charset="0"/>
                        <a:cs typeface="Times New Roman" panose="02020603050405020304" pitchFamily="18" charset="0"/>
                      </a:rPr>
                      <m:t>→</m:t>
                    </m:r>
                    <m:r>
                      <m:rPr>
                        <m:sty m:val="p"/>
                      </m:rPr>
                      <a:rPr lang="en-US" altLang="zh-CN" sz="2200" b="0">
                        <a:solidFill>
                          <a:srgbClr val="FF0000"/>
                        </a:solidFill>
                        <a:latin typeface="Cambria Math" panose="02040503050406030204" pitchFamily="18" charset="0"/>
                        <a:cs typeface="Times New Roman" panose="02020603050405020304" pitchFamily="18" charset="0"/>
                      </a:rPr>
                      <m:t>e</m:t>
                    </m:r>
                    <m:r>
                      <a:rPr lang="zh-CN" altLang="en-US" sz="2200" b="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𝜏</m:t>
                    </m:r>
                  </m:oMath>
                </a14:m>
                <a:r>
                  <a:rPr lang="en-US" altLang="zh-CN" sz="22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altLang="zh-CN" sz="2200" b="0" i="1" dirty="0">
                        <a:solidFill>
                          <a:srgbClr val="FF0000"/>
                        </a:solidFill>
                        <a:latin typeface="Cambria Math" panose="02040503050406030204" pitchFamily="18" charset="0"/>
                        <a:ea typeface="Cambria Math" panose="02040503050406030204" pitchFamily="18" charset="0"/>
                      </a:rPr>
                      <m:t>&lt;</m:t>
                    </m:r>
                    <m:sSup>
                      <m:sSupPr>
                        <m:ctrlPr>
                          <a:rPr lang="en-US" altLang="zh-CN" sz="2200" i="1" dirty="0">
                            <a:solidFill>
                              <a:srgbClr val="FF0000"/>
                            </a:solidFill>
                            <a:latin typeface="Cambria Math" panose="02040503050406030204" pitchFamily="18" charset="0"/>
                            <a:ea typeface="Cambria Math" panose="02040503050406030204" pitchFamily="18" charset="0"/>
                          </a:rPr>
                        </m:ctrlPr>
                      </m:sSupPr>
                      <m:e>
                        <m:r>
                          <a:rPr lang="en-US" altLang="zh-CN" sz="2200" b="0" i="1" dirty="0">
                            <a:solidFill>
                              <a:srgbClr val="FF0000"/>
                            </a:solidFill>
                            <a:latin typeface="Cambria Math" panose="02040503050406030204" pitchFamily="18" charset="0"/>
                            <a:ea typeface="Cambria Math" panose="02040503050406030204" pitchFamily="18" charset="0"/>
                          </a:rPr>
                          <m:t>7.1×</m:t>
                        </m:r>
                        <m:r>
                          <a:rPr lang="en-US" altLang="zh-CN" sz="2200" b="0" i="1" dirty="0">
                            <a:solidFill>
                              <a:srgbClr val="FF0000"/>
                            </a:solidFill>
                            <a:latin typeface="Cambria Math" panose="02040503050406030204" pitchFamily="18" charset="0"/>
                            <a:ea typeface="Cambria Math" panose="02040503050406030204" pitchFamily="18" charset="0"/>
                          </a:rPr>
                          <m:t>10</m:t>
                        </m:r>
                      </m:e>
                      <m:sup>
                        <m:r>
                          <a:rPr lang="en-US" altLang="zh-CN" sz="2200" b="0" i="1" dirty="0">
                            <a:solidFill>
                              <a:srgbClr val="FF0000"/>
                            </a:solidFill>
                            <a:latin typeface="Cambria Math" panose="02040503050406030204" pitchFamily="18" charset="0"/>
                            <a:ea typeface="Cambria Math" panose="02040503050406030204" pitchFamily="18" charset="0"/>
                          </a:rPr>
                          <m:t>−</m:t>
                        </m:r>
                        <m:r>
                          <a:rPr lang="en-US" altLang="zh-CN" sz="2200" b="0" i="1" dirty="0">
                            <a:solidFill>
                              <a:srgbClr val="FF0000"/>
                            </a:solidFill>
                            <a:latin typeface="Cambria Math" panose="02040503050406030204" pitchFamily="18" charset="0"/>
                            <a:ea typeface="Cambria Math" panose="02040503050406030204" pitchFamily="18" charset="0"/>
                          </a:rPr>
                          <m:t>10</m:t>
                        </m:r>
                      </m:sup>
                    </m:sSup>
                  </m:oMath>
                </a14:m>
                <a:endParaRPr lang="en-US" altLang="zh-CN" sz="2200" dirty="0">
                  <a:solidFill>
                    <a:schemeClr val="tx1"/>
                  </a:solidFill>
                  <a:latin typeface="华文楷体" panose="02010600040101010101" pitchFamily="2" charset="-122"/>
                  <a:ea typeface="华文楷体" panose="02010600040101010101" pitchFamily="2" charset="-122"/>
                </a:endParaRPr>
              </a:p>
            </p:txBody>
          </p:sp>
        </mc:Choice>
        <mc:Fallback>
          <p:sp>
            <p:nvSpPr>
              <p:cNvPr id="4" name="文本框 3"/>
              <p:cNvSpPr txBox="1">
                <a:spLocks noRot="1" noChangeAspect="1" noMove="1" noResize="1" noEditPoints="1" noAdjustHandles="1" noChangeArrowheads="1" noChangeShapeType="1" noTextEdit="1"/>
              </p:cNvSpPr>
              <p:nvPr/>
            </p:nvSpPr>
            <p:spPr>
              <a:xfrm>
                <a:off x="190500" y="914400"/>
                <a:ext cx="7620000" cy="2881815"/>
              </a:xfrm>
              <a:prstGeom prst="rect">
                <a:avLst/>
              </a:prstGeom>
              <a:blipFill>
                <a:blip r:embed="rId2"/>
                <a:stretch>
                  <a:fillRect l="-1040" t="-2114" b="-296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文本框 4"/>
              <p:cNvSpPr txBox="1"/>
              <p:nvPr/>
            </p:nvSpPr>
            <p:spPr>
              <a:xfrm>
                <a:off x="240607" y="4114800"/>
                <a:ext cx="4778829" cy="1532727"/>
              </a:xfrm>
              <a:prstGeom prst="rect">
                <a:avLst/>
              </a:prstGeom>
              <a:solidFill>
                <a:srgbClr val="FFFF00"/>
              </a:solidFill>
            </p:spPr>
            <p:txBody>
              <a:bodyPr wrap="square" rtlCol="0">
                <a:spAutoFit/>
              </a:bodyPr>
              <a:lstStyle/>
              <a:p>
                <a:pPr algn="l">
                  <a:lnSpc>
                    <a:spcPct val="130000"/>
                  </a:lnSpc>
                  <a:buNone/>
                </a:pPr>
                <a14:m>
                  <m:oMath xmlns:m="http://schemas.openxmlformats.org/officeDocument/2006/math">
                    <m:r>
                      <a:rPr lang="en-US" altLang="zh-CN" sz="2400" smtClean="0">
                        <a:solidFill>
                          <a:srgbClr val="FF0000"/>
                        </a:solidFill>
                        <a:latin typeface="Cambria Math" panose="02040503050406030204" pitchFamily="18" charset="0"/>
                        <a:ea typeface="华文楷体" panose="02010600040101010101" pitchFamily="2" charset="-122"/>
                      </a:rPr>
                      <m:t>𝑱</m:t>
                    </m:r>
                    <m:r>
                      <a:rPr lang="en-US" altLang="zh-CN" sz="2400" smtClean="0">
                        <a:solidFill>
                          <a:srgbClr val="FF0000"/>
                        </a:solidFill>
                        <a:latin typeface="Cambria Math" panose="02040503050406030204" pitchFamily="18" charset="0"/>
                        <a:ea typeface="华文楷体" panose="02010600040101010101" pitchFamily="2" charset="-122"/>
                      </a:rPr>
                      <m:t>/</m:t>
                    </m:r>
                    <m:r>
                      <a:rPr lang="zh-CN" altLang="en-US" sz="2400">
                        <a:solidFill>
                          <a:srgbClr val="FF0000"/>
                        </a:solidFill>
                        <a:latin typeface="Cambria Math" panose="02040503050406030204" pitchFamily="18" charset="0"/>
                        <a:ea typeface="华文楷体" panose="02010600040101010101" pitchFamily="2" charset="-122"/>
                      </a:rPr>
                      <m:t>𝝍</m:t>
                    </m:r>
                    <m:r>
                      <a:rPr lang="zh-CN" altLang="en-US" sz="2400">
                        <a:solidFill>
                          <a:srgbClr val="FF0000"/>
                        </a:solidFill>
                        <a:latin typeface="Cambria Math" panose="02040503050406030204" pitchFamily="18" charset="0"/>
                        <a:ea typeface="华文楷体" panose="02010600040101010101" pitchFamily="2" charset="-122"/>
                      </a:rPr>
                      <m:t>→</m:t>
                    </m:r>
                    <m:r>
                      <a:rPr lang="en-US" altLang="zh-CN" sz="2400">
                        <a:solidFill>
                          <a:srgbClr val="FF0000"/>
                        </a:solidFill>
                        <a:latin typeface="Cambria Math" panose="02040503050406030204" pitchFamily="18" charset="0"/>
                        <a:ea typeface="华文楷体" panose="02010600040101010101" pitchFamily="2" charset="-122"/>
                      </a:rPr>
                      <m:t>𝐞</m:t>
                    </m:r>
                    <m:r>
                      <a:rPr lang="zh-CN" altLang="en-US" sz="2400">
                        <a:solidFill>
                          <a:srgbClr val="FF0000"/>
                        </a:solidFill>
                        <a:latin typeface="Cambria Math" panose="02040503050406030204" pitchFamily="18" charset="0"/>
                        <a:ea typeface="华文楷体" panose="02010600040101010101" pitchFamily="2" charset="-122"/>
                      </a:rPr>
                      <m:t>𝝉</m:t>
                    </m:r>
                  </m:oMath>
                </a14:m>
                <a:r>
                  <a:rPr lang="zh-CN" altLang="en-US" sz="2400" dirty="0" smtClean="0">
                    <a:solidFill>
                      <a:schemeClr val="tx1"/>
                    </a:solidFill>
                    <a:latin typeface="华文楷体" panose="02010600040101010101" pitchFamily="2" charset="-122"/>
                    <a:ea typeface="华文楷体" panose="02010600040101010101" pitchFamily="2" charset="-122"/>
                  </a:rPr>
                  <a:t>的</a:t>
                </a:r>
                <a:r>
                  <a:rPr lang="zh-CN" altLang="en-US" sz="2400" dirty="0">
                    <a:solidFill>
                      <a:schemeClr val="tx1"/>
                    </a:solidFill>
                    <a:latin typeface="华文楷体" panose="02010600040101010101" pitchFamily="2" charset="-122"/>
                    <a:ea typeface="华文楷体" panose="02010600040101010101" pitchFamily="2" charset="-122"/>
                  </a:rPr>
                  <a:t>分子</a:t>
                </a:r>
                <a:r>
                  <a:rPr lang="zh-CN" altLang="en-US" sz="2400" dirty="0" smtClean="0">
                    <a:solidFill>
                      <a:schemeClr val="tx1"/>
                    </a:solidFill>
                    <a:latin typeface="华文楷体" panose="02010600040101010101" pitchFamily="2" charset="-122"/>
                    <a:ea typeface="华文楷体" panose="02010600040101010101" pitchFamily="2" charset="-122"/>
                  </a:rPr>
                  <a:t>比上限已</a:t>
                </a:r>
                <a:r>
                  <a:rPr lang="zh-CN" altLang="en-US" sz="2400" dirty="0" smtClean="0">
                    <a:solidFill>
                      <a:srgbClr val="FF0000"/>
                    </a:solidFill>
                    <a:latin typeface="华文楷体" panose="02010600040101010101" pitchFamily="2" charset="-122"/>
                    <a:ea typeface="华文楷体" panose="02010600040101010101" pitchFamily="2" charset="-122"/>
                  </a:rPr>
                  <a:t>达到部分新</a:t>
                </a:r>
                <a:r>
                  <a:rPr lang="zh-CN" altLang="en-US" sz="2400" dirty="0">
                    <a:solidFill>
                      <a:srgbClr val="FF0000"/>
                    </a:solidFill>
                    <a:latin typeface="华文楷体" panose="02010600040101010101" pitchFamily="2" charset="-122"/>
                    <a:ea typeface="华文楷体" panose="02010600040101010101" pitchFamily="2" charset="-122"/>
                  </a:rPr>
                  <a:t>物理模型预期</a:t>
                </a:r>
                <a:r>
                  <a:rPr lang="zh-CN" altLang="en-US" sz="2400" dirty="0">
                    <a:solidFill>
                      <a:schemeClr val="tx1"/>
                    </a:solidFill>
                    <a:latin typeface="华文楷体" panose="02010600040101010101" pitchFamily="2" charset="-122"/>
                    <a:ea typeface="华文楷体" panose="02010600040101010101" pitchFamily="2" charset="-122"/>
                  </a:rPr>
                  <a:t>范围</a:t>
                </a:r>
                <a:r>
                  <a:rPr lang="zh-CN" altLang="en-US" sz="2400" dirty="0" smtClean="0">
                    <a:solidFill>
                      <a:schemeClr val="tx1"/>
                    </a:solidFill>
                    <a:latin typeface="华文楷体" panose="02010600040101010101" pitchFamily="2" charset="-122"/>
                    <a:ea typeface="华文楷体" panose="02010600040101010101" pitchFamily="2" charset="-122"/>
                  </a:rPr>
                  <a:t>，优化</a:t>
                </a:r>
                <a:r>
                  <a:rPr lang="zh-CN" altLang="en-US" sz="2400" dirty="0" smtClean="0">
                    <a:solidFill>
                      <a:srgbClr val="FF0000"/>
                    </a:solidFill>
                    <a:latin typeface="华文楷体" panose="02010600040101010101" pitchFamily="2" charset="-122"/>
                    <a:ea typeface="华文楷体" panose="02010600040101010101" pitchFamily="2" charset="-122"/>
                  </a:rPr>
                  <a:t>粒子鉴别</a:t>
                </a:r>
                <a:r>
                  <a:rPr lang="zh-CN" altLang="en-US" sz="2400" dirty="0" smtClean="0">
                    <a:solidFill>
                      <a:schemeClr val="tx1"/>
                    </a:solidFill>
                    <a:latin typeface="华文楷体" panose="02010600040101010101" pitchFamily="2" charset="-122"/>
                    <a:ea typeface="华文楷体" panose="02010600040101010101" pitchFamily="2" charset="-122"/>
                  </a:rPr>
                  <a:t>能力有望</a:t>
                </a:r>
                <a:r>
                  <a:rPr lang="zh-CN" altLang="en-US" sz="2400" dirty="0" smtClean="0">
                    <a:solidFill>
                      <a:srgbClr val="FF0000"/>
                    </a:solidFill>
                    <a:latin typeface="华文楷体" panose="02010600040101010101" pitchFamily="2" charset="-122"/>
                    <a:ea typeface="华文楷体" panose="02010600040101010101" pitchFamily="2" charset="-122"/>
                  </a:rPr>
                  <a:t>进一步提升灵敏度</a:t>
                </a:r>
                <a:r>
                  <a:rPr lang="zh-CN" altLang="en-US" sz="2400" dirty="0" smtClean="0">
                    <a:solidFill>
                      <a:schemeClr val="tx1"/>
                    </a:solidFill>
                    <a:latin typeface="华文楷体" panose="02010600040101010101" pitchFamily="2" charset="-122"/>
                    <a:ea typeface="华文楷体" panose="02010600040101010101" pitchFamily="2" charset="-122"/>
                  </a:rPr>
                  <a:t>。</a:t>
                </a:r>
                <a:endParaRPr lang="zh-CN" altLang="en-US" sz="2400" dirty="0">
                  <a:solidFill>
                    <a:schemeClr val="tx1"/>
                  </a:solidFill>
                  <a:latin typeface="华文楷体" panose="02010600040101010101" pitchFamily="2" charset="-122"/>
                  <a:ea typeface="华文楷体" panose="02010600040101010101" pitchFamily="2" charset="-122"/>
                </a:endParaRPr>
              </a:p>
            </p:txBody>
          </p:sp>
        </mc:Choice>
        <mc:Fallback>
          <p:sp>
            <p:nvSpPr>
              <p:cNvPr id="5" name="文本框 4"/>
              <p:cNvSpPr txBox="1">
                <a:spLocks noRot="1" noChangeAspect="1" noMove="1" noResize="1" noEditPoints="1" noAdjustHandles="1" noChangeArrowheads="1" noChangeShapeType="1" noTextEdit="1"/>
              </p:cNvSpPr>
              <p:nvPr/>
            </p:nvSpPr>
            <p:spPr>
              <a:xfrm>
                <a:off x="240607" y="4114800"/>
                <a:ext cx="4778829" cy="1532727"/>
              </a:xfrm>
              <a:prstGeom prst="rect">
                <a:avLst/>
              </a:prstGeom>
              <a:blipFill>
                <a:blip r:embed="rId3"/>
                <a:stretch>
                  <a:fillRect l="-1913" r="-1913" b="-6375"/>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89A8CCB4-F526-4DD4-B494-3D9B39C2AD12}"/>
              </a:ext>
            </a:extLst>
          </p:cNvPr>
          <p:cNvPicPr>
            <a:picLocks noChangeAspect="1"/>
          </p:cNvPicPr>
          <p:nvPr/>
        </p:nvPicPr>
        <p:blipFill>
          <a:blip r:embed="rId4"/>
          <a:stretch>
            <a:fillRect/>
          </a:stretch>
        </p:blipFill>
        <p:spPr>
          <a:xfrm>
            <a:off x="5105400" y="3609488"/>
            <a:ext cx="3777649" cy="2839424"/>
          </a:xfrm>
          <a:prstGeom prst="rect">
            <a:avLst/>
          </a:prstGeom>
        </p:spPr>
      </p:pic>
    </p:spTree>
    <p:extLst>
      <p:ext uri="{BB962C8B-B14F-4D97-AF65-F5344CB8AC3E}">
        <p14:creationId xmlns:p14="http://schemas.microsoft.com/office/powerpoint/2010/main" val="1330059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右手极化光子</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26</a:t>
            </a:fld>
            <a:endParaRPr lang="en-US" dirty="0"/>
          </a:p>
        </p:txBody>
      </p:sp>
      <mc:AlternateContent xmlns:mc="http://schemas.openxmlformats.org/markup-compatibility/2006">
        <mc:Choice xmlns:a14="http://schemas.microsoft.com/office/drawing/2010/main" Requires="a14">
          <p:sp>
            <p:nvSpPr>
              <p:cNvPr id="4" name="内容占位符 2">
                <a:extLst>
                  <a:ext uri="{FF2B5EF4-FFF2-40B4-BE49-F238E27FC236}">
                    <a16:creationId xmlns:a16="http://schemas.microsoft.com/office/drawing/2014/main" id="{25119A4C-73C9-47DA-9DB2-43A942DDD157}"/>
                  </a:ext>
                </a:extLst>
              </p:cNvPr>
              <p:cNvSpPr txBox="1">
                <a:spLocks/>
              </p:cNvSpPr>
              <p:nvPr/>
            </p:nvSpPr>
            <p:spPr bwMode="auto">
              <a:xfrm>
                <a:off x="114300" y="799091"/>
                <a:ext cx="8915400" cy="228600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spcAft>
                    <a:spcPts val="600"/>
                  </a:spcAft>
                  <a:buClrTx/>
                  <a:buFont typeface="Wingdings" panose="05000000000000000000" pitchFamily="2" charset="2"/>
                  <a:buChar char="p"/>
                </a:pPr>
                <a:r>
                  <a:rPr lang="zh-CN" altLang="en-US" sz="2200" b="1" kern="0" dirty="0" smtClean="0">
                    <a:latin typeface="华文楷体" panose="02010600040101010101" pitchFamily="2" charset="-122"/>
                    <a:ea typeface="华文楷体" panose="02010600040101010101" pitchFamily="2" charset="-122"/>
                    <a:cs typeface="Times New Roman" panose="02020603050405020304" pitchFamily="18" charset="0"/>
                  </a:rPr>
                  <a:t>标准模型预言</a:t>
                </a:r>
                <a14:m>
                  <m:oMath xmlns:m="http://schemas.openxmlformats.org/officeDocument/2006/math">
                    <m:r>
                      <a:rPr lang="en-US" altLang="zh-CN" sz="2200" b="1" i="1" kern="0" smtClean="0">
                        <a:latin typeface="Cambria Math" panose="02040503050406030204" pitchFamily="18" charset="0"/>
                      </a:rPr>
                      <m:t>𝒃</m:t>
                    </m:r>
                    <m:r>
                      <a:rPr lang="en-US" altLang="zh-CN" sz="2200" b="1" i="1" kern="0" smtClean="0">
                        <a:latin typeface="Cambria Math" panose="02040503050406030204" pitchFamily="18" charset="0"/>
                        <a:ea typeface="Cambria Math" panose="02040503050406030204" pitchFamily="18" charset="0"/>
                      </a:rPr>
                      <m:t>→</m:t>
                    </m:r>
                    <m:r>
                      <a:rPr lang="en-US" altLang="zh-CN" sz="2200" b="1" i="1" kern="0" smtClean="0">
                        <a:latin typeface="Cambria Math" panose="02040503050406030204" pitchFamily="18" charset="0"/>
                        <a:ea typeface="Cambria Math" panose="02040503050406030204" pitchFamily="18" charset="0"/>
                      </a:rPr>
                      <m:t>𝒔</m:t>
                    </m:r>
                    <m:r>
                      <a:rPr lang="zh-CN" altLang="en-US" sz="2200" b="1" i="1" kern="0" smtClean="0">
                        <a:latin typeface="Cambria Math" panose="02040503050406030204" pitchFamily="18" charset="0"/>
                        <a:ea typeface="Cambria Math" panose="02040503050406030204" pitchFamily="18" charset="0"/>
                      </a:rPr>
                      <m:t>𝜸</m:t>
                    </m:r>
                    <m:r>
                      <a:rPr lang="zh-CN" altLang="en-US" sz="2200" b="1" i="1" kern="0">
                        <a:latin typeface="Cambria Math" panose="02040503050406030204" pitchFamily="18" charset="0"/>
                        <a:ea typeface="Cambria Math" panose="02040503050406030204" pitchFamily="18" charset="0"/>
                      </a:rPr>
                      <m:t>的</m:t>
                    </m:r>
                  </m:oMath>
                </a14:m>
                <a:r>
                  <a:rPr lang="zh-CN" altLang="en-US" sz="2200" b="1" kern="0" dirty="0">
                    <a:latin typeface="华文楷体" panose="02010600040101010101" pitchFamily="2" charset="-122"/>
                    <a:ea typeface="华文楷体" panose="02010600040101010101" pitchFamily="2" charset="-122"/>
                    <a:cs typeface="Times New Roman" panose="02020603050405020304" pitchFamily="18" charset="0"/>
                  </a:rPr>
                  <a:t>末态光子为左手极化，寻找可能的光子右手极化现象可用于检验标准模型和探索新</a:t>
                </a:r>
                <a:r>
                  <a:rPr lang="zh-CN" altLang="en-US" sz="2200" b="1" kern="0" dirty="0" smtClean="0">
                    <a:latin typeface="华文楷体" panose="02010600040101010101" pitchFamily="2" charset="-122"/>
                    <a:ea typeface="华文楷体" panose="02010600040101010101" pitchFamily="2" charset="-122"/>
                    <a:cs typeface="Times New Roman" panose="02020603050405020304" pitchFamily="18" charset="0"/>
                  </a:rPr>
                  <a:t>物理</a:t>
                </a:r>
                <a:endParaRPr lang="en-US" altLang="zh-CN" sz="2200" b="1" kern="0" dirty="0" smtClean="0">
                  <a:latin typeface="华文楷体" panose="02010600040101010101" pitchFamily="2" charset="-122"/>
                  <a:ea typeface="华文楷体" panose="02010600040101010101" pitchFamily="2" charset="-122"/>
                  <a:cs typeface="Times New Roman" panose="02020603050405020304" pitchFamily="18" charset="0"/>
                </a:endParaRPr>
              </a:p>
              <a:p>
                <a:pPr>
                  <a:spcBef>
                    <a:spcPts val="0"/>
                  </a:spcBef>
                  <a:spcAft>
                    <a:spcPts val="600"/>
                  </a:spcAft>
                  <a:buClrTx/>
                  <a:buFont typeface="Wingdings" panose="05000000000000000000" pitchFamily="2" charset="2"/>
                  <a:buChar char="p"/>
                </a:pPr>
                <a:r>
                  <a:rPr lang="en-US" altLang="zh-CN" sz="2200" kern="0" dirty="0" err="1" smtClean="0">
                    <a:latin typeface="华文楷体" panose="02010600040101010101" pitchFamily="2" charset="-122"/>
                    <a:ea typeface="华文楷体" panose="02010600040101010101" pitchFamily="2" charset="-122"/>
                    <a:cs typeface="Times New Roman" panose="02020603050405020304" pitchFamily="18" charset="0"/>
                  </a:rPr>
                  <a:t>LHCb</a:t>
                </a:r>
                <a:r>
                  <a:rPr lang="zh-CN" altLang="en-US" sz="2200" kern="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实验在</a:t>
                </a:r>
                <a14:m>
                  <m:oMath xmlns:m="http://schemas.openxmlformats.org/officeDocument/2006/math">
                    <m:r>
                      <a:rPr lang="en-US" altLang="zh-CN" sz="2200" i="1" kern="0">
                        <a:solidFill>
                          <a:schemeClr val="tx1"/>
                        </a:solidFill>
                        <a:latin typeface="Cambria Math" panose="02040503050406030204" pitchFamily="18" charset="0"/>
                      </a:rPr>
                      <m:t>𝑩</m:t>
                    </m:r>
                    <m:r>
                      <a:rPr lang="en-US" altLang="zh-CN" sz="2200" i="1" kern="0">
                        <a:solidFill>
                          <a:schemeClr val="tx1"/>
                        </a:solidFill>
                        <a:latin typeface="Cambria Math" panose="02040503050406030204" pitchFamily="18" charset="0"/>
                        <a:ea typeface="Cambria Math" panose="02040503050406030204" pitchFamily="18" charset="0"/>
                      </a:rPr>
                      <m:t>→</m:t>
                    </m:r>
                    <m:sSub>
                      <m:sSubPr>
                        <m:ctrlPr>
                          <a:rPr lang="en-US" altLang="zh-CN" sz="2200" i="1" kern="0">
                            <a:solidFill>
                              <a:schemeClr val="tx1"/>
                            </a:solidFill>
                            <a:latin typeface="Cambria Math" panose="02040503050406030204" pitchFamily="18" charset="0"/>
                            <a:ea typeface="Cambria Math" panose="02040503050406030204" pitchFamily="18" charset="0"/>
                          </a:rPr>
                        </m:ctrlPr>
                      </m:sSubPr>
                      <m:e>
                        <m:r>
                          <a:rPr lang="en-US" altLang="zh-CN" sz="2200" i="1" kern="0">
                            <a:solidFill>
                              <a:schemeClr val="tx1"/>
                            </a:solidFill>
                            <a:latin typeface="Cambria Math" panose="02040503050406030204" pitchFamily="18" charset="0"/>
                            <a:ea typeface="Cambria Math" panose="02040503050406030204" pitchFamily="18" charset="0"/>
                          </a:rPr>
                          <m:t>𝑲</m:t>
                        </m:r>
                      </m:e>
                      <m:sub>
                        <m:r>
                          <a:rPr lang="en-US" altLang="zh-CN" sz="2200" i="1" kern="0">
                            <a:solidFill>
                              <a:schemeClr val="tx1"/>
                            </a:solidFill>
                            <a:latin typeface="Cambria Math" panose="02040503050406030204" pitchFamily="18" charset="0"/>
                            <a:ea typeface="Cambria Math" panose="02040503050406030204" pitchFamily="18" charset="0"/>
                          </a:rPr>
                          <m:t>𝟏</m:t>
                        </m:r>
                      </m:sub>
                    </m:sSub>
                    <m:r>
                      <a:rPr lang="en-US" altLang="zh-CN" sz="2200" b="1" i="1" kern="0" smtClean="0">
                        <a:solidFill>
                          <a:schemeClr val="tx1"/>
                        </a:solidFill>
                        <a:latin typeface="Cambria Math" panose="02040503050406030204" pitchFamily="18" charset="0"/>
                        <a:ea typeface="Cambria Math" panose="02040503050406030204" pitchFamily="18" charset="0"/>
                      </a:rPr>
                      <m:t>(</m:t>
                    </m:r>
                    <m:r>
                      <a:rPr lang="en-US" altLang="zh-CN" sz="220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20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𝑲</m:t>
                    </m:r>
                    <m:r>
                      <a:rPr lang="zh-CN" altLang="en-US" sz="220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𝝅𝝅</m:t>
                    </m:r>
                    <m:r>
                      <a:rPr lang="en-US" altLang="zh-CN" sz="2200" b="1" i="1" kern="0" smtClean="0">
                        <a:solidFill>
                          <a:schemeClr val="tx1"/>
                        </a:solidFill>
                        <a:latin typeface="Cambria Math" panose="02040503050406030204" pitchFamily="18" charset="0"/>
                        <a:ea typeface="Cambria Math" panose="02040503050406030204" pitchFamily="18" charset="0"/>
                      </a:rPr>
                      <m:t>)</m:t>
                    </m:r>
                    <m:r>
                      <a:rPr lang="zh-CN" altLang="en-US" sz="2200" i="1" kern="0">
                        <a:solidFill>
                          <a:schemeClr val="tx1"/>
                        </a:solidFill>
                        <a:latin typeface="Cambria Math" panose="02040503050406030204" pitchFamily="18" charset="0"/>
                        <a:ea typeface="Cambria Math" panose="02040503050406030204" pitchFamily="18" charset="0"/>
                      </a:rPr>
                      <m:t>𝜸</m:t>
                    </m:r>
                  </m:oMath>
                </a14:m>
                <a:r>
                  <a:rPr lang="zh-CN" altLang="en-US"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sz="2200" kern="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观测</a:t>
                </a:r>
                <a:r>
                  <a:rPr lang="zh-CN" altLang="en-US" sz="2200" kern="0" dirty="0" smtClean="0">
                    <a:latin typeface="华文楷体" panose="02010600040101010101" pitchFamily="2" charset="-122"/>
                    <a:ea typeface="华文楷体" panose="02010600040101010101" pitchFamily="2" charset="-122"/>
                    <a:cs typeface="Times New Roman" panose="02020603050405020304" pitchFamily="18" charset="0"/>
                  </a:rPr>
                  <a:t>到</a:t>
                </a:r>
                <a:r>
                  <a:rPr lang="zh-CN" altLang="en-US" sz="2200" kern="0" dirty="0">
                    <a:latin typeface="华文楷体" panose="02010600040101010101" pitchFamily="2" charset="-122"/>
                    <a:ea typeface="华文楷体" panose="02010600040101010101" pitchFamily="2" charset="-122"/>
                    <a:cs typeface="Times New Roman" panose="02020603050405020304" pitchFamily="18" charset="0"/>
                  </a:rPr>
                  <a:t>不对称比值</a:t>
                </a:r>
                <a14:m>
                  <m:oMath xmlns:m="http://schemas.openxmlformats.org/officeDocument/2006/math">
                    <m:sSub>
                      <m:sSubPr>
                        <m:ctrlPr>
                          <a:rPr lang="en-US" altLang="zh-CN" sz="2200" i="1" kern="0">
                            <a:latin typeface="Cambria Math" panose="02040503050406030204" pitchFamily="18" charset="0"/>
                            <a:cs typeface="Times New Roman" panose="02020603050405020304" pitchFamily="18" charset="0"/>
                          </a:rPr>
                        </m:ctrlPr>
                      </m:sSubPr>
                      <m:e>
                        <m:r>
                          <a:rPr lang="zh-CN" altLang="en-US" sz="2200" i="1" kern="0">
                            <a:latin typeface="Cambria Math" panose="02040503050406030204" pitchFamily="18" charset="0"/>
                            <a:cs typeface="Times New Roman" panose="02020603050405020304" pitchFamily="18" charset="0"/>
                          </a:rPr>
                          <m:t>𝓐</m:t>
                        </m:r>
                      </m:e>
                      <m:sub>
                        <m:r>
                          <a:rPr lang="en-US" altLang="zh-CN" sz="2200" i="1" kern="0">
                            <a:latin typeface="Cambria Math" panose="02040503050406030204" pitchFamily="18" charset="0"/>
                            <a:cs typeface="Times New Roman" panose="02020603050405020304" pitchFamily="18" charset="0"/>
                          </a:rPr>
                          <m:t>𝑼𝑫</m:t>
                        </m:r>
                      </m:sub>
                    </m:sSub>
                  </m:oMath>
                </a14:m>
                <a:r>
                  <a:rPr lang="en-US" altLang="zh-CN" sz="2200" kern="0" dirty="0">
                    <a:latin typeface="华文楷体" panose="02010600040101010101" pitchFamily="2" charset="-122"/>
                    <a:ea typeface="华文楷体" panose="02010600040101010101" pitchFamily="2" charset="-122"/>
                    <a:cs typeface="Times New Roman" panose="02020603050405020304" pitchFamily="18" charset="0"/>
                  </a:rPr>
                  <a:t>= 6.9</a:t>
                </a:r>
                <a14:m>
                  <m:oMath xmlns:m="http://schemas.openxmlformats.org/officeDocument/2006/math">
                    <m:r>
                      <a:rPr lang="en-US" altLang="zh-CN" sz="2200" i="1" ker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200" kern="0" dirty="0">
                    <a:latin typeface="华文楷体" panose="02010600040101010101" pitchFamily="2" charset="-122"/>
                    <a:ea typeface="华文楷体" panose="02010600040101010101" pitchFamily="2" charset="-122"/>
                    <a:cs typeface="Times New Roman" panose="02020603050405020304" pitchFamily="18" charset="0"/>
                  </a:rPr>
                  <a:t>1.7</a:t>
                </a:r>
                <a:r>
                  <a:rPr lang="en-US" altLang="zh-CN" sz="2200" kern="0" dirty="0" smtClean="0">
                    <a:latin typeface="华文楷体" panose="02010600040101010101" pitchFamily="2" charset="-122"/>
                    <a:ea typeface="华文楷体" panose="02010600040101010101" pitchFamily="2" charset="-122"/>
                    <a:cs typeface="Times New Roman" panose="02020603050405020304" pitchFamily="18" charset="0"/>
                  </a:rPr>
                  <a:t>, </a:t>
                </a:r>
                <a:r>
                  <a:rPr lang="zh-CN" altLang="en-US" sz="2200" kern="0" dirty="0" smtClean="0">
                    <a:latin typeface="华文楷体" panose="02010600040101010101" pitchFamily="2" charset="-122"/>
                    <a:ea typeface="华文楷体" panose="02010600040101010101" pitchFamily="2" charset="-122"/>
                    <a:cs typeface="Times New Roman" panose="02020603050405020304" pitchFamily="18" charset="0"/>
                  </a:rPr>
                  <a:t>得到模型依赖（</a:t>
                </a:r>
                <a14:m>
                  <m:oMath xmlns:m="http://schemas.openxmlformats.org/officeDocument/2006/math">
                    <m:sSub>
                      <m:sSubPr>
                        <m:ctrlPr>
                          <a:rPr lang="en-US" altLang="zh-CN" sz="2200" i="1" kern="0">
                            <a:latin typeface="Cambria Math" panose="02040503050406030204" pitchFamily="18" charset="0"/>
                            <a:ea typeface="华文楷体" panose="02010600040101010101" pitchFamily="2" charset="-122"/>
                            <a:cs typeface="Times New Roman" panose="02020603050405020304" pitchFamily="18" charset="0"/>
                          </a:rPr>
                        </m:ctrlPr>
                      </m:sSubPr>
                      <m:e>
                        <m:r>
                          <a:rPr lang="en-US" altLang="zh-CN" sz="2200" kern="0">
                            <a:latin typeface="Cambria Math" panose="02040503050406030204" pitchFamily="18" charset="0"/>
                            <a:ea typeface="华文楷体" panose="02010600040101010101" pitchFamily="2" charset="-122"/>
                            <a:cs typeface="Times New Roman" panose="02020603050405020304" pitchFamily="18" charset="0"/>
                          </a:rPr>
                          <m:t>𝑲</m:t>
                        </m:r>
                      </m:e>
                      <m:sub>
                        <m:r>
                          <a:rPr lang="en-US" altLang="zh-CN" sz="2200" kern="0">
                            <a:latin typeface="Cambria Math" panose="02040503050406030204" pitchFamily="18" charset="0"/>
                            <a:ea typeface="华文楷体" panose="02010600040101010101" pitchFamily="2" charset="-122"/>
                            <a:cs typeface="Times New Roman" panose="02020603050405020304" pitchFamily="18" charset="0"/>
                          </a:rPr>
                          <m:t>𝟏</m:t>
                        </m:r>
                      </m:sub>
                    </m:sSub>
                    <m:r>
                      <a:rPr lang="zh-CN" altLang="en-US" sz="2200" kern="0">
                        <a:latin typeface="Cambria Math" panose="02040503050406030204" pitchFamily="18" charset="0"/>
                        <a:ea typeface="华文楷体" panose="02010600040101010101" pitchFamily="2" charset="-122"/>
                        <a:cs typeface="Times New Roman" panose="02020603050405020304" pitchFamily="18" charset="0"/>
                      </a:rPr>
                      <m:t>内部</m:t>
                    </m:r>
                  </m:oMath>
                </a14:m>
                <a:r>
                  <a:rPr lang="zh-CN" altLang="en-US" sz="2200" kern="0" dirty="0">
                    <a:latin typeface="华文楷体" panose="02010600040101010101" pitchFamily="2" charset="-122"/>
                    <a:ea typeface="华文楷体" panose="02010600040101010101" pitchFamily="2" charset="-122"/>
                    <a:cs typeface="Times New Roman" panose="02020603050405020304" pitchFamily="18" charset="0"/>
                  </a:rPr>
                  <a:t>结构</a:t>
                </a:r>
                <a:r>
                  <a:rPr lang="zh-CN" altLang="en-US" sz="2200" kern="0" dirty="0" smtClean="0">
                    <a:latin typeface="华文楷体" panose="02010600040101010101" pitchFamily="2" charset="-122"/>
                    <a:ea typeface="华文楷体" panose="02010600040101010101" pitchFamily="2" charset="-122"/>
                    <a:cs typeface="Times New Roman" panose="02020603050405020304" pitchFamily="18" charset="0"/>
                  </a:rPr>
                  <a:t>）的光子极化信息</a:t>
                </a:r>
                <a:endParaRPr lang="en-US" altLang="zh-CN" sz="2200" kern="0" dirty="0">
                  <a:latin typeface="华文楷体" panose="02010600040101010101" pitchFamily="2" charset="-122"/>
                  <a:ea typeface="华文楷体" panose="02010600040101010101" pitchFamily="2" charset="-122"/>
                  <a:cs typeface="Times New Roman" panose="02020603050405020304" pitchFamily="18" charset="0"/>
                </a:endParaRPr>
              </a:p>
              <a:p>
                <a:pPr>
                  <a:spcBef>
                    <a:spcPts val="0"/>
                  </a:spcBef>
                  <a:spcAft>
                    <a:spcPts val="600"/>
                  </a:spcAft>
                  <a:buClrTx/>
                  <a:buFont typeface="Wingdings" panose="05000000000000000000" pitchFamily="2" charset="2"/>
                  <a:buChar char="p"/>
                </a:pPr>
                <a:r>
                  <a:rPr lang="zh-CN" altLang="en-US" sz="2200" b="1" kern="0" dirty="0">
                    <a:latin typeface="华文楷体" panose="02010600040101010101" pitchFamily="2" charset="-122"/>
                    <a:ea typeface="华文楷体" panose="02010600040101010101" pitchFamily="2" charset="-122"/>
                    <a:cs typeface="Times New Roman" panose="02020603050405020304" pitchFamily="18" charset="0"/>
                  </a:rPr>
                  <a:t>利用</a:t>
                </a:r>
                <a:r>
                  <a:rPr lang="en-US" altLang="zh-CN" sz="2200" b="1" kern="0" dirty="0" err="1">
                    <a:latin typeface="华文楷体" panose="02010600040101010101" pitchFamily="2" charset="-122"/>
                    <a:ea typeface="华文楷体" panose="02010600040101010101" pitchFamily="2" charset="-122"/>
                    <a:cs typeface="Times New Roman" panose="02020603050405020304" pitchFamily="18" charset="0"/>
                  </a:rPr>
                  <a:t>Cabibbo</a:t>
                </a:r>
                <a:r>
                  <a:rPr lang="en-US" altLang="zh-CN" sz="2200" b="1" kern="0" dirty="0">
                    <a:latin typeface="华文楷体" panose="02010600040101010101" pitchFamily="2" charset="-122"/>
                    <a:ea typeface="华文楷体" panose="02010600040101010101" pitchFamily="2" charset="-122"/>
                    <a:cs typeface="Times New Roman" panose="02020603050405020304" pitchFamily="18" charset="0"/>
                  </a:rPr>
                  <a:t> favor</a:t>
                </a:r>
                <a:r>
                  <a:rPr lang="zh-CN" altLang="en-US" sz="2200" b="1" kern="0" dirty="0">
                    <a:latin typeface="华文楷体" panose="02010600040101010101" pitchFamily="2" charset="-122"/>
                    <a:ea typeface="华文楷体" panose="02010600040101010101" pitchFamily="2" charset="-122"/>
                    <a:cs typeface="Times New Roman" panose="02020603050405020304" pitchFamily="18" charset="0"/>
                  </a:rPr>
                  <a:t>过程</a:t>
                </a:r>
                <a14:m>
                  <m:oMath xmlns:m="http://schemas.openxmlformats.org/officeDocument/2006/math">
                    <m:r>
                      <a:rPr lang="en-US" altLang="zh-CN" sz="2200" b="1" i="1" kern="0" smtClean="0">
                        <a:solidFill>
                          <a:srgbClr val="FF0000"/>
                        </a:solidFill>
                        <a:latin typeface="Cambria Math" panose="02040503050406030204" pitchFamily="18" charset="0"/>
                        <a:cs typeface="Times New Roman" panose="02020603050405020304" pitchFamily="18" charset="0"/>
                      </a:rPr>
                      <m:t>𝑫</m:t>
                    </m:r>
                    <m:r>
                      <a:rPr lang="en-US" altLang="zh-CN"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𝑲</m:t>
                        </m:r>
                      </m:e>
                      <m:sub>
                        <m:r>
                          <a:rPr lang="en-US" altLang="zh-CN"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𝟏</m:t>
                        </m:r>
                      </m:sub>
                    </m:sSub>
                    <m:r>
                      <a:rPr lang="en-US" altLang="zh-CN"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𝑲</m:t>
                    </m:r>
                    <m:r>
                      <a:rPr lang="zh-CN" altLang="en-US"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𝝅𝝅</m:t>
                    </m:r>
                    <m:r>
                      <a:rPr lang="en-US" altLang="zh-CN"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𝒍</m:t>
                        </m:r>
                      </m:e>
                      <m:sup>
                        <m:r>
                          <a:rPr lang="en-US" altLang="zh-CN"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zh-CN" altLang="en-US" sz="2200" b="1" i="1" kern="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𝝂</m:t>
                    </m:r>
                    <m:r>
                      <a:rPr lang="zh-CN" altLang="en-US" sz="2200" b="1" i="1" kern="0" smtClean="0">
                        <a:latin typeface="Cambria Math" panose="02040503050406030204" pitchFamily="18" charset="0"/>
                        <a:ea typeface="Cambria Math" panose="02040503050406030204" pitchFamily="18" charset="0"/>
                        <a:cs typeface="Times New Roman" panose="02020603050405020304" pitchFamily="18" charset="0"/>
                      </a:rPr>
                      <m:t>定量</m:t>
                    </m:r>
                  </m:oMath>
                </a14:m>
                <a:r>
                  <a:rPr lang="zh-CN" altLang="en-US" sz="2200" b="1" kern="0" dirty="0" smtClean="0">
                    <a:latin typeface="华文楷体" panose="02010600040101010101" pitchFamily="2" charset="-122"/>
                    <a:ea typeface="华文楷体" panose="02010600040101010101" pitchFamily="2" charset="-122"/>
                    <a:cs typeface="Times New Roman" panose="02020603050405020304" pitchFamily="18" charset="0"/>
                  </a:rPr>
                  <a:t>描述</a:t>
                </a:r>
                <a14:m>
                  <m:oMath xmlns:m="http://schemas.openxmlformats.org/officeDocument/2006/math">
                    <m:r>
                      <a:rPr lang="en-US" altLang="zh-CN" sz="2200" b="1" i="1" kern="0" smtClean="0">
                        <a:solidFill>
                          <a:srgbClr val="FF0000"/>
                        </a:solidFill>
                        <a:latin typeface="Cambria Math" panose="02040503050406030204" pitchFamily="18" charset="0"/>
                      </a:rPr>
                      <m:t>𝑩</m:t>
                    </m:r>
                    <m:r>
                      <a:rPr lang="en-US" altLang="zh-CN" sz="2200" b="1" i="1" kern="0">
                        <a:solidFill>
                          <a:srgbClr val="FF0000"/>
                        </a:solidFill>
                        <a:latin typeface="Cambria Math" panose="02040503050406030204" pitchFamily="18" charset="0"/>
                        <a:ea typeface="Cambria Math" panose="02040503050406030204" pitchFamily="18" charset="0"/>
                      </a:rPr>
                      <m:t>→</m:t>
                    </m:r>
                    <m:sSub>
                      <m:sSubPr>
                        <m:ctrlPr>
                          <a:rPr lang="en-US" altLang="zh-CN" sz="2200" b="1" i="1" kern="0">
                            <a:solidFill>
                              <a:srgbClr val="FF0000"/>
                            </a:solidFill>
                            <a:latin typeface="Cambria Math" panose="02040503050406030204" pitchFamily="18" charset="0"/>
                            <a:ea typeface="Cambria Math" panose="02040503050406030204" pitchFamily="18" charset="0"/>
                          </a:rPr>
                        </m:ctrlPr>
                      </m:sSubPr>
                      <m:e>
                        <m:r>
                          <a:rPr lang="en-US" altLang="zh-CN" sz="2200" b="1" i="1" kern="0">
                            <a:solidFill>
                              <a:srgbClr val="FF0000"/>
                            </a:solidFill>
                            <a:latin typeface="Cambria Math" panose="02040503050406030204" pitchFamily="18" charset="0"/>
                            <a:ea typeface="Cambria Math" panose="02040503050406030204" pitchFamily="18" charset="0"/>
                          </a:rPr>
                          <m:t>𝑲</m:t>
                        </m:r>
                      </m:e>
                      <m:sub>
                        <m:r>
                          <a:rPr lang="en-US" altLang="zh-CN" sz="2200" b="1" i="1" kern="0">
                            <a:solidFill>
                              <a:srgbClr val="FF0000"/>
                            </a:solidFill>
                            <a:latin typeface="Cambria Math" panose="02040503050406030204" pitchFamily="18" charset="0"/>
                            <a:ea typeface="Cambria Math" panose="02040503050406030204" pitchFamily="18" charset="0"/>
                          </a:rPr>
                          <m:t>𝟏</m:t>
                        </m:r>
                      </m:sub>
                    </m:sSub>
                    <m:r>
                      <a:rPr lang="zh-CN" altLang="en-US" sz="2200" b="1" i="1" kern="0">
                        <a:solidFill>
                          <a:srgbClr val="FF0000"/>
                        </a:solidFill>
                        <a:latin typeface="Cambria Math" panose="02040503050406030204" pitchFamily="18" charset="0"/>
                        <a:ea typeface="Cambria Math" panose="02040503050406030204" pitchFamily="18" charset="0"/>
                      </a:rPr>
                      <m:t>𝜸</m:t>
                    </m:r>
                  </m:oMath>
                </a14:m>
                <a:r>
                  <a:rPr lang="zh-CN" altLang="en-US" sz="2200" b="1" kern="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sz="2200" b="1" kern="0" dirty="0" smtClean="0">
                    <a:latin typeface="华文楷体" panose="02010600040101010101" pitchFamily="2" charset="-122"/>
                    <a:ea typeface="华文楷体" panose="02010600040101010101" pitchFamily="2" charset="-122"/>
                    <a:cs typeface="Times New Roman" panose="02020603050405020304" pitchFamily="18" charset="0"/>
                  </a:rPr>
                  <a:t>过程</a:t>
                </a:r>
                <a:r>
                  <a:rPr lang="zh-CN" altLang="en-US" sz="2200" b="1" kern="0" dirty="0">
                    <a:latin typeface="华文楷体" panose="02010600040101010101" pitchFamily="2" charset="-122"/>
                    <a:ea typeface="华文楷体" panose="02010600040101010101" pitchFamily="2" charset="-122"/>
                    <a:cs typeface="Times New Roman" panose="02020603050405020304" pitchFamily="18" charset="0"/>
                  </a:rPr>
                  <a:t>中的强子效应，获得模型无关的光子极化信息。</a:t>
                </a:r>
                <a:endParaRPr lang="en-US" altLang="zh-CN" sz="2200" b="1" kern="0" dirty="0">
                  <a:latin typeface="华文楷体" panose="02010600040101010101" pitchFamily="2" charset="-122"/>
                  <a:ea typeface="华文楷体" panose="02010600040101010101" pitchFamily="2" charset="-122"/>
                  <a:cs typeface="Times New Roman" panose="02020603050405020304" pitchFamily="18" charset="0"/>
                </a:endParaRPr>
              </a:p>
              <a:p>
                <a:pPr>
                  <a:spcBef>
                    <a:spcPts val="0"/>
                  </a:spcBef>
                  <a:spcAft>
                    <a:spcPts val="600"/>
                  </a:spcAft>
                  <a:buClrTx/>
                  <a:buFont typeface="Wingdings" panose="05000000000000000000" pitchFamily="2" charset="2"/>
                  <a:buChar char="p"/>
                </a:pPr>
                <a:r>
                  <a:rPr lang="zh-CN" altLang="en-US" sz="2200" b="1" kern="0" dirty="0">
                    <a:latin typeface="华文楷体" panose="02010600040101010101" pitchFamily="2" charset="-122"/>
                    <a:ea typeface="华文楷体" panose="02010600040101010101" pitchFamily="2" charset="-122"/>
                    <a:cs typeface="Times New Roman" panose="02020603050405020304" pitchFamily="18" charset="0"/>
                  </a:rPr>
                  <a:t>光子极化由</a:t>
                </a:r>
                <a14:m>
                  <m:oMath xmlns:m="http://schemas.openxmlformats.org/officeDocument/2006/math">
                    <m:sSub>
                      <m:sSubPr>
                        <m:ctrlPr>
                          <a:rPr lang="en-US" altLang="zh-CN" sz="2200" b="1" i="1" kern="0" smtClean="0">
                            <a:latin typeface="Cambria Math" panose="02040503050406030204" pitchFamily="18" charset="0"/>
                            <a:cs typeface="Times New Roman" panose="02020603050405020304" pitchFamily="18" charset="0"/>
                          </a:rPr>
                        </m:ctrlPr>
                      </m:sSubPr>
                      <m:e>
                        <m:r>
                          <a:rPr lang="zh-CN" altLang="en-US" sz="2200" b="1" i="1" kern="0" smtClean="0">
                            <a:latin typeface="Cambria Math" panose="02040503050406030204" pitchFamily="18" charset="0"/>
                            <a:cs typeface="Times New Roman" panose="02020603050405020304" pitchFamily="18" charset="0"/>
                          </a:rPr>
                          <m:t>𝝀</m:t>
                        </m:r>
                      </m:e>
                      <m:sub>
                        <m:r>
                          <a:rPr lang="zh-CN" altLang="en-US" sz="2200" b="1" i="1" kern="0" smtClean="0">
                            <a:latin typeface="Cambria Math" panose="02040503050406030204" pitchFamily="18" charset="0"/>
                            <a:cs typeface="Times New Roman" panose="02020603050405020304" pitchFamily="18" charset="0"/>
                          </a:rPr>
                          <m:t>𝜸</m:t>
                        </m:r>
                      </m:sub>
                    </m:sSub>
                    <m:r>
                      <a:rPr lang="en-US" altLang="zh-CN" sz="2200" b="1" i="1" kern="0" smtClean="0">
                        <a:latin typeface="Cambria Math" panose="02040503050406030204" pitchFamily="18" charset="0"/>
                        <a:cs typeface="Times New Roman" panose="02020603050405020304" pitchFamily="18" charset="0"/>
                      </a:rPr>
                      <m:t>=</m:t>
                    </m:r>
                    <m:f>
                      <m:fPr>
                        <m:ctrlPr>
                          <a:rPr lang="en-US" altLang="zh-CN" sz="2200" b="1" i="1" kern="0" smtClean="0">
                            <a:latin typeface="Cambria Math" panose="02040503050406030204" pitchFamily="18" charset="0"/>
                            <a:cs typeface="Times New Roman" panose="02020603050405020304" pitchFamily="18" charset="0"/>
                          </a:rPr>
                        </m:ctrlPr>
                      </m:fPr>
                      <m:num>
                        <m:r>
                          <a:rPr lang="en-US" altLang="zh-CN" sz="2200" b="1" i="1" kern="0" smtClean="0">
                            <a:latin typeface="Cambria Math" panose="02040503050406030204" pitchFamily="18" charset="0"/>
                            <a:cs typeface="Times New Roman" panose="02020603050405020304" pitchFamily="18" charset="0"/>
                          </a:rPr>
                          <m:t>𝟒</m:t>
                        </m:r>
                        <m:sSub>
                          <m:sSubPr>
                            <m:ctrlPr>
                              <a:rPr lang="en-US" altLang="zh-CN" sz="2200" b="1" i="1" kern="0" smtClean="0">
                                <a:latin typeface="Cambria Math" panose="02040503050406030204" pitchFamily="18" charset="0"/>
                                <a:cs typeface="Times New Roman" panose="02020603050405020304" pitchFamily="18" charset="0"/>
                              </a:rPr>
                            </m:ctrlPr>
                          </m:sSubPr>
                          <m:e>
                            <m:r>
                              <a:rPr lang="zh-CN" altLang="en-US" sz="2200" b="1" i="1" kern="0" smtClean="0">
                                <a:latin typeface="Cambria Math" panose="02040503050406030204" pitchFamily="18" charset="0"/>
                                <a:cs typeface="Times New Roman" panose="02020603050405020304" pitchFamily="18" charset="0"/>
                              </a:rPr>
                              <m:t>𝓐</m:t>
                            </m:r>
                          </m:e>
                          <m:sub>
                            <m:r>
                              <a:rPr lang="en-US" altLang="zh-CN" sz="2200" b="1" i="1" kern="0" smtClean="0">
                                <a:latin typeface="Cambria Math" panose="02040503050406030204" pitchFamily="18" charset="0"/>
                                <a:cs typeface="Times New Roman" panose="02020603050405020304" pitchFamily="18" charset="0"/>
                              </a:rPr>
                              <m:t>𝑼𝑫</m:t>
                            </m:r>
                          </m:sub>
                        </m:sSub>
                      </m:num>
                      <m:den>
                        <m:r>
                          <a:rPr lang="en-US" altLang="zh-CN" sz="2200" b="1" i="1" kern="0" smtClean="0">
                            <a:latin typeface="Cambria Math" panose="02040503050406030204" pitchFamily="18" charset="0"/>
                            <a:cs typeface="Times New Roman" panose="02020603050405020304" pitchFamily="18" charset="0"/>
                          </a:rPr>
                          <m:t>𝟑</m:t>
                        </m:r>
                        <m:sSubSup>
                          <m:sSubSupPr>
                            <m:ctrlPr>
                              <a:rPr lang="en-US" altLang="zh-CN" sz="2200" b="1" i="1" kern="0" smtClean="0">
                                <a:latin typeface="Cambria Math" panose="02040503050406030204" pitchFamily="18" charset="0"/>
                                <a:cs typeface="Times New Roman" panose="02020603050405020304" pitchFamily="18" charset="0"/>
                              </a:rPr>
                            </m:ctrlPr>
                          </m:sSubSupPr>
                          <m:e>
                            <m:r>
                              <a:rPr lang="zh-CN" altLang="en-US" sz="2200" b="1" i="1" kern="0">
                                <a:latin typeface="Cambria Math" panose="02040503050406030204" pitchFamily="18" charset="0"/>
                              </a:rPr>
                              <m:t>𝓐</m:t>
                            </m:r>
                          </m:e>
                          <m:sub>
                            <m:r>
                              <a:rPr lang="en-US" altLang="zh-CN" sz="2200" b="1" i="1" kern="0" smtClean="0">
                                <a:latin typeface="Cambria Math" panose="02040503050406030204" pitchFamily="18" charset="0"/>
                                <a:cs typeface="Times New Roman" panose="02020603050405020304" pitchFamily="18" charset="0"/>
                              </a:rPr>
                              <m:t>𝑼</m:t>
                            </m:r>
                            <m:r>
                              <a:rPr lang="en-US" altLang="zh-CN" sz="2200" b="1" i="1" kern="0">
                                <a:latin typeface="Cambria Math" panose="02040503050406030204" pitchFamily="18" charset="0"/>
                                <a:cs typeface="Times New Roman" panose="02020603050405020304" pitchFamily="18" charset="0"/>
                              </a:rPr>
                              <m:t>𝑫</m:t>
                            </m:r>
                          </m:sub>
                          <m:sup>
                            <m:r>
                              <a:rPr lang="en-US" altLang="zh-CN" sz="2200" b="1" i="1" kern="0" smtClean="0">
                                <a:latin typeface="Cambria Math" panose="02040503050406030204" pitchFamily="18" charset="0"/>
                                <a:cs typeface="Times New Roman" panose="02020603050405020304" pitchFamily="18" charset="0"/>
                              </a:rPr>
                              <m:t>′</m:t>
                            </m:r>
                          </m:sup>
                        </m:sSubSup>
                      </m:den>
                    </m:f>
                  </m:oMath>
                </a14:m>
                <a:r>
                  <a:rPr lang="zh-CN" altLang="en-US" sz="2200" b="1" kern="0" dirty="0">
                    <a:latin typeface="华文楷体" panose="02010600040101010101" pitchFamily="2" charset="-122"/>
                    <a:ea typeface="华文楷体" panose="02010600040101010101" pitchFamily="2" charset="-122"/>
                    <a:cs typeface="Times New Roman" panose="02020603050405020304" pitchFamily="18" charset="0"/>
                  </a:rPr>
                  <a:t>表示，</a:t>
                </a:r>
                <a:r>
                  <a:rPr lang="en-US" altLang="zh-CN" sz="2200" b="1" kern="0" dirty="0">
                    <a:latin typeface="华文楷体" panose="02010600040101010101" pitchFamily="2" charset="-122"/>
                    <a:ea typeface="华文楷体" panose="02010600040101010101" pitchFamily="2" charset="-122"/>
                    <a:cs typeface="Times New Roman" panose="02020603050405020304" pitchFamily="18" charset="0"/>
                  </a:rPr>
                  <a:t> </a:t>
                </a:r>
                <a14:m>
                  <m:oMath xmlns:m="http://schemas.openxmlformats.org/officeDocument/2006/math">
                    <m:sSubSup>
                      <m:sSubSupPr>
                        <m:ctrlPr>
                          <a:rPr lang="en-US" altLang="zh-CN" sz="2200" b="1" i="1" kern="0">
                            <a:latin typeface="Cambria Math" panose="02040503050406030204" pitchFamily="18" charset="0"/>
                            <a:cs typeface="Times New Roman" panose="02020603050405020304" pitchFamily="18" charset="0"/>
                          </a:rPr>
                        </m:ctrlPr>
                      </m:sSubSupPr>
                      <m:e>
                        <m:r>
                          <a:rPr lang="zh-CN" altLang="en-US" sz="2200" b="1" i="1" kern="0">
                            <a:latin typeface="Cambria Math" panose="02040503050406030204" pitchFamily="18" charset="0"/>
                          </a:rPr>
                          <m:t>𝓐</m:t>
                        </m:r>
                      </m:e>
                      <m:sub>
                        <m:r>
                          <a:rPr lang="en-US" altLang="zh-CN" sz="2200" b="1" i="1" kern="0">
                            <a:latin typeface="Cambria Math" panose="02040503050406030204" pitchFamily="18" charset="0"/>
                            <a:cs typeface="Times New Roman" panose="02020603050405020304" pitchFamily="18" charset="0"/>
                          </a:rPr>
                          <m:t>𝑼𝑫</m:t>
                        </m:r>
                      </m:sub>
                      <m:sup>
                        <m:r>
                          <a:rPr lang="en-US" altLang="zh-CN" sz="2200" b="1" i="1" kern="0">
                            <a:latin typeface="Cambria Math" panose="02040503050406030204" pitchFamily="18" charset="0"/>
                            <a:cs typeface="Times New Roman" panose="02020603050405020304" pitchFamily="18" charset="0"/>
                          </a:rPr>
                          <m:t>′</m:t>
                        </m:r>
                      </m:sup>
                    </m:sSubSup>
                  </m:oMath>
                </a14:m>
                <a:r>
                  <a:rPr lang="zh-CN" altLang="en-US" sz="2200" b="1" kern="0" dirty="0">
                    <a:latin typeface="华文楷体" panose="02010600040101010101" pitchFamily="2" charset="-122"/>
                    <a:ea typeface="华文楷体" panose="02010600040101010101" pitchFamily="2" charset="-122"/>
                    <a:cs typeface="Times New Roman" panose="02020603050405020304" pitchFamily="18" charset="0"/>
                  </a:rPr>
                  <a:t>是</a:t>
                </a:r>
                <a14:m>
                  <m:oMath xmlns:m="http://schemas.openxmlformats.org/officeDocument/2006/math">
                    <m:r>
                      <a:rPr lang="en-US" altLang="zh-CN" sz="2200" b="1" i="1" kern="0">
                        <a:latin typeface="Cambria Math" panose="02040503050406030204" pitchFamily="18" charset="0"/>
                        <a:cs typeface="Times New Roman" panose="02020603050405020304" pitchFamily="18" charset="0"/>
                      </a:rPr>
                      <m:t>𝑫</m:t>
                    </m:r>
                    <m:r>
                      <a:rPr lang="en-US" altLang="zh-CN" sz="2200" b="1" i="1" ker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2200" b="1" i="1" ker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200" b="1" i="1" kern="0">
                            <a:latin typeface="Cambria Math" panose="02040503050406030204" pitchFamily="18" charset="0"/>
                            <a:ea typeface="Cambria Math" panose="02040503050406030204" pitchFamily="18" charset="0"/>
                            <a:cs typeface="Times New Roman" panose="02020603050405020304" pitchFamily="18" charset="0"/>
                          </a:rPr>
                          <m:t>𝑲</m:t>
                        </m:r>
                      </m:e>
                      <m:sub>
                        <m:r>
                          <a:rPr lang="en-US" altLang="zh-CN" sz="2200" b="1" i="1" kern="0">
                            <a:latin typeface="Cambria Math" panose="02040503050406030204" pitchFamily="18" charset="0"/>
                            <a:ea typeface="Cambria Math" panose="02040503050406030204" pitchFamily="18" charset="0"/>
                            <a:cs typeface="Times New Roman" panose="02020603050405020304" pitchFamily="18" charset="0"/>
                          </a:rPr>
                          <m:t>𝟏</m:t>
                        </m:r>
                      </m:sub>
                    </m:sSub>
                    <m:r>
                      <a:rPr lang="en-US" altLang="zh-CN" sz="2200" b="1" i="1" kern="0">
                        <a:latin typeface="Cambria Math" panose="02040503050406030204" pitchFamily="18" charset="0"/>
                        <a:ea typeface="Cambria Math" panose="02040503050406030204" pitchFamily="18" charset="0"/>
                        <a:cs typeface="Times New Roman" panose="02020603050405020304" pitchFamily="18" charset="0"/>
                      </a:rPr>
                      <m:t>(→</m:t>
                    </m:r>
                    <m:r>
                      <a:rPr lang="en-US" altLang="zh-CN" sz="2200" b="1" i="1" kern="0">
                        <a:latin typeface="Cambria Math" panose="02040503050406030204" pitchFamily="18" charset="0"/>
                        <a:ea typeface="Cambria Math" panose="02040503050406030204" pitchFamily="18" charset="0"/>
                        <a:cs typeface="Times New Roman" panose="02020603050405020304" pitchFamily="18" charset="0"/>
                      </a:rPr>
                      <m:t>𝑲</m:t>
                    </m:r>
                    <m:r>
                      <a:rPr lang="zh-CN" altLang="en-US" sz="2200" b="1" i="1" kern="0">
                        <a:latin typeface="Cambria Math" panose="02040503050406030204" pitchFamily="18" charset="0"/>
                        <a:ea typeface="Cambria Math" panose="02040503050406030204" pitchFamily="18" charset="0"/>
                        <a:cs typeface="Times New Roman" panose="02020603050405020304" pitchFamily="18" charset="0"/>
                      </a:rPr>
                      <m:t>𝝅𝝅</m:t>
                    </m:r>
                    <m:r>
                      <a:rPr lang="en-US" altLang="zh-CN" sz="2200" b="1" i="1" ker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200" b="1" i="1" ker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200" b="1" i="1" kern="0">
                            <a:latin typeface="Cambria Math" panose="02040503050406030204" pitchFamily="18" charset="0"/>
                            <a:ea typeface="Cambria Math" panose="02040503050406030204" pitchFamily="18" charset="0"/>
                            <a:cs typeface="Times New Roman" panose="02020603050405020304" pitchFamily="18" charset="0"/>
                          </a:rPr>
                          <m:t>𝒍</m:t>
                        </m:r>
                      </m:e>
                      <m:sup>
                        <m:r>
                          <a:rPr lang="en-US" altLang="zh-CN" sz="2200" b="1" i="1" kern="0">
                            <a:latin typeface="Cambria Math" panose="02040503050406030204" pitchFamily="18" charset="0"/>
                            <a:ea typeface="Cambria Math" panose="02040503050406030204" pitchFamily="18" charset="0"/>
                            <a:cs typeface="Times New Roman" panose="02020603050405020304" pitchFamily="18" charset="0"/>
                          </a:rPr>
                          <m:t>+</m:t>
                        </m:r>
                      </m:sup>
                    </m:sSup>
                    <m:r>
                      <a:rPr lang="zh-CN" altLang="en-US" sz="2200" b="1" i="1" kern="0">
                        <a:latin typeface="Cambria Math" panose="02040503050406030204" pitchFamily="18" charset="0"/>
                        <a:ea typeface="Cambria Math" panose="02040503050406030204" pitchFamily="18" charset="0"/>
                        <a:cs typeface="Times New Roman" panose="02020603050405020304" pitchFamily="18" charset="0"/>
                      </a:rPr>
                      <m:t>𝝂</m:t>
                    </m:r>
                  </m:oMath>
                </a14:m>
                <a:r>
                  <a:rPr lang="zh-CN" altLang="en-US" sz="2200" b="1" kern="0" dirty="0">
                    <a:latin typeface="华文楷体" panose="02010600040101010101" pitchFamily="2" charset="-122"/>
                    <a:ea typeface="华文楷体" panose="02010600040101010101" pitchFamily="2" charset="-122"/>
                    <a:cs typeface="Times New Roman" panose="02020603050405020304" pitchFamily="18" charset="0"/>
                  </a:rPr>
                  <a:t>不对称</a:t>
                </a:r>
                <a:r>
                  <a:rPr lang="zh-CN" altLang="en-US" sz="2200" b="1" kern="0" dirty="0" smtClean="0">
                    <a:latin typeface="华文楷体" panose="02010600040101010101" pitchFamily="2" charset="-122"/>
                    <a:ea typeface="华文楷体" panose="02010600040101010101" pitchFamily="2" charset="-122"/>
                    <a:cs typeface="Times New Roman" panose="02020603050405020304" pitchFamily="18" charset="0"/>
                  </a:rPr>
                  <a:t>比值</a:t>
                </a:r>
                <a:r>
                  <a:rPr lang="zh-CN" altLang="en-US" sz="2200" kern="0" dirty="0" smtClean="0">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sz="2200" b="1" kern="0" dirty="0">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p:sp>
            <p:nvSpPr>
              <p:cNvPr id="4" name="内容占位符 2">
                <a:extLst>
                  <a:ext uri="{FF2B5EF4-FFF2-40B4-BE49-F238E27FC236}">
                    <a16:creationId xmlns:a16="http://schemas.microsoft.com/office/drawing/2014/main" id="{25119A4C-73C9-47DA-9DB2-43A942DDD157}"/>
                  </a:ext>
                </a:extLst>
              </p:cNvPr>
              <p:cNvSpPr txBox="1">
                <a:spLocks noRot="1" noChangeAspect="1" noMove="1" noResize="1" noEditPoints="1" noAdjustHandles="1" noChangeArrowheads="1" noChangeShapeType="1" noTextEdit="1"/>
              </p:cNvSpPr>
              <p:nvPr/>
            </p:nvSpPr>
            <p:spPr bwMode="auto">
              <a:xfrm>
                <a:off x="114300" y="799091"/>
                <a:ext cx="8915400" cy="2286000"/>
              </a:xfrm>
              <a:prstGeom prst="rect">
                <a:avLst/>
              </a:prstGeom>
              <a:blipFill>
                <a:blip r:embed="rId2"/>
                <a:stretch>
                  <a:fillRect l="-752" t="-1600" r="-3967" b="-25867"/>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xmlns:a14="http://schemas.microsoft.com/office/drawing/2010/main" val="1"/>
                </a:ext>
              </a:extLst>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F5A8BC92-7109-48F0-958F-C5C6F5B58ED1}"/>
              </a:ext>
            </a:extLst>
          </p:cNvPr>
          <p:cNvPicPr/>
          <p:nvPr/>
        </p:nvPicPr>
        <p:blipFill>
          <a:blip r:embed="rId3"/>
          <a:stretch/>
        </p:blipFill>
        <p:spPr>
          <a:xfrm>
            <a:off x="4208666" y="3692331"/>
            <a:ext cx="4600440" cy="2684520"/>
          </a:xfrm>
          <a:prstGeom prst="rect">
            <a:avLst/>
          </a:prstGeom>
          <a:ln>
            <a:noFill/>
          </a:ln>
        </p:spPr>
      </p:pic>
      <mc:AlternateContent xmlns:mc="http://schemas.openxmlformats.org/markup-compatibility/2006">
        <mc:Choice xmlns:a14="http://schemas.microsoft.com/office/drawing/2010/main" Requires="a14">
          <p:sp>
            <p:nvSpPr>
              <p:cNvPr id="6" name="TextShape 2">
                <a:extLst>
                  <a:ext uri="{FF2B5EF4-FFF2-40B4-BE49-F238E27FC236}">
                    <a16:creationId xmlns:a16="http://schemas.microsoft.com/office/drawing/2014/main" id="{E65C32D0-C4AD-464E-9943-50CBD55D6CCB}"/>
                  </a:ext>
                </a:extLst>
              </p:cNvPr>
              <p:cNvSpPr txBox="1"/>
              <p:nvPr/>
            </p:nvSpPr>
            <p:spPr>
              <a:xfrm>
                <a:off x="4757289" y="6010401"/>
                <a:ext cx="4125000" cy="581594"/>
              </a:xfrm>
              <a:prstGeom prst="rect">
                <a:avLst/>
              </a:prstGeom>
              <a:noFill/>
              <a:ln>
                <a:noFill/>
              </a:ln>
            </p:spPr>
            <p:txBody>
              <a:bodyPr lIns="90000" tIns="45000" rIns="90000" bIns="45000"/>
              <a:lstStyle/>
              <a:p>
                <a:pPr algn="l">
                  <a:spcBef>
                    <a:spcPct val="0"/>
                  </a:spcBef>
                  <a:buClrTx/>
                  <a:buFontTx/>
                  <a:buNone/>
                </a:pPr>
                <a:r>
                  <a:rPr kumimoji="0" lang="en-GB" sz="1800" spc="-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Sensitivity of </a:t>
                </a:r>
                <a14:m>
                  <m:oMath xmlns:m="http://schemas.openxmlformats.org/officeDocument/2006/math">
                    <m:sSubSup>
                      <m:sSubSupPr>
                        <m:ctrlPr>
                          <a:rPr kumimoji="0" lang="en-US" altLang="zh-CN" sz="1800" i="1" smtClean="0">
                            <a:solidFill>
                              <a:srgbClr val="FF0000"/>
                            </a:solidFill>
                            <a:latin typeface="Cambria Math" panose="02040503050406030204" pitchFamily="18" charset="0"/>
                            <a:cs typeface="Times New Roman" panose="02020603050405020304" pitchFamily="18" charset="0"/>
                          </a:rPr>
                        </m:ctrlPr>
                      </m:sSubSupPr>
                      <m:e>
                        <m:r>
                          <a:rPr kumimoji="0" lang="zh-CN" altLang="en-US" sz="1800" i="1">
                            <a:solidFill>
                              <a:srgbClr val="FF0000"/>
                            </a:solidFill>
                            <a:latin typeface="Cambria Math" panose="02040503050406030204" pitchFamily="18" charset="0"/>
                          </a:rPr>
                          <m:t>𝓐</m:t>
                        </m:r>
                      </m:e>
                      <m:sub>
                        <m:r>
                          <a:rPr kumimoji="0" lang="en-US" altLang="zh-CN" sz="1800" i="1" smtClean="0">
                            <a:solidFill>
                              <a:srgbClr val="FF0000"/>
                            </a:solidFill>
                            <a:latin typeface="Cambria Math" panose="02040503050406030204" pitchFamily="18" charset="0"/>
                            <a:cs typeface="Times New Roman" panose="02020603050405020304" pitchFamily="18" charset="0"/>
                          </a:rPr>
                          <m:t>𝑼</m:t>
                        </m:r>
                        <m:r>
                          <a:rPr kumimoji="0" lang="en-US" altLang="zh-CN" sz="1800" i="1">
                            <a:solidFill>
                              <a:srgbClr val="FF0000"/>
                            </a:solidFill>
                            <a:latin typeface="Cambria Math" panose="02040503050406030204" pitchFamily="18" charset="0"/>
                            <a:cs typeface="Times New Roman" panose="02020603050405020304" pitchFamily="18" charset="0"/>
                          </a:rPr>
                          <m:t>𝑫</m:t>
                        </m:r>
                      </m:sub>
                      <m:sup>
                        <m:r>
                          <a:rPr kumimoji="0" lang="en-US" altLang="zh-CN" sz="1800" i="1" smtClean="0">
                            <a:solidFill>
                              <a:srgbClr val="FF0000"/>
                            </a:solidFill>
                            <a:latin typeface="Cambria Math" panose="02040503050406030204" pitchFamily="18" charset="0"/>
                            <a:cs typeface="Times New Roman" panose="02020603050405020304" pitchFamily="18" charset="0"/>
                          </a:rPr>
                          <m:t>′</m:t>
                        </m:r>
                      </m:sup>
                    </m:sSubSup>
                    <m:r>
                      <a:rPr kumimoji="0" lang="en-US" altLang="zh-CN" sz="1800" i="1" smtClean="0">
                        <a:solidFill>
                          <a:srgbClr val="FF0000"/>
                        </a:solidFill>
                        <a:latin typeface="Cambria Math" panose="02040503050406030204" pitchFamily="18" charset="0"/>
                        <a:cs typeface="Times New Roman" panose="02020603050405020304" pitchFamily="18" charset="0"/>
                      </a:rPr>
                      <m:t> </m:t>
                    </m:r>
                  </m:oMath>
                </a14:m>
                <a:r>
                  <a:rPr kumimoji="0" lang="en-GB" sz="1800" spc="-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is </a:t>
                </a:r>
                <a14:m>
                  <m:oMath xmlns:m="http://schemas.openxmlformats.org/officeDocument/2006/math">
                    <m:r>
                      <a:rPr kumimoji="0" lang="en-US" sz="1800" i="1" spc="-1" smtClean="0">
                        <a:solidFill>
                          <a:srgbClr val="FF0000"/>
                        </a:solidFill>
                        <a:latin typeface="Cambria Math" panose="02040503050406030204" pitchFamily="18" charset="0"/>
                        <a:cs typeface="Times New Roman" panose="02020603050405020304" pitchFamily="18" charset="0"/>
                      </a:rPr>
                      <m:t>𝟕</m:t>
                    </m:r>
                    <m:r>
                      <a:rPr kumimoji="0" lang="en-US" sz="1800" i="1" spc="-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altLang="zh-CN" sz="1800" i="1" spc="-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altLang="zh-CN" sz="1800" i="1" spc="-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𝟏𝟎</m:t>
                        </m:r>
                      </m:e>
                      <m:sup>
                        <m:r>
                          <a:rPr kumimoji="0" lang="en-US" altLang="zh-CN" sz="1800" i="1" spc="-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altLang="zh-CN" sz="1800" i="1" spc="-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𝟐</m:t>
                        </m:r>
                      </m:sup>
                    </m:sSup>
                  </m:oMath>
                </a14:m>
                <a:r>
                  <a:rPr kumimoji="0" lang="en-GB" sz="1800" spc="-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@1ab</a:t>
                </a:r>
                <a:r>
                  <a:rPr kumimoji="0" lang="en-GB" sz="1800" spc="-1" baseline="30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a:t>
                </a:r>
                <a:r>
                  <a:rPr kumimoji="0" lang="en-GB" sz="1800" spc="-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p>
            </p:txBody>
          </p:sp>
        </mc:Choice>
        <mc:Fallback>
          <p:sp>
            <p:nvSpPr>
              <p:cNvPr id="6" name="TextShape 2">
                <a:extLst>
                  <a:ext uri="{FF2B5EF4-FFF2-40B4-BE49-F238E27FC236}">
                    <a16:creationId xmlns:a16="http://schemas.microsoft.com/office/drawing/2014/main" id="{E65C32D0-C4AD-464E-9943-50CBD55D6CCB}"/>
                  </a:ext>
                </a:extLst>
              </p:cNvPr>
              <p:cNvSpPr txBox="1">
                <a:spLocks noRot="1" noChangeAspect="1" noMove="1" noResize="1" noEditPoints="1" noAdjustHandles="1" noChangeArrowheads="1" noChangeShapeType="1" noTextEdit="1"/>
              </p:cNvSpPr>
              <p:nvPr/>
            </p:nvSpPr>
            <p:spPr>
              <a:xfrm>
                <a:off x="4757289" y="6010401"/>
                <a:ext cx="4125000" cy="581594"/>
              </a:xfrm>
              <a:prstGeom prst="rect">
                <a:avLst/>
              </a:prstGeom>
              <a:blipFill>
                <a:blip r:embed="rId4"/>
                <a:stretch>
                  <a:fillRect t="-5263"/>
                </a:stretch>
              </a:blipFill>
              <a:ln>
                <a:noFill/>
              </a:ln>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A41C7155-6AB2-4109-80A9-B0ED7EBEFBB9}"/>
              </a:ext>
            </a:extLst>
          </p:cNvPr>
          <p:cNvPicPr/>
          <p:nvPr/>
        </p:nvPicPr>
        <p:blipFill>
          <a:blip r:embed="rId5"/>
          <a:stretch/>
        </p:blipFill>
        <p:spPr>
          <a:xfrm>
            <a:off x="463483" y="5559238"/>
            <a:ext cx="3672000" cy="741960"/>
          </a:xfrm>
          <a:prstGeom prst="rect">
            <a:avLst/>
          </a:prstGeom>
          <a:ln>
            <a:noFill/>
          </a:ln>
        </p:spPr>
      </p:pic>
      <p:pic>
        <p:nvPicPr>
          <p:cNvPr id="8" name="图片 7">
            <a:extLst>
              <a:ext uri="{FF2B5EF4-FFF2-40B4-BE49-F238E27FC236}">
                <a16:creationId xmlns:a16="http://schemas.microsoft.com/office/drawing/2014/main" id="{F6A4C06B-6120-45F8-935E-622AD197F013}"/>
              </a:ext>
            </a:extLst>
          </p:cNvPr>
          <p:cNvPicPr/>
          <p:nvPr/>
        </p:nvPicPr>
        <p:blipFill>
          <a:blip r:embed="rId6"/>
          <a:stretch/>
        </p:blipFill>
        <p:spPr>
          <a:xfrm>
            <a:off x="874029" y="3734760"/>
            <a:ext cx="3257100" cy="2879400"/>
          </a:xfrm>
          <a:prstGeom prst="rect">
            <a:avLst/>
          </a:prstGeom>
          <a:ln>
            <a:noFill/>
          </a:ln>
        </p:spPr>
      </p:pic>
      <p:sp>
        <p:nvSpPr>
          <p:cNvPr id="9" name="文本框 8">
            <a:extLst>
              <a:ext uri="{FF2B5EF4-FFF2-40B4-BE49-F238E27FC236}">
                <a16:creationId xmlns:a16="http://schemas.microsoft.com/office/drawing/2014/main" id="{26820540-19F6-4BA9-9D46-26A12BB7A370}"/>
              </a:ext>
            </a:extLst>
          </p:cNvPr>
          <p:cNvSpPr txBox="1"/>
          <p:nvPr/>
        </p:nvSpPr>
        <p:spPr>
          <a:xfrm>
            <a:off x="513200" y="3810000"/>
            <a:ext cx="1930348" cy="261610"/>
          </a:xfrm>
          <a:prstGeom prst="rect">
            <a:avLst/>
          </a:prstGeom>
          <a:noFill/>
        </p:spPr>
        <p:txBody>
          <a:bodyPr wrap="square">
            <a:spAutoFit/>
          </a:bodyPr>
          <a:lstStyle/>
          <a:p>
            <a:pPr algn="l">
              <a:spcBef>
                <a:spcPct val="0"/>
              </a:spcBef>
              <a:buClrTx/>
              <a:buFontTx/>
              <a:buNone/>
            </a:pPr>
            <a:r>
              <a:rPr kumimoji="0" lang="en-GB" altLang="zh-CN" sz="1100" b="0" spc="-1" dirty="0">
                <a:solidFill>
                  <a:srgbClr val="000000"/>
                </a:solidFill>
                <a:latin typeface="Arial"/>
                <a:ea typeface="宋体" panose="02010600030101010101" pitchFamily="2" charset="-122"/>
                <a:hlinkClick r:id="rId7">
                  <a:extLst>
                    <a:ext uri="{A12FA001-AC4F-418D-AE19-62706E023703}">
                      <ahyp:hlinkClr xmlns:ahyp="http://schemas.microsoft.com/office/drawing/2018/hyperlinkcolor" xmlns="" val="tx"/>
                    </a:ext>
                  </a:extLst>
                </a:hlinkClick>
              </a:rPr>
              <a:t>Phys Rev. Lett.125.051802</a:t>
            </a:r>
            <a:endParaRPr kumimoji="0" lang="zh-CN" altLang="en-US" sz="1100" b="0" dirty="0">
              <a:solidFill>
                <a:srgbClr val="000000"/>
              </a:solidFill>
              <a:ea typeface="宋体" panose="02010600030101010101" pitchFamily="2" charset="-122"/>
            </a:endParaRPr>
          </a:p>
        </p:txBody>
      </p:sp>
    </p:spTree>
    <p:extLst>
      <p:ext uri="{BB962C8B-B14F-4D97-AF65-F5344CB8AC3E}">
        <p14:creationId xmlns:p14="http://schemas.microsoft.com/office/powerpoint/2010/main" val="30095628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kern="1200" dirty="0">
                <a:solidFill>
                  <a:srgbClr val="0000FF"/>
                </a:solidFill>
                <a:latin typeface="华文楷体" panose="02010600040101010101" pitchFamily="2" charset="-122"/>
                <a:sym typeface="Symbol" pitchFamily="18" charset="2"/>
              </a:rPr>
              <a:t>超越标准模型新物理</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27</a:t>
            </a:fld>
            <a:endParaRPr lang="en-US" dirty="0"/>
          </a:p>
        </p:txBody>
      </p:sp>
      <mc:AlternateContent xmlns:mc="http://schemas.openxmlformats.org/markup-compatibility/2006">
        <mc:Choice xmlns:a14="http://schemas.microsoft.com/office/drawing/2010/main" Requires="a14">
          <p:graphicFrame>
            <p:nvGraphicFramePr>
              <p:cNvPr id="4" name="表格 5">
                <a:extLst>
                  <a:ext uri="{FF2B5EF4-FFF2-40B4-BE49-F238E27FC236}">
                    <a16:creationId xmlns:a16="http://schemas.microsoft.com/office/drawing/2014/main" id="{EE5443DE-5FE9-4DCB-8701-58755A135D9B}"/>
                  </a:ext>
                </a:extLst>
              </p:cNvPr>
              <p:cNvGraphicFramePr>
                <a:graphicFrameLocks/>
              </p:cNvGraphicFramePr>
              <p:nvPr>
                <p:extLst>
                  <p:ext uri="{D42A27DB-BD31-4B8C-83A1-F6EECF244321}">
                    <p14:modId xmlns:p14="http://schemas.microsoft.com/office/powerpoint/2010/main" val="4038162621"/>
                  </p:ext>
                </p:extLst>
              </p:nvPr>
            </p:nvGraphicFramePr>
            <p:xfrm>
              <a:off x="533400" y="990600"/>
              <a:ext cx="8176684" cy="4036661"/>
            </p:xfrm>
            <a:graphic>
              <a:graphicData uri="http://schemas.openxmlformats.org/drawingml/2006/table">
                <a:tbl>
                  <a:tblPr firstRow="1" bandRow="1"/>
                  <a:tblGrid>
                    <a:gridCol w="2147904">
                      <a:extLst>
                        <a:ext uri="{9D8B030D-6E8A-4147-A177-3AD203B41FA5}">
                          <a16:colId xmlns:a16="http://schemas.microsoft.com/office/drawing/2014/main" val="2367327328"/>
                        </a:ext>
                      </a:extLst>
                    </a:gridCol>
                    <a:gridCol w="3354597">
                      <a:extLst>
                        <a:ext uri="{9D8B030D-6E8A-4147-A177-3AD203B41FA5}">
                          <a16:colId xmlns:a16="http://schemas.microsoft.com/office/drawing/2014/main" val="2826327123"/>
                        </a:ext>
                      </a:extLst>
                    </a:gridCol>
                    <a:gridCol w="2674183">
                      <a:extLst>
                        <a:ext uri="{9D8B030D-6E8A-4147-A177-3AD203B41FA5}">
                          <a16:colId xmlns:a16="http://schemas.microsoft.com/office/drawing/2014/main" val="158242223"/>
                        </a:ext>
                      </a:extLst>
                    </a:gridCol>
                  </a:tblGrid>
                  <a:tr h="6055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b="1" dirty="0">
                              <a:solidFill>
                                <a:schemeClr val="bg1"/>
                              </a:solidFill>
                              <a:latin typeface="Times New Roman" panose="02020603050405020304" pitchFamily="18" charset="0"/>
                              <a:cs typeface="Times New Roman" panose="02020603050405020304" pitchFamily="18" charset="0"/>
                            </a:rPr>
                            <a:t>Physics at STCF</a:t>
                          </a:r>
                          <a:endParaRPr lang="zh-CN" altLang="en-US" sz="1800" b="1"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Benchmark Processes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Key Parameters*</a:t>
                          </a:r>
                        </a:p>
                        <a:p>
                          <a:pPr algn="ctr"/>
                          <a:r>
                            <a:rPr lang="en-US" altLang="zh-CN" sz="1600" dirty="0">
                              <a:solidFill>
                                <a:schemeClr val="bg1"/>
                              </a:solidFill>
                              <a:latin typeface="Times New Roman" panose="02020603050405020304" pitchFamily="18" charset="0"/>
                              <a:cs typeface="Times New Roman" panose="02020603050405020304" pitchFamily="18" charset="0"/>
                            </a:rPr>
                            <a:t>(U.L. at 90% C.L.)</a:t>
                          </a:r>
                          <a:endParaRPr lang="zh-CN" altLang="en-US" sz="16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579756884"/>
                      </a:ext>
                    </a:extLst>
                  </a:tr>
                  <a:tr h="7353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LFV decays</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14:m>
                            <m:oMath xmlns:m="http://schemas.openxmlformats.org/officeDocument/2006/math">
                              <m:r>
                                <a:rPr lang="zh-CN" altLang="en-US" sz="1500" b="0" smtClean="0">
                                  <a:latin typeface="Cambria Math" panose="02040503050406030204" pitchFamily="18" charset="0"/>
                                </a:rPr>
                                <m:t>𝜏</m:t>
                              </m:r>
                              <m:r>
                                <a:rPr lang="zh-CN" altLang="en-US" sz="1500" b="0" smtClean="0">
                                  <a:latin typeface="Cambria Math" panose="02040503050406030204" pitchFamily="18" charset="0"/>
                                </a:rPr>
                                <m:t>→</m:t>
                              </m:r>
                              <m:r>
                                <a:rPr lang="zh-CN" altLang="en-US" sz="1500" b="0" smtClean="0">
                                  <a:latin typeface="Cambria Math" panose="02040503050406030204" pitchFamily="18" charset="0"/>
                                </a:rPr>
                                <m:t>𝛾</m:t>
                              </m:r>
                              <m:r>
                                <a:rPr lang="en-US" altLang="zh-CN" sz="1500" b="0" smtClean="0">
                                  <a:latin typeface="Cambria Math" panose="02040503050406030204" pitchFamily="18" charset="0"/>
                                </a:rPr>
                                <m:t>𝑙</m:t>
                              </m:r>
                              <m:r>
                                <a:rPr lang="en-US" altLang="zh-CN" sz="1500" b="0" smtClean="0">
                                  <a:latin typeface="Cambria Math" panose="02040503050406030204" pitchFamily="18" charset="0"/>
                                </a:rPr>
                                <m:t>, </m:t>
                              </m:r>
                              <m:r>
                                <a:rPr lang="en-US" altLang="zh-CN" sz="1500" b="0" smtClean="0">
                                  <a:latin typeface="Cambria Math" panose="02040503050406030204" pitchFamily="18" charset="0"/>
                                </a:rPr>
                                <m:t>𝑙𝑙𝑙</m:t>
                              </m:r>
                              <m:r>
                                <a:rPr lang="en-US" altLang="zh-CN" sz="1500" b="0" smtClean="0">
                                  <a:latin typeface="Cambria Math" panose="02040503050406030204" pitchFamily="18" charset="0"/>
                                </a:rPr>
                                <m:t>,</m:t>
                              </m:r>
                              <m:r>
                                <a:rPr lang="en-US" altLang="zh-CN" sz="1500" b="0" smtClean="0">
                                  <a:latin typeface="Cambria Math" panose="02040503050406030204" pitchFamily="18" charset="0"/>
                                </a:rPr>
                                <m:t>𝑙</m:t>
                              </m:r>
                              <m:sSub>
                                <m:sSubPr>
                                  <m:ctrlPr>
                                    <a:rPr lang="en-US" altLang="zh-CN" sz="1500" b="0" i="1" smtClean="0">
                                      <a:latin typeface="Cambria Math" panose="02040503050406030204" pitchFamily="18" charset="0"/>
                                    </a:rPr>
                                  </m:ctrlPr>
                                </m:sSubPr>
                                <m:e>
                                  <m:r>
                                    <a:rPr lang="en-US" altLang="zh-CN" sz="1500" b="0" smtClean="0">
                                      <a:latin typeface="Cambria Math" panose="02040503050406030204" pitchFamily="18" charset="0"/>
                                    </a:rPr>
                                    <m:t>𝑃</m:t>
                                  </m:r>
                                </m:e>
                                <m:sub>
                                  <m:r>
                                    <a:rPr lang="en-US" altLang="zh-CN" sz="1500" b="0" smtClean="0">
                                      <a:latin typeface="Cambria Math" panose="02040503050406030204" pitchFamily="18" charset="0"/>
                                    </a:rPr>
                                    <m:t>1</m:t>
                                  </m:r>
                                </m:sub>
                              </m:sSub>
                              <m:sSub>
                                <m:sSubPr>
                                  <m:ctrlPr>
                                    <a:rPr lang="en-US" altLang="zh-CN" sz="1500" b="0" i="1" smtClean="0">
                                      <a:latin typeface="Cambria Math" panose="02040503050406030204" pitchFamily="18" charset="0"/>
                                    </a:rPr>
                                  </m:ctrlPr>
                                </m:sSubPr>
                                <m:e>
                                  <m:r>
                                    <a:rPr lang="en-US" altLang="zh-CN" sz="1500" b="0" smtClean="0">
                                      <a:latin typeface="Cambria Math" panose="02040503050406030204" pitchFamily="18" charset="0"/>
                                    </a:rPr>
                                    <m:t>𝑃</m:t>
                                  </m:r>
                                </m:e>
                                <m:sub>
                                  <m:r>
                                    <a:rPr lang="en-US" altLang="zh-CN" sz="1500" b="0" smtClean="0">
                                      <a:latin typeface="Cambria Math" panose="02040503050406030204" pitchFamily="18" charset="0"/>
                                    </a:rPr>
                                    <m:t>2</m:t>
                                  </m:r>
                                </m:sub>
                              </m:sSub>
                            </m:oMath>
                          </a14:m>
                          <a:r>
                            <a:rPr lang="en-US" altLang="zh-CN" sz="1500" b="0" dirty="0">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20000"/>
                            </a:lnSpc>
                            <a:spcBef>
                              <a:spcPts val="0"/>
                            </a:spcBef>
                            <a:spcAft>
                              <a:spcPts val="0"/>
                            </a:spcAft>
                            <a:buClrTx/>
                            <a:buSzTx/>
                            <a:buFontTx/>
                            <a:buNone/>
                            <a:tabLst/>
                            <a:defRPr/>
                          </a:pPr>
                          <a14:m>
                            <m:oMath xmlns:m="http://schemas.openxmlformats.org/officeDocument/2006/math">
                              <m:r>
                                <a:rPr lang="en-US" altLang="zh-CN" sz="1500" b="0" smtClean="0">
                                  <a:latin typeface="Cambria Math" panose="02040503050406030204" pitchFamily="18" charset="0"/>
                                </a:rPr>
                                <m:t>𝐽</m:t>
                              </m:r>
                              <m:r>
                                <a:rPr lang="en-US" altLang="zh-CN" sz="1500" b="0" smtClean="0">
                                  <a:latin typeface="Cambria Math" panose="02040503050406030204" pitchFamily="18" charset="0"/>
                                </a:rPr>
                                <m:t>/</m:t>
                              </m:r>
                              <m:r>
                                <a:rPr lang="zh-CN" altLang="en-US" sz="1500" b="0" smtClean="0">
                                  <a:latin typeface="Cambria Math" panose="02040503050406030204" pitchFamily="18" charset="0"/>
                                </a:rPr>
                                <m:t>𝜓</m:t>
                              </m:r>
                              <m:r>
                                <a:rPr lang="zh-CN" altLang="en-US" sz="1500" b="0" smtClean="0">
                                  <a:latin typeface="Cambria Math" panose="02040503050406030204" pitchFamily="18" charset="0"/>
                                </a:rPr>
                                <m:t>→</m:t>
                              </m:r>
                              <m:r>
                                <a:rPr lang="en-US" altLang="zh-CN" sz="1500" b="0" smtClean="0">
                                  <a:latin typeface="Cambria Math" panose="02040503050406030204" pitchFamily="18" charset="0"/>
                                </a:rPr>
                                <m:t>𝑙𝑙</m:t>
                              </m:r>
                              <m:r>
                                <a:rPr lang="en-US" altLang="zh-CN" sz="1500" b="0" smtClean="0">
                                  <a:latin typeface="Cambria Math" panose="02040503050406030204" pitchFamily="18" charset="0"/>
                                </a:rPr>
                                <m:t>′</m:t>
                              </m:r>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 </m:t>
                                  </m:r>
                                  <m:r>
                                    <a:rPr lang="en-US" altLang="zh-CN" sz="1500" b="0" smtClean="0">
                                      <a:latin typeface="Cambria Math" panose="02040503050406030204" pitchFamily="18" charset="0"/>
                                    </a:rPr>
                                    <m:t>𝐷</m:t>
                                  </m:r>
                                </m:e>
                                <m:sup>
                                  <m:r>
                                    <a:rPr lang="en-US" altLang="zh-CN" sz="1500" b="0" smtClean="0">
                                      <a:latin typeface="Cambria Math" panose="02040503050406030204" pitchFamily="18" charset="0"/>
                                    </a:rPr>
                                    <m:t>0</m:t>
                                  </m:r>
                                </m:sup>
                              </m:sSup>
                              <m:r>
                                <a:rPr lang="en-US" altLang="zh-CN" sz="1500" smtClean="0">
                                  <a:latin typeface="Cambria Math" panose="02040503050406030204" pitchFamily="18" charset="0"/>
                                </a:rPr>
                                <m:t>→</m:t>
                              </m:r>
                              <m:r>
                                <a:rPr lang="en-US" altLang="zh-CN" sz="1500" b="0" smtClean="0">
                                  <a:latin typeface="Cambria Math" panose="02040503050406030204" pitchFamily="18" charset="0"/>
                                </a:rPr>
                                <m:t>𝑙</m:t>
                              </m:r>
                              <m:sSup>
                                <m:sSupPr>
                                  <m:ctrlPr>
                                    <a:rPr lang="en-US" altLang="zh-CN" sz="1500" b="0" i="1" smtClean="0">
                                      <a:latin typeface="Cambria Math" panose="02040503050406030204" pitchFamily="18" charset="0"/>
                                    </a:rPr>
                                  </m:ctrlPr>
                                </m:sSupPr>
                                <m:e>
                                  <m:r>
                                    <a:rPr lang="en-US" altLang="zh-CN" sz="1500" b="0" smtClean="0">
                                      <a:latin typeface="Cambria Math" panose="02040503050406030204" pitchFamily="18" charset="0"/>
                                    </a:rPr>
                                    <m:t>𝑙</m:t>
                                  </m:r>
                                </m:e>
                                <m:sup>
                                  <m:r>
                                    <a:rPr lang="en-US" altLang="zh-CN" sz="1500" b="0" smtClean="0">
                                      <a:latin typeface="Cambria Math" panose="02040503050406030204" pitchFamily="18" charset="0"/>
                                    </a:rPr>
                                    <m:t>′</m:t>
                                  </m:r>
                                </m:sup>
                              </m:sSup>
                              <m:r>
                                <a:rPr lang="en-US" altLang="zh-CN" sz="1500" b="0" smtClean="0">
                                  <a:latin typeface="Cambria Math" panose="02040503050406030204" pitchFamily="18" charset="0"/>
                                </a:rPr>
                                <m:t>(</m:t>
                              </m:r>
                              <m:sSup>
                                <m:sSupPr>
                                  <m:ctrlPr>
                                    <a:rPr lang="en-US" altLang="zh-CN" sz="1500" b="0" i="1" smtClean="0">
                                      <a:latin typeface="Cambria Math" panose="02040503050406030204" pitchFamily="18" charset="0"/>
                                    </a:rPr>
                                  </m:ctrlPr>
                                </m:sSupPr>
                                <m:e>
                                  <m:r>
                                    <a:rPr lang="en-US" altLang="zh-CN" sz="1500" b="0" smtClean="0">
                                      <a:latin typeface="Cambria Math" panose="02040503050406030204" pitchFamily="18" charset="0"/>
                                    </a:rPr>
                                    <m:t>𝑙</m:t>
                                  </m:r>
                                </m:e>
                                <m:sup>
                                  <m:r>
                                    <a:rPr lang="en-US" altLang="zh-CN" sz="1500" b="0" smtClean="0">
                                      <a:latin typeface="Cambria Math" panose="02040503050406030204" pitchFamily="18" charset="0"/>
                                    </a:rPr>
                                    <m:t>′</m:t>
                                  </m:r>
                                </m:sup>
                              </m:sSup>
                              <m:r>
                                <a:rPr lang="zh-CN" altLang="en-US" sz="1500" b="0" smtClean="0">
                                  <a:latin typeface="Cambria Math" panose="02040503050406030204" pitchFamily="18" charset="0"/>
                                </a:rPr>
                                <m:t>≠</m:t>
                              </m:r>
                              <m:r>
                                <a:rPr lang="en-US" altLang="zh-CN" sz="1500" b="0" smtClean="0">
                                  <a:latin typeface="Cambria Math" panose="02040503050406030204" pitchFamily="18" charset="0"/>
                                </a:rPr>
                                <m:t>𝑙</m:t>
                              </m:r>
                              <m:r>
                                <a:rPr lang="en-US" altLang="zh-CN" sz="1500" b="0" smtClean="0">
                                  <a:latin typeface="Cambria Math" panose="02040503050406030204" pitchFamily="18" charset="0"/>
                                </a:rPr>
                                <m:t>)</m:t>
                              </m:r>
                            </m:oMath>
                          </a14:m>
                          <a:r>
                            <a:rPr lang="en-US" altLang="zh-CN" sz="1500" i="1" dirty="0">
                              <a:latin typeface="Times New Roman" panose="02020603050405020304" pitchFamily="18" charset="0"/>
                              <a:cs typeface="Times New Roman" panose="02020603050405020304" pitchFamily="18" charset="0"/>
                            </a:rPr>
                            <a:t>…</a:t>
                          </a: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r>
                                <a:rPr lang="en-US"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ℬ</m:t>
                              </m:r>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1500" b="0" smtClean="0">
                                  <a:solidFill>
                                    <a:schemeClr val="tx1"/>
                                  </a:solidFill>
                                  <a:latin typeface="Cambria Math" panose="02040503050406030204" pitchFamily="18" charset="0"/>
                                </a:rPr>
                                <m:t>𝜏</m:t>
                              </m:r>
                              <m:r>
                                <a:rPr lang="zh-CN" altLang="en-US" sz="1500" b="0" smtClean="0">
                                  <a:solidFill>
                                    <a:schemeClr val="tx1"/>
                                  </a:solidFill>
                                  <a:latin typeface="Cambria Math" panose="02040503050406030204" pitchFamily="18" charset="0"/>
                                </a:rPr>
                                <m:t>→</m:t>
                              </m:r>
                              <m:r>
                                <a:rPr lang="zh-CN" altLang="en-US" sz="1500" b="0" smtClean="0">
                                  <a:solidFill>
                                    <a:schemeClr val="tx1"/>
                                  </a:solidFill>
                                  <a:latin typeface="Cambria Math" panose="02040503050406030204" pitchFamily="18" charset="0"/>
                                </a:rPr>
                                <m:t>𝛾</m:t>
                              </m:r>
                              <m:r>
                                <m:rPr>
                                  <m:sty m:val="p"/>
                                </m:rPr>
                                <a:rPr lang="el-GR" altLang="zh-CN" sz="1500" b="0" i="1" smtClean="0">
                                  <a:solidFill>
                                    <a:schemeClr val="tx1"/>
                                  </a:solidFill>
                                  <a:latin typeface="Cambria Math" panose="02040503050406030204" pitchFamily="18" charset="0"/>
                                  <a:ea typeface="Cambria Math" panose="02040503050406030204" pitchFamily="18" charset="0"/>
                                </a:rPr>
                                <m:t>μ</m:t>
                              </m:r>
                              <m:r>
                                <a:rPr lang="en-US" altLang="zh-CN" sz="1500" b="0" i="1" smtClean="0">
                                  <a:solidFill>
                                    <a:schemeClr val="tx1"/>
                                  </a:solidFill>
                                  <a:latin typeface="Cambria Math" panose="02040503050406030204" pitchFamily="18" charset="0"/>
                                  <a:ea typeface="Cambria Math" panose="02040503050406030204" pitchFamily="18" charset="0"/>
                                </a:rPr>
                                <m:t>/</m:t>
                              </m:r>
                              <m:r>
                                <a:rPr lang="zh-CN" altLang="en-US" sz="1500" b="0" i="1" smtClean="0">
                                  <a:solidFill>
                                    <a:schemeClr val="tx1"/>
                                  </a:solidFill>
                                  <a:latin typeface="Cambria Math" panose="02040503050406030204" pitchFamily="18" charset="0"/>
                                </a:rPr>
                                <m:t>𝜇𝜇𝜇</m:t>
                              </m:r>
                            </m:oMath>
                          </a14:m>
                          <a:r>
                            <a:rPr lang="en-US" altLang="zh-CN" sz="1500"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150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&lt;</m:t>
                              </m:r>
                            </m:oMath>
                          </a14:m>
                          <a:r>
                            <a:rPr lang="en-US" altLang="zh-CN" sz="1500" dirty="0">
                              <a:solidFill>
                                <a:schemeClr val="tx1"/>
                              </a:solidFill>
                              <a:latin typeface="Times New Roman" panose="02020603050405020304" pitchFamily="18" charset="0"/>
                              <a:cs typeface="Times New Roman" panose="02020603050405020304" pitchFamily="18" charset="0"/>
                            </a:rPr>
                            <a:t>12/1.5</a:t>
                          </a:r>
                          <a14:m>
                            <m:oMath xmlns:m="http://schemas.openxmlformats.org/officeDocument/2006/math">
                              <m:r>
                                <a:rPr lang="en-US"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−9</m:t>
                                  </m:r>
                                </m:sup>
                              </m:s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sz="1500" dirty="0">
                            <a:solidFill>
                              <a:schemeClr val="tx1"/>
                            </a:solidFill>
                            <a:latin typeface="Times New Roman" panose="02020603050405020304" pitchFamily="18" charset="0"/>
                            <a:cs typeface="Times New Roman" panose="02020603050405020304" pitchFamily="18" charset="0"/>
                          </a:endParaRPr>
                        </a:p>
                        <a:p>
                          <a:pPr algn="ctr"/>
                          <a14:m>
                            <m:oMath xmlns:m="http://schemas.openxmlformats.org/officeDocument/2006/math">
                              <m:r>
                                <a:rPr lang="en-US"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ℬ</m:t>
                              </m:r>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500" b="0" smtClean="0">
                                  <a:solidFill>
                                    <a:schemeClr val="tx1"/>
                                  </a:solidFill>
                                  <a:latin typeface="Cambria Math" panose="02040503050406030204" pitchFamily="18" charset="0"/>
                                </a:rPr>
                                <m:t>𝐽</m:t>
                              </m:r>
                              <m:r>
                                <a:rPr lang="en-US" altLang="zh-CN" sz="1500" b="0" smtClean="0">
                                  <a:solidFill>
                                    <a:schemeClr val="tx1"/>
                                  </a:solidFill>
                                  <a:latin typeface="Cambria Math" panose="02040503050406030204" pitchFamily="18" charset="0"/>
                                </a:rPr>
                                <m:t>/</m:t>
                              </m:r>
                              <m:r>
                                <a:rPr lang="zh-CN" altLang="en-US" sz="1500" b="0" smtClean="0">
                                  <a:solidFill>
                                    <a:schemeClr val="tx1"/>
                                  </a:solidFill>
                                  <a:latin typeface="Cambria Math" panose="02040503050406030204" pitchFamily="18" charset="0"/>
                                </a:rPr>
                                <m:t>𝜓</m:t>
                              </m:r>
                              <m:r>
                                <a:rPr lang="zh-CN" altLang="en-US" sz="1500" b="0" smtClean="0">
                                  <a:solidFill>
                                    <a:schemeClr val="tx1"/>
                                  </a:solidFill>
                                  <a:latin typeface="Cambria Math" panose="02040503050406030204" pitchFamily="18" charset="0"/>
                                </a:rPr>
                                <m:t>→</m:t>
                              </m:r>
                              <m:r>
                                <m:rPr>
                                  <m:sty m:val="p"/>
                                </m:rPr>
                                <a:rPr lang="en-US" altLang="zh-CN" sz="1500" b="0" i="0" smtClean="0">
                                  <a:solidFill>
                                    <a:schemeClr val="tx1"/>
                                  </a:solidFill>
                                  <a:latin typeface="Cambria Math" panose="02040503050406030204" pitchFamily="18" charset="0"/>
                                </a:rPr>
                                <m:t>e</m:t>
                              </m:r>
                              <m:r>
                                <m:rPr>
                                  <m:sty m:val="p"/>
                                </m:rPr>
                                <a:rPr lang="el-GR" altLang="zh-CN" sz="1500" b="0" i="1" smtClean="0">
                                  <a:solidFill>
                                    <a:schemeClr val="tx1"/>
                                  </a:solidFill>
                                  <a:latin typeface="Cambria Math" panose="02040503050406030204" pitchFamily="18" charset="0"/>
                                  <a:ea typeface="Cambria Math" panose="02040503050406030204" pitchFamily="18" charset="0"/>
                                </a:rPr>
                                <m:t>τ</m:t>
                              </m:r>
                            </m:oMath>
                          </a14:m>
                          <a:r>
                            <a:rPr lang="en-US" altLang="zh-CN" sz="1500"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150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&lt;</m:t>
                              </m:r>
                            </m:oMath>
                          </a14:m>
                          <a:r>
                            <a:rPr lang="en-US" altLang="zh-CN" sz="1500" dirty="0">
                              <a:solidFill>
                                <a:schemeClr val="tx1"/>
                              </a:solidFill>
                              <a:latin typeface="Times New Roman" panose="02020603050405020304" pitchFamily="18" charset="0"/>
                              <a:cs typeface="Times New Roman" panose="02020603050405020304" pitchFamily="18" charset="0"/>
                            </a:rPr>
                            <a:t>0.71</a:t>
                          </a:r>
                          <a14:m>
                            <m:oMath xmlns:m="http://schemas.openxmlformats.org/officeDocument/2006/math">
                              <m:r>
                                <a:rPr lang="en-US"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−9</m:t>
                                  </m:r>
                                </m:sup>
                              </m:sSup>
                            </m:oMath>
                          </a14:m>
                          <a:r>
                            <a:rPr lang="en-US" altLang="zh-CN" sz="1500" dirty="0">
                              <a:solidFill>
                                <a:schemeClr val="tx1"/>
                              </a:solidFill>
                              <a:latin typeface="Times New Roman" panose="02020603050405020304" pitchFamily="18" charset="0"/>
                              <a:cs typeface="Times New Roman" panose="02020603050405020304" pitchFamily="18" charset="0"/>
                            </a:rPr>
                            <a:t> </a:t>
                          </a: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420755907"/>
                      </a:ext>
                    </a:extLst>
                  </a:tr>
                  <a:tr h="6317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LNV, BNV</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14:m>
                            <m:oMath xmlns:m="http://schemas.openxmlformats.org/officeDocument/2006/math">
                              <m:sSubSup>
                                <m:sSubSupPr>
                                  <m:ctrlPr>
                                    <a:rPr lang="en-US" altLang="zh-CN" sz="1500" b="0" i="1" smtClean="0">
                                      <a:latin typeface="Cambria Math" panose="02040503050406030204" pitchFamily="18" charset="0"/>
                                    </a:rPr>
                                  </m:ctrlPr>
                                </m:sSubSupPr>
                                <m:e>
                                  <m:r>
                                    <a:rPr lang="en-US" altLang="zh-CN" sz="1500" b="0" smtClean="0">
                                      <a:latin typeface="Cambria Math" panose="02040503050406030204" pitchFamily="18" charset="0"/>
                                    </a:rPr>
                                    <m:t>𝐷</m:t>
                                  </m:r>
                                </m:e>
                                <m:sub>
                                  <m:r>
                                    <a:rPr lang="en-US" altLang="zh-CN" sz="1500" b="0" smtClean="0">
                                      <a:latin typeface="Cambria Math" panose="02040503050406030204" pitchFamily="18" charset="0"/>
                                    </a:rPr>
                                    <m:t>(</m:t>
                                  </m:r>
                                  <m:r>
                                    <a:rPr lang="en-US" altLang="zh-CN" sz="1500" b="0" smtClean="0">
                                      <a:latin typeface="Cambria Math" panose="02040503050406030204" pitchFamily="18" charset="0"/>
                                    </a:rPr>
                                    <m:t>𝑠</m:t>
                                  </m:r>
                                  <m:r>
                                    <a:rPr lang="en-US" altLang="zh-CN" sz="1500" b="0" smtClean="0">
                                      <a:latin typeface="Cambria Math" panose="02040503050406030204" pitchFamily="18" charset="0"/>
                                    </a:rPr>
                                    <m:t>)</m:t>
                                  </m:r>
                                </m:sub>
                                <m:sup>
                                  <m:r>
                                    <a:rPr lang="en-US" altLang="zh-CN" sz="1500" b="0" smtClean="0">
                                      <a:latin typeface="Cambria Math" panose="02040503050406030204" pitchFamily="18" charset="0"/>
                                    </a:rPr>
                                    <m:t>+</m:t>
                                  </m:r>
                                </m:sup>
                              </m:sSubSup>
                              <m:r>
                                <a:rPr lang="en-US" altLang="zh-CN" sz="1500" b="0" smtClean="0">
                                  <a:latin typeface="Cambria Math" panose="02040503050406030204" pitchFamily="18" charset="0"/>
                                </a:rPr>
                                <m:t>→</m:t>
                              </m:r>
                              <m:sSup>
                                <m:sSupPr>
                                  <m:ctrlPr>
                                    <a:rPr lang="en-US" altLang="zh-CN" sz="1500" b="0" i="1" smtClean="0">
                                      <a:latin typeface="Cambria Math" panose="02040503050406030204" pitchFamily="18" charset="0"/>
                                    </a:rPr>
                                  </m:ctrlPr>
                                </m:sSupPr>
                                <m:e>
                                  <m:r>
                                    <a:rPr lang="en-US" altLang="zh-CN" sz="1500" b="0" smtClean="0">
                                      <a:latin typeface="Cambria Math" panose="02040503050406030204" pitchFamily="18" charset="0"/>
                                    </a:rPr>
                                    <m:t>𝑙</m:t>
                                  </m:r>
                                </m:e>
                                <m:sup>
                                  <m:r>
                                    <a:rPr lang="en-US" altLang="zh-CN" sz="1500" b="0" smtClean="0">
                                      <a:latin typeface="Cambria Math" panose="02040503050406030204" pitchFamily="18" charset="0"/>
                                    </a:rPr>
                                    <m:t>+</m:t>
                                  </m:r>
                                </m:sup>
                              </m:sSup>
                              <m:sSup>
                                <m:sSupPr>
                                  <m:ctrlPr>
                                    <a:rPr lang="en-US" altLang="zh-CN" sz="1500" b="0" i="1" smtClean="0">
                                      <a:latin typeface="Cambria Math" panose="02040503050406030204" pitchFamily="18" charset="0"/>
                                    </a:rPr>
                                  </m:ctrlPr>
                                </m:sSupPr>
                                <m:e>
                                  <m:r>
                                    <a:rPr lang="en-US" altLang="zh-CN" sz="1500" b="0" smtClean="0">
                                      <a:latin typeface="Cambria Math" panose="02040503050406030204" pitchFamily="18" charset="0"/>
                                    </a:rPr>
                                    <m:t>𝑙</m:t>
                                  </m:r>
                                </m:e>
                                <m:sup>
                                  <m:r>
                                    <a:rPr lang="en-US" altLang="zh-CN" sz="1500" b="0" smtClean="0">
                                      <a:latin typeface="Cambria Math" panose="02040503050406030204" pitchFamily="18" charset="0"/>
                                    </a:rPr>
                                    <m:t>+</m:t>
                                  </m:r>
                                </m:sup>
                              </m:sSup>
                              <m:sSup>
                                <m:sSupPr>
                                  <m:ctrlPr>
                                    <a:rPr lang="en-US" altLang="zh-CN" sz="1500" b="0" i="1" smtClean="0">
                                      <a:latin typeface="Cambria Math" panose="02040503050406030204" pitchFamily="18" charset="0"/>
                                    </a:rPr>
                                  </m:ctrlPr>
                                </m:sSupPr>
                                <m:e>
                                  <m:r>
                                    <a:rPr lang="en-US" altLang="zh-CN" sz="1500" b="0" smtClean="0">
                                      <a:latin typeface="Cambria Math" panose="02040503050406030204" pitchFamily="18" charset="0"/>
                                    </a:rPr>
                                    <m:t>𝑋</m:t>
                                  </m:r>
                                </m:e>
                                <m:sup>
                                  <m:r>
                                    <a:rPr lang="en-US" altLang="zh-CN" sz="1500" b="0" smtClean="0">
                                      <a:latin typeface="Cambria Math" panose="02040503050406030204" pitchFamily="18" charset="0"/>
                                    </a:rPr>
                                    <m:t>−</m:t>
                                  </m:r>
                                </m:sup>
                              </m:sSup>
                            </m:oMath>
                          </a14:m>
                          <a:r>
                            <a:rPr lang="en-US" altLang="zh-CN" sz="1500" i="1" dirty="0">
                              <a:latin typeface="Times New Roman" panose="02020603050405020304" pitchFamily="18" charset="0"/>
                              <a:cs typeface="Times New Roman" panose="02020603050405020304" pitchFamily="18" charset="0"/>
                            </a:rPr>
                            <a:t>,</a:t>
                          </a:r>
                          <a14:m>
                            <m:oMath xmlns:m="http://schemas.openxmlformats.org/officeDocument/2006/math">
                              <m:r>
                                <a:rPr lang="en-US" altLang="zh-CN" sz="1500" b="0" i="1" dirty="0" smtClean="0">
                                  <a:latin typeface="Cambria Math" panose="02040503050406030204" pitchFamily="18" charset="0"/>
                                  <a:cs typeface="Times New Roman" panose="02020603050405020304" pitchFamily="18" charset="0"/>
                                </a:rPr>
                                <m:t>𝐽</m:t>
                              </m:r>
                              <m:r>
                                <a:rPr lang="en-US" altLang="zh-CN" sz="1500" b="0" i="1" dirty="0" smtClean="0">
                                  <a:latin typeface="Cambria Math" panose="02040503050406030204" pitchFamily="18" charset="0"/>
                                  <a:cs typeface="Times New Roman" panose="02020603050405020304" pitchFamily="18" charset="0"/>
                                </a:rPr>
                                <m:t>/</m:t>
                              </m:r>
                              <m:r>
                                <a:rPr lang="zh-CN" altLang="en-US" sz="1500" b="0" i="1" dirty="0" smtClean="0">
                                  <a:latin typeface="Cambria Math" panose="02040503050406030204" pitchFamily="18" charset="0"/>
                                  <a:cs typeface="Times New Roman" panose="02020603050405020304" pitchFamily="18" charset="0"/>
                                </a:rPr>
                                <m:t>𝜓</m:t>
                              </m:r>
                              <m:r>
                                <a:rPr lang="zh-CN" altLang="en-US" sz="1500" b="0" i="1" dirty="0" smtClean="0">
                                  <a:latin typeface="Cambria Math" panose="02040503050406030204" pitchFamily="18" charset="0"/>
                                  <a:cs typeface="Times New Roman" panose="02020603050405020304" pitchFamily="18" charset="0"/>
                                </a:rPr>
                                <m:t>→</m:t>
                              </m:r>
                              <m:sSub>
                                <m:sSubPr>
                                  <m:ctrlPr>
                                    <a:rPr lang="en-US" altLang="zh-CN" sz="1500" b="0" i="1" dirty="0" smtClean="0">
                                      <a:latin typeface="Cambria Math" panose="02040503050406030204" pitchFamily="18" charset="0"/>
                                      <a:cs typeface="Times New Roman" panose="02020603050405020304" pitchFamily="18" charset="0"/>
                                    </a:rPr>
                                  </m:ctrlPr>
                                </m:sSubPr>
                                <m:e>
                                  <m:r>
                                    <m:rPr>
                                      <m:sty m:val="p"/>
                                    </m:rPr>
                                    <a:rPr lang="el-GR" altLang="zh-CN" sz="1500" b="0" i="1" dirty="0" smtClean="0">
                                      <a:latin typeface="Cambria Math" panose="02040503050406030204" pitchFamily="18" charset="0"/>
                                      <a:ea typeface="Cambria Math" panose="02040503050406030204" pitchFamily="18" charset="0"/>
                                      <a:cs typeface="Times New Roman" panose="02020603050405020304" pitchFamily="18" charset="0"/>
                                    </a:rPr>
                                    <m:t>Λ</m:t>
                                  </m:r>
                                </m:e>
                                <m:sub>
                                  <m:r>
                                    <a:rPr lang="en-US" altLang="zh-CN" sz="1500" b="0" i="1" dirty="0" smtClean="0">
                                      <a:latin typeface="Cambria Math" panose="02040503050406030204" pitchFamily="18" charset="0"/>
                                      <a:cs typeface="Times New Roman" panose="02020603050405020304" pitchFamily="18" charset="0"/>
                                    </a:rPr>
                                    <m:t>𝑐</m:t>
                                  </m:r>
                                </m:sub>
                              </m:sSub>
                              <m:sSup>
                                <m:sSupPr>
                                  <m:ctrlPr>
                                    <a:rPr lang="en-US" altLang="zh-CN" sz="1500" b="0" i="1" dirty="0" smtClean="0">
                                      <a:latin typeface="Cambria Math" panose="02040503050406030204" pitchFamily="18" charset="0"/>
                                      <a:cs typeface="Times New Roman" panose="02020603050405020304" pitchFamily="18" charset="0"/>
                                    </a:rPr>
                                  </m:ctrlPr>
                                </m:sSupPr>
                                <m:e>
                                  <m:r>
                                    <a:rPr lang="en-US" altLang="zh-CN" sz="1500" b="0" i="1" dirty="0" smtClean="0">
                                      <a:latin typeface="Cambria Math" panose="02040503050406030204" pitchFamily="18" charset="0"/>
                                      <a:cs typeface="Times New Roman" panose="02020603050405020304" pitchFamily="18" charset="0"/>
                                    </a:rPr>
                                    <m:t>𝑒</m:t>
                                  </m:r>
                                </m:e>
                                <m:sup>
                                  <m:r>
                                    <a:rPr lang="en-US" altLang="zh-CN" sz="1500" b="0" i="1" dirty="0" smtClean="0">
                                      <a:latin typeface="Cambria Math" panose="02040503050406030204" pitchFamily="18" charset="0"/>
                                      <a:cs typeface="Times New Roman" panose="02020603050405020304" pitchFamily="18" charset="0"/>
                                    </a:rPr>
                                    <m:t>−</m:t>
                                  </m:r>
                                </m:sup>
                              </m:sSup>
                              <m:r>
                                <a:rPr lang="en-US" altLang="zh-CN" sz="1500" b="0" i="1" dirty="0" smtClean="0">
                                  <a:latin typeface="Cambria Math" panose="02040503050406030204" pitchFamily="18" charset="0"/>
                                  <a:cs typeface="Times New Roman" panose="02020603050405020304" pitchFamily="18" charset="0"/>
                                </a:rPr>
                                <m:t>, </m:t>
                              </m:r>
                            </m:oMath>
                          </a14:m>
                          <a:endParaRPr lang="en-US" altLang="zh-CN" sz="1500" b="0" i="1" dirty="0">
                            <a:latin typeface="Cambria Math" panose="02040503050406030204" pitchFamily="18" charset="0"/>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14:m>
                            <m:oMath xmlns:m="http://schemas.openxmlformats.org/officeDocument/2006/math">
                              <m:r>
                                <a:rPr lang="en-US" altLang="zh-CN" sz="1500" b="0" i="1" dirty="0" smtClean="0">
                                  <a:latin typeface="Cambria Math" panose="02040503050406030204" pitchFamily="18" charset="0"/>
                                  <a:cs typeface="Times New Roman" panose="02020603050405020304" pitchFamily="18" charset="0"/>
                                </a:rPr>
                                <m:t>𝐵</m:t>
                              </m:r>
                              <m:r>
                                <a:rPr lang="en-US" altLang="zh-CN" sz="1500" b="0" i="1" dirty="0" smtClean="0">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altLang="zh-CN" sz="1500" b="0" i="1" dirty="0" smtClean="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500" b="0" i="1" dirty="0" smtClean="0">
                                      <a:latin typeface="Cambria Math" panose="02040503050406030204" pitchFamily="18" charset="0"/>
                                      <a:ea typeface="Cambria Math" panose="02040503050406030204" pitchFamily="18" charset="0"/>
                                      <a:cs typeface="Times New Roman" panose="02020603050405020304" pitchFamily="18" charset="0"/>
                                    </a:rPr>
                                    <m:t>𝐵</m:t>
                                  </m:r>
                                </m:e>
                              </m:acc>
                            </m:oMath>
                          </a14:m>
                          <a:r>
                            <a:rPr lang="en-US" altLang="zh-CN" sz="1500" i="1" dirty="0">
                              <a:latin typeface="Times New Roman" panose="02020603050405020304" pitchFamily="18" charset="0"/>
                              <a:cs typeface="Times New Roman" panose="02020603050405020304" pitchFamily="18" charset="0"/>
                            </a:rPr>
                            <a:t>…</a:t>
                          </a: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ℬ</m:t>
                              </m:r>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500" b="0" i="1" dirty="0" smtClean="0">
                                  <a:latin typeface="Cambria Math" panose="02040503050406030204" pitchFamily="18" charset="0"/>
                                  <a:cs typeface="Times New Roman" panose="02020603050405020304" pitchFamily="18" charset="0"/>
                                </a:rPr>
                                <m:t>𝐽</m:t>
                              </m:r>
                              <m:r>
                                <a:rPr lang="en-US" altLang="zh-CN" sz="1500" b="0" i="1" dirty="0" smtClean="0">
                                  <a:latin typeface="Cambria Math" panose="02040503050406030204" pitchFamily="18" charset="0"/>
                                  <a:cs typeface="Times New Roman" panose="02020603050405020304" pitchFamily="18" charset="0"/>
                                </a:rPr>
                                <m:t>/</m:t>
                              </m:r>
                              <m:r>
                                <a:rPr lang="zh-CN" altLang="en-US" sz="1500" b="0" i="1" dirty="0" smtClean="0">
                                  <a:latin typeface="Cambria Math" panose="02040503050406030204" pitchFamily="18" charset="0"/>
                                  <a:cs typeface="Times New Roman" panose="02020603050405020304" pitchFamily="18" charset="0"/>
                                </a:rPr>
                                <m:t>𝜓</m:t>
                              </m:r>
                              <m:r>
                                <a:rPr lang="zh-CN" altLang="en-US" sz="1500" b="0" i="1" dirty="0" smtClean="0">
                                  <a:latin typeface="Cambria Math" panose="02040503050406030204" pitchFamily="18" charset="0"/>
                                  <a:cs typeface="Times New Roman" panose="02020603050405020304" pitchFamily="18" charset="0"/>
                                </a:rPr>
                                <m:t>→</m:t>
                              </m:r>
                              <m:sSub>
                                <m:sSubPr>
                                  <m:ctrlPr>
                                    <a:rPr lang="en-US" altLang="zh-CN" sz="1500" b="0" i="1" dirty="0" smtClean="0">
                                      <a:latin typeface="Cambria Math" panose="02040503050406030204" pitchFamily="18" charset="0"/>
                                      <a:cs typeface="Times New Roman" panose="02020603050405020304" pitchFamily="18" charset="0"/>
                                    </a:rPr>
                                  </m:ctrlPr>
                                </m:sSubPr>
                                <m:e>
                                  <m:r>
                                    <m:rPr>
                                      <m:sty m:val="p"/>
                                    </m:rPr>
                                    <a:rPr lang="el-GR" altLang="zh-CN" sz="1500" b="0" i="1" dirty="0" smtClean="0">
                                      <a:latin typeface="Cambria Math" panose="02040503050406030204" pitchFamily="18" charset="0"/>
                                      <a:ea typeface="Cambria Math" panose="02040503050406030204" pitchFamily="18" charset="0"/>
                                      <a:cs typeface="Times New Roman" panose="02020603050405020304" pitchFamily="18" charset="0"/>
                                    </a:rPr>
                                    <m:t>Λ</m:t>
                                  </m:r>
                                </m:e>
                                <m:sub>
                                  <m:r>
                                    <a:rPr lang="en-US" altLang="zh-CN" sz="1500" b="0" i="1" dirty="0" smtClean="0">
                                      <a:latin typeface="Cambria Math" panose="02040503050406030204" pitchFamily="18" charset="0"/>
                                      <a:cs typeface="Times New Roman" panose="02020603050405020304" pitchFamily="18" charset="0"/>
                                    </a:rPr>
                                    <m:t>𝑐</m:t>
                                  </m:r>
                                </m:sub>
                              </m:sSub>
                              <m:sSup>
                                <m:sSupPr>
                                  <m:ctrlPr>
                                    <a:rPr lang="en-US" altLang="zh-CN" sz="1500" b="0" i="1" dirty="0" smtClean="0">
                                      <a:latin typeface="Cambria Math" panose="02040503050406030204" pitchFamily="18" charset="0"/>
                                      <a:cs typeface="Times New Roman" panose="02020603050405020304" pitchFamily="18" charset="0"/>
                                    </a:rPr>
                                  </m:ctrlPr>
                                </m:sSupPr>
                                <m:e>
                                  <m:r>
                                    <a:rPr lang="en-US" altLang="zh-CN" sz="1500" b="0" i="1" dirty="0" smtClean="0">
                                      <a:latin typeface="Cambria Math" panose="02040503050406030204" pitchFamily="18" charset="0"/>
                                      <a:cs typeface="Times New Roman" panose="02020603050405020304" pitchFamily="18" charset="0"/>
                                    </a:rPr>
                                    <m:t>𝑒</m:t>
                                  </m:r>
                                </m:e>
                                <m:sup>
                                  <m:r>
                                    <a:rPr lang="en-US" altLang="zh-CN" sz="1500" b="0" i="1" dirty="0" smtClean="0">
                                      <a:latin typeface="Cambria Math" panose="02040503050406030204" pitchFamily="18" charset="0"/>
                                      <a:cs typeface="Times New Roman" panose="02020603050405020304" pitchFamily="18" charset="0"/>
                                    </a:rPr>
                                    <m:t>−</m:t>
                                  </m:r>
                                </m:sup>
                              </m:sSup>
                            </m:oMath>
                          </a14:m>
                          <a:r>
                            <a:rPr lang="en-US" altLang="zh-CN" sz="1500"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150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&lt;</m:t>
                              </m:r>
                              <m:sSup>
                                <m:sSupPr>
                                  <m:ctrlPr>
                                    <a:rPr lang="en-US" altLang="zh-CN" sz="150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−11</m:t>
                                  </m:r>
                                </m:sup>
                              </m:sSup>
                            </m:oMath>
                          </a14:m>
                          <a:endParaRPr lang="en-US" altLang="zh-CN" sz="1500" b="1" dirty="0">
                            <a:solidFill>
                              <a:srgbClr val="FF0000"/>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44839702"/>
                      </a:ext>
                    </a:extLst>
                  </a:tr>
                  <a:tr h="60554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baseline="0" dirty="0">
                              <a:latin typeface="Times New Roman" panose="02020603050405020304" pitchFamily="18" charset="0"/>
                              <a:cs typeface="Times New Roman" panose="02020603050405020304" pitchFamily="18" charset="0"/>
                            </a:rPr>
                            <a:t>Symmetry violation</a:t>
                          </a: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20000"/>
                            </a:lnSpc>
                          </a:pPr>
                          <a14:m>
                            <m:oMath xmlns:m="http://schemas.openxmlformats.org/officeDocument/2006/math">
                              <m:sSup>
                                <m:sSupPr>
                                  <m:ctrlPr>
                                    <a:rPr lang="en-US" altLang="zh-CN" sz="1500" b="0" i="1" smtClean="0">
                                      <a:solidFill>
                                        <a:schemeClr val="tx1"/>
                                      </a:solidFill>
                                      <a:latin typeface="Cambria Math" panose="02040503050406030204" pitchFamily="18" charset="0"/>
                                    </a:rPr>
                                  </m:ctrlPr>
                                </m:sSupPr>
                                <m:e>
                                  <m:r>
                                    <a:rPr lang="zh-CN" altLang="en-US" sz="1500" b="0" i="1" smtClean="0">
                                      <a:solidFill>
                                        <a:schemeClr val="tx1"/>
                                      </a:solidFill>
                                      <a:latin typeface="Cambria Math" panose="02040503050406030204" pitchFamily="18" charset="0"/>
                                    </a:rPr>
                                    <m:t>𝜂</m:t>
                                  </m:r>
                                </m:e>
                                <m:sup>
                                  <m:r>
                                    <a:rPr lang="en-US" altLang="zh-CN" sz="1500" b="0" smtClean="0">
                                      <a:solidFill>
                                        <a:schemeClr val="tx1"/>
                                      </a:solidFill>
                                      <a:latin typeface="Cambria Math" panose="02040503050406030204" pitchFamily="18" charset="0"/>
                                    </a:rPr>
                                    <m:t>(′)</m:t>
                                  </m:r>
                                </m:sup>
                              </m:sSup>
                              <m:r>
                                <a:rPr lang="en-US" altLang="zh-CN" sz="1500" b="0" smtClean="0">
                                  <a:solidFill>
                                    <a:schemeClr val="tx1"/>
                                  </a:solidFill>
                                  <a:latin typeface="Cambria Math" panose="02040503050406030204" pitchFamily="18" charset="0"/>
                                </a:rPr>
                                <m:t>→</m:t>
                              </m:r>
                              <m:r>
                                <a:rPr lang="en-US" altLang="zh-CN" sz="1500" b="0" i="1" smtClean="0">
                                  <a:solidFill>
                                    <a:schemeClr val="tx1"/>
                                  </a:solidFill>
                                  <a:latin typeface="Cambria Math" panose="02040503050406030204" pitchFamily="18" charset="0"/>
                                </a:rPr>
                                <m:t>𝑙𝑙</m:t>
                              </m:r>
                              <m:sSup>
                                <m:sSupPr>
                                  <m:ctrlPr>
                                    <a:rPr lang="en-US" altLang="zh-CN" sz="1500" b="0" i="1" smtClean="0">
                                      <a:solidFill>
                                        <a:schemeClr val="tx1"/>
                                      </a:solidFill>
                                      <a:latin typeface="Cambria Math" panose="02040503050406030204" pitchFamily="18" charset="0"/>
                                    </a:rPr>
                                  </m:ctrlPr>
                                </m:sSupPr>
                                <m:e>
                                  <m:r>
                                    <a:rPr lang="zh-CN" altLang="en-US" sz="1500" b="0" i="1" smtClean="0">
                                      <a:solidFill>
                                        <a:schemeClr val="tx1"/>
                                      </a:solidFill>
                                      <a:latin typeface="Cambria Math" panose="02040503050406030204" pitchFamily="18" charset="0"/>
                                    </a:rPr>
                                    <m:t>𝜋</m:t>
                                  </m:r>
                                </m:e>
                                <m:sup>
                                  <m:r>
                                    <a:rPr lang="en-US" altLang="zh-CN" sz="1500" b="0" i="1" smtClean="0">
                                      <a:solidFill>
                                        <a:schemeClr val="tx1"/>
                                      </a:solidFill>
                                      <a:latin typeface="Cambria Math" panose="02040503050406030204" pitchFamily="18" charset="0"/>
                                    </a:rPr>
                                    <m:t>0</m:t>
                                  </m:r>
                                </m:sup>
                              </m:sSup>
                            </m:oMath>
                          </a14:m>
                          <a:r>
                            <a:rPr lang="en-US" altLang="zh-CN" sz="1500" b="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1500" b="0" i="1" smtClean="0">
                                      <a:solidFill>
                                        <a:schemeClr val="tx1"/>
                                      </a:solidFill>
                                      <a:latin typeface="Cambria Math" panose="02040503050406030204" pitchFamily="18" charset="0"/>
                                    </a:rPr>
                                  </m:ctrlPr>
                                </m:sSupPr>
                                <m:e>
                                  <m:r>
                                    <a:rPr lang="zh-CN" altLang="en-US" sz="1500" b="0" i="1" smtClean="0">
                                      <a:solidFill>
                                        <a:schemeClr val="tx1"/>
                                      </a:solidFill>
                                      <a:latin typeface="Cambria Math" panose="02040503050406030204" pitchFamily="18" charset="0"/>
                                    </a:rPr>
                                    <m:t>𝜂</m:t>
                                  </m:r>
                                </m:e>
                                <m:sup>
                                  <m:r>
                                    <a:rPr lang="en-US" altLang="zh-CN" sz="1500" b="0" smtClean="0">
                                      <a:solidFill>
                                        <a:schemeClr val="tx1"/>
                                      </a:solidFill>
                                      <a:latin typeface="Cambria Math" panose="02040503050406030204" pitchFamily="18" charset="0"/>
                                    </a:rPr>
                                    <m:t>′</m:t>
                                  </m:r>
                                </m:sup>
                              </m:sSup>
                              <m:r>
                                <a:rPr lang="en-US" altLang="zh-CN" sz="1500" b="0" smtClean="0">
                                  <a:solidFill>
                                    <a:schemeClr val="tx1"/>
                                  </a:solidFill>
                                  <a:latin typeface="Cambria Math" panose="02040503050406030204" pitchFamily="18" charset="0"/>
                                </a:rPr>
                                <m:t>→</m:t>
                              </m:r>
                              <m:r>
                                <a:rPr lang="zh-CN" altLang="en-US" sz="1500" b="0" i="1" smtClean="0">
                                  <a:solidFill>
                                    <a:schemeClr val="tx1"/>
                                  </a:solidFill>
                                  <a:latin typeface="Cambria Math" panose="02040503050406030204" pitchFamily="18" charset="0"/>
                                </a:rPr>
                                <m:t>𝜂</m:t>
                              </m:r>
                              <m:r>
                                <a:rPr lang="en-US" altLang="zh-CN" sz="1500" b="0" i="1" smtClean="0">
                                  <a:solidFill>
                                    <a:schemeClr val="tx1"/>
                                  </a:solidFill>
                                  <a:latin typeface="Cambria Math" panose="02040503050406030204" pitchFamily="18" charset="0"/>
                                </a:rPr>
                                <m:t>𝑙𝑙</m:t>
                              </m:r>
                            </m:oMath>
                          </a14:m>
                          <a:r>
                            <a:rPr lang="en-US" altLang="zh-CN" sz="1500" b="0" dirty="0">
                              <a:solidFill>
                                <a:schemeClr val="tx1"/>
                              </a:solidFill>
                              <a:latin typeface="Times New Roman" panose="02020603050405020304" pitchFamily="18" charset="0"/>
                              <a:cs typeface="Times New Roman" panose="02020603050405020304" pitchFamily="18" charset="0"/>
                            </a:rPr>
                            <a:t>…</a:t>
                          </a:r>
                          <a:endParaRPr lang="zh-CN" altLang="en-US" sz="1500" b="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 xmlns:m="http://schemas.openxmlformats.org/officeDocument/2006/math">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ℬ</m:t>
                              </m:r>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zh-CN" altLang="en-US"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e>
                                <m: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𝑙𝑙</m:t>
                              </m:r>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zh-CN" altLang="en-US"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e>
                                <m: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sup>
                              </m:s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𝑙𝑙</m:t>
                              </m:r>
                            </m:oMath>
                          </a14:m>
                          <a:r>
                            <a:rPr lang="en-US" altLang="zh-CN" sz="1500" b="0"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&lt;1.</m:t>
                              </m:r>
                              <m:f>
                                <m:fPr>
                                  <m:type m:val="lin"/>
                                  <m:ctrlP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5</m:t>
                                  </m:r>
                                </m:num>
                                <m:den>
                                  <m: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2.4</m:t>
                                  </m:r>
                                </m:den>
                              </m:f>
                              <m: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sup>
                              </m:sSup>
                            </m:oMath>
                          </a14:m>
                          <a:endParaRPr lang="zh-CN" altLang="en-US" sz="1500" b="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3754118679"/>
                      </a:ext>
                    </a:extLst>
                  </a:tr>
                  <a:tr h="5829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FCNC</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14:m>
                            <m:oMath xmlns:m="http://schemas.openxmlformats.org/officeDocument/2006/math">
                              <m:r>
                                <a:rPr lang="en-US" altLang="zh-CN" sz="1500" b="0" smtClean="0">
                                  <a:latin typeface="Cambria Math" panose="02040503050406030204" pitchFamily="18" charset="0"/>
                                </a:rPr>
                                <m:t>𝐷</m:t>
                              </m:r>
                              <m:r>
                                <a:rPr lang="en-US" altLang="zh-CN" sz="1500" b="0" smtClean="0">
                                  <a:latin typeface="Cambria Math" panose="02040503050406030204" pitchFamily="18" charset="0"/>
                                </a:rPr>
                                <m:t>→</m:t>
                              </m:r>
                              <m:r>
                                <a:rPr lang="zh-CN" altLang="en-US" sz="1500" b="0" smtClean="0">
                                  <a:latin typeface="Cambria Math" panose="02040503050406030204" pitchFamily="18" charset="0"/>
                                </a:rPr>
                                <m:t>𝛾</m:t>
                              </m:r>
                              <m:r>
                                <a:rPr lang="en-US" altLang="zh-CN" sz="1500" b="0" smtClean="0">
                                  <a:latin typeface="Cambria Math" panose="02040503050406030204" pitchFamily="18" charset="0"/>
                                </a:rPr>
                                <m:t>𝑉</m:t>
                              </m:r>
                              <m:r>
                                <a:rPr lang="en-US" altLang="zh-CN" sz="1500" b="0" smtClean="0">
                                  <a:latin typeface="Cambria Math" panose="02040503050406030204" pitchFamily="18" charset="0"/>
                                </a:rPr>
                                <m:t>, </m:t>
                              </m:r>
                              <m:sSup>
                                <m:sSupPr>
                                  <m:ctrlPr>
                                    <a:rPr lang="en-US" altLang="zh-CN" sz="1500" b="0" i="1" smtClean="0">
                                      <a:latin typeface="Cambria Math" panose="02040503050406030204" pitchFamily="18" charset="0"/>
                                    </a:rPr>
                                  </m:ctrlPr>
                                </m:sSupPr>
                                <m:e>
                                  <m:r>
                                    <a:rPr lang="en-US" altLang="zh-CN" sz="1500" b="0" smtClean="0">
                                      <a:latin typeface="Cambria Math" panose="02040503050406030204" pitchFamily="18" charset="0"/>
                                    </a:rPr>
                                    <m:t>𝐷</m:t>
                                  </m:r>
                                </m:e>
                                <m:sup>
                                  <m:r>
                                    <a:rPr lang="en-US" altLang="zh-CN" sz="1500" b="0" smtClean="0">
                                      <a:latin typeface="Cambria Math" panose="02040503050406030204" pitchFamily="18" charset="0"/>
                                    </a:rPr>
                                    <m:t>0</m:t>
                                  </m:r>
                                </m:sup>
                              </m:sSup>
                              <m:r>
                                <a:rPr lang="en-US" altLang="zh-CN" sz="1500" b="0" smtClean="0">
                                  <a:latin typeface="Cambria Math" panose="02040503050406030204" pitchFamily="18" charset="0"/>
                                </a:rPr>
                                <m:t>→</m:t>
                              </m:r>
                              <m:sSup>
                                <m:sSupPr>
                                  <m:ctrlPr>
                                    <a:rPr lang="en-US" altLang="zh-CN" sz="1500" b="0" i="1" smtClean="0">
                                      <a:latin typeface="Cambria Math" panose="02040503050406030204" pitchFamily="18" charset="0"/>
                                    </a:rPr>
                                  </m:ctrlPr>
                                </m:sSupPr>
                                <m:e>
                                  <m:r>
                                    <a:rPr lang="en-US" altLang="zh-CN" sz="1500" b="0" smtClean="0">
                                      <a:latin typeface="Cambria Math" panose="02040503050406030204" pitchFamily="18" charset="0"/>
                                    </a:rPr>
                                    <m:t>𝑙</m:t>
                                  </m:r>
                                </m:e>
                                <m:sup>
                                  <m:r>
                                    <a:rPr lang="en-US" altLang="zh-CN" sz="1500" b="0" smtClean="0">
                                      <a:latin typeface="Cambria Math" panose="02040503050406030204" pitchFamily="18" charset="0"/>
                                    </a:rPr>
                                    <m:t>+</m:t>
                                  </m:r>
                                </m:sup>
                              </m:sSup>
                              <m:sSup>
                                <m:sSupPr>
                                  <m:ctrlPr>
                                    <a:rPr lang="en-US" altLang="zh-CN" sz="1500" b="0" i="1" smtClean="0">
                                      <a:latin typeface="Cambria Math" panose="02040503050406030204" pitchFamily="18" charset="0"/>
                                    </a:rPr>
                                  </m:ctrlPr>
                                </m:sSupPr>
                                <m:e>
                                  <m:r>
                                    <a:rPr lang="en-US" altLang="zh-CN" sz="1500" b="0" smtClean="0">
                                      <a:latin typeface="Cambria Math" panose="02040503050406030204" pitchFamily="18" charset="0"/>
                                    </a:rPr>
                                    <m:t>𝑙</m:t>
                                  </m:r>
                                </m:e>
                                <m:sup>
                                  <m:r>
                                    <a:rPr lang="en-US" altLang="zh-CN" sz="1500" b="0" smtClean="0">
                                      <a:latin typeface="Cambria Math" panose="02040503050406030204" pitchFamily="18" charset="0"/>
                                    </a:rPr>
                                    <m:t>−</m:t>
                                  </m:r>
                                </m:sup>
                              </m:sSup>
                            </m:oMath>
                          </a14:m>
                          <a:r>
                            <a:rPr lang="en-US" altLang="zh-CN" sz="15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𝑒</m:t>
                                  </m:r>
                                </m:e>
                                <m:sup>
                                  <m:r>
                                    <a:rPr lang="en-US" altLang="zh-CN" sz="1500" b="0" smtClean="0">
                                      <a:latin typeface="Cambria Math" panose="02040503050406030204" pitchFamily="18" charset="0"/>
                                    </a:rPr>
                                    <m:t>−</m:t>
                                  </m:r>
                                </m:sup>
                              </m:sSup>
                              <m:r>
                                <a:rPr lang="en-US" altLang="zh-CN" sz="1500" smtClean="0">
                                  <a:latin typeface="Cambria Math" panose="02040503050406030204" pitchFamily="18" charset="0"/>
                                </a:rPr>
                                <m:t>→</m:t>
                              </m:r>
                              <m:sSup>
                                <m:sSupPr>
                                  <m:ctrlPr>
                                    <a:rPr lang="en-US" altLang="zh-CN" sz="1500" i="1" smtClean="0">
                                      <a:latin typeface="Cambria Math" panose="02040503050406030204" pitchFamily="18" charset="0"/>
                                    </a:rPr>
                                  </m:ctrlPr>
                                </m:sSupPr>
                                <m:e>
                                  <m:r>
                                    <a:rPr lang="en-US" altLang="zh-CN" sz="1500" b="0" smtClean="0">
                                      <a:latin typeface="Cambria Math" panose="02040503050406030204" pitchFamily="18" charset="0"/>
                                    </a:rPr>
                                    <m:t>𝐷</m:t>
                                  </m:r>
                                </m:e>
                                <m:sup>
                                  <m:r>
                                    <a:rPr lang="en-US" altLang="zh-CN" sz="1500" b="0" smtClean="0">
                                      <a:latin typeface="Cambria Math" panose="02040503050406030204" pitchFamily="18" charset="0"/>
                                    </a:rPr>
                                    <m:t>∗</m:t>
                                  </m:r>
                                </m:sup>
                              </m:sSup>
                            </m:oMath>
                          </a14:m>
                          <a:r>
                            <a:rPr lang="en-US" altLang="zh-CN" sz="1500" i="1"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1500" i="1" smtClean="0">
                                      <a:latin typeface="Cambria Math" panose="02040503050406030204" pitchFamily="18" charset="0"/>
                                      <a:cs typeface="Times New Roman" panose="02020603050405020304" pitchFamily="18" charset="0"/>
                                    </a:rPr>
                                  </m:ctrlPr>
                                </m:sSupPr>
                                <m:e>
                                  <m:r>
                                    <m:rPr>
                                      <m:sty m:val="p"/>
                                    </m:rPr>
                                    <a:rPr lang="el-GR" altLang="zh-CN" sz="1500" i="1" smtClean="0">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1500" b="0" i="1" smtClean="0">
                                      <a:latin typeface="Cambria Math" panose="02040503050406030204" pitchFamily="18" charset="0"/>
                                      <a:cs typeface="Times New Roman" panose="02020603050405020304" pitchFamily="18" charset="0"/>
                                    </a:rPr>
                                    <m:t>+</m:t>
                                  </m:r>
                                </m:sup>
                              </m:sSup>
                              <m:r>
                                <a:rPr lang="en-US" altLang="zh-CN" sz="150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𝑝</m:t>
                              </m:r>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𝑙</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𝑙</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sz="1500" i="1" dirty="0">
                              <a:latin typeface="Times New Roman" panose="02020603050405020304" pitchFamily="18" charset="0"/>
                              <a:cs typeface="Times New Roman" panose="02020603050405020304" pitchFamily="18" charset="0"/>
                            </a:rPr>
                            <a:t>…</a:t>
                          </a: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5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ℬ</m:t>
                              </m:r>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𝐷</m:t>
                                  </m:r>
                                </m:e>
                                <m: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sup>
                              </m:s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𝑒</m:t>
                                  </m:r>
                                </m:e>
                                <m: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𝑒</m:t>
                                  </m:r>
                                </m:e>
                                <m: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CN" sz="15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𝑋</m:t>
                              </m:r>
                            </m:oMath>
                          </a14:m>
                          <a:r>
                            <a:rPr lang="en-US" altLang="zh-CN" sz="1500"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150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&lt;</m:t>
                              </m:r>
                              <m:sSup>
                                <m:sSupPr>
                                  <m:ctrlPr>
                                    <a:rPr lang="en-US" altLang="zh-CN" sz="150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altLang="zh-CN" sz="15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−8</m:t>
                                  </m:r>
                                </m:sup>
                              </m:sSup>
                            </m:oMath>
                          </a14:m>
                          <a:endParaRPr lang="zh-CN" altLang="en-US" sz="1500" b="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27614729"/>
                      </a:ext>
                    </a:extLst>
                  </a:tr>
                  <a:tr h="7187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baseline="0" dirty="0">
                              <a:latin typeface="Times New Roman" panose="02020603050405020304" pitchFamily="18" charset="0"/>
                              <a:cs typeface="Times New Roman" panose="02020603050405020304" pitchFamily="18" charset="0"/>
                            </a:rPr>
                            <a:t>Dark photon, millicharged</a:t>
                          </a: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20000"/>
                            </a:lnSpc>
                          </a:pPr>
                          <a14:m>
                            <m:oMath xmlns:m="http://schemas.openxmlformats.org/officeDocument/2006/math">
                              <m:sSup>
                                <m:sSupPr>
                                  <m:ctrlPr>
                                    <a:rPr lang="en-US" altLang="zh-CN" sz="1500" i="1" smtClean="0">
                                      <a:latin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cs typeface="Times New Roman" panose="02020603050405020304" pitchFamily="18" charset="0"/>
                                    </a:rPr>
                                    <m:t>𝑒</m:t>
                                  </m:r>
                                </m:e>
                                <m:sup>
                                  <m:r>
                                    <a:rPr lang="en-US" altLang="zh-CN" sz="1500" b="0" i="1" smtClean="0">
                                      <a:latin typeface="Cambria Math" panose="02040503050406030204" pitchFamily="18" charset="0"/>
                                      <a:cs typeface="Times New Roman" panose="02020603050405020304" pitchFamily="18" charset="0"/>
                                    </a:rPr>
                                    <m:t>+</m:t>
                                  </m:r>
                                </m:sup>
                              </m:sSup>
                              <m:sSup>
                                <m:sSupPr>
                                  <m:ctrlPr>
                                    <a:rPr lang="en-US" altLang="zh-CN" sz="1500" i="1" smtClean="0">
                                      <a:latin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cs typeface="Times New Roman" panose="02020603050405020304" pitchFamily="18" charset="0"/>
                                    </a:rPr>
                                    <m:t>𝑒</m:t>
                                  </m:r>
                                </m:e>
                                <m:sup>
                                  <m:r>
                                    <a:rPr lang="en-US" altLang="zh-CN" sz="1500" b="0" i="1" smtClean="0">
                                      <a:latin typeface="Cambria Math" panose="02040503050406030204" pitchFamily="18" charset="0"/>
                                      <a:cs typeface="Times New Roman" panose="02020603050405020304" pitchFamily="18" charset="0"/>
                                    </a:rPr>
                                    <m:t>−</m:t>
                                  </m:r>
                                </m:sup>
                              </m:sSup>
                              <m:r>
                                <a:rPr lang="en-US" altLang="zh-CN" sz="150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𝐽</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r>
                                <a:rPr lang="zh-CN" altLang="en-US" sz="1500" b="0" i="1" smtClean="0">
                                  <a:latin typeface="Cambria Math" panose="02040503050406030204" pitchFamily="18" charset="0"/>
                                  <a:ea typeface="Cambria Math" panose="02040503050406030204" pitchFamily="18" charset="0"/>
                                  <a:cs typeface="Times New Roman" panose="02020603050405020304" pitchFamily="18" charset="0"/>
                                </a:rPr>
                                <m:t>𝜓</m:t>
                              </m:r>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r>
                                <a:rPr lang="zh-CN" altLang="en-US" sz="1500" i="1" smtClean="0">
                                  <a:latin typeface="Cambria Math" panose="02040503050406030204" pitchFamily="18" charset="0"/>
                                  <a:ea typeface="Cambria Math" panose="02040503050406030204" pitchFamily="18" charset="0"/>
                                  <a:cs typeface="Times New Roman" panose="02020603050405020304" pitchFamily="18" charset="0"/>
                                </a:rPr>
                                <m:t>𝛾</m:t>
                              </m:r>
                              <m:sSup>
                                <m:sSupPr>
                                  <m:ctrlPr>
                                    <a:rPr lang="en-US" altLang="zh-CN" sz="150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𝐴</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p>
                              </m:sSup>
                              <m:d>
                                <m:d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𝑙</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𝑙</m:t>
                                      </m:r>
                                    </m:e>
                                    <m: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sup>
                                  </m:sSup>
                                </m:e>
                              </m:d>
                            </m:oMath>
                          </a14:m>
                          <a:r>
                            <a:rPr lang="en-US" altLang="zh-CN" sz="1500" dirty="0">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zh-CN" sz="1500" i="1" smtClean="0">
                                        <a:latin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cs typeface="Times New Roman" panose="02020603050405020304" pitchFamily="18" charset="0"/>
                                      </a:rPr>
                                      <m:t>𝑒</m:t>
                                    </m:r>
                                  </m:e>
                                  <m:sup>
                                    <m:r>
                                      <a:rPr lang="en-US" altLang="zh-CN" sz="1500" b="0" i="1" smtClean="0">
                                        <a:latin typeface="Cambria Math" panose="02040503050406030204" pitchFamily="18" charset="0"/>
                                        <a:cs typeface="Times New Roman" panose="02020603050405020304" pitchFamily="18" charset="0"/>
                                      </a:rPr>
                                      <m:t>+</m:t>
                                    </m:r>
                                  </m:sup>
                                </m:sSup>
                                <m:sSup>
                                  <m:sSupPr>
                                    <m:ctrlPr>
                                      <a:rPr lang="en-US" altLang="zh-CN" sz="1500" b="0" i="1" smtClean="0">
                                        <a:latin typeface="Cambria Math" panose="02040503050406030204" pitchFamily="18" charset="0"/>
                                        <a:cs typeface="Times New Roman" panose="02020603050405020304" pitchFamily="18" charset="0"/>
                                      </a:rPr>
                                    </m:ctrlPr>
                                  </m:sSupPr>
                                  <m:e>
                                    <m:r>
                                      <a:rPr lang="en-US" altLang="zh-CN" sz="1500" b="0" i="1" smtClean="0">
                                        <a:latin typeface="Cambria Math" panose="02040503050406030204" pitchFamily="18" charset="0"/>
                                        <a:cs typeface="Times New Roman" panose="02020603050405020304" pitchFamily="18" charset="0"/>
                                      </a:rPr>
                                      <m:t>𝑒</m:t>
                                    </m:r>
                                  </m:e>
                                  <m:sup>
                                    <m:r>
                                      <a:rPr lang="en-US" altLang="zh-CN" sz="1500" b="0" i="1" smtClean="0">
                                        <a:latin typeface="Cambria Math" panose="02040503050406030204" pitchFamily="18" charset="0"/>
                                        <a:cs typeface="Times New Roman" panose="02020603050405020304" pitchFamily="18" charset="0"/>
                                      </a:rPr>
                                      <m:t>−</m:t>
                                    </m:r>
                                  </m:sup>
                                </m:sSup>
                                <m:r>
                                  <a:rPr lang="en-US" altLang="zh-CN" sz="1500" b="0" i="1" smtClean="0">
                                    <a:latin typeface="Cambria Math" panose="02040503050406030204" pitchFamily="18" charset="0"/>
                                    <a:ea typeface="Cambria Math" panose="02040503050406030204" pitchFamily="18" charset="0"/>
                                    <a:cs typeface="Times New Roman" panose="02020603050405020304" pitchFamily="18" charset="0"/>
                                  </a:rPr>
                                  <m:t>→</m:t>
                                </m:r>
                                <m:r>
                                  <a:rPr lang="zh-CN" altLang="en-US" sz="1500" b="0" i="1" smtClean="0">
                                    <a:latin typeface="Cambria Math" panose="02040503050406030204" pitchFamily="18" charset="0"/>
                                    <a:ea typeface="Cambria Math" panose="02040503050406030204" pitchFamily="18" charset="0"/>
                                    <a:cs typeface="Times New Roman" panose="02020603050405020304" pitchFamily="18" charset="0"/>
                                  </a:rPr>
                                  <m:t>𝜒</m:t>
                                </m:r>
                                <m:acc>
                                  <m:accPr>
                                    <m:chr m:val="̅"/>
                                    <m:ctrlPr>
                                      <a:rPr lang="zh-CN" altLang="en-US" sz="1500" b="0" i="1" smtClean="0">
                                        <a:latin typeface="Cambria Math" panose="02040503050406030204" pitchFamily="18" charset="0"/>
                                        <a:cs typeface="Times New Roman" panose="02020603050405020304" pitchFamily="18" charset="0"/>
                                      </a:rPr>
                                    </m:ctrlPr>
                                  </m:accPr>
                                  <m:e>
                                    <m:r>
                                      <a:rPr lang="zh-CN" altLang="en-US" sz="1500" b="0" i="1" smtClean="0">
                                        <a:latin typeface="Cambria Math" panose="02040503050406030204" pitchFamily="18" charset="0"/>
                                        <a:cs typeface="Times New Roman" panose="02020603050405020304" pitchFamily="18" charset="0"/>
                                      </a:rPr>
                                      <m:t>𝜒</m:t>
                                    </m:r>
                                  </m:e>
                                </m:acc>
                                <m:r>
                                  <a:rPr lang="zh-CN" altLang="en-US" sz="1500" i="1" smtClean="0">
                                    <a:latin typeface="Cambria Math" panose="02040503050406030204" pitchFamily="18" charset="0"/>
                                    <a:cs typeface="Times New Roman" panose="02020603050405020304" pitchFamily="18" charset="0"/>
                                  </a:rPr>
                                  <m:t>𝛾</m:t>
                                </m:r>
                                <m:r>
                                  <a:rPr lang="en-US" altLang="zh-CN" sz="1500" b="0" i="0" smtClean="0">
                                    <a:latin typeface="Cambria Math" panose="02040503050406030204" pitchFamily="18" charset="0"/>
                                    <a:cs typeface="Times New Roman" panose="02020603050405020304" pitchFamily="18" charset="0"/>
                                  </a:rPr>
                                  <m:t>…</m:t>
                                </m:r>
                              </m:oMath>
                            </m:oMathPara>
                          </a14:m>
                          <a:endParaRPr lang="zh-CN" altLang="en-US" sz="1500" dirty="0">
                            <a:latin typeface="Times New Roman" panose="02020603050405020304" pitchFamily="18" charset="0"/>
                            <a:cs typeface="Times New Roman" panose="02020603050405020304" pitchFamily="18" charset="0"/>
                          </a:endParaRP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500" b="0" baseline="0" dirty="0">
                              <a:solidFill>
                                <a:schemeClr val="tx1"/>
                              </a:solidFill>
                              <a:latin typeface="Times New Roman" panose="02020603050405020304" pitchFamily="18" charset="0"/>
                              <a:cs typeface="Times New Roman" panose="02020603050405020304" pitchFamily="18" charset="0"/>
                            </a:rPr>
                            <a:t>Mixing strength </a:t>
                          </a:r>
                          <a14:m>
                            <m:oMath xmlns:m="http://schemas.openxmlformats.org/officeDocument/2006/math">
                              <m:r>
                                <a:rPr lang="zh-CN" altLang="en-US" sz="1500" b="0" i="1" baseline="0" smtClean="0">
                                  <a:solidFill>
                                    <a:schemeClr val="tx1"/>
                                  </a:solidFill>
                                  <a:latin typeface="Cambria Math" panose="02040503050406030204" pitchFamily="18" charset="0"/>
                                  <a:cs typeface="Times New Roman" panose="02020603050405020304" pitchFamily="18" charset="0"/>
                                </a:rPr>
                                <m:t>𝛥</m:t>
                              </m:r>
                              <m:sSub>
                                <m:sSubPr>
                                  <m:ctrlPr>
                                    <a:rPr lang="en-US" altLang="zh-CN" sz="1500" b="0" i="1" baseline="0" smtClean="0">
                                      <a:solidFill>
                                        <a:schemeClr val="tx1"/>
                                      </a:solidFill>
                                      <a:latin typeface="Cambria Math" panose="02040503050406030204" pitchFamily="18" charset="0"/>
                                      <a:cs typeface="Times New Roman" panose="02020603050405020304" pitchFamily="18" charset="0"/>
                                    </a:rPr>
                                  </m:ctrlPr>
                                </m:sSubPr>
                                <m:e>
                                  <m:r>
                                    <a:rPr lang="zh-CN" altLang="en-US" sz="1500" b="0" i="1" baseline="0" smtClean="0">
                                      <a:solidFill>
                                        <a:schemeClr val="tx1"/>
                                      </a:solidFill>
                                      <a:latin typeface="Cambria Math" panose="02040503050406030204" pitchFamily="18" charset="0"/>
                                      <a:cs typeface="Times New Roman" panose="02020603050405020304" pitchFamily="18" charset="0"/>
                                    </a:rPr>
                                    <m:t>𝜖</m:t>
                                  </m:r>
                                </m:e>
                                <m:sub>
                                  <m:sSup>
                                    <m:sSupPr>
                                      <m:ctrlPr>
                                        <a:rPr lang="en-US" altLang="zh-CN" sz="1500" b="0" i="1" baseline="0" smtClean="0">
                                          <a:solidFill>
                                            <a:schemeClr val="tx1"/>
                                          </a:solidFill>
                                          <a:latin typeface="Cambria Math" panose="02040503050406030204" pitchFamily="18" charset="0"/>
                                          <a:cs typeface="Times New Roman" panose="02020603050405020304" pitchFamily="18" charset="0"/>
                                        </a:rPr>
                                      </m:ctrlPr>
                                    </m:sSupPr>
                                    <m:e>
                                      <m:r>
                                        <a:rPr lang="en-US" altLang="zh-CN" sz="1500" b="0" i="1" baseline="0" smtClean="0">
                                          <a:solidFill>
                                            <a:schemeClr val="tx1"/>
                                          </a:solidFill>
                                          <a:latin typeface="Cambria Math" panose="02040503050406030204" pitchFamily="18" charset="0"/>
                                          <a:cs typeface="Times New Roman" panose="02020603050405020304" pitchFamily="18" charset="0"/>
                                        </a:rPr>
                                        <m:t>𝐴</m:t>
                                      </m:r>
                                    </m:e>
                                    <m:sup>
                                      <m:r>
                                        <a:rPr lang="en-US" altLang="zh-CN" sz="1500" b="0" i="1" baseline="0" smtClean="0">
                                          <a:solidFill>
                                            <a:schemeClr val="tx1"/>
                                          </a:solidFill>
                                          <a:latin typeface="Cambria Math" panose="02040503050406030204" pitchFamily="18" charset="0"/>
                                          <a:cs typeface="Times New Roman" panose="02020603050405020304" pitchFamily="18" charset="0"/>
                                        </a:rPr>
                                        <m:t>′</m:t>
                                      </m:r>
                                    </m:sup>
                                  </m:sSup>
                                </m:sub>
                              </m:sSub>
                              <m:r>
                                <a:rPr lang="en-US" altLang="zh-CN" sz="1500" b="0" i="1" baseline="0" smtClean="0">
                                  <a:solidFill>
                                    <a:schemeClr val="tx1"/>
                                  </a:solidFill>
                                  <a:latin typeface="Cambria Math" panose="02040503050406030204" pitchFamily="18" charset="0"/>
                                  <a:cs typeface="Times New Roman" panose="02020603050405020304" pitchFamily="18" charset="0"/>
                                </a:rPr>
                                <m:t>~</m:t>
                              </m:r>
                              <m:sSup>
                                <m:sSupPr>
                                  <m:ctrlPr>
                                    <a:rPr lang="en-US" altLang="zh-CN" sz="1500" b="0" i="1" baseline="0" smtClean="0">
                                      <a:solidFill>
                                        <a:schemeClr val="tx1"/>
                                      </a:solidFill>
                                      <a:latin typeface="Cambria Math" panose="02040503050406030204" pitchFamily="18" charset="0"/>
                                      <a:cs typeface="Times New Roman" panose="02020603050405020304" pitchFamily="18" charset="0"/>
                                    </a:rPr>
                                  </m:ctrlPr>
                                </m:sSupPr>
                                <m:e>
                                  <m:r>
                                    <a:rPr lang="en-US" altLang="zh-CN" sz="1500" b="0" i="1" baseline="0" smtClean="0">
                                      <a:solidFill>
                                        <a:schemeClr val="tx1"/>
                                      </a:solidFill>
                                      <a:latin typeface="Cambria Math" panose="02040503050406030204" pitchFamily="18" charset="0"/>
                                      <a:cs typeface="Times New Roman" panose="02020603050405020304" pitchFamily="18" charset="0"/>
                                    </a:rPr>
                                    <m:t>10</m:t>
                                  </m:r>
                                </m:e>
                                <m:sup>
                                  <m:r>
                                    <a:rPr lang="en-US" altLang="zh-CN" sz="1500" b="0" i="1" baseline="0" smtClean="0">
                                      <a:solidFill>
                                        <a:schemeClr val="tx1"/>
                                      </a:solidFill>
                                      <a:latin typeface="Cambria Math" panose="02040503050406030204" pitchFamily="18" charset="0"/>
                                      <a:cs typeface="Times New Roman" panose="02020603050405020304" pitchFamily="18" charset="0"/>
                                    </a:rPr>
                                    <m:t>−4</m:t>
                                  </m:r>
                                </m:sup>
                              </m:sSup>
                              <m:r>
                                <a:rPr lang="en-US" altLang="zh-CN" sz="1500" b="0" i="0" baseline="0" smtClean="0">
                                  <a:solidFill>
                                    <a:schemeClr val="tx1"/>
                                  </a:solidFill>
                                  <a:latin typeface="Cambria Math" panose="02040503050406030204" pitchFamily="18" charset="0"/>
                                  <a:cs typeface="Times New Roman" panose="02020603050405020304" pitchFamily="18" charset="0"/>
                                </a:rPr>
                                <m:t>; </m:t>
                              </m:r>
                              <m:r>
                                <a:rPr lang="zh-CN" altLang="en-US" sz="1500" b="0" i="1" baseline="0" smtClean="0">
                                  <a:solidFill>
                                    <a:schemeClr val="tx1"/>
                                  </a:solidFill>
                                  <a:latin typeface="Cambria Math" panose="02040503050406030204" pitchFamily="18" charset="0"/>
                                  <a:cs typeface="Times New Roman" panose="02020603050405020304" pitchFamily="18" charset="0"/>
                                </a:rPr>
                                <m:t>𝛥</m:t>
                              </m:r>
                              <m:sSub>
                                <m:sSubPr>
                                  <m:ctrlPr>
                                    <a:rPr lang="en-US" altLang="zh-CN" sz="1500" b="0" i="1" baseline="0" smtClean="0">
                                      <a:solidFill>
                                        <a:schemeClr val="tx1"/>
                                      </a:solidFill>
                                      <a:latin typeface="Cambria Math" panose="02040503050406030204" pitchFamily="18" charset="0"/>
                                      <a:cs typeface="Times New Roman" panose="02020603050405020304" pitchFamily="18" charset="0"/>
                                    </a:rPr>
                                  </m:ctrlPr>
                                </m:sSubPr>
                                <m:e>
                                  <m:r>
                                    <a:rPr lang="zh-CN" altLang="en-US" sz="1500" b="0" i="1" baseline="0" smtClean="0">
                                      <a:solidFill>
                                        <a:schemeClr val="tx1"/>
                                      </a:solidFill>
                                      <a:latin typeface="Cambria Math" panose="02040503050406030204" pitchFamily="18" charset="0"/>
                                      <a:cs typeface="Times New Roman" panose="02020603050405020304" pitchFamily="18" charset="0"/>
                                    </a:rPr>
                                    <m:t>𝜖</m:t>
                                  </m:r>
                                </m:e>
                                <m:sub>
                                  <m:r>
                                    <a:rPr lang="zh-CN" altLang="en-US" sz="1500" b="0" i="1" baseline="0" smtClean="0">
                                      <a:solidFill>
                                        <a:schemeClr val="tx1"/>
                                      </a:solidFill>
                                      <a:latin typeface="Cambria Math" panose="02040503050406030204" pitchFamily="18" charset="0"/>
                                      <a:cs typeface="Times New Roman" panose="02020603050405020304" pitchFamily="18" charset="0"/>
                                    </a:rPr>
                                    <m:t>𝜒</m:t>
                                  </m:r>
                                </m:sub>
                              </m:sSub>
                              <m:r>
                                <a:rPr lang="en-US" altLang="zh-CN" sz="1500" b="0" i="1" baseline="0" smtClean="0">
                                  <a:solidFill>
                                    <a:schemeClr val="tx1"/>
                                  </a:solidFill>
                                  <a:latin typeface="Cambria Math" panose="02040503050406030204" pitchFamily="18" charset="0"/>
                                  <a:cs typeface="Times New Roman" panose="02020603050405020304" pitchFamily="18" charset="0"/>
                                </a:rPr>
                                <m:t>~</m:t>
                              </m:r>
                              <m:sSup>
                                <m:sSupPr>
                                  <m:ctrlPr>
                                    <a:rPr lang="en-US" altLang="zh-CN" sz="1500" b="0" i="1" baseline="0" smtClean="0">
                                      <a:solidFill>
                                        <a:schemeClr val="tx1"/>
                                      </a:solidFill>
                                      <a:latin typeface="Cambria Math" panose="02040503050406030204" pitchFamily="18" charset="0"/>
                                      <a:cs typeface="Times New Roman" panose="02020603050405020304" pitchFamily="18" charset="0"/>
                                    </a:rPr>
                                  </m:ctrlPr>
                                </m:sSupPr>
                                <m:e>
                                  <m:r>
                                    <a:rPr lang="en-US" altLang="zh-CN" sz="1500" b="0" i="1" baseline="0" smtClean="0">
                                      <a:solidFill>
                                        <a:schemeClr val="tx1"/>
                                      </a:solidFill>
                                      <a:latin typeface="Cambria Math" panose="02040503050406030204" pitchFamily="18" charset="0"/>
                                      <a:cs typeface="Times New Roman" panose="02020603050405020304" pitchFamily="18" charset="0"/>
                                    </a:rPr>
                                    <m:t>10</m:t>
                                  </m:r>
                                </m:e>
                                <m:sup>
                                  <m:r>
                                    <a:rPr lang="en-US" altLang="zh-CN" sz="1500" b="0" i="1" baseline="0" smtClean="0">
                                      <a:solidFill>
                                        <a:schemeClr val="tx1"/>
                                      </a:solidFill>
                                      <a:latin typeface="Cambria Math" panose="02040503050406030204" pitchFamily="18" charset="0"/>
                                      <a:cs typeface="Times New Roman" panose="02020603050405020304" pitchFamily="18" charset="0"/>
                                    </a:rPr>
                                    <m:t>−4</m:t>
                                  </m:r>
                                </m:sup>
                              </m:sSup>
                            </m:oMath>
                          </a14:m>
                          <a:endParaRPr lang="en-US" altLang="zh-CN" sz="1500" b="0" baseline="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377961527"/>
                      </a:ext>
                    </a:extLst>
                  </a:tr>
                </a:tbl>
              </a:graphicData>
            </a:graphic>
          </p:graphicFrame>
        </mc:Choice>
        <mc:Fallback>
          <p:graphicFrame>
            <p:nvGraphicFramePr>
              <p:cNvPr id="4" name="表格 5">
                <a:extLst>
                  <a:ext uri="{FF2B5EF4-FFF2-40B4-BE49-F238E27FC236}">
                    <a16:creationId xmlns:a16="http://schemas.microsoft.com/office/drawing/2014/main" id="{EE5443DE-5FE9-4DCB-8701-58755A135D9B}"/>
                  </a:ext>
                </a:extLst>
              </p:cNvPr>
              <p:cNvGraphicFramePr>
                <a:graphicFrameLocks/>
              </p:cNvGraphicFramePr>
              <p:nvPr>
                <p:extLst>
                  <p:ext uri="{D42A27DB-BD31-4B8C-83A1-F6EECF244321}">
                    <p14:modId xmlns:p14="http://schemas.microsoft.com/office/powerpoint/2010/main" val="4038162621"/>
                  </p:ext>
                </p:extLst>
              </p:nvPr>
            </p:nvGraphicFramePr>
            <p:xfrm>
              <a:off x="533400" y="990600"/>
              <a:ext cx="8176684" cy="4036661"/>
            </p:xfrm>
            <a:graphic>
              <a:graphicData uri="http://schemas.openxmlformats.org/drawingml/2006/table">
                <a:tbl>
                  <a:tblPr firstRow="1" bandRow="1"/>
                  <a:tblGrid>
                    <a:gridCol w="2147904">
                      <a:extLst>
                        <a:ext uri="{9D8B030D-6E8A-4147-A177-3AD203B41FA5}">
                          <a16:colId xmlns:a16="http://schemas.microsoft.com/office/drawing/2014/main" val="2367327328"/>
                        </a:ext>
                      </a:extLst>
                    </a:gridCol>
                    <a:gridCol w="3354597">
                      <a:extLst>
                        <a:ext uri="{9D8B030D-6E8A-4147-A177-3AD203B41FA5}">
                          <a16:colId xmlns:a16="http://schemas.microsoft.com/office/drawing/2014/main" val="2826327123"/>
                        </a:ext>
                      </a:extLst>
                    </a:gridCol>
                    <a:gridCol w="2674183">
                      <a:extLst>
                        <a:ext uri="{9D8B030D-6E8A-4147-A177-3AD203B41FA5}">
                          <a16:colId xmlns:a16="http://schemas.microsoft.com/office/drawing/2014/main" val="158242223"/>
                        </a:ext>
                      </a:extLst>
                    </a:gridCol>
                  </a:tblGrid>
                  <a:tr h="6096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b="1" dirty="0">
                              <a:solidFill>
                                <a:schemeClr val="bg1"/>
                              </a:solidFill>
                              <a:latin typeface="Times New Roman" panose="02020603050405020304" pitchFamily="18" charset="0"/>
                              <a:cs typeface="Times New Roman" panose="02020603050405020304" pitchFamily="18" charset="0"/>
                            </a:rPr>
                            <a:t>Physics at STCF</a:t>
                          </a:r>
                          <a:endParaRPr lang="zh-CN" altLang="en-US" sz="1800" b="1"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Benchmark Processes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Times New Roman" panose="02020603050405020304" pitchFamily="18" charset="0"/>
                              <a:cs typeface="Times New Roman" panose="02020603050405020304" pitchFamily="18" charset="0"/>
                            </a:rPr>
                            <a:t>Key Parameters*</a:t>
                          </a:r>
                        </a:p>
                        <a:p>
                          <a:pPr algn="ctr"/>
                          <a:r>
                            <a:rPr lang="en-US" altLang="zh-CN" sz="1600" dirty="0">
                              <a:solidFill>
                                <a:schemeClr val="bg1"/>
                              </a:solidFill>
                              <a:latin typeface="Times New Roman" panose="02020603050405020304" pitchFamily="18" charset="0"/>
                              <a:cs typeface="Times New Roman" panose="02020603050405020304" pitchFamily="18" charset="0"/>
                            </a:rPr>
                            <a:t>(U.L. at 90% C.L.)</a:t>
                          </a:r>
                          <a:endParaRPr lang="zh-CN" altLang="en-US" sz="1600" dirty="0">
                            <a:solidFill>
                              <a:schemeClr val="bg1"/>
                            </a:solidFill>
                            <a:latin typeface="Times New Roman" panose="02020603050405020304" pitchFamily="18" charset="0"/>
                            <a:cs typeface="Times New Roman" panose="02020603050405020304" pitchFamily="18" charset="0"/>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579756884"/>
                      </a:ext>
                    </a:extLst>
                  </a:tr>
                  <a:tr h="777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LFV decays</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p>
                          <a:endParaRPr lang="zh-CN"/>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blipFill>
                          <a:blip r:embed="rId2"/>
                          <a:stretch>
                            <a:fillRect l="-64182" t="-82031" r="-80182" b="-346875"/>
                          </a:stretch>
                        </a:blipFill>
                      </a:tcPr>
                    </a:tc>
                    <a:tc>
                      <a:txBody>
                        <a:bodyPr/>
                        <a:lstStyle/>
                        <a:p>
                          <a:endParaRPr lang="zh-CN"/>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blipFill>
                          <a:blip r:embed="rId2"/>
                          <a:stretch>
                            <a:fillRect l="-205695" t="-82031" r="-456" b="-346875"/>
                          </a:stretch>
                        </a:blipFill>
                      </a:tcPr>
                    </a:tc>
                    <a:extLst>
                      <a:ext uri="{0D108BD9-81ED-4DB2-BD59-A6C34878D82A}">
                        <a16:rowId xmlns:a16="http://schemas.microsoft.com/office/drawing/2014/main" val="2420755907"/>
                      </a:ext>
                    </a:extLst>
                  </a:tr>
                  <a:tr h="6854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LNV, BNV</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64182" t="-208036" r="-80182" b="-296429"/>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205695" t="-208036" r="-456" b="-296429"/>
                          </a:stretch>
                        </a:blipFill>
                      </a:tcPr>
                    </a:tc>
                    <a:extLst>
                      <a:ext uri="{0D108BD9-81ED-4DB2-BD59-A6C34878D82A}">
                        <a16:rowId xmlns:a16="http://schemas.microsoft.com/office/drawing/2014/main" val="3744839702"/>
                      </a:ext>
                    </a:extLst>
                  </a:tr>
                  <a:tr h="60554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baseline="0" dirty="0">
                              <a:latin typeface="Times New Roman" panose="02020603050405020304" pitchFamily="18" charset="0"/>
                              <a:cs typeface="Times New Roman" panose="02020603050405020304" pitchFamily="18" charset="0"/>
                            </a:rPr>
                            <a:t>Symmetry violation</a:t>
                          </a:r>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64182" t="-345000" r="-80182" b="-232000"/>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205695" t="-345000" r="-456" b="-232000"/>
                          </a:stretch>
                        </a:blipFill>
                      </a:tcPr>
                    </a:tc>
                    <a:extLst>
                      <a:ext uri="{0D108BD9-81ED-4DB2-BD59-A6C34878D82A}">
                        <a16:rowId xmlns:a16="http://schemas.microsoft.com/office/drawing/2014/main" val="3754118679"/>
                      </a:ext>
                    </a:extLst>
                  </a:tr>
                  <a:tr h="6400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dirty="0">
                              <a:latin typeface="Times New Roman" panose="02020603050405020304" pitchFamily="18" charset="0"/>
                              <a:cs typeface="Times New Roman" panose="02020603050405020304" pitchFamily="18" charset="0"/>
                            </a:rPr>
                            <a:t>FCNC</a:t>
                          </a:r>
                          <a:endParaRPr lang="zh-CN" altLang="en-US" b="1"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64182" t="-423810" r="-80182" b="-120952"/>
                          </a:stretch>
                        </a:blipFill>
                      </a:tcPr>
                    </a:tc>
                    <a:tc>
                      <a:txBody>
                        <a:bodyPr/>
                        <a:lstStyle/>
                        <a:p>
                          <a:endParaRPr lang="zh-CN"/>
                        </a:p>
                      </a:txBody>
                      <a:tcPr anchor="ctr">
                        <a:lnL>
                          <a:noFill/>
                        </a:lnL>
                        <a:lnR>
                          <a:noFill/>
                        </a:lnR>
                        <a:lnT>
                          <a:noFill/>
                        </a:lnT>
                        <a:lnB>
                          <a:noFill/>
                        </a:lnB>
                        <a:lnTlToBr w="12700" cmpd="sng">
                          <a:noFill/>
                          <a:prstDash val="solid"/>
                        </a:lnTlToBr>
                        <a:lnBlToTr w="12700" cmpd="sng">
                          <a:noFill/>
                          <a:prstDash val="solid"/>
                        </a:lnBlToTr>
                        <a:blipFill>
                          <a:blip r:embed="rId2"/>
                          <a:stretch>
                            <a:fillRect l="-205695" t="-423810" r="-456" b="-120952"/>
                          </a:stretch>
                        </a:blipFill>
                      </a:tcPr>
                    </a:tc>
                    <a:extLst>
                      <a:ext uri="{0D108BD9-81ED-4DB2-BD59-A6C34878D82A}">
                        <a16:rowId xmlns:a16="http://schemas.microsoft.com/office/drawing/2014/main" val="3127614729"/>
                      </a:ext>
                    </a:extLst>
                  </a:tr>
                  <a:tr h="7187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b="1" baseline="0" dirty="0">
                              <a:latin typeface="Times New Roman" panose="02020603050405020304" pitchFamily="18" charset="0"/>
                              <a:cs typeface="Times New Roman" panose="02020603050405020304" pitchFamily="18" charset="0"/>
                            </a:rPr>
                            <a:t>Dark photon, millicharged</a:t>
                          </a: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endParaRPr lang="zh-CN"/>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blipFill>
                          <a:blip r:embed="rId2"/>
                          <a:stretch>
                            <a:fillRect l="-64182" t="-466102" r="-80182" b="-7627"/>
                          </a:stretch>
                        </a:blipFill>
                      </a:tcPr>
                    </a:tc>
                    <a:tc>
                      <a:txBody>
                        <a:bodyPr/>
                        <a:lstStyle/>
                        <a:p>
                          <a:endParaRPr lang="zh-CN"/>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blipFill>
                          <a:blip r:embed="rId2"/>
                          <a:stretch>
                            <a:fillRect l="-205695" t="-466102" r="-456" b="-7627"/>
                          </a:stretch>
                        </a:blipFill>
                      </a:tcPr>
                    </a:tc>
                    <a:extLst>
                      <a:ext uri="{0D108BD9-81ED-4DB2-BD59-A6C34878D82A}">
                        <a16:rowId xmlns:a16="http://schemas.microsoft.com/office/drawing/2014/main" val="1377961527"/>
                      </a:ext>
                    </a:extLst>
                  </a:tr>
                </a:tbl>
              </a:graphicData>
            </a:graphic>
          </p:graphicFrame>
        </mc:Fallback>
      </mc:AlternateContent>
      <p:pic>
        <p:nvPicPr>
          <p:cNvPr id="5" name="图片 4"/>
          <p:cNvPicPr>
            <a:picLocks noChangeAspect="1"/>
          </p:cNvPicPr>
          <p:nvPr/>
        </p:nvPicPr>
        <p:blipFill>
          <a:blip r:embed="rId3"/>
          <a:stretch>
            <a:fillRect/>
          </a:stretch>
        </p:blipFill>
        <p:spPr>
          <a:xfrm>
            <a:off x="4396338" y="5181600"/>
            <a:ext cx="4633362" cy="499915"/>
          </a:xfrm>
          <a:prstGeom prst="rect">
            <a:avLst/>
          </a:prstGeom>
        </p:spPr>
      </p:pic>
    </p:spTree>
    <p:extLst>
      <p:ext uri="{BB962C8B-B14F-4D97-AF65-F5344CB8AC3E}">
        <p14:creationId xmlns:p14="http://schemas.microsoft.com/office/powerpoint/2010/main" val="35254740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0000FF"/>
                </a:solidFill>
              </a:rPr>
              <a:t>STCF</a:t>
            </a:r>
            <a:r>
              <a:rPr lang="zh-CN" altLang="en-US" dirty="0" smtClean="0">
                <a:solidFill>
                  <a:srgbClr val="0000FF"/>
                </a:solidFill>
              </a:rPr>
              <a:t>探测器</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28</a:t>
            </a:fld>
            <a:endParaRPr lang="en-US" dirty="0"/>
          </a:p>
        </p:txBody>
      </p:sp>
      <p:pic>
        <p:nvPicPr>
          <p:cNvPr id="4" name="图片 3"/>
          <p:cNvPicPr>
            <a:picLocks/>
          </p:cNvPicPr>
          <p:nvPr/>
        </p:nvPicPr>
        <p:blipFill>
          <a:blip r:embed="rId3"/>
          <a:stretch>
            <a:fillRect/>
          </a:stretch>
        </p:blipFill>
        <p:spPr>
          <a:xfrm>
            <a:off x="345464" y="3860436"/>
            <a:ext cx="2160000" cy="2880000"/>
          </a:xfrm>
          <a:prstGeom prst="rect">
            <a:avLst/>
          </a:prstGeom>
          <a:ln w="25400">
            <a:solidFill>
              <a:schemeClr val="tx1"/>
            </a:solidFill>
          </a:ln>
        </p:spPr>
      </p:pic>
      <p:sp>
        <p:nvSpPr>
          <p:cNvPr id="5" name="文本框 4"/>
          <p:cNvSpPr txBox="1"/>
          <p:nvPr/>
        </p:nvSpPr>
        <p:spPr>
          <a:xfrm>
            <a:off x="200891" y="753625"/>
            <a:ext cx="8801100" cy="523220"/>
          </a:xfrm>
          <a:prstGeom prst="rect">
            <a:avLst/>
          </a:prstGeom>
          <a:solidFill>
            <a:srgbClr val="FFFF00"/>
          </a:solidFill>
        </p:spPr>
        <p:txBody>
          <a:bodyPr wrap="square" rtlCol="0">
            <a:spAutoFit/>
          </a:bodyPr>
          <a:lstStyle/>
          <a:p>
            <a:pPr algn="ctr">
              <a:buNone/>
            </a:pPr>
            <a:r>
              <a:rPr lang="zh-CN" altLang="en-US" sz="2800" dirty="0" smtClean="0">
                <a:solidFill>
                  <a:srgbClr val="FF0000"/>
                </a:solidFill>
                <a:latin typeface="华文楷体" panose="02010600040101010101" pitchFamily="2" charset="-122"/>
                <a:ea typeface="华文楷体" panose="02010600040101010101" pitchFamily="2" charset="-122"/>
              </a:rPr>
              <a:t>类</a:t>
            </a:r>
            <a:r>
              <a:rPr lang="en-US" altLang="zh-CN" sz="2800" dirty="0" smtClean="0">
                <a:solidFill>
                  <a:srgbClr val="FF0000"/>
                </a:solidFill>
                <a:latin typeface="华文楷体" panose="02010600040101010101" pitchFamily="2" charset="-122"/>
                <a:ea typeface="华文楷体" panose="02010600040101010101" pitchFamily="2" charset="-122"/>
              </a:rPr>
              <a:t>BESIII</a:t>
            </a:r>
            <a:r>
              <a:rPr lang="zh-CN" altLang="en-US" sz="2800" dirty="0" smtClean="0">
                <a:solidFill>
                  <a:srgbClr val="FF0000"/>
                </a:solidFill>
                <a:latin typeface="华文楷体" panose="02010600040101010101" pitchFamily="2" charset="-122"/>
                <a:ea typeface="华文楷体" panose="02010600040101010101" pitchFamily="2" charset="-122"/>
              </a:rPr>
              <a:t>探测器</a:t>
            </a:r>
            <a:r>
              <a:rPr lang="zh-CN" altLang="en-US" sz="2800" dirty="0" smtClean="0">
                <a:solidFill>
                  <a:schemeClr val="tx1"/>
                </a:solidFill>
                <a:latin typeface="华文楷体" panose="02010600040101010101" pitchFamily="2" charset="-122"/>
                <a:ea typeface="华文楷体" panose="02010600040101010101" pitchFamily="2" charset="-122"/>
              </a:rPr>
              <a:t>、以</a:t>
            </a:r>
            <a:r>
              <a:rPr lang="zh-CN" altLang="en-US" sz="2800" dirty="0" smtClean="0">
                <a:solidFill>
                  <a:srgbClr val="FF0000"/>
                </a:solidFill>
                <a:latin typeface="华文楷体" panose="02010600040101010101" pitchFamily="2" charset="-122"/>
                <a:ea typeface="华文楷体" panose="02010600040101010101" pitchFamily="2" charset="-122"/>
              </a:rPr>
              <a:t>全新技术</a:t>
            </a:r>
            <a:r>
              <a:rPr lang="zh-CN" altLang="en-US" sz="2800" dirty="0" smtClean="0">
                <a:solidFill>
                  <a:schemeClr val="tx1"/>
                </a:solidFill>
                <a:latin typeface="华文楷体" panose="02010600040101010101" pitchFamily="2" charset="-122"/>
                <a:ea typeface="华文楷体" panose="02010600040101010101" pitchFamily="2" charset="-122"/>
              </a:rPr>
              <a:t>为基础的新一代探测谱仪</a:t>
            </a:r>
            <a:endParaRPr lang="zh-CN" altLang="en-US" sz="2800" dirty="0">
              <a:solidFill>
                <a:schemeClr val="tx1"/>
              </a:solidFill>
              <a:latin typeface="华文楷体" panose="02010600040101010101" pitchFamily="2" charset="-122"/>
              <a:ea typeface="华文楷体" panose="02010600040101010101" pitchFamily="2" charset="-122"/>
            </a:endParaRPr>
          </a:p>
        </p:txBody>
      </p:sp>
      <p:pic>
        <p:nvPicPr>
          <p:cNvPr id="6" name="图片 5"/>
          <p:cNvPicPr>
            <a:picLocks/>
          </p:cNvPicPr>
          <p:nvPr/>
        </p:nvPicPr>
        <p:blipFill>
          <a:blip r:embed="rId4"/>
          <a:stretch>
            <a:fillRect/>
          </a:stretch>
        </p:blipFill>
        <p:spPr>
          <a:xfrm>
            <a:off x="1959954" y="3348042"/>
            <a:ext cx="2160000" cy="2880000"/>
          </a:xfrm>
          <a:prstGeom prst="rect">
            <a:avLst/>
          </a:prstGeom>
          <a:ln w="25400">
            <a:solidFill>
              <a:schemeClr val="tx1"/>
            </a:solidFill>
          </a:ln>
        </p:spPr>
      </p:pic>
      <p:pic>
        <p:nvPicPr>
          <p:cNvPr id="7" name="图片 6"/>
          <p:cNvPicPr>
            <a:picLocks/>
          </p:cNvPicPr>
          <p:nvPr/>
        </p:nvPicPr>
        <p:blipFill>
          <a:blip r:embed="rId5"/>
          <a:stretch>
            <a:fillRect/>
          </a:stretch>
        </p:blipFill>
        <p:spPr>
          <a:xfrm>
            <a:off x="3731772" y="2928257"/>
            <a:ext cx="2160000" cy="2880000"/>
          </a:xfrm>
          <a:prstGeom prst="rect">
            <a:avLst/>
          </a:prstGeom>
          <a:ln w="25400">
            <a:solidFill>
              <a:schemeClr val="tx1"/>
            </a:solidFill>
          </a:ln>
        </p:spPr>
      </p:pic>
      <p:pic>
        <p:nvPicPr>
          <p:cNvPr id="8" name="图片 7"/>
          <p:cNvPicPr>
            <a:picLocks/>
          </p:cNvPicPr>
          <p:nvPr/>
        </p:nvPicPr>
        <p:blipFill>
          <a:blip r:embed="rId6"/>
          <a:stretch>
            <a:fillRect/>
          </a:stretch>
        </p:blipFill>
        <p:spPr>
          <a:xfrm>
            <a:off x="5115409" y="2338636"/>
            <a:ext cx="2160000" cy="2880000"/>
          </a:xfrm>
          <a:prstGeom prst="rect">
            <a:avLst/>
          </a:prstGeom>
          <a:ln w="25400">
            <a:solidFill>
              <a:schemeClr val="tx1"/>
            </a:solidFill>
          </a:ln>
        </p:spPr>
      </p:pic>
      <p:pic>
        <p:nvPicPr>
          <p:cNvPr id="9" name="图片 8"/>
          <p:cNvPicPr>
            <a:picLocks/>
          </p:cNvPicPr>
          <p:nvPr/>
        </p:nvPicPr>
        <p:blipFill>
          <a:blip r:embed="rId7"/>
          <a:stretch>
            <a:fillRect/>
          </a:stretch>
        </p:blipFill>
        <p:spPr>
          <a:xfrm>
            <a:off x="6668135" y="2079302"/>
            <a:ext cx="2160000" cy="2880000"/>
          </a:xfrm>
          <a:prstGeom prst="rect">
            <a:avLst/>
          </a:prstGeom>
          <a:ln w="25400">
            <a:solidFill>
              <a:schemeClr val="tx1"/>
            </a:solidFill>
          </a:ln>
        </p:spPr>
      </p:pic>
      <p:pic>
        <p:nvPicPr>
          <p:cNvPr id="10" name="图片 9"/>
          <p:cNvPicPr>
            <a:picLocks noChangeAspect="1"/>
          </p:cNvPicPr>
          <p:nvPr/>
        </p:nvPicPr>
        <p:blipFill>
          <a:blip r:embed="rId8"/>
          <a:stretch>
            <a:fillRect/>
          </a:stretch>
        </p:blipFill>
        <p:spPr>
          <a:xfrm>
            <a:off x="147219" y="1264881"/>
            <a:ext cx="3721070" cy="2175770"/>
          </a:xfrm>
          <a:prstGeom prst="rect">
            <a:avLst/>
          </a:prstGeom>
        </p:spPr>
      </p:pic>
      <p:sp>
        <p:nvSpPr>
          <p:cNvPr id="11" name="椭圆 10"/>
          <p:cNvSpPr/>
          <p:nvPr/>
        </p:nvSpPr>
        <p:spPr bwMode="auto">
          <a:xfrm>
            <a:off x="2971800" y="2964300"/>
            <a:ext cx="838200" cy="21922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sp>
        <p:nvSpPr>
          <p:cNvPr id="12" name="椭圆 11"/>
          <p:cNvSpPr/>
          <p:nvPr/>
        </p:nvSpPr>
        <p:spPr bwMode="auto">
          <a:xfrm>
            <a:off x="2971800" y="2964300"/>
            <a:ext cx="762000" cy="3123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sp>
        <p:nvSpPr>
          <p:cNvPr id="13" name="椭圆 12"/>
          <p:cNvSpPr/>
          <p:nvPr/>
        </p:nvSpPr>
        <p:spPr bwMode="auto">
          <a:xfrm>
            <a:off x="2743200" y="3810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sp>
        <p:nvSpPr>
          <p:cNvPr id="14" name="椭圆 13"/>
          <p:cNvSpPr/>
          <p:nvPr/>
        </p:nvSpPr>
        <p:spPr bwMode="auto">
          <a:xfrm>
            <a:off x="2827254" y="3018404"/>
            <a:ext cx="1041035" cy="325632"/>
          </a:xfrm>
          <a:prstGeom prst="ellipse">
            <a:avLst/>
          </a:prstGeom>
          <a:noFill/>
          <a:ln w="222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sp>
        <p:nvSpPr>
          <p:cNvPr id="15" name="文本框 14"/>
          <p:cNvSpPr txBox="1"/>
          <p:nvPr/>
        </p:nvSpPr>
        <p:spPr>
          <a:xfrm>
            <a:off x="3935586" y="1264881"/>
            <a:ext cx="4615153" cy="769441"/>
          </a:xfrm>
          <a:prstGeom prst="rect">
            <a:avLst/>
          </a:prstGeom>
          <a:noFill/>
        </p:spPr>
        <p:txBody>
          <a:bodyPr wrap="square" rtlCol="0">
            <a:spAutoFit/>
          </a:bodyPr>
          <a:lstStyle/>
          <a:p>
            <a:pPr algn="ctr">
              <a:buNone/>
            </a:pPr>
            <a:r>
              <a:rPr lang="zh-CN" altLang="en-US" sz="2200" dirty="0" smtClean="0">
                <a:solidFill>
                  <a:schemeClr val="tx1"/>
                </a:solidFill>
                <a:latin typeface="华文楷体" panose="02010600040101010101" pitchFamily="2" charset="-122"/>
                <a:ea typeface="华文楷体" panose="02010600040101010101" pitchFamily="2" charset="-122"/>
              </a:rPr>
              <a:t>经过约</a:t>
            </a:r>
            <a:r>
              <a:rPr lang="en-US" altLang="zh-CN" sz="2200" dirty="0" smtClean="0">
                <a:solidFill>
                  <a:schemeClr val="tx1"/>
                </a:solidFill>
                <a:latin typeface="华文楷体" panose="02010600040101010101" pitchFamily="2" charset="-122"/>
                <a:ea typeface="华文楷体" panose="02010600040101010101" pitchFamily="2" charset="-122"/>
              </a:rPr>
              <a:t>400</a:t>
            </a:r>
            <a:r>
              <a:rPr lang="zh-CN" altLang="en-US" sz="2200" dirty="0" smtClean="0">
                <a:solidFill>
                  <a:schemeClr val="tx1"/>
                </a:solidFill>
                <a:latin typeface="华文楷体" panose="02010600040101010101" pitchFamily="2" charset="-122"/>
                <a:ea typeface="华文楷体" panose="02010600040101010101" pitchFamily="2" charset="-122"/>
              </a:rPr>
              <a:t>次不同大小会议和讨论，已形成</a:t>
            </a:r>
            <a:r>
              <a:rPr lang="zh-CN" altLang="en-US" sz="2200" dirty="0" smtClean="0">
                <a:solidFill>
                  <a:srgbClr val="FF0000"/>
                </a:solidFill>
                <a:latin typeface="华文楷体" panose="02010600040101010101" pitchFamily="2" charset="-122"/>
                <a:ea typeface="华文楷体" panose="02010600040101010101" pitchFamily="2" charset="-122"/>
              </a:rPr>
              <a:t>完整</a:t>
            </a:r>
            <a:r>
              <a:rPr lang="zh-CN" altLang="en-US" sz="2200" dirty="0" smtClean="0">
                <a:solidFill>
                  <a:schemeClr val="tx1"/>
                </a:solidFill>
                <a:latin typeface="华文楷体" panose="02010600040101010101" pitchFamily="2" charset="-122"/>
                <a:ea typeface="华文楷体" panose="02010600040101010101" pitchFamily="2" charset="-122"/>
              </a:rPr>
              <a:t>的</a:t>
            </a:r>
            <a:r>
              <a:rPr lang="zh-CN" altLang="en-US" sz="2200" dirty="0" smtClean="0">
                <a:solidFill>
                  <a:srgbClr val="FF0000"/>
                </a:solidFill>
                <a:latin typeface="华文楷体" panose="02010600040101010101" pitchFamily="2" charset="-122"/>
                <a:ea typeface="华文楷体" panose="02010600040101010101" pitchFamily="2" charset="-122"/>
              </a:rPr>
              <a:t>概念性设计报告</a:t>
            </a:r>
            <a:endParaRPr lang="zh-CN" altLang="en-US" sz="2200" dirty="0">
              <a:solidFill>
                <a:srgbClr val="FF0000"/>
              </a:solidFill>
              <a:latin typeface="华文楷体" panose="02010600040101010101" pitchFamily="2" charset="-122"/>
              <a:ea typeface="华文楷体" panose="02010600040101010101" pitchFamily="2" charset="-122"/>
            </a:endParaRPr>
          </a:p>
        </p:txBody>
      </p:sp>
      <p:pic>
        <p:nvPicPr>
          <p:cNvPr id="16"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4472" y="5066528"/>
            <a:ext cx="2228667" cy="1712461"/>
          </a:xfrm>
          <a:prstGeom prst="rect">
            <a:avLst/>
          </a:prstGeom>
        </p:spPr>
      </p:pic>
      <p:pic>
        <p:nvPicPr>
          <p:cNvPr id="17" name="Picture 5">
            <a:extLst>
              <a:ext uri="{FF2B5EF4-FFF2-40B4-BE49-F238E27FC236}">
                <a16:creationId xmlns:a16="http://schemas.microsoft.com/office/drawing/2014/main" id="{A069843F-086D-BF42-AEF3-D9F951DB72D4}"/>
              </a:ext>
            </a:extLst>
          </p:cNvPr>
          <p:cNvPicPr>
            <a:picLocks noChangeAspect="1"/>
          </p:cNvPicPr>
          <p:nvPr/>
        </p:nvPicPr>
        <p:blipFill>
          <a:blip r:embed="rId10"/>
          <a:stretch>
            <a:fillRect/>
          </a:stretch>
        </p:blipFill>
        <p:spPr>
          <a:xfrm>
            <a:off x="7067588" y="3711880"/>
            <a:ext cx="1834022" cy="1625392"/>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34419" y="5456603"/>
            <a:ext cx="1700361" cy="1172797"/>
          </a:xfrm>
          <a:prstGeom prst="rect">
            <a:avLst/>
          </a:prstGeom>
        </p:spPr>
      </p:pic>
    </p:spTree>
    <p:extLst>
      <p:ext uri="{BB962C8B-B14F-4D97-AF65-F5344CB8AC3E}">
        <p14:creationId xmlns:p14="http://schemas.microsoft.com/office/powerpoint/2010/main" val="1550734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探测器概念设计</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29</a:t>
            </a:fld>
            <a:endParaRPr lang="en-US" dirty="0"/>
          </a:p>
        </p:txBody>
      </p:sp>
      <p:pic>
        <p:nvPicPr>
          <p:cNvPr id="5" name="内容占位符 3">
            <a:extLst>
              <a:ext uri="{FF2B5EF4-FFF2-40B4-BE49-F238E27FC236}">
                <a16:creationId xmlns:a16="http://schemas.microsoft.com/office/drawing/2014/main" id="{CDEEA3C1-3E87-46A4-8B46-0521E01615F2}"/>
              </a:ext>
            </a:extLst>
          </p:cNvPr>
          <p:cNvPicPr>
            <a:picLocks noChangeAspect="1"/>
          </p:cNvPicPr>
          <p:nvPr/>
        </p:nvPicPr>
        <p:blipFill>
          <a:blip r:embed="rId2"/>
          <a:stretch>
            <a:fillRect/>
          </a:stretch>
        </p:blipFill>
        <p:spPr bwMode="auto">
          <a:xfrm>
            <a:off x="510988" y="769866"/>
            <a:ext cx="5516544" cy="391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内容占位符 2">
            <a:extLst>
              <a:ext uri="{FF2B5EF4-FFF2-40B4-BE49-F238E27FC236}">
                <a16:creationId xmlns:a16="http://schemas.microsoft.com/office/drawing/2014/main" id="{1E70FE03-81C6-49D7-BDDB-9B976687BD10}"/>
              </a:ext>
            </a:extLst>
          </p:cNvPr>
          <p:cNvSpPr txBox="1">
            <a:spLocks/>
          </p:cNvSpPr>
          <p:nvPr/>
        </p:nvSpPr>
        <p:spPr bwMode="auto">
          <a:xfrm>
            <a:off x="510988" y="4374039"/>
            <a:ext cx="594042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3399"/>
              </a:buClr>
              <a:buFont typeface="Wingdings 2" panose="05020102010507070707" pitchFamily="18" charset="2"/>
              <a:buChar char="è"/>
              <a:defRPr sz="36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99"/>
                </a:solidFill>
                <a:latin typeface="Times New Roman" panose="02020603050405020304" pitchFamily="18" charset="0"/>
                <a:ea typeface="华文楷体" panose="02010600040101010101" pitchFamily="2"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anose="05020102010507070707" pitchFamily="18" charset="2"/>
              <a:buChar char="è"/>
              <a:defRPr sz="2400" b="1">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anose="05020102010507070707" pitchFamily="18" charset="2"/>
              <a:buChar char="è"/>
              <a:defRPr sz="20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anose="05020102010507070707" pitchFamily="18" charset="2"/>
              <a:buChar char="è"/>
              <a:defRPr sz="20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None/>
              <a:tabLst/>
              <a:defRPr/>
            </a:pPr>
            <a:r>
              <a:rPr kumimoji="0" lang="zh-CN" altLang="en-US" sz="2200" b="1" i="0" u="none" strike="noStrike" kern="0" cap="none" spc="0" normalizeH="0" baseline="0" noProof="0" dirty="0" smtClean="0">
                <a:ln>
                  <a:noFill/>
                </a:ln>
                <a:solidFill>
                  <a:srgbClr val="0000FF"/>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物理需求：</a:t>
            </a:r>
            <a:endParaRPr kumimoji="0" lang="en-US" altLang="zh-CN" sz="2200" b="1" i="0" u="none" strike="noStrike" kern="0" cap="none" spc="0" normalizeH="0" baseline="0" noProof="0" dirty="0" smtClean="0">
              <a:ln>
                <a:noFill/>
              </a:ln>
              <a:solidFill>
                <a:srgbClr val="0000FF"/>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0" lang="zh-CN" altLang="en-US"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对低能</a:t>
            </a:r>
            <a:r>
              <a:rPr kumimoji="0" lang="en-US" altLang="zh-CN"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动量粒子有很好的探测性能</a:t>
            </a:r>
            <a:r>
              <a:rPr kumimoji="0" lang="en-US" altLang="zh-CN"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高效率、高分辨</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0" lang="zh-CN" altLang="en-US"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宽动量范围的强子鉴别</a:t>
            </a:r>
            <a:r>
              <a:rPr kumimoji="0" lang="en-US" altLang="zh-CN"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a:t>
            </a:r>
            <a:r>
              <a:rPr kumimoji="0" lang="zh-CN" altLang="en-US"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直到</a:t>
            </a:r>
            <a:r>
              <a:rPr kumimoji="0" lang="en-US" altLang="zh-CN"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2GeV</a:t>
            </a:r>
            <a:r>
              <a:rPr kumimoji="0" lang="zh-CN" altLang="en-US"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的</a:t>
            </a:r>
            <a:r>
              <a:rPr kumimoji="0" lang="en-US" altLang="zh-CN"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pi/K</a:t>
            </a:r>
            <a:r>
              <a:rPr kumimoji="0" lang="zh-CN" altLang="en-US"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分辨</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0" lang="zh-CN" altLang="en-US"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很好的缪子鉴别能力：直到</a:t>
            </a:r>
            <a:r>
              <a:rPr kumimoji="0" lang="en-US" altLang="zh-CN"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1.8GeV</a:t>
            </a:r>
            <a:r>
              <a:rPr kumimoji="0" lang="zh-CN" altLang="en-US"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的</a:t>
            </a:r>
            <a:r>
              <a:rPr kumimoji="0" lang="en-US" altLang="zh-CN"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mu/pi</a:t>
            </a:r>
            <a:r>
              <a:rPr kumimoji="0" lang="zh-CN" altLang="en-US"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分辨 </a:t>
            </a:r>
            <a:endParaRPr kumimoji="0" lang="en-US" altLang="zh-CN" sz="1800" b="1" i="0" u="none" strike="noStrike" kern="0" cap="none" spc="0" normalizeH="0" baseline="0" noProof="0" dirty="0" smtClean="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tabLst/>
              <a:defRPr/>
            </a:pPr>
            <a:endParaRPr kumimoji="0" lang="zh-CN" altLang="en-US" sz="1800" b="1" i="0" u="none" strike="noStrike" kern="0" cap="none" spc="0" normalizeH="0" baseline="0" noProof="0" dirty="0">
              <a:ln>
                <a:noFill/>
              </a:ln>
              <a:solidFill>
                <a:srgbClr val="000066"/>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Rectangle 14">
            <a:extLst>
              <a:ext uri="{FF2B5EF4-FFF2-40B4-BE49-F238E27FC236}">
                <a16:creationId xmlns:a16="http://schemas.microsoft.com/office/drawing/2014/main" id="{ED329791-BD1C-4B4A-AD08-F1148C38C0B4}"/>
              </a:ext>
            </a:extLst>
          </p:cNvPr>
          <p:cNvSpPr>
            <a:spLocks noChangeArrowheads="1"/>
          </p:cNvSpPr>
          <p:nvPr/>
        </p:nvSpPr>
        <p:spPr bwMode="auto">
          <a:xfrm>
            <a:off x="6399025" y="1610249"/>
            <a:ext cx="2572479" cy="938593"/>
          </a:xfrm>
          <a:prstGeom prst="rect">
            <a:avLst/>
          </a:prstGeom>
          <a:solidFill>
            <a:srgbClr val="57D4D2"/>
          </a:solidFill>
          <a:ln>
            <a:noFill/>
          </a:ln>
        </p:spPr>
        <p:txBody>
          <a:bodyPr/>
          <a:lstStyle/>
          <a:p>
            <a:pPr marL="342900" indent="-342900" algn="l" defTabSz="457200">
              <a:lnSpc>
                <a:spcPct val="90000"/>
              </a:lnSpc>
              <a:spcBef>
                <a:spcPts val="600"/>
              </a:spcBef>
              <a:buClrTx/>
              <a:buFontTx/>
              <a:buNone/>
            </a:pPr>
            <a:r>
              <a:rPr kumimoji="0" lang="en-US" altLang="zh-CN" sz="1200" b="0" dirty="0">
                <a:solidFill>
                  <a:prstClr val="black"/>
                </a:solidFill>
                <a:latin typeface="Times CY"/>
                <a:ea typeface="ＭＳ Ｐゴシック" charset="-128"/>
                <a:cs typeface="Times CY"/>
              </a:rPr>
              <a:t>MDC</a:t>
            </a:r>
          </a:p>
          <a:p>
            <a:pPr marL="342900" indent="-342900" algn="l" defTabSz="457200">
              <a:lnSpc>
                <a:spcPct val="90000"/>
              </a:lnSpc>
              <a:spcBef>
                <a:spcPts val="600"/>
              </a:spcBef>
              <a:buClrTx/>
              <a:buFont typeface="Arial"/>
              <a:buChar char="•"/>
            </a:pPr>
            <a:r>
              <a:rPr kumimoji="0" lang="en-US" altLang="zh-CN" sz="1200" b="0" dirty="0" err="1">
                <a:solidFill>
                  <a:prstClr val="black"/>
                </a:solidFill>
                <a:latin typeface="Symbol" charset="2"/>
                <a:ea typeface="ＭＳ Ｐゴシック" charset="-128"/>
                <a:cs typeface="Symbol" charset="2"/>
              </a:rPr>
              <a:t>s</a:t>
            </a:r>
            <a:r>
              <a:rPr kumimoji="0" lang="en-US" altLang="zh-CN" sz="1200" b="0" baseline="-25000" dirty="0" err="1">
                <a:solidFill>
                  <a:prstClr val="black"/>
                </a:solidFill>
                <a:latin typeface="Times CY"/>
                <a:ea typeface="ＭＳ Ｐゴシック" charset="-128"/>
                <a:cs typeface="Times CY"/>
              </a:rPr>
              <a:t>xy</a:t>
            </a:r>
            <a:r>
              <a:rPr kumimoji="0" lang="en-US" altLang="zh-CN" sz="1200" b="0" dirty="0">
                <a:solidFill>
                  <a:prstClr val="black"/>
                </a:solidFill>
                <a:latin typeface="Times CY"/>
                <a:ea typeface="ＭＳ Ｐゴシック" charset="-128"/>
                <a:cs typeface="Times CY"/>
              </a:rPr>
              <a:t>&lt; 130 </a:t>
            </a:r>
            <a:r>
              <a:rPr kumimoji="0" lang="en-US" altLang="zh-CN" sz="1200" b="0" dirty="0">
                <a:solidFill>
                  <a:prstClr val="black"/>
                </a:solidFill>
                <a:latin typeface="Symbol" charset="2"/>
                <a:ea typeface="ＭＳ Ｐゴシック" charset="-128"/>
                <a:cs typeface="Symbol" charset="2"/>
              </a:rPr>
              <a:t>m</a:t>
            </a:r>
            <a:r>
              <a:rPr kumimoji="0" lang="en-US" altLang="zh-CN" sz="1200" b="0" dirty="0">
                <a:solidFill>
                  <a:prstClr val="black"/>
                </a:solidFill>
                <a:latin typeface="Times CY"/>
                <a:ea typeface="ＭＳ Ｐゴシック" charset="-128"/>
                <a:cs typeface="Times CY"/>
              </a:rPr>
              <a:t>m</a:t>
            </a:r>
          </a:p>
          <a:p>
            <a:pPr marL="342900" indent="-342900" algn="l" defTabSz="457200">
              <a:lnSpc>
                <a:spcPct val="90000"/>
              </a:lnSpc>
              <a:spcBef>
                <a:spcPts val="600"/>
              </a:spcBef>
              <a:buClrTx/>
              <a:buFont typeface="Arial"/>
              <a:buChar char="•"/>
            </a:pPr>
            <a:r>
              <a:rPr kumimoji="0" lang="en-US" altLang="zh-CN" sz="1200" b="0" dirty="0">
                <a:solidFill>
                  <a:prstClr val="black"/>
                </a:solidFill>
                <a:latin typeface="Symbol" charset="2"/>
                <a:ea typeface="ＭＳ Ｐゴシック" charset="-128"/>
                <a:cs typeface="Symbol" charset="2"/>
              </a:rPr>
              <a:t>s</a:t>
            </a:r>
            <a:r>
              <a:rPr kumimoji="0" lang="en-US" altLang="zh-CN" sz="1200" b="0" baseline="-25000" dirty="0">
                <a:solidFill>
                  <a:prstClr val="black"/>
                </a:solidFill>
                <a:latin typeface="Times CY"/>
                <a:ea typeface="ＭＳ Ｐゴシック" charset="-128"/>
                <a:cs typeface="Times CY"/>
              </a:rPr>
              <a:t>p</a:t>
            </a:r>
            <a:r>
              <a:rPr kumimoji="0" lang="en-US" altLang="zh-CN" sz="1200" b="0" dirty="0">
                <a:solidFill>
                  <a:prstClr val="black"/>
                </a:solidFill>
                <a:latin typeface="Times CY"/>
                <a:ea typeface="ＭＳ Ｐゴシック" charset="-128"/>
                <a:cs typeface="Times CY"/>
              </a:rPr>
              <a:t>/p ~ 0.5% @ 1 GeV</a:t>
            </a:r>
          </a:p>
          <a:p>
            <a:pPr marL="342900" indent="-342900" algn="l" defTabSz="457200">
              <a:lnSpc>
                <a:spcPct val="90000"/>
              </a:lnSpc>
              <a:spcBef>
                <a:spcPts val="600"/>
              </a:spcBef>
              <a:buClrTx/>
              <a:buFont typeface="Arial"/>
              <a:buChar char="•"/>
            </a:pPr>
            <a:r>
              <a:rPr kumimoji="0" lang="en-US" altLang="zh-CN" sz="1200" b="0" dirty="0" err="1">
                <a:solidFill>
                  <a:prstClr val="black"/>
                </a:solidFill>
                <a:latin typeface="Times CY"/>
                <a:ea typeface="ＭＳ Ｐゴシック" charset="-128"/>
                <a:cs typeface="Times CY"/>
              </a:rPr>
              <a:t>dE</a:t>
            </a:r>
            <a:r>
              <a:rPr kumimoji="0" lang="en-US" altLang="zh-CN" sz="1200" b="0" dirty="0">
                <a:solidFill>
                  <a:prstClr val="black"/>
                </a:solidFill>
                <a:latin typeface="Times CY"/>
                <a:ea typeface="ＭＳ Ｐゴシック" charset="-128"/>
                <a:cs typeface="Times CY"/>
              </a:rPr>
              <a:t>/dx~6%</a:t>
            </a:r>
          </a:p>
        </p:txBody>
      </p:sp>
      <p:sp>
        <p:nvSpPr>
          <p:cNvPr id="8" name="Rectangle 14">
            <a:extLst>
              <a:ext uri="{FF2B5EF4-FFF2-40B4-BE49-F238E27FC236}">
                <a16:creationId xmlns:a16="http://schemas.microsoft.com/office/drawing/2014/main" id="{C4CF46D1-F816-4342-8A95-E5E1A8F7AFAF}"/>
              </a:ext>
            </a:extLst>
          </p:cNvPr>
          <p:cNvSpPr>
            <a:spLocks noChangeArrowheads="1"/>
          </p:cNvSpPr>
          <p:nvPr/>
        </p:nvSpPr>
        <p:spPr bwMode="auto">
          <a:xfrm>
            <a:off x="6388977" y="769866"/>
            <a:ext cx="2572479" cy="840383"/>
          </a:xfrm>
          <a:prstGeom prst="rect">
            <a:avLst/>
          </a:prstGeom>
          <a:solidFill>
            <a:srgbClr val="FF23DA"/>
          </a:solidFill>
          <a:ln>
            <a:noFill/>
          </a:ln>
        </p:spPr>
        <p:txBody>
          <a:bodyPr/>
          <a:lstStyle/>
          <a:p>
            <a:pPr marL="342900" indent="-342900" algn="l" defTabSz="457200">
              <a:lnSpc>
                <a:spcPct val="90000"/>
              </a:lnSpc>
              <a:spcBef>
                <a:spcPts val="600"/>
              </a:spcBef>
              <a:buClrTx/>
              <a:buFontTx/>
              <a:buNone/>
            </a:pPr>
            <a:r>
              <a:rPr kumimoji="0" lang="en-US" altLang="zh-CN" sz="1400" b="0" dirty="0">
                <a:solidFill>
                  <a:prstClr val="white"/>
                </a:solidFill>
                <a:latin typeface="Times CY"/>
                <a:ea typeface="ＭＳ Ｐゴシック" charset="-128"/>
                <a:cs typeface="Times CY"/>
              </a:rPr>
              <a:t>PXD</a:t>
            </a:r>
            <a:endParaRPr kumimoji="0" lang="en-US" altLang="zh-CN" sz="1400" b="0" dirty="0">
              <a:solidFill>
                <a:srgbClr val="FF0000"/>
              </a:solidFill>
              <a:latin typeface="Times CY"/>
              <a:ea typeface="ＭＳ Ｐゴシック" charset="-128"/>
              <a:cs typeface="Times CY"/>
            </a:endParaRPr>
          </a:p>
          <a:p>
            <a:pPr marL="342900" indent="-342900" algn="l" defTabSz="457200">
              <a:lnSpc>
                <a:spcPct val="90000"/>
              </a:lnSpc>
              <a:spcBef>
                <a:spcPts val="600"/>
              </a:spcBef>
              <a:buClrTx/>
              <a:buFont typeface="Arial"/>
              <a:buChar char="•"/>
            </a:pPr>
            <a:r>
              <a:rPr kumimoji="0" lang="en-US" altLang="zh-CN" sz="1400" b="0" dirty="0">
                <a:solidFill>
                  <a:srgbClr val="FFFFFF"/>
                </a:solidFill>
                <a:latin typeface="Times CY"/>
                <a:ea typeface="ＭＳ Ｐゴシック" charset="-128"/>
                <a:cs typeface="Times CY"/>
              </a:rPr>
              <a:t>~&lt;0.25%X</a:t>
            </a:r>
            <a:r>
              <a:rPr kumimoji="0" lang="en-US" altLang="zh-CN" sz="1400" b="0" baseline="-25000" dirty="0">
                <a:solidFill>
                  <a:srgbClr val="FFFFFF"/>
                </a:solidFill>
                <a:latin typeface="Times CY"/>
                <a:ea typeface="ＭＳ Ｐゴシック" charset="-128"/>
                <a:cs typeface="Times CY"/>
              </a:rPr>
              <a:t>0 </a:t>
            </a:r>
            <a:r>
              <a:rPr kumimoji="0" lang="en-US" altLang="zh-CN" sz="1400" b="0" dirty="0">
                <a:solidFill>
                  <a:srgbClr val="FFFFFF"/>
                </a:solidFill>
                <a:latin typeface="Times CY"/>
                <a:ea typeface="ＭＳ Ｐゴシック" charset="-128"/>
                <a:cs typeface="Times CY"/>
              </a:rPr>
              <a:t>/ layer </a:t>
            </a:r>
          </a:p>
          <a:p>
            <a:pPr marL="342900" indent="-342900" algn="l" defTabSz="457200">
              <a:lnSpc>
                <a:spcPct val="90000"/>
              </a:lnSpc>
              <a:spcBef>
                <a:spcPts val="600"/>
              </a:spcBef>
              <a:buClrTx/>
              <a:buFont typeface="Arial"/>
              <a:buChar char="•"/>
            </a:pPr>
            <a:r>
              <a:rPr kumimoji="0" lang="en-US" altLang="zh-CN" sz="1400" b="0" dirty="0" err="1">
                <a:solidFill>
                  <a:srgbClr val="FFFFFF"/>
                </a:solidFill>
                <a:latin typeface="Symbol" charset="2"/>
                <a:ea typeface="ＭＳ Ｐゴシック" charset="-128"/>
                <a:cs typeface="Symbol" charset="2"/>
              </a:rPr>
              <a:t>s</a:t>
            </a:r>
            <a:r>
              <a:rPr kumimoji="0" lang="en-US" altLang="zh-CN" sz="1400" b="0" baseline="-25000" dirty="0" err="1">
                <a:solidFill>
                  <a:srgbClr val="FFFFFF"/>
                </a:solidFill>
                <a:latin typeface="Times CY"/>
                <a:ea typeface="ＭＳ Ｐゴシック" charset="-128"/>
                <a:cs typeface="Times CY"/>
              </a:rPr>
              <a:t>xy</a:t>
            </a:r>
            <a:r>
              <a:rPr kumimoji="0" lang="en-US" altLang="zh-CN" sz="1400" b="0" dirty="0">
                <a:solidFill>
                  <a:srgbClr val="FFFFFF"/>
                </a:solidFill>
                <a:latin typeface="Times CY"/>
                <a:ea typeface="ＭＳ Ｐゴシック" charset="-128"/>
                <a:cs typeface="Times CY"/>
              </a:rPr>
              <a:t>&lt; 130 </a:t>
            </a:r>
            <a:r>
              <a:rPr kumimoji="0" lang="en-US" altLang="zh-CN" sz="1400" b="0" dirty="0">
                <a:solidFill>
                  <a:srgbClr val="FFFFFF"/>
                </a:solidFill>
                <a:latin typeface="Symbol" charset="2"/>
                <a:ea typeface="ＭＳ Ｐゴシック" charset="-128"/>
                <a:cs typeface="Symbol" charset="2"/>
              </a:rPr>
              <a:t>m</a:t>
            </a:r>
            <a:r>
              <a:rPr kumimoji="0" lang="en-US" altLang="zh-CN" sz="1400" b="0" dirty="0">
                <a:solidFill>
                  <a:srgbClr val="FFFFFF"/>
                </a:solidFill>
                <a:latin typeface="Times CY"/>
                <a:ea typeface="ＭＳ Ｐゴシック" charset="-128"/>
                <a:cs typeface="Times CY"/>
              </a:rPr>
              <a:t>m</a:t>
            </a:r>
            <a:endParaRPr kumimoji="0" lang="en-US" altLang="zh-CN" sz="1400" b="0" dirty="0">
              <a:solidFill>
                <a:srgbClr val="000000"/>
              </a:solidFill>
              <a:latin typeface="Times CY"/>
              <a:ea typeface="ＭＳ Ｐゴシック" charset="-128"/>
              <a:cs typeface="Times CY"/>
            </a:endParaRPr>
          </a:p>
        </p:txBody>
      </p:sp>
      <p:sp>
        <p:nvSpPr>
          <p:cNvPr id="9" name="Rectangle 14">
            <a:extLst>
              <a:ext uri="{FF2B5EF4-FFF2-40B4-BE49-F238E27FC236}">
                <a16:creationId xmlns:a16="http://schemas.microsoft.com/office/drawing/2014/main" id="{8E1C400F-BB75-4DC5-8CC1-2C032546203C}"/>
              </a:ext>
            </a:extLst>
          </p:cNvPr>
          <p:cNvSpPr>
            <a:spLocks noChangeArrowheads="1"/>
          </p:cNvSpPr>
          <p:nvPr/>
        </p:nvSpPr>
        <p:spPr bwMode="auto">
          <a:xfrm>
            <a:off x="6413934" y="2554689"/>
            <a:ext cx="2572479" cy="768784"/>
          </a:xfrm>
          <a:prstGeom prst="rect">
            <a:avLst/>
          </a:prstGeom>
          <a:solidFill>
            <a:srgbClr val="FF0000"/>
          </a:solidFill>
          <a:ln>
            <a:noFill/>
          </a:ln>
        </p:spPr>
        <p:txBody>
          <a:bodyPr/>
          <a:lstStyle/>
          <a:p>
            <a:pPr marL="342900" indent="-342900" algn="l" defTabSz="457200">
              <a:lnSpc>
                <a:spcPct val="90000"/>
              </a:lnSpc>
              <a:spcBef>
                <a:spcPts val="600"/>
              </a:spcBef>
              <a:buClrTx/>
              <a:buFontTx/>
              <a:buNone/>
            </a:pPr>
            <a:r>
              <a:rPr kumimoji="0" lang="en-US" altLang="zh-CN" sz="1200" b="0" dirty="0">
                <a:solidFill>
                  <a:prstClr val="black"/>
                </a:solidFill>
                <a:latin typeface="Times CY"/>
                <a:ea typeface="ＭＳ Ｐゴシック" charset="-128"/>
                <a:cs typeface="Times CY"/>
              </a:rPr>
              <a:t>PID</a:t>
            </a:r>
          </a:p>
          <a:p>
            <a:pPr marL="342900" indent="-342900" algn="l" defTabSz="457200">
              <a:lnSpc>
                <a:spcPct val="90000"/>
              </a:lnSpc>
              <a:spcBef>
                <a:spcPts val="600"/>
              </a:spcBef>
              <a:buClrTx/>
              <a:buFont typeface="Arial"/>
              <a:buChar char="•"/>
            </a:pPr>
            <a:r>
              <a:rPr kumimoji="0" lang="en-US" altLang="zh-CN" sz="1200" b="0" dirty="0">
                <a:solidFill>
                  <a:prstClr val="black"/>
                </a:solidFill>
                <a:latin typeface="Arial" charset="0"/>
                <a:ea typeface="ＭＳ Ｐゴシック" charset="-128"/>
                <a:sym typeface="Symbol"/>
              </a:rPr>
              <a:t>/K (and K/p) 3-4 separation up to 2GeV/c</a:t>
            </a:r>
            <a:endParaRPr kumimoji="0" lang="en-US" altLang="zh-CN" sz="1200" b="0" dirty="0">
              <a:solidFill>
                <a:srgbClr val="000000"/>
              </a:solidFill>
              <a:latin typeface="Times CY"/>
              <a:ea typeface="ＭＳ Ｐゴシック" charset="-128"/>
              <a:cs typeface="Times CY"/>
            </a:endParaRPr>
          </a:p>
          <a:p>
            <a:pPr marL="342900" indent="-342900" algn="l" defTabSz="457200">
              <a:lnSpc>
                <a:spcPct val="90000"/>
              </a:lnSpc>
              <a:spcBef>
                <a:spcPts val="600"/>
              </a:spcBef>
              <a:buClrTx/>
              <a:buFontTx/>
              <a:buNone/>
            </a:pPr>
            <a:endParaRPr kumimoji="0" lang="en-US" altLang="zh-CN" sz="1200" b="0" dirty="0">
              <a:solidFill>
                <a:srgbClr val="1818FF"/>
              </a:solidFill>
              <a:latin typeface="Times CY"/>
              <a:ea typeface="ＭＳ Ｐゴシック" charset="-128"/>
              <a:cs typeface="Times CY"/>
            </a:endParaRPr>
          </a:p>
        </p:txBody>
      </p:sp>
      <p:sp>
        <p:nvSpPr>
          <p:cNvPr id="10" name="Rectangle 15">
            <a:extLst>
              <a:ext uri="{FF2B5EF4-FFF2-40B4-BE49-F238E27FC236}">
                <a16:creationId xmlns:a16="http://schemas.microsoft.com/office/drawing/2014/main" id="{BCC0D162-FBB7-4FA9-978D-70DAF0635063}"/>
              </a:ext>
            </a:extLst>
          </p:cNvPr>
          <p:cNvSpPr>
            <a:spLocks noChangeArrowheads="1"/>
          </p:cNvSpPr>
          <p:nvPr/>
        </p:nvSpPr>
        <p:spPr bwMode="auto">
          <a:xfrm>
            <a:off x="6399025" y="3323474"/>
            <a:ext cx="2572479" cy="1334776"/>
          </a:xfrm>
          <a:prstGeom prst="rect">
            <a:avLst/>
          </a:prstGeom>
          <a:solidFill>
            <a:srgbClr val="0000FF"/>
          </a:solidFill>
          <a:ln>
            <a:noFill/>
          </a:ln>
        </p:spPr>
        <p:txBody>
          <a:bodyPr/>
          <a:lstStyle/>
          <a:p>
            <a:pPr marL="342900" indent="-342900" algn="l" defTabSz="457200">
              <a:lnSpc>
                <a:spcPct val="80000"/>
              </a:lnSpc>
              <a:spcBef>
                <a:spcPts val="600"/>
              </a:spcBef>
              <a:buClrTx/>
              <a:buFontTx/>
              <a:buNone/>
            </a:pPr>
            <a:r>
              <a:rPr kumimoji="0" lang="en-GB" altLang="zh-CN" sz="1200" b="0" dirty="0">
                <a:solidFill>
                  <a:prstClr val="white"/>
                </a:solidFill>
                <a:latin typeface="Calibri" charset="0"/>
                <a:ea typeface="ＭＳ Ｐゴシック" charset="-128"/>
              </a:rPr>
              <a:t>EMC </a:t>
            </a:r>
            <a:endParaRPr kumimoji="0" lang="en-GB" altLang="zh-CN" sz="1200" b="0" dirty="0">
              <a:solidFill>
                <a:prstClr val="white"/>
              </a:solidFill>
              <a:latin typeface="Arial" charset="0"/>
              <a:ea typeface="ＭＳ Ｐゴシック" charset="-128"/>
              <a:sym typeface="Wingdings"/>
            </a:endParaRPr>
          </a:p>
          <a:p>
            <a:pPr marL="342900" indent="-342900" algn="l" defTabSz="457200">
              <a:lnSpc>
                <a:spcPct val="80000"/>
              </a:lnSpc>
              <a:spcBef>
                <a:spcPts val="600"/>
              </a:spcBef>
              <a:buClrTx/>
              <a:buFontTx/>
              <a:buNone/>
            </a:pPr>
            <a:r>
              <a:rPr kumimoji="0" lang="en-GB" altLang="zh-CN" sz="1200" b="0" dirty="0">
                <a:solidFill>
                  <a:prstClr val="white"/>
                </a:solidFill>
                <a:latin typeface="Arial" charset="0"/>
                <a:ea typeface="ＭＳ Ｐゴシック" charset="-128"/>
                <a:sym typeface="Wingdings"/>
              </a:rPr>
              <a:t>E range: </a:t>
            </a:r>
            <a:r>
              <a:rPr kumimoji="0" lang="en-GB" altLang="zh-CN" sz="1200" b="0" dirty="0" smtClean="0">
                <a:solidFill>
                  <a:prstClr val="white"/>
                </a:solidFill>
                <a:latin typeface="Arial" charset="0"/>
                <a:ea typeface="ＭＳ Ｐゴシック" charset="-128"/>
                <a:sym typeface="Wingdings"/>
              </a:rPr>
              <a:t>0.025-</a:t>
            </a:r>
            <a:r>
              <a:rPr kumimoji="0" lang="en-US" altLang="zh-CN" sz="1200" b="0" dirty="0" smtClean="0">
                <a:solidFill>
                  <a:prstClr val="white"/>
                </a:solidFill>
                <a:latin typeface="Arial" charset="0"/>
                <a:ea typeface="ＭＳ Ｐゴシック" charset="-128"/>
                <a:sym typeface="Wingdings"/>
              </a:rPr>
              <a:t>3.5</a:t>
            </a:r>
            <a:r>
              <a:rPr kumimoji="0" lang="en-GB" altLang="zh-CN" sz="1200" b="0" dirty="0" smtClean="0">
                <a:solidFill>
                  <a:prstClr val="white"/>
                </a:solidFill>
                <a:latin typeface="Arial" charset="0"/>
                <a:ea typeface="ＭＳ Ｐゴシック" charset="-128"/>
                <a:sym typeface="Wingdings"/>
              </a:rPr>
              <a:t>GeV</a:t>
            </a:r>
            <a:endParaRPr kumimoji="0" lang="en-GB" altLang="zh-CN" sz="1200" b="0" dirty="0">
              <a:solidFill>
                <a:prstClr val="white"/>
              </a:solidFill>
              <a:latin typeface="Arial" charset="0"/>
              <a:ea typeface="ＭＳ Ｐゴシック" charset="-128"/>
              <a:sym typeface="Wingdings"/>
            </a:endParaRPr>
          </a:p>
          <a:p>
            <a:pPr marL="342900" indent="-342900" algn="l" defTabSz="457200">
              <a:lnSpc>
                <a:spcPct val="80000"/>
              </a:lnSpc>
              <a:spcBef>
                <a:spcPts val="600"/>
              </a:spcBef>
              <a:buClrTx/>
              <a:buFontTx/>
              <a:buNone/>
            </a:pPr>
            <a:r>
              <a:rPr kumimoji="0" lang="en-US" altLang="zh-CN" sz="1200" b="0" dirty="0">
                <a:solidFill>
                  <a:prstClr val="white"/>
                </a:solidFill>
                <a:latin typeface="Symbol" charset="0"/>
                <a:ea typeface="ＭＳ Ｐゴシック" charset="-128"/>
              </a:rPr>
              <a:t> </a:t>
            </a:r>
            <a:r>
              <a:rPr kumimoji="0" lang="en-US" altLang="zh-CN" sz="1200" b="0" dirty="0" err="1">
                <a:solidFill>
                  <a:prstClr val="white"/>
                </a:solidFill>
                <a:latin typeface="Symbol" charset="0"/>
                <a:ea typeface="ＭＳ Ｐゴシック" charset="-128"/>
              </a:rPr>
              <a:t>s</a:t>
            </a:r>
            <a:r>
              <a:rPr kumimoji="0" lang="en-US" altLang="zh-CN" sz="1200" b="0" baseline="-25000" dirty="0" err="1">
                <a:solidFill>
                  <a:prstClr val="white"/>
                </a:solidFill>
                <a:latin typeface="Calibri" charset="0"/>
                <a:ea typeface="ＭＳ Ｐゴシック" charset="-128"/>
              </a:rPr>
              <a:t>E</a:t>
            </a:r>
            <a:r>
              <a:rPr kumimoji="0" lang="en-US" altLang="zh-CN" sz="1200" b="0" baseline="-25000" dirty="0">
                <a:solidFill>
                  <a:prstClr val="white"/>
                </a:solidFill>
                <a:latin typeface="Calibri" charset="0"/>
                <a:ea typeface="ＭＳ Ｐゴシック" charset="-128"/>
              </a:rPr>
              <a:t> </a:t>
            </a:r>
            <a:r>
              <a:rPr kumimoji="0" lang="en-US" altLang="zh-CN" sz="1200" b="0" dirty="0">
                <a:solidFill>
                  <a:prstClr val="white"/>
                </a:solidFill>
                <a:latin typeface="Calibri" charset="0"/>
                <a:ea typeface="ＭＳ Ｐゴシック" charset="-128"/>
              </a:rPr>
              <a:t>(%)</a:t>
            </a:r>
            <a:r>
              <a:rPr kumimoji="0" lang="en-US" altLang="zh-CN" sz="1200" b="0" baseline="-25000" dirty="0">
                <a:solidFill>
                  <a:prstClr val="white"/>
                </a:solidFill>
                <a:latin typeface="Calibri" charset="0"/>
                <a:ea typeface="ＭＳ Ｐゴシック" charset="-128"/>
              </a:rPr>
              <a:t>    </a:t>
            </a:r>
            <a:r>
              <a:rPr kumimoji="0" lang="en-GB" altLang="zh-CN" sz="1200" b="0" dirty="0">
                <a:solidFill>
                  <a:prstClr val="white"/>
                </a:solidFill>
                <a:latin typeface="Arial" charset="0"/>
                <a:ea typeface="ＭＳ Ｐゴシック" charset="-128"/>
                <a:sym typeface="Wingdings"/>
              </a:rPr>
              <a:t>@ 1 GeV</a:t>
            </a:r>
            <a:endParaRPr kumimoji="0" lang="en-GB" altLang="zh-CN" sz="1200" b="0" dirty="0">
              <a:solidFill>
                <a:prstClr val="white"/>
              </a:solidFill>
              <a:latin typeface="Arial" charset="0"/>
              <a:ea typeface="ＭＳ Ｐゴシック" charset="-128"/>
            </a:endParaRPr>
          </a:p>
          <a:p>
            <a:pPr marL="342900" indent="-342900" algn="l" defTabSz="457200">
              <a:lnSpc>
                <a:spcPct val="80000"/>
              </a:lnSpc>
              <a:spcBef>
                <a:spcPts val="600"/>
              </a:spcBef>
              <a:buClrTx/>
              <a:buFontTx/>
              <a:buNone/>
            </a:pPr>
            <a:r>
              <a:rPr kumimoji="0" lang="en-US" altLang="zh-CN" sz="1200" b="0" dirty="0">
                <a:solidFill>
                  <a:prstClr val="white"/>
                </a:solidFill>
                <a:latin typeface="Arial" charset="0"/>
                <a:ea typeface="ＭＳ Ｐゴシック" charset="-128"/>
              </a:rPr>
              <a:t>Barrel:             </a:t>
            </a:r>
            <a:r>
              <a:rPr kumimoji="0" lang="en-GB" altLang="zh-CN" sz="1200" b="0" dirty="0">
                <a:solidFill>
                  <a:prstClr val="white"/>
                </a:solidFill>
                <a:latin typeface="Calibri" charset="0"/>
                <a:ea typeface="ＭＳ Ｐゴシック" charset="-128"/>
              </a:rPr>
              <a:t>2 </a:t>
            </a:r>
            <a:r>
              <a:rPr kumimoji="0" lang="en-US" altLang="zh-CN" sz="1200" b="0" dirty="0">
                <a:solidFill>
                  <a:prstClr val="white"/>
                </a:solidFill>
                <a:latin typeface="Calibri" charset="0"/>
                <a:ea typeface="ＭＳ Ｐゴシック" charset="-128"/>
              </a:rPr>
              <a:t>.5</a:t>
            </a:r>
            <a:r>
              <a:rPr kumimoji="0" lang="en-GB" altLang="zh-CN" sz="1200" b="0" dirty="0">
                <a:solidFill>
                  <a:prstClr val="white"/>
                </a:solidFill>
                <a:latin typeface="Calibri" charset="0"/>
                <a:ea typeface="ＭＳ Ｐゴシック" charset="-128"/>
              </a:rPr>
              <a:t>         </a:t>
            </a:r>
          </a:p>
          <a:p>
            <a:pPr marL="342900" indent="-342900" algn="l" defTabSz="457200">
              <a:lnSpc>
                <a:spcPct val="80000"/>
              </a:lnSpc>
              <a:spcBef>
                <a:spcPts val="600"/>
              </a:spcBef>
              <a:buClrTx/>
              <a:buFontTx/>
              <a:buNone/>
            </a:pPr>
            <a:r>
              <a:rPr kumimoji="0" lang="en-GB" altLang="zh-CN" sz="1200" b="0" dirty="0">
                <a:solidFill>
                  <a:prstClr val="white"/>
                </a:solidFill>
                <a:latin typeface="Arial" charset="0"/>
                <a:ea typeface="ＭＳ Ｐゴシック" charset="-128"/>
                <a:cs typeface="Symbol" charset="2"/>
              </a:rPr>
              <a:t>Endcap</a:t>
            </a:r>
            <a:r>
              <a:rPr kumimoji="0" lang="en-GB" altLang="zh-CN" sz="1200" b="0" dirty="0">
                <a:solidFill>
                  <a:prstClr val="white"/>
                </a:solidFill>
                <a:latin typeface="Calibri" charset="0"/>
                <a:ea typeface="ＭＳ Ｐゴシック" charset="-128"/>
              </a:rPr>
              <a:t>:             4     </a:t>
            </a:r>
          </a:p>
          <a:p>
            <a:pPr marL="342900" indent="-342900" algn="l" defTabSz="457200">
              <a:lnSpc>
                <a:spcPct val="80000"/>
              </a:lnSpc>
              <a:spcBef>
                <a:spcPts val="600"/>
              </a:spcBef>
              <a:buClrTx/>
              <a:buFontTx/>
              <a:buNone/>
            </a:pPr>
            <a:r>
              <a:rPr kumimoji="0" lang="en-GB" altLang="zh-CN" sz="1200" b="0" dirty="0">
                <a:solidFill>
                  <a:prstClr val="white"/>
                </a:solidFill>
                <a:latin typeface="Calibri" charset="0"/>
                <a:ea typeface="ＭＳ Ｐゴシック" charset="-128"/>
              </a:rPr>
              <a:t>Pos. Res. :        ~ 4 mm</a:t>
            </a:r>
          </a:p>
        </p:txBody>
      </p:sp>
      <p:sp>
        <p:nvSpPr>
          <p:cNvPr id="11" name="Rectangle 14">
            <a:extLst>
              <a:ext uri="{FF2B5EF4-FFF2-40B4-BE49-F238E27FC236}">
                <a16:creationId xmlns:a16="http://schemas.microsoft.com/office/drawing/2014/main" id="{E152C370-24A8-410A-9D44-065FED89B0DF}"/>
              </a:ext>
            </a:extLst>
          </p:cNvPr>
          <p:cNvSpPr>
            <a:spLocks noChangeArrowheads="1"/>
          </p:cNvSpPr>
          <p:nvPr/>
        </p:nvSpPr>
        <p:spPr bwMode="auto">
          <a:xfrm>
            <a:off x="6419121" y="4658250"/>
            <a:ext cx="2572479" cy="800078"/>
          </a:xfrm>
          <a:prstGeom prst="rect">
            <a:avLst/>
          </a:prstGeom>
          <a:solidFill>
            <a:srgbClr val="1EFF12"/>
          </a:solidFill>
          <a:ln>
            <a:noFill/>
          </a:ln>
        </p:spPr>
        <p:txBody>
          <a:bodyPr/>
          <a:lstStyle/>
          <a:p>
            <a:pPr marL="342900" indent="-342900" algn="l" defTabSz="457200">
              <a:lnSpc>
                <a:spcPct val="90000"/>
              </a:lnSpc>
              <a:spcBef>
                <a:spcPts val="600"/>
              </a:spcBef>
              <a:buClrTx/>
              <a:buFontTx/>
              <a:buNone/>
            </a:pPr>
            <a:r>
              <a:rPr kumimoji="0" lang="en-US" altLang="zh-CN" sz="1400" b="0" dirty="0">
                <a:solidFill>
                  <a:prstClr val="black"/>
                </a:solidFill>
                <a:latin typeface="Times CY"/>
                <a:ea typeface="ＭＳ Ｐゴシック" charset="-128"/>
                <a:cs typeface="Times CY"/>
              </a:rPr>
              <a:t>MUD</a:t>
            </a:r>
          </a:p>
          <a:p>
            <a:pPr marL="342900" indent="-342900" algn="l" defTabSz="457200">
              <a:lnSpc>
                <a:spcPct val="90000"/>
              </a:lnSpc>
              <a:spcBef>
                <a:spcPts val="600"/>
              </a:spcBef>
              <a:buClrTx/>
              <a:buFont typeface="Arial"/>
              <a:buChar char="•"/>
            </a:pPr>
            <a:r>
              <a:rPr kumimoji="0" lang="en-US" altLang="zh-CN" sz="1400" b="0" dirty="0">
                <a:solidFill>
                  <a:prstClr val="black"/>
                </a:solidFill>
                <a:latin typeface="Arial" charset="0"/>
                <a:ea typeface="ＭＳ Ｐゴシック" charset="-128"/>
                <a:sym typeface="Symbol"/>
              </a:rPr>
              <a:t>0.4 -</a:t>
            </a:r>
            <a:r>
              <a:rPr kumimoji="0" lang="zh-CN" altLang="en-US" sz="1400" b="0" dirty="0">
                <a:solidFill>
                  <a:prstClr val="black"/>
                </a:solidFill>
                <a:latin typeface="Arial" charset="0"/>
                <a:ea typeface="ＭＳ Ｐゴシック" charset="-128"/>
                <a:sym typeface="Symbol"/>
              </a:rPr>
              <a:t> </a:t>
            </a:r>
            <a:r>
              <a:rPr kumimoji="0" lang="en-US" altLang="zh-CN" sz="1400" b="0" dirty="0" smtClean="0">
                <a:solidFill>
                  <a:prstClr val="black"/>
                </a:solidFill>
                <a:latin typeface="Arial" charset="0"/>
                <a:ea typeface="ＭＳ Ｐゴシック" charset="-128"/>
                <a:sym typeface="Symbol"/>
              </a:rPr>
              <a:t>2.0 </a:t>
            </a:r>
            <a:r>
              <a:rPr kumimoji="0" lang="en-US" altLang="zh-CN" sz="1400" b="0" dirty="0">
                <a:solidFill>
                  <a:prstClr val="black"/>
                </a:solidFill>
                <a:latin typeface="Arial" charset="0"/>
                <a:ea typeface="ＭＳ Ｐゴシック" charset="-128"/>
                <a:sym typeface="Symbol"/>
              </a:rPr>
              <a:t>GeV</a:t>
            </a:r>
          </a:p>
          <a:p>
            <a:pPr marL="342900" indent="-342900" algn="l" defTabSz="457200">
              <a:lnSpc>
                <a:spcPct val="90000"/>
              </a:lnSpc>
              <a:spcBef>
                <a:spcPts val="600"/>
              </a:spcBef>
              <a:buClrTx/>
              <a:buFont typeface="Arial"/>
              <a:buChar char="•"/>
            </a:pPr>
            <a:r>
              <a:rPr kumimoji="0" lang="en-US" altLang="zh-CN" sz="1400" b="0" dirty="0">
                <a:solidFill>
                  <a:prstClr val="black"/>
                </a:solidFill>
                <a:latin typeface="Arial" charset="0"/>
                <a:ea typeface="ＭＳ Ｐゴシック" charset="-128"/>
                <a:sym typeface="Symbol"/>
              </a:rPr>
              <a:t> suppression &gt;30</a:t>
            </a:r>
            <a:endParaRPr kumimoji="0" lang="en-US" altLang="zh-CN" sz="1400" b="0" dirty="0">
              <a:solidFill>
                <a:srgbClr val="FFFFFF"/>
              </a:solidFill>
              <a:latin typeface="Times CY"/>
              <a:ea typeface="ＭＳ Ｐゴシック" charset="-128"/>
              <a:cs typeface="Times CY"/>
            </a:endParaRPr>
          </a:p>
        </p:txBody>
      </p:sp>
      <p:sp>
        <p:nvSpPr>
          <p:cNvPr id="13" name="文本框 12"/>
          <p:cNvSpPr txBox="1"/>
          <p:nvPr/>
        </p:nvSpPr>
        <p:spPr>
          <a:xfrm>
            <a:off x="533400" y="5866114"/>
            <a:ext cx="4876800" cy="763286"/>
          </a:xfrm>
          <a:prstGeom prst="rect">
            <a:avLst/>
          </a:prstGeom>
          <a:noFill/>
        </p:spPr>
        <p:txBody>
          <a:bodyPr wrap="square" rtlCol="0">
            <a:spAutoFit/>
          </a:bodyPr>
          <a:lstStyle/>
          <a:p>
            <a:pPr algn="l">
              <a:buNone/>
            </a:pPr>
            <a:r>
              <a:rPr lang="zh-CN" altLang="en-US" sz="2200" dirty="0" smtClean="0">
                <a:solidFill>
                  <a:srgbClr val="0000FF"/>
                </a:solidFill>
                <a:latin typeface="华文楷体" panose="02010600040101010101" pitchFamily="2" charset="-122"/>
                <a:ea typeface="华文楷体" panose="02010600040101010101" pitchFamily="2" charset="-122"/>
              </a:rPr>
              <a:t>运行环境：</a:t>
            </a:r>
            <a:endParaRPr lang="en-US" altLang="zh-CN" sz="2200" dirty="0" smtClean="0">
              <a:solidFill>
                <a:srgbClr val="0000FF"/>
              </a:solidFill>
              <a:latin typeface="华文楷体" panose="02010600040101010101" pitchFamily="2" charset="-122"/>
              <a:ea typeface="华文楷体" panose="02010600040101010101" pitchFamily="2" charset="-122"/>
            </a:endParaRPr>
          </a:p>
          <a:p>
            <a:pPr marL="285750" indent="-285750" algn="l">
              <a:buClrTx/>
              <a:buFont typeface="Wingdings" panose="05000000000000000000" pitchFamily="2" charset="2"/>
              <a:buChar char="p"/>
            </a:pPr>
            <a:r>
              <a:rPr lang="zh-CN" altLang="en-US" sz="1800" dirty="0" smtClean="0">
                <a:solidFill>
                  <a:schemeClr val="tx1"/>
                </a:solidFill>
                <a:latin typeface="华文楷体" panose="02010600040101010101" pitchFamily="2" charset="-122"/>
                <a:ea typeface="华文楷体" panose="02010600040101010101" pitchFamily="2" charset="-122"/>
              </a:rPr>
              <a:t>高计数率、高辐射。。</a:t>
            </a:r>
            <a:endParaRPr lang="zh-CN" altLang="en-US" sz="1800" dirty="0">
              <a:solidFill>
                <a:schemeClr val="tx1"/>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621711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881" y="2900988"/>
            <a:ext cx="3886200" cy="2661612"/>
          </a:xfrm>
          <a:prstGeom prst="rect">
            <a:avLst/>
          </a:prstGeom>
        </p:spPr>
      </p:pic>
      <p:sp>
        <p:nvSpPr>
          <p:cNvPr id="2" name="标题 1"/>
          <p:cNvSpPr>
            <a:spLocks noGrp="1"/>
          </p:cNvSpPr>
          <p:nvPr>
            <p:ph type="title"/>
          </p:nvPr>
        </p:nvSpPr>
        <p:spPr/>
        <p:txBody>
          <a:bodyPr/>
          <a:lstStyle/>
          <a:p>
            <a:r>
              <a:rPr lang="zh-CN" altLang="en-US" dirty="0">
                <a:solidFill>
                  <a:srgbClr val="0000FF"/>
                </a:solidFill>
              </a:rPr>
              <a:t>陶粲能</a:t>
            </a:r>
            <a:r>
              <a:rPr lang="zh-CN" altLang="en-US" dirty="0" smtClean="0">
                <a:solidFill>
                  <a:srgbClr val="0000FF"/>
                </a:solidFill>
              </a:rPr>
              <a:t>区重要性与特色</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3</a:t>
            </a:fld>
            <a:endParaRPr lang="en-US" dirty="0"/>
          </a:p>
        </p:txBody>
      </p:sp>
      <p:sp>
        <p:nvSpPr>
          <p:cNvPr id="5" name="文本框 4"/>
          <p:cNvSpPr txBox="1"/>
          <p:nvPr/>
        </p:nvSpPr>
        <p:spPr>
          <a:xfrm>
            <a:off x="455881" y="2827051"/>
            <a:ext cx="3467492" cy="707886"/>
          </a:xfrm>
          <a:prstGeom prst="rect">
            <a:avLst/>
          </a:prstGeom>
          <a:noFill/>
        </p:spPr>
        <p:txBody>
          <a:bodyPr wrap="square" rtlCol="0">
            <a:spAutoFit/>
          </a:bodyPr>
          <a:lstStyle/>
          <a:p>
            <a:pPr>
              <a:buNone/>
            </a:pPr>
            <a:r>
              <a:rPr lang="zh-CN" altLang="en-US" sz="2000" dirty="0" smtClean="0">
                <a:solidFill>
                  <a:schemeClr val="tx1"/>
                </a:solidFill>
                <a:latin typeface="华文楷体" panose="02010600040101010101" pitchFamily="2" charset="-122"/>
                <a:ea typeface="华文楷体" panose="02010600040101010101" pitchFamily="2" charset="-122"/>
              </a:rPr>
              <a:t>截止</a:t>
            </a:r>
            <a:r>
              <a:rPr lang="en-US" altLang="zh-CN" sz="2000" dirty="0" smtClean="0">
                <a:solidFill>
                  <a:schemeClr val="tx1"/>
                </a:solidFill>
                <a:latin typeface="华文楷体" panose="02010600040101010101" pitchFamily="2" charset="-122"/>
                <a:ea typeface="华文楷体" panose="02010600040101010101" pitchFamily="2" charset="-122"/>
              </a:rPr>
              <a:t>10</a:t>
            </a:r>
            <a:r>
              <a:rPr lang="zh-CN" altLang="en-US" sz="2000" dirty="0" smtClean="0">
                <a:solidFill>
                  <a:schemeClr val="tx1"/>
                </a:solidFill>
                <a:latin typeface="华文楷体" panose="02010600040101010101" pitchFamily="2" charset="-122"/>
                <a:ea typeface="华文楷体" panose="02010600040101010101" pitchFamily="2" charset="-122"/>
              </a:rPr>
              <a:t>月</a:t>
            </a:r>
            <a:r>
              <a:rPr lang="en-US" altLang="zh-CN" sz="2000" dirty="0" smtClean="0">
                <a:solidFill>
                  <a:schemeClr val="tx1"/>
                </a:solidFill>
                <a:latin typeface="华文楷体" panose="02010600040101010101" pitchFamily="2" charset="-122"/>
                <a:ea typeface="华文楷体" panose="02010600040101010101" pitchFamily="2" charset="-122"/>
              </a:rPr>
              <a:t>5</a:t>
            </a:r>
            <a:r>
              <a:rPr lang="zh-CN" altLang="en-US" sz="2000" dirty="0" smtClean="0">
                <a:solidFill>
                  <a:schemeClr val="tx1"/>
                </a:solidFill>
                <a:latin typeface="华文楷体" panose="02010600040101010101" pitchFamily="2" charset="-122"/>
                <a:ea typeface="华文楷体" panose="02010600040101010101" pitchFamily="2" charset="-122"/>
              </a:rPr>
              <a:t>日，</a:t>
            </a:r>
            <a:r>
              <a:rPr lang="en-US" altLang="zh-CN" sz="2000" dirty="0" smtClean="0">
                <a:solidFill>
                  <a:schemeClr val="tx1"/>
                </a:solidFill>
                <a:latin typeface="华文楷体" panose="02010600040101010101" pitchFamily="2" charset="-122"/>
                <a:ea typeface="华文楷体" panose="02010600040101010101" pitchFamily="2" charset="-122"/>
              </a:rPr>
              <a:t>BESIII</a:t>
            </a:r>
            <a:r>
              <a:rPr lang="zh-CN" altLang="en-US" sz="2000" dirty="0" smtClean="0">
                <a:solidFill>
                  <a:schemeClr val="tx1"/>
                </a:solidFill>
                <a:latin typeface="华文楷体" panose="02010600040101010101" pitchFamily="2" charset="-122"/>
                <a:ea typeface="华文楷体" panose="02010600040101010101" pitchFamily="2" charset="-122"/>
              </a:rPr>
              <a:t>共发表</a:t>
            </a:r>
            <a:r>
              <a:rPr lang="en-US" altLang="zh-CN" sz="2000" dirty="0" smtClean="0">
                <a:solidFill>
                  <a:schemeClr val="tx1"/>
                </a:solidFill>
                <a:latin typeface="华文楷体" panose="02010600040101010101" pitchFamily="2" charset="-122"/>
                <a:ea typeface="华文楷体" panose="02010600040101010101" pitchFamily="2" charset="-122"/>
              </a:rPr>
              <a:t>354</a:t>
            </a:r>
            <a:r>
              <a:rPr lang="zh-CN" altLang="en-US" sz="2000" dirty="0" smtClean="0">
                <a:solidFill>
                  <a:schemeClr val="tx1"/>
                </a:solidFill>
                <a:latin typeface="华文楷体" panose="02010600040101010101" pitchFamily="2" charset="-122"/>
                <a:ea typeface="华文楷体" panose="02010600040101010101" pitchFamily="2" charset="-122"/>
              </a:rPr>
              <a:t>文章，</a:t>
            </a:r>
            <a:r>
              <a:rPr lang="en-US" altLang="zh-CN" sz="2000" dirty="0" smtClean="0">
                <a:solidFill>
                  <a:srgbClr val="FF0000"/>
                </a:solidFill>
                <a:latin typeface="华文楷体" panose="02010600040101010101" pitchFamily="2" charset="-122"/>
                <a:ea typeface="华文楷体" panose="02010600040101010101" pitchFamily="2" charset="-122"/>
              </a:rPr>
              <a:t>72 PRL</a:t>
            </a:r>
            <a:endParaRPr lang="zh-CN" altLang="en-US" sz="2000" dirty="0">
              <a:solidFill>
                <a:srgbClr val="FF0000"/>
              </a:solidFill>
              <a:latin typeface="华文楷体" panose="02010600040101010101" pitchFamily="2" charset="-122"/>
              <a:ea typeface="华文楷体" panose="02010600040101010101" pitchFamily="2" charset="-122"/>
            </a:endParaRPr>
          </a:p>
        </p:txBody>
      </p:sp>
      <p:grpSp>
        <p:nvGrpSpPr>
          <p:cNvPr id="8" name="组合 7"/>
          <p:cNvGrpSpPr/>
          <p:nvPr/>
        </p:nvGrpSpPr>
        <p:grpSpPr>
          <a:xfrm>
            <a:off x="722615" y="638525"/>
            <a:ext cx="8141581" cy="2148280"/>
            <a:chOff x="949931" y="612392"/>
            <a:chExt cx="8141581" cy="2148280"/>
          </a:xfrm>
        </p:grpSpPr>
        <p:sp>
          <p:nvSpPr>
            <p:cNvPr id="6" name="文本框 5"/>
            <p:cNvSpPr txBox="1"/>
            <p:nvPr/>
          </p:nvSpPr>
          <p:spPr>
            <a:xfrm>
              <a:off x="949931" y="612392"/>
              <a:ext cx="3469669" cy="2148280"/>
            </a:xfrm>
            <a:prstGeom prst="rect">
              <a:avLst/>
            </a:prstGeom>
            <a:noFill/>
          </p:spPr>
          <p:txBody>
            <a:bodyPr wrap="square" rtlCol="0">
              <a:spAutoFit/>
            </a:bodyPr>
            <a:lstStyle/>
            <a:p>
              <a:pPr algn="l">
                <a:buNone/>
              </a:pPr>
              <a:r>
                <a:rPr lang="en-US" altLang="zh-CN" sz="2800" dirty="0" smtClean="0">
                  <a:latin typeface="华文楷体" panose="02010600040101010101" pitchFamily="2" charset="-122"/>
                  <a:ea typeface="华文楷体" panose="02010600040101010101" pitchFamily="2" charset="-122"/>
                </a:rPr>
                <a:t>BES</a:t>
              </a:r>
              <a:r>
                <a:rPr lang="zh-CN" altLang="en-US" sz="2800" dirty="0" smtClean="0">
                  <a:latin typeface="华文楷体" panose="02010600040101010101" pitchFamily="2" charset="-122"/>
                  <a:ea typeface="华文楷体" panose="02010600040101010101" pitchFamily="2" charset="-122"/>
                </a:rPr>
                <a:t>实验成果亮点：</a:t>
              </a:r>
              <a:endParaRPr lang="en-US" altLang="zh-CN" sz="2800" dirty="0" smtClean="0">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kumimoji="0" lang="zh-CN" altLang="en-US"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质量测量</a:t>
              </a:r>
              <a:endParaRPr kumimoji="0" lang="en-US" altLang="zh-CN"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l">
                <a:buClrTx/>
                <a:buSzPct val="90000"/>
                <a:buFont typeface="Wingdings" panose="05000000000000000000" pitchFamily="2" charset="2"/>
                <a:buChar char="p"/>
              </a:pPr>
              <a:r>
                <a:rPr lang="en-US" altLang="zh-CN" sz="2200" dirty="0" smtClean="0">
                  <a:solidFill>
                    <a:schemeClr val="tx1"/>
                  </a:solidFill>
                  <a:latin typeface="华文楷体" panose="02010600040101010101" pitchFamily="2" charset="-122"/>
                  <a:ea typeface="华文楷体" panose="02010600040101010101" pitchFamily="2" charset="-122"/>
                </a:rPr>
                <a:t>R</a:t>
              </a:r>
              <a:r>
                <a:rPr lang="zh-CN" altLang="en-US" sz="2200" dirty="0" smtClean="0">
                  <a:solidFill>
                    <a:schemeClr val="tx1"/>
                  </a:solidFill>
                  <a:latin typeface="华文楷体" panose="02010600040101010101" pitchFamily="2" charset="-122"/>
                  <a:ea typeface="华文楷体" panose="02010600040101010101" pitchFamily="2" charset="-122"/>
                </a:rPr>
                <a:t>值扫描</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kumimoji="0" lang="zh-CN" altLang="zh-CN"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200" kern="0" baseline="-250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c</a:t>
              </a:r>
              <a:r>
                <a:rPr kumimoji="0" lang="zh-CN" altLang="en-US" sz="22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产生及衰变精确测量</a:t>
              </a:r>
              <a:endParaRPr kumimoji="0" lang="en-US" altLang="zh-CN" sz="22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l">
                <a:buClrTx/>
                <a:buSzPct val="90000"/>
                <a:buFont typeface="Wingdings" panose="05000000000000000000" pitchFamily="2" charset="2"/>
                <a:buChar char="p"/>
              </a:pPr>
              <a:r>
                <a:rPr kumimoji="0" lang="en-US" altLang="zh-CN" sz="22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文本框 6"/>
            <p:cNvSpPr txBox="1"/>
            <p:nvPr/>
          </p:nvSpPr>
          <p:spPr>
            <a:xfrm>
              <a:off x="4698454" y="705549"/>
              <a:ext cx="4393058" cy="1649682"/>
            </a:xfrm>
            <a:prstGeom prst="rect">
              <a:avLst/>
            </a:prstGeom>
            <a:noFill/>
          </p:spPr>
          <p:txBody>
            <a:bodyPr wrap="square" rtlCol="0">
              <a:spAutoFit/>
            </a:bodyPr>
            <a:lstStyle/>
            <a:p>
              <a:pPr marL="342900" lvl="0" indent="-342900" algn="l">
                <a:buClrTx/>
                <a:buSzPct val="90000"/>
                <a:buFont typeface="Wingdings" panose="05000000000000000000" pitchFamily="2" charset="2"/>
                <a:buChar char="p"/>
                <a:defRPr/>
              </a:pPr>
              <a:r>
                <a:rPr kumimoji="0" lang="en-US" altLang="zh-CN"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X(1835)</a:t>
              </a:r>
              <a:r>
                <a:rPr kumimoji="0" lang="zh-CN" altLang="en-US"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等一系列轻强子的发现</a:t>
              </a:r>
              <a:endParaRPr kumimoji="0" lang="en-US" altLang="zh-CN"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pPr marL="342900" lvl="0" indent="-342900" algn="l">
                <a:buClrTx/>
                <a:buSzPct val="90000"/>
                <a:buFont typeface="Wingdings" panose="05000000000000000000" pitchFamily="2" charset="2"/>
                <a:buChar char="p"/>
                <a:defRPr/>
              </a:pPr>
              <a:r>
                <a:rPr kumimoji="0" lang="en-US" altLang="zh-CN" sz="2200" kern="0" dirty="0" err="1"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Zc</a:t>
              </a:r>
              <a:r>
                <a:rPr kumimoji="0" lang="zh-CN" altLang="en-US" sz="2200" kern="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en-US" altLang="zh-CN" sz="2200" kern="0" dirty="0" err="1"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Zcs</a:t>
              </a:r>
              <a:r>
                <a:rPr kumimoji="0" lang="zh-CN" altLang="en-US" sz="2200" kern="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系列多</a:t>
              </a:r>
              <a:r>
                <a:rPr kumimoji="0" lang="zh-CN" altLang="en-US"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夸克</a:t>
              </a:r>
              <a:r>
                <a:rPr kumimoji="0" lang="zh-CN" altLang="en-US" sz="2200" kern="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态的</a:t>
              </a:r>
              <a:r>
                <a:rPr kumimoji="0" lang="zh-CN" altLang="en-US"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发现</a:t>
              </a:r>
              <a:endParaRPr kumimoji="0" lang="en-US" altLang="zh-CN"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pPr marL="342900" lvl="0" indent="-342900" algn="l">
                <a:buClrTx/>
                <a:buSzPct val="90000"/>
                <a:buFont typeface="Wingdings" panose="05000000000000000000" pitchFamily="2" charset="2"/>
                <a:buChar char="p"/>
                <a:defRPr/>
              </a:pPr>
              <a:r>
                <a:rPr kumimoji="0" lang="en-US" altLang="zh-CN"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CKM &amp; </a:t>
              </a:r>
              <a:r>
                <a:rPr kumimoji="0" lang="zh-CN" altLang="en-US" sz="2200" kern="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衰变常数</a:t>
              </a:r>
              <a:r>
                <a:rPr kumimoji="0" lang="en-US" altLang="zh-CN" sz="2200" kern="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kumimoji="0" lang="en-US" altLang="zh-CN"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&amp; </a:t>
              </a:r>
              <a:r>
                <a:rPr kumimoji="0" lang="zh-CN" altLang="en-US" sz="2200" kern="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强相位测量</a:t>
              </a:r>
              <a:endParaRPr kumimoji="0" lang="en-US" altLang="zh-CN"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pPr marL="342900" lvl="0" indent="-342900" algn="l">
                <a:buClrTx/>
                <a:buSzPct val="90000"/>
                <a:buFont typeface="Wingdings" panose="05000000000000000000" pitchFamily="2" charset="2"/>
                <a:buChar char="p"/>
                <a:defRPr/>
              </a:pPr>
              <a:r>
                <a:rPr kumimoji="0" lang="zh-CN" altLang="en-US"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超</a:t>
              </a:r>
              <a:r>
                <a:rPr kumimoji="0" lang="zh-CN" altLang="en-US" sz="2200" kern="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子极化及</a:t>
              </a:r>
              <a:r>
                <a:rPr kumimoji="0" lang="en-US" altLang="zh-CN" sz="2200" kern="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CP</a:t>
              </a:r>
              <a:r>
                <a:rPr kumimoji="0" lang="zh-CN" altLang="en-US" sz="2200" kern="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测量</a:t>
              </a:r>
              <a:endParaRPr kumimoji="0" lang="en-US" altLang="zh-CN" sz="22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grpSp>
      <p:sp>
        <p:nvSpPr>
          <p:cNvPr id="9" name="文本框 8"/>
          <p:cNvSpPr txBox="1"/>
          <p:nvPr/>
        </p:nvSpPr>
        <p:spPr>
          <a:xfrm>
            <a:off x="306084" y="5654033"/>
            <a:ext cx="8686800" cy="929485"/>
          </a:xfrm>
          <a:prstGeom prst="rect">
            <a:avLst/>
          </a:prstGeom>
          <a:noFill/>
        </p:spPr>
        <p:txBody>
          <a:bodyPr wrap="square" rtlCol="0">
            <a:spAutoFit/>
          </a:bodyPr>
          <a:lstStyle/>
          <a:p>
            <a:pPr algn="l">
              <a:buNone/>
            </a:pPr>
            <a:r>
              <a:rPr lang="zh-CN" altLang="en-US" sz="2800" dirty="0">
                <a:latin typeface="华文楷体" panose="02010600040101010101" pitchFamily="2" charset="-122"/>
                <a:ea typeface="华文楷体" panose="02010600040101010101" pitchFamily="2" charset="-122"/>
              </a:rPr>
              <a:t>陶</a:t>
            </a:r>
            <a:r>
              <a:rPr lang="zh-CN" altLang="en-US" sz="2800" dirty="0" smtClean="0">
                <a:latin typeface="华文楷体" panose="02010600040101010101" pitchFamily="2" charset="-122"/>
                <a:ea typeface="华文楷体" panose="02010600040101010101" pitchFamily="2" charset="-122"/>
              </a:rPr>
              <a:t>粲能区</a:t>
            </a:r>
            <a:r>
              <a:rPr lang="zh-CN" altLang="en-US" sz="2800" dirty="0" smtClean="0">
                <a:latin typeface="华文楷体" panose="02010600040101010101" pitchFamily="2" charset="-122"/>
                <a:ea typeface="华文楷体" panose="02010600040101010101" pitchFamily="2" charset="-122"/>
              </a:rPr>
              <a:t>实验</a:t>
            </a:r>
            <a:r>
              <a:rPr lang="zh-CN" altLang="en-US" sz="2800" dirty="0" smtClean="0">
                <a:latin typeface="华文楷体" panose="02010600040101010101" pitchFamily="2" charset="-122"/>
                <a:ea typeface="华文楷体" panose="02010600040101010101" pitchFamily="2" charset="-122"/>
              </a:rPr>
              <a:t>特色：阈值产生  低</a:t>
            </a:r>
            <a:r>
              <a:rPr lang="zh-CN" altLang="en-US" sz="2800" dirty="0" smtClean="0">
                <a:latin typeface="华文楷体" panose="02010600040101010101" pitchFamily="2" charset="-122"/>
                <a:ea typeface="华文楷体" panose="02010600040101010101" pitchFamily="2" charset="-122"/>
              </a:rPr>
              <a:t>本底</a:t>
            </a:r>
            <a:endParaRPr lang="en-US" altLang="zh-CN" sz="2800" dirty="0" smtClean="0">
              <a:latin typeface="华文楷体" panose="02010600040101010101" pitchFamily="2" charset="-122"/>
              <a:ea typeface="华文楷体" panose="02010600040101010101" pitchFamily="2" charset="-122"/>
            </a:endParaRPr>
          </a:p>
          <a:p>
            <a:pPr algn="l">
              <a:buNone/>
            </a:pPr>
            <a:r>
              <a:rPr kumimoji="0" lang="zh-CN" altLang="en-US"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只要阈值上获取数据的</a:t>
            </a:r>
            <a:r>
              <a:rPr kumimoji="0" lang="zh-CN" altLang="en-US" sz="2200" kern="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统计量</a:t>
            </a:r>
            <a:r>
              <a:rPr kumimoji="0" lang="zh-CN" altLang="en-US"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不</a:t>
            </a:r>
            <a:r>
              <a:rPr kumimoji="0" lang="zh-CN" altLang="en-US" sz="22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受挑战</a:t>
            </a:r>
            <a:r>
              <a:rPr kumimoji="0" lang="zh-CN" altLang="en-US"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 就能产出</a:t>
            </a:r>
            <a:r>
              <a:rPr kumimoji="0" lang="zh-CN" altLang="en-US" sz="2200" kern="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特色</a:t>
            </a:r>
            <a:r>
              <a:rPr kumimoji="0" lang="zh-CN" altLang="en-US"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的物理成果</a:t>
            </a:r>
            <a:r>
              <a:rPr kumimoji="0" lang="zh-CN" altLang="en-US" sz="22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0" lang="zh-CN" altLang="en-US"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右箭头 10"/>
          <p:cNvSpPr/>
          <p:nvPr/>
        </p:nvSpPr>
        <p:spPr bwMode="auto">
          <a:xfrm rot="1001035">
            <a:off x="1371600" y="4820349"/>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138" y="3131003"/>
            <a:ext cx="4186668" cy="2304224"/>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3352800"/>
            <a:ext cx="1778000" cy="923854"/>
          </a:xfrm>
          <a:prstGeom prst="rect">
            <a:avLst/>
          </a:prstGeom>
        </p:spPr>
      </p:pic>
    </p:spTree>
    <p:extLst>
      <p:ext uri="{BB962C8B-B14F-4D97-AF65-F5344CB8AC3E}">
        <p14:creationId xmlns:p14="http://schemas.microsoft.com/office/powerpoint/2010/main" val="188285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内径迹室</a:t>
            </a:r>
            <a:r>
              <a:rPr lang="en-US" altLang="zh-CN" dirty="0" smtClean="0">
                <a:solidFill>
                  <a:srgbClr val="0000FF"/>
                </a:solidFill>
              </a:rPr>
              <a:t>-</a:t>
            </a:r>
            <a:r>
              <a:rPr lang="en-US" altLang="zh-CN" dirty="0" smtClean="0">
                <a:solidFill>
                  <a:srgbClr val="0000FF"/>
                </a:solidFill>
                <a:sym typeface="Symbol" panose="05050102010706020507" pitchFamily="18" charset="2"/>
              </a:rPr>
              <a:t></a:t>
            </a:r>
            <a:r>
              <a:rPr lang="en-US" altLang="zh-CN" dirty="0" smtClean="0">
                <a:solidFill>
                  <a:srgbClr val="0000FF"/>
                </a:solidFill>
              </a:rPr>
              <a:t>RWELL</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30</a:t>
            </a:fld>
            <a:endParaRPr lang="en-US" dirty="0"/>
          </a:p>
        </p:txBody>
      </p:sp>
      <p:pic>
        <p:nvPicPr>
          <p:cNvPr id="4" name="图片 3">
            <a:extLst>
              <a:ext uri="{FF2B5EF4-FFF2-40B4-BE49-F238E27FC236}">
                <a16:creationId xmlns:a16="http://schemas.microsoft.com/office/drawing/2014/main" id="{5665F11A-6750-4983-B031-957AF01BAA49}"/>
              </a:ext>
            </a:extLst>
          </p:cNvPr>
          <p:cNvPicPr>
            <a:picLocks noChangeAspect="1"/>
          </p:cNvPicPr>
          <p:nvPr/>
        </p:nvPicPr>
        <p:blipFill>
          <a:blip r:embed="rId2"/>
          <a:stretch>
            <a:fillRect/>
          </a:stretch>
        </p:blipFill>
        <p:spPr>
          <a:xfrm>
            <a:off x="159553" y="731893"/>
            <a:ext cx="3055599" cy="2338343"/>
          </a:xfrm>
          <a:prstGeom prst="rect">
            <a:avLst/>
          </a:prstGeom>
        </p:spPr>
      </p:pic>
      <p:sp>
        <p:nvSpPr>
          <p:cNvPr id="9" name="文本框 8"/>
          <p:cNvSpPr txBox="1"/>
          <p:nvPr/>
        </p:nvSpPr>
        <p:spPr>
          <a:xfrm>
            <a:off x="3110966" y="864822"/>
            <a:ext cx="3244214" cy="400110"/>
          </a:xfrm>
          <a:prstGeom prst="rect">
            <a:avLst/>
          </a:prstGeom>
          <a:solidFill>
            <a:srgbClr val="FFFF00"/>
          </a:solidFill>
        </p:spPr>
        <p:txBody>
          <a:bodyPr wrap="square" rtlCol="0">
            <a:spAutoFit/>
          </a:bodyPr>
          <a:lstStyle/>
          <a:p>
            <a:pPr algn="l">
              <a:buNone/>
            </a:pPr>
            <a:r>
              <a:rPr lang="zh-CN" altLang="en-US" sz="2000" dirty="0" smtClean="0">
                <a:latin typeface="华文楷体" panose="02010600040101010101" pitchFamily="2" charset="-122"/>
                <a:ea typeface="华文楷体" panose="02010600040101010101" pitchFamily="2" charset="-122"/>
              </a:rPr>
              <a:t>低物质量、成本低、抗辐照</a:t>
            </a:r>
            <a:endParaRPr lang="zh-CN" altLang="en-US" sz="2000" dirty="0">
              <a:latin typeface="华文楷体" panose="02010600040101010101" pitchFamily="2" charset="-122"/>
              <a:ea typeface="华文楷体" panose="02010600040101010101" pitchFamily="2" charset="-122"/>
            </a:endParaRPr>
          </a:p>
        </p:txBody>
      </p:sp>
      <p:grpSp>
        <p:nvGrpSpPr>
          <p:cNvPr id="14" name="组合 13"/>
          <p:cNvGrpSpPr/>
          <p:nvPr/>
        </p:nvGrpSpPr>
        <p:grpSpPr>
          <a:xfrm>
            <a:off x="753349" y="2953770"/>
            <a:ext cx="2250836" cy="819507"/>
            <a:chOff x="4572000" y="902954"/>
            <a:chExt cx="3581400" cy="1678973"/>
          </a:xfrm>
        </p:grpSpPr>
        <p:grpSp>
          <p:nvGrpSpPr>
            <p:cNvPr id="11" name="组合 10"/>
            <p:cNvGrpSpPr/>
            <p:nvPr/>
          </p:nvGrpSpPr>
          <p:grpSpPr>
            <a:xfrm>
              <a:off x="4648201" y="1044834"/>
              <a:ext cx="3390899" cy="1477134"/>
              <a:chOff x="4459033" y="947375"/>
              <a:chExt cx="3736908" cy="1477134"/>
            </a:xfrm>
          </p:grpSpPr>
          <p:pic>
            <p:nvPicPr>
              <p:cNvPr id="7" name="图片 26">
                <a:extLst>
                  <a:ext uri="{FF2B5EF4-FFF2-40B4-BE49-F238E27FC236}">
                    <a16:creationId xmlns:a16="http://schemas.microsoft.com/office/drawing/2014/main" id="{9F3D43F5-9D60-2849-976A-ABC190C0E2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9033" y="1724255"/>
                <a:ext cx="1905000" cy="70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Screen Shot 2016-08-11 at 00.59.20.png">
                <a:extLst>
                  <a:ext uri="{FF2B5EF4-FFF2-40B4-BE49-F238E27FC236}">
                    <a16:creationId xmlns:a16="http://schemas.microsoft.com/office/drawing/2014/main" id="{DC845505-A5B1-E341-A068-CD194384C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694" y="947375"/>
                <a:ext cx="1764339" cy="654589"/>
              </a:xfrm>
              <a:prstGeom prst="rect">
                <a:avLst/>
              </a:prstGeom>
            </p:spPr>
          </p:pic>
          <p:pic>
            <p:nvPicPr>
              <p:cNvPr id="10" name="图片 6">
                <a:extLst>
                  <a:ext uri="{FF2B5EF4-FFF2-40B4-BE49-F238E27FC236}">
                    <a16:creationId xmlns:a16="http://schemas.microsoft.com/office/drawing/2014/main" id="{C5C2EE8D-7BEC-264E-AD18-D3FA0F432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320" y="986298"/>
                <a:ext cx="1804621" cy="1317366"/>
              </a:xfrm>
              <a:prstGeom prst="rect">
                <a:avLst/>
              </a:prstGeom>
            </p:spPr>
          </p:pic>
        </p:grpSp>
        <p:sp>
          <p:nvSpPr>
            <p:cNvPr id="13" name="圆角矩形 12"/>
            <p:cNvSpPr/>
            <p:nvPr/>
          </p:nvSpPr>
          <p:spPr bwMode="auto">
            <a:xfrm>
              <a:off x="4572000" y="902954"/>
              <a:ext cx="3581400" cy="1678973"/>
            </a:xfrm>
            <a:prstGeom prst="roundRect">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grpSp>
      <p:grpSp>
        <p:nvGrpSpPr>
          <p:cNvPr id="51" name="组合 50"/>
          <p:cNvGrpSpPr/>
          <p:nvPr/>
        </p:nvGrpSpPr>
        <p:grpSpPr>
          <a:xfrm>
            <a:off x="3270270" y="1488033"/>
            <a:ext cx="3069306" cy="2205593"/>
            <a:chOff x="3396778" y="595598"/>
            <a:chExt cx="3069306" cy="2205593"/>
          </a:xfrm>
        </p:grpSpPr>
        <p:sp>
          <p:nvSpPr>
            <p:cNvPr id="6" name="矩形 5"/>
            <p:cNvSpPr/>
            <p:nvPr/>
          </p:nvSpPr>
          <p:spPr>
            <a:xfrm>
              <a:off x="3432027" y="669657"/>
              <a:ext cx="3034057" cy="2062103"/>
            </a:xfrm>
            <a:prstGeom prst="rect">
              <a:avLst/>
            </a:prstGeom>
          </p:spPr>
          <p:txBody>
            <a:bodyPr wrap="square">
              <a:spAutoFit/>
            </a:bodyPr>
            <a:lstStyle/>
            <a:p>
              <a:pPr marL="201600" lvl="1" indent="-201600" algn="l">
                <a:buClr>
                  <a:schemeClr val="tx1"/>
                </a:buClr>
                <a:buFont typeface="Wingdings" panose="05000000000000000000" pitchFamily="2" charset="2"/>
                <a:buChar char="p"/>
              </a:pPr>
              <a:r>
                <a:rPr lang="zh-CN" altLang="en-US" sz="1600" dirty="0">
                  <a:solidFill>
                    <a:srgbClr val="FF0000"/>
                  </a:solidFill>
                  <a:latin typeface="华文楷体" panose="02010600040101010101" pitchFamily="2" charset="-122"/>
                  <a:ea typeface="华文楷体" panose="02010600040101010101" pitchFamily="2" charset="-122"/>
                </a:rPr>
                <a:t>三</a:t>
              </a:r>
              <a:r>
                <a:rPr lang="zh-CN" altLang="en-US" sz="1600" dirty="0" smtClean="0">
                  <a:solidFill>
                    <a:srgbClr val="FF0000"/>
                  </a:solidFill>
                  <a:latin typeface="华文楷体" panose="02010600040101010101" pitchFamily="2" charset="-122"/>
                  <a:ea typeface="华文楷体" panose="02010600040101010101" pitchFamily="2" charset="-122"/>
                </a:rPr>
                <a:t>层</a:t>
              </a:r>
              <a:r>
                <a:rPr lang="en-US" altLang="zh-CN" sz="1600" dirty="0" smtClean="0">
                  <a:solidFill>
                    <a:schemeClr val="tx1"/>
                  </a:solidFill>
                  <a:latin typeface="华文楷体" panose="02010600040101010101" pitchFamily="2" charset="-122"/>
                  <a:ea typeface="华文楷体" panose="02010600040101010101" pitchFamily="2" charset="-122"/>
                </a:rPr>
                <a:t>cylindrical-</a:t>
              </a:r>
              <a:r>
                <a:rPr lang="en-US" altLang="zh-CN" sz="1600" dirty="0" err="1" smtClean="0">
                  <a:solidFill>
                    <a:schemeClr val="tx1"/>
                  </a:solidFill>
                  <a:latin typeface="华文楷体" panose="02010600040101010101" pitchFamily="2" charset="-122"/>
                  <a:ea typeface="华文楷体" panose="02010600040101010101" pitchFamily="2" charset="-122"/>
                </a:rPr>
                <a:t>μRWell</a:t>
              </a:r>
              <a:r>
                <a:rPr lang="zh-CN" altLang="en-US" sz="1600" dirty="0">
                  <a:solidFill>
                    <a:schemeClr val="tx1"/>
                  </a:solidFill>
                  <a:latin typeface="华文楷体" panose="02010600040101010101" pitchFamily="2" charset="-122"/>
                  <a:ea typeface="华文楷体" panose="02010600040101010101" pitchFamily="2" charset="-122"/>
                </a:rPr>
                <a:t>探测器</a:t>
              </a:r>
              <a:endParaRPr lang="en-US" altLang="zh-CN" sz="1600" dirty="0">
                <a:solidFill>
                  <a:schemeClr val="tx1"/>
                </a:solidFill>
                <a:latin typeface="华文楷体" panose="02010600040101010101" pitchFamily="2" charset="-122"/>
                <a:ea typeface="华文楷体" panose="02010600040101010101" pitchFamily="2" charset="-122"/>
              </a:endParaRPr>
            </a:p>
            <a:p>
              <a:pPr marL="201600" lvl="1" indent="-201600" algn="l">
                <a:buClr>
                  <a:schemeClr val="tx1"/>
                </a:buClr>
                <a:buFont typeface="Wingdings" panose="05000000000000000000" pitchFamily="2" charset="2"/>
                <a:buChar char="p"/>
              </a:pPr>
              <a:r>
                <a:rPr lang="zh-CN" altLang="en-US" sz="1600" dirty="0">
                  <a:solidFill>
                    <a:schemeClr val="tx1"/>
                  </a:solidFill>
                  <a:latin typeface="华文楷体" panose="02010600040101010101" pitchFamily="2" charset="-122"/>
                  <a:ea typeface="华文楷体" panose="02010600040101010101" pitchFamily="2" charset="-122"/>
                </a:rPr>
                <a:t>半径分别为</a:t>
              </a:r>
              <a:r>
                <a:rPr lang="en-US" altLang="zh-CN" sz="1600" dirty="0">
                  <a:solidFill>
                    <a:schemeClr val="tx1"/>
                  </a:solidFill>
                  <a:latin typeface="华文楷体" panose="02010600040101010101" pitchFamily="2" charset="-122"/>
                  <a:ea typeface="华文楷体" panose="02010600040101010101" pitchFamily="2" charset="-122"/>
                </a:rPr>
                <a:t>6 </a:t>
              </a:r>
              <a:r>
                <a:rPr lang="en-US" altLang="zh-CN" sz="1600" dirty="0" smtClean="0">
                  <a:solidFill>
                    <a:schemeClr val="tx1"/>
                  </a:solidFill>
                  <a:latin typeface="华文楷体" panose="02010600040101010101" pitchFamily="2" charset="-122"/>
                  <a:ea typeface="华文楷体" panose="02010600040101010101" pitchFamily="2" charset="-122"/>
                </a:rPr>
                <a:t>, </a:t>
              </a:r>
              <a:r>
                <a:rPr lang="en-US" altLang="zh-CN" sz="1600" dirty="0">
                  <a:solidFill>
                    <a:schemeClr val="tx1"/>
                  </a:solidFill>
                  <a:latin typeface="华文楷体" panose="02010600040101010101" pitchFamily="2" charset="-122"/>
                  <a:ea typeface="华文楷体" panose="02010600040101010101" pitchFamily="2" charset="-122"/>
                </a:rPr>
                <a:t>11 </a:t>
              </a:r>
              <a:r>
                <a:rPr lang="en-US" altLang="zh-CN" sz="1600" dirty="0" smtClean="0">
                  <a:solidFill>
                    <a:schemeClr val="tx1"/>
                  </a:solidFill>
                  <a:latin typeface="华文楷体" panose="02010600040101010101" pitchFamily="2" charset="-122"/>
                  <a:ea typeface="华文楷体" panose="02010600040101010101" pitchFamily="2" charset="-122"/>
                </a:rPr>
                <a:t>, </a:t>
              </a:r>
              <a:r>
                <a:rPr lang="en-US" altLang="zh-CN" sz="1600" dirty="0">
                  <a:solidFill>
                    <a:schemeClr val="tx1"/>
                  </a:solidFill>
                  <a:latin typeface="华文楷体" panose="02010600040101010101" pitchFamily="2" charset="-122"/>
                  <a:ea typeface="华文楷体" panose="02010600040101010101" pitchFamily="2" charset="-122"/>
                </a:rPr>
                <a:t>16 </a:t>
              </a:r>
              <a:r>
                <a:rPr lang="en-US" altLang="zh-CN" sz="1600" dirty="0" smtClean="0">
                  <a:solidFill>
                    <a:schemeClr val="tx1"/>
                  </a:solidFill>
                  <a:latin typeface="华文楷体" panose="02010600040101010101" pitchFamily="2" charset="-122"/>
                  <a:ea typeface="华文楷体" panose="02010600040101010101" pitchFamily="2" charset="-122"/>
                </a:rPr>
                <a:t>cm</a:t>
              </a:r>
              <a:endParaRPr lang="en-US" altLang="zh-CN" sz="1600" dirty="0">
                <a:solidFill>
                  <a:schemeClr val="tx1"/>
                </a:solidFill>
                <a:latin typeface="华文楷体" panose="02010600040101010101" pitchFamily="2" charset="-122"/>
                <a:ea typeface="华文楷体" panose="02010600040101010101" pitchFamily="2" charset="-122"/>
              </a:endParaRPr>
            </a:p>
            <a:p>
              <a:pPr marL="201600" lvl="1" indent="-201600" algn="l">
                <a:buClr>
                  <a:schemeClr val="tx1"/>
                </a:buClr>
                <a:buFont typeface="Wingdings" panose="05000000000000000000" pitchFamily="2" charset="2"/>
                <a:buChar char="p"/>
              </a:pPr>
              <a:r>
                <a:rPr lang="zh-CN" altLang="en-US" sz="1600" dirty="0">
                  <a:solidFill>
                    <a:schemeClr val="tx1"/>
                  </a:solidFill>
                  <a:latin typeface="华文楷体" panose="02010600040101010101" pitchFamily="2" charset="-122"/>
                  <a:ea typeface="华文楷体" panose="02010600040101010101" pitchFamily="2" charset="-122"/>
                </a:rPr>
                <a:t>单</a:t>
              </a:r>
              <a:r>
                <a:rPr lang="zh-CN" altLang="en-US" sz="1600" dirty="0" smtClean="0">
                  <a:solidFill>
                    <a:schemeClr val="tx1"/>
                  </a:solidFill>
                  <a:latin typeface="华文楷体" panose="02010600040101010101" pitchFamily="2" charset="-122"/>
                  <a:ea typeface="华文楷体" panose="02010600040101010101" pitchFamily="2" charset="-122"/>
                </a:rPr>
                <a:t>层物质</a:t>
              </a:r>
              <a:r>
                <a:rPr lang="zh-CN" altLang="en-US" sz="1600" dirty="0">
                  <a:solidFill>
                    <a:schemeClr val="tx1"/>
                  </a:solidFill>
                  <a:latin typeface="华文楷体" panose="02010600040101010101" pitchFamily="2" charset="-122"/>
                  <a:ea typeface="华文楷体" panose="02010600040101010101" pitchFamily="2" charset="-122"/>
                </a:rPr>
                <a:t>量</a:t>
              </a:r>
              <a:r>
                <a:rPr lang="en-US" altLang="zh-CN" sz="1600" dirty="0">
                  <a:solidFill>
                    <a:srgbClr val="FF0000"/>
                  </a:solidFill>
                  <a:latin typeface="华文楷体" panose="02010600040101010101" pitchFamily="2" charset="-122"/>
                  <a:ea typeface="华文楷体" panose="02010600040101010101" pitchFamily="2" charset="-122"/>
                </a:rPr>
                <a:t>0.2~0.25% </a:t>
              </a:r>
              <a:r>
                <a:rPr lang="en-US" altLang="zh-CN" sz="1600" dirty="0" smtClean="0">
                  <a:solidFill>
                    <a:srgbClr val="FF0000"/>
                  </a:solidFill>
                  <a:latin typeface="华文楷体" panose="02010600040101010101" pitchFamily="2" charset="-122"/>
                  <a:ea typeface="华文楷体" panose="02010600040101010101" pitchFamily="2" charset="-122"/>
                </a:rPr>
                <a:t>X/X</a:t>
              </a:r>
              <a:r>
                <a:rPr lang="en-US" altLang="zh-CN" sz="1600" baseline="-25000" dirty="0" smtClean="0">
                  <a:solidFill>
                    <a:srgbClr val="FF0000"/>
                  </a:solidFill>
                  <a:latin typeface="华文楷体" panose="02010600040101010101" pitchFamily="2" charset="-122"/>
                  <a:ea typeface="华文楷体" panose="02010600040101010101" pitchFamily="2" charset="-122"/>
                </a:rPr>
                <a:t>0</a:t>
              </a:r>
              <a:endParaRPr lang="zh-CN" altLang="en-US" sz="1600" baseline="-25000" dirty="0">
                <a:solidFill>
                  <a:srgbClr val="FF0000"/>
                </a:solidFill>
                <a:latin typeface="华文楷体" panose="02010600040101010101" pitchFamily="2" charset="-122"/>
                <a:ea typeface="华文楷体" panose="02010600040101010101" pitchFamily="2" charset="-122"/>
              </a:endParaRPr>
            </a:p>
            <a:p>
              <a:pPr marL="201600" lvl="1" indent="-201600" algn="l">
                <a:buClr>
                  <a:schemeClr val="tx1"/>
                </a:buClr>
                <a:buFont typeface="Wingdings" panose="05000000000000000000" pitchFamily="2" charset="2"/>
                <a:buChar char="p"/>
              </a:pPr>
              <a:r>
                <a:rPr lang="en-US" altLang="zh-CN" sz="1600" dirty="0">
                  <a:solidFill>
                    <a:schemeClr val="tx1"/>
                  </a:solidFill>
                  <a:latin typeface="华文楷体" panose="02010600040101010101" pitchFamily="2" charset="-122"/>
                  <a:ea typeface="华文楷体" panose="02010600040101010101" pitchFamily="2" charset="-122"/>
                </a:rPr>
                <a:t>XV</a:t>
              </a:r>
              <a:r>
                <a:rPr lang="zh-CN" altLang="en-US" sz="1600" dirty="0">
                  <a:solidFill>
                    <a:srgbClr val="FF0000"/>
                  </a:solidFill>
                  <a:latin typeface="华文楷体" panose="02010600040101010101" pitchFamily="2" charset="-122"/>
                  <a:ea typeface="华文楷体" panose="02010600040101010101" pitchFamily="2" charset="-122"/>
                </a:rPr>
                <a:t>二维读出</a:t>
              </a:r>
              <a:r>
                <a:rPr lang="zh-CN" altLang="en-US" sz="1600" dirty="0" smtClean="0">
                  <a:solidFill>
                    <a:schemeClr val="tx1"/>
                  </a:solidFill>
                  <a:latin typeface="华文楷体" panose="02010600040101010101" pitchFamily="2" charset="-122"/>
                  <a:ea typeface="华文楷体" panose="02010600040101010101" pitchFamily="2" charset="-122"/>
                </a:rPr>
                <a:t>，计数率最高达到</a:t>
              </a:r>
              <a:r>
                <a:rPr lang="en-US" altLang="zh-CN" sz="1600" dirty="0" smtClean="0">
                  <a:solidFill>
                    <a:srgbClr val="FF0000"/>
                  </a:solidFill>
                  <a:latin typeface="华文楷体" panose="02010600040101010101" pitchFamily="2" charset="-122"/>
                  <a:ea typeface="华文楷体" panose="02010600040101010101" pitchFamily="2" charset="-122"/>
                </a:rPr>
                <a:t>112 </a:t>
              </a:r>
              <a:r>
                <a:rPr lang="en-US" altLang="zh-CN" sz="1600" dirty="0">
                  <a:solidFill>
                    <a:srgbClr val="FF0000"/>
                  </a:solidFill>
                  <a:latin typeface="华文楷体" panose="02010600040101010101" pitchFamily="2" charset="-122"/>
                  <a:ea typeface="华文楷体" panose="02010600040101010101" pitchFamily="2" charset="-122"/>
                </a:rPr>
                <a:t>kHz/cm</a:t>
              </a:r>
              <a:r>
                <a:rPr lang="en-US" altLang="zh-CN" sz="1600" baseline="30000" dirty="0">
                  <a:solidFill>
                    <a:srgbClr val="FF0000"/>
                  </a:solidFill>
                  <a:latin typeface="华文楷体" panose="02010600040101010101" pitchFamily="2" charset="-122"/>
                  <a:ea typeface="华文楷体" panose="02010600040101010101" pitchFamily="2" charset="-122"/>
                </a:rPr>
                <a:t>2</a:t>
              </a:r>
              <a:r>
                <a:rPr lang="zh-CN" altLang="en-US" sz="1600" dirty="0" smtClean="0">
                  <a:solidFill>
                    <a:schemeClr val="tx1"/>
                  </a:solidFill>
                  <a:latin typeface="华文楷体" panose="02010600040101010101" pitchFamily="2" charset="-122"/>
                  <a:ea typeface="华文楷体" panose="02010600040101010101" pitchFamily="2" charset="-122"/>
                </a:rPr>
                <a:t>。</a:t>
              </a:r>
              <a:endParaRPr lang="en-US" altLang="zh-CN" sz="1600" dirty="0" smtClean="0">
                <a:solidFill>
                  <a:schemeClr val="tx1"/>
                </a:solidFill>
                <a:latin typeface="华文楷体" panose="02010600040101010101" pitchFamily="2" charset="-122"/>
                <a:ea typeface="华文楷体" panose="02010600040101010101" pitchFamily="2" charset="-122"/>
              </a:endParaRPr>
            </a:p>
            <a:p>
              <a:pPr marL="201600" lvl="1" indent="-201600" algn="l">
                <a:buClr>
                  <a:schemeClr val="tx1"/>
                </a:buClr>
                <a:buFont typeface="Wingdings" panose="05000000000000000000" pitchFamily="2" charset="2"/>
                <a:buChar char="p"/>
              </a:pPr>
              <a:r>
                <a:rPr lang="zh-CN" altLang="en-US" sz="1600" dirty="0" smtClean="0">
                  <a:solidFill>
                    <a:schemeClr val="tx1"/>
                  </a:solidFill>
                  <a:latin typeface="华文楷体" panose="02010600040101010101" pitchFamily="2" charset="-122"/>
                  <a:ea typeface="华文楷体" panose="02010600040101010101" pitchFamily="2" charset="-122"/>
                </a:rPr>
                <a:t>位置分辨：</a:t>
              </a:r>
              <a:r>
                <a:rPr lang="en-US" altLang="zh-CN" sz="1600" dirty="0" smtClean="0">
                  <a:solidFill>
                    <a:schemeClr val="tx1"/>
                  </a:solidFill>
                  <a:latin typeface="华文楷体" panose="02010600040101010101" pitchFamily="2" charset="-122"/>
                  <a:ea typeface="华文楷体" panose="02010600040101010101" pitchFamily="2" charset="-122"/>
                </a:rPr>
                <a:t>r- 100um, z 400um</a:t>
              </a:r>
            </a:p>
            <a:p>
              <a:pPr marL="201600" lvl="1" indent="-201600" algn="l">
                <a:buClr>
                  <a:schemeClr val="tx1"/>
                </a:buClr>
                <a:buFont typeface="Wingdings" panose="05000000000000000000" pitchFamily="2" charset="2"/>
                <a:buChar char="p"/>
              </a:pPr>
              <a:r>
                <a:rPr lang="zh-CN" altLang="en-US" sz="1600" dirty="0" smtClean="0">
                  <a:solidFill>
                    <a:schemeClr val="tx1"/>
                  </a:solidFill>
                  <a:latin typeface="华文楷体" panose="02010600040101010101" pitchFamily="2" charset="-122"/>
                  <a:ea typeface="华文楷体" panose="02010600040101010101" pitchFamily="2" charset="-122"/>
                </a:rPr>
                <a:t>工作气体：</a:t>
              </a:r>
              <a:r>
                <a:rPr lang="en-US" altLang="zh-CN" sz="1600" dirty="0"/>
                <a:t> </a:t>
              </a:r>
              <a:r>
                <a:rPr lang="en-US" altLang="zh-CN" sz="1600" dirty="0">
                  <a:latin typeface="华文楷体" panose="02010600040101010101" pitchFamily="2" charset="-122"/>
                  <a:ea typeface="华文楷体" panose="02010600040101010101" pitchFamily="2" charset="-122"/>
                </a:rPr>
                <a:t>Ar:CO</a:t>
              </a:r>
              <a:r>
                <a:rPr lang="en-US" altLang="zh-CN" sz="1600" baseline="-25000" dirty="0">
                  <a:latin typeface="华文楷体" panose="02010600040101010101" pitchFamily="2" charset="-122"/>
                  <a:ea typeface="华文楷体" panose="02010600040101010101" pitchFamily="2" charset="-122"/>
                </a:rPr>
                <a:t>2</a:t>
              </a:r>
              <a:r>
                <a:rPr lang="en-US" altLang="zh-CN" sz="1600" dirty="0">
                  <a:latin typeface="华文楷体" panose="02010600040101010101" pitchFamily="2" charset="-122"/>
                  <a:ea typeface="华文楷体" panose="02010600040101010101" pitchFamily="2" charset="-122"/>
                </a:rPr>
                <a:t>=85:15</a:t>
              </a:r>
              <a:endParaRPr lang="zh-CN" altLang="en-US" sz="1600" dirty="0">
                <a:solidFill>
                  <a:schemeClr val="tx1"/>
                </a:solidFill>
                <a:latin typeface="华文楷体" panose="02010600040101010101" pitchFamily="2" charset="-122"/>
                <a:ea typeface="华文楷体" panose="02010600040101010101" pitchFamily="2" charset="-122"/>
              </a:endParaRPr>
            </a:p>
          </p:txBody>
        </p:sp>
        <p:sp>
          <p:nvSpPr>
            <p:cNvPr id="15" name="圆角矩形 14"/>
            <p:cNvSpPr/>
            <p:nvPr/>
          </p:nvSpPr>
          <p:spPr bwMode="auto">
            <a:xfrm>
              <a:off x="3396778" y="595598"/>
              <a:ext cx="2956527" cy="2205593"/>
            </a:xfrm>
            <a:prstGeom prst="roundRect">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grpSp>
      <p:grpSp>
        <p:nvGrpSpPr>
          <p:cNvPr id="20" name="组合 19"/>
          <p:cNvGrpSpPr/>
          <p:nvPr/>
        </p:nvGrpSpPr>
        <p:grpSpPr>
          <a:xfrm>
            <a:off x="6431207" y="816160"/>
            <a:ext cx="2421474" cy="1440000"/>
            <a:chOff x="3022126" y="873938"/>
            <a:chExt cx="2421474" cy="1440000"/>
          </a:xfrm>
        </p:grpSpPr>
        <p:pic>
          <p:nvPicPr>
            <p:cNvPr id="17" name="图片 16">
              <a:extLst>
                <a:ext uri="{FF2B5EF4-FFF2-40B4-BE49-F238E27FC236}">
                  <a16:creationId xmlns:a16="http://schemas.microsoft.com/office/drawing/2014/main" id="{ECDE36B5-B648-40D0-879C-B471172748CC}"/>
                </a:ext>
              </a:extLst>
            </p:cNvPr>
            <p:cNvPicPr>
              <a:picLocks noChangeAspect="1"/>
            </p:cNvPicPr>
            <p:nvPr/>
          </p:nvPicPr>
          <p:blipFill>
            <a:blip r:embed="rId6"/>
            <a:stretch>
              <a:fillRect/>
            </a:stretch>
          </p:blipFill>
          <p:spPr>
            <a:xfrm>
              <a:off x="3174181" y="930663"/>
              <a:ext cx="2131870" cy="1339830"/>
            </a:xfrm>
            <a:prstGeom prst="rect">
              <a:avLst/>
            </a:prstGeom>
          </p:spPr>
        </p:pic>
        <p:sp>
          <p:nvSpPr>
            <p:cNvPr id="18" name="文本框 17"/>
            <p:cNvSpPr txBox="1"/>
            <p:nvPr/>
          </p:nvSpPr>
          <p:spPr>
            <a:xfrm>
              <a:off x="3207816" y="1922602"/>
              <a:ext cx="2098235" cy="369332"/>
            </a:xfrm>
            <a:prstGeom prst="rect">
              <a:avLst/>
            </a:prstGeom>
            <a:noFill/>
          </p:spPr>
          <p:txBody>
            <a:bodyPr wrap="square" rtlCol="0">
              <a:spAutoFit/>
            </a:bodyPr>
            <a:lstStyle/>
            <a:p>
              <a:pPr algn="ctr">
                <a:buNone/>
              </a:pPr>
              <a:r>
                <a:rPr lang="zh-CN" altLang="en-US" sz="1800" dirty="0" smtClean="0">
                  <a:solidFill>
                    <a:srgbClr val="FFFF00"/>
                  </a:solidFill>
                  <a:latin typeface="华文楷体" panose="02010600040101010101" pitchFamily="2" charset="-122"/>
                  <a:ea typeface="华文楷体" panose="02010600040101010101" pitchFamily="2" charset="-122"/>
                </a:rPr>
                <a:t>三个不同工艺模型</a:t>
              </a:r>
              <a:endParaRPr lang="zh-CN" altLang="en-US" sz="1800" dirty="0">
                <a:solidFill>
                  <a:srgbClr val="FFFF00"/>
                </a:solidFill>
                <a:latin typeface="华文楷体" panose="02010600040101010101" pitchFamily="2" charset="-122"/>
                <a:ea typeface="华文楷体" panose="02010600040101010101" pitchFamily="2" charset="-122"/>
              </a:endParaRPr>
            </a:p>
          </p:txBody>
        </p:sp>
        <p:sp>
          <p:nvSpPr>
            <p:cNvPr id="19" name="圆角矩形 18"/>
            <p:cNvSpPr/>
            <p:nvPr/>
          </p:nvSpPr>
          <p:spPr bwMode="auto">
            <a:xfrm>
              <a:off x="3022126" y="873938"/>
              <a:ext cx="2421474" cy="1440000"/>
            </a:xfrm>
            <a:prstGeom prst="roundRect">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grpSp>
      <p:grpSp>
        <p:nvGrpSpPr>
          <p:cNvPr id="24" name="组合 23"/>
          <p:cNvGrpSpPr/>
          <p:nvPr/>
        </p:nvGrpSpPr>
        <p:grpSpPr>
          <a:xfrm>
            <a:off x="6473525" y="2322020"/>
            <a:ext cx="2438400" cy="1440000"/>
            <a:chOff x="5867400" y="865958"/>
            <a:chExt cx="2438400" cy="1572442"/>
          </a:xfrm>
        </p:grpSpPr>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14007" t="18076" r="21894"/>
            <a:stretch/>
          </p:blipFill>
          <p:spPr>
            <a:xfrm rot="16200000">
              <a:off x="6377823" y="581784"/>
              <a:ext cx="1417554" cy="2167875"/>
            </a:xfrm>
            <a:prstGeom prst="rect">
              <a:avLst/>
            </a:prstGeom>
          </p:spPr>
        </p:pic>
        <p:sp>
          <p:nvSpPr>
            <p:cNvPr id="22" name="文本框 21"/>
            <p:cNvSpPr txBox="1"/>
            <p:nvPr/>
          </p:nvSpPr>
          <p:spPr>
            <a:xfrm>
              <a:off x="5940771" y="1964906"/>
              <a:ext cx="1293747" cy="400110"/>
            </a:xfrm>
            <a:prstGeom prst="rect">
              <a:avLst/>
            </a:prstGeom>
            <a:noFill/>
          </p:spPr>
          <p:txBody>
            <a:bodyPr wrap="square" rtlCol="0">
              <a:spAutoFit/>
            </a:bodyPr>
            <a:lstStyle/>
            <a:p>
              <a:pPr algn="ctr">
                <a:buNone/>
              </a:pPr>
              <a:r>
                <a:rPr lang="zh-CN" altLang="en-US" sz="2000" dirty="0" smtClean="0">
                  <a:solidFill>
                    <a:srgbClr val="FFFF00"/>
                  </a:solidFill>
                  <a:latin typeface="华文楷体" panose="02010600040101010101" pitchFamily="2" charset="-122"/>
                  <a:ea typeface="华文楷体" panose="02010600040101010101" pitchFamily="2" charset="-122"/>
                </a:rPr>
                <a:t>压力测试</a:t>
              </a:r>
              <a:endParaRPr lang="zh-CN" altLang="en-US" sz="2000" dirty="0">
                <a:solidFill>
                  <a:srgbClr val="FFFF00"/>
                </a:solidFill>
                <a:latin typeface="华文楷体" panose="02010600040101010101" pitchFamily="2" charset="-122"/>
                <a:ea typeface="华文楷体" panose="02010600040101010101" pitchFamily="2" charset="-122"/>
              </a:endParaRPr>
            </a:p>
          </p:txBody>
        </p:sp>
        <p:sp>
          <p:nvSpPr>
            <p:cNvPr id="23" name="圆角矩形 22"/>
            <p:cNvSpPr/>
            <p:nvPr/>
          </p:nvSpPr>
          <p:spPr bwMode="auto">
            <a:xfrm>
              <a:off x="5867400" y="865958"/>
              <a:ext cx="2438400" cy="1572442"/>
            </a:xfrm>
            <a:prstGeom prst="roundRect">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grpSp>
      <p:grpSp>
        <p:nvGrpSpPr>
          <p:cNvPr id="33" name="组合 32"/>
          <p:cNvGrpSpPr/>
          <p:nvPr/>
        </p:nvGrpSpPr>
        <p:grpSpPr>
          <a:xfrm>
            <a:off x="176044" y="3990111"/>
            <a:ext cx="3824456" cy="2753590"/>
            <a:chOff x="442744" y="3429000"/>
            <a:chExt cx="3824456" cy="2693887"/>
          </a:xfrm>
        </p:grpSpPr>
        <p:pic>
          <p:nvPicPr>
            <p:cNvPr id="25" name="图片 24"/>
            <p:cNvPicPr/>
            <p:nvPr/>
          </p:nvPicPr>
          <p:blipFill>
            <a:blip r:embed="rId8"/>
            <a:stretch>
              <a:fillRect/>
            </a:stretch>
          </p:blipFill>
          <p:spPr>
            <a:xfrm>
              <a:off x="615630" y="3661508"/>
              <a:ext cx="3422969" cy="2330354"/>
            </a:xfrm>
            <a:prstGeom prst="rect">
              <a:avLst/>
            </a:prstGeom>
          </p:spPr>
        </p:pic>
        <p:sp>
          <p:nvSpPr>
            <p:cNvPr id="27" name="圆角矩形 26"/>
            <p:cNvSpPr/>
            <p:nvPr/>
          </p:nvSpPr>
          <p:spPr bwMode="auto">
            <a:xfrm>
              <a:off x="442744" y="3429000"/>
              <a:ext cx="3680879" cy="2693887"/>
            </a:xfrm>
            <a:prstGeom prst="roundRect">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sp>
          <p:nvSpPr>
            <p:cNvPr id="28" name="矩形 27"/>
            <p:cNvSpPr/>
            <p:nvPr/>
          </p:nvSpPr>
          <p:spPr>
            <a:xfrm>
              <a:off x="1291333" y="3445318"/>
              <a:ext cx="1723549"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i="0" u="none" strike="noStrike" kern="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cs typeface="+mj-cs"/>
                </a:rPr>
                <a:t>工作气体优化</a:t>
              </a:r>
              <a:endParaRPr kumimoji="0" lang="zh-CN" altLang="en-US" sz="2000" i="0" u="none" strike="noStrike" kern="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endParaRPr>
            </a:p>
          </p:txBody>
        </p:sp>
        <p:sp>
          <p:nvSpPr>
            <p:cNvPr id="29" name="文本框 28"/>
            <p:cNvSpPr txBox="1"/>
            <p:nvPr/>
          </p:nvSpPr>
          <p:spPr>
            <a:xfrm>
              <a:off x="2584373" y="5494006"/>
              <a:ext cx="1682827" cy="338554"/>
            </a:xfrm>
            <a:prstGeom prst="rect">
              <a:avLst/>
            </a:prstGeom>
            <a:noFill/>
          </p:spPr>
          <p:txBody>
            <a:bodyPr wrap="square" rtlCol="0">
              <a:spAutoFit/>
            </a:bodyPr>
            <a:lstStyle/>
            <a:p>
              <a:pPr algn="l">
                <a:buNone/>
              </a:pPr>
              <a:r>
                <a:rPr lang="zh-CN" altLang="en-US" sz="1600" dirty="0" smtClean="0">
                  <a:solidFill>
                    <a:schemeClr val="tx1"/>
                  </a:solidFill>
                  <a:latin typeface="华文楷体" panose="02010600040101010101" pitchFamily="2" charset="-122"/>
                  <a:ea typeface="华文楷体" panose="02010600040101010101" pitchFamily="2" charset="-122"/>
                </a:rPr>
                <a:t>横向</a:t>
              </a:r>
              <a:r>
                <a:rPr lang="zh-CN" altLang="en-US" sz="1600" dirty="0">
                  <a:solidFill>
                    <a:schemeClr val="tx1"/>
                  </a:solidFill>
                  <a:latin typeface="华文楷体" panose="02010600040101010101" pitchFamily="2" charset="-122"/>
                  <a:ea typeface="华文楷体" panose="02010600040101010101" pitchFamily="2" charset="-122"/>
                </a:rPr>
                <a:t>扩散系数</a:t>
              </a:r>
              <a:endParaRPr lang="zh-CN" altLang="en-US" sz="1600" dirty="0">
                <a:solidFill>
                  <a:schemeClr val="tx1"/>
                </a:solidFill>
                <a:latin typeface="华文楷体" panose="02010600040101010101" pitchFamily="2" charset="-122"/>
                <a:ea typeface="华文楷体" panose="02010600040101010101" pitchFamily="2" charset="-122"/>
              </a:endParaRPr>
            </a:p>
          </p:txBody>
        </p:sp>
        <p:sp>
          <p:nvSpPr>
            <p:cNvPr id="30" name="文本框 29"/>
            <p:cNvSpPr txBox="1"/>
            <p:nvPr/>
          </p:nvSpPr>
          <p:spPr>
            <a:xfrm>
              <a:off x="975833" y="5494006"/>
              <a:ext cx="1219200" cy="338554"/>
            </a:xfrm>
            <a:prstGeom prst="rect">
              <a:avLst/>
            </a:prstGeom>
            <a:noFill/>
          </p:spPr>
          <p:txBody>
            <a:bodyPr wrap="square" rtlCol="0">
              <a:spAutoFit/>
            </a:bodyPr>
            <a:lstStyle/>
            <a:p>
              <a:pPr algn="l">
                <a:buNone/>
              </a:pPr>
              <a:r>
                <a:rPr lang="zh-CN" altLang="en-US" sz="1600" dirty="0" smtClean="0">
                  <a:solidFill>
                    <a:schemeClr val="tx1"/>
                  </a:solidFill>
                  <a:latin typeface="华文楷体" panose="02010600040101010101" pitchFamily="2" charset="-122"/>
                  <a:ea typeface="华文楷体" panose="02010600040101010101" pitchFamily="2" charset="-122"/>
                </a:rPr>
                <a:t>气隙宽度</a:t>
              </a:r>
              <a:endParaRPr lang="zh-CN" altLang="en-US" sz="1600" dirty="0">
                <a:solidFill>
                  <a:schemeClr val="tx1"/>
                </a:solidFill>
                <a:latin typeface="华文楷体" panose="02010600040101010101" pitchFamily="2" charset="-122"/>
                <a:ea typeface="华文楷体" panose="02010600040101010101" pitchFamily="2" charset="-122"/>
              </a:endParaRPr>
            </a:p>
          </p:txBody>
        </p:sp>
        <p:sp>
          <p:nvSpPr>
            <p:cNvPr id="31" name="文本框 30"/>
            <p:cNvSpPr txBox="1"/>
            <p:nvPr/>
          </p:nvSpPr>
          <p:spPr>
            <a:xfrm>
              <a:off x="2525669" y="4387513"/>
              <a:ext cx="1640237" cy="338554"/>
            </a:xfrm>
            <a:prstGeom prst="rect">
              <a:avLst/>
            </a:prstGeom>
            <a:noFill/>
          </p:spPr>
          <p:txBody>
            <a:bodyPr wrap="square" rtlCol="0">
              <a:spAutoFit/>
            </a:bodyPr>
            <a:lstStyle/>
            <a:p>
              <a:pPr algn="l">
                <a:buNone/>
              </a:pPr>
              <a:r>
                <a:rPr lang="zh-CN" altLang="en-US" sz="1600" dirty="0" smtClean="0">
                  <a:solidFill>
                    <a:schemeClr val="tx1"/>
                  </a:solidFill>
                  <a:latin typeface="华文楷体" panose="02010600040101010101" pitchFamily="2" charset="-122"/>
                  <a:ea typeface="华文楷体" panose="02010600040101010101" pitchFamily="2" charset="-122"/>
                </a:rPr>
                <a:t>电子漂移速度</a:t>
              </a:r>
              <a:endParaRPr lang="zh-CN" altLang="en-US" sz="1600" dirty="0">
                <a:solidFill>
                  <a:schemeClr val="tx1"/>
                </a:solidFill>
                <a:latin typeface="华文楷体" panose="02010600040101010101" pitchFamily="2" charset="-122"/>
                <a:ea typeface="华文楷体" panose="02010600040101010101" pitchFamily="2" charset="-122"/>
              </a:endParaRPr>
            </a:p>
          </p:txBody>
        </p:sp>
        <p:sp>
          <p:nvSpPr>
            <p:cNvPr id="32" name="文本框 31"/>
            <p:cNvSpPr txBox="1"/>
            <p:nvPr/>
          </p:nvSpPr>
          <p:spPr>
            <a:xfrm>
              <a:off x="1020049" y="4357571"/>
              <a:ext cx="1219200" cy="338554"/>
            </a:xfrm>
            <a:prstGeom prst="rect">
              <a:avLst/>
            </a:prstGeom>
            <a:noFill/>
          </p:spPr>
          <p:txBody>
            <a:bodyPr wrap="square" rtlCol="0">
              <a:spAutoFit/>
            </a:bodyPr>
            <a:lstStyle/>
            <a:p>
              <a:pPr algn="l">
                <a:buNone/>
              </a:pPr>
              <a:r>
                <a:rPr lang="zh-CN" altLang="en-US" sz="1600" dirty="0" smtClean="0">
                  <a:solidFill>
                    <a:schemeClr val="tx1"/>
                  </a:solidFill>
                  <a:latin typeface="华文楷体" panose="02010600040101010101" pitchFamily="2" charset="-122"/>
                  <a:ea typeface="华文楷体" panose="02010600040101010101" pitchFamily="2" charset="-122"/>
                </a:rPr>
                <a:t>洛伦兹角</a:t>
              </a:r>
              <a:endParaRPr lang="zh-CN" altLang="en-US" sz="1600" dirty="0">
                <a:solidFill>
                  <a:schemeClr val="tx1"/>
                </a:solidFill>
                <a:latin typeface="华文楷体" panose="02010600040101010101" pitchFamily="2" charset="-122"/>
                <a:ea typeface="华文楷体" panose="02010600040101010101" pitchFamily="2" charset="-122"/>
              </a:endParaRPr>
            </a:p>
          </p:txBody>
        </p:sp>
      </p:grpSp>
      <p:grpSp>
        <p:nvGrpSpPr>
          <p:cNvPr id="50" name="组合 49"/>
          <p:cNvGrpSpPr/>
          <p:nvPr/>
        </p:nvGrpSpPr>
        <p:grpSpPr>
          <a:xfrm>
            <a:off x="4243413" y="3942197"/>
            <a:ext cx="4677477" cy="2801503"/>
            <a:chOff x="3944785" y="2332396"/>
            <a:chExt cx="4677477" cy="3360777"/>
          </a:xfrm>
        </p:grpSpPr>
        <p:pic>
          <p:nvPicPr>
            <p:cNvPr id="35" name="图片 34"/>
            <p:cNvPicPr/>
            <p:nvPr/>
          </p:nvPicPr>
          <p:blipFill>
            <a:blip r:embed="rId9"/>
            <a:stretch>
              <a:fillRect/>
            </a:stretch>
          </p:blipFill>
          <p:spPr>
            <a:xfrm>
              <a:off x="4071850" y="2663132"/>
              <a:ext cx="2160000" cy="1440000"/>
            </a:xfrm>
            <a:prstGeom prst="rect">
              <a:avLst/>
            </a:prstGeom>
          </p:spPr>
        </p:pic>
        <p:sp>
          <p:nvSpPr>
            <p:cNvPr id="36" name="文本框 35"/>
            <p:cNvSpPr txBox="1"/>
            <p:nvPr/>
          </p:nvSpPr>
          <p:spPr>
            <a:xfrm>
              <a:off x="4727912" y="3423534"/>
              <a:ext cx="1503938" cy="553998"/>
            </a:xfrm>
            <a:prstGeom prst="rect">
              <a:avLst/>
            </a:prstGeom>
            <a:noFill/>
          </p:spPr>
          <p:txBody>
            <a:bodyPr wrap="none" rtlCol="0">
              <a:spAutoFit/>
            </a:bodyPr>
            <a:lstStyle/>
            <a:p>
              <a:pPr algn="l" defTabSz="457200" fontAlgn="auto">
                <a:lnSpc>
                  <a:spcPct val="150000"/>
                </a:lnSpc>
                <a:spcBef>
                  <a:spcPts val="0"/>
                </a:spcBef>
                <a:spcAft>
                  <a:spcPts val="0"/>
                </a:spcAft>
                <a:buClrTx/>
                <a:buFontTx/>
                <a:buNone/>
              </a:pPr>
              <a:r>
                <a:rPr kumimoji="0" lang="en-US" altLang="zh-CN" sz="2000" dirty="0" smtClean="0">
                  <a:solidFill>
                    <a:prstClr val="black"/>
                  </a:solidFill>
                  <a:latin typeface="华文楷体" panose="02010600040101010101" pitchFamily="2" charset="-122"/>
                  <a:ea typeface="华文楷体" panose="02010600040101010101" pitchFamily="2" charset="-122"/>
                </a:rPr>
                <a:t>R</a:t>
              </a:r>
              <a:r>
                <a:rPr kumimoji="0" lang="zh-CN" altLang="en-US" sz="2000" dirty="0" smtClean="0">
                  <a:solidFill>
                    <a:prstClr val="black"/>
                  </a:solidFill>
                  <a:latin typeface="华文楷体" panose="02010600040101010101" pitchFamily="2" charset="-122"/>
                  <a:ea typeface="华文楷体" panose="02010600040101010101" pitchFamily="2" charset="-122"/>
                </a:rPr>
                <a:t>向</a:t>
              </a:r>
              <a:r>
                <a:rPr kumimoji="0" lang="zh-CN" altLang="en-US" sz="2000" dirty="0">
                  <a:solidFill>
                    <a:prstClr val="black"/>
                  </a:solidFill>
                  <a:latin typeface="华文楷体" panose="02010600040101010101" pitchFamily="2" charset="-122"/>
                  <a:ea typeface="华文楷体" panose="02010600040101010101" pitchFamily="2" charset="-122"/>
                </a:rPr>
                <a:t>分辨率</a:t>
              </a:r>
            </a:p>
          </p:txBody>
        </p:sp>
        <p:pic>
          <p:nvPicPr>
            <p:cNvPr id="37" name="图片 36"/>
            <p:cNvPicPr/>
            <p:nvPr/>
          </p:nvPicPr>
          <p:blipFill>
            <a:blip r:embed="rId10"/>
            <a:stretch>
              <a:fillRect/>
            </a:stretch>
          </p:blipFill>
          <p:spPr>
            <a:xfrm>
              <a:off x="6263463" y="2636261"/>
              <a:ext cx="2160000" cy="1440000"/>
            </a:xfrm>
            <a:prstGeom prst="rect">
              <a:avLst/>
            </a:prstGeom>
          </p:spPr>
        </p:pic>
        <p:sp>
          <p:nvSpPr>
            <p:cNvPr id="38" name="文本框 37"/>
            <p:cNvSpPr txBox="1"/>
            <p:nvPr/>
          </p:nvSpPr>
          <p:spPr>
            <a:xfrm>
              <a:off x="7163182" y="3437850"/>
              <a:ext cx="1260281" cy="468270"/>
            </a:xfrm>
            <a:prstGeom prst="rect">
              <a:avLst/>
            </a:prstGeom>
            <a:noFill/>
          </p:spPr>
          <p:txBody>
            <a:bodyPr wrap="none" rtlCol="0">
              <a:spAutoFit/>
            </a:bodyPr>
            <a:lstStyle/>
            <a:p>
              <a:pPr algn="l" defTabSz="457200" fontAlgn="auto">
                <a:lnSpc>
                  <a:spcPct val="150000"/>
                </a:lnSpc>
                <a:spcBef>
                  <a:spcPts val="0"/>
                </a:spcBef>
                <a:spcAft>
                  <a:spcPts val="0"/>
                </a:spcAft>
                <a:buClrTx/>
                <a:buFontTx/>
                <a:buNone/>
              </a:pPr>
              <a:r>
                <a:rPr kumimoji="0" lang="en-US" altLang="zh-CN" sz="1800" dirty="0">
                  <a:solidFill>
                    <a:prstClr val="black"/>
                  </a:solidFill>
                  <a:latin typeface="华文楷体" panose="02010600040101010101" pitchFamily="2" charset="-122"/>
                  <a:ea typeface="华文楷体" panose="02010600040101010101" pitchFamily="2" charset="-122"/>
                </a:rPr>
                <a:t>Z</a:t>
              </a:r>
              <a:r>
                <a:rPr kumimoji="0" lang="zh-CN" altLang="en-US" sz="1800" dirty="0">
                  <a:solidFill>
                    <a:prstClr val="black"/>
                  </a:solidFill>
                  <a:latin typeface="华文楷体" panose="02010600040101010101" pitchFamily="2" charset="-122"/>
                  <a:ea typeface="华文楷体" panose="02010600040101010101" pitchFamily="2" charset="-122"/>
                </a:rPr>
                <a:t>向分辨率</a:t>
              </a:r>
            </a:p>
          </p:txBody>
        </p:sp>
        <p:pic>
          <p:nvPicPr>
            <p:cNvPr id="45" name="图片 44"/>
            <p:cNvPicPr>
              <a:picLocks/>
            </p:cNvPicPr>
            <p:nvPr/>
          </p:nvPicPr>
          <p:blipFill>
            <a:blip r:embed="rId11"/>
            <a:stretch>
              <a:fillRect/>
            </a:stretch>
          </p:blipFill>
          <p:spPr>
            <a:xfrm>
              <a:off x="3953750" y="4253172"/>
              <a:ext cx="2340000" cy="1440001"/>
            </a:xfrm>
            <a:prstGeom prst="rect">
              <a:avLst/>
            </a:prstGeom>
          </p:spPr>
        </p:pic>
        <p:pic>
          <p:nvPicPr>
            <p:cNvPr id="46" name="图片 45"/>
            <p:cNvPicPr>
              <a:picLocks/>
            </p:cNvPicPr>
            <p:nvPr/>
          </p:nvPicPr>
          <p:blipFill>
            <a:blip r:embed="rId12"/>
            <a:stretch>
              <a:fillRect/>
            </a:stretch>
          </p:blipFill>
          <p:spPr>
            <a:xfrm>
              <a:off x="6194400" y="4253172"/>
              <a:ext cx="2340000" cy="1440001"/>
            </a:xfrm>
            <a:prstGeom prst="rect">
              <a:avLst/>
            </a:prstGeom>
          </p:spPr>
        </p:pic>
        <p:sp>
          <p:nvSpPr>
            <p:cNvPr id="47" name="文本框 46"/>
            <p:cNvSpPr txBox="1"/>
            <p:nvPr/>
          </p:nvSpPr>
          <p:spPr>
            <a:xfrm>
              <a:off x="5705434" y="3945678"/>
              <a:ext cx="1600200" cy="369332"/>
            </a:xfrm>
            <a:prstGeom prst="rect">
              <a:avLst/>
            </a:prstGeom>
            <a:noFill/>
          </p:spPr>
          <p:txBody>
            <a:bodyPr wrap="square" rtlCol="0">
              <a:spAutoFit/>
            </a:bodyPr>
            <a:lstStyle/>
            <a:p>
              <a:pPr algn="ctr">
                <a:buNone/>
              </a:pPr>
              <a:r>
                <a:rPr lang="zh-CN" altLang="en-US" sz="1800" dirty="0" smtClean="0">
                  <a:solidFill>
                    <a:schemeClr val="tx1"/>
                  </a:solidFill>
                  <a:latin typeface="华文楷体" panose="02010600040101010101" pitchFamily="2" charset="-122"/>
                  <a:ea typeface="华文楷体" panose="02010600040101010101" pitchFamily="2" charset="-122"/>
                </a:rPr>
                <a:t>多击中算法</a:t>
              </a:r>
              <a:endParaRPr lang="zh-CN" altLang="en-US" sz="1800" dirty="0">
                <a:solidFill>
                  <a:schemeClr val="tx1"/>
                </a:solidFill>
                <a:latin typeface="华文楷体" panose="02010600040101010101" pitchFamily="2" charset="-122"/>
                <a:ea typeface="华文楷体" panose="02010600040101010101" pitchFamily="2" charset="-122"/>
              </a:endParaRPr>
            </a:p>
          </p:txBody>
        </p:sp>
        <p:sp>
          <p:nvSpPr>
            <p:cNvPr id="48" name="圆角矩形 47"/>
            <p:cNvSpPr/>
            <p:nvPr/>
          </p:nvSpPr>
          <p:spPr bwMode="auto">
            <a:xfrm>
              <a:off x="3944785" y="2332396"/>
              <a:ext cx="4677477" cy="3355387"/>
            </a:xfrm>
            <a:prstGeom prst="roundRect">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sp>
          <p:nvSpPr>
            <p:cNvPr id="49" name="文本框 48"/>
            <p:cNvSpPr txBox="1"/>
            <p:nvPr/>
          </p:nvSpPr>
          <p:spPr>
            <a:xfrm>
              <a:off x="5138402" y="2339570"/>
              <a:ext cx="2115250" cy="400110"/>
            </a:xfrm>
            <a:prstGeom prst="rect">
              <a:avLst/>
            </a:prstGeom>
            <a:noFill/>
          </p:spPr>
          <p:txBody>
            <a:bodyPr wrap="square" rtlCol="0">
              <a:spAutoFit/>
            </a:bodyPr>
            <a:lstStyle/>
            <a:p>
              <a:pPr algn="ctr">
                <a:buNone/>
              </a:pPr>
              <a:r>
                <a:rPr lang="zh-CN" altLang="en-US" sz="2000" dirty="0" smtClean="0">
                  <a:latin typeface="华文楷体" panose="02010600040101010101" pitchFamily="2" charset="-122"/>
                  <a:ea typeface="华文楷体" panose="02010600040101010101" pitchFamily="2" charset="-122"/>
                </a:rPr>
                <a:t>重建算法</a:t>
              </a:r>
              <a:endParaRPr lang="zh-CN" altLang="en-US" sz="2000" dirty="0">
                <a:latin typeface="华文楷体" panose="02010600040101010101" pitchFamily="2" charset="-122"/>
                <a:ea typeface="华文楷体" panose="02010600040101010101" pitchFamily="2" charset="-122"/>
              </a:endParaRPr>
            </a:p>
          </p:txBody>
        </p:sp>
      </p:grpSp>
    </p:spTree>
    <p:extLst>
      <p:ext uri="{BB962C8B-B14F-4D97-AF65-F5344CB8AC3E}">
        <p14:creationId xmlns:p14="http://schemas.microsoft.com/office/powerpoint/2010/main" val="42921359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528449" y="3496507"/>
            <a:ext cx="3005951" cy="400110"/>
          </a:xfrm>
          <a:prstGeom prst="rect">
            <a:avLst/>
          </a:prstGeom>
        </p:spPr>
        <p:txBody>
          <a:bodyPr wrap="none">
            <a:spAutoFit/>
          </a:bodyPr>
          <a:lstStyle/>
          <a:p>
            <a:pPr algn="l">
              <a:buNone/>
            </a:pPr>
            <a:r>
              <a:rPr lang="zh-CN" altLang="en-US" sz="2000" dirty="0" smtClean="0">
                <a:solidFill>
                  <a:schemeClr val="tx1"/>
                </a:solidFill>
                <a:latin typeface="华文楷体" panose="02010600040101010101" pitchFamily="2" charset="-122"/>
                <a:ea typeface="华文楷体" panose="02010600040101010101" pitchFamily="2" charset="-122"/>
              </a:rPr>
              <a:t>开展前端读出电子学设计</a:t>
            </a:r>
            <a:endParaRPr lang="en-US" altLang="zh-CN" sz="2000" dirty="0" smtClean="0">
              <a:solidFill>
                <a:schemeClr val="tx1"/>
              </a:solidFill>
              <a:latin typeface="华文楷体" panose="02010600040101010101" pitchFamily="2" charset="-122"/>
              <a:ea typeface="华文楷体" panose="02010600040101010101" pitchFamily="2" charset="-122"/>
            </a:endParaRPr>
          </a:p>
        </p:txBody>
      </p:sp>
      <p:sp>
        <p:nvSpPr>
          <p:cNvPr id="2" name="标题 1"/>
          <p:cNvSpPr>
            <a:spLocks noGrp="1"/>
          </p:cNvSpPr>
          <p:nvPr>
            <p:ph type="title"/>
          </p:nvPr>
        </p:nvSpPr>
        <p:spPr/>
        <p:txBody>
          <a:bodyPr/>
          <a:lstStyle/>
          <a:p>
            <a:r>
              <a:rPr lang="zh-CN" altLang="en-US" dirty="0">
                <a:solidFill>
                  <a:srgbClr val="0000FF"/>
                </a:solidFill>
              </a:rPr>
              <a:t>内径迹室</a:t>
            </a:r>
            <a:r>
              <a:rPr lang="en-US" altLang="zh-CN" dirty="0" smtClean="0">
                <a:solidFill>
                  <a:srgbClr val="0000FF"/>
                </a:solidFill>
              </a:rPr>
              <a:t>-Silicon</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31</a:t>
            </a:fld>
            <a:endParaRPr lang="en-US" dirty="0"/>
          </a:p>
        </p:txBody>
      </p:sp>
      <p:sp>
        <p:nvSpPr>
          <p:cNvPr id="4" name="文本框 3"/>
          <p:cNvSpPr txBox="1"/>
          <p:nvPr/>
        </p:nvSpPr>
        <p:spPr>
          <a:xfrm>
            <a:off x="463438" y="933404"/>
            <a:ext cx="3736606" cy="461665"/>
          </a:xfrm>
          <a:prstGeom prst="rect">
            <a:avLst/>
          </a:prstGeom>
          <a:solidFill>
            <a:srgbClr val="FFFF00"/>
          </a:solidFill>
        </p:spPr>
        <p:txBody>
          <a:bodyPr wrap="square" rtlCol="0">
            <a:spAutoFit/>
          </a:bodyPr>
          <a:lstStyle/>
          <a:p>
            <a:pPr algn="l">
              <a:buNone/>
            </a:pPr>
            <a:r>
              <a:rPr lang="zh-CN" altLang="en-US" sz="2400" dirty="0" smtClean="0">
                <a:latin typeface="华文楷体" panose="02010600040101010101" pitchFamily="2" charset="-122"/>
                <a:ea typeface="华文楷体" panose="02010600040101010101" pitchFamily="2" charset="-122"/>
              </a:rPr>
              <a:t>抗辐照强、位置分辨率高</a:t>
            </a:r>
            <a:endParaRPr lang="zh-CN" altLang="en-US" sz="2400" dirty="0">
              <a:latin typeface="华文楷体" panose="02010600040101010101" pitchFamily="2" charset="-122"/>
              <a:ea typeface="华文楷体" panose="02010600040101010101" pitchFamily="2" charset="-122"/>
            </a:endParaRPr>
          </a:p>
        </p:txBody>
      </p:sp>
      <p:sp>
        <p:nvSpPr>
          <p:cNvPr id="7" name="文本框 6"/>
          <p:cNvSpPr txBox="1"/>
          <p:nvPr/>
        </p:nvSpPr>
        <p:spPr>
          <a:xfrm>
            <a:off x="4326873" y="881721"/>
            <a:ext cx="4648200" cy="461665"/>
          </a:xfrm>
          <a:prstGeom prst="rect">
            <a:avLst/>
          </a:prstGeom>
          <a:noFill/>
        </p:spPr>
        <p:txBody>
          <a:bodyPr wrap="square" rtlCol="0">
            <a:spAutoFit/>
          </a:bodyPr>
          <a:lstStyle/>
          <a:p>
            <a:pPr algn="l">
              <a:buNone/>
            </a:pPr>
            <a:r>
              <a:rPr lang="zh-CN" altLang="en-US" sz="2400" dirty="0" smtClean="0">
                <a:solidFill>
                  <a:schemeClr val="tx1"/>
                </a:solidFill>
                <a:latin typeface="华文楷体" panose="02010600040101010101" pitchFamily="2" charset="-122"/>
                <a:ea typeface="华文楷体" panose="02010600040101010101" pitchFamily="2" charset="-122"/>
              </a:rPr>
              <a:t>基于</a:t>
            </a:r>
            <a:r>
              <a:rPr lang="en-US" altLang="zh-CN" sz="2400" dirty="0" smtClean="0">
                <a:solidFill>
                  <a:schemeClr val="tx1"/>
                </a:solidFill>
                <a:latin typeface="华文楷体" panose="02010600040101010101" pitchFamily="2" charset="-122"/>
                <a:ea typeface="华文楷体" panose="02010600040101010101" pitchFamily="2" charset="-122"/>
              </a:rPr>
              <a:t>TCAD</a:t>
            </a:r>
            <a:r>
              <a:rPr lang="zh-CN" altLang="en-US" sz="2400" dirty="0" smtClean="0">
                <a:solidFill>
                  <a:schemeClr val="tx1"/>
                </a:solidFill>
                <a:latin typeface="华文楷体" panose="02010600040101010101" pitchFamily="2" charset="-122"/>
                <a:ea typeface="华文楷体" panose="02010600040101010101" pitchFamily="2" charset="-122"/>
              </a:rPr>
              <a:t>软件开展</a:t>
            </a:r>
            <a:r>
              <a:rPr lang="en-US" altLang="zh-CN" sz="2400" dirty="0" smtClean="0">
                <a:solidFill>
                  <a:schemeClr val="tx1"/>
                </a:solidFill>
                <a:latin typeface="华文楷体" panose="02010600040101010101" pitchFamily="2" charset="-122"/>
                <a:ea typeface="华文楷体" panose="02010600040101010101" pitchFamily="2" charset="-122"/>
              </a:rPr>
              <a:t>Sensor</a:t>
            </a:r>
            <a:r>
              <a:rPr lang="zh-CN" altLang="en-US" sz="2400" dirty="0" smtClean="0">
                <a:solidFill>
                  <a:schemeClr val="tx1"/>
                </a:solidFill>
                <a:latin typeface="华文楷体" panose="02010600040101010101" pitchFamily="2" charset="-122"/>
                <a:ea typeface="华文楷体" panose="02010600040101010101" pitchFamily="2" charset="-122"/>
              </a:rPr>
              <a:t>模拟</a:t>
            </a:r>
            <a:r>
              <a:rPr lang="en-US" altLang="zh-CN" sz="2400" dirty="0" smtClean="0">
                <a:solidFill>
                  <a:schemeClr val="tx1"/>
                </a:solidFill>
                <a:latin typeface="华文楷体" panose="02010600040101010101" pitchFamily="2" charset="-122"/>
                <a:ea typeface="华文楷体" panose="02010600040101010101" pitchFamily="2" charset="-122"/>
              </a:rPr>
              <a:t>…</a:t>
            </a:r>
            <a:endParaRPr lang="zh-CN" altLang="en-US" sz="2400" dirty="0">
              <a:solidFill>
                <a:schemeClr val="tx1"/>
              </a:solidFill>
              <a:latin typeface="华文楷体" panose="02010600040101010101" pitchFamily="2" charset="-122"/>
              <a:ea typeface="华文楷体" panose="02010600040101010101" pitchFamily="2" charset="-122"/>
            </a:endParaRPr>
          </a:p>
        </p:txBody>
      </p:sp>
      <p:grpSp>
        <p:nvGrpSpPr>
          <p:cNvPr id="12" name="组合 11"/>
          <p:cNvGrpSpPr/>
          <p:nvPr/>
        </p:nvGrpSpPr>
        <p:grpSpPr>
          <a:xfrm>
            <a:off x="4648200" y="1312649"/>
            <a:ext cx="4191000" cy="2241390"/>
            <a:chOff x="144353" y="1299864"/>
            <a:chExt cx="4191000" cy="2241390"/>
          </a:xfrm>
        </p:grpSpPr>
        <p:pic>
          <p:nvPicPr>
            <p:cNvPr id="5" name="Picture 17">
              <a:extLst>
                <a:ext uri="{FF2B5EF4-FFF2-40B4-BE49-F238E27FC236}">
                  <a16:creationId xmlns:a16="http://schemas.microsoft.com/office/drawing/2014/main" id="{EDF7B279-F08C-3543-A4F3-B370D7397118}"/>
                </a:ext>
              </a:extLst>
            </p:cNvPr>
            <p:cNvPicPr>
              <a:picLocks noChangeAspect="1"/>
            </p:cNvPicPr>
            <p:nvPr/>
          </p:nvPicPr>
          <p:blipFill>
            <a:blip r:embed="rId2"/>
            <a:stretch>
              <a:fillRect/>
            </a:stretch>
          </p:blipFill>
          <p:spPr>
            <a:xfrm>
              <a:off x="144353" y="1699974"/>
              <a:ext cx="3975847" cy="1841280"/>
            </a:xfrm>
            <a:prstGeom prst="rect">
              <a:avLst/>
            </a:prstGeom>
          </p:spPr>
        </p:pic>
        <p:sp>
          <p:nvSpPr>
            <p:cNvPr id="8" name="TextBox 20">
              <a:extLst>
                <a:ext uri="{FF2B5EF4-FFF2-40B4-BE49-F238E27FC236}">
                  <a16:creationId xmlns:a16="http://schemas.microsoft.com/office/drawing/2014/main" id="{BA881575-4751-EE41-B0F5-6943D27EE2C3}"/>
                </a:ext>
              </a:extLst>
            </p:cNvPr>
            <p:cNvSpPr txBox="1"/>
            <p:nvPr/>
          </p:nvSpPr>
          <p:spPr>
            <a:xfrm>
              <a:off x="317682" y="1997616"/>
              <a:ext cx="3187518" cy="900244"/>
            </a:xfrm>
            <a:prstGeom prst="rect">
              <a:avLst/>
            </a:prstGeom>
            <a:noFill/>
            <a:ln w="12700" cap="flat">
              <a:noFill/>
              <a:miter lim="400000"/>
            </a:ln>
            <a:effectLst/>
            <a:sp3d/>
          </p:spPr>
          <p:txBody>
            <a:bodyPr rot="0" spcFirstLastPara="1" vertOverflow="overflow" horzOverflow="overflow" vert="horz" wrap="square" lIns="34289" tIns="34289" rIns="34289" bIns="34289" numCol="1" spcCol="38100" rtlCol="0" anchor="t">
              <a:spAutoFit/>
            </a:bodyPr>
            <a:lstStyle/>
            <a:p>
              <a:pPr marL="0" marR="0" lvl="0" indent="0" algn="l" defTabSz="342900" eaLnBrk="1" fontAlgn="auto" latinLnBrk="0" hangingPunct="0">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Large</a:t>
              </a:r>
              <a:r>
                <a:rPr kumimoji="0" lang="zh-CN" altLang="en-US"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 </a:t>
              </a:r>
              <a:r>
                <a:rPr kumimoji="0" lang="en-US" altLang="zh-CN"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fill-factor</a:t>
              </a:r>
              <a:r>
                <a:rPr kumimoji="0" lang="zh-CN" altLang="en-US"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 </a:t>
              </a:r>
              <a:r>
                <a:rPr kumimoji="0" lang="en-US" altLang="zh-CN"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design</a:t>
              </a:r>
              <a:r>
                <a:rPr kumimoji="0" lang="zh-CN" altLang="en-US"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 </a:t>
              </a:r>
              <a:r>
                <a:rPr kumimoji="0" lang="en-US" altLang="zh-CN"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(HV-CMOS),</a:t>
              </a:r>
              <a:r>
                <a:rPr kumimoji="0" lang="zh-CN" altLang="en-US"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 </a:t>
              </a:r>
              <a:endParaRPr kumimoji="0" lang="en-US" altLang="zh-CN"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endParaRPr>
            </a:p>
            <a:p>
              <a:pPr marL="0" marR="0" lvl="0" indent="0" algn="l" defTabSz="342900" eaLnBrk="1" fontAlgn="auto" latinLnBrk="0" hangingPunct="0">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150mm</a:t>
              </a:r>
              <a:r>
                <a:rPr kumimoji="0" lang="zh-CN" altLang="en-US"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 </a:t>
              </a:r>
              <a:r>
                <a:rPr kumimoji="0" lang="en-US" altLang="zh-CN"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pitch</a:t>
              </a:r>
            </a:p>
            <a:p>
              <a:pPr algn="l" defTabSz="342900" fontAlgn="auto" hangingPunct="0">
                <a:spcBef>
                  <a:spcPts val="0"/>
                </a:spcBef>
                <a:spcAft>
                  <a:spcPts val="0"/>
                </a:spcAft>
                <a:buClrTx/>
                <a:buNone/>
              </a:pPr>
              <a:r>
                <a:rPr kumimoji="0" lang="en-US" altLang="zh-CN" sz="1350" b="0" kern="0" dirty="0">
                  <a:solidFill>
                    <a:srgbClr val="FF0000"/>
                  </a:solidFill>
                  <a:ea typeface="宋体" panose="02010600030101010101" pitchFamily="2" charset="-122"/>
                  <a:cs typeface="Arial" panose="020B0604020202020204" pitchFamily="34" charset="0"/>
                </a:rPr>
                <a:t>Collection</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of</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ionized</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electron/holes</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driven</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by</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zh-CN" altLang="en-US" sz="1350" b="0" kern="0" dirty="0" smtClean="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an</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electric</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smtClean="0">
                  <a:solidFill>
                    <a:srgbClr val="FF0000"/>
                  </a:solidFill>
                  <a:ea typeface="宋体" panose="02010600030101010101" pitchFamily="2" charset="-122"/>
                  <a:cs typeface="Arial" panose="020B0604020202020204" pitchFamily="34" charset="0"/>
                </a:rPr>
                <a:t>field</a:t>
              </a:r>
              <a:endParaRPr kumimoji="0" lang="en-US" altLang="zh-CN" sz="1350" b="0" kern="0" dirty="0">
                <a:solidFill>
                  <a:srgbClr val="FF0000"/>
                </a:solidFill>
                <a:ea typeface="宋体" panose="02010600030101010101" pitchFamily="2" charset="-122"/>
                <a:cs typeface="Arial" panose="020B0604020202020204" pitchFamily="34" charset="0"/>
              </a:endParaRPr>
            </a:p>
          </p:txBody>
        </p:sp>
        <p:sp>
          <p:nvSpPr>
            <p:cNvPr id="9" name="文本框 8"/>
            <p:cNvSpPr txBox="1"/>
            <p:nvPr/>
          </p:nvSpPr>
          <p:spPr>
            <a:xfrm>
              <a:off x="219635" y="1299864"/>
              <a:ext cx="4115718" cy="400110"/>
            </a:xfrm>
            <a:prstGeom prst="rect">
              <a:avLst/>
            </a:prstGeom>
            <a:noFill/>
          </p:spPr>
          <p:txBody>
            <a:bodyPr wrap="square" rtlCol="0">
              <a:spAutoFit/>
            </a:bodyPr>
            <a:lstStyle/>
            <a:p>
              <a:pPr algn="ctr">
                <a:buNone/>
              </a:pPr>
              <a:r>
                <a:rPr lang="en-US" altLang="zh-CN" sz="2000" dirty="0" smtClean="0">
                  <a:latin typeface="华文楷体" panose="02010600040101010101" pitchFamily="2" charset="-122"/>
                  <a:ea typeface="华文楷体" panose="02010600040101010101" pitchFamily="2" charset="-122"/>
                </a:rPr>
                <a:t>High-Voltage with fully depleted sensor</a:t>
              </a:r>
              <a:endParaRPr lang="zh-CN" altLang="en-US" sz="2000" dirty="0">
                <a:latin typeface="华文楷体" panose="02010600040101010101" pitchFamily="2" charset="-122"/>
                <a:ea typeface="华文楷体" panose="02010600040101010101" pitchFamily="2" charset="-122"/>
              </a:endParaRPr>
            </a:p>
          </p:txBody>
        </p:sp>
      </p:grpSp>
      <p:grpSp>
        <p:nvGrpSpPr>
          <p:cNvPr id="11" name="组合 10"/>
          <p:cNvGrpSpPr/>
          <p:nvPr/>
        </p:nvGrpSpPr>
        <p:grpSpPr>
          <a:xfrm>
            <a:off x="90485" y="1786921"/>
            <a:ext cx="4191000" cy="1767118"/>
            <a:chOff x="914400" y="4038600"/>
            <a:chExt cx="4191000" cy="1767118"/>
          </a:xfrm>
        </p:grpSpPr>
        <p:pic>
          <p:nvPicPr>
            <p:cNvPr id="6" name="Picture 19">
              <a:extLst>
                <a:ext uri="{FF2B5EF4-FFF2-40B4-BE49-F238E27FC236}">
                  <a16:creationId xmlns:a16="http://schemas.microsoft.com/office/drawing/2014/main" id="{83BDB640-64F9-D14A-8712-FE16C5E9D7AE}"/>
                </a:ext>
              </a:extLst>
            </p:cNvPr>
            <p:cNvPicPr>
              <a:picLocks noChangeAspect="1"/>
            </p:cNvPicPr>
            <p:nvPr/>
          </p:nvPicPr>
          <p:blipFill>
            <a:blip r:embed="rId3"/>
            <a:stretch>
              <a:fillRect/>
            </a:stretch>
          </p:blipFill>
          <p:spPr>
            <a:xfrm>
              <a:off x="914400" y="4038600"/>
              <a:ext cx="4191000" cy="1767118"/>
            </a:xfrm>
            <a:prstGeom prst="rect">
              <a:avLst/>
            </a:prstGeom>
          </p:spPr>
        </p:pic>
        <p:sp>
          <p:nvSpPr>
            <p:cNvPr id="10" name="TextBox 21">
              <a:extLst>
                <a:ext uri="{FF2B5EF4-FFF2-40B4-BE49-F238E27FC236}">
                  <a16:creationId xmlns:a16="http://schemas.microsoft.com/office/drawing/2014/main" id="{32AE80EA-47AF-4240-A2CC-BCC4663F8497}"/>
                </a:ext>
              </a:extLst>
            </p:cNvPr>
            <p:cNvSpPr txBox="1"/>
            <p:nvPr/>
          </p:nvSpPr>
          <p:spPr>
            <a:xfrm>
              <a:off x="1287353" y="4557891"/>
              <a:ext cx="3048000" cy="1107994"/>
            </a:xfrm>
            <a:prstGeom prst="rect">
              <a:avLst/>
            </a:prstGeom>
            <a:noFill/>
            <a:ln w="12700" cap="flat">
              <a:noFill/>
              <a:miter lim="400000"/>
            </a:ln>
            <a:effectLst/>
            <a:sp3d/>
          </p:spPr>
          <p:txBody>
            <a:bodyPr rot="0" spcFirstLastPara="1" vertOverflow="overflow" horzOverflow="overflow" vert="horz" wrap="square" lIns="34289" tIns="34289" rIns="34289" bIns="34289" numCol="1" spcCol="38100" rtlCol="0" anchor="t">
              <a:spAutoFit/>
            </a:bodyPr>
            <a:lstStyle/>
            <a:p>
              <a:pPr marL="0" marR="0" lvl="0" indent="0" algn="l" defTabSz="342900" eaLnBrk="1" fontAlgn="auto" latinLnBrk="0" hangingPunct="0">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Small</a:t>
              </a:r>
              <a:r>
                <a:rPr kumimoji="0" lang="zh-CN" altLang="en-US"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 </a:t>
              </a:r>
              <a:r>
                <a:rPr kumimoji="0" lang="en-US" altLang="zh-CN"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fill-factor</a:t>
              </a:r>
              <a:r>
                <a:rPr kumimoji="0" lang="zh-CN" altLang="en-US"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 </a:t>
              </a:r>
              <a:r>
                <a:rPr kumimoji="0" lang="en-US" altLang="zh-CN"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design</a:t>
              </a:r>
              <a:r>
                <a:rPr kumimoji="0" lang="zh-CN" altLang="en-US"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 </a:t>
              </a:r>
              <a:r>
                <a:rPr kumimoji="0" lang="en-US" altLang="zh-CN" sz="1350" b="0" i="0" u="none" strike="noStrike" kern="0" cap="none" spc="0" normalizeH="0" baseline="0" noProof="0" dirty="0" smtClean="0">
                  <a:ln>
                    <a:noFill/>
                  </a:ln>
                  <a:solidFill>
                    <a:srgbClr val="FF0000"/>
                  </a:solidFill>
                  <a:effectLst/>
                  <a:uLnTx/>
                  <a:uFillTx/>
                  <a:ea typeface="宋体" panose="02010600030101010101" pitchFamily="2" charset="-122"/>
                  <a:cs typeface="Arial" panose="020B0604020202020204" pitchFamily="34" charset="0"/>
                  <a:sym typeface="Calibri"/>
                </a:rPr>
                <a:t>(HR-CMOS)</a:t>
              </a:r>
            </a:p>
            <a:p>
              <a:pPr marL="0" marR="0" lvl="0" indent="0" algn="l" defTabSz="342900" eaLnBrk="1" fontAlgn="auto" latinLnBrk="0" hangingPunct="0">
                <a:lnSpc>
                  <a:spcPct val="100000"/>
                </a:lnSpc>
                <a:spcBef>
                  <a:spcPts val="0"/>
                </a:spcBef>
                <a:spcAft>
                  <a:spcPts val="0"/>
                </a:spcAft>
                <a:buClrTx/>
                <a:buSzTx/>
                <a:buFontTx/>
                <a:buNone/>
                <a:tabLst/>
                <a:defRPr/>
              </a:pPr>
              <a:r>
                <a:rPr kumimoji="0" lang="en-US" altLang="zh-CN" sz="1350" b="0" kern="0" dirty="0">
                  <a:solidFill>
                    <a:srgbClr val="FF0000"/>
                  </a:solidFill>
                  <a:ea typeface="宋体" panose="02010600030101010101" pitchFamily="2" charset="-122"/>
                  <a:cs typeface="Arial" panose="020B0604020202020204" pitchFamily="34" charset="0"/>
                  <a:sym typeface="Calibri"/>
                </a:rPr>
                <a:t>28mm</a:t>
              </a:r>
              <a:r>
                <a:rPr kumimoji="0" lang="zh-CN" altLang="en-US" sz="1350" b="0" kern="0" dirty="0">
                  <a:solidFill>
                    <a:srgbClr val="FF0000"/>
                  </a:solidFill>
                  <a:ea typeface="宋体" panose="02010600030101010101" pitchFamily="2" charset="-122"/>
                  <a:cs typeface="Arial" panose="020B0604020202020204" pitchFamily="34" charset="0"/>
                  <a:sym typeface="Calibri"/>
                </a:rPr>
                <a:t> </a:t>
              </a:r>
              <a:r>
                <a:rPr kumimoji="0" lang="en-US" altLang="zh-CN" sz="1350" b="0" kern="0" dirty="0">
                  <a:solidFill>
                    <a:srgbClr val="FF0000"/>
                  </a:solidFill>
                  <a:ea typeface="宋体" panose="02010600030101010101" pitchFamily="2" charset="-122"/>
                  <a:cs typeface="Arial" panose="020B0604020202020204" pitchFamily="34" charset="0"/>
                  <a:sym typeface="Calibri"/>
                </a:rPr>
                <a:t>pitch</a:t>
              </a:r>
            </a:p>
            <a:p>
              <a:pPr algn="l" defTabSz="342900" fontAlgn="auto" hangingPunct="0">
                <a:spcBef>
                  <a:spcPts val="0"/>
                </a:spcBef>
                <a:spcAft>
                  <a:spcPts val="0"/>
                </a:spcAft>
                <a:buClrTx/>
                <a:buNone/>
              </a:pPr>
              <a:r>
                <a:rPr kumimoji="0" lang="en-US" altLang="zh-CN" sz="1350" b="0" kern="0" dirty="0">
                  <a:solidFill>
                    <a:srgbClr val="FF0000"/>
                  </a:solidFill>
                  <a:ea typeface="宋体" panose="02010600030101010101" pitchFamily="2" charset="-122"/>
                  <a:cs typeface="Arial" panose="020B0604020202020204" pitchFamily="34" charset="0"/>
                </a:rPr>
                <a:t>Collection</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of</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ionized</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electron/holes</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driven</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by</a:t>
              </a:r>
              <a:r>
                <a:rPr kumimoji="0" lang="zh-CN" altLang="en-US" sz="1350" b="0" kern="0" dirty="0">
                  <a:solidFill>
                    <a:srgbClr val="FF0000"/>
                  </a:solidFill>
                  <a:ea typeface="宋体" panose="02010600030101010101" pitchFamily="2" charset="-122"/>
                  <a:cs typeface="Arial" panose="020B0604020202020204" pitchFamily="34" charset="0"/>
                </a:rPr>
                <a:t> </a:t>
              </a:r>
              <a:r>
                <a:rPr kumimoji="0" lang="en-US" altLang="zh-CN" sz="1350" b="0" kern="0" dirty="0">
                  <a:solidFill>
                    <a:srgbClr val="FF0000"/>
                  </a:solidFill>
                  <a:ea typeface="宋体" panose="02010600030101010101" pitchFamily="2" charset="-122"/>
                  <a:cs typeface="Arial" panose="020B0604020202020204" pitchFamily="34" charset="0"/>
                </a:rPr>
                <a:t>diffusion</a:t>
              </a:r>
            </a:p>
            <a:p>
              <a:pPr marL="0" marR="0" lvl="0" indent="0" algn="l" defTabSz="342900" eaLnBrk="1" fontAlgn="auto" latinLnBrk="0" hangingPunct="0">
                <a:lnSpc>
                  <a:spcPct val="100000"/>
                </a:lnSpc>
                <a:spcBef>
                  <a:spcPts val="0"/>
                </a:spcBef>
                <a:spcAft>
                  <a:spcPts val="0"/>
                </a:spcAft>
                <a:buClrTx/>
                <a:buSzTx/>
                <a:buFontTx/>
                <a:buNone/>
                <a:tabLst/>
                <a:defRPr/>
              </a:pPr>
              <a:endParaRPr kumimoji="0" lang="en-CN" sz="1350" b="0" i="0" u="none" strike="noStrike" kern="0" cap="none" spc="0" normalizeH="0" baseline="0" noProof="0" dirty="0" smtClean="0">
                <a:ln>
                  <a:noFill/>
                </a:ln>
                <a:solidFill>
                  <a:srgbClr val="FF0000"/>
                </a:solidFill>
                <a:effectLst/>
                <a:uLnTx/>
                <a:uFillTx/>
                <a:ea typeface="+mn-ea"/>
                <a:cs typeface="Arial" panose="020B0604020202020204" pitchFamily="34" charset="0"/>
                <a:sym typeface="Calibri"/>
              </a:endParaRPr>
            </a:p>
          </p:txBody>
        </p:sp>
      </p:grpSp>
      <mc:AlternateContent xmlns:mc="http://schemas.openxmlformats.org/markup-compatibility/2006">
        <mc:Choice xmlns:a14="http://schemas.microsoft.com/office/drawing/2010/main" Requires="a14">
          <p:graphicFrame>
            <p:nvGraphicFramePr>
              <p:cNvPr id="13" name="表格 12">
                <a:extLst>
                  <a:ext uri="{FF2B5EF4-FFF2-40B4-BE49-F238E27FC236}">
                    <a16:creationId xmlns:a16="http://schemas.microsoft.com/office/drawing/2014/main" id="{D94474DC-C24A-DB44-A1E8-C110A30777B4}"/>
                  </a:ext>
                </a:extLst>
              </p:cNvPr>
              <p:cNvGraphicFramePr>
                <a:graphicFrameLocks noGrp="1"/>
              </p:cNvGraphicFramePr>
              <p:nvPr>
                <p:extLst>
                  <p:ext uri="{D42A27DB-BD31-4B8C-83A1-F6EECF244321}">
                    <p14:modId xmlns:p14="http://schemas.microsoft.com/office/powerpoint/2010/main" val="610954564"/>
                  </p:ext>
                </p:extLst>
              </p:nvPr>
            </p:nvGraphicFramePr>
            <p:xfrm>
              <a:off x="381000" y="3933497"/>
              <a:ext cx="2438400" cy="1341120"/>
            </p:xfrm>
            <a:graphic>
              <a:graphicData uri="http://schemas.openxmlformats.org/drawingml/2006/table">
                <a:tbl>
                  <a:tblPr firstRow="1" bandRow="1"/>
                  <a:tblGrid>
                    <a:gridCol w="882293">
                      <a:extLst>
                        <a:ext uri="{9D8B030D-6E8A-4147-A177-3AD203B41FA5}">
                          <a16:colId xmlns:a16="http://schemas.microsoft.com/office/drawing/2014/main" val="686375135"/>
                        </a:ext>
                      </a:extLst>
                    </a:gridCol>
                    <a:gridCol w="826271">
                      <a:extLst>
                        <a:ext uri="{9D8B030D-6E8A-4147-A177-3AD203B41FA5}">
                          <a16:colId xmlns:a16="http://schemas.microsoft.com/office/drawing/2014/main" val="2004957334"/>
                        </a:ext>
                      </a:extLst>
                    </a:gridCol>
                    <a:gridCol w="729836">
                      <a:extLst>
                        <a:ext uri="{9D8B030D-6E8A-4147-A177-3AD203B41FA5}">
                          <a16:colId xmlns:a16="http://schemas.microsoft.com/office/drawing/2014/main" val="1339100644"/>
                        </a:ext>
                      </a:extLst>
                    </a:gridCol>
                  </a:tblGrid>
                  <a:tr h="4800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altLang="zh-CN" sz="1400" dirty="0"/>
                            <a:t>Resistivity</a:t>
                          </a:r>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400" dirty="0"/>
                            <a:t>Collected</a:t>
                          </a:r>
                          <a:r>
                            <a:rPr lang="zh-CN" altLang="en-US" sz="1400" dirty="0"/>
                            <a:t> </a:t>
                          </a:r>
                          <a:r>
                            <a:rPr lang="en-US" altLang="zh-CN" sz="1400" dirty="0"/>
                            <a:t>Charge(e)</a:t>
                          </a:r>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400" b="1" dirty="0"/>
                            <a:t>Timing</a:t>
                          </a:r>
                          <a14:m>
                            <m:oMath xmlns:m="http://schemas.openxmlformats.org/officeDocument/2006/math">
                              <m:sSub>
                                <m:sSubPr>
                                  <m:ctrlPr>
                                    <a:rPr lang="en-US" altLang="zh-CN" sz="1400" b="1" i="1" smtClean="0">
                                      <a:latin typeface="Cambria Math" panose="02040503050406030204" pitchFamily="18" charset="0"/>
                                    </a:rPr>
                                  </m:ctrlPr>
                                </m:sSubPr>
                                <m:e>
                                  <m:r>
                                    <a:rPr lang="en-US" altLang="zh-CN" sz="1400" b="1" i="1" smtClean="0">
                                      <a:latin typeface="Cambria Math" panose="02040503050406030204" pitchFamily="18" charset="0"/>
                                    </a:rPr>
                                    <m:t>𝒕</m:t>
                                  </m:r>
                                </m:e>
                                <m:sub>
                                  <m:r>
                                    <a:rPr lang="en-US" altLang="zh-CN" sz="1400" b="1" i="1" smtClean="0">
                                      <a:latin typeface="Cambria Math" panose="02040503050406030204" pitchFamily="18" charset="0"/>
                                    </a:rPr>
                                    <m:t>𝒄</m:t>
                                  </m:r>
                                </m:sub>
                              </m:sSub>
                              <m:r>
                                <a:rPr lang="en-US" altLang="zh-CN" sz="1400" b="1" i="0" smtClean="0">
                                  <a:latin typeface="Cambria Math" panose="02040503050406030204" pitchFamily="18" charset="0"/>
                                </a:rPr>
                                <m:t>[</m:t>
                              </m:r>
                              <m:r>
                                <a:rPr lang="en-US" altLang="zh-CN" sz="1400" b="1" i="0" smtClean="0">
                                  <a:latin typeface="Cambria Math" panose="02040503050406030204" pitchFamily="18" charset="0"/>
                                </a:rPr>
                                <m:t>𝐧𝐬</m:t>
                              </m:r>
                              <m:r>
                                <a:rPr lang="en-US" altLang="zh-CN" sz="1400" b="1" i="0" smtClean="0">
                                  <a:latin typeface="Cambria Math" panose="02040503050406030204" pitchFamily="18" charset="0"/>
                                </a:rPr>
                                <m:t>]</m:t>
                              </m:r>
                            </m:oMath>
                          </a14:m>
                          <a:endParaRPr lang="en-US" altLang="zh-CN" sz="1400" b="1"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3399966734"/>
                      </a:ext>
                    </a:extLst>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rPr>
                                  <m:t>8</m:t>
                                </m:r>
                                <m:r>
                                  <a:rPr lang="en-US" altLang="zh-CN" sz="1400" b="0" i="1" smtClean="0">
                                    <a:latin typeface="Cambria Math" panose="02040503050406030204" pitchFamily="18" charset="0"/>
                                  </a:rPr>
                                  <m:t>𝑘</m:t>
                                </m:r>
                                <m:r>
                                  <m:rPr>
                                    <m:sty m:val="p"/>
                                  </m:rPr>
                                  <a:rPr lang="en-US" altLang="zh-CN" sz="1400" b="0" i="0" smtClean="0">
                                    <a:latin typeface="Cambria Math" panose="02040503050406030204" pitchFamily="18" charset="0"/>
                                  </a:rPr>
                                  <m:t>Ω</m:t>
                                </m:r>
                              </m:oMath>
                            </m:oMathPara>
                          </a14:m>
                          <a:endParaRPr lang="zh-CN" altLang="en-US" sz="1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t>935</a:t>
                          </a:r>
                          <a:endParaRPr lang="zh-CN" altLang="en-US" sz="1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solidFill>
                                <a:srgbClr val="FF0000"/>
                              </a:solidFill>
                            </a:rPr>
                            <a:t>6.3</a:t>
                          </a:r>
                          <a:endParaRPr lang="zh-CN" altLang="en-US" sz="1400" dirty="0">
                            <a:solidFill>
                              <a:srgbClr val="FF0000"/>
                            </a:solidFill>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16997426"/>
                      </a:ext>
                    </a:extLst>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rPr>
                                  <m:t>4.5</m:t>
                                </m:r>
                                <m:r>
                                  <a:rPr lang="en-US" altLang="zh-CN" sz="1400" b="0" i="1" smtClean="0">
                                    <a:latin typeface="Cambria Math" panose="02040503050406030204" pitchFamily="18" charset="0"/>
                                  </a:rPr>
                                  <m:t>𝑘</m:t>
                                </m:r>
                                <m:r>
                                  <m:rPr>
                                    <m:sty m:val="p"/>
                                  </m:rPr>
                                  <a:rPr lang="en-US" altLang="zh-CN" sz="1400" b="0" i="0" smtClean="0">
                                    <a:latin typeface="Cambria Math" panose="02040503050406030204" pitchFamily="18" charset="0"/>
                                  </a:rPr>
                                  <m:t>Ω</m:t>
                                </m:r>
                              </m:oMath>
                            </m:oMathPara>
                          </a14:m>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t>1043</a:t>
                          </a:r>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t>11.4</a:t>
                          </a:r>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555263734"/>
                      </a:ext>
                    </a:extLst>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rPr>
                                  <m:t>1</m:t>
                                </m:r>
                                <m:r>
                                  <a:rPr lang="en-US" altLang="zh-CN" sz="1400" b="0" i="1" smtClean="0">
                                    <a:latin typeface="Cambria Math" panose="02040503050406030204" pitchFamily="18" charset="0"/>
                                  </a:rPr>
                                  <m:t>𝑘</m:t>
                                </m:r>
                                <m:r>
                                  <m:rPr>
                                    <m:sty m:val="p"/>
                                  </m:rPr>
                                  <a:rPr lang="en-US" altLang="zh-CN" sz="1400" b="0" i="0" smtClean="0">
                                    <a:latin typeface="Cambria Math" panose="02040503050406030204" pitchFamily="18" charset="0"/>
                                  </a:rPr>
                                  <m:t>Ω</m:t>
                                </m:r>
                              </m:oMath>
                            </m:oMathPara>
                          </a14:m>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t>1050</a:t>
                          </a:r>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solidFill>
                                <a:srgbClr val="FF0000"/>
                              </a:solidFill>
                            </a:rPr>
                            <a:t>27</a:t>
                          </a:r>
                          <a:endParaRPr lang="zh-CN" altLang="en-US" sz="1400" dirty="0">
                            <a:solidFill>
                              <a:srgbClr val="FF0000"/>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55508471"/>
                      </a:ext>
                    </a:extLst>
                  </a:tr>
                </a:tbl>
              </a:graphicData>
            </a:graphic>
          </p:graphicFrame>
        </mc:Choice>
        <mc:Fallback>
          <p:graphicFrame>
            <p:nvGraphicFramePr>
              <p:cNvPr id="13" name="表格 12">
                <a:extLst>
                  <a:ext uri="{FF2B5EF4-FFF2-40B4-BE49-F238E27FC236}">
                    <a16:creationId xmlns:a16="http://schemas.microsoft.com/office/drawing/2014/main" id="{D94474DC-C24A-DB44-A1E8-C110A30777B4}"/>
                  </a:ext>
                </a:extLst>
              </p:cNvPr>
              <p:cNvGraphicFramePr>
                <a:graphicFrameLocks noGrp="1"/>
              </p:cNvGraphicFramePr>
              <p:nvPr>
                <p:extLst>
                  <p:ext uri="{D42A27DB-BD31-4B8C-83A1-F6EECF244321}">
                    <p14:modId xmlns:p14="http://schemas.microsoft.com/office/powerpoint/2010/main" val="610954564"/>
                  </p:ext>
                </p:extLst>
              </p:nvPr>
            </p:nvGraphicFramePr>
            <p:xfrm>
              <a:off x="381000" y="3933497"/>
              <a:ext cx="2438400" cy="1341120"/>
            </p:xfrm>
            <a:graphic>
              <a:graphicData uri="http://schemas.openxmlformats.org/drawingml/2006/table">
                <a:tbl>
                  <a:tblPr firstRow="1" bandRow="1"/>
                  <a:tblGrid>
                    <a:gridCol w="882293">
                      <a:extLst>
                        <a:ext uri="{9D8B030D-6E8A-4147-A177-3AD203B41FA5}">
                          <a16:colId xmlns:a16="http://schemas.microsoft.com/office/drawing/2014/main" val="686375135"/>
                        </a:ext>
                      </a:extLst>
                    </a:gridCol>
                    <a:gridCol w="826271">
                      <a:extLst>
                        <a:ext uri="{9D8B030D-6E8A-4147-A177-3AD203B41FA5}">
                          <a16:colId xmlns:a16="http://schemas.microsoft.com/office/drawing/2014/main" val="2004957334"/>
                        </a:ext>
                      </a:extLst>
                    </a:gridCol>
                    <a:gridCol w="729836">
                      <a:extLst>
                        <a:ext uri="{9D8B030D-6E8A-4147-A177-3AD203B41FA5}">
                          <a16:colId xmlns:a16="http://schemas.microsoft.com/office/drawing/2014/main" val="1339100644"/>
                        </a:ext>
                      </a:extLst>
                    </a:gridCol>
                  </a:tblGrid>
                  <a:tr h="4953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altLang="zh-CN" sz="1400" dirty="0"/>
                            <a:t>Resistivity</a:t>
                          </a:r>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400" dirty="0"/>
                            <a:t>Collected</a:t>
                          </a:r>
                          <a:r>
                            <a:rPr lang="zh-CN" altLang="en-US" sz="1400" dirty="0"/>
                            <a:t> </a:t>
                          </a:r>
                          <a:r>
                            <a:rPr lang="en-US" altLang="zh-CN" sz="1400" dirty="0"/>
                            <a:t>Charge(e)</a:t>
                          </a:r>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blipFill>
                          <a:blip r:embed="rId4"/>
                          <a:stretch>
                            <a:fillRect l="-235000" t="-3659" r="-3333" b="-184146"/>
                          </a:stretch>
                        </a:blipFill>
                      </a:tcPr>
                    </a:tc>
                    <a:extLst>
                      <a:ext uri="{0D108BD9-81ED-4DB2-BD59-A6C34878D82A}">
                        <a16:rowId xmlns:a16="http://schemas.microsoft.com/office/drawing/2014/main" val="3399966734"/>
                      </a:ext>
                    </a:extLst>
                  </a:tr>
                  <a:tr h="281940">
                    <a:tc>
                      <a:txBody>
                        <a:bodyPr/>
                        <a:lstStyle/>
                        <a:p>
                          <a:endParaRPr lang="zh-CN"/>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4"/>
                          <a:stretch>
                            <a:fillRect l="-690" t="-184783" r="-179310" b="-228261"/>
                          </a:stretch>
                        </a:blip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t>935</a:t>
                          </a:r>
                          <a:endParaRPr lang="zh-CN" altLang="en-US" sz="1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solidFill>
                                <a:srgbClr val="FF0000"/>
                              </a:solidFill>
                            </a:rPr>
                            <a:t>6.3</a:t>
                          </a:r>
                          <a:endParaRPr lang="zh-CN" altLang="en-US" sz="1400" dirty="0">
                            <a:solidFill>
                              <a:srgbClr val="FF0000"/>
                            </a:solidFill>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16997426"/>
                      </a:ext>
                    </a:extLst>
                  </a:tr>
                  <a:tr h="281940">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4"/>
                          <a:stretch>
                            <a:fillRect l="-690" t="-278723" r="-179310" b="-123404"/>
                          </a:stretch>
                        </a:blip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t>1043</a:t>
                          </a:r>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t>11.4</a:t>
                          </a:r>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555263734"/>
                      </a:ext>
                    </a:extLst>
                  </a:tr>
                  <a:tr h="281940">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4"/>
                          <a:stretch>
                            <a:fillRect l="-690" t="-386957" r="-179310" b="-26087"/>
                          </a:stretch>
                        </a:blip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t>1050</a:t>
                          </a:r>
                          <a:endParaRPr lang="zh-CN" alt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a:solidFill>
                                <a:srgbClr val="FF0000"/>
                              </a:solidFill>
                            </a:rPr>
                            <a:t>27</a:t>
                          </a:r>
                          <a:endParaRPr lang="zh-CN" altLang="en-US" sz="1400" dirty="0">
                            <a:solidFill>
                              <a:srgbClr val="FF0000"/>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55508471"/>
                      </a:ext>
                    </a:extLst>
                  </a:tr>
                </a:tbl>
              </a:graphicData>
            </a:graphic>
          </p:graphicFrame>
        </mc:Fallback>
      </mc:AlternateContent>
      <p:grpSp>
        <p:nvGrpSpPr>
          <p:cNvPr id="14" name="Group 24">
            <a:extLst>
              <a:ext uri="{FF2B5EF4-FFF2-40B4-BE49-F238E27FC236}">
                <a16:creationId xmlns:a16="http://schemas.microsoft.com/office/drawing/2014/main" id="{3FFB4540-67A1-8746-B525-717CA153DF5B}"/>
              </a:ext>
            </a:extLst>
          </p:cNvPr>
          <p:cNvGrpSpPr/>
          <p:nvPr/>
        </p:nvGrpSpPr>
        <p:grpSpPr>
          <a:xfrm>
            <a:off x="2822320" y="3630122"/>
            <a:ext cx="1459165" cy="1828456"/>
            <a:chOff x="8802945" y="1200238"/>
            <a:chExt cx="3290656" cy="4281949"/>
          </a:xfrm>
        </p:grpSpPr>
        <p:pic>
          <p:nvPicPr>
            <p:cNvPr id="15" name="内容占位符 8">
              <a:extLst>
                <a:ext uri="{FF2B5EF4-FFF2-40B4-BE49-F238E27FC236}">
                  <a16:creationId xmlns:a16="http://schemas.microsoft.com/office/drawing/2014/main" id="{A9CA5347-F3DA-3D4E-880F-DBE5BBE39899}"/>
                </a:ext>
              </a:extLst>
            </p:cNvPr>
            <p:cNvPicPr>
              <a:picLocks noChangeAspect="1"/>
            </p:cNvPicPr>
            <p:nvPr/>
          </p:nvPicPr>
          <p:blipFill>
            <a:blip r:embed="rId5"/>
            <a:stretch>
              <a:fillRect/>
            </a:stretch>
          </p:blipFill>
          <p:spPr>
            <a:xfrm>
              <a:off x="8802945" y="1880140"/>
              <a:ext cx="3230005" cy="3602047"/>
            </a:xfrm>
            <a:prstGeom prst="rect">
              <a:avLst/>
            </a:prstGeom>
            <a:ln w="12700">
              <a:miter lim="400000"/>
            </a:ln>
            <a:extLst>
              <a:ext uri="{C572A759-6A51-4108-AA02-DFA0A04FC94B}">
                <ma14:wrappingTextBoxFlag xmlns:ma14="http://schemas.microsoft.com/office/mac/drawingml/2011/main" xmlns="" val="1"/>
              </a:ext>
            </a:extLst>
          </p:spPr>
        </p:pic>
        <p:sp>
          <p:nvSpPr>
            <p:cNvPr id="16" name="TextBox 23">
              <a:extLst>
                <a:ext uri="{FF2B5EF4-FFF2-40B4-BE49-F238E27FC236}">
                  <a16:creationId xmlns:a16="http://schemas.microsoft.com/office/drawing/2014/main" id="{55FE6588-82AA-B444-BEE8-FE2B7E0C607C}"/>
                </a:ext>
              </a:extLst>
            </p:cNvPr>
            <p:cNvSpPr txBox="1"/>
            <p:nvPr/>
          </p:nvSpPr>
          <p:spPr>
            <a:xfrm>
              <a:off x="9105852" y="1200238"/>
              <a:ext cx="2987749" cy="648682"/>
            </a:xfrm>
            <a:prstGeom prst="rect">
              <a:avLst/>
            </a:prstGeom>
            <a:noFill/>
            <a:ln w="12700" cap="flat">
              <a:noFill/>
              <a:miter lim="400000"/>
            </a:ln>
            <a:effectLst/>
            <a:sp3d/>
          </p:spPr>
          <p:txBody>
            <a:bodyPr rot="0" spcFirstLastPara="1" vertOverflow="overflow" horzOverflow="overflow" vert="horz" wrap="square" lIns="34289" tIns="34289" rIns="34289" bIns="34289" numCol="1" spcCol="38100" rtlCol="0" anchor="t">
              <a:spAutoFit/>
            </a:bodyPr>
            <a:lstStyle/>
            <a:p>
              <a:pPr marL="0" marR="0" lvl="0" indent="0" algn="l" defTabSz="342900" eaLnBrk="1" fontAlgn="auto" latinLnBrk="0" hangingPunct="0">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srgbClr val="0432FF"/>
                  </a:solidFill>
                  <a:effectLst/>
                  <a:uLnTx/>
                  <a:uFillTx/>
                  <a:latin typeface="Calibri"/>
                  <a:ea typeface="宋体" panose="02010600030101010101" pitchFamily="2" charset="-122"/>
                  <a:sym typeface="Calibri"/>
                </a:rPr>
                <a:t>Transient</a:t>
              </a:r>
              <a:r>
                <a:rPr kumimoji="0" lang="zh-CN" altLang="en-US" sz="1350" b="0" i="0" u="none" strike="noStrike" kern="0" cap="none" spc="0" normalizeH="0" baseline="0" noProof="0" dirty="0" smtClean="0">
                  <a:ln>
                    <a:noFill/>
                  </a:ln>
                  <a:solidFill>
                    <a:srgbClr val="0432FF"/>
                  </a:solidFill>
                  <a:effectLst/>
                  <a:uLnTx/>
                  <a:uFillTx/>
                  <a:latin typeface="Calibri"/>
                  <a:ea typeface="宋体" panose="02010600030101010101" pitchFamily="2" charset="-122"/>
                  <a:sym typeface="Calibri"/>
                </a:rPr>
                <a:t> </a:t>
              </a:r>
              <a:r>
                <a:rPr kumimoji="0" lang="en-US" altLang="zh-CN" sz="1350" b="0" i="0" u="none" strike="noStrike" kern="0" cap="none" spc="0" normalizeH="0" baseline="0" noProof="0" dirty="0" smtClean="0">
                  <a:ln>
                    <a:noFill/>
                  </a:ln>
                  <a:solidFill>
                    <a:srgbClr val="0432FF"/>
                  </a:solidFill>
                  <a:effectLst/>
                  <a:uLnTx/>
                  <a:uFillTx/>
                  <a:latin typeface="Calibri"/>
                  <a:ea typeface="宋体" panose="02010600030101010101" pitchFamily="2" charset="-122"/>
                  <a:sym typeface="Calibri"/>
                </a:rPr>
                <a:t>current</a:t>
              </a:r>
              <a:endParaRPr kumimoji="0" lang="en-CN" sz="1350" b="0" i="0" u="none" strike="noStrike" kern="0" cap="none" spc="0" normalizeH="0" baseline="0" noProof="0" dirty="0" smtClean="0">
                <a:ln>
                  <a:noFill/>
                </a:ln>
                <a:solidFill>
                  <a:srgbClr val="0432FF"/>
                </a:solidFill>
                <a:effectLst/>
                <a:uLnTx/>
                <a:uFillTx/>
                <a:latin typeface="宋体" panose="02010600030101010101" pitchFamily="2" charset="-122"/>
                <a:ea typeface="+mn-ea"/>
                <a:sym typeface="Calibri"/>
              </a:endParaRPr>
            </a:p>
          </p:txBody>
        </p:sp>
      </p:grpSp>
      <p:sp>
        <p:nvSpPr>
          <p:cNvPr id="17" name="文本框 16"/>
          <p:cNvSpPr txBox="1"/>
          <p:nvPr/>
        </p:nvSpPr>
        <p:spPr>
          <a:xfrm>
            <a:off x="585785" y="1420510"/>
            <a:ext cx="3200400" cy="400110"/>
          </a:xfrm>
          <a:prstGeom prst="rect">
            <a:avLst/>
          </a:prstGeom>
          <a:noFill/>
        </p:spPr>
        <p:txBody>
          <a:bodyPr wrap="square" rtlCol="0">
            <a:spAutoFit/>
          </a:bodyPr>
          <a:lstStyle/>
          <a:p>
            <a:pPr algn="l">
              <a:buNone/>
            </a:pPr>
            <a:r>
              <a:rPr lang="zh-CN" altLang="en-US" sz="2000" dirty="0" smtClean="0">
                <a:solidFill>
                  <a:schemeClr val="tx1"/>
                </a:solidFill>
                <a:latin typeface="华文楷体" panose="02010600040101010101" pitchFamily="2" charset="-122"/>
                <a:ea typeface="华文楷体" panose="02010600040101010101" pitchFamily="2" charset="-122"/>
              </a:rPr>
              <a:t>从</a:t>
            </a:r>
            <a:r>
              <a:rPr lang="en-US" altLang="zh-CN" sz="2000" dirty="0" smtClean="0">
                <a:solidFill>
                  <a:schemeClr val="tx1"/>
                </a:solidFill>
                <a:latin typeface="华文楷体" panose="02010600040101010101" pitchFamily="2" charset="-122"/>
                <a:ea typeface="华文楷体" panose="02010600040101010101" pitchFamily="2" charset="-122"/>
              </a:rPr>
              <a:t>2021</a:t>
            </a:r>
            <a:r>
              <a:rPr lang="zh-CN" altLang="en-US" sz="2000" dirty="0" smtClean="0">
                <a:solidFill>
                  <a:schemeClr val="tx1"/>
                </a:solidFill>
                <a:latin typeface="华文楷体" panose="02010600040101010101" pitchFamily="2" charset="-122"/>
                <a:ea typeface="华文楷体" panose="02010600040101010101" pitchFamily="2" charset="-122"/>
              </a:rPr>
              <a:t>年</a:t>
            </a:r>
            <a:r>
              <a:rPr lang="en-US" altLang="zh-CN" sz="2000" dirty="0" smtClean="0">
                <a:solidFill>
                  <a:schemeClr val="tx1"/>
                </a:solidFill>
                <a:latin typeface="华文楷体" panose="02010600040101010101" pitchFamily="2" charset="-122"/>
                <a:ea typeface="华文楷体" panose="02010600040101010101" pitchFamily="2" charset="-122"/>
              </a:rPr>
              <a:t>1</a:t>
            </a:r>
            <a:r>
              <a:rPr lang="zh-CN" altLang="en-US" sz="2000" dirty="0" smtClean="0">
                <a:solidFill>
                  <a:schemeClr val="tx1"/>
                </a:solidFill>
                <a:latin typeface="华文楷体" panose="02010600040101010101" pitchFamily="2" charset="-122"/>
                <a:ea typeface="华文楷体" panose="02010600040101010101" pitchFamily="2" charset="-122"/>
              </a:rPr>
              <a:t>月起</a:t>
            </a:r>
            <a:r>
              <a:rPr lang="en-US" altLang="zh-CN" sz="2000" dirty="0" smtClean="0">
                <a:solidFill>
                  <a:schemeClr val="tx1"/>
                </a:solidFill>
                <a:latin typeface="华文楷体" panose="02010600040101010101" pitchFamily="2" charset="-122"/>
                <a:ea typeface="华文楷体" panose="02010600040101010101" pitchFamily="2" charset="-122"/>
              </a:rPr>
              <a:t>…</a:t>
            </a:r>
            <a:endParaRPr lang="zh-CN" altLang="en-US" sz="2000" dirty="0">
              <a:solidFill>
                <a:schemeClr val="tx1"/>
              </a:solidFill>
              <a:latin typeface="华文楷体" panose="02010600040101010101" pitchFamily="2" charset="-122"/>
              <a:ea typeface="华文楷体" panose="02010600040101010101" pitchFamily="2" charset="-122"/>
            </a:endParaRPr>
          </a:p>
        </p:txBody>
      </p:sp>
      <p:sp>
        <p:nvSpPr>
          <p:cNvPr id="18" name="文本框 17"/>
          <p:cNvSpPr txBox="1"/>
          <p:nvPr/>
        </p:nvSpPr>
        <p:spPr>
          <a:xfrm>
            <a:off x="348157" y="5562600"/>
            <a:ext cx="4409828" cy="769441"/>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000" dirty="0" smtClean="0">
                <a:solidFill>
                  <a:schemeClr val="tx1"/>
                </a:solidFill>
                <a:latin typeface="华文楷体" panose="02010600040101010101" pitchFamily="2" charset="-122"/>
                <a:ea typeface="华文楷体" panose="02010600040101010101" pitchFamily="2" charset="-122"/>
              </a:rPr>
              <a:t>需要进一步优化设计，增加阻抗</a:t>
            </a:r>
            <a:endParaRPr lang="en-US" altLang="zh-CN" sz="20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Font typeface="Wingdings" panose="05000000000000000000" pitchFamily="2" charset="2"/>
              <a:buChar char="p"/>
            </a:pPr>
            <a:r>
              <a:rPr lang="zh-CN" altLang="en-US" sz="2000" dirty="0" smtClean="0">
                <a:solidFill>
                  <a:schemeClr val="tx1"/>
                </a:solidFill>
                <a:latin typeface="华文楷体" panose="02010600040101010101" pitchFamily="2" charset="-122"/>
                <a:ea typeface="华文楷体" panose="02010600040101010101" pitchFamily="2" charset="-122"/>
              </a:rPr>
              <a:t>或采用</a:t>
            </a:r>
            <a:r>
              <a:rPr lang="en-US" altLang="zh-CN" sz="2000" dirty="0" smtClean="0">
                <a:solidFill>
                  <a:schemeClr val="tx1"/>
                </a:solidFill>
                <a:latin typeface="华文楷体" panose="02010600040101010101" pitchFamily="2" charset="-122"/>
                <a:ea typeface="华文楷体" panose="02010600040101010101" pitchFamily="2" charset="-122"/>
              </a:rPr>
              <a:t>n-planar</a:t>
            </a:r>
            <a:r>
              <a:rPr lang="zh-CN" altLang="en-US" sz="2000" dirty="0" smtClean="0">
                <a:solidFill>
                  <a:schemeClr val="tx1"/>
                </a:solidFill>
                <a:latin typeface="华文楷体" panose="02010600040101010101" pitchFamily="2" charset="-122"/>
                <a:ea typeface="华文楷体" panose="02010600040101010101" pitchFamily="2" charset="-122"/>
              </a:rPr>
              <a:t>改善耗尽区</a:t>
            </a:r>
            <a:endParaRPr lang="en-US" altLang="zh-CN" sz="2000" dirty="0" smtClean="0">
              <a:solidFill>
                <a:schemeClr val="tx1"/>
              </a:solidFill>
              <a:latin typeface="华文楷体" panose="02010600040101010101" pitchFamily="2" charset="-122"/>
              <a:ea typeface="华文楷体" panose="02010600040101010101" pitchFamily="2" charset="-122"/>
            </a:endParaRPr>
          </a:p>
        </p:txBody>
      </p:sp>
      <p:pic>
        <p:nvPicPr>
          <p:cNvPr id="20" name="图片 4">
            <a:extLst>
              <a:ext uri="{FF2B5EF4-FFF2-40B4-BE49-F238E27FC236}">
                <a16:creationId xmlns:a16="http://schemas.microsoft.com/office/drawing/2014/main" id="{3C3F9BC3-99A8-7743-AE5C-4D878BF9A63F}"/>
              </a:ext>
            </a:extLst>
          </p:cNvPr>
          <p:cNvPicPr>
            <a:picLocks noChangeAspect="1"/>
          </p:cNvPicPr>
          <p:nvPr/>
        </p:nvPicPr>
        <p:blipFill>
          <a:blip r:embed="rId6"/>
          <a:stretch>
            <a:fillRect/>
          </a:stretch>
        </p:blipFill>
        <p:spPr>
          <a:xfrm>
            <a:off x="5041809" y="4915746"/>
            <a:ext cx="4238872" cy="1854848"/>
          </a:xfrm>
          <a:prstGeom prst="rect">
            <a:avLst/>
          </a:prstGeom>
        </p:spPr>
      </p:pic>
      <p:pic>
        <p:nvPicPr>
          <p:cNvPr id="19" name="图片 4">
            <a:extLst>
              <a:ext uri="{FF2B5EF4-FFF2-40B4-BE49-F238E27FC236}">
                <a16:creationId xmlns:a16="http://schemas.microsoft.com/office/drawing/2014/main" id="{AC0D1B1C-FBC8-9245-BB5D-EF3FCDBFDE1A}"/>
              </a:ext>
            </a:extLst>
          </p:cNvPr>
          <p:cNvPicPr>
            <a:picLocks noChangeAspect="1"/>
          </p:cNvPicPr>
          <p:nvPr/>
        </p:nvPicPr>
        <p:blipFill>
          <a:blip r:embed="rId7"/>
          <a:stretch>
            <a:fillRect/>
          </a:stretch>
        </p:blipFill>
        <p:spPr>
          <a:xfrm>
            <a:off x="4876800" y="3851681"/>
            <a:ext cx="2080152" cy="1887247"/>
          </a:xfrm>
          <a:prstGeom prst="rect">
            <a:avLst/>
          </a:prstGeom>
        </p:spPr>
      </p:pic>
      <p:sp>
        <p:nvSpPr>
          <p:cNvPr id="23" name="矩形 22"/>
          <p:cNvSpPr/>
          <p:nvPr/>
        </p:nvSpPr>
        <p:spPr>
          <a:xfrm>
            <a:off x="6977650" y="4110998"/>
            <a:ext cx="2122900" cy="707886"/>
          </a:xfrm>
          <a:prstGeom prst="rect">
            <a:avLst/>
          </a:prstGeom>
        </p:spPr>
        <p:txBody>
          <a:bodyPr wrap="square">
            <a:spAutoFit/>
          </a:bodyPr>
          <a:lstStyle/>
          <a:p>
            <a:pPr algn="l">
              <a:buNone/>
            </a:pPr>
            <a:r>
              <a:rPr lang="zh-CN" altLang="en-US" sz="2000" dirty="0" smtClean="0">
                <a:solidFill>
                  <a:schemeClr val="tx1"/>
                </a:solidFill>
                <a:latin typeface="华文楷体" panose="02010600040101010101" pitchFamily="2" charset="-122"/>
                <a:ea typeface="华文楷体" panose="02010600040101010101" pitchFamily="2" charset="-122"/>
              </a:rPr>
              <a:t>电荷</a:t>
            </a:r>
            <a:r>
              <a:rPr lang="zh-CN" altLang="en-US" sz="2000" dirty="0">
                <a:solidFill>
                  <a:schemeClr val="tx1"/>
                </a:solidFill>
                <a:latin typeface="华文楷体" panose="02010600040101010101" pitchFamily="2" charset="-122"/>
                <a:ea typeface="华文楷体" panose="02010600040101010101" pitchFamily="2" charset="-122"/>
              </a:rPr>
              <a:t>灵敏</a:t>
            </a:r>
            <a:r>
              <a:rPr lang="zh-CN" altLang="en-US" sz="2000" dirty="0" smtClean="0">
                <a:solidFill>
                  <a:schemeClr val="tx1"/>
                </a:solidFill>
                <a:latin typeface="华文楷体" panose="02010600040101010101" pitchFamily="2" charset="-122"/>
                <a:ea typeface="华文楷体" panose="02010600040101010101" pitchFamily="2" charset="-122"/>
              </a:rPr>
              <a:t>放大器（</a:t>
            </a:r>
            <a:r>
              <a:rPr lang="en-US" altLang="zh-CN" sz="2000" dirty="0" smtClean="0">
                <a:solidFill>
                  <a:schemeClr val="tx1"/>
                </a:solidFill>
                <a:latin typeface="华文楷体" panose="02010600040101010101" pitchFamily="2" charset="-122"/>
                <a:ea typeface="华文楷体" panose="02010600040101010101" pitchFamily="2" charset="-122"/>
              </a:rPr>
              <a:t>CSA</a:t>
            </a:r>
            <a:r>
              <a:rPr lang="zh-CN" altLang="en-US" sz="2000" dirty="0" smtClean="0">
                <a:solidFill>
                  <a:schemeClr val="tx1"/>
                </a:solidFill>
                <a:latin typeface="华文楷体" panose="02010600040101010101" pitchFamily="2" charset="-122"/>
                <a:ea typeface="华文楷体" panose="02010600040101010101" pitchFamily="2" charset="-122"/>
              </a:rPr>
              <a:t>）</a:t>
            </a:r>
            <a:endParaRPr lang="zh-CN" altLang="en-US" sz="2000" dirty="0">
              <a:solidFill>
                <a:schemeClr val="tx1"/>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0561408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33264" y="1149398"/>
            <a:ext cx="5862692" cy="2009679"/>
            <a:chOff x="1121875" y="1486922"/>
            <a:chExt cx="6492269" cy="2064280"/>
          </a:xfrm>
        </p:grpSpPr>
        <p:pic>
          <p:nvPicPr>
            <p:cNvPr id="4" name="图片 3"/>
            <p:cNvPicPr>
              <a:picLocks noChangeAspect="1"/>
            </p:cNvPicPr>
            <p:nvPr/>
          </p:nvPicPr>
          <p:blipFill>
            <a:blip r:embed="rId3"/>
            <a:stretch>
              <a:fillRect/>
            </a:stretch>
          </p:blipFill>
          <p:spPr>
            <a:xfrm>
              <a:off x="5570673" y="1486922"/>
              <a:ext cx="2043471" cy="2064280"/>
            </a:xfrm>
            <a:prstGeom prst="rect">
              <a:avLst/>
            </a:prstGeom>
          </p:spPr>
        </p:pic>
        <p:pic>
          <p:nvPicPr>
            <p:cNvPr id="5" name="Picture 5" descr="chamber-mdc">
              <a:extLst>
                <a:ext uri="{FF2B5EF4-FFF2-40B4-BE49-F238E27FC236}">
                  <a16:creationId xmlns:a16="http://schemas.microsoft.com/office/drawing/2014/main" id="{A7726D62-6501-5A48-8A68-E8B9C1EAE46C}"/>
                </a:ext>
              </a:extLst>
            </p:cNvPr>
            <p:cNvPicPr>
              <a:picLocks noChangeAspect="1" noChangeArrowheads="1"/>
            </p:cNvPicPr>
            <p:nvPr/>
          </p:nvPicPr>
          <p:blipFill>
            <a:blip r:embed="rId4" cstate="print"/>
            <a:srcRect/>
            <a:stretch>
              <a:fillRect/>
            </a:stretch>
          </p:blipFill>
          <p:spPr bwMode="auto">
            <a:xfrm>
              <a:off x="3360865" y="1804352"/>
              <a:ext cx="2191879" cy="1429421"/>
            </a:xfrm>
            <a:prstGeom prst="rect">
              <a:avLst/>
            </a:prstGeom>
            <a:noFill/>
            <a:ln w="9525">
              <a:noFill/>
              <a:miter lim="800000"/>
              <a:headEnd/>
              <a:tailEnd/>
            </a:ln>
          </p:spPr>
        </p:pic>
        <p:pic>
          <p:nvPicPr>
            <p:cNvPr id="7" name="图片 6"/>
            <p:cNvPicPr>
              <a:picLocks noChangeAspect="1"/>
            </p:cNvPicPr>
            <p:nvPr/>
          </p:nvPicPr>
          <p:blipFill>
            <a:blip r:embed="rId5"/>
            <a:stretch>
              <a:fillRect/>
            </a:stretch>
          </p:blipFill>
          <p:spPr>
            <a:xfrm>
              <a:off x="1121875" y="1653476"/>
              <a:ext cx="2127329" cy="1580296"/>
            </a:xfrm>
            <a:prstGeom prst="rect">
              <a:avLst/>
            </a:prstGeom>
          </p:spPr>
        </p:pic>
      </p:grpSp>
      <p:sp>
        <p:nvSpPr>
          <p:cNvPr id="2" name="标题 1"/>
          <p:cNvSpPr>
            <a:spLocks noGrp="1"/>
          </p:cNvSpPr>
          <p:nvPr>
            <p:ph type="title"/>
          </p:nvPr>
        </p:nvSpPr>
        <p:spPr/>
        <p:txBody>
          <a:bodyPr/>
          <a:lstStyle/>
          <a:p>
            <a:r>
              <a:rPr lang="zh-CN" altLang="en-US" dirty="0">
                <a:solidFill>
                  <a:srgbClr val="0000FF"/>
                </a:solidFill>
              </a:rPr>
              <a:t>外</a:t>
            </a:r>
            <a:r>
              <a:rPr lang="zh-CN" altLang="en-US" dirty="0" smtClean="0">
                <a:solidFill>
                  <a:srgbClr val="0000FF"/>
                </a:solidFill>
              </a:rPr>
              <a:t>径</a:t>
            </a:r>
            <a:r>
              <a:rPr lang="zh-CN" altLang="en-US" dirty="0">
                <a:solidFill>
                  <a:srgbClr val="0000FF"/>
                </a:solidFill>
              </a:rPr>
              <a:t>迹室</a:t>
            </a:r>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srgbClr val="000000"/>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600" b="1" i="0" u="none" strike="noStrike" kern="1200" cap="none" spc="0" normalizeH="0" baseline="0" noProof="0" dirty="0">
              <a:ln>
                <a:noFill/>
              </a:ln>
              <a:solidFill>
                <a:srgbClr val="000000"/>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Symbol" pitchFamily="18" charset="2"/>
            </a:endParaRPr>
          </a:p>
        </p:txBody>
      </p:sp>
      <p:sp>
        <p:nvSpPr>
          <p:cNvPr id="6" name="文本框 5"/>
          <p:cNvSpPr txBox="1"/>
          <p:nvPr/>
        </p:nvSpPr>
        <p:spPr>
          <a:xfrm>
            <a:off x="333257" y="819518"/>
            <a:ext cx="712694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4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超低物质量主漂移室，</a:t>
            </a:r>
            <a:r>
              <a:rPr kumimoji="1" lang="zh-CN" altLang="en-US" sz="2400" b="1"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cs typeface="+mn-cs"/>
                <a:sym typeface="Symbol" pitchFamily="18" charset="2"/>
              </a:rPr>
              <a:t>降低物质量</a:t>
            </a:r>
            <a:r>
              <a:rPr kumimoji="1" lang="zh-CN" altLang="en-US" sz="24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是设计关键</a:t>
            </a:r>
            <a:endParaRPr kumimoji="1" lang="zh-CN" altLang="en-US" sz="2400"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endParaRPr>
          </a:p>
        </p:txBody>
      </p:sp>
      <p:sp>
        <p:nvSpPr>
          <p:cNvPr id="10" name="文本框 9"/>
          <p:cNvSpPr txBox="1"/>
          <p:nvPr/>
        </p:nvSpPr>
        <p:spPr>
          <a:xfrm>
            <a:off x="390398" y="2923743"/>
            <a:ext cx="4831733" cy="1698927"/>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8</a:t>
            </a: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个超层结构，每超层包含</a:t>
            </a:r>
            <a:r>
              <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6</a:t>
            </a: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层，共</a:t>
            </a:r>
            <a:r>
              <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48</a:t>
            </a: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层</a:t>
            </a:r>
            <a:endPar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endParaRP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正方形室结构，共</a:t>
            </a:r>
            <a:r>
              <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11520</a:t>
            </a: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信号</a:t>
            </a:r>
            <a:endParaRPr kumimoji="1" lang="en-US" altLang="zh-CN" sz="1800" b="1" i="0" u="none" strike="noStrike" kern="1200" cap="none" spc="0" normalizeH="0" baseline="3000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endParaRP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信号</a:t>
            </a:r>
            <a:r>
              <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a:t>
            </a: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场</a:t>
            </a:r>
            <a:r>
              <a:rPr lang="en-US" altLang="zh-CN" sz="1800" dirty="0">
                <a:solidFill>
                  <a:srgbClr val="000000"/>
                </a:solidFill>
                <a:latin typeface="华文楷体" panose="02010600040101010101" pitchFamily="2" charset="-122"/>
                <a:ea typeface="华文楷体" panose="02010600040101010101" pitchFamily="2" charset="-122"/>
              </a:rPr>
              <a:t>)</a:t>
            </a: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丝：</a:t>
            </a:r>
            <a:r>
              <a:rPr kumimoji="1" lang="zh-CN" altLang="en-US" sz="1800"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直径</a:t>
            </a:r>
            <a:r>
              <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20</a:t>
            </a:r>
            <a:r>
              <a:rPr lang="en-US" altLang="zh-CN" sz="1800" dirty="0" smtClean="0">
                <a:solidFill>
                  <a:srgbClr val="000000"/>
                </a:solidFill>
                <a:latin typeface="华文楷体" panose="02010600040101010101" pitchFamily="2" charset="-122"/>
                <a:ea typeface="华文楷体" panose="02010600040101010101" pitchFamily="2" charset="-122"/>
              </a:rPr>
              <a:t>(</a:t>
            </a:r>
            <a:r>
              <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100</a:t>
            </a:r>
            <a:r>
              <a:rPr lang="en-US" altLang="zh-CN" sz="1800" dirty="0">
                <a:solidFill>
                  <a:srgbClr val="000000"/>
                </a:solidFill>
                <a:latin typeface="华文楷体" panose="02010600040101010101" pitchFamily="2" charset="-122"/>
                <a:ea typeface="华文楷体" panose="02010600040101010101" pitchFamily="2" charset="-122"/>
              </a:rPr>
              <a:t>)</a:t>
            </a:r>
            <a:r>
              <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m</a:t>
            </a: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镀金铝</a:t>
            </a:r>
            <a:r>
              <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a:t>
            </a: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钨</a:t>
            </a:r>
            <a:r>
              <a:rPr lang="en-US" altLang="zh-CN" sz="1800" dirty="0">
                <a:solidFill>
                  <a:srgbClr val="000000"/>
                </a:solidFill>
                <a:latin typeface="华文楷体" panose="02010600040101010101" pitchFamily="2" charset="-122"/>
                <a:ea typeface="华文楷体" panose="02010600040101010101" pitchFamily="2" charset="-122"/>
              </a:rPr>
              <a:t>)</a:t>
            </a: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丝</a:t>
            </a:r>
            <a:endParaRPr kumimoji="1" lang="en-US" altLang="zh-CN" sz="1800"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endParaRP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工作气体：</a:t>
            </a:r>
            <a:r>
              <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He/C3H8 (60/40)</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1" lang="zh-CN" altLang="en-US"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总物质量：</a:t>
            </a:r>
            <a:r>
              <a:rPr kumimoji="1" lang="en-US" altLang="zh-CN" sz="1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4.0%</a:t>
            </a:r>
          </a:p>
        </p:txBody>
      </p:sp>
      <p:sp>
        <p:nvSpPr>
          <p:cNvPr id="14" name="文本框 13"/>
          <p:cNvSpPr txBox="1"/>
          <p:nvPr/>
        </p:nvSpPr>
        <p:spPr>
          <a:xfrm>
            <a:off x="6295956" y="1289386"/>
            <a:ext cx="2671474" cy="17297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000" b="1" i="0" u="none" strike="noStrike" kern="1200" cap="none" spc="0" normalizeH="0" baseline="0" noProof="0" dirty="0" smtClean="0">
                <a:ln>
                  <a:noFill/>
                </a:ln>
                <a:solidFill>
                  <a:srgbClr val="0000FF"/>
                </a:solidFill>
                <a:effectLst/>
                <a:uLnTx/>
                <a:uFillTx/>
                <a:latin typeface="华文楷体" panose="02010600040101010101" pitchFamily="2" charset="-122"/>
                <a:ea typeface="华文楷体" panose="02010600040101010101" pitchFamily="2" charset="-122"/>
                <a:cs typeface="+mn-cs"/>
                <a:sym typeface="Symbol" pitchFamily="18" charset="2"/>
              </a:rPr>
              <a:t>大量的模拟优化</a:t>
            </a:r>
            <a:endParaRPr kumimoji="1" lang="en-US" altLang="zh-CN" sz="2000" b="1" i="0" u="none" strike="noStrike" kern="1200" cap="none" spc="0" normalizeH="0" baseline="0" noProof="0" dirty="0" smtClean="0">
              <a:ln>
                <a:noFill/>
              </a:ln>
              <a:solidFill>
                <a:srgbClr val="0000FF"/>
              </a:solidFill>
              <a:effectLst/>
              <a:uLnTx/>
              <a:uFillTx/>
              <a:latin typeface="华文楷体" panose="02010600040101010101" pitchFamily="2" charset="-122"/>
              <a:ea typeface="华文楷体" panose="02010600040101010101" pitchFamily="2" charset="-122"/>
              <a:cs typeface="+mn-cs"/>
              <a:sym typeface="Symbol" pitchFamily="18" charset="2"/>
            </a:endParaRP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1" lang="zh-CN" altLang="en-US" sz="1800" b="1"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sym typeface="Symbol" pitchFamily="18" charset="2"/>
              </a:rPr>
              <a:t>信号</a:t>
            </a:r>
            <a:r>
              <a:rPr kumimoji="1" lang="zh-CN" altLang="en-US" sz="1800" b="1"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mn-cs"/>
                <a:sym typeface="Symbol" pitchFamily="18" charset="2"/>
              </a:rPr>
              <a:t>层</a:t>
            </a:r>
            <a:r>
              <a:rPr kumimoji="1" lang="zh-CN" altLang="en-US" sz="1800" b="1"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sym typeface="Symbol" pitchFamily="18" charset="2"/>
              </a:rPr>
              <a:t>数</a:t>
            </a:r>
            <a:endParaRPr kumimoji="1" lang="en-US" altLang="zh-CN" sz="1800" b="1"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sym typeface="Symbol" pitchFamily="18" charset="2"/>
            </a:endParaRP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1" lang="zh-CN" altLang="en-US" sz="1800" b="1"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sym typeface="Symbol" pitchFamily="18" charset="2"/>
              </a:rPr>
              <a:t>信号丝、场丝直径</a:t>
            </a:r>
            <a:endParaRPr kumimoji="1" lang="en-US" altLang="zh-CN" sz="1800" b="1"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sym typeface="Symbol" pitchFamily="18" charset="2"/>
            </a:endParaRP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1" lang="zh-CN" altLang="en-US" sz="1800" b="1"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sym typeface="Symbol" pitchFamily="18" charset="2"/>
              </a:rPr>
              <a:t>室结构与摆布</a:t>
            </a:r>
            <a:endParaRPr kumimoji="1" lang="en-US" altLang="zh-CN" sz="1800" b="1"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sym typeface="Symbol" pitchFamily="18" charset="2"/>
            </a:endParaRP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1" lang="zh-CN" altLang="en-US" sz="1800" b="1"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sym typeface="Symbol" pitchFamily="18" charset="2"/>
              </a:rPr>
              <a:t>工作气体成分</a:t>
            </a:r>
            <a:endParaRPr kumimoji="1" lang="en-US" altLang="zh-CN" sz="1800" b="1"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sym typeface="Symbol" pitchFamily="18" charset="2"/>
            </a:endParaRPr>
          </a:p>
        </p:txBody>
      </p:sp>
      <p:pic>
        <p:nvPicPr>
          <p:cNvPr id="26" name="图片 25"/>
          <p:cNvPicPr>
            <a:picLocks noChangeAspect="1"/>
          </p:cNvPicPr>
          <p:nvPr/>
        </p:nvPicPr>
        <p:blipFill>
          <a:blip r:embed="rId6"/>
          <a:stretch>
            <a:fillRect/>
          </a:stretch>
        </p:blipFill>
        <p:spPr>
          <a:xfrm>
            <a:off x="4943064" y="3845385"/>
            <a:ext cx="3609975" cy="1715564"/>
          </a:xfrm>
          <a:prstGeom prst="rect">
            <a:avLst/>
          </a:prstGeom>
        </p:spPr>
      </p:pic>
      <p:pic>
        <p:nvPicPr>
          <p:cNvPr id="27" name="图片 26"/>
          <p:cNvPicPr>
            <a:picLocks noChangeAspect="1"/>
          </p:cNvPicPr>
          <p:nvPr/>
        </p:nvPicPr>
        <p:blipFill>
          <a:blip r:embed="rId7"/>
          <a:stretch>
            <a:fillRect/>
          </a:stretch>
        </p:blipFill>
        <p:spPr>
          <a:xfrm>
            <a:off x="5220711" y="5507027"/>
            <a:ext cx="3505200" cy="1233854"/>
          </a:xfrm>
          <a:prstGeom prst="rect">
            <a:avLst/>
          </a:prstGeom>
        </p:spPr>
      </p:pic>
      <p:sp>
        <p:nvSpPr>
          <p:cNvPr id="8" name="文本框 7"/>
          <p:cNvSpPr txBox="1"/>
          <p:nvPr/>
        </p:nvSpPr>
        <p:spPr>
          <a:xfrm>
            <a:off x="5081230" y="3112877"/>
            <a:ext cx="3886200" cy="732508"/>
          </a:xfrm>
          <a:prstGeom prst="rect">
            <a:avLst/>
          </a:prstGeom>
          <a:noFill/>
        </p:spPr>
        <p:txBody>
          <a:bodyPr wrap="square" rtlCol="0">
            <a:spAutoFit/>
          </a:bodyPr>
          <a:lstStyle/>
          <a:p>
            <a:pPr algn="l">
              <a:buNone/>
            </a:pPr>
            <a:r>
              <a:rPr lang="zh-CN" altLang="en-US" sz="2000" dirty="0" smtClean="0">
                <a:solidFill>
                  <a:srgbClr val="0000FF"/>
                </a:solidFill>
                <a:latin typeface="华文楷体" panose="02010600040101010101" pitchFamily="2" charset="-122"/>
                <a:ea typeface="华文楷体" panose="02010600040101010101" pitchFamily="2" charset="-122"/>
              </a:rPr>
              <a:t>读出电子学设计：</a:t>
            </a:r>
            <a:endParaRPr lang="en-US" altLang="zh-CN" sz="2000" dirty="0" smtClean="0">
              <a:solidFill>
                <a:srgbClr val="0000FF"/>
              </a:solidFill>
              <a:latin typeface="华文楷体" panose="02010600040101010101" pitchFamily="2" charset="-122"/>
              <a:ea typeface="华文楷体" panose="02010600040101010101" pitchFamily="2" charset="-122"/>
            </a:endParaRPr>
          </a:p>
          <a:p>
            <a:pPr marL="342900" indent="-342900" algn="l">
              <a:buClrTx/>
              <a:buFont typeface="Wingdings" panose="05000000000000000000" pitchFamily="2" charset="2"/>
              <a:buChar char="p"/>
            </a:pPr>
            <a:r>
              <a:rPr lang="zh-CN" altLang="en-US" sz="1800" dirty="0" smtClean="0">
                <a:solidFill>
                  <a:schemeClr val="tx1"/>
                </a:solidFill>
                <a:latin typeface="华文楷体" panose="02010600040101010101" pitchFamily="2" charset="-122"/>
                <a:ea typeface="华文楷体" panose="02010600040101010101" pitchFamily="2" charset="-122"/>
              </a:rPr>
              <a:t>前端电子学</a:t>
            </a:r>
            <a:r>
              <a:rPr lang="en-US" altLang="zh-CN" sz="1800" dirty="0" smtClean="0">
                <a:solidFill>
                  <a:schemeClr val="tx1"/>
                </a:solidFill>
                <a:latin typeface="华文楷体" panose="02010600040101010101" pitchFamily="2" charset="-122"/>
                <a:ea typeface="华文楷体" panose="02010600040101010101" pitchFamily="2" charset="-122"/>
              </a:rPr>
              <a:t>FEE</a:t>
            </a:r>
            <a:r>
              <a:rPr lang="zh-CN" altLang="en-US" sz="1800" dirty="0" smtClean="0">
                <a:solidFill>
                  <a:schemeClr val="tx1"/>
                </a:solidFill>
                <a:latin typeface="华文楷体" panose="02010600040101010101" pitchFamily="2" charset="-122"/>
                <a:ea typeface="华文楷体" panose="02010600040101010101" pitchFamily="2" charset="-122"/>
              </a:rPr>
              <a:t>和读出单元</a:t>
            </a:r>
            <a:r>
              <a:rPr lang="en-US" altLang="zh-CN" sz="1800" dirty="0" smtClean="0">
                <a:solidFill>
                  <a:schemeClr val="tx1"/>
                </a:solidFill>
                <a:latin typeface="华文楷体" panose="02010600040101010101" pitchFamily="2" charset="-122"/>
                <a:ea typeface="华文楷体" panose="02010600040101010101" pitchFamily="2" charset="-122"/>
              </a:rPr>
              <a:t>RU</a:t>
            </a:r>
            <a:endParaRPr lang="zh-CN" altLang="en-US" sz="1800" dirty="0">
              <a:solidFill>
                <a:schemeClr val="tx1"/>
              </a:solidFill>
              <a:latin typeface="华文楷体" panose="02010600040101010101" pitchFamily="2" charset="-122"/>
              <a:ea typeface="华文楷体" panose="02010600040101010101" pitchFamily="2" charset="-122"/>
            </a:endParaRPr>
          </a:p>
        </p:txBody>
      </p:sp>
      <p:grpSp>
        <p:nvGrpSpPr>
          <p:cNvPr id="11" name="组合 10"/>
          <p:cNvGrpSpPr/>
          <p:nvPr/>
        </p:nvGrpSpPr>
        <p:grpSpPr>
          <a:xfrm>
            <a:off x="697823" y="4492604"/>
            <a:ext cx="3514617" cy="2281682"/>
            <a:chOff x="1212731" y="4522525"/>
            <a:chExt cx="3514617" cy="2281682"/>
          </a:xfrm>
        </p:grpSpPr>
        <p:pic>
          <p:nvPicPr>
            <p:cNvPr id="25" name="图片 24"/>
            <p:cNvPicPr>
              <a:picLocks noChangeAspect="1"/>
            </p:cNvPicPr>
            <p:nvPr/>
          </p:nvPicPr>
          <p:blipFill>
            <a:blip r:embed="rId8"/>
            <a:stretch>
              <a:fillRect/>
            </a:stretch>
          </p:blipFill>
          <p:spPr>
            <a:xfrm>
              <a:off x="1212731" y="4522525"/>
              <a:ext cx="3514617" cy="2281682"/>
            </a:xfrm>
            <a:prstGeom prst="rect">
              <a:avLst/>
            </a:prstGeom>
          </p:spPr>
        </p:pic>
        <p:sp>
          <p:nvSpPr>
            <p:cNvPr id="9" name="文本框 8"/>
            <p:cNvSpPr txBox="1"/>
            <p:nvPr/>
          </p:nvSpPr>
          <p:spPr>
            <a:xfrm>
              <a:off x="1941339" y="5182415"/>
              <a:ext cx="2057400" cy="646331"/>
            </a:xfrm>
            <a:prstGeom prst="rect">
              <a:avLst/>
            </a:prstGeom>
            <a:noFill/>
          </p:spPr>
          <p:txBody>
            <a:bodyPr wrap="square" rtlCol="0">
              <a:spAutoFit/>
            </a:bodyPr>
            <a:lstStyle/>
            <a:p>
              <a:pPr>
                <a:buNone/>
              </a:pPr>
              <a:r>
                <a:rPr lang="zh-CN" altLang="en-US" sz="1800" dirty="0" smtClean="0">
                  <a:latin typeface="华文楷体" panose="02010600040101010101" pitchFamily="2" charset="-122"/>
                  <a:ea typeface="华文楷体" panose="02010600040101010101" pitchFamily="2" charset="-122"/>
                </a:rPr>
                <a:t>最好动量分辨率</a:t>
              </a:r>
              <a:r>
                <a:rPr lang="en-US" altLang="zh-CN" sz="1800" dirty="0" smtClean="0">
                  <a:latin typeface="华文楷体" panose="02010600040101010101" pitchFamily="2" charset="-122"/>
                  <a:ea typeface="华文楷体" panose="02010600040101010101" pitchFamily="2" charset="-122"/>
                </a:rPr>
                <a:t>0.35%@300MeV</a:t>
              </a:r>
              <a:endParaRPr lang="zh-CN" altLang="en-US" sz="1800" dirty="0">
                <a:latin typeface="华文楷体" panose="02010600040101010101" pitchFamily="2" charset="-122"/>
                <a:ea typeface="华文楷体" panose="02010600040101010101" pitchFamily="2" charset="-122"/>
              </a:endParaRPr>
            </a:p>
          </p:txBody>
        </p:sp>
      </p:grpSp>
    </p:spTree>
    <p:extLst>
      <p:ext uri="{BB962C8B-B14F-4D97-AF65-F5344CB8AC3E}">
        <p14:creationId xmlns:p14="http://schemas.microsoft.com/office/powerpoint/2010/main" val="1978039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粒子鉴别系统</a:t>
            </a:r>
            <a:r>
              <a:rPr lang="en-US" altLang="zh-CN" dirty="0" smtClean="0">
                <a:solidFill>
                  <a:srgbClr val="0000FF"/>
                </a:solidFill>
              </a:rPr>
              <a:t>-RICH</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33</a:t>
            </a:fld>
            <a:endParaRPr lang="en-US" dirty="0"/>
          </a:p>
        </p:txBody>
      </p:sp>
      <p:pic>
        <p:nvPicPr>
          <p:cNvPr id="4" name="图片 3">
            <a:extLst>
              <a:ext uri="{FF2B5EF4-FFF2-40B4-BE49-F238E27FC236}">
                <a16:creationId xmlns:a16="http://schemas.microsoft.com/office/drawing/2014/main" id="{707F4B1C-8EE4-46A3-A465-262B3543973D}"/>
              </a:ext>
            </a:extLst>
          </p:cNvPr>
          <p:cNvPicPr>
            <a:picLocks noChangeAspect="1"/>
          </p:cNvPicPr>
          <p:nvPr/>
        </p:nvPicPr>
        <p:blipFill>
          <a:blip r:embed="rId2"/>
          <a:stretch>
            <a:fillRect/>
          </a:stretch>
        </p:blipFill>
        <p:spPr>
          <a:xfrm>
            <a:off x="350774" y="988623"/>
            <a:ext cx="2240026" cy="1821202"/>
          </a:xfrm>
          <a:prstGeom prst="rect">
            <a:avLst/>
          </a:prstGeom>
        </p:spPr>
      </p:pic>
      <p:pic>
        <p:nvPicPr>
          <p:cNvPr id="5" name="图片 4">
            <a:extLst>
              <a:ext uri="{FF2B5EF4-FFF2-40B4-BE49-F238E27FC236}">
                <a16:creationId xmlns:a16="http://schemas.microsoft.com/office/drawing/2014/main" id="{085C8854-9D25-444F-9159-C06000C8AB76}"/>
              </a:ext>
            </a:extLst>
          </p:cNvPr>
          <p:cNvPicPr>
            <a:picLocks noChangeAspect="1"/>
          </p:cNvPicPr>
          <p:nvPr/>
        </p:nvPicPr>
        <p:blipFill>
          <a:blip r:embed="rId3"/>
          <a:stretch>
            <a:fillRect/>
          </a:stretch>
        </p:blipFill>
        <p:spPr>
          <a:xfrm>
            <a:off x="2620951" y="1057422"/>
            <a:ext cx="2057400" cy="1683603"/>
          </a:xfrm>
          <a:prstGeom prst="rect">
            <a:avLst/>
          </a:prstGeom>
        </p:spPr>
      </p:pic>
      <p:sp>
        <p:nvSpPr>
          <p:cNvPr id="6" name="矩形 5"/>
          <p:cNvSpPr/>
          <p:nvPr/>
        </p:nvSpPr>
        <p:spPr>
          <a:xfrm>
            <a:off x="4724400" y="883319"/>
            <a:ext cx="4206748" cy="1975926"/>
          </a:xfrm>
          <a:prstGeom prst="rect">
            <a:avLst/>
          </a:prstGeom>
        </p:spPr>
        <p:txBody>
          <a:bodyPr wrap="square">
            <a:spAutoFit/>
          </a:bodyPr>
          <a:lstStyle/>
          <a:p>
            <a:pPr marL="342900" lvl="0" indent="-342900" algn="l">
              <a:buClrTx/>
              <a:buFont typeface="Wingdings" panose="05000000000000000000" pitchFamily="2" charset="2"/>
              <a:buChar char="p"/>
            </a:pPr>
            <a:r>
              <a:rPr kumimoji="0" lang="zh-CN" altLang="en-US"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辐射</a:t>
            </a:r>
            <a:r>
              <a:rPr kumimoji="0" lang="zh-CN" altLang="en-US" sz="18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体</a:t>
            </a:r>
            <a:r>
              <a:rPr kumimoji="0" lang="pt-BR"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 </a:t>
            </a:r>
            <a:r>
              <a:rPr kumimoji="0" lang="zh-CN" altLang="en-US" sz="18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液态全氟己</a:t>
            </a:r>
            <a:r>
              <a:rPr kumimoji="0" lang="zh-CN" altLang="en-US"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烷（</a:t>
            </a:r>
            <a:r>
              <a:rPr kumimoji="0" lang="pt-BR"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C</a:t>
            </a:r>
            <a:r>
              <a:rPr kumimoji="0" lang="pt-BR" altLang="zh-CN" sz="1800" kern="0" baseline="-2500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6</a:t>
            </a:r>
            <a:r>
              <a:rPr kumimoji="0" lang="pt-BR"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F</a:t>
            </a:r>
            <a:r>
              <a:rPr kumimoji="0" lang="pt-BR" altLang="zh-CN" sz="1800" kern="0" baseline="-2500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14</a:t>
            </a:r>
            <a:r>
              <a:rPr kumimoji="0" lang="en-US"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pt-BR"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 n~1.3</a:t>
            </a:r>
          </a:p>
          <a:p>
            <a:pPr marL="342900" indent="-342900" algn="l">
              <a:buClrTx/>
              <a:buFont typeface="Wingdings" panose="05000000000000000000" pitchFamily="2" charset="2"/>
              <a:buChar char="p"/>
            </a:pPr>
            <a:r>
              <a:rPr kumimoji="0" lang="en-US" altLang="zh-CN" sz="1800" kern="0" dirty="0" err="1"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CsI</a:t>
            </a:r>
            <a:r>
              <a:rPr kumimoji="0" lang="zh-CN" altLang="en-US" sz="18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光阴极</a:t>
            </a:r>
            <a:r>
              <a:rPr kumimoji="0" lang="zh-CN" altLang="en-US"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THGEM+MM</a:t>
            </a:r>
            <a:r>
              <a:rPr kumimoji="0" lang="zh-CN" altLang="en-US"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读出 </a:t>
            </a:r>
            <a:r>
              <a:rPr kumimoji="0" lang="en-US"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增益</a:t>
            </a:r>
            <a:r>
              <a:rPr kumimoji="0" lang="en-US"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10</a:t>
            </a:r>
            <a:r>
              <a:rPr kumimoji="0" lang="en-US" altLang="zh-CN" sz="1800" kern="0" baseline="3000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5</a:t>
            </a:r>
            <a:r>
              <a:rPr kumimoji="0" lang="zh-CN" altLang="en-US"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，离子反馈</a:t>
            </a:r>
            <a:r>
              <a:rPr kumimoji="0" lang="en-US"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&lt;0.1%)</a:t>
            </a:r>
          </a:p>
          <a:p>
            <a:pPr marL="342900" indent="-342900" algn="l">
              <a:buClrTx/>
              <a:buFont typeface="Wingdings" panose="05000000000000000000" pitchFamily="2" charset="2"/>
              <a:buChar char="p"/>
            </a:pPr>
            <a:r>
              <a:rPr kumimoji="0" lang="zh-CN" altLang="en-US"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立体角接收度 </a:t>
            </a:r>
            <a:r>
              <a:rPr kumimoji="0" lang="en-US"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cos=0.83</a:t>
            </a:r>
          </a:p>
          <a:p>
            <a:pPr marL="342900" indent="-342900" algn="l">
              <a:buClrTx/>
              <a:buFont typeface="Wingdings" panose="05000000000000000000" pitchFamily="2" charset="2"/>
              <a:buChar char="p"/>
            </a:pPr>
            <a:r>
              <a:rPr kumimoji="0" lang="zh-CN" altLang="en-US"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探测光电子</a:t>
            </a:r>
            <a:r>
              <a:rPr kumimoji="0" lang="en-US"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10%</a:t>
            </a:r>
            <a:r>
              <a:rPr kumimoji="0" lang="zh-CN" altLang="en-US"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，探测效率</a:t>
            </a:r>
            <a:r>
              <a:rPr kumimoji="0" lang="en-US"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25%</a:t>
            </a:r>
          </a:p>
          <a:p>
            <a:pPr marL="342900" indent="-342900" algn="l">
              <a:buClrTx/>
              <a:buFont typeface="Wingdings" panose="05000000000000000000" pitchFamily="2" charset="2"/>
              <a:buChar char="p"/>
            </a:pPr>
            <a:r>
              <a:rPr kumimoji="0" lang="zh-CN" altLang="en-US"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总物质量</a:t>
            </a:r>
            <a:r>
              <a:rPr kumimoji="0" lang="en-US" altLang="zh-CN" sz="18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&lt;0.5X</a:t>
            </a:r>
            <a:r>
              <a:rPr kumimoji="0" lang="en-US" altLang="zh-CN" sz="1800" kern="0" baseline="-2500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0</a:t>
            </a:r>
            <a:endParaRPr kumimoji="0" lang="pt-BR" altLang="zh-CN" sz="1800" kern="0" baseline="-250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7" name="组合 6">
            <a:extLst>
              <a:ext uri="{FF2B5EF4-FFF2-40B4-BE49-F238E27FC236}">
                <a16:creationId xmlns:a16="http://schemas.microsoft.com/office/drawing/2014/main" id="{62363488-8190-4D7E-9526-3D78A3994F50}"/>
              </a:ext>
            </a:extLst>
          </p:cNvPr>
          <p:cNvGrpSpPr/>
          <p:nvPr/>
        </p:nvGrpSpPr>
        <p:grpSpPr>
          <a:xfrm>
            <a:off x="-8175" y="3496549"/>
            <a:ext cx="6019800" cy="1595735"/>
            <a:chOff x="218935" y="4267068"/>
            <a:chExt cx="10186587" cy="2536151"/>
          </a:xfrm>
        </p:grpSpPr>
        <p:grpSp>
          <p:nvGrpSpPr>
            <p:cNvPr id="8" name="组合 7">
              <a:extLst>
                <a:ext uri="{FF2B5EF4-FFF2-40B4-BE49-F238E27FC236}">
                  <a16:creationId xmlns:a16="http://schemas.microsoft.com/office/drawing/2014/main" id="{F7F0F637-EC50-401B-857B-9D740D2FCE09}"/>
                </a:ext>
              </a:extLst>
            </p:cNvPr>
            <p:cNvGrpSpPr/>
            <p:nvPr/>
          </p:nvGrpSpPr>
          <p:grpSpPr>
            <a:xfrm>
              <a:off x="218935" y="4607444"/>
              <a:ext cx="10186587" cy="2195775"/>
              <a:chOff x="0" y="1395465"/>
              <a:chExt cx="12192000" cy="2628053"/>
            </a:xfrm>
          </p:grpSpPr>
          <p:pic>
            <p:nvPicPr>
              <p:cNvPr id="10" name="图片 9">
                <a:extLst>
                  <a:ext uri="{FF2B5EF4-FFF2-40B4-BE49-F238E27FC236}">
                    <a16:creationId xmlns:a16="http://schemas.microsoft.com/office/drawing/2014/main" id="{F08D2545-FF41-4F04-B7CD-4119E080254D}"/>
                  </a:ext>
                </a:extLst>
              </p:cNvPr>
              <p:cNvPicPr>
                <a:picLocks noChangeAspect="1"/>
              </p:cNvPicPr>
              <p:nvPr/>
            </p:nvPicPr>
            <p:blipFill>
              <a:blip r:embed="rId4"/>
              <a:stretch>
                <a:fillRect/>
              </a:stretch>
            </p:blipFill>
            <p:spPr>
              <a:xfrm>
                <a:off x="0" y="1395465"/>
                <a:ext cx="12192000" cy="2628053"/>
              </a:xfrm>
              <a:prstGeom prst="rect">
                <a:avLst/>
              </a:prstGeom>
            </p:spPr>
          </p:pic>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316DD288-3C19-47F4-829B-E04C87523BBF}"/>
                      </a:ext>
                    </a:extLst>
                  </p:cNvPr>
                  <p:cNvSpPr txBox="1"/>
                  <p:nvPr/>
                </p:nvSpPr>
                <p:spPr>
                  <a:xfrm>
                    <a:off x="1366576" y="1690688"/>
                    <a:ext cx="2020091" cy="616192"/>
                  </a:xfrm>
                  <a:prstGeom prst="rect">
                    <a:avLst/>
                  </a:prstGeom>
                  <a:solidFill>
                    <a:srgbClr val="4A66AC">
                      <a:lumMod val="60000"/>
                      <a:lumOff val="40000"/>
                    </a:srgbClr>
                  </a:solidFill>
                </p:spPr>
                <p:txBody>
                  <a:bodyPr wrap="squar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zh-CN" sz="1350" i="0" u="none" strike="noStrike" kern="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rPr>
                      <a:t>2GeV/c </a:t>
                    </a:r>
                    <a14:m>
                      <m:oMath xmlns:m="http://schemas.openxmlformats.org/officeDocument/2006/math">
                        <m:r>
                          <a:rPr kumimoji="0" lang="en-US" altLang="zh-CN" sz="1350" b="1" i="1" u="none" strike="noStrike" kern="0" cap="none" spc="0" normalizeH="0" baseline="0" noProof="0" smtClean="0">
                            <a:ln>
                              <a:noFill/>
                            </a:ln>
                            <a:solidFill>
                              <a:prstClr val="black"/>
                            </a:solidFill>
                            <a:effectLst/>
                            <a:uLnTx/>
                            <a:uFillTx/>
                            <a:latin typeface="Cambria Math" panose="02040503050406030204" pitchFamily="18" charset="0"/>
                          </a:rPr>
                          <m:t>𝝅</m:t>
                        </m:r>
                      </m:oMath>
                    </a14:m>
                    <a:endParaRPr kumimoji="0" lang="zh-CN" altLang="en-US" sz="1350" i="0" u="none" strike="noStrike" kern="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endParaRPr>
                  </a:p>
                </p:txBody>
              </p:sp>
            </mc:Choice>
            <mc:Fallback>
              <p:sp>
                <p:nvSpPr>
                  <p:cNvPr id="11" name="文本框 10">
                    <a:extLst>
                      <a:ext uri="{FF2B5EF4-FFF2-40B4-BE49-F238E27FC236}">
                        <a16:creationId xmlns:a16="http://schemas.microsoft.com/office/drawing/2014/main" id="{316DD288-3C19-47F4-829B-E04C87523BBF}"/>
                      </a:ext>
                    </a:extLst>
                  </p:cNvPr>
                  <p:cNvSpPr txBox="1">
                    <a:spLocks noRot="1" noChangeAspect="1" noMove="1" noResize="1" noEditPoints="1" noAdjustHandles="1" noChangeArrowheads="1" noChangeShapeType="1" noTextEdit="1"/>
                  </p:cNvSpPr>
                  <p:nvPr/>
                </p:nvSpPr>
                <p:spPr>
                  <a:xfrm>
                    <a:off x="1366576" y="1690688"/>
                    <a:ext cx="2020091" cy="616192"/>
                  </a:xfrm>
                  <a:prstGeom prst="rect">
                    <a:avLst/>
                  </a:prstGeom>
                  <a:blipFill>
                    <a:blip r:embed="rId5"/>
                    <a:stretch>
                      <a:fillRect l="-1220" t="-1887" b="-113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678E478F-27B9-4B55-96BD-61EBB982FD2A}"/>
                      </a:ext>
                    </a:extLst>
                  </p:cNvPr>
                  <p:cNvSpPr txBox="1"/>
                  <p:nvPr/>
                </p:nvSpPr>
                <p:spPr>
                  <a:xfrm>
                    <a:off x="6665720" y="2358639"/>
                    <a:ext cx="1401682" cy="444580"/>
                  </a:xfrm>
                  <a:prstGeom prst="rect">
                    <a:avLst/>
                  </a:prstGeom>
                  <a:noFill/>
                </p:spPr>
                <p:txBody>
                  <a:bodyPr wrap="squar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t>𝜃</m:t>
                              </m:r>
                            </m:e>
                            <m:sub>
                              <m: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t>𝑝</m:t>
                              </m:r>
                            </m:sub>
                          </m:sSub>
                          <m: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t>0</m:t>
                              </m:r>
                            </m:e>
                            <m:sup>
                              <m: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t>∘</m:t>
                              </m:r>
                            </m:sup>
                          </m:sSup>
                        </m:oMath>
                      </m:oMathPara>
                    </a14:m>
                    <a:endParaRPr kumimoji="0" lang="zh-CN" altLang="en-US" sz="1350" b="0" i="0" u="none" strike="noStrike" kern="0" cap="none" spc="0" normalizeH="0" baseline="0" noProof="0" dirty="0" smtClean="0">
                      <a:ln>
                        <a:noFill/>
                      </a:ln>
                      <a:solidFill>
                        <a:prstClr val="black"/>
                      </a:solidFill>
                      <a:effectLst/>
                      <a:uLnTx/>
                      <a:uFillTx/>
                      <a:latin typeface="Corbel" panose="020B0503020204020204"/>
                      <a:ea typeface="宋体" panose="02010600030101010101" pitchFamily="2" charset="-122"/>
                    </a:endParaRPr>
                  </a:p>
                </p:txBody>
              </p:sp>
            </mc:Choice>
            <mc:Fallback xmlns="">
              <p:sp>
                <p:nvSpPr>
                  <p:cNvPr id="9" name="文本框 8">
                    <a:extLst>
                      <a:ext uri="{FF2B5EF4-FFF2-40B4-BE49-F238E27FC236}">
                        <a16:creationId xmlns:a16="http://schemas.microsoft.com/office/drawing/2014/main" id="{678E478F-27B9-4B55-96BD-61EBB982FD2A}"/>
                      </a:ext>
                    </a:extLst>
                  </p:cNvPr>
                  <p:cNvSpPr txBox="1">
                    <a:spLocks noRot="1" noChangeAspect="1" noMove="1" noResize="1" noEditPoints="1" noAdjustHandles="1" noChangeArrowheads="1" noChangeShapeType="1" noTextEdit="1"/>
                  </p:cNvSpPr>
                  <p:nvPr/>
                </p:nvSpPr>
                <p:spPr>
                  <a:xfrm>
                    <a:off x="6665720" y="2358639"/>
                    <a:ext cx="1401682" cy="444580"/>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文本框 12">
                    <a:extLst>
                      <a:ext uri="{FF2B5EF4-FFF2-40B4-BE49-F238E27FC236}">
                        <a16:creationId xmlns:a16="http://schemas.microsoft.com/office/drawing/2014/main" id="{17AF068B-ABEA-4316-A5D9-7AF807C24FAE}"/>
                      </a:ext>
                    </a:extLst>
                  </p:cNvPr>
                  <p:cNvSpPr txBox="1"/>
                  <p:nvPr/>
                </p:nvSpPr>
                <p:spPr>
                  <a:xfrm>
                    <a:off x="9356651" y="2531508"/>
                    <a:ext cx="1612670" cy="543420"/>
                  </a:xfrm>
                  <a:prstGeom prst="rect">
                    <a:avLst/>
                  </a:prstGeom>
                  <a:noFill/>
                </p:spPr>
                <p:txBody>
                  <a:bodyPr wrap="squar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t>𝜃</m:t>
                              </m:r>
                            </m:e>
                            <m:sub>
                              <m: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t>𝑝</m:t>
                              </m:r>
                            </m:sub>
                          </m:sSub>
                          <m: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t>40</m:t>
                              </m:r>
                            </m:e>
                            <m:sup>
                              <m:r>
                                <a:rPr kumimoji="0" lang="en-US" altLang="zh-CN" sz="1350" b="0" i="1" u="none" strike="noStrike" kern="0" cap="none" spc="0" normalizeH="0" baseline="0" noProof="0" smtClean="0">
                                  <a:ln>
                                    <a:noFill/>
                                  </a:ln>
                                  <a:solidFill>
                                    <a:prstClr val="black"/>
                                  </a:solidFill>
                                  <a:effectLst/>
                                  <a:uLnTx/>
                                  <a:uFillTx/>
                                  <a:latin typeface="Cambria Math" panose="02040503050406030204" pitchFamily="18" charset="0"/>
                                </a:rPr>
                                <m:t>∘</m:t>
                              </m:r>
                            </m:sup>
                          </m:sSup>
                        </m:oMath>
                      </m:oMathPara>
                    </a14:m>
                    <a:endParaRPr kumimoji="0" lang="zh-CN" altLang="en-US" sz="1350" b="0" i="0" u="none" strike="noStrike" kern="0" cap="none" spc="0" normalizeH="0" baseline="0" noProof="0" dirty="0" smtClean="0">
                      <a:ln>
                        <a:noFill/>
                      </a:ln>
                      <a:solidFill>
                        <a:prstClr val="black"/>
                      </a:solidFill>
                      <a:effectLst/>
                      <a:uLnTx/>
                      <a:uFillTx/>
                      <a:latin typeface="Corbel" panose="020B0503020204020204"/>
                      <a:ea typeface="宋体" panose="02010600030101010101" pitchFamily="2" charset="-122"/>
                    </a:endParaRPr>
                  </a:p>
                </p:txBody>
              </p:sp>
            </mc:Choice>
            <mc:Fallback>
              <p:sp>
                <p:nvSpPr>
                  <p:cNvPr id="13" name="文本框 12">
                    <a:extLst>
                      <a:ext uri="{FF2B5EF4-FFF2-40B4-BE49-F238E27FC236}">
                        <a16:creationId xmlns:a16="http://schemas.microsoft.com/office/drawing/2014/main" id="{17AF068B-ABEA-4316-A5D9-7AF807C24FAE}"/>
                      </a:ext>
                    </a:extLst>
                  </p:cNvPr>
                  <p:cNvSpPr txBox="1">
                    <a:spLocks noRot="1" noChangeAspect="1" noMove="1" noResize="1" noEditPoints="1" noAdjustHandles="1" noChangeArrowheads="1" noChangeShapeType="1" noTextEdit="1"/>
                  </p:cNvSpPr>
                  <p:nvPr/>
                </p:nvSpPr>
                <p:spPr>
                  <a:xfrm>
                    <a:off x="9356651" y="2531508"/>
                    <a:ext cx="1612670" cy="543420"/>
                  </a:xfrm>
                  <a:prstGeom prst="rect">
                    <a:avLst/>
                  </a:prstGeom>
                  <a:blipFill>
                    <a:blip r:embed="rId7"/>
                    <a:stretch>
                      <a:fillRect b="-70213"/>
                    </a:stretch>
                  </a:blipFill>
                </p:spPr>
                <p:txBody>
                  <a:bodyPr/>
                  <a:lstStyle/>
                  <a:p>
                    <a:r>
                      <a:rPr lang="zh-CN" altLang="en-US">
                        <a:noFill/>
                      </a:rPr>
                      <a:t> </a:t>
                    </a:r>
                  </a:p>
                </p:txBody>
              </p:sp>
            </mc:Fallback>
          </mc:AlternateContent>
        </p:grpSp>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FA2724A7-97DD-4629-A0F7-71239EF75812}"/>
                    </a:ext>
                  </a:extLst>
                </p:cNvPr>
                <p:cNvSpPr txBox="1"/>
                <p:nvPr/>
              </p:nvSpPr>
              <p:spPr>
                <a:xfrm>
                  <a:off x="581116" y="4267068"/>
                  <a:ext cx="7183092" cy="476930"/>
                </a:xfrm>
                <a:prstGeom prst="rect">
                  <a:avLst/>
                </a:prstGeom>
                <a:noFill/>
              </p:spPr>
              <p:txBody>
                <a:bodyPr wrap="squar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zh-CN" sz="1350" i="0" u="none" strike="noStrike" kern="0" cap="none" spc="0" normalizeH="0" baseline="0" noProof="0" dirty="0" smtClean="0">
                      <a:ln>
                        <a:noFill/>
                      </a:ln>
                      <a:solidFill>
                        <a:prstClr val="black"/>
                      </a:solidFill>
                      <a:effectLst/>
                      <a:uLnTx/>
                      <a:uFillTx/>
                      <a:latin typeface="Corbel" panose="020B0503020204020204"/>
                      <a:ea typeface="宋体" panose="02010600030101010101" pitchFamily="2" charset="-122"/>
                    </a:rPr>
                    <a:t>Hard to find analytic function </a:t>
                  </a:r>
                  <a14:m>
                    <m:oMath xmlns:m="http://schemas.openxmlformats.org/officeDocument/2006/math">
                      <m:r>
                        <a:rPr kumimoji="0" lang="en-US" altLang="zh-CN" sz="1350" b="1" i="1" u="none" strike="noStrike" kern="0" cap="none" spc="0" normalizeH="0" baseline="0" noProof="0" smtClean="0">
                          <a:ln>
                            <a:noFill/>
                          </a:ln>
                          <a:solidFill>
                            <a:prstClr val="black"/>
                          </a:solidFill>
                          <a:effectLst/>
                          <a:uLnTx/>
                          <a:uFillTx/>
                          <a:latin typeface="Cambria Math" panose="02040503050406030204" pitchFamily="18" charset="0"/>
                        </a:rPr>
                        <m:t>⇒</m:t>
                      </m:r>
                    </m:oMath>
                  </a14:m>
                  <a:r>
                    <a:rPr kumimoji="0" lang="en-US" altLang="zh-CN" sz="1350" i="0" u="none" strike="noStrike" kern="0" cap="none" spc="0" normalizeH="0" baseline="0" noProof="0" dirty="0" smtClean="0">
                      <a:ln>
                        <a:noFill/>
                      </a:ln>
                      <a:solidFill>
                        <a:prstClr val="black"/>
                      </a:solidFill>
                      <a:effectLst/>
                      <a:uLnTx/>
                      <a:uFillTx/>
                      <a:latin typeface="Corbel" panose="020B0503020204020204"/>
                      <a:ea typeface="宋体" panose="02010600030101010101" pitchFamily="2" charset="-122"/>
                    </a:rPr>
                    <a:t> Likelihood method.</a:t>
                  </a:r>
                </a:p>
              </p:txBody>
            </p:sp>
          </mc:Choice>
          <mc:Fallback>
            <p:sp>
              <p:nvSpPr>
                <p:cNvPr id="9" name="文本框 8">
                  <a:extLst>
                    <a:ext uri="{FF2B5EF4-FFF2-40B4-BE49-F238E27FC236}">
                      <a16:creationId xmlns:a16="http://schemas.microsoft.com/office/drawing/2014/main" id="{FA2724A7-97DD-4629-A0F7-71239EF75812}"/>
                    </a:ext>
                  </a:extLst>
                </p:cNvPr>
                <p:cNvSpPr txBox="1">
                  <a:spLocks noRot="1" noChangeAspect="1" noMove="1" noResize="1" noEditPoints="1" noAdjustHandles="1" noChangeArrowheads="1" noChangeShapeType="1" noTextEdit="1"/>
                </p:cNvSpPr>
                <p:nvPr/>
              </p:nvSpPr>
              <p:spPr>
                <a:xfrm>
                  <a:off x="581116" y="4267068"/>
                  <a:ext cx="7183092" cy="476930"/>
                </a:xfrm>
                <a:prstGeom prst="rect">
                  <a:avLst/>
                </a:prstGeom>
                <a:blipFill>
                  <a:blip r:embed="rId8"/>
                  <a:stretch>
                    <a:fillRect l="-431" t="-4082" b="-20408"/>
                  </a:stretch>
                </a:blipFill>
              </p:spPr>
              <p:txBody>
                <a:bodyPr/>
                <a:lstStyle/>
                <a:p>
                  <a:r>
                    <a:rPr lang="zh-CN" altLang="en-US">
                      <a:noFill/>
                    </a:rPr>
                    <a:t> </a:t>
                  </a:r>
                </a:p>
              </p:txBody>
            </p:sp>
          </mc:Fallback>
        </mc:AlternateContent>
      </p:grpSp>
      <p:sp>
        <p:nvSpPr>
          <p:cNvPr id="14" name="文本框 13"/>
          <p:cNvSpPr txBox="1"/>
          <p:nvPr/>
        </p:nvSpPr>
        <p:spPr>
          <a:xfrm>
            <a:off x="352418" y="3034884"/>
            <a:ext cx="7267581" cy="461665"/>
          </a:xfrm>
          <a:prstGeom prst="rect">
            <a:avLst/>
          </a:prstGeom>
          <a:noFill/>
        </p:spPr>
        <p:txBody>
          <a:bodyPr wrap="square" rtlCol="0">
            <a:spAutoFit/>
          </a:bodyPr>
          <a:lstStyle/>
          <a:p>
            <a:pPr algn="l">
              <a:buNone/>
            </a:pPr>
            <a:r>
              <a:rPr lang="zh-CN" altLang="en-US" sz="2400" dirty="0" smtClean="0">
                <a:solidFill>
                  <a:srgbClr val="0000FF"/>
                </a:solidFill>
                <a:latin typeface="华文楷体" panose="02010600040101010101" pitchFamily="2" charset="-122"/>
                <a:ea typeface="华文楷体" panose="02010600040101010101" pitchFamily="2" charset="-122"/>
              </a:rPr>
              <a:t>探测器模拟、重建算法和软件开发、及性能研究</a:t>
            </a:r>
            <a:endParaRPr lang="zh-CN" altLang="en-US" sz="2400" dirty="0">
              <a:solidFill>
                <a:srgbClr val="0000FF"/>
              </a:solidFill>
              <a:latin typeface="华文楷体" panose="02010600040101010101" pitchFamily="2" charset="-122"/>
              <a:ea typeface="华文楷体" panose="02010600040101010101" pitchFamily="2" charset="-122"/>
            </a:endParaRPr>
          </a:p>
        </p:txBody>
      </p:sp>
      <p:pic>
        <p:nvPicPr>
          <p:cNvPr id="19" name="图片 18">
            <a:extLst>
              <a:ext uri="{FF2B5EF4-FFF2-40B4-BE49-F238E27FC236}">
                <a16:creationId xmlns:a16="http://schemas.microsoft.com/office/drawing/2014/main" id="{0208EFDD-5CAE-4C1F-B7D8-523FECB8AD7F}"/>
              </a:ext>
            </a:extLst>
          </p:cNvPr>
          <p:cNvPicPr>
            <a:picLocks noChangeAspect="1"/>
          </p:cNvPicPr>
          <p:nvPr/>
        </p:nvPicPr>
        <p:blipFill rotWithShape="1">
          <a:blip r:embed="rId9"/>
          <a:srcRect b="23075"/>
          <a:stretch/>
        </p:blipFill>
        <p:spPr>
          <a:xfrm>
            <a:off x="245199" y="5272468"/>
            <a:ext cx="5352967" cy="1355975"/>
          </a:xfrm>
          <a:prstGeom prst="rect">
            <a:avLst/>
          </a:prstGeom>
        </p:spPr>
      </p:pic>
      <mc:AlternateContent xmlns:mc="http://schemas.openxmlformats.org/markup-compatibility/2006">
        <mc:Choice xmlns:a14="http://schemas.microsoft.com/office/drawing/2010/main" Requires="a14">
          <p:sp>
            <p:nvSpPr>
              <p:cNvPr id="20" name="文本框 19">
                <a:extLst>
                  <a:ext uri="{FF2B5EF4-FFF2-40B4-BE49-F238E27FC236}">
                    <a16:creationId xmlns:a16="http://schemas.microsoft.com/office/drawing/2014/main" id="{1CD1BBDC-7DD9-45E1-B075-2B9AF19BDD51}"/>
                  </a:ext>
                </a:extLst>
              </p:cNvPr>
              <p:cNvSpPr txBox="1"/>
              <p:nvPr/>
            </p:nvSpPr>
            <p:spPr>
              <a:xfrm>
                <a:off x="5856602" y="3847828"/>
                <a:ext cx="2982597" cy="1372683"/>
              </a:xfrm>
              <a:prstGeom prst="rect">
                <a:avLst/>
              </a:prstGeom>
              <a:solidFill>
                <a:schemeClr val="bg1">
                  <a:alpha val="50000"/>
                </a:schemeClr>
              </a:solidFill>
              <a:ln>
                <a:noFill/>
              </a:ln>
              <a:effectLst/>
            </p:spPr>
            <p:txBody>
              <a:bodyPr wrap="square" rtlCol="0">
                <a:spAutoFit/>
              </a:bodyPr>
              <a:lstStyle/>
              <a:p>
                <a:pPr marL="285750" marR="0" lvl="0" indent="-285750" algn="l" defTabSz="457200" eaLnBrk="1" fontAlgn="auto" latinLnBrk="0" hangingPunct="1">
                  <a:lnSpc>
                    <a:spcPct val="130000"/>
                  </a:lnSpc>
                  <a:spcBef>
                    <a:spcPts val="0"/>
                  </a:spcBef>
                  <a:spcAft>
                    <a:spcPts val="0"/>
                  </a:spcAft>
                  <a:buClrTx/>
                  <a:buSzTx/>
                  <a:buFont typeface="Wingdings" panose="05000000000000000000" pitchFamily="2" charset="2"/>
                  <a:buChar char="p"/>
                  <a:tabLst/>
                  <a:defRPr/>
                </a:pPr>
                <a14:m>
                  <m:oMath xmlns:m="http://schemas.openxmlformats.org/officeDocument/2006/math">
                    <m:r>
                      <a:rPr kumimoji="0" lang="en-US" altLang="zh-CN" sz="1600" b="1" i="1" u="none" strike="noStrike" kern="0" cap="none" spc="0" normalizeH="0" baseline="0" noProof="0" dirty="0" smtClean="0">
                        <a:ln>
                          <a:noFill/>
                        </a:ln>
                        <a:solidFill>
                          <a:srgbClr val="FF0000"/>
                        </a:solidFill>
                        <a:effectLst/>
                        <a:uLnTx/>
                        <a:uFillTx/>
                        <a:latin typeface="Cambria Math" panose="02040503050406030204" pitchFamily="18" charset="0"/>
                      </a:rPr>
                      <m:t>𝑲</m:t>
                    </m:r>
                    <m:r>
                      <a:rPr kumimoji="0" lang="en-US" altLang="zh-CN" sz="1600" b="1" i="1" u="none" strike="noStrike" kern="0" cap="none" spc="0" normalizeH="0" baseline="0" noProof="0" dirty="0" smtClean="0">
                        <a:ln>
                          <a:noFill/>
                        </a:ln>
                        <a:solidFill>
                          <a:srgbClr val="FF0000"/>
                        </a:solidFill>
                        <a:effectLst/>
                        <a:uLnTx/>
                        <a:uFillTx/>
                        <a:latin typeface="Cambria Math" panose="02040503050406030204" pitchFamily="18" charset="0"/>
                      </a:rPr>
                      <m:t>/</m:t>
                    </m:r>
                    <m:r>
                      <a:rPr kumimoji="0" lang="en-US" altLang="zh-CN" sz="1600" b="1" i="1" u="none" strike="noStrike" kern="0" cap="none" spc="0" normalizeH="0" baseline="0" noProof="0" dirty="0" smtClean="0">
                        <a:ln>
                          <a:noFill/>
                        </a:ln>
                        <a:solidFill>
                          <a:srgbClr val="FF0000"/>
                        </a:solidFill>
                        <a:effectLst/>
                        <a:uLnTx/>
                        <a:uFillTx/>
                        <a:latin typeface="Cambria Math" panose="02040503050406030204" pitchFamily="18" charset="0"/>
                      </a:rPr>
                      <m:t>𝝅</m:t>
                    </m:r>
                  </m:oMath>
                </a14:m>
                <a:r>
                  <a:rPr kumimoji="0" lang="zh-CN" altLang="en-US" sz="1600" i="0" u="none" strike="noStrike" kern="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rPr>
                  <a:t> </a:t>
                </a:r>
                <a:r>
                  <a:rPr kumimoji="0" lang="zh-CN" altLang="en-US" sz="1600" i="0" u="none" strike="noStrike" kern="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分辨</a:t>
                </a:r>
                <a:r>
                  <a:rPr kumimoji="0" lang="en-US" altLang="zh-CN" sz="1600" i="0" u="none" strike="noStrike" kern="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rPr>
                  <a:t>3.3</a:t>
                </a:r>
                <a14:m>
                  <m:oMath xmlns:m="http://schemas.openxmlformats.org/officeDocument/2006/math">
                    <m:r>
                      <a:rPr kumimoji="0" lang="en-US" altLang="zh-CN" sz="1600" b="1" i="1" u="none" strike="noStrike" kern="0" cap="none" spc="0" normalizeH="0" baseline="0" noProof="0" dirty="0" smtClean="0">
                        <a:ln>
                          <a:noFill/>
                        </a:ln>
                        <a:solidFill>
                          <a:srgbClr val="FF0000"/>
                        </a:solidFill>
                        <a:effectLst/>
                        <a:uLnTx/>
                        <a:uFillTx/>
                        <a:latin typeface="Cambria Math" panose="02040503050406030204" pitchFamily="18" charset="0"/>
                      </a:rPr>
                      <m:t>𝝈</m:t>
                    </m:r>
                  </m:oMath>
                </a14:m>
                <a:r>
                  <a:rPr kumimoji="0" lang="en-US" altLang="zh-CN" sz="1600" i="0" u="none" strike="noStrike" kern="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rPr>
                  <a:t> </a:t>
                </a:r>
                <a:r>
                  <a:rPr kumimoji="0" lang="zh-CN" altLang="en-US" sz="1600" i="0" u="none" strike="noStrike" kern="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在</a:t>
                </a:r>
                <a:r>
                  <a:rPr kumimoji="0" lang="en-US" altLang="zh-CN" sz="1600" i="0" u="none" strike="noStrike" kern="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2.0GeV/c</a:t>
                </a:r>
              </a:p>
              <a:p>
                <a:pPr marL="285750" marR="0" lvl="0" indent="-285750" algn="l" defTabSz="457200" eaLnBrk="1" fontAlgn="auto" latinLnBrk="0" hangingPunct="1">
                  <a:lnSpc>
                    <a:spcPct val="130000"/>
                  </a:lnSpc>
                  <a:spcBef>
                    <a:spcPts val="0"/>
                  </a:spcBef>
                  <a:spcAft>
                    <a:spcPts val="0"/>
                  </a:spcAft>
                  <a:buClrTx/>
                  <a:buSzTx/>
                  <a:buFont typeface="Wingdings" panose="05000000000000000000" pitchFamily="2" charset="2"/>
                  <a:buChar char="p"/>
                  <a:tabLst/>
                  <a:defRPr/>
                </a:pPr>
                <a14:m>
                  <m:oMath xmlns:m="http://schemas.openxmlformats.org/officeDocument/2006/math">
                    <m:r>
                      <a:rPr kumimoji="0" lang="en-US" altLang="zh-CN" sz="1600" b="1" i="1" u="none" strike="noStrike" kern="0" cap="none" spc="0" normalizeH="0" baseline="0" noProof="0" dirty="0" smtClean="0">
                        <a:ln>
                          <a:noFill/>
                        </a:ln>
                        <a:solidFill>
                          <a:srgbClr val="FF0000"/>
                        </a:solidFill>
                        <a:effectLst/>
                        <a:uLnTx/>
                        <a:uFillTx/>
                        <a:latin typeface="Cambria Math" panose="02040503050406030204" pitchFamily="18" charset="0"/>
                      </a:rPr>
                      <m:t>𝑲</m:t>
                    </m:r>
                    <m:r>
                      <a:rPr kumimoji="0" lang="en-US" altLang="zh-CN" sz="1600" b="1" i="1" u="none" strike="noStrike" kern="0" cap="none" spc="0" normalizeH="0" baseline="0" noProof="0" dirty="0" smtClean="0">
                        <a:ln>
                          <a:noFill/>
                        </a:ln>
                        <a:solidFill>
                          <a:srgbClr val="FF0000"/>
                        </a:solidFill>
                        <a:effectLst/>
                        <a:uLnTx/>
                        <a:uFillTx/>
                        <a:latin typeface="Cambria Math" panose="02040503050406030204" pitchFamily="18" charset="0"/>
                      </a:rPr>
                      <m:t>/</m:t>
                    </m:r>
                    <m:r>
                      <a:rPr kumimoji="0" lang="en-US" altLang="zh-CN" sz="1600" b="1" i="1" u="none" strike="noStrike" kern="0" cap="none" spc="0" normalizeH="0" baseline="0" noProof="0" dirty="0" smtClean="0">
                        <a:ln>
                          <a:noFill/>
                        </a:ln>
                        <a:solidFill>
                          <a:srgbClr val="FF0000"/>
                        </a:solidFill>
                        <a:effectLst/>
                        <a:uLnTx/>
                        <a:uFillTx/>
                        <a:latin typeface="Cambria Math" panose="02040503050406030204" pitchFamily="18" charset="0"/>
                      </a:rPr>
                      <m:t>𝒑</m:t>
                    </m:r>
                  </m:oMath>
                </a14:m>
                <a:r>
                  <a:rPr kumimoji="0" lang="zh-CN" altLang="en-US" sz="1600" i="0" u="none" strike="noStrike" kern="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 分辨</a:t>
                </a:r>
                <a:r>
                  <a:rPr kumimoji="0" lang="en-US" altLang="zh-CN" sz="1600" i="0" u="none" strike="noStrike" kern="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rPr>
                  <a:t>4.4</a:t>
                </a:r>
                <a14:m>
                  <m:oMath xmlns:m="http://schemas.openxmlformats.org/officeDocument/2006/math">
                    <m:r>
                      <a:rPr kumimoji="0" lang="en-US" altLang="zh-CN" sz="1600" b="1" i="1" u="none" strike="noStrike" kern="0" cap="none" spc="0" normalizeH="0" baseline="0" noProof="0" dirty="0" smtClean="0">
                        <a:ln>
                          <a:noFill/>
                        </a:ln>
                        <a:solidFill>
                          <a:srgbClr val="FF0000"/>
                        </a:solidFill>
                        <a:effectLst/>
                        <a:uLnTx/>
                        <a:uFillTx/>
                        <a:latin typeface="Cambria Math" panose="02040503050406030204" pitchFamily="18" charset="0"/>
                      </a:rPr>
                      <m:t>𝝈</m:t>
                    </m:r>
                  </m:oMath>
                </a14:m>
                <a:r>
                  <a:rPr kumimoji="0" lang="zh-CN" altLang="en-US" sz="1600" i="0" u="none" strike="noStrike" kern="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在</a:t>
                </a:r>
                <a:r>
                  <a:rPr kumimoji="0" lang="en-US" altLang="zh-CN" sz="1600" i="0" u="none" strike="noStrike" kern="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 2.0GeV/c</a:t>
                </a:r>
              </a:p>
              <a:p>
                <a:pPr marL="285750" marR="0" lvl="0" indent="-285750" algn="l" defTabSz="457200" eaLnBrk="1" fontAlgn="auto" latinLnBrk="0" hangingPunct="1">
                  <a:lnSpc>
                    <a:spcPct val="130000"/>
                  </a:lnSpc>
                  <a:spcBef>
                    <a:spcPts val="0"/>
                  </a:spcBef>
                  <a:spcAft>
                    <a:spcPts val="0"/>
                  </a:spcAft>
                  <a:buClrTx/>
                  <a:buSzTx/>
                  <a:buFont typeface="Wingdings" panose="05000000000000000000" pitchFamily="2" charset="2"/>
                  <a:buChar char="p"/>
                  <a:tabLst/>
                  <a:defRPr/>
                </a:pPr>
                <a:r>
                  <a:rPr kumimoji="0" lang="en-US" altLang="zh-CN" sz="1600" kern="0" dirty="0" smtClean="0">
                    <a:solidFill>
                      <a:srgbClr val="FF0000"/>
                    </a:solidFill>
                    <a:latin typeface="华文楷体" panose="02010600040101010101" pitchFamily="2" charset="-122"/>
                    <a:ea typeface="华文楷体" panose="02010600040101010101" pitchFamily="2" charset="-122"/>
                  </a:rPr>
                  <a:t></a:t>
                </a:r>
                <a:r>
                  <a:rPr kumimoji="0" lang="zh-CN" altLang="en-US" sz="1600" kern="0" dirty="0" smtClean="0">
                    <a:solidFill>
                      <a:schemeClr val="tx1"/>
                    </a:solidFill>
                    <a:latin typeface="华文楷体" panose="02010600040101010101" pitchFamily="2" charset="-122"/>
                    <a:ea typeface="华文楷体" panose="02010600040101010101" pitchFamily="2" charset="-122"/>
                  </a:rPr>
                  <a:t>分辨在</a:t>
                </a:r>
                <a:r>
                  <a:rPr kumimoji="0" lang="en-US" altLang="zh-CN" sz="1600" kern="0" dirty="0" smtClean="0">
                    <a:solidFill>
                      <a:srgbClr val="FF0000"/>
                    </a:solidFill>
                    <a:latin typeface="华文楷体" panose="02010600040101010101" pitchFamily="2" charset="-122"/>
                    <a:ea typeface="华文楷体" panose="02010600040101010101" pitchFamily="2" charset="-122"/>
                  </a:rPr>
                  <a:t>0.3-0.5GeV</a:t>
                </a:r>
                <a:r>
                  <a:rPr kumimoji="0" lang="zh-CN" altLang="en-US" sz="1600" kern="0" dirty="0">
                    <a:solidFill>
                      <a:schemeClr val="tx1"/>
                    </a:solidFill>
                    <a:latin typeface="华文楷体" panose="02010600040101010101" pitchFamily="2" charset="-122"/>
                    <a:ea typeface="华文楷体" panose="02010600040101010101" pitchFamily="2" charset="-122"/>
                  </a:rPr>
                  <a:t>范围</a:t>
                </a:r>
                <a:r>
                  <a:rPr kumimoji="0" lang="zh-CN" altLang="en-US" sz="1600" kern="0" dirty="0" smtClean="0">
                    <a:solidFill>
                      <a:schemeClr val="tx1"/>
                    </a:solidFill>
                    <a:latin typeface="华文楷体" panose="02010600040101010101" pitchFamily="2" charset="-122"/>
                    <a:ea typeface="华文楷体" panose="02010600040101010101" pitchFamily="2" charset="-122"/>
                  </a:rPr>
                  <a:t>有一定潜力，需要细致研究</a:t>
                </a:r>
                <a:endParaRPr kumimoji="0" lang="en-US" altLang="zh-CN" sz="1600" i="0" u="none" strike="noStrike" kern="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endParaRPr>
              </a:p>
            </p:txBody>
          </p:sp>
        </mc:Choice>
        <mc:Fallback>
          <p:sp>
            <p:nvSpPr>
              <p:cNvPr id="20" name="文本框 19">
                <a:extLst>
                  <a:ext uri="{FF2B5EF4-FFF2-40B4-BE49-F238E27FC236}">
                    <a16:creationId xmlns:a16="http://schemas.microsoft.com/office/drawing/2014/main" id="{1CD1BBDC-7DD9-45E1-B075-2B9AF19BDD51}"/>
                  </a:ext>
                </a:extLst>
              </p:cNvPr>
              <p:cNvSpPr txBox="1">
                <a:spLocks noRot="1" noChangeAspect="1" noMove="1" noResize="1" noEditPoints="1" noAdjustHandles="1" noChangeArrowheads="1" noChangeShapeType="1" noTextEdit="1"/>
              </p:cNvSpPr>
              <p:nvPr/>
            </p:nvSpPr>
            <p:spPr>
              <a:xfrm>
                <a:off x="5856602" y="3847828"/>
                <a:ext cx="2982597" cy="1372683"/>
              </a:xfrm>
              <a:prstGeom prst="rect">
                <a:avLst/>
              </a:prstGeom>
              <a:blipFill>
                <a:blip r:embed="rId10"/>
                <a:stretch>
                  <a:fillRect l="-818" b="-3556"/>
                </a:stretch>
              </a:blipFill>
              <a:ln>
                <a:noFill/>
              </a:ln>
              <a:effectLst/>
            </p:spPr>
            <p:txBody>
              <a:bodyPr/>
              <a:lstStyle/>
              <a:p>
                <a:r>
                  <a:rPr lang="zh-CN" altLang="en-US">
                    <a:noFill/>
                  </a:rPr>
                  <a:t> </a:t>
                </a:r>
              </a:p>
            </p:txBody>
          </p:sp>
        </mc:Fallback>
      </mc:AlternateContent>
      <p:grpSp>
        <p:nvGrpSpPr>
          <p:cNvPr id="21" name="组合 20">
            <a:extLst>
              <a:ext uri="{FF2B5EF4-FFF2-40B4-BE49-F238E27FC236}">
                <a16:creationId xmlns:a16="http://schemas.microsoft.com/office/drawing/2014/main" id="{CDA32521-E6B6-423D-AF7E-E151744683C7}"/>
              </a:ext>
            </a:extLst>
          </p:cNvPr>
          <p:cNvGrpSpPr/>
          <p:nvPr/>
        </p:nvGrpSpPr>
        <p:grpSpPr>
          <a:xfrm>
            <a:off x="5638800" y="5202643"/>
            <a:ext cx="3200400" cy="1447635"/>
            <a:chOff x="1314014" y="1847848"/>
            <a:chExt cx="9877860" cy="3631407"/>
          </a:xfrm>
        </p:grpSpPr>
        <p:pic>
          <p:nvPicPr>
            <p:cNvPr id="22" name="图片 21">
              <a:extLst>
                <a:ext uri="{FF2B5EF4-FFF2-40B4-BE49-F238E27FC236}">
                  <a16:creationId xmlns:a16="http://schemas.microsoft.com/office/drawing/2014/main" id="{FD24B822-DB2C-47D4-BEA6-D2511C1C6F3D}"/>
                </a:ext>
              </a:extLst>
            </p:cNvPr>
            <p:cNvPicPr>
              <a:picLocks noChangeAspect="1"/>
            </p:cNvPicPr>
            <p:nvPr/>
          </p:nvPicPr>
          <p:blipFill>
            <a:blip r:embed="rId11"/>
            <a:stretch>
              <a:fillRect/>
            </a:stretch>
          </p:blipFill>
          <p:spPr>
            <a:xfrm>
              <a:off x="1314014" y="1847848"/>
              <a:ext cx="4534771" cy="3576637"/>
            </a:xfrm>
            <a:prstGeom prst="rect">
              <a:avLst/>
            </a:prstGeom>
          </p:spPr>
        </p:pic>
        <p:pic>
          <p:nvPicPr>
            <p:cNvPr id="23" name="图片 22">
              <a:extLst>
                <a:ext uri="{FF2B5EF4-FFF2-40B4-BE49-F238E27FC236}">
                  <a16:creationId xmlns:a16="http://schemas.microsoft.com/office/drawing/2014/main" id="{615F083C-7286-412A-85F7-2C186CAB770E}"/>
                </a:ext>
              </a:extLst>
            </p:cNvPr>
            <p:cNvPicPr>
              <a:picLocks noChangeAspect="1"/>
            </p:cNvPicPr>
            <p:nvPr/>
          </p:nvPicPr>
          <p:blipFill>
            <a:blip r:embed="rId12"/>
            <a:stretch>
              <a:fillRect/>
            </a:stretch>
          </p:blipFill>
          <p:spPr>
            <a:xfrm>
              <a:off x="6343217" y="1924871"/>
              <a:ext cx="4672012" cy="3422589"/>
            </a:xfrm>
            <a:prstGeom prst="rect">
              <a:avLst/>
            </a:prstGeom>
          </p:spPr>
        </p:pic>
        <p:pic>
          <p:nvPicPr>
            <p:cNvPr id="24" name="图片 23">
              <a:extLst>
                <a:ext uri="{FF2B5EF4-FFF2-40B4-BE49-F238E27FC236}">
                  <a16:creationId xmlns:a16="http://schemas.microsoft.com/office/drawing/2014/main" id="{4241C241-01E7-4259-A133-A295ED798555}"/>
                </a:ext>
              </a:extLst>
            </p:cNvPr>
            <p:cNvPicPr>
              <a:picLocks noChangeAspect="1"/>
            </p:cNvPicPr>
            <p:nvPr/>
          </p:nvPicPr>
          <p:blipFill>
            <a:blip r:embed="rId13"/>
            <a:stretch>
              <a:fillRect/>
            </a:stretch>
          </p:blipFill>
          <p:spPr>
            <a:xfrm>
              <a:off x="10582274" y="5022055"/>
              <a:ext cx="609600" cy="457200"/>
            </a:xfrm>
            <a:prstGeom prst="rect">
              <a:avLst/>
            </a:prstGeom>
          </p:spPr>
        </p:pic>
      </p:grpSp>
      <mc:AlternateContent xmlns:mc="http://schemas.openxmlformats.org/markup-compatibility/2006">
        <mc:Choice xmlns:a14="http://schemas.microsoft.com/office/drawing/2010/main" Requires="a14">
          <p:sp>
            <p:nvSpPr>
              <p:cNvPr id="25" name="矩形 24"/>
              <p:cNvSpPr/>
              <p:nvPr/>
            </p:nvSpPr>
            <p:spPr>
              <a:xfrm>
                <a:off x="3939657" y="3443395"/>
                <a:ext cx="4572000" cy="534634"/>
              </a:xfrm>
              <a:prstGeom prst="rect">
                <a:avLst/>
              </a:prstGeom>
            </p:spPr>
            <p:txBody>
              <a:bodyPr>
                <a:spAutoFit/>
              </a:bodyPr>
              <a:lstStyle/>
              <a:p>
                <a:pPr lvl="0" algn="l" defTabSz="457200" fontAlgn="auto">
                  <a:spcBef>
                    <a:spcPts val="0"/>
                  </a:spcBef>
                  <a:spcAft>
                    <a:spcPts val="0"/>
                  </a:spcAft>
                  <a:buClrTx/>
                  <a:buNone/>
                </a:pPr>
                <a14:m>
                  <m:oMathPara xmlns:m="http://schemas.openxmlformats.org/officeDocument/2006/math">
                    <m:oMathParaPr>
                      <m:jc m:val="centerGroup"/>
                    </m:oMathParaPr>
                    <m:oMath xmlns:m="http://schemas.openxmlformats.org/officeDocument/2006/math">
                      <m:r>
                        <a:rPr kumimoji="0" lang="en-US" altLang="zh-CN" sz="1350" b="0" i="1" kern="100">
                          <a:solidFill>
                            <a:prstClr val="black"/>
                          </a:solidFill>
                          <a:latin typeface="Cambria Math" panose="02040503050406030204" pitchFamily="18" charset="0"/>
                          <a:ea typeface="宋体" panose="02010600030101010101" pitchFamily="2" charset="-122"/>
                        </a:rPr>
                        <m:t>𝑝𝑑</m:t>
                      </m:r>
                      <m:sSub>
                        <m:sSubPr>
                          <m:ctrlPr>
                            <a:rPr kumimoji="0" lang="zh-CN" altLang="zh-CN" sz="1350" b="0" i="1" kern="100">
                              <a:solidFill>
                                <a:prstClr val="black"/>
                              </a:solidFill>
                              <a:latin typeface="Cambria Math" panose="02040503050406030204" pitchFamily="18" charset="0"/>
                              <a:ea typeface="Cambria Math" panose="02040503050406030204" pitchFamily="18" charset="0"/>
                            </a:rPr>
                          </m:ctrlPr>
                        </m:sSubPr>
                        <m:e>
                          <m:r>
                            <a:rPr kumimoji="0" lang="en-US" altLang="zh-CN" sz="1350" b="0" i="1" kern="100">
                              <a:solidFill>
                                <a:prstClr val="black"/>
                              </a:solidFill>
                              <a:latin typeface="Cambria Math" panose="02040503050406030204" pitchFamily="18" charset="0"/>
                              <a:ea typeface="宋体" panose="02010600030101010101" pitchFamily="2" charset="-122"/>
                            </a:rPr>
                            <m:t>𝑓</m:t>
                          </m:r>
                        </m:e>
                        <m:sub>
                          <m:r>
                            <a:rPr kumimoji="0" lang="en-US" altLang="zh-CN" sz="1350" b="0" i="1" kern="100">
                              <a:solidFill>
                                <a:prstClr val="black"/>
                              </a:solidFill>
                              <a:latin typeface="Cambria Math" panose="02040503050406030204" pitchFamily="18" charset="0"/>
                              <a:ea typeface="宋体" panose="02010600030101010101" pitchFamily="2" charset="-122"/>
                            </a:rPr>
                            <m:t> </m:t>
                          </m:r>
                          <m:r>
                            <a:rPr kumimoji="0" lang="en-US" altLang="zh-CN" sz="1350" b="0" i="1" kern="100">
                              <a:solidFill>
                                <a:prstClr val="black"/>
                              </a:solidFill>
                              <a:latin typeface="Cambria Math" panose="02040503050406030204" pitchFamily="18" charset="0"/>
                              <a:ea typeface="宋体" panose="02010600030101010101" pitchFamily="2" charset="-122"/>
                            </a:rPr>
                            <m:t>𝑖</m:t>
                          </m:r>
                          <m:r>
                            <a:rPr kumimoji="0" lang="en-US" altLang="zh-CN" sz="1350" b="0" i="1" kern="100">
                              <a:solidFill>
                                <a:prstClr val="black"/>
                              </a:solidFill>
                              <a:latin typeface="Cambria Math" panose="02040503050406030204" pitchFamily="18" charset="0"/>
                              <a:ea typeface="宋体" panose="02010600030101010101" pitchFamily="2" charset="-122"/>
                            </a:rPr>
                            <m:t>,</m:t>
                          </m:r>
                          <m:r>
                            <a:rPr kumimoji="0" lang="en-US" altLang="zh-CN" sz="1350" b="0" i="1" kern="100">
                              <a:solidFill>
                                <a:prstClr val="black"/>
                              </a:solidFill>
                              <a:latin typeface="Cambria Math" panose="02040503050406030204" pitchFamily="18" charset="0"/>
                              <a:ea typeface="宋体" panose="02010600030101010101" pitchFamily="2" charset="-122"/>
                            </a:rPr>
                            <m:t>h</m:t>
                          </m:r>
                        </m:sub>
                      </m:sSub>
                      <m:r>
                        <a:rPr kumimoji="0" lang="en-US" altLang="zh-CN" sz="1350" b="0" i="1" kern="100">
                          <a:solidFill>
                            <a:prstClr val="black"/>
                          </a:solidFill>
                          <a:latin typeface="Cambria Math" panose="02040503050406030204" pitchFamily="18" charset="0"/>
                          <a:ea typeface="宋体" panose="02010600030101010101" pitchFamily="2" charset="-122"/>
                        </a:rPr>
                        <m:t>=</m:t>
                      </m:r>
                      <m:r>
                        <a:rPr kumimoji="0" lang="en-US" altLang="zh-CN" sz="1350" b="0" i="1" kern="100">
                          <a:solidFill>
                            <a:prstClr val="black"/>
                          </a:solidFill>
                          <a:latin typeface="Cambria Math" panose="02040503050406030204" pitchFamily="18" charset="0"/>
                          <a:ea typeface="宋体" panose="02010600030101010101" pitchFamily="2" charset="-122"/>
                        </a:rPr>
                        <m:t>𝑃𝑜𝑖𝑠𝑠𝑜𝑛</m:t>
                      </m:r>
                      <m:r>
                        <a:rPr kumimoji="0" lang="en-US" altLang="zh-CN" sz="1350" b="0" i="1" kern="100">
                          <a:solidFill>
                            <a:prstClr val="black"/>
                          </a:solidFill>
                          <a:latin typeface="Cambria Math" panose="02040503050406030204" pitchFamily="18" charset="0"/>
                          <a:ea typeface="宋体" panose="02010600030101010101" pitchFamily="2" charset="-122"/>
                        </a:rPr>
                        <m:t> </m:t>
                      </m:r>
                      <m:d>
                        <m:dPr>
                          <m:ctrlPr>
                            <a:rPr kumimoji="0" lang="zh-CN" altLang="zh-CN" sz="1350" b="0" i="1" kern="100">
                              <a:solidFill>
                                <a:prstClr val="black"/>
                              </a:solidFill>
                              <a:latin typeface="Cambria Math" panose="02040503050406030204" pitchFamily="18" charset="0"/>
                              <a:ea typeface="Cambria Math" panose="02040503050406030204" pitchFamily="18" charset="0"/>
                            </a:rPr>
                          </m:ctrlPr>
                        </m:dPr>
                        <m:e>
                          <m:sSub>
                            <m:sSubPr>
                              <m:ctrlPr>
                                <a:rPr kumimoji="0" lang="zh-CN" altLang="zh-CN" sz="1350" b="0" i="1" kern="100">
                                  <a:solidFill>
                                    <a:prstClr val="black"/>
                                  </a:solidFill>
                                  <a:latin typeface="Cambria Math" panose="02040503050406030204" pitchFamily="18" charset="0"/>
                                  <a:ea typeface="Cambria Math" panose="02040503050406030204" pitchFamily="18" charset="0"/>
                                </a:rPr>
                              </m:ctrlPr>
                            </m:sSubPr>
                            <m:e>
                              <m:r>
                                <a:rPr kumimoji="0" lang="en-US" altLang="zh-CN" sz="1350" b="0" i="1" kern="100">
                                  <a:solidFill>
                                    <a:prstClr val="black"/>
                                  </a:solidFill>
                                  <a:latin typeface="Cambria Math" panose="02040503050406030204" pitchFamily="18" charset="0"/>
                                  <a:ea typeface="宋体" panose="02010600030101010101" pitchFamily="2" charset="-122"/>
                                </a:rPr>
                                <m:t>𝑁</m:t>
                              </m:r>
                            </m:e>
                            <m:sub>
                              <m:r>
                                <a:rPr kumimoji="0" lang="en-US" altLang="zh-CN" sz="1350" b="0" i="1" kern="100">
                                  <a:solidFill>
                                    <a:prstClr val="black"/>
                                  </a:solidFill>
                                  <a:latin typeface="Cambria Math" panose="02040503050406030204" pitchFamily="18" charset="0"/>
                                  <a:ea typeface="宋体" panose="02010600030101010101" pitchFamily="2" charset="-122"/>
                                </a:rPr>
                                <m:t>𝑖</m:t>
                              </m:r>
                            </m:sub>
                          </m:sSub>
                          <m:r>
                            <a:rPr kumimoji="0" lang="en-US" altLang="zh-CN" sz="1350" b="0" i="1" kern="100">
                              <a:solidFill>
                                <a:prstClr val="black"/>
                              </a:solidFill>
                              <a:latin typeface="Cambria Math" panose="02040503050406030204" pitchFamily="18" charset="0"/>
                              <a:ea typeface="宋体" panose="02010600030101010101" pitchFamily="2" charset="-122"/>
                            </a:rPr>
                            <m:t>+</m:t>
                          </m:r>
                          <m:sSup>
                            <m:sSupPr>
                              <m:ctrlPr>
                                <a:rPr kumimoji="0" lang="zh-CN" altLang="zh-CN" sz="1350" b="0" i="1" kern="100">
                                  <a:solidFill>
                                    <a:prstClr val="black"/>
                                  </a:solidFill>
                                  <a:latin typeface="Cambria Math" panose="02040503050406030204" pitchFamily="18" charset="0"/>
                                  <a:ea typeface="Cambria Math" panose="02040503050406030204" pitchFamily="18" charset="0"/>
                                </a:rPr>
                              </m:ctrlPr>
                            </m:sSupPr>
                            <m:e>
                              <m:r>
                                <a:rPr kumimoji="0" lang="en-US" altLang="zh-CN" sz="1350" b="0" i="1" kern="100">
                                  <a:solidFill>
                                    <a:prstClr val="black"/>
                                  </a:solidFill>
                                  <a:latin typeface="Cambria Math" panose="02040503050406030204" pitchFamily="18" charset="0"/>
                                  <a:ea typeface="宋体" panose="02010600030101010101" pitchFamily="2" charset="-122"/>
                                </a:rPr>
                                <m:t>10</m:t>
                              </m:r>
                            </m:e>
                            <m:sup>
                              <m:r>
                                <a:rPr kumimoji="0" lang="en-US" altLang="zh-CN" sz="1350" b="0" i="1" kern="100">
                                  <a:solidFill>
                                    <a:prstClr val="black"/>
                                  </a:solidFill>
                                  <a:latin typeface="Cambria Math" panose="02040503050406030204" pitchFamily="18" charset="0"/>
                                  <a:ea typeface="宋体" panose="02010600030101010101" pitchFamily="2" charset="-122"/>
                                </a:rPr>
                                <m:t>−3</m:t>
                              </m:r>
                            </m:sup>
                          </m:sSup>
                          <m:r>
                            <a:rPr kumimoji="0" lang="en-US" altLang="zh-CN" sz="1350" b="0" i="1" kern="100">
                              <a:solidFill>
                                <a:prstClr val="black"/>
                              </a:solidFill>
                              <a:latin typeface="Cambria Math" panose="02040503050406030204" pitchFamily="18" charset="0"/>
                              <a:ea typeface="宋体" panose="02010600030101010101" pitchFamily="2" charset="-122"/>
                            </a:rPr>
                            <m:t>,</m:t>
                          </m:r>
                          <m:r>
                            <a:rPr kumimoji="0" lang="en-US" altLang="zh-CN" sz="1350" b="0" i="1" kern="100">
                              <a:solidFill>
                                <a:prstClr val="black"/>
                              </a:solidFill>
                              <a:latin typeface="Cambria Math" panose="02040503050406030204" pitchFamily="18" charset="0"/>
                              <a:ea typeface="宋体" panose="02010600030101010101" pitchFamily="2" charset="-122"/>
                            </a:rPr>
                            <m:t>𝑎𝑣</m:t>
                          </m:r>
                          <m:sSub>
                            <m:sSubPr>
                              <m:ctrlPr>
                                <a:rPr kumimoji="0" lang="en-US" altLang="zh-CN" sz="1350" b="0" i="1" kern="100">
                                  <a:solidFill>
                                    <a:prstClr val="black"/>
                                  </a:solidFill>
                                  <a:latin typeface="Cambria Math" panose="02040503050406030204" pitchFamily="18" charset="0"/>
                                  <a:ea typeface="宋体" panose="02010600030101010101" pitchFamily="2" charset="-122"/>
                                </a:rPr>
                              </m:ctrlPr>
                            </m:sSubPr>
                            <m:e>
                              <m:r>
                                <a:rPr kumimoji="0" lang="en-US" altLang="zh-CN" sz="1350" b="0" i="1" kern="100">
                                  <a:solidFill>
                                    <a:prstClr val="black"/>
                                  </a:solidFill>
                                  <a:latin typeface="Cambria Math" panose="02040503050406030204" pitchFamily="18" charset="0"/>
                                  <a:ea typeface="宋体" panose="02010600030101010101" pitchFamily="2" charset="-122"/>
                                </a:rPr>
                                <m:t>𝑔</m:t>
                              </m:r>
                            </m:e>
                            <m:sub>
                              <m:r>
                                <a:rPr kumimoji="0" lang="en-US" altLang="zh-CN" sz="1350" b="0" i="1" kern="100">
                                  <a:solidFill>
                                    <a:prstClr val="black"/>
                                  </a:solidFill>
                                  <a:latin typeface="Cambria Math" panose="02040503050406030204" pitchFamily="18" charset="0"/>
                                  <a:ea typeface="宋体" panose="02010600030101010101" pitchFamily="2" charset="-122"/>
                                </a:rPr>
                                <m:t>𝑖</m:t>
                              </m:r>
                              <m:r>
                                <a:rPr kumimoji="0" lang="en-US" altLang="zh-CN" sz="1350" b="0" i="1" kern="100">
                                  <a:solidFill>
                                    <a:prstClr val="black"/>
                                  </a:solidFill>
                                  <a:latin typeface="Cambria Math" panose="02040503050406030204" pitchFamily="18" charset="0"/>
                                  <a:ea typeface="宋体" panose="02010600030101010101" pitchFamily="2" charset="-122"/>
                                </a:rPr>
                                <m:t>,</m:t>
                              </m:r>
                              <m:r>
                                <a:rPr kumimoji="0" lang="en-US" altLang="zh-CN" sz="1350" b="0" i="1" kern="100">
                                  <a:solidFill>
                                    <a:prstClr val="black"/>
                                  </a:solidFill>
                                  <a:latin typeface="Cambria Math" panose="02040503050406030204" pitchFamily="18" charset="0"/>
                                  <a:ea typeface="宋体" panose="02010600030101010101" pitchFamily="2" charset="-122"/>
                                </a:rPr>
                                <m:t>h</m:t>
                              </m:r>
                            </m:sub>
                          </m:sSub>
                          <m:r>
                            <a:rPr kumimoji="0" lang="en-US" altLang="zh-CN" sz="1350" b="0" i="1" kern="100">
                              <a:solidFill>
                                <a:prstClr val="black"/>
                              </a:solidFill>
                              <a:latin typeface="Cambria Math" panose="02040503050406030204" pitchFamily="18" charset="0"/>
                              <a:ea typeface="宋体" panose="02010600030101010101" pitchFamily="2" charset="-122"/>
                            </a:rPr>
                            <m:t>+</m:t>
                          </m:r>
                          <m:sSup>
                            <m:sSupPr>
                              <m:ctrlPr>
                                <a:rPr kumimoji="0" lang="zh-CN" altLang="zh-CN" sz="1350" b="0" i="1" kern="100">
                                  <a:solidFill>
                                    <a:prstClr val="black"/>
                                  </a:solidFill>
                                  <a:latin typeface="Cambria Math" panose="02040503050406030204" pitchFamily="18" charset="0"/>
                                  <a:ea typeface="Cambria Math" panose="02040503050406030204" pitchFamily="18" charset="0"/>
                                </a:rPr>
                              </m:ctrlPr>
                            </m:sSupPr>
                            <m:e>
                              <m:r>
                                <a:rPr kumimoji="0" lang="en-US" altLang="zh-CN" sz="1350" b="0" i="1" kern="100">
                                  <a:solidFill>
                                    <a:prstClr val="black"/>
                                  </a:solidFill>
                                  <a:latin typeface="Cambria Math" panose="02040503050406030204" pitchFamily="18" charset="0"/>
                                  <a:ea typeface="宋体" panose="02010600030101010101" pitchFamily="2" charset="-122"/>
                                </a:rPr>
                                <m:t>10</m:t>
                              </m:r>
                            </m:e>
                            <m:sup>
                              <m:r>
                                <a:rPr kumimoji="0" lang="en-US" altLang="zh-CN" sz="1350" b="0" i="1" kern="100">
                                  <a:solidFill>
                                    <a:prstClr val="black"/>
                                  </a:solidFill>
                                  <a:latin typeface="Cambria Math" panose="02040503050406030204" pitchFamily="18" charset="0"/>
                                  <a:ea typeface="宋体" panose="02010600030101010101" pitchFamily="2" charset="-122"/>
                                </a:rPr>
                                <m:t>−3</m:t>
                              </m:r>
                            </m:sup>
                          </m:sSup>
                        </m:e>
                      </m:d>
                      <m:r>
                        <a:rPr kumimoji="0" lang="en-US" altLang="zh-CN" sz="1350" b="0" i="1" kern="100">
                          <a:solidFill>
                            <a:prstClr val="black"/>
                          </a:solidFill>
                          <a:latin typeface="Cambria Math" panose="02040503050406030204" pitchFamily="18" charset="0"/>
                          <a:ea typeface="宋体" panose="02010600030101010101" pitchFamily="2" charset="-122"/>
                        </a:rPr>
                        <m:t>,</m:t>
                      </m:r>
                    </m:oMath>
                  </m:oMathPara>
                </a14:m>
                <a:endParaRPr kumimoji="0" lang="en-US" altLang="zh-CN" sz="1350" b="0" kern="100" dirty="0">
                  <a:solidFill>
                    <a:prstClr val="black"/>
                  </a:solidFill>
                  <a:latin typeface="Times New Roman" panose="02020603050405020304" pitchFamily="18" charset="0"/>
                  <a:ea typeface="宋体" panose="02010600030101010101" pitchFamily="2" charset="-122"/>
                </a:endParaRPr>
              </a:p>
              <a:p>
                <a:pPr lvl="0" algn="l" defTabSz="457200" fontAlgn="auto">
                  <a:spcBef>
                    <a:spcPts val="0"/>
                  </a:spcBef>
                  <a:spcAft>
                    <a:spcPts val="0"/>
                  </a:spcAft>
                  <a:buClrTx/>
                  <a:buNone/>
                </a:pPr>
                <a:endParaRPr kumimoji="0" lang="en-US" altLang="zh-CN" sz="1350" b="0" kern="100" dirty="0">
                  <a:solidFill>
                    <a:prstClr val="black"/>
                  </a:solidFill>
                  <a:latin typeface="Corbel" panose="020B0503020204020204"/>
                  <a:ea typeface="宋体" panose="02010600030101010101" pitchFamily="2" charset="-122"/>
                </a:endParaRPr>
              </a:p>
            </p:txBody>
          </p:sp>
        </mc:Choice>
        <mc:Fallback>
          <p:sp>
            <p:nvSpPr>
              <p:cNvPr id="25" name="矩形 24"/>
              <p:cNvSpPr>
                <a:spLocks noRot="1" noChangeAspect="1" noMove="1" noResize="1" noEditPoints="1" noAdjustHandles="1" noChangeArrowheads="1" noChangeShapeType="1" noTextEdit="1"/>
              </p:cNvSpPr>
              <p:nvPr/>
            </p:nvSpPr>
            <p:spPr>
              <a:xfrm>
                <a:off x="3939657" y="3443395"/>
                <a:ext cx="4572000" cy="534634"/>
              </a:xfrm>
              <a:prstGeom prst="rect">
                <a:avLst/>
              </a:prstGeom>
              <a:blipFill>
                <a:blip r:embed="rId1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580095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00FF"/>
                </a:solidFill>
              </a:rPr>
              <a:t>粒子鉴别系统</a:t>
            </a:r>
            <a:r>
              <a:rPr lang="en-US" altLang="zh-CN" dirty="0">
                <a:solidFill>
                  <a:srgbClr val="0000FF"/>
                </a:solidFill>
              </a:rPr>
              <a:t>-RICH</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34</a:t>
            </a:fld>
            <a:endParaRPr lang="en-US" dirty="0"/>
          </a:p>
        </p:txBody>
      </p:sp>
      <p:pic>
        <p:nvPicPr>
          <p:cNvPr id="4" name="图片 1">
            <a:extLst>
              <a:ext uri="{FF2B5EF4-FFF2-40B4-BE49-F238E27FC236}">
                <a16:creationId xmlns:a16="http://schemas.microsoft.com/office/drawing/2014/main" id="{FFA6F756-2E9A-4A9C-9510-80F796891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92000"/>
            <a:ext cx="3280437" cy="194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435272" y="757534"/>
            <a:ext cx="8175328" cy="837152"/>
          </a:xfrm>
          <a:prstGeom prst="rect">
            <a:avLst/>
          </a:prstGeom>
          <a:noFill/>
        </p:spPr>
        <p:txBody>
          <a:bodyPr wrap="square" rtlCol="0">
            <a:spAutoFit/>
          </a:bodyPr>
          <a:lstStyle/>
          <a:p>
            <a:pPr marL="342900" indent="-342900" algn="l">
              <a:buClrTx/>
              <a:buFont typeface="Wingdings" panose="05000000000000000000" pitchFamily="2" charset="2"/>
              <a:buChar char="p"/>
            </a:pPr>
            <a:r>
              <a:rPr lang="en-US" altLang="zh-CN" sz="2200" dirty="0" smtClean="0">
                <a:solidFill>
                  <a:schemeClr val="tx1"/>
                </a:solidFill>
                <a:latin typeface="华文楷体" panose="02010600040101010101" pitchFamily="2" charset="-122"/>
                <a:ea typeface="华文楷体" panose="02010600040101010101" pitchFamily="2" charset="-122"/>
              </a:rPr>
              <a:t>2019</a:t>
            </a:r>
            <a:r>
              <a:rPr lang="zh-CN" altLang="en-US" sz="2200" dirty="0" smtClean="0">
                <a:solidFill>
                  <a:schemeClr val="tx1"/>
                </a:solidFill>
                <a:latin typeface="华文楷体" panose="02010600040101010101" pitchFamily="2" charset="-122"/>
                <a:ea typeface="华文楷体" panose="02010600040101010101" pitchFamily="2" charset="-122"/>
              </a:rPr>
              <a:t>年</a:t>
            </a:r>
            <a:r>
              <a:rPr lang="en-US" altLang="zh-CN" sz="2200" dirty="0" smtClean="0">
                <a:solidFill>
                  <a:schemeClr val="tx1"/>
                </a:solidFill>
                <a:latin typeface="华文楷体" panose="02010600040101010101" pitchFamily="2" charset="-122"/>
                <a:ea typeface="华文楷体" panose="02010600040101010101" pitchFamily="2" charset="-122"/>
              </a:rPr>
              <a:t>@DESY</a:t>
            </a:r>
            <a:r>
              <a:rPr lang="zh-CN" altLang="en-US" sz="2200" dirty="0" smtClean="0">
                <a:solidFill>
                  <a:schemeClr val="tx1"/>
                </a:solidFill>
                <a:latin typeface="华文楷体" panose="02010600040101010101" pitchFamily="2" charset="-122"/>
                <a:ea typeface="华文楷体" panose="02010600040101010101" pitchFamily="2" charset="-122"/>
              </a:rPr>
              <a:t>原理样机束流测试：</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algn="l">
              <a:buNone/>
            </a:pPr>
            <a:r>
              <a:rPr lang="en-US" altLang="zh-CN" sz="2200" dirty="0">
                <a:solidFill>
                  <a:schemeClr val="tx1"/>
                </a:solidFill>
                <a:latin typeface="华文楷体" panose="02010600040101010101" pitchFamily="2" charset="-122"/>
                <a:ea typeface="华文楷体" panose="02010600040101010101" pitchFamily="2" charset="-122"/>
              </a:rPr>
              <a:t> </a:t>
            </a:r>
            <a:r>
              <a:rPr lang="en-US" altLang="zh-CN" sz="2200" dirty="0" smtClean="0">
                <a:solidFill>
                  <a:schemeClr val="tx1"/>
                </a:solidFill>
                <a:latin typeface="华文楷体" panose="02010600040101010101" pitchFamily="2" charset="-122"/>
                <a:ea typeface="华文楷体" panose="02010600040101010101" pitchFamily="2" charset="-122"/>
              </a:rPr>
              <a:t>   </a:t>
            </a:r>
            <a:r>
              <a:rPr lang="zh-CN" altLang="en-US" sz="2200" dirty="0" smtClean="0">
                <a:solidFill>
                  <a:schemeClr val="tx1"/>
                </a:solidFill>
                <a:latin typeface="华文楷体" panose="02010600040101010101" pitchFamily="2" charset="-122"/>
                <a:ea typeface="华文楷体" panose="02010600040101010101" pitchFamily="2" charset="-122"/>
              </a:rPr>
              <a:t>石英辐射体</a:t>
            </a:r>
            <a:r>
              <a:rPr lang="en-US" altLang="zh-CN" sz="2200" dirty="0" smtClean="0">
                <a:solidFill>
                  <a:schemeClr val="tx1"/>
                </a:solidFill>
                <a:latin typeface="华文楷体" panose="02010600040101010101" pitchFamily="2" charset="-122"/>
                <a:ea typeface="华文楷体" panose="02010600040101010101" pitchFamily="2" charset="-122"/>
              </a:rPr>
              <a:t>+CSI</a:t>
            </a:r>
            <a:r>
              <a:rPr lang="zh-CN" altLang="en-US" sz="2200" dirty="0" smtClean="0">
                <a:solidFill>
                  <a:schemeClr val="tx1"/>
                </a:solidFill>
                <a:latin typeface="华文楷体" panose="02010600040101010101" pitchFamily="2" charset="-122"/>
                <a:ea typeface="华文楷体" panose="02010600040101010101" pitchFamily="2" charset="-122"/>
              </a:rPr>
              <a:t>光阴极</a:t>
            </a:r>
            <a:r>
              <a:rPr lang="en-US" altLang="zh-CN" sz="2200" dirty="0" smtClean="0">
                <a:solidFill>
                  <a:schemeClr val="tx1"/>
                </a:solidFill>
                <a:latin typeface="华文楷体" panose="02010600040101010101" pitchFamily="2" charset="-122"/>
                <a:ea typeface="华文楷体" panose="02010600040101010101" pitchFamily="2" charset="-122"/>
              </a:rPr>
              <a:t>+MPGD</a:t>
            </a:r>
            <a:r>
              <a:rPr lang="zh-CN" altLang="en-US" sz="2200" dirty="0" smtClean="0">
                <a:solidFill>
                  <a:schemeClr val="tx1"/>
                </a:solidFill>
                <a:latin typeface="华文楷体" panose="02010600040101010101" pitchFamily="2" charset="-122"/>
                <a:ea typeface="华文楷体" panose="02010600040101010101" pitchFamily="2" charset="-122"/>
              </a:rPr>
              <a:t>光电探测器</a:t>
            </a:r>
            <a:r>
              <a:rPr lang="en-US" altLang="zh-CN" sz="2200" dirty="0" smtClean="0">
                <a:solidFill>
                  <a:schemeClr val="tx1"/>
                </a:solidFill>
                <a:latin typeface="华文楷体" panose="02010600040101010101" pitchFamily="2" charset="-122"/>
                <a:ea typeface="华文楷体" panose="02010600040101010101" pitchFamily="2" charset="-122"/>
              </a:rPr>
              <a:t>+AGET</a:t>
            </a:r>
            <a:r>
              <a:rPr lang="zh-CN" altLang="en-US" sz="2200" dirty="0" smtClean="0">
                <a:solidFill>
                  <a:schemeClr val="tx1"/>
                </a:solidFill>
                <a:latin typeface="华文楷体" panose="02010600040101010101" pitchFamily="2" charset="-122"/>
                <a:ea typeface="华文楷体" panose="02010600040101010101" pitchFamily="2" charset="-122"/>
              </a:rPr>
              <a:t>电子学</a:t>
            </a:r>
            <a:endParaRPr lang="zh-CN" altLang="en-US" sz="2200" dirty="0">
              <a:solidFill>
                <a:schemeClr val="tx1"/>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3"/>
          <a:stretch>
            <a:fillRect/>
          </a:stretch>
        </p:blipFill>
        <p:spPr>
          <a:xfrm>
            <a:off x="4167077" y="1742700"/>
            <a:ext cx="2024047" cy="1652159"/>
          </a:xfrm>
          <a:prstGeom prst="rect">
            <a:avLst/>
          </a:prstGeom>
        </p:spPr>
      </p:pic>
      <p:grpSp>
        <p:nvGrpSpPr>
          <p:cNvPr id="7" name="组合 67">
            <a:extLst>
              <a:ext uri="{FF2B5EF4-FFF2-40B4-BE49-F238E27FC236}">
                <a16:creationId xmlns:a16="http://schemas.microsoft.com/office/drawing/2014/main" id="{E1CAA56A-D6F5-43E3-A171-74120B7345A6}"/>
              </a:ext>
            </a:extLst>
          </p:cNvPr>
          <p:cNvGrpSpPr>
            <a:grpSpLocks/>
          </p:cNvGrpSpPr>
          <p:nvPr/>
        </p:nvGrpSpPr>
        <p:grpSpPr bwMode="auto">
          <a:xfrm>
            <a:off x="6356538" y="1602994"/>
            <a:ext cx="1958975" cy="1643766"/>
            <a:chOff x="6043624" y="4033417"/>
            <a:chExt cx="2287568" cy="1828881"/>
          </a:xfrm>
        </p:grpSpPr>
        <p:pic>
          <p:nvPicPr>
            <p:cNvPr id="8" name="图片 68">
              <a:extLst>
                <a:ext uri="{FF2B5EF4-FFF2-40B4-BE49-F238E27FC236}">
                  <a16:creationId xmlns:a16="http://schemas.microsoft.com/office/drawing/2014/main" id="{945CAFFF-E872-4483-ACAB-8C2F910562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3624" y="4033417"/>
              <a:ext cx="2287568" cy="182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69">
              <a:extLst>
                <a:ext uri="{FF2B5EF4-FFF2-40B4-BE49-F238E27FC236}">
                  <a16:creationId xmlns:a16="http://schemas.microsoft.com/office/drawing/2014/main" id="{0195E11C-64F5-4BC9-B8B0-734BF56B5601}"/>
                </a:ext>
              </a:extLst>
            </p:cNvPr>
            <p:cNvSpPr txBox="1">
              <a:spLocks noChangeArrowheads="1"/>
            </p:cNvSpPr>
            <p:nvPr/>
          </p:nvSpPr>
          <p:spPr bwMode="auto">
            <a:xfrm>
              <a:off x="6272569" y="5295611"/>
              <a:ext cx="1634487" cy="36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algn="l" defTabSz="457200" eaLnBrk="1" fontAlgn="auto" latinLnBrk="0" hangingPunct="1">
                <a:lnSpc>
                  <a:spcPct val="100000"/>
                </a:lnSpc>
                <a:spcBef>
                  <a:spcPct val="0"/>
                </a:spcBef>
                <a:spcAft>
                  <a:spcPts val="0"/>
                </a:spcAft>
                <a:buClrTx/>
                <a:buSzTx/>
                <a:buFontTx/>
                <a:buNone/>
                <a:tabLst/>
                <a:defRPr/>
              </a:pPr>
              <a:r>
                <a:rPr kumimoji="0" lang="en-US" altLang="zh-CN" sz="1600" b="1" i="0" u="none" strike="noStrike" kern="0" cap="none" spc="0" normalizeH="0" baseline="0" noProof="0">
                  <a:ln>
                    <a:noFill/>
                  </a:ln>
                  <a:solidFill>
                    <a:srgbClr val="FF0000"/>
                  </a:solidFill>
                  <a:effectLst/>
                  <a:uLnTx/>
                  <a:uFillTx/>
                  <a:latin typeface="Arial" panose="020B0604020202020204" pitchFamily="34" charset="0"/>
                  <a:ea typeface="宋体" panose="02010600030101010101" pitchFamily="2" charset="-122"/>
                </a:rPr>
                <a:t>~10</a:t>
              </a:r>
              <a:r>
                <a:rPr kumimoji="0" lang="en-US" altLang="zh-CN" sz="1600" b="1" i="0" u="none" strike="noStrike" kern="0" cap="none" spc="0" normalizeH="0" baseline="30000" noProof="0">
                  <a:ln>
                    <a:noFill/>
                  </a:ln>
                  <a:solidFill>
                    <a:srgbClr val="FF0000"/>
                  </a:solidFill>
                  <a:effectLst/>
                  <a:uLnTx/>
                  <a:uFillTx/>
                  <a:latin typeface="Arial" panose="020B0604020202020204" pitchFamily="34" charset="0"/>
                  <a:ea typeface="宋体" panose="02010600030101010101" pitchFamily="2" charset="-122"/>
                </a:rPr>
                <a:t>5 </a:t>
              </a:r>
              <a:r>
                <a:rPr kumimoji="0" lang="en-US" altLang="zh-CN" sz="1600" b="1" i="0" u="none" strike="noStrike" kern="0" cap="none" spc="0" normalizeH="0" baseline="0" noProof="0">
                  <a:ln>
                    <a:noFill/>
                  </a:ln>
                  <a:solidFill>
                    <a:srgbClr val="FF0000"/>
                  </a:solidFill>
                  <a:effectLst/>
                  <a:uLnTx/>
                  <a:uFillTx/>
                  <a:latin typeface="Arial" panose="020B0604020202020204" pitchFamily="34" charset="0"/>
                  <a:ea typeface="宋体" panose="02010600030101010101" pitchFamily="2" charset="-122"/>
                </a:rPr>
                <a:t>gain</a:t>
              </a:r>
              <a:endParaRPr kumimoji="0" lang="zh-CN" altLang="en-US" sz="1600" b="1" i="0" u="none" strike="noStrike" kern="0" cap="none" spc="0" normalizeH="0" baseline="0" noProof="0">
                <a:ln>
                  <a:noFill/>
                </a:ln>
                <a:solidFill>
                  <a:srgbClr val="FF0000"/>
                </a:solidFill>
                <a:effectLst/>
                <a:uLnTx/>
                <a:uFillTx/>
                <a:latin typeface="Arial" panose="020B0604020202020204" pitchFamily="34" charset="0"/>
                <a:ea typeface="宋体" panose="02010600030101010101" pitchFamily="2" charset="-122"/>
              </a:endParaRPr>
            </a:p>
          </p:txBody>
        </p:sp>
      </p:grpSp>
      <p:sp>
        <p:nvSpPr>
          <p:cNvPr id="10" name="文本框 9"/>
          <p:cNvSpPr txBox="1"/>
          <p:nvPr/>
        </p:nvSpPr>
        <p:spPr>
          <a:xfrm>
            <a:off x="4365812" y="3388224"/>
            <a:ext cx="4191000" cy="430887"/>
          </a:xfrm>
          <a:prstGeom prst="rect">
            <a:avLst/>
          </a:prstGeom>
          <a:noFill/>
        </p:spPr>
        <p:txBody>
          <a:bodyPr wrap="square" rtlCol="0">
            <a:spAutoFit/>
          </a:bodyPr>
          <a:lstStyle/>
          <a:p>
            <a:pPr algn="l">
              <a:buNone/>
            </a:pPr>
            <a:r>
              <a:rPr lang="zh-CN" altLang="en-US" sz="2200" dirty="0" smtClean="0">
                <a:solidFill>
                  <a:srgbClr val="FF0000"/>
                </a:solidFill>
                <a:latin typeface="华文楷体" panose="02010600040101010101" pitchFamily="2" charset="-122"/>
                <a:ea typeface="华文楷体" panose="02010600040101010101" pitchFamily="2" charset="-122"/>
              </a:rPr>
              <a:t>成功验证</a:t>
            </a:r>
            <a:r>
              <a:rPr lang="zh-CN" altLang="en-US" sz="2200" dirty="0" smtClean="0">
                <a:solidFill>
                  <a:schemeClr val="tx1"/>
                </a:solidFill>
                <a:latin typeface="华文楷体" panose="02010600040101010101" pitchFamily="2" charset="-122"/>
                <a:ea typeface="华文楷体" panose="02010600040101010101" pitchFamily="2" charset="-122"/>
              </a:rPr>
              <a:t>系统工作原理和性能</a:t>
            </a:r>
            <a:endParaRPr lang="zh-CN" altLang="en-US" sz="2200" dirty="0">
              <a:solidFill>
                <a:schemeClr val="tx1"/>
              </a:solidFill>
              <a:latin typeface="华文楷体" panose="02010600040101010101" pitchFamily="2" charset="-122"/>
              <a:ea typeface="华文楷体" panose="02010600040101010101" pitchFamily="2" charset="-122"/>
            </a:endParaRPr>
          </a:p>
        </p:txBody>
      </p:sp>
      <p:sp>
        <p:nvSpPr>
          <p:cNvPr id="11" name="文本框 10"/>
          <p:cNvSpPr txBox="1"/>
          <p:nvPr/>
        </p:nvSpPr>
        <p:spPr>
          <a:xfrm>
            <a:off x="438561" y="3781373"/>
            <a:ext cx="8591139" cy="837152"/>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200" dirty="0">
                <a:solidFill>
                  <a:schemeClr val="tx1"/>
                </a:solidFill>
                <a:latin typeface="华文楷体" panose="02010600040101010101" pitchFamily="2" charset="-122"/>
                <a:ea typeface="华文楷体" panose="02010600040101010101" pitchFamily="2" charset="-122"/>
              </a:rPr>
              <a:t>紧凑型</a:t>
            </a:r>
            <a:r>
              <a:rPr lang="en-US" altLang="zh-CN" sz="2200" dirty="0" smtClean="0">
                <a:solidFill>
                  <a:schemeClr val="tx1"/>
                </a:solidFill>
                <a:latin typeface="华文楷体" panose="02010600040101010101" pitchFamily="2" charset="-122"/>
                <a:ea typeface="华文楷体" panose="02010600040101010101" pitchFamily="2" charset="-122"/>
              </a:rPr>
              <a:t>RICH</a:t>
            </a:r>
            <a:r>
              <a:rPr lang="zh-CN" altLang="en-US" sz="2200" dirty="0" smtClean="0">
                <a:solidFill>
                  <a:schemeClr val="tx1"/>
                </a:solidFill>
                <a:latin typeface="华文楷体" panose="02010600040101010101" pitchFamily="2" charset="-122"/>
                <a:ea typeface="华文楷体" panose="02010600040101010101" pitchFamily="2" charset="-122"/>
              </a:rPr>
              <a:t>研制</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algn="l">
              <a:buClrTx/>
              <a:buNone/>
            </a:pPr>
            <a:r>
              <a:rPr lang="zh-CN" altLang="en-US" sz="2200" dirty="0" smtClean="0">
                <a:solidFill>
                  <a:schemeClr val="tx1"/>
                </a:solidFill>
                <a:latin typeface="华文楷体" panose="02010600040101010101" pitchFamily="2" charset="-122"/>
                <a:ea typeface="华文楷体" panose="02010600040101010101" pitchFamily="2" charset="-122"/>
              </a:rPr>
              <a:t>     液化</a:t>
            </a:r>
            <a:r>
              <a:rPr kumimoji="0" lang="pt-BR" altLang="zh-CN"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C</a:t>
            </a:r>
            <a:r>
              <a:rPr kumimoji="0" lang="pt-BR" altLang="zh-CN" sz="2200" kern="0" baseline="-250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6</a:t>
            </a:r>
            <a:r>
              <a:rPr kumimoji="0" lang="pt-BR" altLang="zh-CN"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F</a:t>
            </a:r>
            <a:r>
              <a:rPr kumimoji="0" lang="pt-BR" altLang="zh-CN" sz="2200" kern="0" baseline="-250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14</a:t>
            </a:r>
            <a:r>
              <a:rPr kumimoji="0" lang="pt-BR" altLang="zh-CN" sz="22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200" dirty="0" smtClean="0">
                <a:solidFill>
                  <a:schemeClr val="tx1"/>
                </a:solidFill>
                <a:latin typeface="华文楷体" panose="02010600040101010101" pitchFamily="2" charset="-122"/>
                <a:ea typeface="华文楷体" panose="02010600040101010101" pitchFamily="2" charset="-122"/>
              </a:rPr>
              <a:t>辐射</a:t>
            </a:r>
            <a:r>
              <a:rPr lang="zh-CN" altLang="en-US" sz="2200" dirty="0">
                <a:solidFill>
                  <a:schemeClr val="tx1"/>
                </a:solidFill>
                <a:latin typeface="华文楷体" panose="02010600040101010101" pitchFamily="2" charset="-122"/>
                <a:ea typeface="华文楷体" panose="02010600040101010101" pitchFamily="2" charset="-122"/>
              </a:rPr>
              <a:t>体</a:t>
            </a:r>
            <a:r>
              <a:rPr lang="en-US" altLang="zh-CN" sz="2200" dirty="0">
                <a:solidFill>
                  <a:schemeClr val="tx1"/>
                </a:solidFill>
                <a:latin typeface="华文楷体" panose="02010600040101010101" pitchFamily="2" charset="-122"/>
                <a:ea typeface="华文楷体" panose="02010600040101010101" pitchFamily="2" charset="-122"/>
              </a:rPr>
              <a:t>+CSI</a:t>
            </a:r>
            <a:r>
              <a:rPr lang="zh-CN" altLang="en-US" sz="2200" dirty="0">
                <a:solidFill>
                  <a:schemeClr val="tx1"/>
                </a:solidFill>
                <a:latin typeface="华文楷体" panose="02010600040101010101" pitchFamily="2" charset="-122"/>
                <a:ea typeface="华文楷体" panose="02010600040101010101" pitchFamily="2" charset="-122"/>
              </a:rPr>
              <a:t>光阴极</a:t>
            </a:r>
            <a:r>
              <a:rPr lang="en-US" altLang="zh-CN" sz="2200" dirty="0">
                <a:solidFill>
                  <a:schemeClr val="tx1"/>
                </a:solidFill>
                <a:latin typeface="华文楷体" panose="02010600040101010101" pitchFamily="2" charset="-122"/>
                <a:ea typeface="华文楷体" panose="02010600040101010101" pitchFamily="2" charset="-122"/>
              </a:rPr>
              <a:t>+MPGD</a:t>
            </a:r>
            <a:r>
              <a:rPr lang="zh-CN" altLang="en-US" sz="2200" dirty="0">
                <a:solidFill>
                  <a:schemeClr val="tx1"/>
                </a:solidFill>
                <a:latin typeface="华文楷体" panose="02010600040101010101" pitchFamily="2" charset="-122"/>
                <a:ea typeface="华文楷体" panose="02010600040101010101" pitchFamily="2" charset="-122"/>
              </a:rPr>
              <a:t>光电探测器</a:t>
            </a:r>
            <a:r>
              <a:rPr lang="en-US" altLang="zh-CN" sz="2200" dirty="0">
                <a:solidFill>
                  <a:schemeClr val="tx1"/>
                </a:solidFill>
                <a:latin typeface="华文楷体" panose="02010600040101010101" pitchFamily="2" charset="-122"/>
                <a:ea typeface="华文楷体" panose="02010600040101010101" pitchFamily="2" charset="-122"/>
              </a:rPr>
              <a:t>+AGET</a:t>
            </a:r>
            <a:r>
              <a:rPr lang="zh-CN" altLang="en-US" sz="2200" dirty="0">
                <a:solidFill>
                  <a:schemeClr val="tx1"/>
                </a:solidFill>
                <a:latin typeface="华文楷体" panose="02010600040101010101" pitchFamily="2" charset="-122"/>
                <a:ea typeface="华文楷体" panose="02010600040101010101" pitchFamily="2" charset="-122"/>
              </a:rPr>
              <a:t>电子学</a:t>
            </a:r>
            <a:endParaRPr lang="zh-CN" altLang="en-US" sz="2200" dirty="0">
              <a:solidFill>
                <a:schemeClr val="tx1"/>
              </a:solidFill>
              <a:latin typeface="华文楷体" panose="02010600040101010101" pitchFamily="2" charset="-122"/>
              <a:ea typeface="华文楷体" panose="02010600040101010101" pitchFamily="2" charset="-122"/>
            </a:endParaRPr>
          </a:p>
        </p:txBody>
      </p:sp>
      <p:pic>
        <p:nvPicPr>
          <p:cNvPr id="12" name="图片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925928"/>
            <a:ext cx="2274488" cy="160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0493" y="5073992"/>
            <a:ext cx="16117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a:extLst>
              <a:ext uri="{FF2B5EF4-FFF2-40B4-BE49-F238E27FC236}">
                <a16:creationId xmlns:a16="http://schemas.microsoft.com/office/drawing/2014/main" id="{13EF7A3A-AFDA-457C-8475-E31CE4F2D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281"/>
          <a:stretch/>
        </p:blipFill>
        <p:spPr>
          <a:xfrm>
            <a:off x="3918603" y="5073992"/>
            <a:ext cx="1510334" cy="1219200"/>
          </a:xfrm>
          <a:prstGeom prst="rect">
            <a:avLst/>
          </a:prstGeom>
        </p:spPr>
      </p:pic>
      <p:pic>
        <p:nvPicPr>
          <p:cNvPr id="15" name="图片 14">
            <a:extLst>
              <a:ext uri="{FF2B5EF4-FFF2-40B4-BE49-F238E27FC236}">
                <a16:creationId xmlns:a16="http://schemas.microsoft.com/office/drawing/2014/main" id="{B12543A5-44D5-43DC-BC9B-054701AC83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0262" y="5033535"/>
            <a:ext cx="1589196" cy="1340370"/>
          </a:xfrm>
          <a:prstGeom prst="rect">
            <a:avLst/>
          </a:prstGeom>
        </p:spPr>
      </p:pic>
      <p:pic>
        <p:nvPicPr>
          <p:cNvPr id="16" name="图片 15">
            <a:extLst>
              <a:ext uri="{FF2B5EF4-FFF2-40B4-BE49-F238E27FC236}">
                <a16:creationId xmlns:a16="http://schemas.microsoft.com/office/drawing/2014/main" id="{0662740A-D12E-4A54-8752-CC11C8E6AF5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088" t="3718" r="13926" b="3914"/>
          <a:stretch/>
        </p:blipFill>
        <p:spPr>
          <a:xfrm>
            <a:off x="7287746" y="5030934"/>
            <a:ext cx="1631129" cy="1187154"/>
          </a:xfrm>
          <a:prstGeom prst="rect">
            <a:avLst/>
          </a:prstGeom>
        </p:spPr>
      </p:pic>
      <p:sp>
        <p:nvSpPr>
          <p:cNvPr id="17" name="文本框 16"/>
          <p:cNvSpPr txBox="1"/>
          <p:nvPr/>
        </p:nvSpPr>
        <p:spPr>
          <a:xfrm>
            <a:off x="533400" y="4618525"/>
            <a:ext cx="2590800" cy="400110"/>
          </a:xfrm>
          <a:prstGeom prst="rect">
            <a:avLst/>
          </a:prstGeom>
          <a:noFill/>
        </p:spPr>
        <p:txBody>
          <a:bodyPr wrap="square" rtlCol="0">
            <a:spAutoFit/>
          </a:bodyPr>
          <a:lstStyle/>
          <a:p>
            <a:pPr algn="ctr">
              <a:buNone/>
            </a:pPr>
            <a:r>
              <a:rPr lang="zh-CN" altLang="en-US" sz="2000" dirty="0" smtClean="0">
                <a:solidFill>
                  <a:srgbClr val="0000FF"/>
                </a:solidFill>
                <a:latin typeface="华文楷体" panose="02010600040101010101" pitchFamily="2" charset="-122"/>
                <a:ea typeface="华文楷体" panose="02010600040101010101" pitchFamily="2" charset="-122"/>
              </a:rPr>
              <a:t>样机设计图和实物</a:t>
            </a:r>
            <a:endParaRPr lang="zh-CN" altLang="en-US" sz="2000" dirty="0">
              <a:solidFill>
                <a:srgbClr val="0000FF"/>
              </a:solidFill>
              <a:latin typeface="华文楷体" panose="02010600040101010101" pitchFamily="2" charset="-122"/>
              <a:ea typeface="华文楷体" panose="02010600040101010101" pitchFamily="2" charset="-122"/>
            </a:endParaRPr>
          </a:p>
        </p:txBody>
      </p:sp>
      <p:sp>
        <p:nvSpPr>
          <p:cNvPr id="18" name="文本框 17"/>
          <p:cNvSpPr txBox="1"/>
          <p:nvPr/>
        </p:nvSpPr>
        <p:spPr>
          <a:xfrm>
            <a:off x="3322488" y="4637238"/>
            <a:ext cx="2590800" cy="400110"/>
          </a:xfrm>
          <a:prstGeom prst="rect">
            <a:avLst/>
          </a:prstGeom>
          <a:noFill/>
        </p:spPr>
        <p:txBody>
          <a:bodyPr wrap="square" rtlCol="0">
            <a:spAutoFit/>
          </a:bodyPr>
          <a:lstStyle/>
          <a:p>
            <a:pPr algn="ctr">
              <a:buNone/>
            </a:pPr>
            <a:r>
              <a:rPr lang="zh-CN" altLang="en-US" sz="2000" dirty="0" smtClean="0">
                <a:solidFill>
                  <a:srgbClr val="0000FF"/>
                </a:solidFill>
                <a:latin typeface="华文楷体" panose="02010600040101010101" pitchFamily="2" charset="-122"/>
                <a:ea typeface="华文楷体" panose="02010600040101010101" pitchFamily="2" charset="-122"/>
              </a:rPr>
              <a:t>纯化系统</a:t>
            </a:r>
            <a:endParaRPr lang="zh-CN" altLang="en-US" sz="2000" dirty="0">
              <a:solidFill>
                <a:srgbClr val="0000FF"/>
              </a:solidFill>
              <a:latin typeface="华文楷体" panose="02010600040101010101" pitchFamily="2" charset="-122"/>
              <a:ea typeface="华文楷体" panose="02010600040101010101" pitchFamily="2" charset="-122"/>
            </a:endParaRPr>
          </a:p>
        </p:txBody>
      </p:sp>
      <p:sp>
        <p:nvSpPr>
          <p:cNvPr id="19" name="文本框 18"/>
          <p:cNvSpPr txBox="1"/>
          <p:nvPr/>
        </p:nvSpPr>
        <p:spPr>
          <a:xfrm>
            <a:off x="5490606" y="4637238"/>
            <a:ext cx="1697996" cy="707886"/>
          </a:xfrm>
          <a:prstGeom prst="rect">
            <a:avLst/>
          </a:prstGeom>
          <a:noFill/>
        </p:spPr>
        <p:txBody>
          <a:bodyPr wrap="square" rtlCol="0">
            <a:spAutoFit/>
          </a:bodyPr>
          <a:lstStyle/>
          <a:p>
            <a:pPr algn="ctr">
              <a:buNone/>
            </a:pPr>
            <a:r>
              <a:rPr lang="zh-CN" altLang="en-US" sz="2000" dirty="0" smtClean="0">
                <a:solidFill>
                  <a:srgbClr val="0000FF"/>
                </a:solidFill>
                <a:latin typeface="华文楷体" panose="02010600040101010101" pitchFamily="2" charset="-122"/>
                <a:ea typeface="华文楷体" panose="02010600040101010101" pitchFamily="2" charset="-122"/>
              </a:rPr>
              <a:t>紧凑型</a:t>
            </a:r>
            <a:r>
              <a:rPr lang="en-US" altLang="zh-CN" sz="2000" dirty="0" smtClean="0">
                <a:solidFill>
                  <a:srgbClr val="0000FF"/>
                </a:solidFill>
                <a:latin typeface="华文楷体" panose="02010600040101010101" pitchFamily="2" charset="-122"/>
                <a:ea typeface="华文楷体" panose="02010600040101010101" pitchFamily="2" charset="-122"/>
              </a:rPr>
              <a:t>AGET</a:t>
            </a:r>
            <a:r>
              <a:rPr lang="zh-CN" altLang="en-US" sz="2000" dirty="0" smtClean="0">
                <a:solidFill>
                  <a:srgbClr val="0000FF"/>
                </a:solidFill>
                <a:latin typeface="华文楷体" panose="02010600040101010101" pitchFamily="2" charset="-122"/>
                <a:ea typeface="华文楷体" panose="02010600040101010101" pitchFamily="2" charset="-122"/>
              </a:rPr>
              <a:t>读出系统</a:t>
            </a:r>
            <a:endParaRPr lang="zh-CN" altLang="en-US" sz="2000" dirty="0">
              <a:solidFill>
                <a:srgbClr val="0000FF"/>
              </a:solidFill>
              <a:latin typeface="华文楷体" panose="02010600040101010101" pitchFamily="2" charset="-122"/>
              <a:ea typeface="华文楷体" panose="02010600040101010101" pitchFamily="2" charset="-122"/>
            </a:endParaRPr>
          </a:p>
        </p:txBody>
      </p:sp>
      <p:sp>
        <p:nvSpPr>
          <p:cNvPr id="21" name="文本框 20"/>
          <p:cNvSpPr txBox="1"/>
          <p:nvPr/>
        </p:nvSpPr>
        <p:spPr>
          <a:xfrm>
            <a:off x="7020995" y="4611564"/>
            <a:ext cx="2145898" cy="400110"/>
          </a:xfrm>
          <a:prstGeom prst="rect">
            <a:avLst/>
          </a:prstGeom>
          <a:noFill/>
        </p:spPr>
        <p:txBody>
          <a:bodyPr wrap="square" rtlCol="0">
            <a:spAutoFit/>
          </a:bodyPr>
          <a:lstStyle/>
          <a:p>
            <a:pPr algn="ctr">
              <a:buNone/>
            </a:pPr>
            <a:r>
              <a:rPr lang="zh-CN" altLang="en-US" sz="2000" dirty="0" smtClean="0">
                <a:solidFill>
                  <a:srgbClr val="0000FF"/>
                </a:solidFill>
                <a:latin typeface="华文楷体" panose="02010600040101010101" pitchFamily="2" charset="-122"/>
                <a:ea typeface="华文楷体" panose="02010600040101010101" pitchFamily="2" charset="-122"/>
              </a:rPr>
              <a:t>第一版</a:t>
            </a:r>
            <a:r>
              <a:rPr lang="en-US" altLang="zh-CN" sz="2000" dirty="0" smtClean="0">
                <a:solidFill>
                  <a:srgbClr val="0000FF"/>
                </a:solidFill>
                <a:latin typeface="华文楷体" panose="02010600040101010101" pitchFamily="2" charset="-122"/>
                <a:ea typeface="华文楷体" panose="02010600040101010101" pitchFamily="2" charset="-122"/>
              </a:rPr>
              <a:t>ASIC</a:t>
            </a:r>
            <a:r>
              <a:rPr lang="zh-CN" altLang="en-US" sz="2000" dirty="0" smtClean="0">
                <a:solidFill>
                  <a:srgbClr val="0000FF"/>
                </a:solidFill>
                <a:latin typeface="华文楷体" panose="02010600040101010101" pitchFamily="2" charset="-122"/>
                <a:ea typeface="华文楷体" panose="02010600040101010101" pitchFamily="2" charset="-122"/>
              </a:rPr>
              <a:t>设计</a:t>
            </a:r>
            <a:endParaRPr lang="zh-CN" altLang="en-US" sz="2000" dirty="0">
              <a:solidFill>
                <a:srgbClr val="0000FF"/>
              </a:solidFill>
              <a:latin typeface="华文楷体" panose="02010600040101010101" pitchFamily="2" charset="-122"/>
              <a:ea typeface="华文楷体" panose="02010600040101010101" pitchFamily="2" charset="-122"/>
            </a:endParaRPr>
          </a:p>
        </p:txBody>
      </p:sp>
      <p:sp>
        <p:nvSpPr>
          <p:cNvPr id="23" name="文本框 22"/>
          <p:cNvSpPr txBox="1"/>
          <p:nvPr/>
        </p:nvSpPr>
        <p:spPr>
          <a:xfrm>
            <a:off x="2988761" y="6364939"/>
            <a:ext cx="4051210" cy="461665"/>
          </a:xfrm>
          <a:prstGeom prst="rect">
            <a:avLst/>
          </a:prstGeom>
          <a:noFill/>
        </p:spPr>
        <p:txBody>
          <a:bodyPr wrap="square" rtlCol="0">
            <a:spAutoFit/>
          </a:bodyPr>
          <a:lstStyle/>
          <a:p>
            <a:pPr algn="ctr">
              <a:buNone/>
            </a:pPr>
            <a:r>
              <a:rPr lang="zh-CN" altLang="en-US" sz="2400" dirty="0" smtClean="0">
                <a:latin typeface="华文楷体" panose="02010600040101010101" pitchFamily="2" charset="-122"/>
                <a:ea typeface="华文楷体" panose="02010600040101010101" pitchFamily="2" charset="-122"/>
              </a:rPr>
              <a:t>准备开展第二轮的束流测试</a:t>
            </a:r>
            <a:endParaRPr lang="zh-CN" altLang="en-US" sz="24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8251454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粒子鉴别系统</a:t>
            </a:r>
            <a:r>
              <a:rPr lang="en-US" altLang="zh-CN" dirty="0" smtClean="0">
                <a:solidFill>
                  <a:srgbClr val="0000FF"/>
                </a:solidFill>
              </a:rPr>
              <a:t>-FTOF</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35</a:t>
            </a:fld>
            <a:endParaRPr lang="en-US" dirty="0"/>
          </a:p>
        </p:txBody>
      </p:sp>
      <p:pic>
        <p:nvPicPr>
          <p:cNvPr id="4" name="图片 3"/>
          <p:cNvPicPr>
            <a:picLocks noChangeAspect="1"/>
          </p:cNvPicPr>
          <p:nvPr/>
        </p:nvPicPr>
        <p:blipFill>
          <a:blip r:embed="rId2"/>
          <a:stretch>
            <a:fillRect/>
          </a:stretch>
        </p:blipFill>
        <p:spPr>
          <a:xfrm>
            <a:off x="228600" y="990600"/>
            <a:ext cx="5410200" cy="2272733"/>
          </a:xfrm>
          <a:prstGeom prst="rect">
            <a:avLst/>
          </a:prstGeom>
        </p:spPr>
      </p:pic>
      <mc:AlternateContent xmlns:mc="http://schemas.openxmlformats.org/markup-compatibility/2006">
        <mc:Choice xmlns:a14="http://schemas.microsoft.com/office/drawing/2010/main" Requires="a14">
          <p:sp>
            <p:nvSpPr>
              <p:cNvPr id="5" name="文本框 4"/>
              <p:cNvSpPr txBox="1"/>
              <p:nvPr/>
            </p:nvSpPr>
            <p:spPr>
              <a:xfrm>
                <a:off x="5553635" y="878065"/>
                <a:ext cx="3892989" cy="2385268"/>
              </a:xfrm>
              <a:prstGeom prst="rect">
                <a:avLst/>
              </a:prstGeom>
              <a:noFill/>
            </p:spPr>
            <p:txBody>
              <a:bodyPr wrap="square" rtlCol="0">
                <a:spAutoFit/>
              </a:bodyPr>
              <a:lstStyle/>
              <a:p>
                <a:pPr marL="342900" lvl="1" indent="-342900" algn="l" defTabSz="457200" fontAlgn="auto">
                  <a:spcBef>
                    <a:spcPts val="0"/>
                  </a:spcBef>
                  <a:spcAft>
                    <a:spcPts val="600"/>
                  </a:spcAft>
                  <a:buClrTx/>
                  <a:buFont typeface="Wingdings" panose="05000000000000000000" pitchFamily="2" charset="2"/>
                  <a:buChar char="p"/>
                </a:pPr>
                <a:r>
                  <a:rPr lang="zh-CN" altLang="en-US" sz="2200" dirty="0">
                    <a:solidFill>
                      <a:prstClr val="black"/>
                    </a:solidFill>
                    <a:latin typeface="华文楷体" panose="02010600040101010101" pitchFamily="2" charset="-122"/>
                    <a:ea typeface="华文楷体" panose="02010600040101010101" pitchFamily="2" charset="-122"/>
                    <a:cs typeface="SimHei" charset="-122"/>
                  </a:rPr>
                  <a:t>大面积石英辐射体</a:t>
                </a:r>
                <a:endParaRPr lang="en-US" altLang="zh-CN" sz="2200" dirty="0">
                  <a:solidFill>
                    <a:prstClr val="black"/>
                  </a:solidFill>
                  <a:latin typeface="华文楷体" panose="02010600040101010101" pitchFamily="2" charset="-122"/>
                  <a:ea typeface="华文楷体" panose="02010600040101010101" pitchFamily="2" charset="-122"/>
                  <a:cs typeface="SimHei" charset="-122"/>
                </a:endParaRPr>
              </a:p>
              <a:p>
                <a:pPr marL="540000" lvl="3" indent="-180000" algn="l" defTabSz="457200" fontAlgn="auto">
                  <a:spcBef>
                    <a:spcPts val="0"/>
                  </a:spcBef>
                  <a:spcAft>
                    <a:spcPts val="600"/>
                  </a:spcAft>
                  <a:buClrTx/>
                  <a:buFont typeface="Arial" panose="020B0604020202020204" pitchFamily="34" charset="0"/>
                  <a:buChar char="•"/>
                </a:pPr>
                <a:r>
                  <a:rPr kumimoji="0" lang="zh-CN" altLang="en-US" sz="2000" b="0" dirty="0">
                    <a:solidFill>
                      <a:prstClr val="black"/>
                    </a:solidFill>
                    <a:latin typeface="华文楷体" panose="02010600040101010101" pitchFamily="2" charset="-122"/>
                    <a:ea typeface="华文楷体" panose="02010600040101010101" pitchFamily="2" charset="-122"/>
                    <a:cs typeface="SimHei" charset="-122"/>
                  </a:rPr>
                  <a:t>表面粗糙度</a:t>
                </a:r>
                <a:r>
                  <a:rPr kumimoji="0" lang="en-US" altLang="zh-CN" sz="2000" b="0" dirty="0">
                    <a:solidFill>
                      <a:prstClr val="black"/>
                    </a:solidFill>
                    <a:latin typeface="华文楷体" panose="02010600040101010101" pitchFamily="2" charset="-122"/>
                    <a:ea typeface="华文楷体" panose="02010600040101010101" pitchFamily="2" charset="-122"/>
                    <a:cs typeface="SimHei" charset="-122"/>
                  </a:rPr>
                  <a:t>&lt;</a:t>
                </a:r>
                <a:r>
                  <a:rPr kumimoji="0" lang="zh-CN" altLang="en-US" sz="2000" b="0" dirty="0">
                    <a:solidFill>
                      <a:prstClr val="black"/>
                    </a:solidFill>
                    <a:latin typeface="华文楷体" panose="02010600040101010101" pitchFamily="2" charset="-122"/>
                    <a:ea typeface="华文楷体" panose="02010600040101010101" pitchFamily="2" charset="-122"/>
                    <a:cs typeface="SimHei" charset="-122"/>
                  </a:rPr>
                  <a:t> </a:t>
                </a:r>
                <a:r>
                  <a:rPr kumimoji="0" lang="en-US" altLang="zh-CN" sz="2000" b="0" dirty="0">
                    <a:solidFill>
                      <a:prstClr val="black"/>
                    </a:solidFill>
                    <a:latin typeface="华文楷体" panose="02010600040101010101" pitchFamily="2" charset="-122"/>
                    <a:ea typeface="华文楷体" panose="02010600040101010101" pitchFamily="2" charset="-122"/>
                    <a:cs typeface="SimHei" charset="-122"/>
                  </a:rPr>
                  <a:t>10 </a:t>
                </a:r>
                <a14:m>
                  <m:oMath xmlns:m="http://schemas.openxmlformats.org/officeDocument/2006/math">
                    <m:r>
                      <m:rPr>
                        <m:nor/>
                      </m:rPr>
                      <a:rPr kumimoji="0" lang="en-US" altLang="zh-CN" sz="2000" b="0">
                        <a:solidFill>
                          <a:prstClr val="black"/>
                        </a:solidFill>
                        <a:latin typeface="华文楷体" panose="02010600040101010101" pitchFamily="2" charset="-122"/>
                        <a:ea typeface="华文楷体" panose="02010600040101010101" pitchFamily="2" charset="-122"/>
                        <a:cs typeface="SimHei" charset="-122"/>
                      </a:rPr>
                      <m:t>Å</m:t>
                    </m:r>
                  </m:oMath>
                </a14:m>
                <a:r>
                  <a:rPr kumimoji="0" lang="en-US" altLang="zh-CN" sz="2000" b="0" dirty="0">
                    <a:solidFill>
                      <a:prstClr val="black"/>
                    </a:solidFill>
                    <a:latin typeface="华文楷体" panose="02010600040101010101" pitchFamily="2" charset="-122"/>
                    <a:ea typeface="华文楷体" panose="02010600040101010101" pitchFamily="2" charset="-122"/>
                    <a:cs typeface="SimHei" charset="-122"/>
                  </a:rPr>
                  <a:t> RMS</a:t>
                </a:r>
              </a:p>
              <a:p>
                <a:pPr marL="540000" lvl="4" indent="-180000" algn="l" defTabSz="457200" fontAlgn="auto">
                  <a:spcBef>
                    <a:spcPts val="0"/>
                  </a:spcBef>
                  <a:spcAft>
                    <a:spcPts val="600"/>
                  </a:spcAft>
                  <a:buClrTx/>
                  <a:buFont typeface="Arial" panose="020B0604020202020204" pitchFamily="34" charset="0"/>
                  <a:buChar char="•"/>
                </a:pPr>
                <a:r>
                  <a:rPr kumimoji="0" lang="zh-CN" altLang="en-US" sz="2000" b="0" dirty="0">
                    <a:solidFill>
                      <a:prstClr val="black"/>
                    </a:solidFill>
                    <a:latin typeface="华文楷体" panose="02010600040101010101" pitchFamily="2" charset="-122"/>
                    <a:ea typeface="华文楷体" panose="02010600040101010101" pitchFamily="2" charset="-122"/>
                    <a:cs typeface="SimHei" charset="-122"/>
                  </a:rPr>
                  <a:t>透过率（</a:t>
                </a:r>
                <a:r>
                  <a:rPr kumimoji="0" lang="en-US" altLang="zh-CN" sz="2000" b="0" dirty="0">
                    <a:solidFill>
                      <a:prstClr val="black"/>
                    </a:solidFill>
                    <a:latin typeface="华文楷体" panose="02010600040101010101" pitchFamily="2" charset="-122"/>
                    <a:ea typeface="华文楷体" panose="02010600040101010101" pitchFamily="2" charset="-122"/>
                    <a:cs typeface="SimHei" charset="-122"/>
                  </a:rPr>
                  <a:t>99%@200nm</a:t>
                </a:r>
                <a:r>
                  <a:rPr kumimoji="0" lang="zh-CN" altLang="en-US" sz="2000" b="0" dirty="0">
                    <a:solidFill>
                      <a:prstClr val="black"/>
                    </a:solidFill>
                    <a:latin typeface="华文楷体" panose="02010600040101010101" pitchFamily="2" charset="-122"/>
                    <a:ea typeface="华文楷体" panose="02010600040101010101" pitchFamily="2" charset="-122"/>
                    <a:cs typeface="SimHei" charset="-122"/>
                  </a:rPr>
                  <a:t>）</a:t>
                </a:r>
                <a:endParaRPr kumimoji="0" lang="en-US" altLang="zh-CN" sz="2000" b="0" dirty="0">
                  <a:solidFill>
                    <a:prstClr val="black"/>
                  </a:solidFill>
                  <a:latin typeface="华文楷体" panose="02010600040101010101" pitchFamily="2" charset="-122"/>
                  <a:ea typeface="华文楷体" panose="02010600040101010101" pitchFamily="2" charset="-122"/>
                  <a:cs typeface="SimHei" charset="-122"/>
                </a:endParaRPr>
              </a:p>
              <a:p>
                <a:pPr marL="342900" lvl="1" indent="-342900" algn="l" defTabSz="457200" fontAlgn="auto">
                  <a:spcBef>
                    <a:spcPts val="0"/>
                  </a:spcBef>
                  <a:spcAft>
                    <a:spcPts val="600"/>
                  </a:spcAft>
                  <a:buClrTx/>
                  <a:buFont typeface="Wingdings" panose="05000000000000000000" pitchFamily="2" charset="2"/>
                  <a:buChar char="p"/>
                </a:pPr>
                <a:r>
                  <a:rPr lang="en-US" altLang="zh-CN" sz="2200" dirty="0">
                    <a:solidFill>
                      <a:prstClr val="black"/>
                    </a:solidFill>
                    <a:latin typeface="华文楷体" panose="02010600040101010101" pitchFamily="2" charset="-122"/>
                    <a:ea typeface="华文楷体" panose="02010600040101010101" pitchFamily="2" charset="-122"/>
                    <a:cs typeface="SimHei" charset="-122"/>
                  </a:rPr>
                  <a:t>54</a:t>
                </a:r>
                <a:r>
                  <a:rPr lang="zh-CN" altLang="en-US" sz="2200" dirty="0">
                    <a:solidFill>
                      <a:prstClr val="black"/>
                    </a:solidFill>
                    <a:latin typeface="华文楷体" panose="02010600040101010101" pitchFamily="2" charset="-122"/>
                    <a:ea typeface="华文楷体" panose="02010600040101010101" pitchFamily="2" charset="-122"/>
                    <a:cs typeface="SimHei" charset="-122"/>
                  </a:rPr>
                  <a:t>只</a:t>
                </a:r>
                <a:r>
                  <a:rPr lang="en-US" altLang="zh-CN" sz="2200" dirty="0">
                    <a:solidFill>
                      <a:prstClr val="black"/>
                    </a:solidFill>
                    <a:latin typeface="华文楷体" panose="02010600040101010101" pitchFamily="2" charset="-122"/>
                    <a:ea typeface="华文楷体" panose="02010600040101010101" pitchFamily="2" charset="-122"/>
                    <a:cs typeface="SimHei" charset="-122"/>
                  </a:rPr>
                  <a:t>MCP-PMT</a:t>
                </a:r>
              </a:p>
              <a:p>
                <a:pPr marL="540000" lvl="3" indent="-180000" algn="l" defTabSz="457200" fontAlgn="auto">
                  <a:spcBef>
                    <a:spcPts val="0"/>
                  </a:spcBef>
                  <a:spcAft>
                    <a:spcPts val="600"/>
                  </a:spcAft>
                  <a:buClrTx/>
                  <a:buFont typeface="Arial" panose="020B0604020202020204" pitchFamily="34" charset="0"/>
                  <a:buChar char="•"/>
                </a:pPr>
                <a:r>
                  <a:rPr lang="zh-CN" altLang="en-US" sz="2000" b="0" dirty="0">
                    <a:solidFill>
                      <a:prstClr val="black"/>
                    </a:solidFill>
                    <a:latin typeface="华文楷体" panose="02010600040101010101" pitchFamily="2" charset="-122"/>
                    <a:ea typeface="华文楷体" panose="02010600040101010101" pitchFamily="2" charset="-122"/>
                    <a:cs typeface="SimHei" charset="-122"/>
                  </a:rPr>
                  <a:t>灵敏面积</a:t>
                </a:r>
                <a:r>
                  <a:rPr lang="en-US" altLang="zh-CN" sz="2000" b="0" dirty="0">
                    <a:solidFill>
                      <a:prstClr val="black"/>
                    </a:solidFill>
                    <a:latin typeface="华文楷体" panose="02010600040101010101" pitchFamily="2" charset="-122"/>
                    <a:ea typeface="华文楷体" panose="02010600040101010101" pitchFamily="2" charset="-122"/>
                    <a:cs typeface="SimHei" charset="-122"/>
                  </a:rPr>
                  <a:t>22..5mm*22.5mm</a:t>
                </a:r>
              </a:p>
              <a:p>
                <a:pPr marL="540000" lvl="3" indent="-180000" algn="l" defTabSz="457200" fontAlgn="auto">
                  <a:spcBef>
                    <a:spcPts val="0"/>
                  </a:spcBef>
                  <a:spcAft>
                    <a:spcPts val="600"/>
                  </a:spcAft>
                  <a:buClrTx/>
                  <a:buFont typeface="Arial" panose="020B0604020202020204" pitchFamily="34" charset="0"/>
                  <a:buChar char="•"/>
                </a:pPr>
                <a:r>
                  <a:rPr lang="en-US" altLang="zh-CN" sz="2000" b="0" dirty="0">
                    <a:solidFill>
                      <a:prstClr val="black"/>
                    </a:solidFill>
                    <a:latin typeface="华文楷体" panose="02010600040101010101" pitchFamily="2" charset="-122"/>
                    <a:ea typeface="华文楷体" panose="02010600040101010101" pitchFamily="2" charset="-122"/>
                    <a:cs typeface="SimHei" charset="-122"/>
                  </a:rPr>
                  <a:t>4*4 </a:t>
                </a:r>
                <a:r>
                  <a:rPr lang="zh-CN" altLang="en-US" sz="2000" b="0" dirty="0">
                    <a:solidFill>
                      <a:prstClr val="black"/>
                    </a:solidFill>
                    <a:latin typeface="华文楷体" panose="02010600040101010101" pitchFamily="2" charset="-122"/>
                    <a:ea typeface="华文楷体" panose="02010600040101010101" pitchFamily="2" charset="-122"/>
                    <a:cs typeface="SimHei" charset="-122"/>
                  </a:rPr>
                  <a:t>阵列</a:t>
                </a:r>
                <a:endParaRPr lang="en-US" altLang="zh-CN" sz="2000" b="0" dirty="0">
                  <a:solidFill>
                    <a:prstClr val="black"/>
                  </a:solidFill>
                  <a:latin typeface="华文楷体" panose="02010600040101010101" pitchFamily="2" charset="-122"/>
                  <a:ea typeface="华文楷体" panose="02010600040101010101" pitchFamily="2" charset="-122"/>
                  <a:cs typeface="SimHei" charset="-122"/>
                </a:endParaRPr>
              </a:p>
            </p:txBody>
          </p:sp>
        </mc:Choice>
        <mc:Fallback>
          <p:sp>
            <p:nvSpPr>
              <p:cNvPr id="5" name="文本框 4"/>
              <p:cNvSpPr txBox="1">
                <a:spLocks noRot="1" noChangeAspect="1" noMove="1" noResize="1" noEditPoints="1" noAdjustHandles="1" noChangeArrowheads="1" noChangeShapeType="1" noTextEdit="1"/>
              </p:cNvSpPr>
              <p:nvPr/>
            </p:nvSpPr>
            <p:spPr>
              <a:xfrm>
                <a:off x="5553635" y="878065"/>
                <a:ext cx="3892989" cy="2385268"/>
              </a:xfrm>
              <a:prstGeom prst="rect">
                <a:avLst/>
              </a:prstGeom>
              <a:blipFill>
                <a:blip r:embed="rId3"/>
                <a:stretch>
                  <a:fillRect l="-1721" t="-1790" b="-3836"/>
                </a:stretch>
              </a:blipFill>
            </p:spPr>
            <p:txBody>
              <a:bodyPr/>
              <a:lstStyle/>
              <a:p>
                <a:r>
                  <a:rPr lang="zh-CN" altLang="en-US">
                    <a:noFill/>
                  </a:rPr>
                  <a:t> </a:t>
                </a:r>
              </a:p>
            </p:txBody>
          </p:sp>
        </mc:Fallback>
      </mc:AlternateContent>
      <p:grpSp>
        <p:nvGrpSpPr>
          <p:cNvPr id="6" name="组合 5"/>
          <p:cNvGrpSpPr>
            <a:grpSpLocks noChangeAspect="1"/>
          </p:cNvGrpSpPr>
          <p:nvPr/>
        </p:nvGrpSpPr>
        <p:grpSpPr>
          <a:xfrm>
            <a:off x="77224" y="4222252"/>
            <a:ext cx="4113776" cy="1265068"/>
            <a:chOff x="611346" y="1690687"/>
            <a:chExt cx="10174710" cy="3033348"/>
          </a:xfrm>
        </p:grpSpPr>
        <p:pic>
          <p:nvPicPr>
            <p:cNvPr id="7" name="图片 6"/>
            <p:cNvPicPr>
              <a:picLocks noChangeAspect="1"/>
            </p:cNvPicPr>
            <p:nvPr/>
          </p:nvPicPr>
          <p:blipFill>
            <a:blip r:embed="rId4"/>
            <a:stretch>
              <a:fillRect/>
            </a:stretch>
          </p:blipFill>
          <p:spPr>
            <a:xfrm>
              <a:off x="611346" y="1690688"/>
              <a:ext cx="3360090" cy="3033347"/>
            </a:xfrm>
            <a:prstGeom prst="rect">
              <a:avLst/>
            </a:prstGeom>
          </p:spPr>
        </p:pic>
        <p:pic>
          <p:nvPicPr>
            <p:cNvPr id="8" name="图片 7"/>
            <p:cNvPicPr>
              <a:picLocks noChangeAspect="1"/>
            </p:cNvPicPr>
            <p:nvPr/>
          </p:nvPicPr>
          <p:blipFill>
            <a:blip r:embed="rId5"/>
            <a:stretch>
              <a:fillRect/>
            </a:stretch>
          </p:blipFill>
          <p:spPr>
            <a:xfrm>
              <a:off x="3971436" y="1690687"/>
              <a:ext cx="3349426" cy="3033347"/>
            </a:xfrm>
            <a:prstGeom prst="rect">
              <a:avLst/>
            </a:prstGeom>
          </p:spPr>
        </p:pic>
        <p:pic>
          <p:nvPicPr>
            <p:cNvPr id="9" name="图片 8"/>
            <p:cNvPicPr>
              <a:picLocks noChangeAspect="1"/>
            </p:cNvPicPr>
            <p:nvPr/>
          </p:nvPicPr>
          <p:blipFill>
            <a:blip r:embed="rId6"/>
            <a:stretch>
              <a:fillRect/>
            </a:stretch>
          </p:blipFill>
          <p:spPr>
            <a:xfrm>
              <a:off x="7320862" y="1690687"/>
              <a:ext cx="3465194" cy="3033347"/>
            </a:xfrm>
            <a:prstGeom prst="rect">
              <a:avLst/>
            </a:prstGeom>
          </p:spPr>
        </p:pic>
      </p:grpSp>
      <p:grpSp>
        <p:nvGrpSpPr>
          <p:cNvPr id="10" name="组合 9"/>
          <p:cNvGrpSpPr>
            <a:grpSpLocks noChangeAspect="1"/>
          </p:cNvGrpSpPr>
          <p:nvPr/>
        </p:nvGrpSpPr>
        <p:grpSpPr>
          <a:xfrm>
            <a:off x="479082" y="5334000"/>
            <a:ext cx="3387458" cy="1409700"/>
            <a:chOff x="2141297" y="709478"/>
            <a:chExt cx="6335013" cy="4392843"/>
          </a:xfrm>
        </p:grpSpPr>
        <p:grpSp>
          <p:nvGrpSpPr>
            <p:cNvPr id="11" name="组合 10"/>
            <p:cNvGrpSpPr/>
            <p:nvPr/>
          </p:nvGrpSpPr>
          <p:grpSpPr>
            <a:xfrm>
              <a:off x="2141297" y="2142555"/>
              <a:ext cx="1137601" cy="2934000"/>
              <a:chOff x="1429858" y="2587434"/>
              <a:chExt cx="1137601" cy="2934000"/>
            </a:xfrm>
          </p:grpSpPr>
          <p:grpSp>
            <p:nvGrpSpPr>
              <p:cNvPr id="77" name="组合 76"/>
              <p:cNvGrpSpPr/>
              <p:nvPr/>
            </p:nvGrpSpPr>
            <p:grpSpPr>
              <a:xfrm>
                <a:off x="1429859" y="2587434"/>
                <a:ext cx="1137600" cy="2934000"/>
                <a:chOff x="2479431" y="2522146"/>
                <a:chExt cx="1137600" cy="2934000"/>
              </a:xfrm>
            </p:grpSpPr>
            <p:sp>
              <p:nvSpPr>
                <p:cNvPr id="90" name="矩形 89"/>
                <p:cNvSpPr/>
                <p:nvPr/>
              </p:nvSpPr>
              <p:spPr>
                <a:xfrm>
                  <a:off x="2479431" y="2576146"/>
                  <a:ext cx="540000" cy="2880000"/>
                </a:xfrm>
                <a:prstGeom prst="rect">
                  <a:avLst/>
                </a:prstGeom>
                <a:solidFill>
                  <a:srgbClr val="1A1AA7"/>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nvGrpSpPr>
                <p:cNvPr id="91" name="组合 90"/>
                <p:cNvGrpSpPr/>
                <p:nvPr/>
              </p:nvGrpSpPr>
              <p:grpSpPr>
                <a:xfrm>
                  <a:off x="3019431" y="2576146"/>
                  <a:ext cx="597600" cy="990000"/>
                  <a:chOff x="3693834" y="2576146"/>
                  <a:chExt cx="597600" cy="990000"/>
                </a:xfrm>
              </p:grpSpPr>
              <p:sp>
                <p:nvSpPr>
                  <p:cNvPr id="93" name="矩形 92"/>
                  <p:cNvSpPr/>
                  <p:nvPr/>
                </p:nvSpPr>
                <p:spPr>
                  <a:xfrm>
                    <a:off x="3693834" y="2576146"/>
                    <a:ext cx="597600" cy="990000"/>
                  </a:xfrm>
                  <a:prstGeom prst="rect">
                    <a:avLst/>
                  </a:prstGeom>
                  <a:solidFill>
                    <a:srgbClr val="046931"/>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nvGrpSpPr>
                  <p:cNvPr id="94" name="组合 93"/>
                  <p:cNvGrpSpPr/>
                  <p:nvPr/>
                </p:nvGrpSpPr>
                <p:grpSpPr>
                  <a:xfrm>
                    <a:off x="3693834" y="2658800"/>
                    <a:ext cx="72000" cy="824691"/>
                    <a:chOff x="4845775" y="4012895"/>
                    <a:chExt cx="72000" cy="824691"/>
                  </a:xfrm>
                  <a:solidFill>
                    <a:srgbClr val="FFC000"/>
                  </a:solidFill>
                </p:grpSpPr>
                <p:sp>
                  <p:nvSpPr>
                    <p:cNvPr id="95" name="矩形 94"/>
                    <p:cNvSpPr/>
                    <p:nvPr/>
                  </p:nvSpPr>
                  <p:spPr>
                    <a:xfrm>
                      <a:off x="4845775" y="4430156"/>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96" name="矩形 95"/>
                    <p:cNvSpPr/>
                    <p:nvPr/>
                  </p:nvSpPr>
                  <p:spPr>
                    <a:xfrm>
                      <a:off x="4845775" y="4639586"/>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97" name="矩形 96"/>
                    <p:cNvSpPr/>
                    <p:nvPr/>
                  </p:nvSpPr>
                  <p:spPr>
                    <a:xfrm>
                      <a:off x="4845775" y="4012895"/>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98" name="矩形 97"/>
                    <p:cNvSpPr/>
                    <p:nvPr/>
                  </p:nvSpPr>
                  <p:spPr>
                    <a:xfrm>
                      <a:off x="4845775" y="4223062"/>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grpSp>
            <p:sp>
              <p:nvSpPr>
                <p:cNvPr id="92" name="矩形 91"/>
                <p:cNvSpPr/>
                <p:nvPr/>
              </p:nvSpPr>
              <p:spPr>
                <a:xfrm>
                  <a:off x="2479431" y="2522146"/>
                  <a:ext cx="540000" cy="54000"/>
                </a:xfrm>
                <a:prstGeom prst="rect">
                  <a:avLst/>
                </a:prstGeom>
                <a:solidFill>
                  <a:sysClr val="windowText" lastClr="000000"/>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grpSp>
            <p:nvGrpSpPr>
              <p:cNvPr id="78" name="组合 77"/>
              <p:cNvGrpSpPr/>
              <p:nvPr/>
            </p:nvGrpSpPr>
            <p:grpSpPr>
              <a:xfrm>
                <a:off x="1429858" y="2641433"/>
                <a:ext cx="554001" cy="2864925"/>
                <a:chOff x="1425192" y="2644183"/>
                <a:chExt cx="554000" cy="2496098"/>
              </a:xfrm>
            </p:grpSpPr>
            <p:grpSp>
              <p:nvGrpSpPr>
                <p:cNvPr id="79" name="组合 78"/>
                <p:cNvGrpSpPr/>
                <p:nvPr/>
              </p:nvGrpSpPr>
              <p:grpSpPr>
                <a:xfrm>
                  <a:off x="1429859" y="2975998"/>
                  <a:ext cx="549333" cy="2164283"/>
                  <a:chOff x="1429859" y="2975998"/>
                  <a:chExt cx="549333" cy="2164283"/>
                </a:xfrm>
              </p:grpSpPr>
              <p:cxnSp>
                <p:nvCxnSpPr>
                  <p:cNvPr id="86" name="直接连接符 85"/>
                  <p:cNvCxnSpPr/>
                  <p:nvPr/>
                </p:nvCxnSpPr>
                <p:spPr>
                  <a:xfrm>
                    <a:off x="1429859" y="4600281"/>
                    <a:ext cx="540000" cy="540000"/>
                  </a:xfrm>
                  <a:prstGeom prst="line">
                    <a:avLst/>
                  </a:prstGeom>
                  <a:noFill/>
                  <a:ln w="12700" cap="flat" cmpd="sng" algn="ctr">
                    <a:solidFill>
                      <a:srgbClr val="00B050"/>
                    </a:solidFill>
                    <a:prstDash val="solid"/>
                  </a:ln>
                  <a:effectLst/>
                </p:spPr>
              </p:cxnSp>
              <p:cxnSp>
                <p:nvCxnSpPr>
                  <p:cNvPr id="87" name="直接连接符 86"/>
                  <p:cNvCxnSpPr/>
                  <p:nvPr/>
                </p:nvCxnSpPr>
                <p:spPr>
                  <a:xfrm flipV="1">
                    <a:off x="1429859" y="4060281"/>
                    <a:ext cx="540000" cy="540000"/>
                  </a:xfrm>
                  <a:prstGeom prst="line">
                    <a:avLst/>
                  </a:prstGeom>
                  <a:noFill/>
                  <a:ln w="12700" cap="flat" cmpd="sng" algn="ctr">
                    <a:solidFill>
                      <a:srgbClr val="00B050"/>
                    </a:solidFill>
                    <a:prstDash val="solid"/>
                  </a:ln>
                  <a:effectLst/>
                </p:spPr>
              </p:cxnSp>
              <p:cxnSp>
                <p:nvCxnSpPr>
                  <p:cNvPr id="88" name="直接连接符 87"/>
                  <p:cNvCxnSpPr/>
                  <p:nvPr/>
                </p:nvCxnSpPr>
                <p:spPr>
                  <a:xfrm>
                    <a:off x="1429859" y="3514527"/>
                    <a:ext cx="540000" cy="540000"/>
                  </a:xfrm>
                  <a:prstGeom prst="line">
                    <a:avLst/>
                  </a:prstGeom>
                  <a:noFill/>
                  <a:ln w="12700" cap="flat" cmpd="sng" algn="ctr">
                    <a:solidFill>
                      <a:srgbClr val="00B050"/>
                    </a:solidFill>
                    <a:prstDash val="solid"/>
                  </a:ln>
                  <a:effectLst/>
                </p:spPr>
              </p:cxnSp>
              <p:cxnSp>
                <p:nvCxnSpPr>
                  <p:cNvPr id="89" name="直接连接符 88"/>
                  <p:cNvCxnSpPr/>
                  <p:nvPr/>
                </p:nvCxnSpPr>
                <p:spPr>
                  <a:xfrm flipV="1">
                    <a:off x="1439192" y="2975998"/>
                    <a:ext cx="540000" cy="540000"/>
                  </a:xfrm>
                  <a:prstGeom prst="line">
                    <a:avLst/>
                  </a:prstGeom>
                  <a:noFill/>
                  <a:ln w="12700" cap="flat" cmpd="sng" algn="ctr">
                    <a:solidFill>
                      <a:srgbClr val="00B050"/>
                    </a:solidFill>
                    <a:prstDash val="solid"/>
                  </a:ln>
                  <a:effectLst/>
                </p:spPr>
              </p:cxnSp>
            </p:grpSp>
            <p:grpSp>
              <p:nvGrpSpPr>
                <p:cNvPr id="80" name="组合 79"/>
                <p:cNvGrpSpPr/>
                <p:nvPr/>
              </p:nvGrpSpPr>
              <p:grpSpPr>
                <a:xfrm>
                  <a:off x="1425192" y="2644183"/>
                  <a:ext cx="540000" cy="2466483"/>
                  <a:chOff x="1429859" y="3211183"/>
                  <a:chExt cx="540000" cy="2466483"/>
                </a:xfrm>
              </p:grpSpPr>
              <p:cxnSp>
                <p:nvCxnSpPr>
                  <p:cNvPr id="81" name="直接连接符 80"/>
                  <p:cNvCxnSpPr/>
                  <p:nvPr/>
                </p:nvCxnSpPr>
                <p:spPr>
                  <a:xfrm flipV="1">
                    <a:off x="1429859" y="5137666"/>
                    <a:ext cx="540000" cy="540000"/>
                  </a:xfrm>
                  <a:prstGeom prst="line">
                    <a:avLst/>
                  </a:prstGeom>
                  <a:noFill/>
                  <a:ln w="12700" cap="flat" cmpd="sng" algn="ctr">
                    <a:solidFill>
                      <a:srgbClr val="00B050"/>
                    </a:solidFill>
                    <a:prstDash val="solid"/>
                  </a:ln>
                  <a:effectLst/>
                </p:spPr>
              </p:cxnSp>
              <p:cxnSp>
                <p:nvCxnSpPr>
                  <p:cNvPr id="82" name="直接连接符 81"/>
                  <p:cNvCxnSpPr/>
                  <p:nvPr/>
                </p:nvCxnSpPr>
                <p:spPr>
                  <a:xfrm>
                    <a:off x="1429859" y="4600281"/>
                    <a:ext cx="540000" cy="540000"/>
                  </a:xfrm>
                  <a:prstGeom prst="line">
                    <a:avLst/>
                  </a:prstGeom>
                  <a:noFill/>
                  <a:ln w="12700" cap="flat" cmpd="sng" algn="ctr">
                    <a:solidFill>
                      <a:srgbClr val="00B050"/>
                    </a:solidFill>
                    <a:prstDash val="solid"/>
                  </a:ln>
                  <a:effectLst/>
                </p:spPr>
              </p:cxnSp>
              <p:cxnSp>
                <p:nvCxnSpPr>
                  <p:cNvPr id="83" name="直接连接符 82"/>
                  <p:cNvCxnSpPr/>
                  <p:nvPr/>
                </p:nvCxnSpPr>
                <p:spPr>
                  <a:xfrm flipV="1">
                    <a:off x="1429859" y="4060281"/>
                    <a:ext cx="540000" cy="540000"/>
                  </a:xfrm>
                  <a:prstGeom prst="line">
                    <a:avLst/>
                  </a:prstGeom>
                  <a:noFill/>
                  <a:ln w="12700" cap="flat" cmpd="sng" algn="ctr">
                    <a:solidFill>
                      <a:srgbClr val="00B050"/>
                    </a:solidFill>
                    <a:prstDash val="solid"/>
                  </a:ln>
                  <a:effectLst/>
                </p:spPr>
              </p:cxnSp>
              <p:cxnSp>
                <p:nvCxnSpPr>
                  <p:cNvPr id="84" name="直接连接符 83"/>
                  <p:cNvCxnSpPr/>
                  <p:nvPr/>
                </p:nvCxnSpPr>
                <p:spPr>
                  <a:xfrm>
                    <a:off x="1429859" y="3514527"/>
                    <a:ext cx="540000" cy="540000"/>
                  </a:xfrm>
                  <a:prstGeom prst="line">
                    <a:avLst/>
                  </a:prstGeom>
                  <a:noFill/>
                  <a:ln w="12700" cap="flat" cmpd="sng" algn="ctr">
                    <a:solidFill>
                      <a:srgbClr val="00B050"/>
                    </a:solidFill>
                    <a:prstDash val="solid"/>
                  </a:ln>
                  <a:effectLst/>
                </p:spPr>
              </p:cxnSp>
              <p:cxnSp>
                <p:nvCxnSpPr>
                  <p:cNvPr id="85" name="直接连接符 84"/>
                  <p:cNvCxnSpPr/>
                  <p:nvPr/>
                </p:nvCxnSpPr>
                <p:spPr>
                  <a:xfrm flipV="1">
                    <a:off x="1429859" y="3211183"/>
                    <a:ext cx="304815" cy="304815"/>
                  </a:xfrm>
                  <a:prstGeom prst="line">
                    <a:avLst/>
                  </a:prstGeom>
                  <a:noFill/>
                  <a:ln w="12700" cap="flat" cmpd="sng" algn="ctr">
                    <a:solidFill>
                      <a:srgbClr val="00B050"/>
                    </a:solidFill>
                    <a:prstDash val="solid"/>
                  </a:ln>
                  <a:effectLst/>
                </p:spPr>
              </p:cxnSp>
            </p:grpSp>
          </p:grpSp>
        </p:grpSp>
        <p:grpSp>
          <p:nvGrpSpPr>
            <p:cNvPr id="12" name="组合 11"/>
            <p:cNvGrpSpPr/>
            <p:nvPr/>
          </p:nvGrpSpPr>
          <p:grpSpPr>
            <a:xfrm>
              <a:off x="4689776" y="709478"/>
              <a:ext cx="1137600" cy="4392843"/>
              <a:chOff x="5219699" y="696261"/>
              <a:chExt cx="1137600" cy="4392843"/>
            </a:xfrm>
          </p:grpSpPr>
          <p:grpSp>
            <p:nvGrpSpPr>
              <p:cNvPr id="45" name="组合 44"/>
              <p:cNvGrpSpPr/>
              <p:nvPr/>
            </p:nvGrpSpPr>
            <p:grpSpPr>
              <a:xfrm>
                <a:off x="5219699" y="696261"/>
                <a:ext cx="1137600" cy="4392843"/>
                <a:chOff x="4180165" y="1690687"/>
                <a:chExt cx="1137600" cy="4392843"/>
              </a:xfrm>
            </p:grpSpPr>
            <p:grpSp>
              <p:nvGrpSpPr>
                <p:cNvPr id="58" name="组合 57"/>
                <p:cNvGrpSpPr/>
                <p:nvPr/>
              </p:nvGrpSpPr>
              <p:grpSpPr>
                <a:xfrm>
                  <a:off x="4180165" y="1690687"/>
                  <a:ext cx="1137600" cy="1517390"/>
                  <a:chOff x="5674364" y="1172656"/>
                  <a:chExt cx="1137600" cy="1517390"/>
                </a:xfrm>
              </p:grpSpPr>
              <p:sp>
                <p:nvSpPr>
                  <p:cNvPr id="69" name="矩形 68"/>
                  <p:cNvSpPr/>
                  <p:nvPr/>
                </p:nvSpPr>
                <p:spPr>
                  <a:xfrm flipV="1">
                    <a:off x="5674364" y="1172656"/>
                    <a:ext cx="540000" cy="1517389"/>
                  </a:xfrm>
                  <a:prstGeom prst="rect">
                    <a:avLst/>
                  </a:prstGeom>
                  <a:solidFill>
                    <a:srgbClr val="1A1AA7">
                      <a:alpha val="3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nvGrpSpPr>
                  <p:cNvPr id="70" name="组合 69"/>
                  <p:cNvGrpSpPr/>
                  <p:nvPr/>
                </p:nvGrpSpPr>
                <p:grpSpPr>
                  <a:xfrm>
                    <a:off x="6214364" y="1700046"/>
                    <a:ext cx="597600" cy="990000"/>
                    <a:chOff x="9240001" y="3082695"/>
                    <a:chExt cx="597600" cy="990000"/>
                  </a:xfrm>
                </p:grpSpPr>
                <p:sp>
                  <p:nvSpPr>
                    <p:cNvPr id="71" name="矩形 70"/>
                    <p:cNvSpPr/>
                    <p:nvPr/>
                  </p:nvSpPr>
                  <p:spPr>
                    <a:xfrm flipV="1">
                      <a:off x="9240001" y="3082695"/>
                      <a:ext cx="597600" cy="990000"/>
                    </a:xfrm>
                    <a:prstGeom prst="rect">
                      <a:avLst/>
                    </a:prstGeom>
                    <a:solidFill>
                      <a:srgbClr val="046931">
                        <a:alpha val="3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nvGrpSpPr>
                    <p:cNvPr id="72" name="组合 71"/>
                    <p:cNvGrpSpPr/>
                    <p:nvPr/>
                  </p:nvGrpSpPr>
                  <p:grpSpPr>
                    <a:xfrm>
                      <a:off x="9240001" y="3165350"/>
                      <a:ext cx="72000" cy="824691"/>
                      <a:chOff x="9240001" y="3165350"/>
                      <a:chExt cx="72000" cy="824691"/>
                    </a:xfrm>
                  </p:grpSpPr>
                  <p:sp>
                    <p:nvSpPr>
                      <p:cNvPr id="73" name="矩形 72"/>
                      <p:cNvSpPr/>
                      <p:nvPr/>
                    </p:nvSpPr>
                    <p:spPr>
                      <a:xfrm flipV="1">
                        <a:off x="9240001" y="3374780"/>
                        <a:ext cx="72000" cy="198000"/>
                      </a:xfrm>
                      <a:prstGeom prst="rect">
                        <a:avLst/>
                      </a:prstGeom>
                      <a:solidFill>
                        <a:srgbClr val="FFC000">
                          <a:alpha val="5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74" name="矩形 73"/>
                      <p:cNvSpPr/>
                      <p:nvPr/>
                    </p:nvSpPr>
                    <p:spPr>
                      <a:xfrm flipV="1">
                        <a:off x="9240001" y="3165350"/>
                        <a:ext cx="72000" cy="198000"/>
                      </a:xfrm>
                      <a:prstGeom prst="rect">
                        <a:avLst/>
                      </a:prstGeom>
                      <a:solidFill>
                        <a:srgbClr val="FFC000">
                          <a:alpha val="5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75" name="矩形 74"/>
                      <p:cNvSpPr/>
                      <p:nvPr/>
                    </p:nvSpPr>
                    <p:spPr>
                      <a:xfrm flipV="1">
                        <a:off x="9240001" y="3792041"/>
                        <a:ext cx="72000" cy="198000"/>
                      </a:xfrm>
                      <a:prstGeom prst="rect">
                        <a:avLst/>
                      </a:prstGeom>
                      <a:solidFill>
                        <a:srgbClr val="FFC000">
                          <a:alpha val="5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76" name="矩形 75"/>
                      <p:cNvSpPr/>
                      <p:nvPr/>
                    </p:nvSpPr>
                    <p:spPr>
                      <a:xfrm flipV="1">
                        <a:off x="9240001" y="3581874"/>
                        <a:ext cx="72000" cy="198000"/>
                      </a:xfrm>
                      <a:prstGeom prst="rect">
                        <a:avLst/>
                      </a:prstGeom>
                      <a:solidFill>
                        <a:srgbClr val="FFC000">
                          <a:alpha val="5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grpSp>
            </p:grpSp>
            <p:grpSp>
              <p:nvGrpSpPr>
                <p:cNvPr id="59" name="组合 58"/>
                <p:cNvGrpSpPr/>
                <p:nvPr/>
              </p:nvGrpSpPr>
              <p:grpSpPr>
                <a:xfrm>
                  <a:off x="4180165" y="3149530"/>
                  <a:ext cx="1137600" cy="2934000"/>
                  <a:chOff x="5176248" y="2522146"/>
                  <a:chExt cx="1137600" cy="2934000"/>
                </a:xfrm>
              </p:grpSpPr>
              <p:sp>
                <p:nvSpPr>
                  <p:cNvPr id="60" name="矩形 59"/>
                  <p:cNvSpPr/>
                  <p:nvPr/>
                </p:nvSpPr>
                <p:spPr>
                  <a:xfrm>
                    <a:off x="5176248" y="2576146"/>
                    <a:ext cx="540000" cy="2880000"/>
                  </a:xfrm>
                  <a:prstGeom prst="rect">
                    <a:avLst/>
                  </a:prstGeom>
                  <a:solidFill>
                    <a:srgbClr val="1A1AA7"/>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nvGrpSpPr>
                  <p:cNvPr id="61" name="组合 60"/>
                  <p:cNvGrpSpPr/>
                  <p:nvPr/>
                </p:nvGrpSpPr>
                <p:grpSpPr>
                  <a:xfrm>
                    <a:off x="5716248" y="2576146"/>
                    <a:ext cx="597600" cy="990000"/>
                    <a:chOff x="3693834" y="2576146"/>
                    <a:chExt cx="597600" cy="990000"/>
                  </a:xfrm>
                </p:grpSpPr>
                <p:sp>
                  <p:nvSpPr>
                    <p:cNvPr id="63" name="矩形 62"/>
                    <p:cNvSpPr/>
                    <p:nvPr/>
                  </p:nvSpPr>
                  <p:spPr>
                    <a:xfrm>
                      <a:off x="3693834" y="2576146"/>
                      <a:ext cx="597600" cy="990000"/>
                    </a:xfrm>
                    <a:prstGeom prst="rect">
                      <a:avLst/>
                    </a:prstGeom>
                    <a:solidFill>
                      <a:srgbClr val="046931"/>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nvGrpSpPr>
                    <p:cNvPr id="64" name="组合 63"/>
                    <p:cNvGrpSpPr/>
                    <p:nvPr/>
                  </p:nvGrpSpPr>
                  <p:grpSpPr>
                    <a:xfrm>
                      <a:off x="3693834" y="2658800"/>
                      <a:ext cx="72000" cy="824691"/>
                      <a:chOff x="4845775" y="4012895"/>
                      <a:chExt cx="72000" cy="824691"/>
                    </a:xfrm>
                    <a:solidFill>
                      <a:srgbClr val="FFC000"/>
                    </a:solidFill>
                  </p:grpSpPr>
                  <p:sp>
                    <p:nvSpPr>
                      <p:cNvPr id="65" name="矩形 64"/>
                      <p:cNvSpPr/>
                      <p:nvPr/>
                    </p:nvSpPr>
                    <p:spPr>
                      <a:xfrm>
                        <a:off x="4845775" y="4430156"/>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66" name="矩形 65"/>
                      <p:cNvSpPr/>
                      <p:nvPr/>
                    </p:nvSpPr>
                    <p:spPr>
                      <a:xfrm>
                        <a:off x="4845775" y="4639586"/>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67" name="矩形 66"/>
                      <p:cNvSpPr/>
                      <p:nvPr/>
                    </p:nvSpPr>
                    <p:spPr>
                      <a:xfrm>
                        <a:off x="4845775" y="4012895"/>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68" name="矩形 67"/>
                      <p:cNvSpPr/>
                      <p:nvPr/>
                    </p:nvSpPr>
                    <p:spPr>
                      <a:xfrm>
                        <a:off x="4845775" y="4223062"/>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grpSp>
              <p:sp>
                <p:nvSpPr>
                  <p:cNvPr id="62" name="矩形 61"/>
                  <p:cNvSpPr/>
                  <p:nvPr/>
                </p:nvSpPr>
                <p:spPr>
                  <a:xfrm>
                    <a:off x="5176248" y="2522146"/>
                    <a:ext cx="540000" cy="54000"/>
                  </a:xfrm>
                  <a:prstGeom prst="rect">
                    <a:avLst/>
                  </a:prstGeom>
                  <a:solidFill>
                    <a:srgbClr val="FF0000"/>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grpSp>
          <p:grpSp>
            <p:nvGrpSpPr>
              <p:cNvPr id="46" name="组合 45"/>
              <p:cNvGrpSpPr/>
              <p:nvPr/>
            </p:nvGrpSpPr>
            <p:grpSpPr>
              <a:xfrm>
                <a:off x="5219700" y="1891012"/>
                <a:ext cx="540000" cy="3159180"/>
                <a:chOff x="4706861" y="2389519"/>
                <a:chExt cx="556597" cy="2748013"/>
              </a:xfrm>
            </p:grpSpPr>
            <p:cxnSp>
              <p:nvCxnSpPr>
                <p:cNvPr id="47" name="直接连接符 46"/>
                <p:cNvCxnSpPr/>
                <p:nvPr/>
              </p:nvCxnSpPr>
              <p:spPr>
                <a:xfrm>
                  <a:off x="4711528" y="4597532"/>
                  <a:ext cx="540000" cy="540000"/>
                </a:xfrm>
                <a:prstGeom prst="line">
                  <a:avLst/>
                </a:prstGeom>
                <a:noFill/>
                <a:ln w="12700" cap="flat" cmpd="sng" algn="ctr">
                  <a:solidFill>
                    <a:srgbClr val="00B050"/>
                  </a:solidFill>
                  <a:prstDash val="solid"/>
                </a:ln>
                <a:effectLst/>
              </p:spPr>
            </p:cxnSp>
            <p:cxnSp>
              <p:nvCxnSpPr>
                <p:cNvPr id="48" name="直接连接符 47"/>
                <p:cNvCxnSpPr/>
                <p:nvPr/>
              </p:nvCxnSpPr>
              <p:spPr>
                <a:xfrm flipV="1">
                  <a:off x="4711528" y="4057532"/>
                  <a:ext cx="540000" cy="540000"/>
                </a:xfrm>
                <a:prstGeom prst="line">
                  <a:avLst/>
                </a:prstGeom>
                <a:noFill/>
                <a:ln w="12700" cap="flat" cmpd="sng" algn="ctr">
                  <a:solidFill>
                    <a:srgbClr val="00B050"/>
                  </a:solidFill>
                  <a:prstDash val="solid"/>
                </a:ln>
                <a:effectLst/>
              </p:spPr>
            </p:cxnSp>
            <p:cxnSp>
              <p:nvCxnSpPr>
                <p:cNvPr id="49" name="直接连接符 48"/>
                <p:cNvCxnSpPr/>
                <p:nvPr/>
              </p:nvCxnSpPr>
              <p:spPr>
                <a:xfrm>
                  <a:off x="4711528" y="3511778"/>
                  <a:ext cx="540000" cy="540000"/>
                </a:xfrm>
                <a:prstGeom prst="line">
                  <a:avLst/>
                </a:prstGeom>
                <a:noFill/>
                <a:ln w="12700" cap="flat" cmpd="sng" algn="ctr">
                  <a:solidFill>
                    <a:srgbClr val="00B050"/>
                  </a:solidFill>
                  <a:prstDash val="solid"/>
                </a:ln>
                <a:effectLst/>
              </p:spPr>
            </p:cxnSp>
            <p:cxnSp>
              <p:nvCxnSpPr>
                <p:cNvPr id="50" name="直接连接符 49"/>
                <p:cNvCxnSpPr/>
                <p:nvPr/>
              </p:nvCxnSpPr>
              <p:spPr>
                <a:xfrm flipV="1">
                  <a:off x="4720861" y="2973249"/>
                  <a:ext cx="540000" cy="540000"/>
                </a:xfrm>
                <a:prstGeom prst="line">
                  <a:avLst/>
                </a:prstGeom>
                <a:noFill/>
                <a:ln w="12700" cap="flat" cmpd="sng" algn="ctr">
                  <a:solidFill>
                    <a:srgbClr val="00B050"/>
                  </a:solidFill>
                  <a:prstDash val="solid"/>
                </a:ln>
                <a:effectLst/>
              </p:spPr>
            </p:cxnSp>
            <p:cxnSp>
              <p:nvCxnSpPr>
                <p:cNvPr id="51" name="直接连接符 50"/>
                <p:cNvCxnSpPr/>
                <p:nvPr/>
              </p:nvCxnSpPr>
              <p:spPr>
                <a:xfrm flipV="1">
                  <a:off x="4706861" y="4567917"/>
                  <a:ext cx="540000" cy="540000"/>
                </a:xfrm>
                <a:prstGeom prst="line">
                  <a:avLst/>
                </a:prstGeom>
                <a:noFill/>
                <a:ln w="12700" cap="flat" cmpd="sng" algn="ctr">
                  <a:solidFill>
                    <a:srgbClr val="00B050"/>
                  </a:solidFill>
                  <a:prstDash val="solid"/>
                </a:ln>
                <a:effectLst/>
              </p:spPr>
            </p:cxnSp>
            <p:cxnSp>
              <p:nvCxnSpPr>
                <p:cNvPr id="52" name="直接连接符 51"/>
                <p:cNvCxnSpPr/>
                <p:nvPr/>
              </p:nvCxnSpPr>
              <p:spPr>
                <a:xfrm>
                  <a:off x="4706861" y="4030532"/>
                  <a:ext cx="540000" cy="540000"/>
                </a:xfrm>
                <a:prstGeom prst="line">
                  <a:avLst/>
                </a:prstGeom>
                <a:noFill/>
                <a:ln w="12700" cap="flat" cmpd="sng" algn="ctr">
                  <a:solidFill>
                    <a:srgbClr val="00B050"/>
                  </a:solidFill>
                  <a:prstDash val="solid"/>
                </a:ln>
                <a:effectLst/>
              </p:spPr>
            </p:cxnSp>
            <p:cxnSp>
              <p:nvCxnSpPr>
                <p:cNvPr id="53" name="直接连接符 52"/>
                <p:cNvCxnSpPr/>
                <p:nvPr/>
              </p:nvCxnSpPr>
              <p:spPr>
                <a:xfrm flipV="1">
                  <a:off x="4706861" y="3490532"/>
                  <a:ext cx="540000" cy="540000"/>
                </a:xfrm>
                <a:prstGeom prst="line">
                  <a:avLst/>
                </a:prstGeom>
                <a:noFill/>
                <a:ln w="12700" cap="flat" cmpd="sng" algn="ctr">
                  <a:solidFill>
                    <a:srgbClr val="00B050"/>
                  </a:solidFill>
                  <a:prstDash val="solid"/>
                </a:ln>
                <a:effectLst/>
              </p:spPr>
            </p:cxnSp>
            <p:cxnSp>
              <p:nvCxnSpPr>
                <p:cNvPr id="54" name="直接连接符 53"/>
                <p:cNvCxnSpPr/>
                <p:nvPr/>
              </p:nvCxnSpPr>
              <p:spPr>
                <a:xfrm>
                  <a:off x="4706861" y="2944778"/>
                  <a:ext cx="540000" cy="540000"/>
                </a:xfrm>
                <a:prstGeom prst="line">
                  <a:avLst/>
                </a:prstGeom>
                <a:noFill/>
                <a:ln w="12700" cap="flat" cmpd="sng" algn="ctr">
                  <a:solidFill>
                    <a:srgbClr val="00B050"/>
                  </a:solidFill>
                  <a:prstDash val="solid"/>
                </a:ln>
                <a:effectLst/>
              </p:spPr>
            </p:cxnSp>
            <p:cxnSp>
              <p:nvCxnSpPr>
                <p:cNvPr id="55" name="直接连接符 54"/>
                <p:cNvCxnSpPr/>
                <p:nvPr/>
              </p:nvCxnSpPr>
              <p:spPr>
                <a:xfrm flipV="1">
                  <a:off x="4706861" y="2641434"/>
                  <a:ext cx="304815" cy="304815"/>
                </a:xfrm>
                <a:prstGeom prst="line">
                  <a:avLst/>
                </a:prstGeom>
                <a:noFill/>
                <a:ln w="12700" cap="flat" cmpd="sng" algn="ctr">
                  <a:solidFill>
                    <a:srgbClr val="00B050"/>
                  </a:solidFill>
                  <a:prstDash val="solid"/>
                </a:ln>
                <a:effectLst/>
              </p:spPr>
            </p:cxnSp>
            <p:cxnSp>
              <p:nvCxnSpPr>
                <p:cNvPr id="56" name="直接连接符 55"/>
                <p:cNvCxnSpPr/>
                <p:nvPr/>
              </p:nvCxnSpPr>
              <p:spPr>
                <a:xfrm flipV="1">
                  <a:off x="5011073" y="2389519"/>
                  <a:ext cx="251914" cy="251914"/>
                </a:xfrm>
                <a:prstGeom prst="line">
                  <a:avLst/>
                </a:prstGeom>
                <a:noFill/>
                <a:ln w="12700" cap="flat" cmpd="sng" algn="ctr">
                  <a:solidFill>
                    <a:srgbClr val="00B050"/>
                  </a:solidFill>
                  <a:prstDash val="dash"/>
                </a:ln>
                <a:effectLst/>
              </p:spPr>
            </p:cxnSp>
            <p:cxnSp>
              <p:nvCxnSpPr>
                <p:cNvPr id="57" name="直接连接符 56"/>
                <p:cNvCxnSpPr/>
                <p:nvPr/>
              </p:nvCxnSpPr>
              <p:spPr>
                <a:xfrm>
                  <a:off x="5011544" y="2629930"/>
                  <a:ext cx="251914" cy="251914"/>
                </a:xfrm>
                <a:prstGeom prst="line">
                  <a:avLst/>
                </a:prstGeom>
                <a:noFill/>
                <a:ln w="12700" cap="flat" cmpd="sng" algn="ctr">
                  <a:solidFill>
                    <a:srgbClr val="00B050"/>
                  </a:solidFill>
                  <a:prstDash val="solid"/>
                </a:ln>
                <a:effectLst/>
              </p:spPr>
            </p:cxnSp>
          </p:grpSp>
        </p:grpSp>
        <p:grpSp>
          <p:nvGrpSpPr>
            <p:cNvPr id="13" name="组合 12"/>
            <p:cNvGrpSpPr/>
            <p:nvPr/>
          </p:nvGrpSpPr>
          <p:grpSpPr>
            <a:xfrm>
              <a:off x="6367376" y="1588473"/>
              <a:ext cx="2108934" cy="3488082"/>
              <a:chOff x="7026529" y="2029039"/>
              <a:chExt cx="2108934" cy="3488082"/>
            </a:xfrm>
          </p:grpSpPr>
          <p:grpSp>
            <p:nvGrpSpPr>
              <p:cNvPr id="14" name="组合 13"/>
              <p:cNvGrpSpPr/>
              <p:nvPr/>
            </p:nvGrpSpPr>
            <p:grpSpPr>
              <a:xfrm>
                <a:off x="7026529" y="2029039"/>
                <a:ext cx="2108934" cy="3488082"/>
                <a:chOff x="6186114" y="1968064"/>
                <a:chExt cx="2108934" cy="3488082"/>
              </a:xfrm>
            </p:grpSpPr>
            <p:sp>
              <p:nvSpPr>
                <p:cNvPr id="26" name="矩形 25"/>
                <p:cNvSpPr/>
                <p:nvPr/>
              </p:nvSpPr>
              <p:spPr>
                <a:xfrm>
                  <a:off x="7157448" y="2576146"/>
                  <a:ext cx="540000" cy="2880000"/>
                </a:xfrm>
                <a:prstGeom prst="rect">
                  <a:avLst/>
                </a:prstGeom>
                <a:solidFill>
                  <a:srgbClr val="1A1AA7"/>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27" name="直角三角形 26"/>
                <p:cNvSpPr/>
                <p:nvPr/>
              </p:nvSpPr>
              <p:spPr>
                <a:xfrm rot="5400000">
                  <a:off x="7157448" y="2572762"/>
                  <a:ext cx="540000" cy="540000"/>
                </a:xfrm>
                <a:prstGeom prst="rtTriangle">
                  <a:avLst/>
                </a:prstGeom>
                <a:solidFill>
                  <a:sysClr val="window" lastClr="FFFFFF"/>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nvGrpSpPr>
                <p:cNvPr id="28" name="组合 27"/>
                <p:cNvGrpSpPr/>
                <p:nvPr/>
              </p:nvGrpSpPr>
              <p:grpSpPr>
                <a:xfrm rot="16200000">
                  <a:off x="6372981" y="1781197"/>
                  <a:ext cx="1137600" cy="1511334"/>
                  <a:chOff x="8700001" y="2561361"/>
                  <a:chExt cx="1137600" cy="1511334"/>
                </a:xfrm>
              </p:grpSpPr>
              <p:sp>
                <p:nvSpPr>
                  <p:cNvPr id="37" name="矩形 36"/>
                  <p:cNvSpPr/>
                  <p:nvPr/>
                </p:nvSpPr>
                <p:spPr>
                  <a:xfrm flipV="1">
                    <a:off x="8700001" y="2561361"/>
                    <a:ext cx="540000" cy="1511334"/>
                  </a:xfrm>
                  <a:prstGeom prst="rect">
                    <a:avLst/>
                  </a:prstGeom>
                  <a:solidFill>
                    <a:srgbClr val="1A1AA7">
                      <a:alpha val="3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nvGrpSpPr>
                  <p:cNvPr id="38" name="组合 37"/>
                  <p:cNvGrpSpPr/>
                  <p:nvPr/>
                </p:nvGrpSpPr>
                <p:grpSpPr>
                  <a:xfrm>
                    <a:off x="9240001" y="3082695"/>
                    <a:ext cx="597600" cy="990000"/>
                    <a:chOff x="9240001" y="3082695"/>
                    <a:chExt cx="597600" cy="990000"/>
                  </a:xfrm>
                </p:grpSpPr>
                <p:sp>
                  <p:nvSpPr>
                    <p:cNvPr id="39" name="矩形 38"/>
                    <p:cNvSpPr/>
                    <p:nvPr/>
                  </p:nvSpPr>
                  <p:spPr>
                    <a:xfrm flipV="1">
                      <a:off x="9240001" y="3082695"/>
                      <a:ext cx="597600" cy="990000"/>
                    </a:xfrm>
                    <a:prstGeom prst="rect">
                      <a:avLst/>
                    </a:prstGeom>
                    <a:solidFill>
                      <a:srgbClr val="046931">
                        <a:alpha val="3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nvGrpSpPr>
                    <p:cNvPr id="40" name="组合 39"/>
                    <p:cNvGrpSpPr/>
                    <p:nvPr/>
                  </p:nvGrpSpPr>
                  <p:grpSpPr>
                    <a:xfrm>
                      <a:off x="9240001" y="3165350"/>
                      <a:ext cx="72000" cy="824691"/>
                      <a:chOff x="9240001" y="3165350"/>
                      <a:chExt cx="72000" cy="824691"/>
                    </a:xfrm>
                  </p:grpSpPr>
                  <p:sp>
                    <p:nvSpPr>
                      <p:cNvPr id="41" name="矩形 40"/>
                      <p:cNvSpPr/>
                      <p:nvPr/>
                    </p:nvSpPr>
                    <p:spPr>
                      <a:xfrm flipV="1">
                        <a:off x="9240001" y="3374780"/>
                        <a:ext cx="72000" cy="198000"/>
                      </a:xfrm>
                      <a:prstGeom prst="rect">
                        <a:avLst/>
                      </a:prstGeom>
                      <a:solidFill>
                        <a:srgbClr val="FFC000">
                          <a:alpha val="5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42" name="矩形 41"/>
                      <p:cNvSpPr/>
                      <p:nvPr/>
                    </p:nvSpPr>
                    <p:spPr>
                      <a:xfrm flipV="1">
                        <a:off x="9240001" y="3165350"/>
                        <a:ext cx="72000" cy="198000"/>
                      </a:xfrm>
                      <a:prstGeom prst="rect">
                        <a:avLst/>
                      </a:prstGeom>
                      <a:solidFill>
                        <a:srgbClr val="FFC000">
                          <a:alpha val="5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43" name="矩形 42"/>
                      <p:cNvSpPr/>
                      <p:nvPr/>
                    </p:nvSpPr>
                    <p:spPr>
                      <a:xfrm flipV="1">
                        <a:off x="9240001" y="3792041"/>
                        <a:ext cx="72000" cy="198000"/>
                      </a:xfrm>
                      <a:prstGeom prst="rect">
                        <a:avLst/>
                      </a:prstGeom>
                      <a:solidFill>
                        <a:srgbClr val="FFC000">
                          <a:alpha val="5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44" name="矩形 43"/>
                      <p:cNvSpPr/>
                      <p:nvPr/>
                    </p:nvSpPr>
                    <p:spPr>
                      <a:xfrm flipV="1">
                        <a:off x="9240001" y="3581874"/>
                        <a:ext cx="72000" cy="198000"/>
                      </a:xfrm>
                      <a:prstGeom prst="rect">
                        <a:avLst/>
                      </a:prstGeom>
                      <a:solidFill>
                        <a:srgbClr val="FFC000">
                          <a:alpha val="50000"/>
                        </a:srgbClr>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grpSp>
            </p:grpSp>
            <p:grpSp>
              <p:nvGrpSpPr>
                <p:cNvPr id="29" name="组合 28"/>
                <p:cNvGrpSpPr/>
                <p:nvPr/>
              </p:nvGrpSpPr>
              <p:grpSpPr>
                <a:xfrm>
                  <a:off x="7697448" y="2576146"/>
                  <a:ext cx="597600" cy="990000"/>
                  <a:chOff x="3693834" y="2576146"/>
                  <a:chExt cx="597600" cy="990000"/>
                </a:xfrm>
              </p:grpSpPr>
              <p:sp>
                <p:nvSpPr>
                  <p:cNvPr id="31" name="矩形 30"/>
                  <p:cNvSpPr/>
                  <p:nvPr/>
                </p:nvSpPr>
                <p:spPr>
                  <a:xfrm>
                    <a:off x="3693834" y="2576146"/>
                    <a:ext cx="597600" cy="990000"/>
                  </a:xfrm>
                  <a:prstGeom prst="rect">
                    <a:avLst/>
                  </a:prstGeom>
                  <a:solidFill>
                    <a:srgbClr val="046931"/>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nvGrpSpPr>
                  <p:cNvPr id="32" name="组合 31"/>
                  <p:cNvGrpSpPr/>
                  <p:nvPr/>
                </p:nvGrpSpPr>
                <p:grpSpPr>
                  <a:xfrm>
                    <a:off x="3693834" y="2658800"/>
                    <a:ext cx="72000" cy="824691"/>
                    <a:chOff x="4845775" y="4012895"/>
                    <a:chExt cx="72000" cy="824691"/>
                  </a:xfrm>
                  <a:solidFill>
                    <a:srgbClr val="FFC000"/>
                  </a:solidFill>
                </p:grpSpPr>
                <p:sp>
                  <p:nvSpPr>
                    <p:cNvPr id="33" name="矩形 32"/>
                    <p:cNvSpPr/>
                    <p:nvPr/>
                  </p:nvSpPr>
                  <p:spPr>
                    <a:xfrm>
                      <a:off x="4845775" y="4430156"/>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34" name="矩形 33"/>
                    <p:cNvSpPr/>
                    <p:nvPr/>
                  </p:nvSpPr>
                  <p:spPr>
                    <a:xfrm>
                      <a:off x="4845775" y="4639586"/>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35" name="矩形 34"/>
                    <p:cNvSpPr/>
                    <p:nvPr/>
                  </p:nvSpPr>
                  <p:spPr>
                    <a:xfrm>
                      <a:off x="4845775" y="4012895"/>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sp>
                  <p:nvSpPr>
                    <p:cNvPr id="36" name="矩形 35"/>
                    <p:cNvSpPr/>
                    <p:nvPr/>
                  </p:nvSpPr>
                  <p:spPr>
                    <a:xfrm>
                      <a:off x="4845775" y="4223062"/>
                      <a:ext cx="72000" cy="198000"/>
                    </a:xfrm>
                    <a:prstGeom prst="rect">
                      <a:avLst/>
                    </a:prstGeom>
                    <a:grp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grpSp>
            <p:sp>
              <p:nvSpPr>
                <p:cNvPr id="30" name="矩形 29"/>
                <p:cNvSpPr/>
                <p:nvPr/>
              </p:nvSpPr>
              <p:spPr>
                <a:xfrm rot="-2700000">
                  <a:off x="7026924" y="2798788"/>
                  <a:ext cx="763200" cy="54000"/>
                </a:xfrm>
                <a:prstGeom prst="rect">
                  <a:avLst/>
                </a:prstGeom>
                <a:solidFill>
                  <a:srgbClr val="FF0000"/>
                </a:solid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grpSp>
          <p:grpSp>
            <p:nvGrpSpPr>
              <p:cNvPr id="15" name="组合 14"/>
              <p:cNvGrpSpPr/>
              <p:nvPr/>
            </p:nvGrpSpPr>
            <p:grpSpPr>
              <a:xfrm>
                <a:off x="7873472" y="2625520"/>
                <a:ext cx="681875" cy="2880838"/>
                <a:chOff x="7873472" y="2625520"/>
                <a:chExt cx="681875" cy="2880838"/>
              </a:xfrm>
            </p:grpSpPr>
            <p:cxnSp>
              <p:nvCxnSpPr>
                <p:cNvPr id="16" name="直接连接符 15"/>
                <p:cNvCxnSpPr/>
                <p:nvPr/>
              </p:nvCxnSpPr>
              <p:spPr>
                <a:xfrm>
                  <a:off x="8006014" y="4832068"/>
                  <a:ext cx="540000" cy="674290"/>
                </a:xfrm>
                <a:prstGeom prst="line">
                  <a:avLst/>
                </a:prstGeom>
                <a:noFill/>
                <a:ln w="12700" cap="flat" cmpd="sng" algn="ctr">
                  <a:solidFill>
                    <a:srgbClr val="00B050"/>
                  </a:solidFill>
                  <a:prstDash val="solid"/>
                </a:ln>
                <a:effectLst/>
              </p:spPr>
            </p:cxnSp>
            <p:cxnSp>
              <p:nvCxnSpPr>
                <p:cNvPr id="17" name="直接连接符 16"/>
                <p:cNvCxnSpPr/>
                <p:nvPr/>
              </p:nvCxnSpPr>
              <p:spPr>
                <a:xfrm flipV="1">
                  <a:off x="8006014" y="4157779"/>
                  <a:ext cx="540000" cy="674290"/>
                </a:xfrm>
                <a:prstGeom prst="line">
                  <a:avLst/>
                </a:prstGeom>
                <a:noFill/>
                <a:ln w="12700" cap="flat" cmpd="sng" algn="ctr">
                  <a:solidFill>
                    <a:srgbClr val="00B050"/>
                  </a:solidFill>
                  <a:prstDash val="solid"/>
                </a:ln>
                <a:effectLst/>
              </p:spPr>
            </p:cxnSp>
            <p:cxnSp>
              <p:nvCxnSpPr>
                <p:cNvPr id="18" name="直接连接符 17"/>
                <p:cNvCxnSpPr/>
                <p:nvPr/>
              </p:nvCxnSpPr>
              <p:spPr>
                <a:xfrm>
                  <a:off x="8006014" y="3476304"/>
                  <a:ext cx="540000" cy="674290"/>
                </a:xfrm>
                <a:prstGeom prst="line">
                  <a:avLst/>
                </a:prstGeom>
                <a:noFill/>
                <a:ln w="12700" cap="flat" cmpd="sng" algn="ctr">
                  <a:solidFill>
                    <a:srgbClr val="00B050"/>
                  </a:solidFill>
                  <a:prstDash val="solid"/>
                </a:ln>
                <a:effectLst/>
              </p:spPr>
            </p:cxnSp>
            <p:cxnSp>
              <p:nvCxnSpPr>
                <p:cNvPr id="19" name="直接连接符 18"/>
                <p:cNvCxnSpPr/>
                <p:nvPr/>
              </p:nvCxnSpPr>
              <p:spPr>
                <a:xfrm flipV="1">
                  <a:off x="8015347" y="2803851"/>
                  <a:ext cx="540000" cy="674290"/>
                </a:xfrm>
                <a:prstGeom prst="line">
                  <a:avLst/>
                </a:prstGeom>
                <a:noFill/>
                <a:ln w="12700" cap="flat" cmpd="sng" algn="ctr">
                  <a:solidFill>
                    <a:srgbClr val="00B050"/>
                  </a:solidFill>
                  <a:prstDash val="solid"/>
                </a:ln>
                <a:effectLst/>
              </p:spPr>
            </p:cxnSp>
            <p:cxnSp>
              <p:nvCxnSpPr>
                <p:cNvPr id="20" name="直接连接符 19"/>
                <p:cNvCxnSpPr/>
                <p:nvPr/>
              </p:nvCxnSpPr>
              <p:spPr>
                <a:xfrm flipV="1">
                  <a:off x="8001347" y="4795088"/>
                  <a:ext cx="540000" cy="674290"/>
                </a:xfrm>
                <a:prstGeom prst="line">
                  <a:avLst/>
                </a:prstGeom>
                <a:noFill/>
                <a:ln w="12700" cap="flat" cmpd="sng" algn="ctr">
                  <a:solidFill>
                    <a:srgbClr val="00B050"/>
                  </a:solidFill>
                  <a:prstDash val="solid"/>
                </a:ln>
                <a:effectLst/>
              </p:spPr>
            </p:cxnSp>
            <p:cxnSp>
              <p:nvCxnSpPr>
                <p:cNvPr id="21" name="直接连接符 20"/>
                <p:cNvCxnSpPr/>
                <p:nvPr/>
              </p:nvCxnSpPr>
              <p:spPr>
                <a:xfrm>
                  <a:off x="8001347" y="4124064"/>
                  <a:ext cx="540000" cy="674290"/>
                </a:xfrm>
                <a:prstGeom prst="line">
                  <a:avLst/>
                </a:prstGeom>
                <a:noFill/>
                <a:ln w="12700" cap="flat" cmpd="sng" algn="ctr">
                  <a:solidFill>
                    <a:srgbClr val="00B050"/>
                  </a:solidFill>
                  <a:prstDash val="solid"/>
                </a:ln>
                <a:effectLst/>
              </p:spPr>
            </p:cxnSp>
            <p:cxnSp>
              <p:nvCxnSpPr>
                <p:cNvPr id="22" name="直接连接符 21"/>
                <p:cNvCxnSpPr/>
                <p:nvPr/>
              </p:nvCxnSpPr>
              <p:spPr>
                <a:xfrm flipV="1">
                  <a:off x="8001347" y="3449774"/>
                  <a:ext cx="540000" cy="674290"/>
                </a:xfrm>
                <a:prstGeom prst="line">
                  <a:avLst/>
                </a:prstGeom>
                <a:noFill/>
                <a:ln w="12700" cap="flat" cmpd="sng" algn="ctr">
                  <a:solidFill>
                    <a:srgbClr val="00B050"/>
                  </a:solidFill>
                  <a:prstDash val="solid"/>
                </a:ln>
                <a:effectLst/>
              </p:spPr>
            </p:cxnSp>
            <p:cxnSp>
              <p:nvCxnSpPr>
                <p:cNvPr id="23" name="直接连接符 22"/>
                <p:cNvCxnSpPr/>
                <p:nvPr/>
              </p:nvCxnSpPr>
              <p:spPr>
                <a:xfrm>
                  <a:off x="8173941" y="2996280"/>
                  <a:ext cx="363922" cy="449694"/>
                </a:xfrm>
                <a:prstGeom prst="line">
                  <a:avLst/>
                </a:prstGeom>
                <a:noFill/>
                <a:ln w="12700" cap="flat" cmpd="sng" algn="ctr">
                  <a:solidFill>
                    <a:srgbClr val="00B050"/>
                  </a:solidFill>
                  <a:prstDash val="solid"/>
                </a:ln>
                <a:effectLst/>
              </p:spPr>
            </p:cxnSp>
            <p:cxnSp>
              <p:nvCxnSpPr>
                <p:cNvPr id="24" name="直接连接符 23"/>
                <p:cNvCxnSpPr/>
                <p:nvPr/>
              </p:nvCxnSpPr>
              <p:spPr>
                <a:xfrm>
                  <a:off x="7873472" y="2625520"/>
                  <a:ext cx="318969" cy="389558"/>
                </a:xfrm>
                <a:prstGeom prst="line">
                  <a:avLst/>
                </a:prstGeom>
                <a:noFill/>
                <a:ln w="12700" cap="flat" cmpd="sng" algn="ctr">
                  <a:solidFill>
                    <a:srgbClr val="00B050"/>
                  </a:solidFill>
                  <a:prstDash val="dash"/>
                </a:ln>
                <a:effectLst/>
              </p:spPr>
            </p:cxnSp>
            <p:cxnSp>
              <p:nvCxnSpPr>
                <p:cNvPr id="25" name="直接连接符 24"/>
                <p:cNvCxnSpPr/>
                <p:nvPr/>
              </p:nvCxnSpPr>
              <p:spPr>
                <a:xfrm>
                  <a:off x="8173941" y="2997970"/>
                  <a:ext cx="363360" cy="300184"/>
                </a:xfrm>
                <a:prstGeom prst="line">
                  <a:avLst/>
                </a:prstGeom>
                <a:noFill/>
                <a:ln w="12700" cap="flat" cmpd="sng" algn="ctr">
                  <a:solidFill>
                    <a:srgbClr val="00B050"/>
                  </a:solidFill>
                  <a:prstDash val="solid"/>
                </a:ln>
                <a:effectLst/>
              </p:spPr>
            </p:cxnSp>
          </p:grpSp>
        </p:grpSp>
      </p:grpSp>
      <p:sp>
        <p:nvSpPr>
          <p:cNvPr id="99" name="文本框 98"/>
          <p:cNvSpPr txBox="1"/>
          <p:nvPr/>
        </p:nvSpPr>
        <p:spPr>
          <a:xfrm>
            <a:off x="228600" y="3407780"/>
            <a:ext cx="4343400" cy="904863"/>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smtClean="0">
                <a:solidFill>
                  <a:srgbClr val="0000FF"/>
                </a:solidFill>
                <a:latin typeface="华文楷体" panose="02010600040101010101" pitchFamily="2" charset="-122"/>
                <a:ea typeface="华文楷体" panose="02010600040101010101" pitchFamily="2" charset="-122"/>
              </a:rPr>
              <a:t>模拟优化：</a:t>
            </a:r>
            <a:endParaRPr lang="en-US" altLang="zh-CN" sz="2400" dirty="0" smtClean="0">
              <a:solidFill>
                <a:srgbClr val="0000FF"/>
              </a:solidFill>
              <a:latin typeface="华文楷体" panose="02010600040101010101" pitchFamily="2" charset="-122"/>
              <a:ea typeface="华文楷体" panose="02010600040101010101" pitchFamily="2" charset="-122"/>
            </a:endParaRPr>
          </a:p>
          <a:p>
            <a:pPr algn="l">
              <a:buClrTx/>
              <a:buNone/>
            </a:pPr>
            <a:r>
              <a:rPr lang="en-US" altLang="zh-CN" sz="2400" dirty="0">
                <a:latin typeface="华文楷体" panose="02010600040101010101" pitchFamily="2" charset="-122"/>
                <a:ea typeface="华文楷体" panose="02010600040101010101" pitchFamily="2" charset="-122"/>
              </a:rPr>
              <a:t> </a:t>
            </a:r>
            <a:r>
              <a:rPr lang="en-US" altLang="zh-CN" sz="2400" dirty="0" smtClean="0">
                <a:latin typeface="华文楷体" panose="02010600040101010101" pitchFamily="2" charset="-122"/>
                <a:ea typeface="华文楷体" panose="02010600040101010101" pitchFamily="2" charset="-122"/>
              </a:rPr>
              <a:t>   </a:t>
            </a:r>
            <a:r>
              <a:rPr lang="zh-CN" altLang="en-US" sz="2400" dirty="0" smtClean="0">
                <a:solidFill>
                  <a:schemeClr val="tx1"/>
                </a:solidFill>
                <a:latin typeface="华文楷体" panose="02010600040101010101" pitchFamily="2" charset="-122"/>
                <a:ea typeface="华文楷体" panose="02010600040101010101" pitchFamily="2" charset="-122"/>
              </a:rPr>
              <a:t>石英厚度、形状；</a:t>
            </a:r>
            <a:r>
              <a:rPr lang="en-US" altLang="zh-CN" sz="2400" dirty="0" smtClean="0">
                <a:solidFill>
                  <a:schemeClr val="tx1"/>
                </a:solidFill>
                <a:latin typeface="华文楷体" panose="02010600040101010101" pitchFamily="2" charset="-122"/>
                <a:ea typeface="华文楷体" panose="02010600040101010101" pitchFamily="2" charset="-122"/>
              </a:rPr>
              <a:t>PMT</a:t>
            </a:r>
            <a:r>
              <a:rPr lang="zh-CN" altLang="en-US" sz="2400" dirty="0" smtClean="0">
                <a:solidFill>
                  <a:schemeClr val="tx1"/>
                </a:solidFill>
                <a:latin typeface="华文楷体" panose="02010600040101010101" pitchFamily="2" charset="-122"/>
                <a:ea typeface="华文楷体" panose="02010600040101010101" pitchFamily="2" charset="-122"/>
              </a:rPr>
              <a:t>耦合</a:t>
            </a:r>
            <a:endParaRPr lang="zh-CN" altLang="en-US" sz="2400" dirty="0">
              <a:solidFill>
                <a:schemeClr val="tx1"/>
              </a:solidFill>
              <a:latin typeface="华文楷体" panose="02010600040101010101" pitchFamily="2" charset="-122"/>
              <a:ea typeface="华文楷体" panose="02010600040101010101" pitchFamily="2" charset="-122"/>
            </a:endParaRPr>
          </a:p>
        </p:txBody>
      </p:sp>
      <p:sp>
        <p:nvSpPr>
          <p:cNvPr id="100" name="文本框 99"/>
          <p:cNvSpPr txBox="1"/>
          <p:nvPr/>
        </p:nvSpPr>
        <p:spPr>
          <a:xfrm>
            <a:off x="4376892" y="3257953"/>
            <a:ext cx="2286000" cy="461665"/>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a:solidFill>
                  <a:srgbClr val="0000FF"/>
                </a:solidFill>
                <a:latin typeface="华文楷体" panose="02010600040101010101" pitchFamily="2" charset="-122"/>
                <a:ea typeface="华文楷体" panose="02010600040101010101" pitchFamily="2" charset="-122"/>
              </a:rPr>
              <a:t>预期性能</a:t>
            </a:r>
            <a:endParaRPr lang="zh-CN" altLang="en-US" sz="2400" dirty="0">
              <a:solidFill>
                <a:srgbClr val="0000FF"/>
              </a:solidFill>
              <a:latin typeface="华文楷体" panose="02010600040101010101" pitchFamily="2" charset="-122"/>
              <a:ea typeface="华文楷体" panose="02010600040101010101" pitchFamily="2" charset="-122"/>
            </a:endParaRPr>
          </a:p>
        </p:txBody>
      </p:sp>
      <p:grpSp>
        <p:nvGrpSpPr>
          <p:cNvPr id="106" name="组合 105"/>
          <p:cNvGrpSpPr/>
          <p:nvPr/>
        </p:nvGrpSpPr>
        <p:grpSpPr>
          <a:xfrm>
            <a:off x="4313794" y="3514760"/>
            <a:ext cx="2412197" cy="1884660"/>
            <a:chOff x="4379218" y="3961348"/>
            <a:chExt cx="2412197" cy="1884660"/>
          </a:xfrm>
        </p:grpSpPr>
        <p:pic>
          <p:nvPicPr>
            <p:cNvPr id="101" name="图片 1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9218" y="4107896"/>
              <a:ext cx="2412197" cy="1738112"/>
            </a:xfrm>
            <a:prstGeom prst="rect">
              <a:avLst/>
            </a:prstGeom>
          </p:spPr>
        </p:pic>
        <p:sp>
          <p:nvSpPr>
            <p:cNvPr id="103" name="文本框 102"/>
            <p:cNvSpPr txBox="1"/>
            <p:nvPr/>
          </p:nvSpPr>
          <p:spPr>
            <a:xfrm>
              <a:off x="5988897" y="3961348"/>
              <a:ext cx="800219" cy="338554"/>
            </a:xfrm>
            <a:prstGeom prst="rect">
              <a:avLst/>
            </a:prstGeom>
            <a:noFill/>
          </p:spPr>
          <p:txBody>
            <a:bodyPr wrap="none" rtlCol="0">
              <a:spAutoFit/>
            </a:bodyPr>
            <a:lstStyle/>
            <a:p>
              <a:pPr algn="l" defTabSz="457200" fontAlgn="auto">
                <a:spcBef>
                  <a:spcPts val="0"/>
                </a:spcBef>
                <a:spcAft>
                  <a:spcPts val="0"/>
                </a:spcAft>
                <a:buClrTx/>
                <a:buFontTx/>
                <a:buNone/>
              </a:pPr>
              <a:r>
                <a:rPr kumimoji="0" lang="zh-CN" altLang="en-US" sz="1600" dirty="0">
                  <a:solidFill>
                    <a:schemeClr val="tx1"/>
                  </a:solidFill>
                  <a:latin typeface="华文楷体" panose="02010600040101010101" pitchFamily="2" charset="-122"/>
                  <a:ea typeface="华文楷体" panose="02010600040101010101" pitchFamily="2" charset="-122"/>
                </a:rPr>
                <a:t>光产额</a:t>
              </a:r>
              <a:endParaRPr kumimoji="0" lang="en-US" sz="1600" dirty="0">
                <a:solidFill>
                  <a:schemeClr val="tx1"/>
                </a:solidFill>
                <a:latin typeface="华文楷体" panose="02010600040101010101" pitchFamily="2" charset="-122"/>
                <a:ea typeface="华文楷体" panose="02010600040101010101" pitchFamily="2" charset="-122"/>
              </a:endParaRPr>
            </a:p>
          </p:txBody>
        </p:sp>
      </p:grpSp>
      <p:grpSp>
        <p:nvGrpSpPr>
          <p:cNvPr id="107" name="组合 106"/>
          <p:cNvGrpSpPr/>
          <p:nvPr/>
        </p:nvGrpSpPr>
        <p:grpSpPr>
          <a:xfrm>
            <a:off x="6875168" y="3408399"/>
            <a:ext cx="2175388" cy="1907389"/>
            <a:chOff x="6890724" y="3938619"/>
            <a:chExt cx="2175388" cy="1907389"/>
          </a:xfrm>
        </p:grpSpPr>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90724" y="4152356"/>
              <a:ext cx="2138976" cy="1693652"/>
            </a:xfrm>
            <a:prstGeom prst="rect">
              <a:avLst/>
            </a:prstGeom>
          </p:spPr>
        </p:pic>
        <p:sp>
          <p:nvSpPr>
            <p:cNvPr id="104" name="文本框 103"/>
            <p:cNvSpPr txBox="1"/>
            <p:nvPr/>
          </p:nvSpPr>
          <p:spPr>
            <a:xfrm>
              <a:off x="8057503" y="3938619"/>
              <a:ext cx="1008609" cy="338554"/>
            </a:xfrm>
            <a:prstGeom prst="rect">
              <a:avLst/>
            </a:prstGeom>
            <a:noFill/>
          </p:spPr>
          <p:txBody>
            <a:bodyPr wrap="none" rtlCol="0">
              <a:spAutoFit/>
            </a:bodyPr>
            <a:lstStyle/>
            <a:p>
              <a:pPr algn="l" defTabSz="457200" fontAlgn="auto">
                <a:spcBef>
                  <a:spcPts val="0"/>
                </a:spcBef>
                <a:spcAft>
                  <a:spcPts val="0"/>
                </a:spcAft>
                <a:buClrTx/>
                <a:buNone/>
              </a:pPr>
              <a:r>
                <a:rPr kumimoji="0" lang="zh-CN" altLang="en-US" sz="1600" dirty="0">
                  <a:solidFill>
                    <a:schemeClr val="tx1"/>
                  </a:solidFill>
                  <a:latin typeface="华文楷体" panose="02010600040101010101" pitchFamily="2" charset="-122"/>
                  <a:ea typeface="华文楷体" panose="02010600040101010101" pitchFamily="2" charset="-122"/>
                </a:rPr>
                <a:t>时间</a:t>
              </a:r>
              <a:r>
                <a:rPr kumimoji="0" lang="zh-CN" altLang="en-US" sz="1600" dirty="0">
                  <a:solidFill>
                    <a:schemeClr val="tx1"/>
                  </a:solidFill>
                  <a:latin typeface="华文楷体" panose="02010600040101010101" pitchFamily="2" charset="-122"/>
                  <a:ea typeface="华文楷体" panose="02010600040101010101" pitchFamily="2" charset="-122"/>
                </a:rPr>
                <a:t>分辨</a:t>
              </a:r>
              <a:endParaRPr kumimoji="0" lang="zh-CN" altLang="en-US" sz="1600" dirty="0">
                <a:solidFill>
                  <a:schemeClr val="tx1"/>
                </a:solidFill>
                <a:latin typeface="华文楷体" panose="02010600040101010101" pitchFamily="2" charset="-122"/>
                <a:ea typeface="华文楷体" panose="02010600040101010101" pitchFamily="2" charset="-122"/>
              </a:endParaRPr>
            </a:p>
          </p:txBody>
        </p:sp>
      </p:grpSp>
      <mc:AlternateContent xmlns:mc="http://schemas.openxmlformats.org/markup-compatibility/2006">
        <mc:Choice xmlns:a14="http://schemas.microsoft.com/office/drawing/2010/main" Requires="a14">
          <p:sp>
            <p:nvSpPr>
              <p:cNvPr id="105" name="文本框 104">
                <a:extLst>
                  <a:ext uri="{FF2B5EF4-FFF2-40B4-BE49-F238E27FC236}">
                    <a16:creationId xmlns:a16="http://schemas.microsoft.com/office/drawing/2014/main" id="{0A14C0C2-7D6C-4A3B-8A62-8A455266ABE8}"/>
                  </a:ext>
                </a:extLst>
              </p:cNvPr>
              <p:cNvSpPr txBox="1"/>
              <p:nvPr/>
            </p:nvSpPr>
            <p:spPr>
              <a:xfrm>
                <a:off x="4419395" y="5386973"/>
                <a:ext cx="4183819" cy="707886"/>
              </a:xfrm>
              <a:prstGeom prst="rect">
                <a:avLst/>
              </a:prstGeom>
              <a:noFill/>
              <a:ln>
                <a:noFill/>
              </a:ln>
            </p:spPr>
            <p:txBody>
              <a:bodyPr wrap="square" rtlCol="0">
                <a:spAutoFit/>
              </a:bodyPr>
              <a:lstStyle/>
              <a:p>
                <a:pPr marL="342900" marR="0" lvl="0" indent="-342900" algn="l" defTabSz="4572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000" i="0" u="none" strike="noStrike" kern="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40</a:t>
                </a:r>
                <a:r>
                  <a:rPr kumimoji="0" lang="zh-CN" altLang="en-US" sz="2000" i="0" u="none" strike="noStrike" kern="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只</a:t>
                </a:r>
                <a:r>
                  <a:rPr kumimoji="0" lang="en-US" altLang="zh-CN" sz="2000" i="0" u="none" strike="noStrike" kern="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MCP-PMT</a:t>
                </a:r>
                <a:r>
                  <a:rPr kumimoji="0" lang="zh-CN" altLang="en-US" sz="2000" i="0" u="none" strike="noStrike" kern="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可获得</a:t>
                </a:r>
                <a14:m>
                  <m:oMath xmlns:m="http://schemas.openxmlformats.org/officeDocument/2006/math">
                    <m:sSub>
                      <m:sSubPr>
                        <m:ctrlPr>
                          <a:rPr kumimoji="0" lang="en-US" altLang="zh-CN" sz="200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srgbClr val="0000FF"/>
                            </a:solidFill>
                            <a:effectLst/>
                            <a:uLnTx/>
                            <a:uFillTx/>
                            <a:latin typeface="Cambria Math" panose="02040503050406030204" pitchFamily="18" charset="0"/>
                          </a:rPr>
                          <m:t>𝝈</m:t>
                        </m:r>
                      </m:e>
                      <m:sub>
                        <m:r>
                          <a:rPr kumimoji="0" lang="en-US" altLang="zh-CN" sz="2000" b="1" i="1" u="none" strike="noStrike" kern="0" cap="none" spc="0" normalizeH="0" baseline="0" noProof="0" smtClean="0">
                            <a:ln>
                              <a:noFill/>
                            </a:ln>
                            <a:solidFill>
                              <a:srgbClr val="0000FF"/>
                            </a:solidFill>
                            <a:effectLst/>
                            <a:uLnTx/>
                            <a:uFillTx/>
                            <a:latin typeface="Cambria Math" panose="02040503050406030204" pitchFamily="18" charset="0"/>
                          </a:rPr>
                          <m:t>𝑻</m:t>
                        </m:r>
                      </m:sub>
                    </m:sSub>
                    <m:r>
                      <a:rPr kumimoji="0" lang="en-US" altLang="zh-CN" sz="2000" b="1" i="1" u="none" strike="noStrike" kern="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rPr>
                      <m:t>≲</m:t>
                    </m:r>
                    <m:r>
                      <a:rPr kumimoji="0" lang="en-US" altLang="zh-CN" sz="2000" b="1" i="1" u="none" strike="noStrike" kern="0" cap="none" spc="0" normalizeH="0" baseline="0" noProof="0" smtClean="0">
                        <a:ln>
                          <a:noFill/>
                        </a:ln>
                        <a:solidFill>
                          <a:srgbClr val="0000FF"/>
                        </a:solidFill>
                        <a:effectLst/>
                        <a:uLnTx/>
                        <a:uFillTx/>
                        <a:latin typeface="Cambria Math" panose="02040503050406030204" pitchFamily="18" charset="0"/>
                      </a:rPr>
                      <m:t>𝟏𝟓</m:t>
                    </m:r>
                    <m:r>
                      <a:rPr kumimoji="0" lang="en-US" altLang="zh-CN" sz="2000" b="1" i="1" u="none" strike="noStrike" kern="0" cap="none" spc="0" normalizeH="0" baseline="0" noProof="0" smtClean="0">
                        <a:ln>
                          <a:noFill/>
                        </a:ln>
                        <a:solidFill>
                          <a:srgbClr val="0000FF"/>
                        </a:solidFill>
                        <a:effectLst/>
                        <a:uLnTx/>
                        <a:uFillTx/>
                        <a:latin typeface="Cambria Math" panose="02040503050406030204" pitchFamily="18" charset="0"/>
                      </a:rPr>
                      <m:t>𝒑𝒔</m:t>
                    </m:r>
                  </m:oMath>
                </a14:m>
                <a:endParaRPr kumimoji="0" lang="en-US" altLang="zh-CN" sz="2000" i="0" u="none" strike="noStrike" kern="0" cap="none" spc="0" normalizeH="0" baseline="0" noProof="0" dirty="0" smtClean="0">
                  <a:ln>
                    <a:noFill/>
                  </a:ln>
                  <a:solidFill>
                    <a:srgbClr val="0000FF"/>
                  </a:solidFill>
                  <a:effectLst/>
                  <a:uLnTx/>
                  <a:uFillTx/>
                  <a:latin typeface="华文楷体" panose="02010600040101010101" pitchFamily="2" charset="-122"/>
                  <a:ea typeface="华文楷体" panose="02010600040101010101" pitchFamily="2" charset="-122"/>
                </a:endParaRPr>
              </a:p>
              <a:p>
                <a:pPr marL="342900" indent="-342900" algn="l" defTabSz="457200" fontAlgn="auto">
                  <a:spcBef>
                    <a:spcPts val="0"/>
                  </a:spcBef>
                  <a:spcAft>
                    <a:spcPts val="0"/>
                  </a:spcAft>
                  <a:buClrTx/>
                  <a:buFont typeface="Wingdings" panose="05000000000000000000" pitchFamily="2" charset="2"/>
                  <a:buChar char="p"/>
                </a:pPr>
                <a14:m>
                  <m:oMath xmlns:m="http://schemas.openxmlformats.org/officeDocument/2006/math">
                    <m:sSub>
                      <m:sSubPr>
                        <m:ctrlPr>
                          <a:rPr lang="en-US" altLang="zh-CN" sz="2000" i="1" smtClean="0">
                            <a:solidFill>
                              <a:schemeClr val="tx1"/>
                            </a:solidFill>
                            <a:latin typeface="Cambria Math" panose="02040503050406030204" pitchFamily="18" charset="0"/>
                          </a:rPr>
                        </m:ctrlPr>
                      </m:sSubPr>
                      <m:e>
                        <m:r>
                          <a:rPr lang="en-US" altLang="zh-CN" sz="2000" b="1" i="1">
                            <a:solidFill>
                              <a:schemeClr val="tx1"/>
                            </a:solidFill>
                            <a:latin typeface="Cambria Math" panose="02040503050406030204" pitchFamily="18" charset="0"/>
                          </a:rPr>
                          <m:t>𝝈</m:t>
                        </m:r>
                      </m:e>
                      <m:sub>
                        <m:r>
                          <a:rPr lang="en-US" altLang="zh-CN" sz="2000" b="1" i="1">
                            <a:solidFill>
                              <a:schemeClr val="tx1"/>
                            </a:solidFill>
                            <a:latin typeface="Cambria Math" panose="02040503050406030204" pitchFamily="18" charset="0"/>
                          </a:rPr>
                          <m:t>𝒕𝒓𝒌</m:t>
                        </m:r>
                      </m:sub>
                    </m:sSub>
                    <m:r>
                      <a:rPr lang="en-US" altLang="zh-CN" sz="2000" b="1" i="1">
                        <a:solidFill>
                          <a:schemeClr val="tx1"/>
                        </a:solidFill>
                        <a:latin typeface="Cambria Math" panose="02040503050406030204" pitchFamily="18" charset="0"/>
                      </a:rPr>
                      <m:t>=</m:t>
                    </m:r>
                    <m:r>
                      <a:rPr lang="en-US" altLang="zh-CN" sz="2000" b="1" i="1">
                        <a:solidFill>
                          <a:schemeClr val="tx1"/>
                        </a:solidFill>
                        <a:latin typeface="Cambria Math" panose="02040503050406030204" pitchFamily="18" charset="0"/>
                      </a:rPr>
                      <m:t>𝟏𝟎</m:t>
                    </m:r>
                    <m:r>
                      <a:rPr lang="en-US" altLang="zh-CN" sz="2000" b="1" i="1">
                        <a:solidFill>
                          <a:schemeClr val="tx1"/>
                        </a:solidFill>
                        <a:latin typeface="Cambria Math" panose="02040503050406030204" pitchFamily="18" charset="0"/>
                      </a:rPr>
                      <m:t>𝒑𝒔</m:t>
                    </m:r>
                  </m:oMath>
                </a14:m>
                <a:r>
                  <a:rPr lang="en-US" altLang="zh-CN" sz="2000" dirty="0">
                    <a:solidFill>
                      <a:schemeClr val="tx1"/>
                    </a:solidFill>
                    <a:latin typeface="华文楷体" panose="02010600040101010101" pitchFamily="2" charset="-122"/>
                    <a:ea typeface="华文楷体" panose="02010600040101010101" pitchFamily="2" charset="-122"/>
                  </a:rPr>
                  <a:t> </a:t>
                </a:r>
                <a:r>
                  <a:rPr lang="zh-CN" altLang="en-US" sz="2000" dirty="0" smtClean="0">
                    <a:solidFill>
                      <a:schemeClr val="tx1"/>
                    </a:solidFill>
                    <a:latin typeface="华文楷体" panose="02010600040101010101" pitchFamily="2" charset="-122"/>
                    <a:ea typeface="华文楷体" panose="02010600040101010101" pitchFamily="2" charset="-122"/>
                  </a:rPr>
                  <a:t>，</a:t>
                </a:r>
                <a14:m>
                  <m:oMath xmlns:m="http://schemas.openxmlformats.org/officeDocument/2006/math">
                    <m:sSub>
                      <m:sSubPr>
                        <m:ctrlPr>
                          <a:rPr lang="en-US" altLang="zh-CN" sz="2000" i="1">
                            <a:solidFill>
                              <a:schemeClr val="tx1"/>
                            </a:solidFill>
                            <a:latin typeface="Cambria Math" panose="02040503050406030204" pitchFamily="18" charset="0"/>
                          </a:rPr>
                        </m:ctrlPr>
                      </m:sSubPr>
                      <m:e>
                        <m:r>
                          <a:rPr lang="en-US" altLang="zh-CN" sz="2000" b="1" i="1">
                            <a:solidFill>
                              <a:schemeClr val="tx1"/>
                            </a:solidFill>
                            <a:latin typeface="Cambria Math" panose="02040503050406030204" pitchFamily="18" charset="0"/>
                          </a:rPr>
                          <m:t>𝝈</m:t>
                        </m:r>
                      </m:e>
                      <m:sub>
                        <m:r>
                          <a:rPr lang="en-US" altLang="zh-CN" sz="2000" b="1" i="1">
                            <a:solidFill>
                              <a:schemeClr val="tx1"/>
                            </a:solidFill>
                            <a:latin typeface="Cambria Math" panose="02040503050406030204" pitchFamily="18" charset="0"/>
                          </a:rPr>
                          <m:t>𝑻</m:t>
                        </m:r>
                        <m:r>
                          <a:rPr lang="en-US" altLang="zh-CN" sz="2000" b="1" i="1">
                            <a:solidFill>
                              <a:schemeClr val="tx1"/>
                            </a:solidFill>
                            <a:latin typeface="Cambria Math" panose="02040503050406030204" pitchFamily="18" charset="0"/>
                          </a:rPr>
                          <m:t>𝟎</m:t>
                        </m:r>
                      </m:sub>
                    </m:sSub>
                    <m:r>
                      <a:rPr lang="en-US" altLang="zh-CN" sz="2000" b="1" i="1">
                        <a:solidFill>
                          <a:schemeClr val="tx1"/>
                        </a:solidFill>
                        <a:latin typeface="Cambria Math" panose="02040503050406030204" pitchFamily="18" charset="0"/>
                      </a:rPr>
                      <m:t>=</m:t>
                    </m:r>
                    <m:r>
                      <a:rPr lang="en-US" altLang="zh-CN" sz="2000" b="1" i="1">
                        <a:solidFill>
                          <a:schemeClr val="tx1"/>
                        </a:solidFill>
                        <a:latin typeface="Cambria Math" charset="0"/>
                      </a:rPr>
                      <m:t>𝟒</m:t>
                    </m:r>
                    <m:r>
                      <a:rPr lang="en-US" altLang="zh-CN" sz="2000" b="1" i="1">
                        <a:solidFill>
                          <a:schemeClr val="tx1"/>
                        </a:solidFill>
                        <a:latin typeface="Cambria Math" panose="02040503050406030204" pitchFamily="18" charset="0"/>
                      </a:rPr>
                      <m:t>𝟎</m:t>
                    </m:r>
                    <m:r>
                      <a:rPr lang="en-US" altLang="zh-CN" sz="2000" b="1" i="1">
                        <a:solidFill>
                          <a:schemeClr val="tx1"/>
                        </a:solidFill>
                        <a:latin typeface="Cambria Math" panose="02040503050406030204" pitchFamily="18" charset="0"/>
                      </a:rPr>
                      <m:t>𝒑𝒔</m:t>
                    </m:r>
                  </m:oMath>
                </a14:m>
                <a:r>
                  <a:rPr lang="en-US" altLang="zh-CN" sz="2000" dirty="0">
                    <a:solidFill>
                      <a:schemeClr val="tx1"/>
                    </a:solidFill>
                    <a:latin typeface="华文楷体" panose="02010600040101010101" pitchFamily="2" charset="-122"/>
                    <a:ea typeface="华文楷体" panose="02010600040101010101" pitchFamily="2" charset="-122"/>
                  </a:rPr>
                  <a:t> </a:t>
                </a:r>
              </a:p>
            </p:txBody>
          </p:sp>
        </mc:Choice>
        <mc:Fallback>
          <p:sp>
            <p:nvSpPr>
              <p:cNvPr id="105" name="文本框 104">
                <a:extLst>
                  <a:ext uri="{FF2B5EF4-FFF2-40B4-BE49-F238E27FC236}">
                    <a16:creationId xmlns:a16="http://schemas.microsoft.com/office/drawing/2014/main" id="{0A14C0C2-7D6C-4A3B-8A62-8A455266ABE8}"/>
                  </a:ext>
                </a:extLst>
              </p:cNvPr>
              <p:cNvSpPr txBox="1">
                <a:spLocks noRot="1" noChangeAspect="1" noMove="1" noResize="1" noEditPoints="1" noAdjustHandles="1" noChangeArrowheads="1" noChangeShapeType="1" noTextEdit="1"/>
              </p:cNvSpPr>
              <p:nvPr/>
            </p:nvSpPr>
            <p:spPr>
              <a:xfrm>
                <a:off x="4419395" y="5386973"/>
                <a:ext cx="4183819" cy="707886"/>
              </a:xfrm>
              <a:prstGeom prst="rect">
                <a:avLst/>
              </a:prstGeom>
              <a:blipFill>
                <a:blip r:embed="rId9"/>
                <a:stretch>
                  <a:fillRect l="-1312" t="-4310" b="-15517"/>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8" name="矩形 107"/>
              <p:cNvSpPr/>
              <p:nvPr/>
            </p:nvSpPr>
            <p:spPr>
              <a:xfrm>
                <a:off x="3950475" y="6122428"/>
                <a:ext cx="5412187" cy="714683"/>
              </a:xfrm>
              <a:prstGeom prst="rect">
                <a:avLst/>
              </a:prstGeom>
            </p:spPr>
            <p:txBody>
              <a:bodyPr wrap="square">
                <a:spAutoFit/>
              </a:bodyPr>
              <a:lstStyle/>
              <a:p>
                <a:pPr algn="l" defTabSz="457200" fontAlgn="auto">
                  <a:spcBef>
                    <a:spcPts val="0"/>
                  </a:spcBef>
                  <a:spcAft>
                    <a:spcPts val="0"/>
                  </a:spcAft>
                  <a:buClrTx/>
                  <a:buFontTx/>
                  <a:buNone/>
                </a:pPr>
                <a14:m>
                  <m:oMathPara xmlns:m="http://schemas.openxmlformats.org/officeDocument/2006/math">
                    <m:oMathParaPr>
                      <m:jc m:val="centerGroup"/>
                    </m:oMathParaPr>
                    <m:oMath xmlns:m="http://schemas.openxmlformats.org/officeDocument/2006/math">
                      <m:sSubSup>
                        <m:sSubSupPr>
                          <m:ctrlPr>
                            <a:rPr kumimoji="0" lang="zh-CN" altLang="en-US" sz="1800" i="1" smtClean="0">
                              <a:solidFill>
                                <a:prstClr val="black"/>
                              </a:solidFill>
                              <a:latin typeface="Cambria Math" panose="02040503050406030204" pitchFamily="18" charset="0"/>
                            </a:rPr>
                          </m:ctrlPr>
                        </m:sSubSupPr>
                        <m:e>
                          <m:r>
                            <a:rPr kumimoji="0" lang="zh-CN" altLang="en-US" sz="1800" b="1" i="1">
                              <a:solidFill>
                                <a:prstClr val="black"/>
                              </a:solidFill>
                              <a:latin typeface="Cambria Math" charset="0"/>
                            </a:rPr>
                            <m:t>𝛔</m:t>
                          </m:r>
                        </m:e>
                        <m:sub>
                          <m:r>
                            <a:rPr kumimoji="0" lang="zh-CN" altLang="en-US" sz="1800" b="1" i="1">
                              <a:solidFill>
                                <a:prstClr val="black"/>
                              </a:solidFill>
                              <a:latin typeface="Cambria Math" charset="0"/>
                            </a:rPr>
                            <m:t>𝐭𝐨𝐭</m:t>
                          </m:r>
                        </m:sub>
                        <m:sup>
                          <m:r>
                            <a:rPr kumimoji="0" lang="zh-CN" altLang="en-US" sz="1800" b="1" i="1">
                              <a:solidFill>
                                <a:prstClr val="black"/>
                              </a:solidFill>
                              <a:latin typeface="Cambria Math" charset="0"/>
                            </a:rPr>
                            <m:t>𝟐</m:t>
                          </m:r>
                        </m:sup>
                      </m:sSubSup>
                      <m:r>
                        <a:rPr kumimoji="0" lang="en-US" altLang="zh-CN" sz="1800" b="1" smtClean="0">
                          <a:solidFill>
                            <a:prstClr val="black"/>
                          </a:solidFill>
                          <a:latin typeface="Cambria Math" panose="02040503050406030204" pitchFamily="18" charset="0"/>
                        </a:rPr>
                        <m:t> </m:t>
                      </m:r>
                      <m:r>
                        <a:rPr kumimoji="0" lang="zh-CN" altLang="en-US" sz="1800" b="1" smtClean="0">
                          <a:solidFill>
                            <a:prstClr val="black"/>
                          </a:solidFill>
                          <a:latin typeface="Cambria Math" charset="0"/>
                        </a:rPr>
                        <m:t>~</m:t>
                      </m:r>
                      <m:sSup>
                        <m:sSupPr>
                          <m:ctrlPr>
                            <a:rPr kumimoji="0" lang="zh-CN" altLang="en-US" sz="1800" i="1" smtClean="0">
                              <a:solidFill>
                                <a:srgbClr val="00B050"/>
                              </a:solidFill>
                              <a:latin typeface="Cambria Math" panose="02040503050406030204" pitchFamily="18" charset="0"/>
                            </a:rPr>
                          </m:ctrlPr>
                        </m:sSupPr>
                        <m:e>
                          <m:r>
                            <a:rPr kumimoji="0" lang="zh-CN" altLang="en-US" sz="1800" b="1" i="1">
                              <a:solidFill>
                                <a:srgbClr val="00B050"/>
                              </a:solidFill>
                              <a:latin typeface="Cambria Math" charset="0"/>
                            </a:rPr>
                            <m:t>𝝈</m:t>
                          </m:r>
                        </m:e>
                        <m:sup>
                          <m:r>
                            <a:rPr kumimoji="0" lang="zh-CN" altLang="en-US" sz="1800" b="1">
                              <a:solidFill>
                                <a:srgbClr val="00B050"/>
                              </a:solidFill>
                              <a:latin typeface="Cambria Math" charset="0"/>
                            </a:rPr>
                            <m:t>𝟐</m:t>
                          </m:r>
                        </m:sup>
                      </m:sSup>
                      <m:d>
                        <m:dPr>
                          <m:ctrlPr>
                            <a:rPr kumimoji="0" lang="zh-CN" altLang="en-US" sz="1800" i="1">
                              <a:solidFill>
                                <a:srgbClr val="00B050"/>
                              </a:solidFill>
                              <a:latin typeface="Cambria Math" panose="02040503050406030204" pitchFamily="18" charset="0"/>
                            </a:rPr>
                          </m:ctrlPr>
                        </m:dPr>
                        <m:e>
                          <m:f>
                            <m:fPr>
                              <m:ctrlPr>
                                <a:rPr kumimoji="0" lang="zh-CN" altLang="en-US" sz="1800" i="1">
                                  <a:solidFill>
                                    <a:srgbClr val="00B050"/>
                                  </a:solidFill>
                                  <a:latin typeface="Cambria Math" panose="02040503050406030204" pitchFamily="18" charset="0"/>
                                </a:rPr>
                              </m:ctrlPr>
                            </m:fPr>
                            <m:num>
                              <m:nary>
                                <m:naryPr>
                                  <m:chr m:val="∑"/>
                                  <m:subHide m:val="on"/>
                                  <m:supHide m:val="on"/>
                                  <m:ctrlPr>
                                    <a:rPr kumimoji="0" lang="zh-CN" altLang="en-US" sz="1800" i="1">
                                      <a:solidFill>
                                        <a:srgbClr val="00B050"/>
                                      </a:solidFill>
                                      <a:latin typeface="Cambria Math" panose="02040503050406030204" pitchFamily="18" charset="0"/>
                                    </a:rPr>
                                  </m:ctrlPr>
                                </m:naryPr>
                                <m:sub/>
                                <m:sup/>
                                <m:e>
                                  <m:sSub>
                                    <m:sSubPr>
                                      <m:ctrlPr>
                                        <a:rPr kumimoji="0" lang="zh-CN" altLang="en-US" sz="1800" i="1">
                                          <a:solidFill>
                                            <a:srgbClr val="00B050"/>
                                          </a:solidFill>
                                          <a:latin typeface="Cambria Math" panose="02040503050406030204" pitchFamily="18" charset="0"/>
                                        </a:rPr>
                                      </m:ctrlPr>
                                    </m:sSubPr>
                                    <m:e>
                                      <m:r>
                                        <a:rPr kumimoji="0" lang="zh-CN" altLang="en-US" sz="1800" b="1" i="1">
                                          <a:solidFill>
                                            <a:srgbClr val="00B050"/>
                                          </a:solidFill>
                                          <a:latin typeface="Cambria Math" charset="0"/>
                                        </a:rPr>
                                        <m:t>𝑻</m:t>
                                      </m:r>
                                    </m:e>
                                    <m:sub>
                                      <m:r>
                                        <a:rPr kumimoji="0" lang="zh-CN" altLang="en-US" sz="1800" b="1" i="1">
                                          <a:solidFill>
                                            <a:srgbClr val="00B050"/>
                                          </a:solidFill>
                                          <a:latin typeface="Cambria Math" charset="0"/>
                                        </a:rPr>
                                        <m:t>𝒊</m:t>
                                      </m:r>
                                      <m:r>
                                        <a:rPr kumimoji="0" lang="zh-CN" altLang="en-US" sz="1800" b="1">
                                          <a:solidFill>
                                            <a:srgbClr val="00B050"/>
                                          </a:solidFill>
                                          <a:latin typeface="Cambria Math" charset="0"/>
                                        </a:rPr>
                                        <m:t>,</m:t>
                                      </m:r>
                                      <m:r>
                                        <a:rPr kumimoji="0" lang="zh-CN" altLang="en-US" sz="1800" b="1" i="1">
                                          <a:solidFill>
                                            <a:srgbClr val="00B050"/>
                                          </a:solidFill>
                                          <a:latin typeface="Cambria Math" charset="0"/>
                                        </a:rPr>
                                        <m:t>𝒄𝒐𝒓</m:t>
                                      </m:r>
                                    </m:sub>
                                  </m:sSub>
                                </m:e>
                              </m:nary>
                              <m:r>
                                <a:rPr kumimoji="0" lang="zh-CN" altLang="en-US" sz="1800" b="1">
                                  <a:solidFill>
                                    <a:srgbClr val="00B050"/>
                                  </a:solidFill>
                                  <a:latin typeface="Cambria Math" charset="0"/>
                                </a:rPr>
                                <m:t>+</m:t>
                              </m:r>
                              <m:sSub>
                                <m:sSubPr>
                                  <m:ctrlPr>
                                    <a:rPr kumimoji="0" lang="zh-CN" altLang="en-US" sz="1800" i="1">
                                      <a:solidFill>
                                        <a:srgbClr val="00B050"/>
                                      </a:solidFill>
                                      <a:latin typeface="Cambria Math" panose="02040503050406030204" pitchFamily="18" charset="0"/>
                                    </a:rPr>
                                  </m:ctrlPr>
                                </m:sSubPr>
                                <m:e>
                                  <m:r>
                                    <a:rPr kumimoji="0" lang="zh-CN" altLang="en-US" sz="1800" b="1" i="1">
                                      <a:solidFill>
                                        <a:srgbClr val="00B050"/>
                                      </a:solidFill>
                                      <a:latin typeface="Cambria Math" charset="0"/>
                                    </a:rPr>
                                    <m:t>𝝈</m:t>
                                  </m:r>
                                </m:e>
                                <m:sub>
                                  <m:r>
                                    <a:rPr kumimoji="0" lang="zh-CN" altLang="en-US" sz="1800" b="1" i="1">
                                      <a:solidFill>
                                        <a:srgbClr val="00B050"/>
                                      </a:solidFill>
                                      <a:latin typeface="Cambria Math" charset="0"/>
                                    </a:rPr>
                                    <m:t>𝑻𝑻𝑺</m:t>
                                  </m:r>
                                </m:sub>
                              </m:sSub>
                              <m:r>
                                <a:rPr kumimoji="0" lang="zh-CN" altLang="en-US" sz="1800" b="1">
                                  <a:solidFill>
                                    <a:srgbClr val="00B050"/>
                                  </a:solidFill>
                                  <a:latin typeface="Cambria Math" charset="0"/>
                                </a:rPr>
                                <m:t>+</m:t>
                              </m:r>
                              <m:sSub>
                                <m:sSubPr>
                                  <m:ctrlPr>
                                    <a:rPr kumimoji="0" lang="zh-CN" altLang="en-US" sz="1800" i="1">
                                      <a:solidFill>
                                        <a:srgbClr val="00B050"/>
                                      </a:solidFill>
                                      <a:latin typeface="Cambria Math" panose="02040503050406030204" pitchFamily="18" charset="0"/>
                                    </a:rPr>
                                  </m:ctrlPr>
                                </m:sSubPr>
                                <m:e>
                                  <m:r>
                                    <a:rPr kumimoji="0" lang="zh-CN" altLang="en-US" sz="1800" b="1" i="1">
                                      <a:solidFill>
                                        <a:srgbClr val="00B050"/>
                                      </a:solidFill>
                                      <a:latin typeface="Cambria Math" charset="0"/>
                                    </a:rPr>
                                    <m:t>𝝈</m:t>
                                  </m:r>
                                </m:e>
                                <m:sub>
                                  <m:r>
                                    <a:rPr kumimoji="0" lang="zh-CN" altLang="en-US" sz="1800" b="1" i="1">
                                      <a:solidFill>
                                        <a:srgbClr val="00B050"/>
                                      </a:solidFill>
                                      <a:latin typeface="Cambria Math" charset="0"/>
                                    </a:rPr>
                                    <m:t>𝒆𝒍𝒆</m:t>
                                  </m:r>
                                </m:sub>
                              </m:sSub>
                            </m:num>
                            <m:den>
                              <m:r>
                                <a:rPr kumimoji="0" lang="zh-CN" altLang="en-US" sz="1800" b="1" i="1">
                                  <a:solidFill>
                                    <a:srgbClr val="00B050"/>
                                  </a:solidFill>
                                  <a:latin typeface="Cambria Math" charset="0"/>
                                </a:rPr>
                                <m:t>𝑵𝑷𝑬</m:t>
                              </m:r>
                            </m:den>
                          </m:f>
                        </m:e>
                      </m:d>
                      <m:r>
                        <a:rPr kumimoji="0" lang="zh-CN" altLang="en-US" sz="1800" b="1">
                          <a:solidFill>
                            <a:prstClr val="black"/>
                          </a:solidFill>
                          <a:latin typeface="Cambria Math" charset="0"/>
                        </a:rPr>
                        <m:t>+</m:t>
                      </m:r>
                      <m:sSubSup>
                        <m:sSubSupPr>
                          <m:ctrlPr>
                            <a:rPr kumimoji="0" lang="zh-CN" altLang="en-US" sz="1800" i="1">
                              <a:solidFill>
                                <a:prstClr val="black"/>
                              </a:solidFill>
                              <a:latin typeface="Cambria Math" panose="02040503050406030204" pitchFamily="18" charset="0"/>
                            </a:rPr>
                          </m:ctrlPr>
                        </m:sSubSupPr>
                        <m:e>
                          <m:r>
                            <a:rPr kumimoji="0" lang="zh-CN" altLang="en-US" sz="1800" b="1" i="1">
                              <a:solidFill>
                                <a:prstClr val="black"/>
                              </a:solidFill>
                              <a:latin typeface="Cambria Math" charset="0"/>
                            </a:rPr>
                            <m:t>𝝈</m:t>
                          </m:r>
                        </m:e>
                        <m:sub>
                          <m:r>
                            <a:rPr kumimoji="0" lang="zh-CN" altLang="en-US" sz="1800" b="1" i="1">
                              <a:solidFill>
                                <a:prstClr val="black"/>
                              </a:solidFill>
                              <a:latin typeface="Cambria Math" charset="0"/>
                            </a:rPr>
                            <m:t>𝒕𝒓𝒌</m:t>
                          </m:r>
                        </m:sub>
                        <m:sup>
                          <m:r>
                            <a:rPr kumimoji="0" lang="zh-CN" altLang="en-US" sz="1800" b="1" i="1">
                              <a:solidFill>
                                <a:prstClr val="black"/>
                              </a:solidFill>
                              <a:latin typeface="Cambria Math" charset="0"/>
                            </a:rPr>
                            <m:t>𝟐</m:t>
                          </m:r>
                        </m:sup>
                      </m:sSubSup>
                      <m:r>
                        <a:rPr kumimoji="0" lang="zh-CN" altLang="en-US" sz="1800" b="1">
                          <a:solidFill>
                            <a:prstClr val="black"/>
                          </a:solidFill>
                          <a:latin typeface="Cambria Math" charset="0"/>
                        </a:rPr>
                        <m:t>+</m:t>
                      </m:r>
                      <m:sSubSup>
                        <m:sSubSupPr>
                          <m:ctrlPr>
                            <a:rPr kumimoji="0" lang="zh-CN" altLang="en-US" sz="1800" i="1">
                              <a:solidFill>
                                <a:prstClr val="black"/>
                              </a:solidFill>
                              <a:latin typeface="Cambria Math" panose="02040503050406030204" pitchFamily="18" charset="0"/>
                            </a:rPr>
                          </m:ctrlPr>
                        </m:sSubSupPr>
                        <m:e>
                          <m:r>
                            <a:rPr kumimoji="0" lang="zh-CN" altLang="en-US" sz="1800" b="1" i="1">
                              <a:solidFill>
                                <a:prstClr val="black"/>
                              </a:solidFill>
                              <a:latin typeface="Cambria Math" charset="0"/>
                            </a:rPr>
                            <m:t>𝝈</m:t>
                          </m:r>
                        </m:e>
                        <m:sub>
                          <m:r>
                            <a:rPr kumimoji="0" lang="zh-CN" altLang="en-US" sz="1800" b="1" i="1">
                              <a:solidFill>
                                <a:prstClr val="black"/>
                              </a:solidFill>
                              <a:latin typeface="Cambria Math" charset="0"/>
                            </a:rPr>
                            <m:t>𝑻</m:t>
                          </m:r>
                          <m:r>
                            <a:rPr kumimoji="0" lang="zh-CN" altLang="en-US" sz="1800" b="1" i="1">
                              <a:solidFill>
                                <a:prstClr val="black"/>
                              </a:solidFill>
                              <a:latin typeface="Cambria Math" charset="0"/>
                            </a:rPr>
                            <m:t>𝟎</m:t>
                          </m:r>
                        </m:sub>
                        <m:sup>
                          <m:r>
                            <a:rPr kumimoji="0" lang="zh-CN" altLang="en-US" sz="1800" b="1" i="1">
                              <a:solidFill>
                                <a:prstClr val="black"/>
                              </a:solidFill>
                              <a:latin typeface="Cambria Math" charset="0"/>
                            </a:rPr>
                            <m:t>𝟐</m:t>
                          </m:r>
                        </m:sup>
                      </m:sSubSup>
                    </m:oMath>
                  </m:oMathPara>
                </a14:m>
                <a:endParaRPr kumimoji="0" lang="zh-CN" altLang="en-US" sz="1800" dirty="0">
                  <a:solidFill>
                    <a:prstClr val="black"/>
                  </a:solidFill>
                  <a:latin typeface="Corbel" panose="020B0503020204020204"/>
                  <a:ea typeface="宋体" panose="02010600030101010101" pitchFamily="2" charset="-122"/>
                </a:endParaRPr>
              </a:p>
            </p:txBody>
          </p:sp>
        </mc:Choice>
        <mc:Fallback>
          <p:sp>
            <p:nvSpPr>
              <p:cNvPr id="108" name="矩形 107"/>
              <p:cNvSpPr>
                <a:spLocks noRot="1" noChangeAspect="1" noMove="1" noResize="1" noEditPoints="1" noAdjustHandles="1" noChangeArrowheads="1" noChangeShapeType="1" noTextEdit="1"/>
              </p:cNvSpPr>
              <p:nvPr/>
            </p:nvSpPr>
            <p:spPr>
              <a:xfrm>
                <a:off x="3950475" y="6122428"/>
                <a:ext cx="5412187" cy="714683"/>
              </a:xfrm>
              <a:prstGeom prst="rect">
                <a:avLst/>
              </a:prstGeom>
              <a:blipFill>
                <a:blip r:embed="rId10"/>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35219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00FF"/>
                </a:solidFill>
              </a:rPr>
              <a:t>粒子鉴别系统</a:t>
            </a:r>
            <a:r>
              <a:rPr lang="en-US" altLang="zh-CN" dirty="0">
                <a:solidFill>
                  <a:srgbClr val="0000FF"/>
                </a:solidFill>
              </a:rPr>
              <a:t>-FTOF</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36</a:t>
            </a:fld>
            <a:endParaRPr lang="en-US" dirty="0"/>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680" y="1472228"/>
            <a:ext cx="1905000" cy="2133600"/>
          </a:xfrm>
          <a:prstGeom prst="rect">
            <a:avLst/>
          </a:prstGeom>
        </p:spPr>
      </p:pic>
      <p:sp>
        <p:nvSpPr>
          <p:cNvPr id="5" name="文本框 4"/>
          <p:cNvSpPr txBox="1"/>
          <p:nvPr/>
        </p:nvSpPr>
        <p:spPr>
          <a:xfrm>
            <a:off x="314626" y="838172"/>
            <a:ext cx="2895600" cy="461665"/>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smtClean="0">
                <a:solidFill>
                  <a:srgbClr val="0000FF"/>
                </a:solidFill>
                <a:latin typeface="华文楷体" panose="02010600040101010101" pitchFamily="2" charset="-122"/>
                <a:ea typeface="华文楷体" panose="02010600040101010101" pitchFamily="2" charset="-122"/>
              </a:rPr>
              <a:t>样机研制</a:t>
            </a:r>
            <a:endParaRPr lang="zh-CN" altLang="en-US" sz="2400" dirty="0">
              <a:solidFill>
                <a:srgbClr val="0000FF"/>
              </a:solidFill>
              <a:latin typeface="华文楷体" panose="02010600040101010101" pitchFamily="2" charset="-122"/>
              <a:ea typeface="华文楷体" panose="02010600040101010101" pitchFamily="2" charset="-122"/>
            </a:endParaRPr>
          </a:p>
        </p:txBody>
      </p:sp>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67" y="2130170"/>
            <a:ext cx="2508321" cy="148057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7639" y="1448186"/>
            <a:ext cx="763978" cy="515750"/>
          </a:xfrm>
          <a:prstGeom prst="rect">
            <a:avLst/>
          </a:prstGeom>
        </p:spPr>
      </p:pic>
      <p:sp>
        <p:nvSpPr>
          <p:cNvPr id="11" name="矩形 10"/>
          <p:cNvSpPr/>
          <p:nvPr/>
        </p:nvSpPr>
        <p:spPr>
          <a:xfrm>
            <a:off x="5309335" y="3616335"/>
            <a:ext cx="3140603" cy="400110"/>
          </a:xfrm>
          <a:prstGeom prst="rect">
            <a:avLst/>
          </a:prstGeom>
        </p:spPr>
        <p:txBody>
          <a:bodyPr wrap="none">
            <a:spAutoFit/>
          </a:bodyPr>
          <a:lstStyle/>
          <a:p>
            <a:pPr algn="l" fontAlgn="auto">
              <a:spcBef>
                <a:spcPts val="0"/>
              </a:spcBef>
              <a:spcAft>
                <a:spcPts val="0"/>
              </a:spcAft>
              <a:buClrTx/>
              <a:buFontTx/>
              <a:buNone/>
            </a:pPr>
            <a:r>
              <a:rPr lang="en-US" altLang="zh-CN" sz="2000" dirty="0" smtClean="0">
                <a:solidFill>
                  <a:schemeClr val="tx1"/>
                </a:solidFill>
                <a:latin typeface="华文楷体" panose="02010600040101010101" pitchFamily="2" charset="-122"/>
                <a:ea typeface="华文楷体" panose="02010600040101010101" pitchFamily="2" charset="-122"/>
              </a:rPr>
              <a:t>FTOF</a:t>
            </a:r>
            <a:r>
              <a:rPr lang="zh-CN" altLang="en-US" sz="2000" dirty="0" smtClean="0">
                <a:solidFill>
                  <a:schemeClr val="tx1"/>
                </a:solidFill>
                <a:latin typeface="华文楷体" panose="02010600040101010101" pitchFamily="2" charset="-122"/>
                <a:ea typeface="华文楷体" panose="02010600040101010101" pitchFamily="2" charset="-122"/>
              </a:rPr>
              <a:t>读出电子学总体结构</a:t>
            </a:r>
            <a:endParaRPr lang="en-US" sz="2000" dirty="0">
              <a:solidFill>
                <a:schemeClr val="tx1"/>
              </a:solidFill>
              <a:latin typeface="华文楷体" panose="02010600040101010101" pitchFamily="2" charset="-122"/>
              <a:ea typeface="华文楷体" panose="02010600040101010101" pitchFamily="2" charset="-122"/>
            </a:endParaRPr>
          </a:p>
        </p:txBody>
      </p:sp>
      <p:sp>
        <p:nvSpPr>
          <p:cNvPr id="12" name="文本框 11"/>
          <p:cNvSpPr txBox="1"/>
          <p:nvPr/>
        </p:nvSpPr>
        <p:spPr>
          <a:xfrm>
            <a:off x="1143000" y="3532297"/>
            <a:ext cx="2590800" cy="400110"/>
          </a:xfrm>
          <a:prstGeom prst="rect">
            <a:avLst/>
          </a:prstGeom>
          <a:noFill/>
        </p:spPr>
        <p:txBody>
          <a:bodyPr wrap="square" rtlCol="0">
            <a:spAutoFit/>
          </a:bodyPr>
          <a:lstStyle/>
          <a:p>
            <a:pPr algn="ctr">
              <a:buNone/>
            </a:pPr>
            <a:r>
              <a:rPr lang="zh-CN" altLang="en-US" sz="2000" dirty="0" smtClean="0">
                <a:solidFill>
                  <a:schemeClr val="tx1"/>
                </a:solidFill>
                <a:latin typeface="华文楷体" panose="02010600040101010101" pitchFamily="2" charset="-122"/>
                <a:ea typeface="华文楷体" panose="02010600040101010101" pitchFamily="2" charset="-122"/>
              </a:rPr>
              <a:t>样机设计图和实物</a:t>
            </a:r>
            <a:endParaRPr lang="zh-CN" altLang="en-US" sz="2000" dirty="0">
              <a:solidFill>
                <a:schemeClr val="tx1"/>
              </a:solidFill>
              <a:latin typeface="华文楷体" panose="02010600040101010101" pitchFamily="2" charset="-122"/>
              <a:ea typeface="华文楷体" panose="02010600040101010101" pitchFamily="2" charset="-122"/>
            </a:endParaRPr>
          </a:p>
        </p:txBody>
      </p:sp>
      <p:grpSp>
        <p:nvGrpSpPr>
          <p:cNvPr id="14" name="组合 13"/>
          <p:cNvGrpSpPr/>
          <p:nvPr/>
        </p:nvGrpSpPr>
        <p:grpSpPr>
          <a:xfrm>
            <a:off x="4854081" y="774519"/>
            <a:ext cx="4462776" cy="2955719"/>
            <a:chOff x="561084" y="1227816"/>
            <a:chExt cx="7236873" cy="5059332"/>
          </a:xfrm>
        </p:grpSpPr>
        <p:pic>
          <p:nvPicPr>
            <p:cNvPr id="15" name="图片 14">
              <a:extLst>
                <a:ext uri="{FF2B5EF4-FFF2-40B4-BE49-F238E27FC236}">
                  <a16:creationId xmlns:a16="http://schemas.microsoft.com/office/drawing/2014/main" id="{A003F6EB-29FC-4C99-B854-CC6548A4F6D7}"/>
                </a:ext>
              </a:extLst>
            </p:cNvPr>
            <p:cNvPicPr>
              <a:picLocks noChangeAspect="1"/>
            </p:cNvPicPr>
            <p:nvPr/>
          </p:nvPicPr>
          <p:blipFill>
            <a:blip r:embed="rId5"/>
            <a:stretch>
              <a:fillRect/>
            </a:stretch>
          </p:blipFill>
          <p:spPr>
            <a:xfrm>
              <a:off x="721685" y="1427871"/>
              <a:ext cx="6498023" cy="3370827"/>
            </a:xfrm>
            <a:prstGeom prst="rect">
              <a:avLst/>
            </a:prstGeom>
          </p:spPr>
        </p:pic>
        <p:pic>
          <p:nvPicPr>
            <p:cNvPr id="16" name="图片 15">
              <a:extLst>
                <a:ext uri="{FF2B5EF4-FFF2-40B4-BE49-F238E27FC236}">
                  <a16:creationId xmlns:a16="http://schemas.microsoft.com/office/drawing/2014/main" id="{02F33D5E-F9A7-438B-81F2-808A78B60FAB}"/>
                </a:ext>
              </a:extLst>
            </p:cNvPr>
            <p:cNvPicPr>
              <a:picLocks noChangeAspect="1"/>
            </p:cNvPicPr>
            <p:nvPr/>
          </p:nvPicPr>
          <p:blipFill>
            <a:blip r:embed="rId6"/>
            <a:stretch>
              <a:fillRect/>
            </a:stretch>
          </p:blipFill>
          <p:spPr>
            <a:xfrm>
              <a:off x="2607365" y="5037469"/>
              <a:ext cx="1948934" cy="879571"/>
            </a:xfrm>
            <a:prstGeom prst="rect">
              <a:avLst/>
            </a:prstGeom>
          </p:spPr>
        </p:pic>
        <p:pic>
          <p:nvPicPr>
            <p:cNvPr id="17" name="图片 16">
              <a:extLst>
                <a:ext uri="{FF2B5EF4-FFF2-40B4-BE49-F238E27FC236}">
                  <a16:creationId xmlns:a16="http://schemas.microsoft.com/office/drawing/2014/main" id="{97F6191A-F020-4F46-8134-6417D8C368CD}"/>
                </a:ext>
              </a:extLst>
            </p:cNvPr>
            <p:cNvPicPr>
              <a:picLocks noChangeAspect="1"/>
            </p:cNvPicPr>
            <p:nvPr/>
          </p:nvPicPr>
          <p:blipFill rotWithShape="1">
            <a:blip r:embed="rId7"/>
            <a:srcRect b="16876"/>
            <a:stretch/>
          </p:blipFill>
          <p:spPr>
            <a:xfrm>
              <a:off x="4596890" y="5063302"/>
              <a:ext cx="1510490" cy="795531"/>
            </a:xfrm>
            <a:prstGeom prst="rect">
              <a:avLst/>
            </a:prstGeom>
          </p:spPr>
        </p:pic>
        <p:pic>
          <p:nvPicPr>
            <p:cNvPr id="18" name="图片 17">
              <a:extLst>
                <a:ext uri="{FF2B5EF4-FFF2-40B4-BE49-F238E27FC236}">
                  <a16:creationId xmlns:a16="http://schemas.microsoft.com/office/drawing/2014/main" id="{BEA879A2-C995-4985-A464-F093E4497651}"/>
                </a:ext>
              </a:extLst>
            </p:cNvPr>
            <p:cNvPicPr>
              <a:picLocks noChangeAspect="1"/>
            </p:cNvPicPr>
            <p:nvPr/>
          </p:nvPicPr>
          <p:blipFill>
            <a:blip r:embed="rId8"/>
            <a:stretch>
              <a:fillRect/>
            </a:stretch>
          </p:blipFill>
          <p:spPr>
            <a:xfrm>
              <a:off x="6300283" y="5058690"/>
              <a:ext cx="970013" cy="874055"/>
            </a:xfrm>
            <a:prstGeom prst="rect">
              <a:avLst/>
            </a:prstGeom>
          </p:spPr>
        </p:pic>
        <p:sp>
          <p:nvSpPr>
            <p:cNvPr id="19" name="椭圆 18">
              <a:extLst>
                <a:ext uri="{FF2B5EF4-FFF2-40B4-BE49-F238E27FC236}">
                  <a16:creationId xmlns:a16="http://schemas.microsoft.com/office/drawing/2014/main" id="{83FAFBD6-BFEC-4B3C-A358-B230DEA7BDE5}"/>
                </a:ext>
              </a:extLst>
            </p:cNvPr>
            <p:cNvSpPr/>
            <p:nvPr/>
          </p:nvSpPr>
          <p:spPr>
            <a:xfrm>
              <a:off x="2208599" y="4030968"/>
              <a:ext cx="292100" cy="560880"/>
            </a:xfrm>
            <a:prstGeom prst="ellipse">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cxnSp>
          <p:nvCxnSpPr>
            <p:cNvPr id="20" name="直接连接符 19">
              <a:extLst>
                <a:ext uri="{FF2B5EF4-FFF2-40B4-BE49-F238E27FC236}">
                  <a16:creationId xmlns:a16="http://schemas.microsoft.com/office/drawing/2014/main" id="{B5C28331-8D0B-4999-B8F7-083A1DCF88AE}"/>
                </a:ext>
              </a:extLst>
            </p:cNvPr>
            <p:cNvCxnSpPr>
              <a:cxnSpLocks/>
              <a:stCxn id="19" idx="4"/>
            </p:cNvCxnSpPr>
            <p:nvPr/>
          </p:nvCxnSpPr>
          <p:spPr>
            <a:xfrm flipH="1">
              <a:off x="1908221" y="4591848"/>
              <a:ext cx="446428" cy="471455"/>
            </a:xfrm>
            <a:prstGeom prst="line">
              <a:avLst/>
            </a:prstGeom>
            <a:noFill/>
            <a:ln w="10000" cap="flat" cmpd="sng" algn="ctr">
              <a:solidFill>
                <a:srgbClr val="FF0000"/>
              </a:solidFill>
              <a:prstDash val="solid"/>
            </a:ln>
            <a:effectLst/>
          </p:spPr>
        </p:cxnSp>
        <p:sp>
          <p:nvSpPr>
            <p:cNvPr id="21" name="椭圆 20">
              <a:extLst>
                <a:ext uri="{FF2B5EF4-FFF2-40B4-BE49-F238E27FC236}">
                  <a16:creationId xmlns:a16="http://schemas.microsoft.com/office/drawing/2014/main" id="{9E615893-ABC4-4E89-968F-ABF44F34FDDA}"/>
                </a:ext>
              </a:extLst>
            </p:cNvPr>
            <p:cNvSpPr/>
            <p:nvPr/>
          </p:nvSpPr>
          <p:spPr>
            <a:xfrm>
              <a:off x="4926885" y="4508973"/>
              <a:ext cx="150582" cy="139811"/>
            </a:xfrm>
            <a:prstGeom prst="ellipse">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cxnSp>
          <p:nvCxnSpPr>
            <p:cNvPr id="22" name="直接连接符 21">
              <a:extLst>
                <a:ext uri="{FF2B5EF4-FFF2-40B4-BE49-F238E27FC236}">
                  <a16:creationId xmlns:a16="http://schemas.microsoft.com/office/drawing/2014/main" id="{104789C0-4C65-4753-8049-BDCFFE8A62D8}"/>
                </a:ext>
              </a:extLst>
            </p:cNvPr>
            <p:cNvCxnSpPr>
              <a:cxnSpLocks/>
              <a:endCxn id="21" idx="5"/>
            </p:cNvCxnSpPr>
            <p:nvPr/>
          </p:nvCxnSpPr>
          <p:spPr>
            <a:xfrm flipH="1" flipV="1">
              <a:off x="5055415" y="4628309"/>
              <a:ext cx="349150" cy="386738"/>
            </a:xfrm>
            <a:prstGeom prst="line">
              <a:avLst/>
            </a:prstGeom>
            <a:noFill/>
            <a:ln w="10000" cap="flat" cmpd="sng" algn="ctr">
              <a:solidFill>
                <a:srgbClr val="FF0000"/>
              </a:solidFill>
              <a:prstDash val="solid"/>
            </a:ln>
            <a:effectLst/>
          </p:spPr>
        </p:cxnSp>
        <p:sp>
          <p:nvSpPr>
            <p:cNvPr id="23" name="椭圆 22">
              <a:extLst>
                <a:ext uri="{FF2B5EF4-FFF2-40B4-BE49-F238E27FC236}">
                  <a16:creationId xmlns:a16="http://schemas.microsoft.com/office/drawing/2014/main" id="{869A6D7C-6D36-4211-A4AF-38E7F9657ACA}"/>
                </a:ext>
              </a:extLst>
            </p:cNvPr>
            <p:cNvSpPr/>
            <p:nvPr/>
          </p:nvSpPr>
          <p:spPr>
            <a:xfrm>
              <a:off x="3111742" y="4480405"/>
              <a:ext cx="188134" cy="183357"/>
            </a:xfrm>
            <a:prstGeom prst="ellipse">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cxnSp>
          <p:nvCxnSpPr>
            <p:cNvPr id="24" name="直接连接符 23">
              <a:extLst>
                <a:ext uri="{FF2B5EF4-FFF2-40B4-BE49-F238E27FC236}">
                  <a16:creationId xmlns:a16="http://schemas.microsoft.com/office/drawing/2014/main" id="{F29000E9-B89B-45E5-BD55-EF2788C36216}"/>
                </a:ext>
              </a:extLst>
            </p:cNvPr>
            <p:cNvCxnSpPr>
              <a:cxnSpLocks/>
              <a:stCxn id="23" idx="4"/>
              <a:endCxn id="16" idx="0"/>
            </p:cNvCxnSpPr>
            <p:nvPr/>
          </p:nvCxnSpPr>
          <p:spPr>
            <a:xfrm>
              <a:off x="3205809" y="4663761"/>
              <a:ext cx="376023" cy="373707"/>
            </a:xfrm>
            <a:prstGeom prst="line">
              <a:avLst/>
            </a:prstGeom>
            <a:noFill/>
            <a:ln w="10000" cap="flat" cmpd="sng" algn="ctr">
              <a:solidFill>
                <a:srgbClr val="FF0000"/>
              </a:solidFill>
              <a:prstDash val="solid"/>
            </a:ln>
            <a:effectLst/>
          </p:spPr>
        </p:cxnSp>
        <p:pic>
          <p:nvPicPr>
            <p:cNvPr id="25" name="图片 24">
              <a:extLst>
                <a:ext uri="{FF2B5EF4-FFF2-40B4-BE49-F238E27FC236}">
                  <a16:creationId xmlns:a16="http://schemas.microsoft.com/office/drawing/2014/main" id="{B9EE5F9D-FF30-4E59-8F13-DED3610F741B}"/>
                </a:ext>
              </a:extLst>
            </p:cNvPr>
            <p:cNvPicPr>
              <a:picLocks noChangeAspect="1"/>
            </p:cNvPicPr>
            <p:nvPr/>
          </p:nvPicPr>
          <p:blipFill>
            <a:blip r:embed="rId9"/>
            <a:stretch>
              <a:fillRect/>
            </a:stretch>
          </p:blipFill>
          <p:spPr>
            <a:xfrm>
              <a:off x="699466" y="5094764"/>
              <a:ext cx="1778409" cy="647340"/>
            </a:xfrm>
            <a:prstGeom prst="rect">
              <a:avLst/>
            </a:prstGeom>
          </p:spPr>
        </p:pic>
        <p:sp>
          <p:nvSpPr>
            <p:cNvPr id="26" name="文本框 25">
              <a:extLst>
                <a:ext uri="{FF2B5EF4-FFF2-40B4-BE49-F238E27FC236}">
                  <a16:creationId xmlns:a16="http://schemas.microsoft.com/office/drawing/2014/main" id="{A2B3C694-76FA-467A-A9A1-BDC27F87BA47}"/>
                </a:ext>
              </a:extLst>
            </p:cNvPr>
            <p:cNvSpPr txBox="1"/>
            <p:nvPr/>
          </p:nvSpPr>
          <p:spPr>
            <a:xfrm>
              <a:off x="561084" y="5760323"/>
              <a:ext cx="2046281" cy="526825"/>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rPr>
                <a:t>柔性读出背板</a:t>
              </a:r>
            </a:p>
          </p:txBody>
        </p:sp>
        <p:sp>
          <p:nvSpPr>
            <p:cNvPr id="27" name="文本框 26">
              <a:extLst>
                <a:ext uri="{FF2B5EF4-FFF2-40B4-BE49-F238E27FC236}">
                  <a16:creationId xmlns:a16="http://schemas.microsoft.com/office/drawing/2014/main" id="{CAA47AB1-7E48-4BC2-98B7-099086241ACB}"/>
                </a:ext>
              </a:extLst>
            </p:cNvPr>
            <p:cNvSpPr txBox="1"/>
            <p:nvPr/>
          </p:nvSpPr>
          <p:spPr>
            <a:xfrm>
              <a:off x="2837979" y="5742104"/>
              <a:ext cx="1547187" cy="47414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rPr>
                <a:t>前端读出板</a:t>
              </a:r>
            </a:p>
          </p:txBody>
        </p:sp>
        <p:sp>
          <p:nvSpPr>
            <p:cNvPr id="28" name="文本框 27">
              <a:extLst>
                <a:ext uri="{FF2B5EF4-FFF2-40B4-BE49-F238E27FC236}">
                  <a16:creationId xmlns:a16="http://schemas.microsoft.com/office/drawing/2014/main" id="{FE11342A-0EC4-4AFA-8913-F4E4A6DB0BAE}"/>
                </a:ext>
              </a:extLst>
            </p:cNvPr>
            <p:cNvSpPr txBox="1"/>
            <p:nvPr/>
          </p:nvSpPr>
          <p:spPr>
            <a:xfrm>
              <a:off x="4926676" y="5760324"/>
              <a:ext cx="1547187" cy="47414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rPr>
                <a:t>数据控制板</a:t>
              </a:r>
            </a:p>
          </p:txBody>
        </p:sp>
        <p:sp>
          <p:nvSpPr>
            <p:cNvPr id="29" name="文本框 28">
              <a:extLst>
                <a:ext uri="{FF2B5EF4-FFF2-40B4-BE49-F238E27FC236}">
                  <a16:creationId xmlns:a16="http://schemas.microsoft.com/office/drawing/2014/main" id="{4A5C0AFB-36C6-4F97-B278-4266460F5D25}"/>
                </a:ext>
              </a:extLst>
            </p:cNvPr>
            <p:cNvSpPr txBox="1"/>
            <p:nvPr/>
          </p:nvSpPr>
          <p:spPr>
            <a:xfrm>
              <a:off x="6375543" y="5761657"/>
              <a:ext cx="1422414" cy="47414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rPr>
                <a:t>0</a:t>
              </a:r>
              <a:r>
                <a:rPr kumimoji="0" lang="zh-CN" altLang="en-US" sz="12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rPr>
                <a:t>槽控制器</a:t>
              </a:r>
            </a:p>
          </p:txBody>
        </p:sp>
        <p:sp>
          <p:nvSpPr>
            <p:cNvPr id="30" name="椭圆 29">
              <a:extLst>
                <a:ext uri="{FF2B5EF4-FFF2-40B4-BE49-F238E27FC236}">
                  <a16:creationId xmlns:a16="http://schemas.microsoft.com/office/drawing/2014/main" id="{FA7A5133-9A2B-4F4B-A8B6-C03768AEF083}"/>
                </a:ext>
              </a:extLst>
            </p:cNvPr>
            <p:cNvSpPr/>
            <p:nvPr/>
          </p:nvSpPr>
          <p:spPr>
            <a:xfrm>
              <a:off x="4268619" y="1964136"/>
              <a:ext cx="167502" cy="466841"/>
            </a:xfrm>
            <a:prstGeom prst="ellipse">
              <a:avLst/>
            </a:prstGeom>
            <a:no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orbel" panose="020B0503020204020204"/>
                <a:ea typeface="宋体" panose="02010600030101010101" pitchFamily="2" charset="-122"/>
                <a:cs typeface="+mn-cs"/>
              </a:endParaRPr>
            </a:p>
          </p:txBody>
        </p:sp>
        <p:cxnSp>
          <p:nvCxnSpPr>
            <p:cNvPr id="31" name="直接连接符 30">
              <a:extLst>
                <a:ext uri="{FF2B5EF4-FFF2-40B4-BE49-F238E27FC236}">
                  <a16:creationId xmlns:a16="http://schemas.microsoft.com/office/drawing/2014/main" id="{EA3E75E6-46E3-420D-B459-E22A3735E255}"/>
                </a:ext>
              </a:extLst>
            </p:cNvPr>
            <p:cNvCxnSpPr>
              <a:cxnSpLocks/>
              <a:stCxn id="30" idx="0"/>
            </p:cNvCxnSpPr>
            <p:nvPr/>
          </p:nvCxnSpPr>
          <p:spPr>
            <a:xfrm flipH="1" flipV="1">
              <a:off x="4268619" y="1724286"/>
              <a:ext cx="83751" cy="239850"/>
            </a:xfrm>
            <a:prstGeom prst="line">
              <a:avLst/>
            </a:prstGeom>
            <a:noFill/>
            <a:ln w="10000" cap="flat" cmpd="sng" algn="ctr">
              <a:solidFill>
                <a:srgbClr val="FF0000"/>
              </a:solidFill>
              <a:prstDash val="solid"/>
            </a:ln>
            <a:effectLst/>
          </p:spPr>
        </p:cxnSp>
        <p:sp>
          <p:nvSpPr>
            <p:cNvPr id="32" name="文本框 31">
              <a:extLst>
                <a:ext uri="{FF2B5EF4-FFF2-40B4-BE49-F238E27FC236}">
                  <a16:creationId xmlns:a16="http://schemas.microsoft.com/office/drawing/2014/main" id="{59A7B15E-58CC-4C34-83C9-F0BEC510C922}"/>
                </a:ext>
              </a:extLst>
            </p:cNvPr>
            <p:cNvSpPr txBox="1"/>
            <p:nvPr/>
          </p:nvSpPr>
          <p:spPr>
            <a:xfrm>
              <a:off x="3703316" y="1363068"/>
              <a:ext cx="954107" cy="400110"/>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rPr>
                <a:t>3m</a:t>
              </a:r>
              <a:r>
                <a:rPr kumimoji="0" lang="zh-CN" altLang="en-US" sz="20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rPr>
                <a:t>光纤</a:t>
              </a:r>
            </a:p>
          </p:txBody>
        </p:sp>
        <p:cxnSp>
          <p:nvCxnSpPr>
            <p:cNvPr id="33" name="直接箭头连接符 32"/>
            <p:cNvCxnSpPr/>
            <p:nvPr/>
          </p:nvCxnSpPr>
          <p:spPr>
            <a:xfrm>
              <a:off x="2208599" y="1876425"/>
              <a:ext cx="387811" cy="0"/>
            </a:xfrm>
            <a:prstGeom prst="straightConnector1">
              <a:avLst/>
            </a:prstGeom>
            <a:noFill/>
            <a:ln w="10000" cap="flat" cmpd="sng" algn="ctr">
              <a:solidFill>
                <a:srgbClr val="FF0000"/>
              </a:solidFill>
              <a:prstDash val="solid"/>
              <a:headEnd type="arrow" w="sm" len="sm"/>
              <a:tailEnd type="arrow" w="sm" len="sm"/>
            </a:ln>
            <a:effectLst/>
          </p:spPr>
        </p:cxnSp>
        <p:cxnSp>
          <p:nvCxnSpPr>
            <p:cNvPr id="34" name="直接连接符 33">
              <a:extLst>
                <a:ext uri="{FF2B5EF4-FFF2-40B4-BE49-F238E27FC236}">
                  <a16:creationId xmlns:a16="http://schemas.microsoft.com/office/drawing/2014/main" id="{EA3E75E6-46E3-420D-B459-E22A3735E255}"/>
                </a:ext>
              </a:extLst>
            </p:cNvPr>
            <p:cNvCxnSpPr>
              <a:cxnSpLocks/>
            </p:cNvCxnSpPr>
            <p:nvPr/>
          </p:nvCxnSpPr>
          <p:spPr>
            <a:xfrm flipV="1">
              <a:off x="2420224" y="1650085"/>
              <a:ext cx="326042" cy="216610"/>
            </a:xfrm>
            <a:prstGeom prst="line">
              <a:avLst/>
            </a:prstGeom>
            <a:noFill/>
            <a:ln w="10000" cap="flat" cmpd="sng" algn="ctr">
              <a:solidFill>
                <a:srgbClr val="FF0000"/>
              </a:solidFill>
              <a:prstDash val="solid"/>
            </a:ln>
            <a:effectLst/>
          </p:spPr>
        </p:cxnSp>
        <p:sp>
          <p:nvSpPr>
            <p:cNvPr id="35" name="文本框 34">
              <a:extLst>
                <a:ext uri="{FF2B5EF4-FFF2-40B4-BE49-F238E27FC236}">
                  <a16:creationId xmlns:a16="http://schemas.microsoft.com/office/drawing/2014/main" id="{59A7B15E-58CC-4C34-83C9-F0BEC510C922}"/>
                </a:ext>
              </a:extLst>
            </p:cNvPr>
            <p:cNvSpPr txBox="1"/>
            <p:nvPr/>
          </p:nvSpPr>
          <p:spPr>
            <a:xfrm>
              <a:off x="2477875" y="1227816"/>
              <a:ext cx="697627" cy="400110"/>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rPr>
                <a:t>18cm</a:t>
              </a:r>
              <a:endParaRPr kumimoji="0" lang="zh-CN" altLang="en-US" sz="20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endParaRPr>
            </a:p>
          </p:txBody>
        </p:sp>
      </p:grpSp>
      <p:sp>
        <p:nvSpPr>
          <p:cNvPr id="37" name="矩形 36"/>
          <p:cNvSpPr/>
          <p:nvPr/>
        </p:nvSpPr>
        <p:spPr>
          <a:xfrm>
            <a:off x="115367" y="1490385"/>
            <a:ext cx="167545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6</a:t>
            </a:r>
            <a:r>
              <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支</a:t>
            </a: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MCP-PMT</a:t>
            </a:r>
            <a:endParaRPr kumimoji="0" lang="zh-CN" altLang="en-US" sz="1800" b="0" i="0" u="none" strike="noStrike" kern="0" cap="none" spc="0" normalizeH="0" baseline="0" noProof="0" dirty="0" smtClean="0">
              <a:ln>
                <a:noFill/>
              </a:ln>
              <a:solidFill>
                <a:sysClr val="windowText" lastClr="000000"/>
              </a:solidFill>
              <a:effectLst/>
              <a:uLnTx/>
              <a:uFillTx/>
            </a:endParaRPr>
          </a:p>
        </p:txBody>
      </p:sp>
      <p:grpSp>
        <p:nvGrpSpPr>
          <p:cNvPr id="38" name="组合 37"/>
          <p:cNvGrpSpPr/>
          <p:nvPr/>
        </p:nvGrpSpPr>
        <p:grpSpPr>
          <a:xfrm>
            <a:off x="233082" y="4369105"/>
            <a:ext cx="1988132" cy="2260295"/>
            <a:chOff x="428625" y="1414521"/>
            <a:chExt cx="3838479" cy="4535429"/>
          </a:xfrm>
        </p:grpSpPr>
        <p:pic>
          <p:nvPicPr>
            <p:cNvPr id="39" name="图片 38"/>
            <p:cNvPicPr>
              <a:picLocks noChangeAspect="1"/>
            </p:cNvPicPr>
            <p:nvPr/>
          </p:nvPicPr>
          <p:blipFill>
            <a:blip r:embed="rId10"/>
            <a:stretch>
              <a:fillRect/>
            </a:stretch>
          </p:blipFill>
          <p:spPr>
            <a:xfrm>
              <a:off x="438151" y="1444625"/>
              <a:ext cx="3828953" cy="4505325"/>
            </a:xfrm>
            <a:prstGeom prst="rect">
              <a:avLst/>
            </a:prstGeom>
          </p:spPr>
        </p:pic>
        <p:sp>
          <p:nvSpPr>
            <p:cNvPr id="40" name="矩形 39">
              <a:extLst>
                <a:ext uri="{FF2B5EF4-FFF2-40B4-BE49-F238E27FC236}">
                  <a16:creationId xmlns:a16="http://schemas.microsoft.com/office/drawing/2014/main" id="{B5302557-5019-2E4C-9E70-C0A445AB81D9}"/>
                </a:ext>
              </a:extLst>
            </p:cNvPr>
            <p:cNvSpPr/>
            <p:nvPr/>
          </p:nvSpPr>
          <p:spPr>
            <a:xfrm>
              <a:off x="428625" y="1875392"/>
              <a:ext cx="1724840" cy="394502"/>
            </a:xfrm>
            <a:prstGeom prst="rect">
              <a:avLst/>
            </a:prstGeom>
            <a:solidFill>
              <a:sysClr val="window" lastClr="FFFFFF"/>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srgbClr val="FF0000"/>
                  </a:solidFill>
                  <a:effectLst/>
                  <a:uLnTx/>
                  <a:uFillTx/>
                  <a:latin typeface="Calibri"/>
                  <a:ea typeface="黑体" panose="02010609060101010101" pitchFamily="49" charset="-122"/>
                  <a:cs typeface="Calibri"/>
                  <a:sym typeface="Calibri"/>
                </a:rPr>
                <a:t>2*</a:t>
              </a:r>
              <a:r>
                <a:rPr kumimoji="0" lang="en-US" altLang="zh-CN" sz="900" b="0" i="0" u="none" strike="noStrike" kern="0" cap="none" spc="0" normalizeH="0" baseline="0" noProof="0" dirty="0" err="1">
                  <a:ln>
                    <a:noFill/>
                  </a:ln>
                  <a:solidFill>
                    <a:srgbClr val="FF0000"/>
                  </a:solidFill>
                  <a:effectLst/>
                  <a:uLnTx/>
                  <a:uFillTx/>
                  <a:latin typeface="Calibri"/>
                  <a:ea typeface="黑体" panose="02010609060101010101" pitchFamily="49" charset="-122"/>
                  <a:cs typeface="Calibri"/>
                  <a:sym typeface="Calibri"/>
                </a:rPr>
                <a:t>MicroMegas</a:t>
              </a:r>
              <a:endParaRPr kumimoji="0" lang="en-US" altLang="zh-CN" sz="900" b="0" i="0" u="none" strike="noStrike" kern="0" cap="none" spc="0" normalizeH="0" baseline="0" noProof="0" dirty="0">
                <a:ln>
                  <a:noFill/>
                </a:ln>
                <a:solidFill>
                  <a:srgbClr val="FF0000"/>
                </a:solidFill>
                <a:effectLst/>
                <a:uLnTx/>
                <a:uFillTx/>
                <a:latin typeface="Calibri"/>
                <a:ea typeface="黑体" panose="02010609060101010101" pitchFamily="49" charset="-122"/>
                <a:cs typeface="Calibri"/>
                <a:sym typeface="Calibri"/>
              </a:endParaRPr>
            </a:p>
          </p:txBody>
        </p:sp>
        <p:sp>
          <p:nvSpPr>
            <p:cNvPr id="41" name="矩形 40">
              <a:extLst>
                <a:ext uri="{FF2B5EF4-FFF2-40B4-BE49-F238E27FC236}">
                  <a16:creationId xmlns:a16="http://schemas.microsoft.com/office/drawing/2014/main" id="{B5302557-5019-2E4C-9E70-C0A445AB81D9}"/>
                </a:ext>
              </a:extLst>
            </p:cNvPr>
            <p:cNvSpPr/>
            <p:nvPr/>
          </p:nvSpPr>
          <p:spPr>
            <a:xfrm>
              <a:off x="457201" y="3512620"/>
              <a:ext cx="1696263" cy="394502"/>
            </a:xfrm>
            <a:prstGeom prst="rect">
              <a:avLst/>
            </a:prstGeom>
            <a:solidFill>
              <a:sysClr val="window" lastClr="FFFFFF"/>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srgbClr val="FF0000"/>
                  </a:solidFill>
                  <a:effectLst/>
                  <a:uLnTx/>
                  <a:uFillTx/>
                  <a:latin typeface="Calibri"/>
                  <a:ea typeface="黑体" panose="02010609060101010101" pitchFamily="49" charset="-122"/>
                  <a:cs typeface="Calibri"/>
                  <a:sym typeface="Calibri"/>
                </a:rPr>
                <a:t>2*</a:t>
              </a:r>
              <a:r>
                <a:rPr kumimoji="0" lang="en-US" altLang="zh-CN" sz="900" b="0" i="0" u="none" strike="noStrike" kern="0" cap="none" spc="0" normalizeH="0" baseline="0" noProof="0" dirty="0" err="1">
                  <a:ln>
                    <a:noFill/>
                  </a:ln>
                  <a:solidFill>
                    <a:srgbClr val="FF0000"/>
                  </a:solidFill>
                  <a:effectLst/>
                  <a:uLnTx/>
                  <a:uFillTx/>
                  <a:latin typeface="Calibri"/>
                  <a:ea typeface="黑体" panose="02010609060101010101" pitchFamily="49" charset="-122"/>
                  <a:cs typeface="Calibri"/>
                  <a:sym typeface="Calibri"/>
                </a:rPr>
                <a:t>MicroMegas</a:t>
              </a:r>
              <a:endParaRPr kumimoji="0" lang="en-US" altLang="zh-CN" sz="900" b="0" i="0" u="none" strike="noStrike" kern="0" cap="none" spc="0" normalizeH="0" baseline="0" noProof="0" dirty="0">
                <a:ln>
                  <a:noFill/>
                </a:ln>
                <a:solidFill>
                  <a:srgbClr val="FF0000"/>
                </a:solidFill>
                <a:effectLst/>
                <a:uLnTx/>
                <a:uFillTx/>
                <a:latin typeface="Calibri"/>
                <a:ea typeface="黑体" panose="02010609060101010101" pitchFamily="49" charset="-122"/>
                <a:cs typeface="Calibri"/>
                <a:sym typeface="Calibri"/>
              </a:endParaRPr>
            </a:p>
          </p:txBody>
        </p:sp>
        <p:sp>
          <p:nvSpPr>
            <p:cNvPr id="42" name="矩形 41">
              <a:extLst>
                <a:ext uri="{FF2B5EF4-FFF2-40B4-BE49-F238E27FC236}">
                  <a16:creationId xmlns:a16="http://schemas.microsoft.com/office/drawing/2014/main" id="{B5302557-5019-2E4C-9E70-C0A445AB81D9}"/>
                </a:ext>
              </a:extLst>
            </p:cNvPr>
            <p:cNvSpPr/>
            <p:nvPr/>
          </p:nvSpPr>
          <p:spPr>
            <a:xfrm>
              <a:off x="762000" y="2995651"/>
              <a:ext cx="781864" cy="631205"/>
            </a:xfrm>
            <a:prstGeom prst="rect">
              <a:avLst/>
            </a:prstGeom>
            <a:solidFill>
              <a:sysClr val="window" lastClr="FFFFFF"/>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srgbClr val="FF0000"/>
                  </a:solidFill>
                  <a:effectLst/>
                  <a:uLnTx/>
                  <a:uFillTx/>
                  <a:latin typeface="Calibri"/>
                  <a:ea typeface="黑体" panose="02010609060101010101" pitchFamily="49" charset="-122"/>
                  <a:cs typeface="Calibri"/>
                  <a:sym typeface="Calibri"/>
                </a:rPr>
                <a:t>DTOF</a:t>
              </a:r>
            </a:p>
          </p:txBody>
        </p:sp>
        <p:sp>
          <p:nvSpPr>
            <p:cNvPr id="43" name="矩形 42">
              <a:extLst>
                <a:ext uri="{FF2B5EF4-FFF2-40B4-BE49-F238E27FC236}">
                  <a16:creationId xmlns:a16="http://schemas.microsoft.com/office/drawing/2014/main" id="{B5302557-5019-2E4C-9E70-C0A445AB81D9}"/>
                </a:ext>
              </a:extLst>
            </p:cNvPr>
            <p:cNvSpPr/>
            <p:nvPr/>
          </p:nvSpPr>
          <p:spPr>
            <a:xfrm>
              <a:off x="895350" y="2412265"/>
              <a:ext cx="648515" cy="394502"/>
            </a:xfrm>
            <a:prstGeom prst="rect">
              <a:avLst/>
            </a:prstGeom>
            <a:solidFill>
              <a:sysClr val="window" lastClr="FFFFFF"/>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srgbClr val="FF0000"/>
                  </a:solidFill>
                  <a:effectLst/>
                  <a:uLnTx/>
                  <a:uFillTx/>
                  <a:latin typeface="Calibri"/>
                  <a:ea typeface="黑体" panose="02010609060101010101" pitchFamily="49" charset="-122"/>
                  <a:cs typeface="Calibri"/>
                  <a:sym typeface="Calibri"/>
                </a:rPr>
                <a:t>T0</a:t>
              </a:r>
            </a:p>
          </p:txBody>
        </p:sp>
        <p:sp>
          <p:nvSpPr>
            <p:cNvPr id="44" name="矩形 43">
              <a:extLst>
                <a:ext uri="{FF2B5EF4-FFF2-40B4-BE49-F238E27FC236}">
                  <a16:creationId xmlns:a16="http://schemas.microsoft.com/office/drawing/2014/main" id="{B5302557-5019-2E4C-9E70-C0A445AB81D9}"/>
                </a:ext>
              </a:extLst>
            </p:cNvPr>
            <p:cNvSpPr/>
            <p:nvPr/>
          </p:nvSpPr>
          <p:spPr>
            <a:xfrm>
              <a:off x="895350" y="1414521"/>
              <a:ext cx="929870" cy="631205"/>
            </a:xfrm>
            <a:prstGeom prst="rect">
              <a:avLst/>
            </a:prstGeom>
            <a:solidFill>
              <a:sysClr val="window" lastClr="FFFFFF"/>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srgbClr val="FF0000"/>
                  </a:solidFill>
                  <a:effectLst/>
                  <a:uLnTx/>
                  <a:uFillTx/>
                  <a:latin typeface="Calibri"/>
                  <a:ea typeface="黑体" panose="02010609060101010101" pitchFamily="49" charset="-122"/>
                  <a:cs typeface="Calibri"/>
                  <a:sym typeface="Calibri"/>
                </a:rPr>
                <a:t>Trigger</a:t>
              </a:r>
            </a:p>
          </p:txBody>
        </p:sp>
        <p:sp>
          <p:nvSpPr>
            <p:cNvPr id="45" name="矩形 44">
              <a:extLst>
                <a:ext uri="{FF2B5EF4-FFF2-40B4-BE49-F238E27FC236}">
                  <a16:creationId xmlns:a16="http://schemas.microsoft.com/office/drawing/2014/main" id="{B5302557-5019-2E4C-9E70-C0A445AB81D9}"/>
                </a:ext>
              </a:extLst>
            </p:cNvPr>
            <p:cNvSpPr/>
            <p:nvPr/>
          </p:nvSpPr>
          <p:spPr>
            <a:xfrm>
              <a:off x="785763" y="4325639"/>
              <a:ext cx="929870" cy="631205"/>
            </a:xfrm>
            <a:prstGeom prst="rect">
              <a:avLst/>
            </a:prstGeom>
            <a:solidFill>
              <a:sysClr val="window" lastClr="FFFFFF"/>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srgbClr val="FF0000"/>
                  </a:solidFill>
                  <a:effectLst/>
                  <a:uLnTx/>
                  <a:uFillTx/>
                  <a:latin typeface="Calibri"/>
                  <a:ea typeface="黑体" panose="02010609060101010101" pitchFamily="49" charset="-122"/>
                  <a:cs typeface="Calibri"/>
                  <a:sym typeface="Calibri"/>
                </a:rPr>
                <a:t>Trigger</a:t>
              </a:r>
            </a:p>
          </p:txBody>
        </p:sp>
      </p:grpSp>
      <p:sp>
        <p:nvSpPr>
          <p:cNvPr id="46" name="文本框 45"/>
          <p:cNvSpPr txBox="1"/>
          <p:nvPr/>
        </p:nvSpPr>
        <p:spPr>
          <a:xfrm>
            <a:off x="314626" y="3881194"/>
            <a:ext cx="2895600" cy="461665"/>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smtClean="0">
                <a:solidFill>
                  <a:srgbClr val="0000FF"/>
                </a:solidFill>
                <a:latin typeface="华文楷体" panose="02010600040101010101" pitchFamily="2" charset="-122"/>
                <a:ea typeface="华文楷体" panose="02010600040101010101" pitchFamily="2" charset="-122"/>
              </a:rPr>
              <a:t>宇宙线测试</a:t>
            </a:r>
            <a:endParaRPr lang="zh-CN" altLang="en-US" sz="2400" dirty="0">
              <a:solidFill>
                <a:srgbClr val="0000FF"/>
              </a:solidFill>
              <a:latin typeface="华文楷体" panose="02010600040101010101" pitchFamily="2" charset="-122"/>
              <a:ea typeface="华文楷体" panose="02010600040101010101" pitchFamily="2" charset="-122"/>
            </a:endParaRPr>
          </a:p>
        </p:txBody>
      </p:sp>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80613" y="4318818"/>
            <a:ext cx="3028721" cy="1330025"/>
          </a:xfrm>
          <a:prstGeom prst="rect">
            <a:avLst/>
          </a:prstGeom>
        </p:spPr>
      </p:pic>
      <p:pic>
        <p:nvPicPr>
          <p:cNvPr id="48" name="图片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3714" y="5692639"/>
            <a:ext cx="1313024" cy="944456"/>
          </a:xfrm>
          <a:prstGeom prst="rect">
            <a:avLst/>
          </a:prstGeom>
        </p:spPr>
      </p:pic>
      <p:pic>
        <p:nvPicPr>
          <p:cNvPr id="49" name="图片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66738" y="5645644"/>
            <a:ext cx="1341040" cy="964608"/>
          </a:xfrm>
          <a:prstGeom prst="rect">
            <a:avLst/>
          </a:prstGeom>
        </p:spPr>
      </p:pic>
      <p:sp>
        <p:nvSpPr>
          <p:cNvPr id="50" name="文本框 49"/>
          <p:cNvSpPr txBox="1"/>
          <p:nvPr/>
        </p:nvSpPr>
        <p:spPr>
          <a:xfrm>
            <a:off x="5410102" y="4033607"/>
            <a:ext cx="3581362" cy="461665"/>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smtClean="0">
                <a:solidFill>
                  <a:srgbClr val="0000FF"/>
                </a:solidFill>
                <a:latin typeface="华文楷体" panose="02010600040101010101" pitchFamily="2" charset="-122"/>
                <a:ea typeface="华文楷体" panose="02010600040101010101" pitchFamily="2" charset="-122"/>
              </a:rPr>
              <a:t>重建算法及软件开发</a:t>
            </a:r>
            <a:endParaRPr lang="zh-CN" altLang="en-US" sz="2400" dirty="0">
              <a:solidFill>
                <a:srgbClr val="0000FF"/>
              </a:solidFill>
              <a:latin typeface="华文楷体" panose="02010600040101010101" pitchFamily="2" charset="-122"/>
              <a:ea typeface="华文楷体" panose="02010600040101010101" pitchFamily="2" charset="-122"/>
            </a:endParaRPr>
          </a:p>
        </p:txBody>
      </p:sp>
      <mc:AlternateContent xmlns:mc="http://schemas.openxmlformats.org/markup-compatibility/2006">
        <mc:Choice xmlns:a14="http://schemas.microsoft.com/office/drawing/2010/main" Requires="a14">
          <p:sp>
            <p:nvSpPr>
              <p:cNvPr id="51" name="矩形 50"/>
              <p:cNvSpPr/>
              <p:nvPr/>
            </p:nvSpPr>
            <p:spPr>
              <a:xfrm>
                <a:off x="5390093" y="4576004"/>
                <a:ext cx="3770456" cy="1873013"/>
              </a:xfrm>
              <a:prstGeom prst="rect">
                <a:avLst/>
              </a:prstGeom>
            </p:spPr>
            <p:txBody>
              <a:bodyPr wrap="none">
                <a:spAutoFit/>
              </a:bodyPr>
              <a:lstStyle/>
              <a:p>
                <a:pPr algn="l" defTabSz="457200" fontAlgn="auto">
                  <a:spcBef>
                    <a:spcPts val="0"/>
                  </a:spcBef>
                  <a:spcAft>
                    <a:spcPts val="0"/>
                  </a:spcAft>
                  <a:buClrTx/>
                  <a:buFontTx/>
                  <a:buNone/>
                </a:pPr>
                <a14:m>
                  <m:oMath xmlns:m="http://schemas.openxmlformats.org/officeDocument/2006/math">
                    <m:sSub>
                      <m:sSubPr>
                        <m:ctrlPr>
                          <a:rPr kumimoji="0" lang="en-US" altLang="zh-CN" sz="1800" b="0" i="1" smtClean="0">
                            <a:solidFill>
                              <a:prstClr val="black"/>
                            </a:solidFill>
                            <a:latin typeface="Cambria Math" panose="02040503050406030204" pitchFamily="18" charset="0"/>
                          </a:rPr>
                        </m:ctrlPr>
                      </m:sSubPr>
                      <m:e>
                        <m:r>
                          <a:rPr kumimoji="0" lang="en-US" altLang="zh-CN" sz="1800" b="0" i="1" smtClean="0">
                            <a:solidFill>
                              <a:prstClr val="black"/>
                            </a:solidFill>
                            <a:latin typeface="Cambria Math" panose="02040503050406030204" pitchFamily="18" charset="0"/>
                            <a:ea typeface="Cambria Math" panose="02040503050406030204" pitchFamily="18" charset="0"/>
                          </a:rPr>
                          <m:t>ℒ</m:t>
                        </m:r>
                      </m:e>
                      <m:sub>
                        <m:r>
                          <a:rPr kumimoji="0" lang="en-US" altLang="zh-CN" sz="1800" b="0" i="1" smtClean="0">
                            <a:solidFill>
                              <a:prstClr val="black"/>
                            </a:solidFill>
                            <a:latin typeface="Cambria Math" panose="02040503050406030204" pitchFamily="18" charset="0"/>
                          </a:rPr>
                          <m:t>h</m:t>
                        </m:r>
                      </m:sub>
                    </m:sSub>
                    <m:r>
                      <a:rPr kumimoji="0" lang="en-US" altLang="zh-CN" sz="1800" b="0" i="1" smtClean="0">
                        <a:solidFill>
                          <a:prstClr val="black"/>
                        </a:solidFill>
                        <a:latin typeface="Cambria Math" panose="02040503050406030204" pitchFamily="18" charset="0"/>
                      </a:rPr>
                      <m:t>=</m:t>
                    </m:r>
                    <m:sSub>
                      <m:sSubPr>
                        <m:ctrlPr>
                          <a:rPr kumimoji="0" lang="en-US" altLang="zh-CN" sz="1800" b="0" i="1" smtClean="0">
                            <a:solidFill>
                              <a:prstClr val="black"/>
                            </a:solidFill>
                            <a:latin typeface="Cambria Math" panose="02040503050406030204" pitchFamily="18" charset="0"/>
                          </a:rPr>
                        </m:ctrlPr>
                      </m:sSubPr>
                      <m:e>
                        <m:r>
                          <a:rPr kumimoji="0" lang="en-US" altLang="zh-CN" sz="1800" b="0" i="1" smtClean="0">
                            <a:solidFill>
                              <a:prstClr val="black"/>
                            </a:solidFill>
                            <a:latin typeface="Cambria Math" panose="02040503050406030204" pitchFamily="18" charset="0"/>
                          </a:rPr>
                          <m:t>𝑝</m:t>
                        </m:r>
                      </m:e>
                      <m:sub>
                        <m:r>
                          <a:rPr kumimoji="0" lang="en-US" altLang="zh-CN" sz="1800" b="0" i="1" smtClean="0">
                            <a:solidFill>
                              <a:prstClr val="black"/>
                            </a:solidFill>
                            <a:latin typeface="Cambria Math" panose="02040503050406030204" pitchFamily="18" charset="0"/>
                          </a:rPr>
                          <m:t>h</m:t>
                        </m:r>
                      </m:sub>
                    </m:sSub>
                    <m:d>
                      <m:dPr>
                        <m:ctrlPr>
                          <a:rPr kumimoji="0" lang="en-US" altLang="zh-CN" sz="1800" b="0" i="1" smtClean="0">
                            <a:solidFill>
                              <a:prstClr val="black"/>
                            </a:solidFill>
                            <a:latin typeface="Cambria Math" panose="02040503050406030204" pitchFamily="18" charset="0"/>
                          </a:rPr>
                        </m:ctrlPr>
                      </m:dPr>
                      <m:e>
                        <m:sSub>
                          <m:sSubPr>
                            <m:ctrlPr>
                              <a:rPr kumimoji="0" lang="en-US" altLang="zh-CN" sz="1800" b="0" i="1">
                                <a:solidFill>
                                  <a:prstClr val="black"/>
                                </a:solidFill>
                                <a:latin typeface="Cambria Math" panose="02040503050406030204" pitchFamily="18" charset="0"/>
                              </a:rPr>
                            </m:ctrlPr>
                          </m:sSubPr>
                          <m:e>
                            <m:r>
                              <a:rPr kumimoji="0" lang="en-US" altLang="zh-CN" sz="1800" b="0" i="1">
                                <a:solidFill>
                                  <a:prstClr val="black"/>
                                </a:solidFill>
                                <a:latin typeface="Cambria Math" panose="02040503050406030204" pitchFamily="18" charset="0"/>
                              </a:rPr>
                              <m:t>𝑁</m:t>
                            </m:r>
                          </m:e>
                          <m:sub>
                            <m:r>
                              <a:rPr kumimoji="0" lang="en-US" altLang="zh-CN" sz="1800" b="0" i="1">
                                <a:solidFill>
                                  <a:prstClr val="black"/>
                                </a:solidFill>
                                <a:latin typeface="Cambria Math" panose="02040503050406030204" pitchFamily="18" charset="0"/>
                              </a:rPr>
                              <m:t>𝑝</m:t>
                            </m:r>
                            <m:r>
                              <a:rPr kumimoji="0" lang="en-US" altLang="zh-CN" sz="1800" b="0" i="1">
                                <a:solidFill>
                                  <a:prstClr val="black"/>
                                </a:solidFill>
                                <a:latin typeface="Cambria Math" panose="02040503050406030204" pitchFamily="18" charset="0"/>
                              </a:rPr>
                              <m:t>.</m:t>
                            </m:r>
                            <m:r>
                              <a:rPr kumimoji="0" lang="en-US" altLang="zh-CN" sz="1800" b="0" i="1">
                                <a:solidFill>
                                  <a:prstClr val="black"/>
                                </a:solidFill>
                                <a:latin typeface="Cambria Math" panose="02040503050406030204" pitchFamily="18" charset="0"/>
                              </a:rPr>
                              <m:t>𝑒</m:t>
                            </m:r>
                            <m:r>
                              <a:rPr kumimoji="0" lang="en-US" altLang="zh-CN" sz="1800" b="0" i="1">
                                <a:solidFill>
                                  <a:prstClr val="black"/>
                                </a:solidFill>
                                <a:latin typeface="Cambria Math" panose="02040503050406030204" pitchFamily="18" charset="0"/>
                              </a:rPr>
                              <m:t>.</m:t>
                            </m:r>
                          </m:sub>
                        </m:sSub>
                      </m:e>
                    </m:d>
                    <m:nary>
                      <m:naryPr>
                        <m:chr m:val="∏"/>
                        <m:limLoc m:val="subSup"/>
                        <m:ctrlPr>
                          <a:rPr kumimoji="0" lang="en-US" altLang="zh-CN" sz="1800" b="0" i="1" smtClean="0">
                            <a:solidFill>
                              <a:prstClr val="black"/>
                            </a:solidFill>
                            <a:latin typeface="Cambria Math" panose="02040503050406030204" pitchFamily="18" charset="0"/>
                          </a:rPr>
                        </m:ctrlPr>
                      </m:naryPr>
                      <m:sub>
                        <m:r>
                          <m:rPr>
                            <m:brk m:alnAt="25"/>
                          </m:rPr>
                          <a:rPr kumimoji="0" lang="en-US" altLang="zh-CN" sz="1800" b="0" i="1" smtClean="0">
                            <a:solidFill>
                              <a:prstClr val="black"/>
                            </a:solidFill>
                            <a:latin typeface="Cambria Math" panose="02040503050406030204" pitchFamily="18" charset="0"/>
                          </a:rPr>
                          <m:t>𝑖</m:t>
                        </m:r>
                        <m:r>
                          <a:rPr kumimoji="0" lang="en-US" altLang="zh-CN" sz="1800" b="0" i="1" smtClean="0">
                            <a:solidFill>
                              <a:prstClr val="black"/>
                            </a:solidFill>
                            <a:latin typeface="Cambria Math" panose="02040503050406030204" pitchFamily="18" charset="0"/>
                          </a:rPr>
                          <m:t>=0</m:t>
                        </m:r>
                      </m:sub>
                      <m:sup>
                        <m:sSub>
                          <m:sSubPr>
                            <m:ctrlPr>
                              <a:rPr kumimoji="0" lang="en-US" altLang="zh-CN" sz="1800" b="0" i="1" smtClean="0">
                                <a:solidFill>
                                  <a:prstClr val="black"/>
                                </a:solidFill>
                                <a:latin typeface="Cambria Math" panose="02040503050406030204" pitchFamily="18" charset="0"/>
                              </a:rPr>
                            </m:ctrlPr>
                          </m:sSubPr>
                          <m:e>
                            <m:r>
                              <a:rPr kumimoji="0" lang="en-US" altLang="zh-CN" sz="1800" b="0" i="1" smtClean="0">
                                <a:solidFill>
                                  <a:prstClr val="black"/>
                                </a:solidFill>
                                <a:latin typeface="Cambria Math" panose="02040503050406030204" pitchFamily="18" charset="0"/>
                              </a:rPr>
                              <m:t>𝑁</m:t>
                            </m:r>
                          </m:e>
                          <m:sub>
                            <m:r>
                              <a:rPr kumimoji="0" lang="en-US" altLang="zh-CN" sz="1800" b="0" i="1" smtClean="0">
                                <a:solidFill>
                                  <a:prstClr val="black"/>
                                </a:solidFill>
                                <a:latin typeface="Cambria Math" panose="02040503050406030204" pitchFamily="18" charset="0"/>
                              </a:rPr>
                              <m:t>𝑝</m:t>
                            </m:r>
                            <m:r>
                              <a:rPr kumimoji="0" lang="en-US" altLang="zh-CN" sz="1800" b="0" i="1" smtClean="0">
                                <a:solidFill>
                                  <a:prstClr val="black"/>
                                </a:solidFill>
                                <a:latin typeface="Cambria Math" panose="02040503050406030204" pitchFamily="18" charset="0"/>
                              </a:rPr>
                              <m:t>.</m:t>
                            </m:r>
                            <m:r>
                              <a:rPr kumimoji="0" lang="en-US" altLang="zh-CN" sz="1800" b="0" i="1" smtClean="0">
                                <a:solidFill>
                                  <a:prstClr val="black"/>
                                </a:solidFill>
                                <a:latin typeface="Cambria Math" panose="02040503050406030204" pitchFamily="18" charset="0"/>
                              </a:rPr>
                              <m:t>𝑒</m:t>
                            </m:r>
                            <m:r>
                              <a:rPr kumimoji="0" lang="en-US" altLang="zh-CN" sz="1800" b="0" i="1" smtClean="0">
                                <a:solidFill>
                                  <a:prstClr val="black"/>
                                </a:solidFill>
                                <a:latin typeface="Cambria Math" panose="02040503050406030204" pitchFamily="18" charset="0"/>
                              </a:rPr>
                              <m:t>.</m:t>
                            </m:r>
                          </m:sub>
                        </m:sSub>
                      </m:sup>
                      <m:e>
                        <m:sSub>
                          <m:sSubPr>
                            <m:ctrlPr>
                              <a:rPr kumimoji="0" lang="en-US" altLang="zh-CN" sz="1800" b="0" i="1" smtClean="0">
                                <a:solidFill>
                                  <a:prstClr val="black"/>
                                </a:solidFill>
                                <a:latin typeface="Cambria Math" panose="02040503050406030204" pitchFamily="18" charset="0"/>
                              </a:rPr>
                            </m:ctrlPr>
                          </m:sSubPr>
                          <m:e>
                            <m:r>
                              <a:rPr kumimoji="0" lang="en-US" altLang="zh-CN" sz="1800" b="0" i="1" smtClean="0">
                                <a:solidFill>
                                  <a:prstClr val="black"/>
                                </a:solidFill>
                                <a:latin typeface="Cambria Math" panose="02040503050406030204" pitchFamily="18" charset="0"/>
                              </a:rPr>
                              <m:t>𝑓</m:t>
                            </m:r>
                          </m:e>
                          <m:sub>
                            <m:r>
                              <a:rPr kumimoji="0" lang="en-US" altLang="zh-CN" sz="1800" b="0" i="1" smtClean="0">
                                <a:solidFill>
                                  <a:prstClr val="black"/>
                                </a:solidFill>
                                <a:latin typeface="Cambria Math" panose="02040503050406030204" pitchFamily="18" charset="0"/>
                              </a:rPr>
                              <m:t>h</m:t>
                            </m:r>
                          </m:sub>
                        </m:sSub>
                        <m:d>
                          <m:dPr>
                            <m:ctrlPr>
                              <a:rPr kumimoji="0" lang="en-US" altLang="zh-CN" sz="1800" b="0" i="1" smtClean="0">
                                <a:solidFill>
                                  <a:prstClr val="black"/>
                                </a:solidFill>
                                <a:latin typeface="Cambria Math" panose="02040503050406030204" pitchFamily="18" charset="0"/>
                              </a:rPr>
                            </m:ctrlPr>
                          </m:dPr>
                          <m:e>
                            <m:sSub>
                              <m:sSubPr>
                                <m:ctrlPr>
                                  <a:rPr kumimoji="0" lang="en-US" altLang="zh-CN" sz="1800" b="0" i="1" smtClean="0">
                                    <a:solidFill>
                                      <a:prstClr val="black"/>
                                    </a:solidFill>
                                    <a:latin typeface="Cambria Math" panose="02040503050406030204" pitchFamily="18" charset="0"/>
                                  </a:rPr>
                                </m:ctrlPr>
                              </m:sSubPr>
                              <m:e>
                                <m:r>
                                  <a:rPr kumimoji="0" lang="en-US" altLang="zh-CN" sz="1800" b="0" i="1" smtClean="0">
                                    <a:solidFill>
                                      <a:prstClr val="black"/>
                                    </a:solidFill>
                                    <a:latin typeface="Cambria Math" panose="02040503050406030204" pitchFamily="18" charset="0"/>
                                  </a:rPr>
                                  <m:t>𝑇𝑂𝐹</m:t>
                                </m:r>
                              </m:e>
                              <m:sub>
                                <m:r>
                                  <a:rPr kumimoji="0" lang="en-US" altLang="zh-CN" sz="1800" b="0" i="1" smtClean="0">
                                    <a:solidFill>
                                      <a:prstClr val="black"/>
                                    </a:solidFill>
                                    <a:latin typeface="Cambria Math" panose="02040503050406030204" pitchFamily="18" charset="0"/>
                                  </a:rPr>
                                  <m:t>𝑖</m:t>
                                </m:r>
                              </m:sub>
                            </m:sSub>
                          </m:e>
                        </m:d>
                      </m:e>
                    </m:nary>
                  </m:oMath>
                </a14:m>
                <a:r>
                  <a:rPr kumimoji="0" lang="en-US" altLang="zh-CN" sz="1800" b="0" dirty="0">
                    <a:solidFill>
                      <a:prstClr val="black"/>
                    </a:solidFill>
                    <a:latin typeface="Corbel" panose="020B0503020204020204"/>
                    <a:ea typeface="宋体" panose="02010600030101010101" pitchFamily="2" charset="-122"/>
                  </a:rPr>
                  <a:t> </a:t>
                </a:r>
              </a:p>
              <a:p>
                <a:pPr algn="l" defTabSz="457200" fontAlgn="auto">
                  <a:lnSpc>
                    <a:spcPct val="150000"/>
                  </a:lnSpc>
                  <a:spcBef>
                    <a:spcPts val="0"/>
                  </a:spcBef>
                  <a:spcAft>
                    <a:spcPts val="0"/>
                  </a:spcAft>
                  <a:buClrTx/>
                  <a:buFontTx/>
                  <a:buNone/>
                </a:pPr>
                <a14:m>
                  <m:oMath xmlns:m="http://schemas.openxmlformats.org/officeDocument/2006/math">
                    <m:sSub>
                      <m:sSubPr>
                        <m:ctrlPr>
                          <a:rPr kumimoji="0" lang="en-US" altLang="zh-CN" sz="1800" b="0" i="1" smtClean="0">
                            <a:solidFill>
                              <a:prstClr val="black"/>
                            </a:solidFill>
                            <a:latin typeface="Cambria Math" panose="02040503050406030204" pitchFamily="18" charset="0"/>
                          </a:rPr>
                        </m:ctrlPr>
                      </m:sSubPr>
                      <m:e>
                        <m:r>
                          <a:rPr kumimoji="0" lang="en-US" altLang="zh-CN" sz="1800" b="0" i="1">
                            <a:solidFill>
                              <a:prstClr val="black"/>
                            </a:solidFill>
                            <a:latin typeface="Cambria Math" panose="02040503050406030204" pitchFamily="18" charset="0"/>
                          </a:rPr>
                          <m:t>𝑓</m:t>
                        </m:r>
                      </m:e>
                      <m:sub>
                        <m:r>
                          <a:rPr kumimoji="0" lang="en-US" altLang="zh-CN" sz="1800" b="0" i="1">
                            <a:solidFill>
                              <a:prstClr val="black"/>
                            </a:solidFill>
                            <a:latin typeface="Cambria Math" panose="02040503050406030204" pitchFamily="18" charset="0"/>
                          </a:rPr>
                          <m:t>h</m:t>
                        </m:r>
                      </m:sub>
                    </m:sSub>
                    <m:d>
                      <m:dPr>
                        <m:ctrlPr>
                          <a:rPr kumimoji="0" lang="en-US" altLang="zh-CN" sz="1800" b="0" i="1">
                            <a:solidFill>
                              <a:prstClr val="black"/>
                            </a:solidFill>
                            <a:latin typeface="Cambria Math" panose="02040503050406030204" pitchFamily="18" charset="0"/>
                          </a:rPr>
                        </m:ctrlPr>
                      </m:dPr>
                      <m:e>
                        <m:r>
                          <a:rPr kumimoji="0" lang="en-US" altLang="zh-CN" sz="1800" b="0" i="1">
                            <a:solidFill>
                              <a:prstClr val="black"/>
                            </a:solidFill>
                            <a:latin typeface="Cambria Math" panose="02040503050406030204" pitchFamily="18" charset="0"/>
                          </a:rPr>
                          <m:t>𝑡</m:t>
                        </m:r>
                      </m:e>
                    </m:d>
                    <m:r>
                      <a:rPr kumimoji="0" lang="en-US" altLang="zh-CN" sz="1800" b="0" i="1">
                        <a:solidFill>
                          <a:prstClr val="black"/>
                        </a:solidFill>
                        <a:latin typeface="Cambria Math" panose="02040503050406030204" pitchFamily="18" charset="0"/>
                      </a:rPr>
                      <m:t>=</m:t>
                    </m:r>
                    <m:d>
                      <m:dPr>
                        <m:begChr m:val="{"/>
                        <m:endChr m:val=""/>
                        <m:ctrlPr>
                          <a:rPr kumimoji="0" lang="en-US" altLang="zh-CN" sz="1800" b="0" i="1">
                            <a:solidFill>
                              <a:prstClr val="black"/>
                            </a:solidFill>
                            <a:latin typeface="Cambria Math" panose="02040503050406030204" pitchFamily="18" charset="0"/>
                          </a:rPr>
                        </m:ctrlPr>
                      </m:dPr>
                      <m:e>
                        <m:eqArr>
                          <m:eqArrPr>
                            <m:ctrlPr>
                              <a:rPr kumimoji="0" lang="en-US" altLang="zh-CN" sz="1800" b="0" i="1">
                                <a:solidFill>
                                  <a:prstClr val="black"/>
                                </a:solidFill>
                                <a:latin typeface="Cambria Math" panose="02040503050406030204" pitchFamily="18" charset="0"/>
                              </a:rPr>
                            </m:ctrlPr>
                          </m:eqArrPr>
                          <m:e>
                            <m:r>
                              <a:rPr kumimoji="0" lang="en-US" altLang="zh-CN" sz="1800" b="0" i="1">
                                <a:solidFill>
                                  <a:prstClr val="black"/>
                                </a:solidFill>
                                <a:latin typeface="Cambria Math" panose="02040503050406030204" pitchFamily="18" charset="0"/>
                              </a:rPr>
                              <m:t>𝑔𝑎𝑢𝑠</m:t>
                            </m:r>
                            <m:r>
                              <a:rPr kumimoji="0" lang="en-US" altLang="zh-CN" sz="1800" b="0" i="1">
                                <a:solidFill>
                                  <a:prstClr val="black"/>
                                </a:solidFill>
                                <a:latin typeface="Cambria Math" panose="02040503050406030204" pitchFamily="18" charset="0"/>
                              </a:rPr>
                              <m:t>+0.05,  </m:t>
                            </m:r>
                            <m:r>
                              <a:rPr kumimoji="0" lang="en-US" altLang="zh-CN" sz="1800" b="0" i="1">
                                <a:solidFill>
                                  <a:prstClr val="black"/>
                                </a:solidFill>
                                <a:latin typeface="Cambria Math" panose="02040503050406030204" pitchFamily="18" charset="0"/>
                              </a:rPr>
                              <m:t>𝑠</m:t>
                            </m:r>
                            <m:r>
                              <m:rPr>
                                <m:sty m:val="p"/>
                              </m:rPr>
                              <a:rPr kumimoji="0" lang="en-US" altLang="zh-CN" sz="1800" b="0" i="1" smtClean="0">
                                <a:solidFill>
                                  <a:prstClr val="black"/>
                                </a:solidFill>
                                <a:latin typeface="Cambria Math" panose="02040503050406030204" pitchFamily="18" charset="0"/>
                              </a:rPr>
                              <m:t>gl</m:t>
                            </m:r>
                            <m:r>
                              <a:rPr kumimoji="0" lang="en-US" altLang="zh-CN" sz="1800" b="0" i="1">
                                <a:solidFill>
                                  <a:prstClr val="black"/>
                                </a:solidFill>
                                <a:latin typeface="Cambria Math" panose="02040503050406030204" pitchFamily="18" charset="0"/>
                              </a:rPr>
                              <m:t> </m:t>
                            </m:r>
                            <m:r>
                              <a:rPr kumimoji="0" lang="en-US" altLang="zh-CN" sz="1800" b="0" i="1">
                                <a:solidFill>
                                  <a:prstClr val="black"/>
                                </a:solidFill>
                                <a:latin typeface="Cambria Math" panose="02040503050406030204" pitchFamily="18" charset="0"/>
                              </a:rPr>
                              <m:t>𝑎𝑛𝑑</m:t>
                            </m:r>
                            <m:r>
                              <a:rPr kumimoji="0" lang="en-US" altLang="zh-CN" sz="1800" b="0" i="1">
                                <a:solidFill>
                                  <a:prstClr val="black"/>
                                </a:solidFill>
                                <a:latin typeface="Cambria Math" panose="02040503050406030204" pitchFamily="18" charset="0"/>
                              </a:rPr>
                              <m:t> </m:t>
                            </m:r>
                            <m:r>
                              <a:rPr kumimoji="0" lang="en-US" altLang="zh-CN" sz="1800" b="0" i="1">
                                <a:solidFill>
                                  <a:prstClr val="black"/>
                                </a:solidFill>
                                <a:latin typeface="Cambria Math" panose="02040503050406030204" pitchFamily="18" charset="0"/>
                              </a:rPr>
                              <m:t>𝑏𝑘𝑔</m:t>
                            </m:r>
                          </m:e>
                          <m:e>
                            <m:r>
                              <a:rPr kumimoji="0" lang="en-US" altLang="zh-CN" sz="1800" b="0" i="1">
                                <a:solidFill>
                                  <a:prstClr val="black"/>
                                </a:solidFill>
                                <a:latin typeface="Cambria Math" panose="02040503050406030204" pitchFamily="18" charset="0"/>
                              </a:rPr>
                              <m:t>0.05,                    </m:t>
                            </m:r>
                            <m:r>
                              <a:rPr kumimoji="0" lang="en-US" altLang="zh-CN" sz="1800" b="0" i="1">
                                <a:solidFill>
                                  <a:prstClr val="black"/>
                                </a:solidFill>
                                <a:latin typeface="Cambria Math" panose="02040503050406030204" pitchFamily="18" charset="0"/>
                              </a:rPr>
                              <m:t>𝑏𝑘𝑔</m:t>
                            </m:r>
                          </m:e>
                        </m:eqArr>
                      </m:e>
                    </m:d>
                  </m:oMath>
                </a14:m>
                <a:r>
                  <a:rPr kumimoji="0" lang="en-US" altLang="zh-CN" sz="1800" b="0" dirty="0">
                    <a:solidFill>
                      <a:prstClr val="black"/>
                    </a:solidFill>
                    <a:latin typeface="Corbel" panose="020B0503020204020204"/>
                    <a:ea typeface="宋体" panose="02010600030101010101" pitchFamily="2" charset="-122"/>
                  </a:rPr>
                  <a:t> </a:t>
                </a:r>
              </a:p>
              <a:p>
                <a:pPr algn="l" defTabSz="457200" fontAlgn="auto">
                  <a:lnSpc>
                    <a:spcPct val="150000"/>
                  </a:lnSpc>
                  <a:spcBef>
                    <a:spcPts val="0"/>
                  </a:spcBef>
                  <a:spcAft>
                    <a:spcPts val="0"/>
                  </a:spcAft>
                  <a:buClrTx/>
                  <a:buFontTx/>
                  <a:buNone/>
                </a:pPr>
                <a14:m>
                  <m:oMath xmlns:m="http://schemas.openxmlformats.org/officeDocument/2006/math">
                    <m:sSub>
                      <m:sSubPr>
                        <m:ctrlPr>
                          <a:rPr kumimoji="0" lang="en-US" altLang="zh-CN" sz="1800" b="0" i="1">
                            <a:solidFill>
                              <a:prstClr val="black"/>
                            </a:solidFill>
                            <a:latin typeface="Cambria Math" panose="02040503050406030204" pitchFamily="18" charset="0"/>
                          </a:rPr>
                        </m:ctrlPr>
                      </m:sSubPr>
                      <m:e>
                        <m:r>
                          <a:rPr kumimoji="0" lang="en-US" altLang="zh-CN" sz="1800" b="0" i="1">
                            <a:solidFill>
                              <a:prstClr val="black"/>
                            </a:solidFill>
                            <a:latin typeface="Cambria Math" panose="02040503050406030204" pitchFamily="18" charset="0"/>
                          </a:rPr>
                          <m:t>𝑝</m:t>
                        </m:r>
                      </m:e>
                      <m:sub>
                        <m:r>
                          <a:rPr kumimoji="0" lang="en-US" altLang="zh-CN" sz="1800" b="0" i="1">
                            <a:solidFill>
                              <a:prstClr val="black"/>
                            </a:solidFill>
                            <a:latin typeface="Cambria Math" panose="02040503050406030204" pitchFamily="18" charset="0"/>
                          </a:rPr>
                          <m:t>h</m:t>
                        </m:r>
                      </m:sub>
                    </m:sSub>
                    <m:d>
                      <m:dPr>
                        <m:ctrlPr>
                          <a:rPr kumimoji="0" lang="en-US" altLang="zh-CN" sz="1800" b="0" i="1">
                            <a:solidFill>
                              <a:prstClr val="black"/>
                            </a:solidFill>
                            <a:latin typeface="Cambria Math" panose="02040503050406030204" pitchFamily="18" charset="0"/>
                          </a:rPr>
                        </m:ctrlPr>
                      </m:dPr>
                      <m:e>
                        <m:sSub>
                          <m:sSubPr>
                            <m:ctrlPr>
                              <a:rPr kumimoji="0" lang="en-US" altLang="zh-CN" sz="1800" b="0" i="1">
                                <a:solidFill>
                                  <a:prstClr val="black"/>
                                </a:solidFill>
                                <a:latin typeface="Cambria Math" panose="02040503050406030204" pitchFamily="18" charset="0"/>
                              </a:rPr>
                            </m:ctrlPr>
                          </m:sSubPr>
                          <m:e>
                            <m:r>
                              <a:rPr kumimoji="0" lang="en-US" altLang="zh-CN" sz="1800" b="0" i="1">
                                <a:solidFill>
                                  <a:prstClr val="black"/>
                                </a:solidFill>
                                <a:latin typeface="Cambria Math" panose="02040503050406030204" pitchFamily="18" charset="0"/>
                              </a:rPr>
                              <m:t>𝑁</m:t>
                            </m:r>
                          </m:e>
                          <m:sub>
                            <m:r>
                              <a:rPr kumimoji="0" lang="en-US" altLang="zh-CN" sz="1800" b="0" i="1">
                                <a:solidFill>
                                  <a:prstClr val="black"/>
                                </a:solidFill>
                                <a:latin typeface="Cambria Math" panose="02040503050406030204" pitchFamily="18" charset="0"/>
                              </a:rPr>
                              <m:t>𝑝</m:t>
                            </m:r>
                            <m:r>
                              <a:rPr kumimoji="0" lang="en-US" altLang="zh-CN" sz="1800" b="0" i="1">
                                <a:solidFill>
                                  <a:prstClr val="black"/>
                                </a:solidFill>
                                <a:latin typeface="Cambria Math" panose="02040503050406030204" pitchFamily="18" charset="0"/>
                              </a:rPr>
                              <m:t>.</m:t>
                            </m:r>
                            <m:r>
                              <a:rPr kumimoji="0" lang="en-US" altLang="zh-CN" sz="1800" b="0" i="1">
                                <a:solidFill>
                                  <a:prstClr val="black"/>
                                </a:solidFill>
                                <a:latin typeface="Cambria Math" panose="02040503050406030204" pitchFamily="18" charset="0"/>
                              </a:rPr>
                              <m:t>𝑒</m:t>
                            </m:r>
                            <m:r>
                              <a:rPr kumimoji="0" lang="en-US" altLang="zh-CN" sz="1800" b="0" i="1">
                                <a:solidFill>
                                  <a:prstClr val="black"/>
                                </a:solidFill>
                                <a:latin typeface="Cambria Math" panose="02040503050406030204" pitchFamily="18" charset="0"/>
                              </a:rPr>
                              <m:t>.</m:t>
                            </m:r>
                          </m:sub>
                        </m:sSub>
                      </m:e>
                    </m:d>
                    <m:r>
                      <a:rPr kumimoji="0" lang="en-US" altLang="zh-CN" sz="1800" b="0" i="1">
                        <a:solidFill>
                          <a:prstClr val="black"/>
                        </a:solidFill>
                        <a:latin typeface="Cambria Math" panose="02040503050406030204" pitchFamily="18" charset="0"/>
                      </a:rPr>
                      <m:t>=</m:t>
                    </m:r>
                    <m:r>
                      <a:rPr kumimoji="0" lang="en-US" altLang="zh-CN" sz="1800" b="0" i="1">
                        <a:solidFill>
                          <a:prstClr val="black"/>
                        </a:solidFill>
                        <a:latin typeface="Cambria Math" panose="02040503050406030204" pitchFamily="18" charset="0"/>
                      </a:rPr>
                      <m:t>𝑐𝑟𝑦𝑠𝑡𝑎𝑙𝑏𝑎𝑙𝑙</m:t>
                    </m:r>
                  </m:oMath>
                </a14:m>
                <a:r>
                  <a:rPr kumimoji="0" lang="zh-CN" altLang="en-US" sz="1800" b="0" dirty="0">
                    <a:solidFill>
                      <a:prstClr val="black"/>
                    </a:solidFill>
                    <a:latin typeface="Corbel" panose="020B0503020204020204"/>
                    <a:ea typeface="宋体" panose="02010600030101010101" pitchFamily="2" charset="-122"/>
                  </a:rPr>
                  <a:t> </a:t>
                </a:r>
              </a:p>
            </p:txBody>
          </p:sp>
        </mc:Choice>
        <mc:Fallback>
          <p:sp>
            <p:nvSpPr>
              <p:cNvPr id="51" name="矩形 50"/>
              <p:cNvSpPr>
                <a:spLocks noRot="1" noChangeAspect="1" noMove="1" noResize="1" noEditPoints="1" noAdjustHandles="1" noChangeArrowheads="1" noChangeShapeType="1" noTextEdit="1"/>
              </p:cNvSpPr>
              <p:nvPr/>
            </p:nvSpPr>
            <p:spPr>
              <a:xfrm>
                <a:off x="5390093" y="4576004"/>
                <a:ext cx="3770456" cy="1873013"/>
              </a:xfrm>
              <a:prstGeom prst="rect">
                <a:avLst/>
              </a:prstGeom>
              <a:blipFill>
                <a:blip r:embed="rId14"/>
                <a:stretch>
                  <a:fillRect t="-198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622168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电磁量能器</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37</a:t>
            </a:fld>
            <a:endParaRPr lang="en-US" dirty="0"/>
          </a:p>
        </p:txBody>
      </p:sp>
      <p:pic>
        <p:nvPicPr>
          <p:cNvPr id="4" name="图片 1">
            <a:extLst>
              <a:ext uri="{FF2B5EF4-FFF2-40B4-BE49-F238E27FC236}">
                <a16:creationId xmlns:a16="http://schemas.microsoft.com/office/drawing/2014/main" id="{110189F0-51C9-4C61-A421-089E673719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15" y="1017977"/>
            <a:ext cx="2316370" cy="180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4308400" y="949129"/>
            <a:ext cx="4670371" cy="2277547"/>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200" dirty="0" smtClean="0">
                <a:solidFill>
                  <a:srgbClr val="0000FF"/>
                </a:solidFill>
                <a:latin typeface="华文楷体" panose="02010600040101010101" pitchFamily="2" charset="-122"/>
                <a:ea typeface="华文楷体" panose="02010600040101010101" pitchFamily="2" charset="-122"/>
              </a:rPr>
              <a:t>优化模拟</a:t>
            </a:r>
            <a:endParaRPr lang="en-US" altLang="zh-CN" sz="2200" dirty="0" smtClean="0">
              <a:solidFill>
                <a:srgbClr val="0000FF"/>
              </a:solidFill>
              <a:latin typeface="华文楷体" panose="02010600040101010101" pitchFamily="2" charset="-122"/>
              <a:ea typeface="华文楷体" panose="02010600040101010101" pitchFamily="2" charset="-122"/>
            </a:endParaRPr>
          </a:p>
          <a:p>
            <a:pPr marL="540000" indent="-180000" algn="l">
              <a:buClrTx/>
              <a:buFont typeface="Arial" panose="020B0604020202020204" pitchFamily="34" charset="0"/>
              <a:buChar char="•"/>
            </a:pPr>
            <a:r>
              <a:rPr lang="zh-CN" altLang="en-US" sz="2000" dirty="0" smtClean="0">
                <a:solidFill>
                  <a:schemeClr val="tx1"/>
                </a:solidFill>
                <a:latin typeface="华文楷体" panose="02010600040101010101" pitchFamily="2" charset="-122"/>
                <a:ea typeface="华文楷体" panose="02010600040101010101" pitchFamily="2" charset="-122"/>
              </a:rPr>
              <a:t>晶体：纯碘化铯（</a:t>
            </a:r>
            <a:r>
              <a:rPr lang="en-US" altLang="zh-CN" sz="2000" dirty="0" err="1" smtClean="0">
                <a:solidFill>
                  <a:schemeClr val="tx1"/>
                </a:solidFill>
                <a:latin typeface="华文楷体" panose="02010600040101010101" pitchFamily="2" charset="-122"/>
                <a:ea typeface="华文楷体" panose="02010600040101010101" pitchFamily="2" charset="-122"/>
              </a:rPr>
              <a:t>CsI</a:t>
            </a:r>
            <a:r>
              <a:rPr lang="en-US" altLang="zh-CN" sz="2000" dirty="0" smtClean="0">
                <a:solidFill>
                  <a:schemeClr val="tx1"/>
                </a:solidFill>
                <a:latin typeface="华文楷体" panose="02010600040101010101" pitchFamily="2" charset="-122"/>
                <a:ea typeface="华文楷体" panose="02010600040101010101" pitchFamily="2" charset="-122"/>
              </a:rPr>
              <a:t>), </a:t>
            </a:r>
            <a:r>
              <a:rPr lang="zh-CN" altLang="en-US" sz="2000" dirty="0" smtClean="0">
                <a:solidFill>
                  <a:schemeClr val="tx1"/>
                </a:solidFill>
                <a:latin typeface="华文楷体" panose="02010600040101010101" pitchFamily="2" charset="-122"/>
                <a:ea typeface="华文楷体" panose="02010600040101010101" pitchFamily="2" charset="-122"/>
              </a:rPr>
              <a:t>衰减时间短</a:t>
            </a:r>
            <a:endParaRPr lang="en-US" altLang="zh-CN" sz="2000" dirty="0" smtClean="0">
              <a:solidFill>
                <a:schemeClr val="tx1"/>
              </a:solidFill>
              <a:latin typeface="华文楷体" panose="02010600040101010101" pitchFamily="2" charset="-122"/>
              <a:ea typeface="华文楷体" panose="02010600040101010101" pitchFamily="2" charset="-122"/>
            </a:endParaRPr>
          </a:p>
          <a:p>
            <a:pPr marL="540000" indent="-180000" algn="l">
              <a:buClrTx/>
              <a:buFont typeface="Arial" panose="020B0604020202020204" pitchFamily="34" charset="0"/>
              <a:buChar char="•"/>
            </a:pPr>
            <a:r>
              <a:rPr lang="zh-CN" altLang="en-US" sz="2000" dirty="0" smtClean="0">
                <a:solidFill>
                  <a:schemeClr val="tx1"/>
                </a:solidFill>
                <a:latin typeface="华文楷体" panose="02010600040101010101" pitchFamily="2" charset="-122"/>
                <a:ea typeface="华文楷体" panose="02010600040101010101" pitchFamily="2" charset="-122"/>
              </a:rPr>
              <a:t> 光电器件：</a:t>
            </a:r>
            <a:r>
              <a:rPr lang="en-US" altLang="zh-CN" sz="2000" dirty="0" smtClean="0">
                <a:solidFill>
                  <a:schemeClr val="tx1"/>
                </a:solidFill>
                <a:latin typeface="华文楷体" panose="02010600040101010101" pitchFamily="2" charset="-122"/>
                <a:ea typeface="华文楷体" panose="02010600040101010101" pitchFamily="2" charset="-122"/>
              </a:rPr>
              <a:t>APD, </a:t>
            </a:r>
            <a:r>
              <a:rPr lang="zh-CN" altLang="en-US" sz="2000" dirty="0">
                <a:solidFill>
                  <a:schemeClr val="tx1"/>
                </a:solidFill>
                <a:latin typeface="华文楷体" panose="02010600040101010101" pitchFamily="2" charset="-122"/>
                <a:ea typeface="华文楷体" panose="02010600040101010101" pitchFamily="2" charset="-122"/>
              </a:rPr>
              <a:t>高</a:t>
            </a:r>
            <a:r>
              <a:rPr lang="zh-CN" altLang="en-US" sz="2000" dirty="0" smtClean="0">
                <a:solidFill>
                  <a:schemeClr val="tx1"/>
                </a:solidFill>
                <a:latin typeface="华文楷体" panose="02010600040101010101" pitchFamily="2" charset="-122"/>
                <a:ea typeface="华文楷体" panose="02010600040101010101" pitchFamily="2" charset="-122"/>
              </a:rPr>
              <a:t>增益</a:t>
            </a:r>
            <a:endParaRPr lang="en-US" altLang="zh-CN" sz="2000" dirty="0" smtClean="0">
              <a:solidFill>
                <a:schemeClr val="tx1"/>
              </a:solidFill>
              <a:latin typeface="华文楷体" panose="02010600040101010101" pitchFamily="2" charset="-122"/>
              <a:ea typeface="华文楷体" panose="02010600040101010101" pitchFamily="2" charset="-122"/>
            </a:endParaRPr>
          </a:p>
          <a:p>
            <a:pPr marL="540000" indent="-180000" algn="l">
              <a:buClrTx/>
              <a:buFont typeface="Arial" panose="020B0604020202020204" pitchFamily="34" charset="0"/>
              <a:buChar char="•"/>
            </a:pPr>
            <a:r>
              <a:rPr lang="zh-CN" altLang="en-US" sz="2000" dirty="0">
                <a:solidFill>
                  <a:schemeClr val="tx1"/>
                </a:solidFill>
                <a:latin typeface="华文楷体" panose="02010600040101010101" pitchFamily="2" charset="-122"/>
                <a:ea typeface="华文楷体" panose="02010600040101010101" pitchFamily="2" charset="-122"/>
              </a:rPr>
              <a:t>单晶体</a:t>
            </a:r>
            <a:r>
              <a:rPr lang="zh-CN" altLang="en-US" sz="2000" dirty="0" smtClean="0">
                <a:solidFill>
                  <a:schemeClr val="tx1"/>
                </a:solidFill>
                <a:latin typeface="华文楷体" panose="02010600040101010101" pitchFamily="2" charset="-122"/>
                <a:ea typeface="华文楷体" panose="02010600040101010101" pitchFamily="2" charset="-122"/>
              </a:rPr>
              <a:t>尺寸：长</a:t>
            </a:r>
            <a:r>
              <a:rPr lang="en-US" altLang="zh-CN" sz="2000" dirty="0" smtClean="0">
                <a:solidFill>
                  <a:schemeClr val="tx1"/>
                </a:solidFill>
                <a:latin typeface="华文楷体" panose="02010600040101010101" pitchFamily="2" charset="-122"/>
                <a:ea typeface="华文楷体" panose="02010600040101010101" pitchFamily="2" charset="-122"/>
              </a:rPr>
              <a:t>28cm(15X</a:t>
            </a:r>
            <a:r>
              <a:rPr lang="en-US" altLang="zh-CN" sz="2000" baseline="-25000" dirty="0" smtClean="0">
                <a:solidFill>
                  <a:schemeClr val="tx1"/>
                </a:solidFill>
                <a:latin typeface="华文楷体" panose="02010600040101010101" pitchFamily="2" charset="-122"/>
                <a:ea typeface="华文楷体" panose="02010600040101010101" pitchFamily="2" charset="-122"/>
              </a:rPr>
              <a:t>0</a:t>
            </a:r>
            <a:r>
              <a:rPr lang="en-US" altLang="zh-CN" sz="2000" dirty="0" smtClean="0">
                <a:solidFill>
                  <a:schemeClr val="tx1"/>
                </a:solidFill>
                <a:latin typeface="华文楷体" panose="02010600040101010101" pitchFamily="2" charset="-122"/>
                <a:ea typeface="华文楷体" panose="02010600040101010101" pitchFamily="2" charset="-122"/>
              </a:rPr>
              <a:t>), 55 cm</a:t>
            </a:r>
            <a:r>
              <a:rPr lang="en-US" altLang="zh-CN" sz="2000" baseline="30000" dirty="0" smtClean="0">
                <a:solidFill>
                  <a:schemeClr val="tx1"/>
                </a:solidFill>
                <a:latin typeface="华文楷体" panose="02010600040101010101" pitchFamily="2" charset="-122"/>
                <a:ea typeface="华文楷体" panose="02010600040101010101" pitchFamily="2" charset="-122"/>
              </a:rPr>
              <a:t>2</a:t>
            </a:r>
          </a:p>
          <a:p>
            <a:pPr marL="540000" indent="-180000" algn="l">
              <a:buClrTx/>
              <a:buFont typeface="Arial" panose="020B0604020202020204" pitchFamily="34" charset="0"/>
              <a:buChar char="•"/>
            </a:pPr>
            <a:r>
              <a:rPr lang="zh-CN" altLang="en-US" sz="2000" dirty="0" smtClean="0">
                <a:solidFill>
                  <a:schemeClr val="tx1"/>
                </a:solidFill>
                <a:latin typeface="华文楷体" panose="02010600040101010101" pitchFamily="2" charset="-122"/>
                <a:ea typeface="华文楷体" panose="02010600040101010101" pitchFamily="2" charset="-122"/>
              </a:rPr>
              <a:t>包装薄膜：</a:t>
            </a:r>
            <a:r>
              <a:rPr lang="en-US" altLang="zh-CN" sz="2000" dirty="0" smtClean="0">
                <a:solidFill>
                  <a:schemeClr val="tx1"/>
                </a:solidFill>
                <a:latin typeface="华文楷体" panose="02010600040101010101" pitchFamily="2" charset="-122"/>
                <a:ea typeface="华文楷体" panose="02010600040101010101" pitchFamily="2" charset="-122"/>
              </a:rPr>
              <a:t>Teflon </a:t>
            </a:r>
            <a:r>
              <a:rPr lang="zh-CN" altLang="en-US" sz="2000" dirty="0">
                <a:solidFill>
                  <a:schemeClr val="tx1"/>
                </a:solidFill>
                <a:latin typeface="华文楷体" panose="02010600040101010101" pitchFamily="2" charset="-122"/>
                <a:ea typeface="华文楷体" panose="02010600040101010101" pitchFamily="2" charset="-122"/>
              </a:rPr>
              <a:t>（聚四氟乙烯</a:t>
            </a:r>
            <a:r>
              <a:rPr lang="zh-CN" altLang="en-US" sz="2000" dirty="0" smtClean="0">
                <a:solidFill>
                  <a:schemeClr val="tx1"/>
                </a:solidFill>
                <a:latin typeface="华文楷体" panose="02010600040101010101" pitchFamily="2" charset="-122"/>
                <a:ea typeface="华文楷体" panose="02010600040101010101" pitchFamily="2" charset="-122"/>
              </a:rPr>
              <a:t>）</a:t>
            </a:r>
            <a:endParaRPr lang="en-US" altLang="zh-CN" sz="2000" dirty="0" smtClean="0">
              <a:solidFill>
                <a:schemeClr val="tx1"/>
              </a:solidFill>
              <a:latin typeface="华文楷体" panose="02010600040101010101" pitchFamily="2" charset="-122"/>
              <a:ea typeface="华文楷体" panose="02010600040101010101" pitchFamily="2" charset="-122"/>
            </a:endParaRPr>
          </a:p>
          <a:p>
            <a:pPr marL="540000" indent="-180000" algn="l">
              <a:buClrTx/>
              <a:buFont typeface="Arial" panose="020B0604020202020204" pitchFamily="34" charset="0"/>
              <a:buChar char="•"/>
            </a:pPr>
            <a:r>
              <a:rPr lang="zh-CN" altLang="en-US" sz="2000" dirty="0">
                <a:solidFill>
                  <a:schemeClr val="tx1"/>
                </a:solidFill>
                <a:latin typeface="华文楷体" panose="02010600040101010101" pitchFamily="2" charset="-122"/>
                <a:ea typeface="华文楷体" panose="02010600040101010101" pitchFamily="2" charset="-122"/>
              </a:rPr>
              <a:t>桶</a:t>
            </a:r>
            <a:r>
              <a:rPr lang="zh-CN" altLang="en-US" sz="2000" dirty="0" smtClean="0">
                <a:solidFill>
                  <a:schemeClr val="tx1"/>
                </a:solidFill>
                <a:latin typeface="华文楷体" panose="02010600040101010101" pitchFamily="2" charset="-122"/>
                <a:ea typeface="华文楷体" panose="02010600040101010101" pitchFamily="2" charset="-122"/>
              </a:rPr>
              <a:t>部</a:t>
            </a:r>
            <a:r>
              <a:rPr lang="en-US" altLang="zh-CN" sz="2000" dirty="0" smtClean="0">
                <a:solidFill>
                  <a:schemeClr val="tx1"/>
                </a:solidFill>
                <a:latin typeface="华文楷体" panose="02010600040101010101" pitchFamily="2" charset="-122"/>
                <a:ea typeface="华文楷体" panose="02010600040101010101" pitchFamily="2" charset="-122"/>
              </a:rPr>
              <a:t>6732</a:t>
            </a:r>
            <a:r>
              <a:rPr lang="zh-CN" altLang="en-US" sz="2000" dirty="0" smtClean="0">
                <a:solidFill>
                  <a:schemeClr val="tx1"/>
                </a:solidFill>
                <a:latin typeface="华文楷体" panose="02010600040101010101" pitchFamily="2" charset="-122"/>
                <a:ea typeface="华文楷体" panose="02010600040101010101" pitchFamily="2" charset="-122"/>
              </a:rPr>
              <a:t>根，端盖共</a:t>
            </a:r>
            <a:r>
              <a:rPr lang="en-US" altLang="zh-CN" sz="2000" dirty="0" smtClean="0">
                <a:solidFill>
                  <a:schemeClr val="tx1"/>
                </a:solidFill>
                <a:latin typeface="华文楷体" panose="02010600040101010101" pitchFamily="2" charset="-122"/>
                <a:ea typeface="华文楷体" panose="02010600040101010101" pitchFamily="2" charset="-122"/>
              </a:rPr>
              <a:t>1938</a:t>
            </a:r>
            <a:r>
              <a:rPr lang="zh-CN" altLang="en-US" sz="2000" dirty="0" smtClean="0">
                <a:solidFill>
                  <a:schemeClr val="tx1"/>
                </a:solidFill>
                <a:latin typeface="华文楷体" panose="02010600040101010101" pitchFamily="2" charset="-122"/>
                <a:ea typeface="华文楷体" panose="02010600040101010101" pitchFamily="2" charset="-122"/>
              </a:rPr>
              <a:t>根晶体</a:t>
            </a:r>
            <a:endParaRPr lang="en-US" altLang="zh-CN" sz="2000" dirty="0" smtClean="0">
              <a:solidFill>
                <a:schemeClr val="tx1"/>
              </a:solidFill>
              <a:latin typeface="华文楷体" panose="02010600040101010101" pitchFamily="2" charset="-122"/>
              <a:ea typeface="华文楷体" panose="02010600040101010101" pitchFamily="2" charset="-122"/>
            </a:endParaRPr>
          </a:p>
        </p:txBody>
      </p:sp>
      <p:sp>
        <p:nvSpPr>
          <p:cNvPr id="6" name="文本框 5"/>
          <p:cNvSpPr txBox="1"/>
          <p:nvPr/>
        </p:nvSpPr>
        <p:spPr>
          <a:xfrm>
            <a:off x="422389" y="3301335"/>
            <a:ext cx="4610100" cy="430887"/>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200" dirty="0" smtClean="0">
                <a:solidFill>
                  <a:srgbClr val="0000FF"/>
                </a:solidFill>
                <a:latin typeface="华文楷体" panose="02010600040101010101" pitchFamily="2" charset="-122"/>
                <a:ea typeface="华文楷体" panose="02010600040101010101" pitchFamily="2" charset="-122"/>
              </a:rPr>
              <a:t>预期性能</a:t>
            </a:r>
            <a:endParaRPr lang="en-US" altLang="zh-CN" sz="2200" dirty="0" smtClean="0">
              <a:solidFill>
                <a:srgbClr val="0000FF"/>
              </a:solidFill>
              <a:latin typeface="华文楷体" panose="02010600040101010101" pitchFamily="2" charset="-122"/>
              <a:ea typeface="华文楷体" panose="02010600040101010101" pitchFamily="2" charset="-122"/>
            </a:endParaRPr>
          </a:p>
        </p:txBody>
      </p:sp>
      <p:pic>
        <p:nvPicPr>
          <p:cNvPr id="7" name="图片 6"/>
          <p:cNvPicPr>
            <a:picLocks noChangeAspect="1"/>
          </p:cNvPicPr>
          <p:nvPr/>
        </p:nvPicPr>
        <p:blipFill>
          <a:blip r:embed="rId3"/>
          <a:stretch>
            <a:fillRect/>
          </a:stretch>
        </p:blipFill>
        <p:spPr>
          <a:xfrm>
            <a:off x="228601" y="3909709"/>
            <a:ext cx="1855694" cy="1365640"/>
          </a:xfrm>
          <a:prstGeom prst="rect">
            <a:avLst/>
          </a:prstGeom>
        </p:spPr>
      </p:pic>
      <p:sp>
        <p:nvSpPr>
          <p:cNvPr id="8" name="椭圆 7"/>
          <p:cNvSpPr/>
          <p:nvPr/>
        </p:nvSpPr>
        <p:spPr bwMode="auto">
          <a:xfrm>
            <a:off x="419100" y="4177506"/>
            <a:ext cx="1219200" cy="381000"/>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smtClean="0">
              <a:ln>
                <a:noFill/>
              </a:ln>
              <a:solidFill>
                <a:schemeClr val="hlink"/>
              </a:solidFill>
              <a:effectLst/>
              <a:latin typeface="Arial" charset="0"/>
              <a:ea typeface="MS PGothic" pitchFamily="34" charset="-128"/>
              <a:sym typeface="Symbol" pitchFamily="18" charset="2"/>
            </a:endParaRPr>
          </a:p>
        </p:txBody>
      </p:sp>
      <p:sp>
        <p:nvSpPr>
          <p:cNvPr id="9" name="文本框 8"/>
          <p:cNvSpPr txBox="1"/>
          <p:nvPr/>
        </p:nvSpPr>
        <p:spPr>
          <a:xfrm>
            <a:off x="228600" y="3674948"/>
            <a:ext cx="2057400" cy="369332"/>
          </a:xfrm>
          <a:prstGeom prst="rect">
            <a:avLst/>
          </a:prstGeom>
          <a:noFill/>
        </p:spPr>
        <p:txBody>
          <a:bodyPr wrap="square" rtlCol="0">
            <a:spAutoFit/>
          </a:bodyPr>
          <a:lstStyle/>
          <a:p>
            <a:pPr algn="ctr">
              <a:buNone/>
            </a:pPr>
            <a:r>
              <a:rPr lang="zh-CN" altLang="en-US" sz="1800" dirty="0" smtClean="0">
                <a:latin typeface="华文楷体" panose="02010600040101010101" pitchFamily="2" charset="-122"/>
                <a:ea typeface="华文楷体" panose="02010600040101010101" pitchFamily="2" charset="-122"/>
              </a:rPr>
              <a:t>能量分辨率</a:t>
            </a:r>
            <a:endParaRPr lang="zh-CN" altLang="en-US" sz="1800" dirty="0">
              <a:latin typeface="华文楷体" panose="02010600040101010101" pitchFamily="2" charset="-122"/>
              <a:ea typeface="华文楷体" panose="02010600040101010101" pitchFamily="2" charset="-122"/>
            </a:endParaRPr>
          </a:p>
        </p:txBody>
      </p:sp>
      <p:grpSp>
        <p:nvGrpSpPr>
          <p:cNvPr id="15" name="组合 14"/>
          <p:cNvGrpSpPr/>
          <p:nvPr/>
        </p:nvGrpSpPr>
        <p:grpSpPr>
          <a:xfrm>
            <a:off x="2061972" y="3662696"/>
            <a:ext cx="2057400" cy="1565778"/>
            <a:chOff x="2061972" y="3662696"/>
            <a:chExt cx="2057400" cy="1565778"/>
          </a:xfrm>
        </p:grpSpPr>
        <p:pic>
          <p:nvPicPr>
            <p:cNvPr id="10" name="图片 9"/>
            <p:cNvPicPr>
              <a:picLocks noChangeAspect="1"/>
            </p:cNvPicPr>
            <p:nvPr/>
          </p:nvPicPr>
          <p:blipFill>
            <a:blip r:embed="rId4"/>
            <a:stretch>
              <a:fillRect/>
            </a:stretch>
          </p:blipFill>
          <p:spPr>
            <a:xfrm>
              <a:off x="2093439" y="3956583"/>
              <a:ext cx="1801905" cy="1271891"/>
            </a:xfrm>
            <a:prstGeom prst="rect">
              <a:avLst/>
            </a:prstGeom>
          </p:spPr>
        </p:pic>
        <p:sp>
          <p:nvSpPr>
            <p:cNvPr id="12" name="文本框 11"/>
            <p:cNvSpPr txBox="1"/>
            <p:nvPr/>
          </p:nvSpPr>
          <p:spPr>
            <a:xfrm>
              <a:off x="2061972" y="3662696"/>
              <a:ext cx="2057400" cy="369332"/>
            </a:xfrm>
            <a:prstGeom prst="rect">
              <a:avLst/>
            </a:prstGeom>
            <a:noFill/>
          </p:spPr>
          <p:txBody>
            <a:bodyPr wrap="square" rtlCol="0">
              <a:spAutoFit/>
            </a:bodyPr>
            <a:lstStyle/>
            <a:p>
              <a:pPr algn="ctr">
                <a:buNone/>
              </a:pPr>
              <a:r>
                <a:rPr lang="zh-CN" altLang="en-US" sz="1800" dirty="0">
                  <a:latin typeface="华文楷体" panose="02010600040101010101" pitchFamily="2" charset="-122"/>
                  <a:ea typeface="华文楷体" panose="02010600040101010101" pitchFamily="2" charset="-122"/>
                </a:rPr>
                <a:t>位置</a:t>
              </a:r>
              <a:r>
                <a:rPr lang="zh-CN" altLang="en-US" sz="1800" dirty="0" smtClean="0">
                  <a:latin typeface="华文楷体" panose="02010600040101010101" pitchFamily="2" charset="-122"/>
                  <a:ea typeface="华文楷体" panose="02010600040101010101" pitchFamily="2" charset="-122"/>
                </a:rPr>
                <a:t>分辨率</a:t>
              </a:r>
              <a:endParaRPr lang="zh-CN" altLang="en-US" sz="1800" dirty="0">
                <a:latin typeface="华文楷体" panose="02010600040101010101" pitchFamily="2" charset="-122"/>
                <a:ea typeface="华文楷体" panose="02010600040101010101" pitchFamily="2" charset="-122"/>
              </a:endParaRPr>
            </a:p>
          </p:txBody>
        </p:sp>
        <p:sp>
          <p:nvSpPr>
            <p:cNvPr id="14" name="文本框 13"/>
            <p:cNvSpPr txBox="1"/>
            <p:nvPr/>
          </p:nvSpPr>
          <p:spPr>
            <a:xfrm>
              <a:off x="2337188" y="4646187"/>
              <a:ext cx="1719072" cy="338554"/>
            </a:xfrm>
            <a:prstGeom prst="rect">
              <a:avLst/>
            </a:prstGeom>
            <a:noFill/>
          </p:spPr>
          <p:txBody>
            <a:bodyPr wrap="square" rtlCol="0">
              <a:spAutoFit/>
            </a:bodyPr>
            <a:lstStyle/>
            <a:p>
              <a:pPr algn="ctr">
                <a:buNone/>
              </a:pPr>
              <a:r>
                <a:rPr lang="zh-CN" altLang="en-US" sz="1600" dirty="0" smtClean="0">
                  <a:solidFill>
                    <a:schemeClr val="tx1"/>
                  </a:solidFill>
                  <a:latin typeface="华文楷体" panose="02010600040101010101" pitchFamily="2" charset="-122"/>
                  <a:ea typeface="华文楷体" panose="02010600040101010101" pitchFamily="2" charset="-122"/>
                </a:rPr>
                <a:t>对应角度</a:t>
              </a:r>
              <a:r>
                <a:rPr lang="en-US" altLang="zh-CN" sz="1600" dirty="0" smtClean="0">
                  <a:solidFill>
                    <a:schemeClr val="tx1"/>
                  </a:solidFill>
                  <a:latin typeface="华文楷体" panose="02010600040101010101" pitchFamily="2" charset="-122"/>
                  <a:ea typeface="华文楷体" panose="02010600040101010101" pitchFamily="2" charset="-122"/>
                </a:rPr>
                <a:t>0.2</a:t>
              </a:r>
              <a:endParaRPr lang="zh-CN" altLang="en-US" sz="1600" dirty="0">
                <a:solidFill>
                  <a:schemeClr val="tx1"/>
                </a:solidFill>
                <a:latin typeface="华文楷体" panose="02010600040101010101" pitchFamily="2" charset="-122"/>
                <a:ea typeface="华文楷体" panose="02010600040101010101" pitchFamily="2" charset="-122"/>
              </a:endParaRPr>
            </a:p>
          </p:txBody>
        </p:sp>
      </p:grpSp>
      <p:pic>
        <p:nvPicPr>
          <p:cNvPr id="17" name="图片 16"/>
          <p:cNvPicPr>
            <a:picLocks noChangeAspect="1"/>
          </p:cNvPicPr>
          <p:nvPr/>
        </p:nvPicPr>
        <p:blipFill>
          <a:blip r:embed="rId5"/>
          <a:stretch>
            <a:fillRect/>
          </a:stretch>
        </p:blipFill>
        <p:spPr>
          <a:xfrm>
            <a:off x="2514600" y="1042894"/>
            <a:ext cx="1898848" cy="1838924"/>
          </a:xfrm>
          <a:prstGeom prst="rect">
            <a:avLst/>
          </a:prstGeom>
        </p:spPr>
      </p:pic>
      <p:pic>
        <p:nvPicPr>
          <p:cNvPr id="18" name="图片 17"/>
          <p:cNvPicPr>
            <a:picLocks noChangeAspect="1"/>
          </p:cNvPicPr>
          <p:nvPr/>
        </p:nvPicPr>
        <p:blipFill>
          <a:blip r:embed="rId6"/>
          <a:stretch>
            <a:fillRect/>
          </a:stretch>
        </p:blipFill>
        <p:spPr>
          <a:xfrm>
            <a:off x="311932" y="5361700"/>
            <a:ext cx="1848041" cy="1207515"/>
          </a:xfrm>
          <a:prstGeom prst="rect">
            <a:avLst/>
          </a:prstGeom>
        </p:spPr>
      </p:pic>
      <p:pic>
        <p:nvPicPr>
          <p:cNvPr id="19" name="图片 18"/>
          <p:cNvPicPr>
            <a:picLocks noChangeAspect="1"/>
          </p:cNvPicPr>
          <p:nvPr/>
        </p:nvPicPr>
        <p:blipFill>
          <a:blip r:embed="rId7"/>
          <a:stretch>
            <a:fillRect/>
          </a:stretch>
        </p:blipFill>
        <p:spPr>
          <a:xfrm>
            <a:off x="2123919" y="5355863"/>
            <a:ext cx="1771425" cy="1190031"/>
          </a:xfrm>
          <a:prstGeom prst="rect">
            <a:avLst/>
          </a:prstGeom>
        </p:spPr>
      </p:pic>
      <p:pic>
        <p:nvPicPr>
          <p:cNvPr id="20" name="图片 19"/>
          <p:cNvPicPr>
            <a:picLocks noChangeAspect="1"/>
          </p:cNvPicPr>
          <p:nvPr/>
        </p:nvPicPr>
        <p:blipFill>
          <a:blip r:embed="rId8"/>
          <a:stretch>
            <a:fillRect/>
          </a:stretch>
        </p:blipFill>
        <p:spPr>
          <a:xfrm>
            <a:off x="3925583" y="3974560"/>
            <a:ext cx="2449068" cy="1717949"/>
          </a:xfrm>
          <a:prstGeom prst="rect">
            <a:avLst/>
          </a:prstGeom>
        </p:spPr>
      </p:pic>
      <p:pic>
        <p:nvPicPr>
          <p:cNvPr id="21" name="图片 20"/>
          <p:cNvPicPr>
            <a:picLocks noChangeAspect="1"/>
          </p:cNvPicPr>
          <p:nvPr/>
        </p:nvPicPr>
        <p:blipFill>
          <a:blip r:embed="rId9"/>
          <a:stretch>
            <a:fillRect/>
          </a:stretch>
        </p:blipFill>
        <p:spPr>
          <a:xfrm>
            <a:off x="6600593" y="3974560"/>
            <a:ext cx="2343613" cy="1782801"/>
          </a:xfrm>
          <a:prstGeom prst="rect">
            <a:avLst/>
          </a:prstGeom>
        </p:spPr>
      </p:pic>
      <p:sp>
        <p:nvSpPr>
          <p:cNvPr id="22" name="文本框 21"/>
          <p:cNvSpPr txBox="1"/>
          <p:nvPr/>
        </p:nvSpPr>
        <p:spPr>
          <a:xfrm>
            <a:off x="4303776" y="3662696"/>
            <a:ext cx="2152127" cy="369332"/>
          </a:xfrm>
          <a:prstGeom prst="rect">
            <a:avLst/>
          </a:prstGeom>
          <a:noFill/>
        </p:spPr>
        <p:txBody>
          <a:bodyPr wrap="square" rtlCol="0">
            <a:spAutoFit/>
          </a:bodyPr>
          <a:lstStyle/>
          <a:p>
            <a:pPr algn="ctr">
              <a:buNone/>
            </a:pPr>
            <a:r>
              <a:rPr lang="en-US" altLang="zh-CN" sz="1800" dirty="0">
                <a:latin typeface="华文楷体" panose="02010600040101010101" pitchFamily="2" charset="-122"/>
                <a:ea typeface="华文楷体" panose="02010600040101010101" pitchFamily="2" charset="-122"/>
              </a:rPr>
              <a:t>Pileup</a:t>
            </a:r>
            <a:r>
              <a:rPr lang="zh-CN" altLang="en-US" sz="1800" dirty="0">
                <a:latin typeface="华文楷体" panose="02010600040101010101" pitchFamily="2" charset="-122"/>
                <a:ea typeface="华文楷体" panose="02010600040101010101" pitchFamily="2" charset="-122"/>
              </a:rPr>
              <a:t>的效应</a:t>
            </a:r>
            <a:endParaRPr lang="zh-CN" altLang="en-US" sz="1800" dirty="0">
              <a:latin typeface="华文楷体" panose="02010600040101010101" pitchFamily="2" charset="-122"/>
              <a:ea typeface="华文楷体" panose="02010600040101010101" pitchFamily="2" charset="-122"/>
            </a:endParaRPr>
          </a:p>
        </p:txBody>
      </p:sp>
      <p:pic>
        <p:nvPicPr>
          <p:cNvPr id="23" name="图片 22"/>
          <p:cNvPicPr>
            <a:picLocks noChangeAspect="1"/>
          </p:cNvPicPr>
          <p:nvPr/>
        </p:nvPicPr>
        <p:blipFill>
          <a:blip r:embed="rId10"/>
          <a:stretch>
            <a:fillRect/>
          </a:stretch>
        </p:blipFill>
        <p:spPr>
          <a:xfrm>
            <a:off x="4180571" y="5755790"/>
            <a:ext cx="2194080" cy="674095"/>
          </a:xfrm>
          <a:prstGeom prst="rect">
            <a:avLst/>
          </a:prstGeom>
        </p:spPr>
      </p:pic>
      <p:sp>
        <p:nvSpPr>
          <p:cNvPr id="24" name="文本框 23"/>
          <p:cNvSpPr txBox="1"/>
          <p:nvPr/>
        </p:nvSpPr>
        <p:spPr>
          <a:xfrm>
            <a:off x="6837580" y="3637821"/>
            <a:ext cx="2152127" cy="369332"/>
          </a:xfrm>
          <a:prstGeom prst="rect">
            <a:avLst/>
          </a:prstGeom>
          <a:noFill/>
        </p:spPr>
        <p:txBody>
          <a:bodyPr wrap="square" rtlCol="0">
            <a:spAutoFit/>
          </a:bodyPr>
          <a:lstStyle/>
          <a:p>
            <a:pPr algn="ctr">
              <a:buNone/>
            </a:pPr>
            <a:r>
              <a:rPr lang="zh-CN" altLang="en-US" sz="1800" dirty="0" smtClean="0">
                <a:latin typeface="华文楷体" panose="02010600040101010101" pitchFamily="2" charset="-122"/>
                <a:ea typeface="华文楷体" panose="02010600040101010101" pitchFamily="2" charset="-122"/>
              </a:rPr>
              <a:t>时间精确测量</a:t>
            </a:r>
            <a:endParaRPr lang="zh-CN" altLang="en-US" sz="1800" dirty="0">
              <a:latin typeface="华文楷体" panose="02010600040101010101" pitchFamily="2" charset="-122"/>
              <a:ea typeface="华文楷体" panose="02010600040101010101" pitchFamily="2" charset="-122"/>
            </a:endParaRPr>
          </a:p>
        </p:txBody>
      </p:sp>
      <p:sp>
        <p:nvSpPr>
          <p:cNvPr id="26" name="文本框 25"/>
          <p:cNvSpPr txBox="1"/>
          <p:nvPr/>
        </p:nvSpPr>
        <p:spPr>
          <a:xfrm>
            <a:off x="7281190" y="4199595"/>
            <a:ext cx="1481809" cy="701731"/>
          </a:xfrm>
          <a:prstGeom prst="rect">
            <a:avLst/>
          </a:prstGeom>
          <a:noFill/>
        </p:spPr>
        <p:txBody>
          <a:bodyPr wrap="square" rtlCol="0">
            <a:spAutoFit/>
          </a:bodyPr>
          <a:lstStyle/>
          <a:p>
            <a:pPr algn="ctr">
              <a:buNone/>
            </a:pPr>
            <a:r>
              <a:rPr lang="zh-CN" altLang="en-US" sz="1800" dirty="0" smtClean="0">
                <a:solidFill>
                  <a:schemeClr val="tx1"/>
                </a:solidFill>
                <a:latin typeface="华文楷体" panose="02010600040101010101" pitchFamily="2" charset="-122"/>
                <a:ea typeface="华文楷体" panose="02010600040101010101" pitchFamily="2" charset="-122"/>
              </a:rPr>
              <a:t>波形拟合</a:t>
            </a:r>
            <a:endParaRPr lang="en-US" altLang="zh-CN" sz="1800" dirty="0" smtClean="0">
              <a:solidFill>
                <a:schemeClr val="tx1"/>
              </a:solidFill>
              <a:latin typeface="华文楷体" panose="02010600040101010101" pitchFamily="2" charset="-122"/>
              <a:ea typeface="华文楷体" panose="02010600040101010101" pitchFamily="2" charset="-122"/>
            </a:endParaRPr>
          </a:p>
          <a:p>
            <a:pPr algn="ctr">
              <a:buNone/>
            </a:pPr>
            <a:r>
              <a:rPr lang="en-US" altLang="zh-CN" sz="1800" dirty="0" smtClean="0">
                <a:solidFill>
                  <a:schemeClr val="tx1"/>
                </a:solidFill>
                <a:latin typeface="华文楷体" panose="02010600040101010101" pitchFamily="2" charset="-122"/>
                <a:ea typeface="华文楷体" panose="02010600040101010101" pitchFamily="2" charset="-122"/>
              </a:rPr>
              <a:t>APD+</a:t>
            </a:r>
            <a:r>
              <a:rPr lang="zh-CN" altLang="en-US" sz="1800" dirty="0" smtClean="0">
                <a:solidFill>
                  <a:schemeClr val="tx1"/>
                </a:solidFill>
                <a:latin typeface="华文楷体" panose="02010600040101010101" pitchFamily="2" charset="-122"/>
                <a:ea typeface="华文楷体" panose="02010600040101010101" pitchFamily="2" charset="-122"/>
              </a:rPr>
              <a:t>电子学</a:t>
            </a:r>
            <a:endParaRPr lang="zh-CN" altLang="en-US" sz="1800" dirty="0">
              <a:solidFill>
                <a:schemeClr val="tx1"/>
              </a:solidFill>
              <a:latin typeface="华文楷体" panose="02010600040101010101" pitchFamily="2" charset="-122"/>
              <a:ea typeface="华文楷体" panose="02010600040101010101" pitchFamily="2" charset="-122"/>
            </a:endParaRPr>
          </a:p>
        </p:txBody>
      </p:sp>
      <p:sp>
        <p:nvSpPr>
          <p:cNvPr id="28" name="文本框 27"/>
          <p:cNvSpPr txBox="1"/>
          <p:nvPr/>
        </p:nvSpPr>
        <p:spPr>
          <a:xfrm>
            <a:off x="6934200" y="5867399"/>
            <a:ext cx="1914262" cy="646331"/>
          </a:xfrm>
          <a:prstGeom prst="rect">
            <a:avLst/>
          </a:prstGeom>
          <a:noFill/>
        </p:spPr>
        <p:txBody>
          <a:bodyPr wrap="square" rtlCol="0">
            <a:spAutoFit/>
          </a:bodyPr>
          <a:lstStyle/>
          <a:p>
            <a:pPr algn="ctr">
              <a:buNone/>
            </a:pPr>
            <a:r>
              <a:rPr lang="zh-CN" altLang="en-US" sz="1800" dirty="0" smtClean="0">
                <a:solidFill>
                  <a:schemeClr val="tx1"/>
                </a:solidFill>
                <a:latin typeface="华文楷体" panose="02010600040101010101" pitchFamily="2" charset="-122"/>
                <a:ea typeface="华文楷体" panose="02010600040101010101" pitchFamily="2" charset="-122"/>
              </a:rPr>
              <a:t>晶体发光时间约</a:t>
            </a:r>
            <a:r>
              <a:rPr lang="en-US" altLang="zh-CN" sz="1800" dirty="0" smtClean="0">
                <a:solidFill>
                  <a:schemeClr val="tx1"/>
                </a:solidFill>
                <a:latin typeface="华文楷体" panose="02010600040101010101" pitchFamily="2" charset="-122"/>
                <a:ea typeface="华文楷体" panose="02010600040101010101" pitchFamily="2" charset="-122"/>
              </a:rPr>
              <a:t>100ps@1GeV</a:t>
            </a:r>
            <a:endParaRPr lang="zh-CN" altLang="en-US" sz="1800" dirty="0">
              <a:solidFill>
                <a:schemeClr val="tx1"/>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40500507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00FF"/>
                </a:solidFill>
              </a:rPr>
              <a:t>电磁量能器</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38</a:t>
            </a:fld>
            <a:endParaRPr lang="en-US" dirty="0"/>
          </a:p>
        </p:txBody>
      </p:sp>
      <p:grpSp>
        <p:nvGrpSpPr>
          <p:cNvPr id="8" name="组合 7"/>
          <p:cNvGrpSpPr/>
          <p:nvPr/>
        </p:nvGrpSpPr>
        <p:grpSpPr>
          <a:xfrm>
            <a:off x="706411" y="1142850"/>
            <a:ext cx="3401896" cy="2546258"/>
            <a:chOff x="501650" y="1163637"/>
            <a:chExt cx="3640341" cy="2915859"/>
          </a:xfrm>
        </p:grpSpPr>
        <p:pic>
          <p:nvPicPr>
            <p:cNvPr id="4" name="图片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01650" y="1163637"/>
              <a:ext cx="180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56" y="2585708"/>
              <a:ext cx="180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301650" y="1163637"/>
              <a:ext cx="180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1991" y="2639496"/>
              <a:ext cx="180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文本框 8"/>
          <p:cNvSpPr txBox="1"/>
          <p:nvPr/>
        </p:nvSpPr>
        <p:spPr>
          <a:xfrm>
            <a:off x="228600" y="720360"/>
            <a:ext cx="2514600" cy="461665"/>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smtClean="0">
                <a:solidFill>
                  <a:srgbClr val="0000FF"/>
                </a:solidFill>
                <a:latin typeface="华文楷体" panose="02010600040101010101" pitchFamily="2" charset="-122"/>
                <a:ea typeface="华文楷体" panose="02010600040101010101" pitchFamily="2" charset="-122"/>
              </a:rPr>
              <a:t>提升光产额</a:t>
            </a:r>
            <a:endParaRPr lang="zh-CN" altLang="en-US" sz="2400" dirty="0">
              <a:solidFill>
                <a:srgbClr val="0000FF"/>
              </a:solidFill>
              <a:latin typeface="华文楷体" panose="02010600040101010101" pitchFamily="2" charset="-122"/>
              <a:ea typeface="华文楷体" panose="02010600040101010101" pitchFamily="2" charset="-122"/>
            </a:endParaRPr>
          </a:p>
        </p:txBody>
      </p:sp>
      <p:sp>
        <p:nvSpPr>
          <p:cNvPr id="10" name="矩形 9"/>
          <p:cNvSpPr/>
          <p:nvPr/>
        </p:nvSpPr>
        <p:spPr>
          <a:xfrm>
            <a:off x="483108" y="3558632"/>
            <a:ext cx="3886200" cy="971676"/>
          </a:xfrm>
          <a:prstGeom prst="rect">
            <a:avLst/>
          </a:prstGeom>
        </p:spPr>
        <p:txBody>
          <a:bodyPr wrap="square">
            <a:spAutoFit/>
          </a:bodyPr>
          <a:lstStyle/>
          <a:p>
            <a:pPr lvl="0" algn="l" eaLnBrk="0" hangingPunct="0">
              <a:lnSpc>
                <a:spcPct val="150000"/>
              </a:lnSpc>
              <a:spcBef>
                <a:spcPct val="0"/>
              </a:spcBef>
              <a:buClrTx/>
              <a:buNone/>
            </a:pPr>
            <a:r>
              <a:rPr kumimoji="0" lang="zh-CN" altLang="en-US" sz="2000" dirty="0" smtClean="0">
                <a:solidFill>
                  <a:srgbClr val="000000"/>
                </a:solidFill>
                <a:latin typeface="华文楷体" panose="02010600040101010101" pitchFamily="2" charset="-122"/>
                <a:ea typeface="华文楷体" panose="02010600040101010101" pitchFamily="2" charset="-122"/>
              </a:rPr>
              <a:t>选择</a:t>
            </a:r>
            <a:r>
              <a:rPr kumimoji="0" lang="zh-CN" altLang="en-US" sz="2000" dirty="0">
                <a:solidFill>
                  <a:srgbClr val="000000"/>
                </a:solidFill>
                <a:latin typeface="华文楷体" panose="02010600040101010101" pitchFamily="2" charset="-122"/>
                <a:ea typeface="华文楷体" panose="02010600040101010101" pitchFamily="2" charset="-122"/>
              </a:rPr>
              <a:t>合适的包装材料和波长位移材料，光产额接近</a:t>
            </a:r>
            <a:r>
              <a:rPr kumimoji="0" lang="en-US" altLang="zh-CN" sz="2000" dirty="0">
                <a:solidFill>
                  <a:srgbClr val="FF0000"/>
                </a:solidFill>
                <a:latin typeface="华文楷体" panose="02010600040101010101" pitchFamily="2" charset="-122"/>
                <a:ea typeface="华文楷体" panose="02010600040101010101" pitchFamily="2" charset="-122"/>
              </a:rPr>
              <a:t>200pe/MeV</a:t>
            </a:r>
            <a:endParaRPr kumimoji="0" lang="zh-CN" altLang="en-US" sz="2000" dirty="0">
              <a:solidFill>
                <a:srgbClr val="FF0000"/>
              </a:solidFill>
              <a:latin typeface="华文楷体" panose="02010600040101010101" pitchFamily="2" charset="-122"/>
              <a:ea typeface="华文楷体" panose="02010600040101010101" pitchFamily="2" charset="-122"/>
            </a:endParaRPr>
          </a:p>
        </p:txBody>
      </p:sp>
      <p:grpSp>
        <p:nvGrpSpPr>
          <p:cNvPr id="19" name="组合 18"/>
          <p:cNvGrpSpPr/>
          <p:nvPr/>
        </p:nvGrpSpPr>
        <p:grpSpPr>
          <a:xfrm>
            <a:off x="5334000" y="1142850"/>
            <a:ext cx="2995870" cy="2571986"/>
            <a:chOff x="4876800" y="1371600"/>
            <a:chExt cx="2991388" cy="2976719"/>
          </a:xfrm>
        </p:grpSpPr>
        <p:pic>
          <p:nvPicPr>
            <p:cNvPr id="11" name="图片 2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6812" y="1371600"/>
              <a:ext cx="288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30"/>
            <p:cNvGrpSpPr>
              <a:grpSpLocks/>
            </p:cNvGrpSpPr>
            <p:nvPr/>
          </p:nvGrpSpPr>
          <p:grpSpPr bwMode="auto">
            <a:xfrm>
              <a:off x="4876800" y="2899684"/>
              <a:ext cx="1440000" cy="1440000"/>
              <a:chOff x="6156325" y="3846513"/>
              <a:chExt cx="3185314" cy="1965325"/>
            </a:xfrm>
          </p:grpSpPr>
          <p:pic>
            <p:nvPicPr>
              <p:cNvPr id="13" name="图片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325" y="3846513"/>
                <a:ext cx="29559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0588" y="4530725"/>
                <a:ext cx="1776412"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8"/>
              <p:cNvSpPr txBox="1">
                <a:spLocks noChangeArrowheads="1"/>
              </p:cNvSpPr>
              <p:nvPr/>
            </p:nvSpPr>
            <p:spPr bwMode="auto">
              <a:xfrm>
                <a:off x="7718044" y="5121717"/>
                <a:ext cx="1623595" cy="58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en-US" altLang="zh-CN" sz="12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cosmic</a:t>
                </a:r>
                <a:endParaRPr kumimoji="0" lang="zh-CN" altLang="en-US" sz="12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grpSp>
        <p:pic>
          <p:nvPicPr>
            <p:cNvPr id="16" name="图片 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8188" y="2908319"/>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文本框 16"/>
          <p:cNvSpPr txBox="1"/>
          <p:nvPr/>
        </p:nvSpPr>
        <p:spPr>
          <a:xfrm>
            <a:off x="4903409" y="720359"/>
            <a:ext cx="2991388" cy="461665"/>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smtClean="0">
                <a:solidFill>
                  <a:srgbClr val="0000FF"/>
                </a:solidFill>
                <a:latin typeface="华文楷体" panose="02010600040101010101" pitchFamily="2" charset="-122"/>
                <a:ea typeface="华文楷体" panose="02010600040101010101" pitchFamily="2" charset="-122"/>
              </a:rPr>
              <a:t>读出电子学设计</a:t>
            </a:r>
            <a:endParaRPr lang="zh-CN" altLang="en-US" sz="2400" dirty="0">
              <a:solidFill>
                <a:srgbClr val="0000FF"/>
              </a:solidFill>
              <a:latin typeface="华文楷体" panose="02010600040101010101" pitchFamily="2" charset="-122"/>
              <a:ea typeface="华文楷体" panose="02010600040101010101" pitchFamily="2" charset="-122"/>
            </a:endParaRPr>
          </a:p>
        </p:txBody>
      </p:sp>
      <p:sp>
        <p:nvSpPr>
          <p:cNvPr id="18" name="矩形 17"/>
          <p:cNvSpPr/>
          <p:nvPr/>
        </p:nvSpPr>
        <p:spPr>
          <a:xfrm>
            <a:off x="4876800" y="3581150"/>
            <a:ext cx="4572000" cy="1015663"/>
          </a:xfrm>
          <a:prstGeom prst="rect">
            <a:avLst/>
          </a:prstGeom>
        </p:spPr>
        <p:txBody>
          <a:bodyPr>
            <a:spAutoFit/>
          </a:bodyPr>
          <a:lstStyle/>
          <a:p>
            <a:pPr lvl="0" algn="l" eaLnBrk="0" hangingPunct="0">
              <a:spcBef>
                <a:spcPct val="0"/>
              </a:spcBef>
              <a:buClrTx/>
              <a:buNone/>
            </a:pPr>
            <a:r>
              <a:rPr kumimoji="0" lang="zh-CN" altLang="en-US" sz="2000" dirty="0">
                <a:solidFill>
                  <a:srgbClr val="000000"/>
                </a:solidFill>
                <a:latin typeface="华文楷体" panose="02010600040101010101" pitchFamily="2" charset="-122"/>
                <a:ea typeface="华文楷体" panose="02010600040101010101" pitchFamily="2" charset="-122"/>
              </a:rPr>
              <a:t>动态范围：</a:t>
            </a:r>
            <a:r>
              <a:rPr kumimoji="0" lang="en-US" altLang="zh-CN" sz="2000" dirty="0">
                <a:solidFill>
                  <a:srgbClr val="000000"/>
                </a:solidFill>
                <a:latin typeface="华文楷体" panose="02010600040101010101" pitchFamily="2" charset="-122"/>
                <a:ea typeface="华文楷体" panose="02010600040101010101" pitchFamily="2" charset="-122"/>
              </a:rPr>
              <a:t>3 MeV – 3 GeV</a:t>
            </a:r>
          </a:p>
          <a:p>
            <a:pPr lvl="0" algn="l" eaLnBrk="0" hangingPunct="0">
              <a:spcBef>
                <a:spcPct val="0"/>
              </a:spcBef>
              <a:buClrTx/>
              <a:buNone/>
            </a:pPr>
            <a:r>
              <a:rPr kumimoji="0" lang="zh-CN" altLang="en-US" sz="2000" dirty="0">
                <a:solidFill>
                  <a:srgbClr val="000000"/>
                </a:solidFill>
                <a:latin typeface="华文楷体" panose="02010600040101010101" pitchFamily="2" charset="-122"/>
                <a:ea typeface="华文楷体" panose="02010600040101010101" pitchFamily="2" charset="-122"/>
              </a:rPr>
              <a:t>等效噪声能量：</a:t>
            </a:r>
            <a:r>
              <a:rPr kumimoji="0" lang="en-US" altLang="zh-CN" sz="2000" dirty="0">
                <a:solidFill>
                  <a:srgbClr val="000000"/>
                </a:solidFill>
                <a:latin typeface="华文楷体" panose="02010600040101010101" pitchFamily="2" charset="-122"/>
                <a:ea typeface="华文楷体" panose="02010600040101010101" pitchFamily="2" charset="-122"/>
              </a:rPr>
              <a:t>~ 1 MeV</a:t>
            </a:r>
          </a:p>
          <a:p>
            <a:pPr lvl="0" algn="l" eaLnBrk="0" hangingPunct="0">
              <a:spcBef>
                <a:spcPct val="0"/>
              </a:spcBef>
              <a:buClrTx/>
              <a:buNone/>
            </a:pPr>
            <a:r>
              <a:rPr kumimoji="0" lang="zh-CN" altLang="en-US" sz="2000" dirty="0">
                <a:solidFill>
                  <a:srgbClr val="000000"/>
                </a:solidFill>
                <a:latin typeface="华文楷体" panose="02010600040101010101" pitchFamily="2" charset="-122"/>
                <a:ea typeface="华文楷体" panose="02010600040101010101" pitchFamily="2" charset="-122"/>
              </a:rPr>
              <a:t>时间分辨好于</a:t>
            </a:r>
            <a:r>
              <a:rPr kumimoji="0" lang="en-US" altLang="zh-CN" sz="2000" dirty="0">
                <a:solidFill>
                  <a:srgbClr val="000000"/>
                </a:solidFill>
                <a:latin typeface="华文楷体" panose="02010600040101010101" pitchFamily="2" charset="-122"/>
                <a:ea typeface="华文楷体" panose="02010600040101010101" pitchFamily="2" charset="-122"/>
              </a:rPr>
              <a:t>200 ps@1GeV</a:t>
            </a:r>
            <a:endParaRPr kumimoji="0" lang="en-US" altLang="zh-CN" sz="2000" dirty="0">
              <a:solidFill>
                <a:srgbClr val="000000"/>
              </a:solidFill>
              <a:latin typeface="华文楷体" panose="02010600040101010101" pitchFamily="2" charset="-122"/>
              <a:ea typeface="华文楷体" panose="02010600040101010101" pitchFamily="2" charset="-122"/>
            </a:endParaRPr>
          </a:p>
        </p:txBody>
      </p:sp>
      <p:sp>
        <p:nvSpPr>
          <p:cNvPr id="20" name="文本框 19"/>
          <p:cNvSpPr txBox="1"/>
          <p:nvPr/>
        </p:nvSpPr>
        <p:spPr>
          <a:xfrm>
            <a:off x="300632" y="4516216"/>
            <a:ext cx="2514600" cy="461665"/>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smtClean="0">
                <a:solidFill>
                  <a:srgbClr val="0000FF"/>
                </a:solidFill>
                <a:latin typeface="华文楷体" panose="02010600040101010101" pitchFamily="2" charset="-122"/>
                <a:ea typeface="华文楷体" panose="02010600040101010101" pitchFamily="2" charset="-122"/>
              </a:rPr>
              <a:t>事例堆积效应</a:t>
            </a:r>
            <a:endParaRPr lang="zh-CN" altLang="en-US" sz="2400" dirty="0">
              <a:solidFill>
                <a:srgbClr val="0000FF"/>
              </a:solidFill>
              <a:latin typeface="华文楷体" panose="02010600040101010101" pitchFamily="2" charset="-122"/>
              <a:ea typeface="华文楷体" panose="02010600040101010101" pitchFamily="2" charset="-122"/>
            </a:endParaRPr>
          </a:p>
        </p:txBody>
      </p:sp>
      <p:pic>
        <p:nvPicPr>
          <p:cNvPr id="21" name="图片 5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600" y="5033665"/>
            <a:ext cx="1981200" cy="14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620857" y="6432254"/>
            <a:ext cx="2108269"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i="0" u="none" strike="noStrike" kern="0" cap="none" spc="0" normalizeH="0" baseline="0" noProof="0" dirty="0" smtClean="0">
                <a:ln>
                  <a:noFill/>
                </a:ln>
                <a:solidFill>
                  <a:srgbClr val="000000"/>
                </a:solidFill>
                <a:effectLst/>
                <a:uLnTx/>
                <a:uFillTx/>
                <a:ea typeface="宋体" panose="02010600030101010101" pitchFamily="2" charset="-122"/>
              </a:rPr>
              <a:t>本底事例率为</a:t>
            </a:r>
            <a:r>
              <a:rPr kumimoji="0" lang="en-US" altLang="zh-CN" sz="1200" i="0" u="none" strike="noStrike" kern="0" cap="none" spc="0" normalizeH="0" baseline="0" noProof="0" dirty="0" smtClean="0">
                <a:ln>
                  <a:noFill/>
                </a:ln>
                <a:solidFill>
                  <a:srgbClr val="000000"/>
                </a:solidFill>
                <a:effectLst/>
                <a:uLnTx/>
                <a:uFillTx/>
                <a:ea typeface="宋体" panose="02010600030101010101" pitchFamily="2" charset="-122"/>
              </a:rPr>
              <a:t>300~3000 kHz</a:t>
            </a:r>
            <a:endParaRPr kumimoji="0" lang="zh-CN" altLang="en-US" sz="1800" i="0" u="none" strike="noStrike" kern="0" cap="none" spc="0" normalizeH="0" baseline="0" noProof="0" dirty="0" smtClean="0">
              <a:ln>
                <a:noFill/>
              </a:ln>
              <a:solidFill>
                <a:sysClr val="windowText" lastClr="000000"/>
              </a:solidFill>
              <a:effectLst/>
              <a:uLnTx/>
              <a:uFillTx/>
            </a:endParaRPr>
          </a:p>
        </p:txBody>
      </p:sp>
      <p:pic>
        <p:nvPicPr>
          <p:cNvPr id="23" name="图片 57"/>
          <p:cNvPicPr>
            <a:picLocks noChangeAspect="1"/>
          </p:cNvPicPr>
          <p:nvPr/>
        </p:nvPicPr>
        <p:blipFill>
          <a:blip r:embed="rId11">
            <a:extLst>
              <a:ext uri="{28A0092B-C50C-407E-A947-70E740481C1C}">
                <a14:useLocalDpi xmlns:a14="http://schemas.microsoft.com/office/drawing/2010/main" val="0"/>
              </a:ext>
            </a:extLst>
          </a:blip>
          <a:srcRect b="1968"/>
          <a:stretch>
            <a:fillRect/>
          </a:stretch>
        </p:blipFill>
        <p:spPr bwMode="auto">
          <a:xfrm>
            <a:off x="5003800" y="2341563"/>
            <a:ext cx="3402013"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2823875" y="6362394"/>
            <a:ext cx="1877437" cy="333489"/>
          </a:xfrm>
          <a:prstGeom prst="rect">
            <a:avLst/>
          </a:prstGeom>
        </p:spPr>
        <p:txBody>
          <a:bodyPr wrap="none">
            <a:spAutoFit/>
          </a:bodyPr>
          <a:lstStyle/>
          <a:p>
            <a:pPr lvl="0" algn="l" eaLnBrk="0" hangingPunct="0">
              <a:lnSpc>
                <a:spcPct val="150000"/>
              </a:lnSpc>
              <a:spcBef>
                <a:spcPct val="0"/>
              </a:spcBef>
              <a:buClrTx/>
              <a:buNone/>
            </a:pPr>
            <a:r>
              <a:rPr kumimoji="0" lang="zh-CN" altLang="en-US" sz="1200" dirty="0" smtClean="0">
                <a:solidFill>
                  <a:srgbClr val="000000"/>
                </a:solidFill>
                <a:ea typeface="宋体" panose="02010600030101010101" pitchFamily="2" charset="-122"/>
              </a:rPr>
              <a:t>本底严重堆积，性能恶化</a:t>
            </a:r>
            <a:endParaRPr kumimoji="0" lang="en-US" altLang="zh-CN" sz="1200" dirty="0">
              <a:solidFill>
                <a:srgbClr val="000000"/>
              </a:solidFill>
              <a:ea typeface="宋体" panose="02010600030101010101" pitchFamily="2" charset="-122"/>
            </a:endParaRPr>
          </a:p>
        </p:txBody>
      </p:sp>
      <p:pic>
        <p:nvPicPr>
          <p:cNvPr id="26" name="图片 2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19290" y="5122819"/>
            <a:ext cx="1886074" cy="130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07733" y="5122819"/>
            <a:ext cx="2057690" cy="123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3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76158" y="5057741"/>
            <a:ext cx="2154893" cy="145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p:cNvSpPr/>
          <p:nvPr/>
        </p:nvSpPr>
        <p:spPr>
          <a:xfrm>
            <a:off x="5060910" y="6432253"/>
            <a:ext cx="1527983"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i="0" u="none" strike="noStrike" kern="0" cap="none" spc="0" normalizeH="0" baseline="0" noProof="0" dirty="0" smtClean="0">
                <a:ln>
                  <a:noFill/>
                </a:ln>
                <a:solidFill>
                  <a:srgbClr val="000000"/>
                </a:solidFill>
                <a:effectLst/>
                <a:uLnTx/>
                <a:uFillTx/>
                <a:ea typeface="宋体" panose="02010600030101010101" pitchFamily="2" charset="-122"/>
              </a:rPr>
              <a:t>FPGA</a:t>
            </a:r>
            <a:r>
              <a:rPr kumimoji="0" lang="zh-CN" altLang="en-US" sz="1200" i="0" u="none" strike="noStrike" kern="0" cap="none" spc="0" normalizeH="0" baseline="0" noProof="0" dirty="0" smtClean="0">
                <a:ln>
                  <a:noFill/>
                </a:ln>
                <a:solidFill>
                  <a:srgbClr val="000000"/>
                </a:solidFill>
                <a:effectLst/>
                <a:uLnTx/>
                <a:uFillTx/>
                <a:ea typeface="宋体" panose="02010600030101010101" pitchFamily="2" charset="-122"/>
              </a:rPr>
              <a:t>实时波形拟合</a:t>
            </a:r>
            <a:endParaRPr kumimoji="0" lang="zh-CN" altLang="en-US" sz="180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5349922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fangzhujun\Desktop\fig6.emf"/>
          <p:cNvPicPr/>
          <p:nvPr/>
        </p:nvPicPr>
        <p:blipFill rotWithShape="1">
          <a:blip r:embed="rId2" cstate="print">
            <a:extLst>
              <a:ext uri="{28A0092B-C50C-407E-A947-70E740481C1C}">
                <a14:useLocalDpi xmlns:a14="http://schemas.microsoft.com/office/drawing/2010/main" val="0"/>
              </a:ext>
            </a:extLst>
          </a:blip>
          <a:srcRect l="7543" t="8984" r="11792" b="4018"/>
          <a:stretch/>
        </p:blipFill>
        <p:spPr bwMode="auto">
          <a:xfrm>
            <a:off x="2853180" y="2057400"/>
            <a:ext cx="2971800" cy="2136048"/>
          </a:xfrm>
          <a:prstGeom prst="rect">
            <a:avLst/>
          </a:prstGeom>
          <a:noFill/>
          <a:ln>
            <a:noFill/>
          </a:ln>
          <a:extLst>
            <a:ext uri="{53640926-AAD7-44D8-BBD7-CCE9431645EC}">
              <a14:shadowObscured xmlns:a14="http://schemas.microsoft.com/office/drawing/2010/main"/>
            </a:ext>
          </a:extLst>
        </p:spPr>
      </p:pic>
      <p:sp>
        <p:nvSpPr>
          <p:cNvPr id="2" name="标题 1"/>
          <p:cNvSpPr>
            <a:spLocks noGrp="1"/>
          </p:cNvSpPr>
          <p:nvPr>
            <p:ph type="title"/>
          </p:nvPr>
        </p:nvSpPr>
        <p:spPr/>
        <p:txBody>
          <a:bodyPr/>
          <a:lstStyle/>
          <a:p>
            <a:r>
              <a:rPr lang="zh-CN" altLang="en-US" dirty="0" smtClean="0">
                <a:solidFill>
                  <a:srgbClr val="0000FF"/>
                </a:solidFill>
              </a:rPr>
              <a:t>缪子探测器</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39</a:t>
            </a:fld>
            <a:endParaRPr lang="en-US" dirty="0"/>
          </a:p>
        </p:txBody>
      </p:sp>
      <p:sp>
        <p:nvSpPr>
          <p:cNvPr id="4" name="文本框 3"/>
          <p:cNvSpPr txBox="1"/>
          <p:nvPr/>
        </p:nvSpPr>
        <p:spPr>
          <a:xfrm>
            <a:off x="300872" y="741706"/>
            <a:ext cx="8538328" cy="837152"/>
          </a:xfrm>
          <a:prstGeom prst="rect">
            <a:avLst/>
          </a:prstGeom>
          <a:solidFill>
            <a:srgbClr val="FFFF00"/>
          </a:solidFill>
        </p:spPr>
        <p:txBody>
          <a:bodyPr wrap="square" rtlCol="0">
            <a:spAutoFit/>
          </a:bodyPr>
          <a:lstStyle/>
          <a:p>
            <a:pPr algn="l">
              <a:buNone/>
            </a:pPr>
            <a:r>
              <a:rPr lang="en-US" altLang="zh-CN" sz="2200" dirty="0" smtClean="0">
                <a:solidFill>
                  <a:srgbClr val="FF0000"/>
                </a:solidFill>
                <a:latin typeface="华文楷体" panose="02010600040101010101" pitchFamily="2" charset="-122"/>
                <a:ea typeface="华文楷体" panose="02010600040101010101" pitchFamily="2" charset="-122"/>
              </a:rPr>
              <a:t>PRC:</a:t>
            </a:r>
            <a:r>
              <a:rPr lang="en-US" altLang="zh-CN" sz="2200" dirty="0" smtClean="0">
                <a:solidFill>
                  <a:schemeClr val="tx1"/>
                </a:solidFill>
                <a:latin typeface="华文楷体" panose="02010600040101010101" pitchFamily="2" charset="-122"/>
                <a:ea typeface="华文楷体" panose="02010600040101010101" pitchFamily="2" charset="-122"/>
              </a:rPr>
              <a:t> </a:t>
            </a:r>
            <a:r>
              <a:rPr lang="zh-CN" altLang="en-US" sz="2200" dirty="0" smtClean="0">
                <a:solidFill>
                  <a:schemeClr val="tx1"/>
                </a:solidFill>
                <a:latin typeface="华文楷体" panose="02010600040101010101" pitchFamily="2" charset="-122"/>
                <a:ea typeface="华文楷体" panose="02010600040101010101" pitchFamily="2" charset="-122"/>
              </a:rPr>
              <a:t>本底低、</a:t>
            </a:r>
            <a:r>
              <a:rPr lang="zh-CN" altLang="en-US" sz="2200" dirty="0">
                <a:solidFill>
                  <a:schemeClr val="tx1"/>
                </a:solidFill>
                <a:latin typeface="华文楷体" panose="02010600040101010101" pitchFamily="2" charset="-122"/>
                <a:ea typeface="华文楷体" panose="02010600040101010101" pitchFamily="2" charset="-122"/>
              </a:rPr>
              <a:t>探测效率</a:t>
            </a:r>
            <a:r>
              <a:rPr lang="zh-CN" altLang="en-US" sz="2200" dirty="0" smtClean="0">
                <a:solidFill>
                  <a:schemeClr val="tx1"/>
                </a:solidFill>
                <a:latin typeface="华文楷体" panose="02010600040101010101" pitchFamily="2" charset="-122"/>
                <a:ea typeface="华文楷体" panose="02010600040101010101" pitchFamily="2" charset="-122"/>
              </a:rPr>
              <a:t>高</a:t>
            </a:r>
            <a:r>
              <a:rPr lang="zh-CN" altLang="en-US" sz="2200" dirty="0">
                <a:solidFill>
                  <a:schemeClr val="tx1"/>
                </a:solidFill>
                <a:latin typeface="华文楷体" panose="02010600040101010101" pitchFamily="2" charset="-122"/>
                <a:ea typeface="华文楷体" panose="02010600040101010101" pitchFamily="2" charset="-122"/>
              </a:rPr>
              <a:t>、</a:t>
            </a:r>
            <a:r>
              <a:rPr lang="zh-CN" altLang="en-US" sz="2200" dirty="0" smtClean="0">
                <a:solidFill>
                  <a:schemeClr val="tx1"/>
                </a:solidFill>
                <a:latin typeface="华文楷体" panose="02010600040101010101" pitchFamily="2" charset="-122"/>
                <a:ea typeface="华文楷体" panose="02010600040101010101" pitchFamily="2" charset="-122"/>
              </a:rPr>
              <a:t>技术成熟、探测效率高，造价低</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algn="l">
              <a:buNone/>
            </a:pPr>
            <a:r>
              <a:rPr lang="zh-CN" altLang="en-US" sz="2200" dirty="0" smtClean="0">
                <a:solidFill>
                  <a:srgbClr val="FF0000"/>
                </a:solidFill>
                <a:latin typeface="华文楷体" panose="02010600040101010101" pitchFamily="2" charset="-122"/>
                <a:ea typeface="华文楷体" panose="02010600040101010101" pitchFamily="2" charset="-122"/>
              </a:rPr>
              <a:t>塑料闪烁体：</a:t>
            </a:r>
            <a:r>
              <a:rPr lang="en-US" altLang="zh-CN" sz="2200" dirty="0" smtClean="0">
                <a:solidFill>
                  <a:srgbClr val="FF0000"/>
                </a:solidFill>
                <a:latin typeface="华文楷体" panose="02010600040101010101" pitchFamily="2" charset="-122"/>
                <a:ea typeface="华文楷体" panose="02010600040101010101" pitchFamily="2" charset="-122"/>
              </a:rPr>
              <a:t> </a:t>
            </a:r>
            <a:r>
              <a:rPr lang="zh-CN" altLang="en-US" sz="2200" dirty="0" smtClean="0">
                <a:solidFill>
                  <a:schemeClr val="tx1"/>
                </a:solidFill>
                <a:latin typeface="华文楷体" panose="02010600040101010101" pitchFamily="2" charset="-122"/>
                <a:ea typeface="华文楷体" panose="02010600040101010101" pitchFamily="2" charset="-122"/>
              </a:rPr>
              <a:t>对中性粒子敏感、探测效率高、运行稳定</a:t>
            </a:r>
            <a:endParaRPr lang="zh-CN" altLang="en-US" sz="2200" dirty="0">
              <a:solidFill>
                <a:schemeClr val="tx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76200" y="1764142"/>
            <a:ext cx="3582186" cy="1732782"/>
          </a:xfrm>
          <a:prstGeom prst="rect">
            <a:avLst/>
          </a:prstGeom>
          <a:noFill/>
        </p:spPr>
        <p:txBody>
          <a:bodyPr wrap="square" rtlCol="0">
            <a:spAutoFit/>
          </a:bodyPr>
          <a:lstStyle/>
          <a:p>
            <a:pPr marL="342900" indent="-342900" algn="l" fontAlgn="auto">
              <a:lnSpc>
                <a:spcPct val="130000"/>
              </a:lnSpc>
              <a:spcBef>
                <a:spcPts val="0"/>
              </a:spcBef>
              <a:spcAft>
                <a:spcPts val="0"/>
              </a:spcAft>
              <a:buClrTx/>
              <a:buFont typeface="Wingdings" panose="05000000000000000000" pitchFamily="2" charset="2"/>
              <a:buChar char="p"/>
            </a:pPr>
            <a:r>
              <a:rPr kumimoji="0" lang="zh-CN" altLang="en-US" sz="2200"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模拟</a:t>
            </a:r>
            <a:r>
              <a:rPr kumimoji="0" lang="zh-CN" altLang="en-US" sz="22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优化参数：</a:t>
            </a:r>
            <a:endParaRPr kumimoji="0" lang="en-US" altLang="zh-CN" sz="22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endParaRPr>
          </a:p>
          <a:p>
            <a:pPr marL="644400" indent="-285750" algn="l" fontAlgn="auto">
              <a:lnSpc>
                <a:spcPct val="130000"/>
              </a:lnSpc>
              <a:spcBef>
                <a:spcPts val="0"/>
              </a:spcBef>
              <a:spcAft>
                <a:spcPts val="0"/>
              </a:spcAft>
              <a:buClrTx/>
              <a:buFont typeface="Arial" panose="020B0604020202020204" pitchFamily="34" charset="0"/>
              <a:buChar char="•"/>
            </a:pPr>
            <a:r>
              <a:rPr kumimoji="0" lang="zh-CN" altLang="en-US" sz="2000" b="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灵敏区层</a:t>
            </a:r>
            <a:r>
              <a:rPr kumimoji="0" lang="zh-CN" altLang="en-US" sz="2000" b="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数及排布</a:t>
            </a:r>
            <a:endParaRPr kumimoji="0" lang="en-US" altLang="zh-CN" sz="2000" b="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endParaRPr>
          </a:p>
          <a:p>
            <a:pPr marL="644400" indent="-285750" algn="l" fontAlgn="auto">
              <a:lnSpc>
                <a:spcPct val="130000"/>
              </a:lnSpc>
              <a:spcBef>
                <a:spcPts val="0"/>
              </a:spcBef>
              <a:spcAft>
                <a:spcPts val="0"/>
              </a:spcAft>
              <a:buClrTx/>
              <a:buFont typeface="Arial" panose="020B0604020202020204" pitchFamily="34" charset="0"/>
              <a:buChar char="•"/>
            </a:pPr>
            <a:r>
              <a:rPr kumimoji="0" lang="zh-CN" altLang="en-US" sz="2000" b="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轭</a:t>
            </a:r>
            <a:r>
              <a:rPr kumimoji="0" lang="zh-CN" altLang="en-US" sz="2000" b="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铁厚度</a:t>
            </a:r>
            <a:endParaRPr kumimoji="0" lang="en-US" altLang="zh-CN" sz="2000" b="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endParaRPr>
          </a:p>
          <a:p>
            <a:pPr marL="644400" indent="-285750" algn="l" fontAlgn="auto">
              <a:lnSpc>
                <a:spcPct val="130000"/>
              </a:lnSpc>
              <a:spcBef>
                <a:spcPts val="0"/>
              </a:spcBef>
              <a:spcAft>
                <a:spcPts val="0"/>
              </a:spcAft>
              <a:buClrTx/>
              <a:buFont typeface="Arial" panose="020B0604020202020204" pitchFamily="34" charset="0"/>
              <a:buChar char="•"/>
            </a:pPr>
            <a:r>
              <a:rPr kumimoji="0" lang="zh-CN" altLang="en-US" sz="2000" b="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探测器颗粒度</a:t>
            </a:r>
            <a:endParaRPr kumimoji="0" lang="zh-CN" altLang="en-US" sz="2000" b="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51" name="图片 50"/>
          <p:cNvPicPr>
            <a:picLocks noChangeAspect="1"/>
          </p:cNvPicPr>
          <p:nvPr/>
        </p:nvPicPr>
        <p:blipFill>
          <a:blip r:embed="rId3"/>
          <a:stretch>
            <a:fillRect/>
          </a:stretch>
        </p:blipFill>
        <p:spPr>
          <a:xfrm>
            <a:off x="5349319" y="1681478"/>
            <a:ext cx="3771900" cy="2671237"/>
          </a:xfrm>
          <a:prstGeom prst="rect">
            <a:avLst/>
          </a:prstGeom>
        </p:spPr>
      </p:pic>
      <p:sp>
        <p:nvSpPr>
          <p:cNvPr id="52" name="文本框 51"/>
          <p:cNvSpPr txBox="1"/>
          <p:nvPr/>
        </p:nvSpPr>
        <p:spPr>
          <a:xfrm>
            <a:off x="76200" y="3441959"/>
            <a:ext cx="2776980" cy="430887"/>
          </a:xfrm>
          <a:prstGeom prst="rect">
            <a:avLst/>
          </a:prstGeom>
          <a:noFill/>
        </p:spPr>
        <p:txBody>
          <a:bodyPr wrap="square" rtlCol="0">
            <a:spAutoFit/>
          </a:bodyPr>
          <a:lstStyle/>
          <a:p>
            <a:pPr algn="l">
              <a:buNone/>
            </a:pPr>
            <a:r>
              <a:rPr lang="zh-CN" altLang="en-US" sz="2200" dirty="0" smtClean="0">
                <a:latin typeface="华文楷体" panose="02010600040101010101" pitchFamily="2" charset="-122"/>
                <a:ea typeface="华文楷体" panose="02010600040101010101" pitchFamily="2" charset="-122"/>
              </a:rPr>
              <a:t>内</a:t>
            </a:r>
            <a:r>
              <a:rPr lang="en-US" altLang="zh-CN" sz="2200" dirty="0" smtClean="0">
                <a:latin typeface="华文楷体" panose="02010600040101010101" pitchFamily="2" charset="-122"/>
                <a:ea typeface="华文楷体" panose="02010600040101010101" pitchFamily="2" charset="-122"/>
              </a:rPr>
              <a:t>3</a:t>
            </a:r>
            <a:r>
              <a:rPr lang="zh-CN" altLang="en-US" sz="2200" dirty="0" smtClean="0">
                <a:latin typeface="华文楷体" panose="02010600040101010101" pitchFamily="2" charset="-122"/>
                <a:ea typeface="华文楷体" panose="02010600040101010101" pitchFamily="2" charset="-122"/>
              </a:rPr>
              <a:t>层</a:t>
            </a:r>
            <a:r>
              <a:rPr lang="en-US" altLang="zh-CN" sz="2200" dirty="0" smtClean="0">
                <a:latin typeface="华文楷体" panose="02010600040101010101" pitchFamily="2" charset="-122"/>
                <a:ea typeface="华文楷体" panose="02010600040101010101" pitchFamily="2" charset="-122"/>
              </a:rPr>
              <a:t>RPC,</a:t>
            </a:r>
            <a:r>
              <a:rPr lang="zh-CN" altLang="en-US" sz="2200" dirty="0" smtClean="0">
                <a:latin typeface="华文楷体" panose="02010600040101010101" pitchFamily="2" charset="-122"/>
                <a:ea typeface="华文楷体" panose="02010600040101010101" pitchFamily="2" charset="-122"/>
              </a:rPr>
              <a:t>外</a:t>
            </a:r>
            <a:r>
              <a:rPr lang="en-US" altLang="zh-CN" sz="2200" dirty="0" smtClean="0">
                <a:latin typeface="华文楷体" panose="02010600040101010101" pitchFamily="2" charset="-122"/>
                <a:ea typeface="华文楷体" panose="02010600040101010101" pitchFamily="2" charset="-122"/>
              </a:rPr>
              <a:t>7</a:t>
            </a:r>
            <a:r>
              <a:rPr lang="zh-CN" altLang="en-US" sz="2200" dirty="0" smtClean="0">
                <a:latin typeface="华文楷体" panose="02010600040101010101" pitchFamily="2" charset="-122"/>
                <a:ea typeface="华文楷体" panose="02010600040101010101" pitchFamily="2" charset="-122"/>
              </a:rPr>
              <a:t>层塑闪</a:t>
            </a:r>
            <a:endParaRPr lang="zh-CN" altLang="en-US" sz="2200" dirty="0">
              <a:latin typeface="华文楷体" panose="02010600040101010101" pitchFamily="2" charset="-122"/>
              <a:ea typeface="华文楷体" panose="02010600040101010101" pitchFamily="2" charset="-122"/>
            </a:endParaRPr>
          </a:p>
        </p:txBody>
      </p:sp>
      <p:sp>
        <p:nvSpPr>
          <p:cNvPr id="53" name="文本框 52"/>
          <p:cNvSpPr txBox="1"/>
          <p:nvPr/>
        </p:nvSpPr>
        <p:spPr>
          <a:xfrm>
            <a:off x="76200" y="4022564"/>
            <a:ext cx="3582186" cy="501035"/>
          </a:xfrm>
          <a:prstGeom prst="rect">
            <a:avLst/>
          </a:prstGeom>
          <a:noFill/>
        </p:spPr>
        <p:txBody>
          <a:bodyPr wrap="square" rtlCol="0">
            <a:spAutoFit/>
          </a:bodyPr>
          <a:lstStyle/>
          <a:p>
            <a:pPr marL="342900" indent="-342900" algn="l" fontAlgn="auto">
              <a:lnSpc>
                <a:spcPct val="130000"/>
              </a:lnSpc>
              <a:spcBef>
                <a:spcPts val="0"/>
              </a:spcBef>
              <a:spcAft>
                <a:spcPts val="0"/>
              </a:spcAft>
              <a:buClrTx/>
              <a:buFont typeface="Wingdings" panose="05000000000000000000" pitchFamily="2" charset="2"/>
              <a:buChar char="p"/>
            </a:pPr>
            <a:r>
              <a:rPr kumimoji="0" lang="zh-CN" altLang="en-US" sz="22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性能研究及软件开发：</a:t>
            </a:r>
            <a:endParaRPr kumimoji="0" lang="en-US" altLang="zh-CN" sz="22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54" name="图片 53" descr="C:\Users\fangzhujun\Desktop\fig13.emf"/>
          <p:cNvPicPr/>
          <p:nvPr/>
        </p:nvPicPr>
        <p:blipFill rotWithShape="1">
          <a:blip r:embed="rId4" cstate="print">
            <a:extLst>
              <a:ext uri="{28A0092B-C50C-407E-A947-70E740481C1C}">
                <a14:useLocalDpi xmlns:a14="http://schemas.microsoft.com/office/drawing/2010/main" val="0"/>
              </a:ext>
            </a:extLst>
          </a:blip>
          <a:srcRect l="1847" t="10298" r="12571" b="4685"/>
          <a:stretch/>
        </p:blipFill>
        <p:spPr bwMode="auto">
          <a:xfrm>
            <a:off x="400746" y="4534019"/>
            <a:ext cx="2933094" cy="2028423"/>
          </a:xfrm>
          <a:prstGeom prst="rect">
            <a:avLst/>
          </a:prstGeom>
          <a:noFill/>
          <a:ln>
            <a:noFill/>
          </a:ln>
          <a:extLst>
            <a:ext uri="{53640926-AAD7-44D8-BBD7-CCE9431645EC}">
              <a14:shadowObscured xmlns:a14="http://schemas.microsoft.com/office/drawing/2010/main"/>
            </a:ext>
          </a:extLst>
        </p:spPr>
      </p:pic>
      <p:sp>
        <p:nvSpPr>
          <p:cNvPr id="55" name="文本框 54"/>
          <p:cNvSpPr txBox="1"/>
          <p:nvPr/>
        </p:nvSpPr>
        <p:spPr>
          <a:xfrm>
            <a:off x="1143000" y="6488668"/>
            <a:ext cx="1970411" cy="369332"/>
          </a:xfrm>
          <a:prstGeom prst="rect">
            <a:avLst/>
          </a:prstGeom>
          <a:noFill/>
        </p:spPr>
        <p:txBody>
          <a:bodyPr wrap="none" rtlCol="0">
            <a:spAutoFit/>
          </a:bodyPr>
          <a:lstStyle/>
          <a:p>
            <a:pPr algn="l" fontAlgn="auto">
              <a:spcBef>
                <a:spcPts val="0"/>
              </a:spcBef>
              <a:spcAft>
                <a:spcPts val="0"/>
              </a:spcAft>
              <a:buClrTx/>
              <a:buFontTx/>
              <a:buNone/>
            </a:pPr>
            <a:r>
              <a:rPr kumimoji="0" lang="en-US" altLang="zh-CN" sz="1800" b="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μ/π</a:t>
            </a:r>
            <a:r>
              <a:rPr kumimoji="0" lang="zh-CN" altLang="en-US" sz="1800" b="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鉴别</a:t>
            </a:r>
            <a:r>
              <a:rPr kumimoji="0" lang="en-US" altLang="zh-CN" sz="1800" b="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BDT</a:t>
            </a:r>
            <a:r>
              <a:rPr kumimoji="0" lang="zh-CN" altLang="en-US" sz="1800" b="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参数 </a:t>
            </a:r>
            <a:endParaRPr kumimoji="0" lang="zh-CN" altLang="en-US" sz="1800" b="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56" name="图片 55" descr="C:\Users\fangzhujun\Desktop\fig11.emf"/>
          <p:cNvPicPr/>
          <p:nvPr/>
        </p:nvPicPr>
        <p:blipFill rotWithShape="1">
          <a:blip r:embed="rId5" cstate="print">
            <a:extLst>
              <a:ext uri="{28A0092B-C50C-407E-A947-70E740481C1C}">
                <a14:useLocalDpi xmlns:a14="http://schemas.microsoft.com/office/drawing/2010/main" val="0"/>
              </a:ext>
            </a:extLst>
          </a:blip>
          <a:srcRect t="1786" b="2361"/>
          <a:stretch/>
        </p:blipFill>
        <p:spPr bwMode="auto">
          <a:xfrm>
            <a:off x="3349551" y="4473870"/>
            <a:ext cx="3241909" cy="2182967"/>
          </a:xfrm>
          <a:prstGeom prst="rect">
            <a:avLst/>
          </a:prstGeom>
          <a:noFill/>
          <a:ln>
            <a:noFill/>
          </a:ln>
          <a:extLst>
            <a:ext uri="{53640926-AAD7-44D8-BBD7-CCE9431645EC}">
              <a14:shadowObscured xmlns:a14="http://schemas.microsoft.com/office/drawing/2010/main"/>
            </a:ext>
          </a:extLst>
        </p:spPr>
      </p:pic>
      <p:grpSp>
        <p:nvGrpSpPr>
          <p:cNvPr id="57" name="组合 56"/>
          <p:cNvGrpSpPr/>
          <p:nvPr/>
        </p:nvGrpSpPr>
        <p:grpSpPr>
          <a:xfrm>
            <a:off x="6028872" y="4346823"/>
            <a:ext cx="3000043" cy="2132515"/>
            <a:chOff x="1976332" y="313646"/>
            <a:chExt cx="8679558" cy="6169675"/>
          </a:xfrm>
        </p:grpSpPr>
        <p:pic>
          <p:nvPicPr>
            <p:cNvPr id="58" name="图片 57"/>
            <p:cNvPicPr>
              <a:picLocks noChangeAspect="1"/>
            </p:cNvPicPr>
            <p:nvPr/>
          </p:nvPicPr>
          <p:blipFill rotWithShape="1">
            <a:blip r:embed="rId6">
              <a:extLst>
                <a:ext uri="{28A0092B-C50C-407E-A947-70E740481C1C}">
                  <a14:useLocalDpi xmlns:a14="http://schemas.microsoft.com/office/drawing/2010/main" val="0"/>
                </a:ext>
              </a:extLst>
            </a:blip>
            <a:srcRect l="1839" t="17282" r="6797" b="4398"/>
            <a:stretch/>
          </p:blipFill>
          <p:spPr>
            <a:xfrm>
              <a:off x="2534750" y="836866"/>
              <a:ext cx="8121140" cy="5271015"/>
            </a:xfrm>
            <a:prstGeom prst="rect">
              <a:avLst/>
            </a:prstGeom>
            <a:noFill/>
          </p:spPr>
        </p:pic>
        <p:sp>
          <p:nvSpPr>
            <p:cNvPr id="59" name="文本框 58"/>
            <p:cNvSpPr txBox="1"/>
            <p:nvPr/>
          </p:nvSpPr>
          <p:spPr>
            <a:xfrm>
              <a:off x="7895808" y="5681208"/>
              <a:ext cx="1783752" cy="617802"/>
            </a:xfrm>
            <a:prstGeom prst="rect">
              <a:avLst/>
            </a:prstGeom>
            <a:noFill/>
          </p:spPr>
          <p:txBody>
            <a:bodyPr wrap="none" rtlCol="0">
              <a:spAutoFit/>
            </a:bodyPr>
            <a:lstStyle/>
            <a:p>
              <a:pPr algn="ctr" fontAlgn="auto">
                <a:spcBef>
                  <a:spcPts val="0"/>
                </a:spcBef>
                <a:spcAft>
                  <a:spcPts val="0"/>
                </a:spcAft>
                <a:buClrTx/>
                <a:buFontTx/>
                <a:buNone/>
              </a:pPr>
              <a:r>
                <a:rPr kumimoji="0" lang="en-US" altLang="zh-CN" sz="1050" b="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θ (degree)</a:t>
              </a:r>
              <a:endParaRPr kumimoji="0" lang="zh-CN" altLang="en-US" sz="1050" b="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0" name="文本框 59"/>
            <p:cNvSpPr txBox="1"/>
            <p:nvPr/>
          </p:nvSpPr>
          <p:spPr>
            <a:xfrm>
              <a:off x="2306418" y="5465765"/>
              <a:ext cx="3173049" cy="1017556"/>
            </a:xfrm>
            <a:prstGeom prst="rect">
              <a:avLst/>
            </a:prstGeom>
            <a:noFill/>
          </p:spPr>
          <p:txBody>
            <a:bodyPr wrap="none" rtlCol="0">
              <a:spAutoFit/>
            </a:bodyPr>
            <a:lstStyle/>
            <a:p>
              <a:pPr algn="ctr" fontAlgn="auto">
                <a:spcBef>
                  <a:spcPts val="0"/>
                </a:spcBef>
                <a:spcAft>
                  <a:spcPts val="0"/>
                </a:spcAft>
                <a:buClrTx/>
                <a:buFontTx/>
                <a:buNone/>
              </a:pPr>
              <a:r>
                <a:rPr kumimoji="0" lang="en-US" altLang="zh-CN" sz="1050" b="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μ</a:t>
              </a:r>
              <a:r>
                <a:rPr kumimoji="0" lang="en-US" altLang="zh-CN" sz="1050" b="0" baseline="30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050" b="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&amp; π</a:t>
              </a:r>
              <a:r>
                <a:rPr kumimoji="0" lang="en-US" altLang="zh-CN" sz="1050" b="0" baseline="30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050" b="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p>
            <a:p>
              <a:pPr algn="ctr" fontAlgn="auto">
                <a:spcBef>
                  <a:spcPts val="0"/>
                </a:spcBef>
                <a:spcAft>
                  <a:spcPts val="0"/>
                </a:spcAft>
                <a:buClrTx/>
                <a:buFontTx/>
                <a:buNone/>
              </a:pPr>
              <a:r>
                <a:rPr kumimoji="0" lang="en-US" altLang="zh-CN" sz="1050" b="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momentum (MeV/c)</a:t>
              </a:r>
              <a:endParaRPr kumimoji="0" lang="zh-CN" altLang="en-US" sz="1050" b="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1" name="文本框 60"/>
            <p:cNvSpPr txBox="1"/>
            <p:nvPr/>
          </p:nvSpPr>
          <p:spPr>
            <a:xfrm rot="16200000">
              <a:off x="312960" y="3101793"/>
              <a:ext cx="3926375" cy="599632"/>
            </a:xfrm>
            <a:prstGeom prst="rect">
              <a:avLst/>
            </a:prstGeom>
            <a:noFill/>
          </p:spPr>
          <p:txBody>
            <a:bodyPr wrap="none" rtlCol="0">
              <a:spAutoFit/>
            </a:bodyPr>
            <a:lstStyle/>
            <a:p>
              <a:pPr algn="ctr" fontAlgn="auto">
                <a:spcBef>
                  <a:spcPts val="0"/>
                </a:spcBef>
                <a:spcAft>
                  <a:spcPts val="0"/>
                </a:spcAft>
                <a:buClrTx/>
                <a:buFontTx/>
                <a:buNone/>
              </a:pPr>
              <a:r>
                <a:rPr kumimoji="0" lang="en-US" altLang="zh-CN" sz="1050" b="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μ</a:t>
              </a:r>
              <a:r>
                <a:rPr kumimoji="0" lang="en-US" altLang="zh-CN" sz="1050" b="0" baseline="30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050" b="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identification efficiency</a:t>
              </a:r>
              <a:endParaRPr kumimoji="0" lang="zh-CN" altLang="en-US" sz="1050" b="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2" name="文本框 61"/>
            <p:cNvSpPr txBox="1"/>
            <p:nvPr/>
          </p:nvSpPr>
          <p:spPr>
            <a:xfrm>
              <a:off x="5138858" y="313646"/>
              <a:ext cx="3464536" cy="599632"/>
            </a:xfrm>
            <a:prstGeom prst="rect">
              <a:avLst/>
            </a:prstGeom>
            <a:noFill/>
          </p:spPr>
          <p:txBody>
            <a:bodyPr wrap="none" rtlCol="0">
              <a:spAutoFit/>
            </a:bodyPr>
            <a:lstStyle/>
            <a:p>
              <a:pPr algn="ctr" fontAlgn="auto">
                <a:spcBef>
                  <a:spcPts val="0"/>
                </a:spcBef>
                <a:spcAft>
                  <a:spcPts val="0"/>
                </a:spcAft>
                <a:buClrTx/>
                <a:buFontTx/>
                <a:buNone/>
              </a:pPr>
              <a:r>
                <a:rPr kumimoji="0" lang="en-US" altLang="zh-CN" sz="1050" b="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π</a:t>
              </a:r>
              <a:r>
                <a:rPr kumimoji="0" lang="en-US" altLang="zh-CN" sz="1050" b="0" baseline="30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050" b="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rejection rate = 97%</a:t>
              </a:r>
              <a:endParaRPr kumimoji="0" lang="zh-CN" altLang="en-US" sz="1050" b="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2151713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中国陶粲物理研究</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4</a:t>
            </a:fld>
            <a:endParaRPr lang="en-US" dirty="0"/>
          </a:p>
        </p:txBody>
      </p:sp>
      <p:graphicFrame>
        <p:nvGraphicFramePr>
          <p:cNvPr id="5" name="图示 4"/>
          <p:cNvGraphicFramePr/>
          <p:nvPr>
            <p:extLst>
              <p:ext uri="{D42A27DB-BD31-4B8C-83A1-F6EECF244321}">
                <p14:modId xmlns:p14="http://schemas.microsoft.com/office/powerpoint/2010/main" val="588920003"/>
              </p:ext>
            </p:extLst>
          </p:nvPr>
        </p:nvGraphicFramePr>
        <p:xfrm>
          <a:off x="482123" y="2039020"/>
          <a:ext cx="67818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5"/>
          <p:cNvSpPr txBox="1"/>
          <p:nvPr/>
        </p:nvSpPr>
        <p:spPr>
          <a:xfrm>
            <a:off x="104298" y="668686"/>
            <a:ext cx="9050741" cy="978729"/>
          </a:xfrm>
          <a:prstGeom prst="rect">
            <a:avLst/>
          </a:prstGeom>
          <a:noFill/>
        </p:spPr>
        <p:txBody>
          <a:bodyPr wrap="square" rtlCol="0">
            <a:spAutoFit/>
          </a:bodyPr>
          <a:lstStyle/>
          <a:p>
            <a:pPr algn="ctr" eaLnBrk="0" hangingPunct="0">
              <a:lnSpc>
                <a:spcPct val="120000"/>
              </a:lnSpc>
              <a:spcBef>
                <a:spcPct val="0"/>
              </a:spcBef>
              <a:buClrTx/>
              <a:buFontTx/>
              <a:buNone/>
            </a:pPr>
            <a:r>
              <a:rPr kumimoji="0" lang="en-US" altLang="zh-CN" sz="2400" dirty="0" smtClean="0">
                <a:solidFill>
                  <a:srgbClr val="000000"/>
                </a:solidFill>
                <a:latin typeface="华文楷体" panose="02010600040101010101" pitchFamily="2" charset="-122"/>
                <a:ea typeface="华文楷体" panose="02010600040101010101" pitchFamily="2" charset="-122"/>
              </a:rPr>
              <a:t>30</a:t>
            </a:r>
            <a:r>
              <a:rPr kumimoji="0" lang="zh-CN" altLang="en-US" sz="2400" dirty="0" smtClean="0">
                <a:solidFill>
                  <a:srgbClr val="000000"/>
                </a:solidFill>
                <a:latin typeface="华文楷体" panose="02010600040101010101" pitchFamily="2" charset="-122"/>
                <a:ea typeface="华文楷体" panose="02010600040101010101" pitchFamily="2" charset="-122"/>
              </a:rPr>
              <a:t>年历史，</a:t>
            </a:r>
            <a:r>
              <a:rPr kumimoji="0" lang="zh-CN" altLang="en-US" sz="2400" dirty="0" smtClean="0">
                <a:solidFill>
                  <a:srgbClr val="FF0000"/>
                </a:solidFill>
                <a:latin typeface="华文楷体" panose="02010600040101010101" pitchFamily="2" charset="-122"/>
                <a:ea typeface="华文楷体" panose="02010600040101010101" pitchFamily="2" charset="-122"/>
              </a:rPr>
              <a:t>引领国际</a:t>
            </a:r>
            <a:r>
              <a:rPr kumimoji="0" lang="zh-CN" altLang="en-US" sz="2400" dirty="0" smtClean="0">
                <a:solidFill>
                  <a:srgbClr val="000000"/>
                </a:solidFill>
                <a:latin typeface="华文楷体" panose="02010600040101010101" pitchFamily="2" charset="-122"/>
                <a:ea typeface="华文楷体" panose="02010600040101010101" pitchFamily="2" charset="-122"/>
              </a:rPr>
              <a:t>陶粲物理和强子物理的发展，</a:t>
            </a:r>
            <a:r>
              <a:rPr kumimoji="0" lang="zh-CN" altLang="en-US" sz="2400" dirty="0" smtClean="0">
                <a:solidFill>
                  <a:srgbClr val="000000"/>
                </a:solidFill>
                <a:latin typeface="华文楷体" panose="02010600040101010101" pitchFamily="2" charset="-122"/>
                <a:ea typeface="华文楷体" panose="02010600040101010101" pitchFamily="2" charset="-122"/>
              </a:rPr>
              <a:t>我国本领域</a:t>
            </a:r>
            <a:r>
              <a:rPr kumimoji="0" lang="zh-CN" altLang="en-US" sz="2400" dirty="0" smtClean="0">
                <a:solidFill>
                  <a:srgbClr val="FF0000"/>
                </a:solidFill>
                <a:latin typeface="华文楷体" panose="02010600040101010101" pitchFamily="2" charset="-122"/>
                <a:ea typeface="华文楷体" panose="02010600040101010101" pitchFamily="2" charset="-122"/>
              </a:rPr>
              <a:t>最</a:t>
            </a:r>
            <a:r>
              <a:rPr kumimoji="0" lang="zh-CN" altLang="en-US" sz="2400" dirty="0" smtClean="0">
                <a:solidFill>
                  <a:srgbClr val="FF0000"/>
                </a:solidFill>
                <a:latin typeface="华文楷体" panose="02010600040101010101" pitchFamily="2" charset="-122"/>
                <a:ea typeface="华文楷体" panose="02010600040101010101" pitchFamily="2" charset="-122"/>
              </a:rPr>
              <a:t>有优势</a:t>
            </a:r>
            <a:r>
              <a:rPr kumimoji="0" lang="zh-CN" altLang="en-US" sz="2400" dirty="0" smtClean="0">
                <a:solidFill>
                  <a:srgbClr val="FF0000"/>
                </a:solidFill>
                <a:latin typeface="华文楷体" panose="02010600040101010101" pitchFamily="2" charset="-122"/>
                <a:ea typeface="华文楷体" panose="02010600040101010101" pitchFamily="2" charset="-122"/>
              </a:rPr>
              <a:t>研究</a:t>
            </a:r>
            <a:r>
              <a:rPr kumimoji="0" lang="zh-CN" altLang="en-US" sz="2400" dirty="0">
                <a:solidFill>
                  <a:srgbClr val="FF0000"/>
                </a:solidFill>
                <a:latin typeface="华文楷体" panose="02010600040101010101" pitchFamily="2" charset="-122"/>
                <a:ea typeface="华文楷体" panose="02010600040101010101" pitchFamily="2" charset="-122"/>
              </a:rPr>
              <a:t>方向</a:t>
            </a:r>
            <a:r>
              <a:rPr kumimoji="0" lang="zh-CN" altLang="en-US" sz="2400" dirty="0" smtClean="0">
                <a:solidFill>
                  <a:srgbClr val="000000"/>
                </a:solidFill>
                <a:latin typeface="华文楷体" panose="02010600040101010101" pitchFamily="2" charset="-122"/>
                <a:ea typeface="华文楷体" panose="02010600040101010101" pitchFamily="2" charset="-122"/>
              </a:rPr>
              <a:t>之一</a:t>
            </a:r>
            <a:r>
              <a:rPr kumimoji="0" lang="zh-CN" altLang="en-US" sz="2400" dirty="0">
                <a:solidFill>
                  <a:srgbClr val="000000"/>
                </a:solidFill>
                <a:latin typeface="华文楷体" panose="02010600040101010101" pitchFamily="2" charset="-122"/>
                <a:ea typeface="华文楷体" panose="02010600040101010101" pitchFamily="2" charset="-122"/>
              </a:rPr>
              <a:t>。</a:t>
            </a:r>
            <a:r>
              <a:rPr kumimoji="0" lang="zh-CN" altLang="en-US" sz="24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每个</a:t>
            </a:r>
            <a:r>
              <a:rPr kumimoji="0" lang="zh-CN" altLang="en-US" sz="24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阶段都在开展紧跟</a:t>
            </a:r>
            <a:r>
              <a:rPr kumimoji="0" lang="zh-CN" altLang="en-US" sz="2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时代最前沿</a:t>
            </a:r>
            <a:r>
              <a:rPr kumimoji="0" lang="zh-CN" altLang="en-US" sz="24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的</a:t>
            </a:r>
            <a:r>
              <a:rPr kumimoji="0" lang="zh-CN" altLang="en-US" sz="24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研究！</a:t>
            </a:r>
            <a:endParaRPr kumimoji="0" lang="zh-CN" altLang="en-US" sz="2400" dirty="0">
              <a:solidFill>
                <a:srgbClr val="000000"/>
              </a:solidFill>
              <a:latin typeface="华文楷体" panose="02010600040101010101" pitchFamily="2" charset="-122"/>
              <a:ea typeface="华文楷体" panose="02010600040101010101" pitchFamily="2" charset="-122"/>
            </a:endParaRPr>
          </a:p>
        </p:txBody>
      </p:sp>
      <p:grpSp>
        <p:nvGrpSpPr>
          <p:cNvPr id="7" name="组合 6"/>
          <p:cNvGrpSpPr/>
          <p:nvPr/>
        </p:nvGrpSpPr>
        <p:grpSpPr>
          <a:xfrm>
            <a:off x="104298" y="2442130"/>
            <a:ext cx="1650485" cy="2321836"/>
            <a:chOff x="483032" y="1067778"/>
            <a:chExt cx="2390901" cy="4648024"/>
          </a:xfrm>
        </p:grpSpPr>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174" y="2454104"/>
              <a:ext cx="1833549" cy="1830514"/>
            </a:xfrm>
            <a:prstGeom prst="rect">
              <a:avLst/>
            </a:prstGeom>
          </p:spPr>
        </p:pic>
        <p:grpSp>
          <p:nvGrpSpPr>
            <p:cNvPr id="9" name="组合 8"/>
            <p:cNvGrpSpPr/>
            <p:nvPr/>
          </p:nvGrpSpPr>
          <p:grpSpPr>
            <a:xfrm>
              <a:off x="483032" y="1067778"/>
              <a:ext cx="2390901" cy="4648024"/>
              <a:chOff x="-74387" y="39663"/>
              <a:chExt cx="3107295" cy="5478816"/>
            </a:xfrm>
          </p:grpSpPr>
          <p:pic>
            <p:nvPicPr>
              <p:cNvPr id="10" name="图片 9"/>
              <p:cNvPicPr>
                <a:picLocks noChangeAspect="1"/>
              </p:cNvPicPr>
              <p:nvPr/>
            </p:nvPicPr>
            <p:blipFill>
              <a:blip r:embed="rId8"/>
              <a:stretch>
                <a:fillRect/>
              </a:stretch>
            </p:blipFill>
            <p:spPr>
              <a:xfrm>
                <a:off x="493469" y="39663"/>
                <a:ext cx="1734641" cy="1719467"/>
              </a:xfrm>
              <a:prstGeom prst="rect">
                <a:avLst/>
              </a:prstGeom>
            </p:spPr>
          </p:pic>
          <p:sp>
            <p:nvSpPr>
              <p:cNvPr id="11" name="文本框 12"/>
              <p:cNvSpPr txBox="1"/>
              <p:nvPr/>
            </p:nvSpPr>
            <p:spPr>
              <a:xfrm>
                <a:off x="-74387" y="3694749"/>
                <a:ext cx="3107295" cy="18237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spcBef>
                    <a:spcPct val="0"/>
                  </a:spcBef>
                  <a:buClrTx/>
                  <a:buFontTx/>
                  <a:buNone/>
                </a:pPr>
                <a:r>
                  <a:rPr kumimoji="0" lang="en-US" altLang="zh-CN" sz="1600" dirty="0" smtClean="0">
                    <a:solidFill>
                      <a:srgbClr val="0000CC"/>
                    </a:solidFill>
                    <a:latin typeface="华文楷体" panose="02010600040101010101" pitchFamily="2" charset="-122"/>
                    <a:ea typeface="华文楷体" panose="02010600040101010101" pitchFamily="2" charset="-122"/>
                  </a:rPr>
                  <a:t>BEPCI /BESI-II </a:t>
                </a:r>
              </a:p>
              <a:p>
                <a:pPr algn="ctr">
                  <a:lnSpc>
                    <a:spcPct val="110000"/>
                  </a:lnSpc>
                  <a:spcBef>
                    <a:spcPct val="0"/>
                  </a:spcBef>
                  <a:buClrTx/>
                  <a:buFontTx/>
                  <a:buNone/>
                </a:pPr>
                <a:r>
                  <a:rPr kumimoji="0" lang="zh-CN" altLang="en-US" sz="1600" dirty="0" smtClean="0">
                    <a:solidFill>
                      <a:srgbClr val="000000"/>
                    </a:solidFill>
                    <a:latin typeface="华文楷体" panose="02010600040101010101" pitchFamily="2" charset="-122"/>
                    <a:ea typeface="华文楷体" panose="02010600040101010101" pitchFamily="2" charset="-122"/>
                  </a:rPr>
                  <a:t>（</a:t>
                </a:r>
                <a:r>
                  <a:rPr kumimoji="0" lang="en-US" altLang="zh-CN" sz="1600" dirty="0">
                    <a:solidFill>
                      <a:srgbClr val="000000"/>
                    </a:solidFill>
                    <a:latin typeface="华文楷体" panose="02010600040101010101" pitchFamily="2" charset="-122"/>
                    <a:ea typeface="华文楷体" panose="02010600040101010101" pitchFamily="2" charset="-122"/>
                    <a:sym typeface="Symbol"/>
                  </a:rPr>
                  <a:t>10</a:t>
                </a:r>
                <a:r>
                  <a:rPr kumimoji="0" lang="en-US" altLang="zh-CN" sz="1600" baseline="30000" dirty="0">
                    <a:solidFill>
                      <a:srgbClr val="000000"/>
                    </a:solidFill>
                    <a:latin typeface="华文楷体" panose="02010600040101010101" pitchFamily="2" charset="-122"/>
                    <a:ea typeface="华文楷体" panose="02010600040101010101" pitchFamily="2" charset="-122"/>
                    <a:sym typeface="Symbol"/>
                  </a:rPr>
                  <a:t>31</a:t>
                </a:r>
                <a:r>
                  <a:rPr kumimoji="0" lang="en-US" altLang="zh-CN" sz="16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cm</a:t>
                </a:r>
                <a:r>
                  <a:rPr kumimoji="0" lang="en-US" altLang="zh-CN" sz="1600" baseline="300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-2</a:t>
                </a:r>
                <a:r>
                  <a:rPr kumimoji="0" lang="en-US" altLang="zh-CN" sz="16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s</a:t>
                </a:r>
                <a:r>
                  <a:rPr kumimoji="0" lang="en-US" altLang="zh-CN" sz="1600" baseline="300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-1</a:t>
                </a:r>
                <a:r>
                  <a:rPr kumimoji="0" lang="en-US" altLang="zh-CN" sz="1600" dirty="0">
                    <a:solidFill>
                      <a:srgbClr val="000000"/>
                    </a:solidFill>
                    <a:latin typeface="华文楷体" panose="02010600040101010101" pitchFamily="2" charset="-122"/>
                    <a:ea typeface="华文楷体" panose="02010600040101010101" pitchFamily="2" charset="-122"/>
                  </a:rPr>
                  <a:t> </a:t>
                </a:r>
                <a:r>
                  <a:rPr kumimoji="0" lang="zh-CN" altLang="en-US" sz="1600" dirty="0" smtClean="0">
                    <a:solidFill>
                      <a:srgbClr val="000000"/>
                    </a:solidFill>
                    <a:latin typeface="华文楷体" panose="02010600040101010101" pitchFamily="2" charset="-122"/>
                    <a:ea typeface="华文楷体" panose="02010600040101010101" pitchFamily="2" charset="-122"/>
                  </a:rPr>
                  <a:t>）</a:t>
                </a:r>
                <a:endParaRPr kumimoji="0" lang="en-US" altLang="zh-CN" sz="1600" dirty="0" smtClean="0">
                  <a:solidFill>
                    <a:srgbClr val="000000"/>
                  </a:solidFill>
                  <a:latin typeface="华文楷体" panose="02010600040101010101" pitchFamily="2" charset="-122"/>
                  <a:ea typeface="华文楷体" panose="02010600040101010101" pitchFamily="2" charset="-122"/>
                </a:endParaRPr>
              </a:p>
            </p:txBody>
          </p:sp>
        </p:grpSp>
      </p:grpSp>
      <p:grpSp>
        <p:nvGrpSpPr>
          <p:cNvPr id="12" name="组合 11"/>
          <p:cNvGrpSpPr/>
          <p:nvPr/>
        </p:nvGrpSpPr>
        <p:grpSpPr>
          <a:xfrm>
            <a:off x="1926748" y="1962820"/>
            <a:ext cx="2058999" cy="1356723"/>
            <a:chOff x="4262672" y="1431572"/>
            <a:chExt cx="2705340" cy="3113667"/>
          </a:xfrm>
        </p:grpSpPr>
        <p:pic>
          <p:nvPicPr>
            <p:cNvPr id="13" name="图片 12"/>
            <p:cNvPicPr>
              <a:picLocks noChangeAspect="1"/>
            </p:cNvPicPr>
            <p:nvPr/>
          </p:nvPicPr>
          <p:blipFill>
            <a:blip r:embed="rId9"/>
            <a:stretch>
              <a:fillRect/>
            </a:stretch>
          </p:blipFill>
          <p:spPr>
            <a:xfrm>
              <a:off x="4262672" y="1547832"/>
              <a:ext cx="1299927" cy="1773099"/>
            </a:xfrm>
            <a:prstGeom prst="rect">
              <a:avLst/>
            </a:prstGeom>
          </p:spPr>
        </p:pic>
        <p:pic>
          <p:nvPicPr>
            <p:cNvPr id="14" name="图片 13"/>
            <p:cNvPicPr>
              <a:picLocks noChangeAspect="1"/>
            </p:cNvPicPr>
            <p:nvPr/>
          </p:nvPicPr>
          <p:blipFill>
            <a:blip r:embed="rId10"/>
            <a:stretch>
              <a:fillRect/>
            </a:stretch>
          </p:blipFill>
          <p:spPr>
            <a:xfrm>
              <a:off x="5541789" y="1431572"/>
              <a:ext cx="1426223" cy="1833652"/>
            </a:xfrm>
            <a:prstGeom prst="rect">
              <a:avLst/>
            </a:prstGeom>
          </p:spPr>
        </p:pic>
        <p:sp>
          <p:nvSpPr>
            <p:cNvPr id="15" name="文本框 12"/>
            <p:cNvSpPr txBox="1"/>
            <p:nvPr/>
          </p:nvSpPr>
          <p:spPr>
            <a:xfrm>
              <a:off x="4553861" y="3114450"/>
              <a:ext cx="2314031" cy="143078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spcBef>
                  <a:spcPct val="0"/>
                </a:spcBef>
                <a:buClrTx/>
                <a:buFontTx/>
                <a:buNone/>
              </a:pPr>
              <a:r>
                <a:rPr kumimoji="0" lang="en-US" altLang="zh-CN" sz="1600" dirty="0" smtClean="0">
                  <a:solidFill>
                    <a:srgbClr val="0000CC"/>
                  </a:solidFill>
                  <a:latin typeface="华文楷体" panose="02010600040101010101" pitchFamily="2" charset="-122"/>
                  <a:ea typeface="华文楷体" panose="02010600040101010101" pitchFamily="2" charset="-122"/>
                </a:rPr>
                <a:t>BEPCII/BESIII</a:t>
              </a:r>
            </a:p>
            <a:p>
              <a:pPr algn="ctr">
                <a:lnSpc>
                  <a:spcPct val="110000"/>
                </a:lnSpc>
                <a:spcBef>
                  <a:spcPct val="0"/>
                </a:spcBef>
                <a:buClrTx/>
                <a:buFontTx/>
                <a:buNone/>
              </a:pPr>
              <a:r>
                <a:rPr kumimoji="0" lang="en-US" altLang="zh-CN" sz="1600" dirty="0" smtClean="0">
                  <a:solidFill>
                    <a:srgbClr val="000000"/>
                  </a:solidFill>
                  <a:latin typeface="华文楷体" panose="02010600040101010101" pitchFamily="2" charset="-122"/>
                  <a:ea typeface="华文楷体" panose="02010600040101010101" pitchFamily="2" charset="-122"/>
                  <a:sym typeface="Symbol"/>
                </a:rPr>
                <a:t>(10</a:t>
              </a:r>
              <a:r>
                <a:rPr kumimoji="0" lang="en-US" altLang="zh-CN" sz="1600" baseline="30000" dirty="0" smtClean="0">
                  <a:solidFill>
                    <a:srgbClr val="000000"/>
                  </a:solidFill>
                  <a:latin typeface="华文楷体" panose="02010600040101010101" pitchFamily="2" charset="-122"/>
                  <a:ea typeface="华文楷体" panose="02010600040101010101" pitchFamily="2" charset="-122"/>
                  <a:sym typeface="Symbol"/>
                </a:rPr>
                <a:t>33</a:t>
              </a:r>
              <a:r>
                <a:rPr kumimoji="0" lang="en-US" altLang="zh-CN" sz="16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cm</a:t>
              </a:r>
              <a:r>
                <a:rPr kumimoji="0" lang="en-US" altLang="zh-CN" sz="1600" baseline="30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-2</a:t>
              </a:r>
              <a:r>
                <a:rPr kumimoji="0" lang="en-US" altLang="zh-CN" sz="16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s</a:t>
              </a:r>
              <a:r>
                <a:rPr kumimoji="0" lang="en-US" altLang="zh-CN" sz="1600" baseline="30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-1</a:t>
              </a:r>
              <a:r>
                <a:rPr kumimoji="0" lang="en-US" altLang="zh-CN" sz="1600" dirty="0" smtClean="0">
                  <a:solidFill>
                    <a:srgbClr val="000000"/>
                  </a:solidFill>
                  <a:latin typeface="华文楷体" panose="02010600040101010101" pitchFamily="2" charset="-122"/>
                  <a:ea typeface="华文楷体" panose="02010600040101010101" pitchFamily="2" charset="-122"/>
                </a:rPr>
                <a:t> )</a:t>
              </a:r>
              <a:endParaRPr kumimoji="0" lang="en-US" altLang="zh-CN" sz="1600" dirty="0">
                <a:solidFill>
                  <a:srgbClr val="000000"/>
                </a:solidFill>
                <a:latin typeface="华文楷体" panose="02010600040101010101" pitchFamily="2" charset="-122"/>
                <a:ea typeface="华文楷体" panose="02010600040101010101" pitchFamily="2" charset="-122"/>
              </a:endParaRPr>
            </a:p>
          </p:txBody>
        </p:sp>
      </p:grpSp>
      <p:pic>
        <p:nvPicPr>
          <p:cNvPr id="16" name="图片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01699" y="1893129"/>
            <a:ext cx="1099884" cy="1004206"/>
          </a:xfrm>
          <a:prstGeom prst="rect">
            <a:avLst/>
          </a:prstGeom>
        </p:spPr>
      </p:pic>
      <p:sp>
        <p:nvSpPr>
          <p:cNvPr id="18" name="文本框 17"/>
          <p:cNvSpPr txBox="1"/>
          <p:nvPr/>
        </p:nvSpPr>
        <p:spPr>
          <a:xfrm>
            <a:off x="2700908" y="4441843"/>
            <a:ext cx="5909691" cy="2332946"/>
          </a:xfrm>
          <a:prstGeom prst="rect">
            <a:avLst/>
          </a:prstGeom>
          <a:noFill/>
        </p:spPr>
        <p:txBody>
          <a:bodyPr wrap="square" rtlCol="0">
            <a:spAutoFit/>
          </a:bodyPr>
          <a:lstStyle/>
          <a:p>
            <a:pPr algn="l" eaLnBrk="0" hangingPunct="0">
              <a:lnSpc>
                <a:spcPct val="130000"/>
              </a:lnSpc>
              <a:spcBef>
                <a:spcPct val="0"/>
              </a:spcBef>
              <a:buClrTx/>
              <a:buFontTx/>
              <a:buNone/>
            </a:pPr>
            <a:r>
              <a:rPr kumimoji="0" lang="en-US" altLang="zh-CN" sz="2400" dirty="0" smtClean="0">
                <a:solidFill>
                  <a:srgbClr val="000000"/>
                </a:solidFill>
                <a:latin typeface="华文楷体" panose="02010600040101010101" pitchFamily="2" charset="-122"/>
                <a:ea typeface="华文楷体" panose="02010600040101010101" pitchFamily="2" charset="-122"/>
              </a:rPr>
              <a:t>BEPCII/BESIII</a:t>
            </a:r>
            <a:r>
              <a:rPr kumimoji="0" lang="zh-CN" altLang="en-US" sz="2400" dirty="0" smtClean="0">
                <a:solidFill>
                  <a:srgbClr val="000000"/>
                </a:solidFill>
                <a:latin typeface="华文楷体" panose="02010600040101010101" pitchFamily="2" charset="-122"/>
                <a:ea typeface="华文楷体" panose="02010600040101010101" pitchFamily="2" charset="-122"/>
              </a:rPr>
              <a:t>实验</a:t>
            </a:r>
            <a:r>
              <a:rPr kumimoji="0" lang="zh-CN" altLang="en-US" sz="2400" dirty="0" smtClean="0">
                <a:solidFill>
                  <a:srgbClr val="FF0000"/>
                </a:solidFill>
                <a:latin typeface="华文楷体" panose="02010600040101010101" pitchFamily="2" charset="-122"/>
                <a:ea typeface="华文楷体" panose="02010600040101010101" pitchFamily="2" charset="-122"/>
              </a:rPr>
              <a:t>挑战：</a:t>
            </a:r>
            <a:endParaRPr kumimoji="0" lang="en-US" altLang="zh-CN" sz="2400" dirty="0" smtClean="0">
              <a:solidFill>
                <a:srgbClr val="FF0000"/>
              </a:solidFill>
              <a:latin typeface="华文楷体" panose="02010600040101010101" pitchFamily="2" charset="-122"/>
              <a:ea typeface="华文楷体" panose="02010600040101010101" pitchFamily="2" charset="-122"/>
            </a:endParaRPr>
          </a:p>
          <a:p>
            <a:pPr marL="342900" indent="-342900" algn="l" eaLnBrk="0" hangingPunct="0">
              <a:lnSpc>
                <a:spcPct val="130000"/>
              </a:lnSpc>
              <a:spcBef>
                <a:spcPct val="0"/>
              </a:spcBef>
              <a:buClrTx/>
              <a:buFont typeface="Wingdings" panose="05000000000000000000" pitchFamily="2" charset="2"/>
              <a:buChar char="p"/>
            </a:pPr>
            <a:r>
              <a:rPr kumimoji="0" lang="zh-CN" altLang="en-US" sz="2200" dirty="0" smtClean="0">
                <a:solidFill>
                  <a:srgbClr val="000000"/>
                </a:solidFill>
                <a:latin typeface="华文楷体" panose="02010600040101010101" pitchFamily="2" charset="-122"/>
                <a:ea typeface="华文楷体" panose="02010600040101010101" pitchFamily="2" charset="-122"/>
              </a:rPr>
              <a:t>成功运行</a:t>
            </a:r>
            <a:r>
              <a:rPr kumimoji="0" lang="en-US" altLang="zh-CN" sz="2200" dirty="0" smtClean="0">
                <a:solidFill>
                  <a:srgbClr val="000000"/>
                </a:solidFill>
                <a:latin typeface="华文楷体" panose="02010600040101010101" pitchFamily="2" charset="-122"/>
                <a:ea typeface="华文楷体" panose="02010600040101010101" pitchFamily="2" charset="-122"/>
              </a:rPr>
              <a:t>11</a:t>
            </a:r>
            <a:r>
              <a:rPr kumimoji="0" lang="zh-CN" altLang="en-US" sz="2200" dirty="0" smtClean="0">
                <a:solidFill>
                  <a:srgbClr val="000000"/>
                </a:solidFill>
                <a:latin typeface="华文楷体" panose="02010600040101010101" pitchFamily="2" charset="-122"/>
                <a:ea typeface="华文楷体" panose="02010600040101010101" pitchFamily="2" charset="-122"/>
              </a:rPr>
              <a:t>年，</a:t>
            </a:r>
            <a:r>
              <a:rPr kumimoji="0" lang="zh-CN" altLang="en-US" sz="2200" dirty="0" smtClean="0">
                <a:solidFill>
                  <a:schemeClr val="tx1"/>
                </a:solidFill>
                <a:latin typeface="华文楷体" panose="02010600040101010101" pitchFamily="2" charset="-122"/>
                <a:ea typeface="华文楷体" panose="02010600040101010101" pitchFamily="2" charset="-122"/>
              </a:rPr>
              <a:t>成果丰硕，</a:t>
            </a:r>
            <a:r>
              <a:rPr kumimoji="0" lang="zh-CN" altLang="en-US" sz="2200" dirty="0">
                <a:solidFill>
                  <a:srgbClr val="000000"/>
                </a:solidFill>
                <a:latin typeface="华文楷体" panose="02010600040101010101" pitchFamily="2" charset="-122"/>
                <a:ea typeface="华文楷体" panose="02010600040101010101" pitchFamily="2" charset="-122"/>
              </a:rPr>
              <a:t>但</a:t>
            </a:r>
            <a:r>
              <a:rPr kumimoji="0" lang="zh-CN" altLang="en-US" sz="2200" dirty="0" smtClean="0">
                <a:solidFill>
                  <a:srgbClr val="FF0000"/>
                </a:solidFill>
                <a:latin typeface="华文楷体" panose="02010600040101010101" pitchFamily="2" charset="-122"/>
                <a:ea typeface="华文楷体" panose="02010600040101010101" pitchFamily="2" charset="-122"/>
              </a:rPr>
              <a:t>没有</a:t>
            </a:r>
            <a:r>
              <a:rPr kumimoji="0" lang="zh-CN" altLang="en-US" sz="2200" dirty="0">
                <a:solidFill>
                  <a:srgbClr val="000000"/>
                </a:solidFill>
                <a:latin typeface="华文楷体" panose="02010600040101010101" pitchFamily="2" charset="-122"/>
                <a:ea typeface="华文楷体" panose="02010600040101010101" pitchFamily="2" charset="-122"/>
              </a:rPr>
              <a:t>进一步</a:t>
            </a:r>
            <a:r>
              <a:rPr kumimoji="0" lang="zh-CN" altLang="en-US" sz="2200" dirty="0">
                <a:solidFill>
                  <a:srgbClr val="FF0000"/>
                </a:solidFill>
                <a:latin typeface="华文楷体" panose="02010600040101010101" pitchFamily="2" charset="-122"/>
                <a:ea typeface="华文楷体" panose="02010600040101010101" pitchFamily="2" charset="-122"/>
              </a:rPr>
              <a:t>大幅度</a:t>
            </a:r>
            <a:r>
              <a:rPr kumimoji="0" lang="zh-CN" altLang="en-US" sz="2200" dirty="0">
                <a:solidFill>
                  <a:srgbClr val="000000"/>
                </a:solidFill>
                <a:latin typeface="华文楷体" panose="02010600040101010101" pitchFamily="2" charset="-122"/>
                <a:ea typeface="华文楷体" panose="02010600040101010101" pitchFamily="2" charset="-122"/>
              </a:rPr>
              <a:t>提升性能的</a:t>
            </a:r>
            <a:r>
              <a:rPr kumimoji="0" lang="zh-CN" altLang="en-US" sz="2200" dirty="0">
                <a:solidFill>
                  <a:srgbClr val="FF0000"/>
                </a:solidFill>
                <a:latin typeface="华文楷体" panose="02010600040101010101" pitchFamily="2" charset="-122"/>
                <a:ea typeface="华文楷体" panose="02010600040101010101" pitchFamily="2" charset="-122"/>
              </a:rPr>
              <a:t>空间和潜力</a:t>
            </a:r>
            <a:r>
              <a:rPr kumimoji="0" lang="zh-CN" altLang="en-US" sz="2200" dirty="0" smtClean="0">
                <a:solidFill>
                  <a:srgbClr val="FF0000"/>
                </a:solidFill>
                <a:latin typeface="华文楷体" panose="02010600040101010101" pitchFamily="2" charset="-122"/>
                <a:ea typeface="华文楷体" panose="02010600040101010101" pitchFamily="2" charset="-122"/>
              </a:rPr>
              <a:t>。</a:t>
            </a:r>
            <a:endParaRPr kumimoji="0" lang="en-US" altLang="zh-CN" sz="2200" dirty="0" smtClean="0">
              <a:solidFill>
                <a:srgbClr val="FF0000"/>
              </a:solidFill>
              <a:latin typeface="华文楷体" panose="02010600040101010101" pitchFamily="2" charset="-122"/>
              <a:ea typeface="华文楷体" panose="02010600040101010101" pitchFamily="2" charset="-122"/>
            </a:endParaRPr>
          </a:p>
          <a:p>
            <a:pPr marL="342900" indent="-342900" algn="l" eaLnBrk="0" hangingPunct="0">
              <a:lnSpc>
                <a:spcPct val="130000"/>
              </a:lnSpc>
              <a:spcBef>
                <a:spcPct val="0"/>
              </a:spcBef>
              <a:buClrTx/>
              <a:buFont typeface="Wingdings" panose="05000000000000000000" pitchFamily="2" charset="2"/>
              <a:buChar char="p"/>
            </a:pPr>
            <a:r>
              <a:rPr kumimoji="0" lang="en-US" altLang="zh-CN" sz="2200" dirty="0" smtClean="0">
                <a:solidFill>
                  <a:srgbClr val="000000"/>
                </a:solidFill>
                <a:latin typeface="华文楷体" panose="02010600040101010101" pitchFamily="2" charset="-122"/>
                <a:ea typeface="华文楷体" panose="02010600040101010101" pitchFamily="2" charset="-122"/>
              </a:rPr>
              <a:t>BEPCII/BESIII</a:t>
            </a:r>
            <a:r>
              <a:rPr kumimoji="0" lang="zh-CN" altLang="en-US" sz="2200" dirty="0">
                <a:solidFill>
                  <a:srgbClr val="000000"/>
                </a:solidFill>
                <a:latin typeface="华文楷体" panose="02010600040101010101" pitchFamily="2" charset="-122"/>
                <a:ea typeface="华文楷体" panose="02010600040101010101" pitchFamily="2" charset="-122"/>
              </a:rPr>
              <a:t>实验</a:t>
            </a:r>
            <a:r>
              <a:rPr kumimoji="0" lang="zh-CN" altLang="en-US" sz="2200" dirty="0" smtClean="0">
                <a:solidFill>
                  <a:srgbClr val="000000"/>
                </a:solidFill>
                <a:latin typeface="华文楷体" panose="02010600040101010101" pitchFamily="2" charset="-122"/>
                <a:ea typeface="华文楷体" panose="02010600040101010101" pitchFamily="2" charset="-122"/>
              </a:rPr>
              <a:t>预期</a:t>
            </a:r>
            <a:r>
              <a:rPr kumimoji="0" lang="en-US" altLang="zh-CN" sz="2200" dirty="0" smtClean="0">
                <a:solidFill>
                  <a:srgbClr val="FF0000"/>
                </a:solidFill>
                <a:latin typeface="华文楷体" panose="02010600040101010101" pitchFamily="2" charset="-122"/>
                <a:ea typeface="华文楷体" panose="02010600040101010101" pitchFamily="2" charset="-122"/>
              </a:rPr>
              <a:t>10</a:t>
            </a:r>
            <a:r>
              <a:rPr kumimoji="0" lang="zh-CN" altLang="en-US" sz="2200" dirty="0" smtClean="0">
                <a:solidFill>
                  <a:srgbClr val="FF0000"/>
                </a:solidFill>
                <a:latin typeface="华文楷体" panose="02010600040101010101" pitchFamily="2" charset="-122"/>
                <a:ea typeface="华文楷体" panose="02010600040101010101" pitchFamily="2" charset="-122"/>
              </a:rPr>
              <a:t>年内</a:t>
            </a:r>
            <a:r>
              <a:rPr kumimoji="0" lang="zh-CN" altLang="en-US" sz="2200" dirty="0" smtClean="0">
                <a:solidFill>
                  <a:schemeClr val="tx1"/>
                </a:solidFill>
                <a:latin typeface="华文楷体" panose="02010600040101010101" pitchFamily="2" charset="-122"/>
                <a:ea typeface="华文楷体" panose="02010600040101010101" pitchFamily="2" charset="-122"/>
              </a:rPr>
              <a:t>结束</a:t>
            </a:r>
            <a:r>
              <a:rPr kumimoji="0" lang="zh-CN" altLang="en-US" sz="2200" dirty="0" smtClean="0">
                <a:solidFill>
                  <a:schemeClr val="tx1"/>
                </a:solidFill>
                <a:latin typeface="华文楷体" panose="02010600040101010101" pitchFamily="2" charset="-122"/>
                <a:ea typeface="华文楷体" panose="02010600040101010101" pitchFamily="2" charset="-122"/>
              </a:rPr>
              <a:t>寿命</a:t>
            </a:r>
            <a:r>
              <a:rPr kumimoji="0" lang="zh-CN" altLang="en-US" sz="2200" dirty="0" smtClean="0">
                <a:solidFill>
                  <a:srgbClr val="000000"/>
                </a:solidFill>
                <a:latin typeface="华文楷体" panose="02010600040101010101" pitchFamily="2" charset="-122"/>
                <a:ea typeface="华文楷体" panose="02010600040101010101" pitchFamily="2" charset="-122"/>
              </a:rPr>
              <a:t>。</a:t>
            </a:r>
            <a:endParaRPr kumimoji="0" lang="en-US" altLang="zh-CN" sz="2200" dirty="0">
              <a:solidFill>
                <a:srgbClr val="000000"/>
              </a:solidFill>
              <a:latin typeface="华文楷体" panose="02010600040101010101" pitchFamily="2" charset="-122"/>
              <a:ea typeface="华文楷体" panose="02010600040101010101" pitchFamily="2" charset="-122"/>
            </a:endParaRPr>
          </a:p>
          <a:p>
            <a:pPr marL="342900" indent="-342900" algn="l" eaLnBrk="0" hangingPunct="0">
              <a:lnSpc>
                <a:spcPct val="130000"/>
              </a:lnSpc>
              <a:spcBef>
                <a:spcPct val="0"/>
              </a:spcBef>
              <a:buClrTx/>
              <a:buFont typeface="Wingdings" panose="05000000000000000000" pitchFamily="2" charset="2"/>
              <a:buChar char="p"/>
            </a:pPr>
            <a:r>
              <a:rPr kumimoji="0" lang="zh-CN" altLang="en-US" sz="2200" dirty="0">
                <a:solidFill>
                  <a:srgbClr val="000000"/>
                </a:solidFill>
                <a:latin typeface="华文楷体" panose="02010600040101010101" pitchFamily="2" charset="-122"/>
                <a:ea typeface="华文楷体" panose="02010600040101010101" pitchFamily="2" charset="-122"/>
              </a:rPr>
              <a:t>一些重大科学问题需要</a:t>
            </a:r>
            <a:r>
              <a:rPr kumimoji="0" lang="zh-CN" altLang="en-US" sz="2200" dirty="0">
                <a:solidFill>
                  <a:srgbClr val="FF0000"/>
                </a:solidFill>
                <a:latin typeface="华文楷体" panose="02010600040101010101" pitchFamily="2" charset="-122"/>
                <a:ea typeface="华文楷体" panose="02010600040101010101" pitchFamily="2" charset="-122"/>
              </a:rPr>
              <a:t>更高</a:t>
            </a:r>
            <a:r>
              <a:rPr kumimoji="0" lang="zh-CN" altLang="en-US" sz="2200" dirty="0">
                <a:solidFill>
                  <a:srgbClr val="000000"/>
                </a:solidFill>
                <a:latin typeface="华文楷体" panose="02010600040101010101" pitchFamily="2" charset="-122"/>
                <a:ea typeface="华文楷体" panose="02010600040101010101" pitchFamily="2" charset="-122"/>
              </a:rPr>
              <a:t>的</a:t>
            </a:r>
            <a:r>
              <a:rPr kumimoji="0" lang="zh-CN" altLang="en-US" sz="2200" dirty="0">
                <a:solidFill>
                  <a:srgbClr val="FF0000"/>
                </a:solidFill>
                <a:latin typeface="华文楷体" panose="02010600040101010101" pitchFamily="2" charset="-122"/>
                <a:ea typeface="华文楷体" panose="02010600040101010101" pitchFamily="2" charset="-122"/>
              </a:rPr>
              <a:t>亮度</a:t>
            </a:r>
            <a:r>
              <a:rPr kumimoji="0" lang="zh-CN" altLang="en-US" sz="2200" dirty="0">
                <a:solidFill>
                  <a:srgbClr val="000000"/>
                </a:solidFill>
                <a:latin typeface="华文楷体" panose="02010600040101010101" pitchFamily="2" charset="-122"/>
                <a:ea typeface="华文楷体" panose="02010600040101010101" pitchFamily="2" charset="-122"/>
              </a:rPr>
              <a:t>和</a:t>
            </a:r>
            <a:r>
              <a:rPr kumimoji="0" lang="zh-CN" altLang="en-US" sz="2200" dirty="0">
                <a:solidFill>
                  <a:srgbClr val="FF0000"/>
                </a:solidFill>
                <a:latin typeface="华文楷体" panose="02010600040101010101" pitchFamily="2" charset="-122"/>
                <a:ea typeface="华文楷体" panose="02010600040101010101" pitchFamily="2" charset="-122"/>
              </a:rPr>
              <a:t>能量</a:t>
            </a:r>
            <a:r>
              <a:rPr kumimoji="0" lang="zh-CN" altLang="en-US" sz="2200" dirty="0">
                <a:solidFill>
                  <a:srgbClr val="000000"/>
                </a:solidFill>
                <a:latin typeface="华文楷体" panose="02010600040101010101" pitchFamily="2" charset="-122"/>
                <a:ea typeface="华文楷体" panose="02010600040101010101" pitchFamily="2" charset="-122"/>
              </a:rPr>
              <a:t>。</a:t>
            </a:r>
            <a:endParaRPr kumimoji="0" lang="en-US" altLang="zh-CN" sz="2200" dirty="0">
              <a:solidFill>
                <a:srgbClr val="000000"/>
              </a:solidFill>
              <a:latin typeface="华文楷体" panose="02010600040101010101" pitchFamily="2" charset="-122"/>
              <a:ea typeface="华文楷体" panose="02010600040101010101" pitchFamily="2" charset="-122"/>
            </a:endParaRPr>
          </a:p>
        </p:txBody>
      </p:sp>
      <p:sp>
        <p:nvSpPr>
          <p:cNvPr id="19" name="文本框 12"/>
          <p:cNvSpPr txBox="1"/>
          <p:nvPr/>
        </p:nvSpPr>
        <p:spPr>
          <a:xfrm>
            <a:off x="6633718" y="2733147"/>
            <a:ext cx="2330053" cy="171739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spcBef>
                <a:spcPct val="0"/>
              </a:spcBef>
              <a:buClrTx/>
              <a:buFontTx/>
              <a:buNone/>
            </a:pPr>
            <a:r>
              <a:rPr kumimoji="0" lang="zh-CN" altLang="en-US" sz="2400" dirty="0" smtClean="0">
                <a:solidFill>
                  <a:srgbClr val="FF0000"/>
                </a:solidFill>
                <a:latin typeface="华文楷体" panose="02010600040101010101" pitchFamily="2" charset="-122"/>
                <a:ea typeface="华文楷体" panose="02010600040101010101" pitchFamily="2" charset="-122"/>
              </a:rPr>
              <a:t>超级</a:t>
            </a:r>
            <a:r>
              <a:rPr kumimoji="0" lang="zh-CN" altLang="en-US" sz="2400" dirty="0" smtClean="0">
                <a:solidFill>
                  <a:srgbClr val="FF0000"/>
                </a:solidFill>
                <a:latin typeface="华文楷体" panose="02010600040101010101" pitchFamily="2" charset="-122"/>
                <a:ea typeface="华文楷体" panose="02010600040101010101" pitchFamily="2" charset="-122"/>
              </a:rPr>
              <a:t>陶粲装置？</a:t>
            </a:r>
            <a:endParaRPr kumimoji="0" lang="en-US" altLang="zh-CN" sz="2400" dirty="0" smtClean="0">
              <a:solidFill>
                <a:srgbClr val="FF0000"/>
              </a:solidFill>
              <a:latin typeface="华文楷体" panose="02010600040101010101" pitchFamily="2" charset="-122"/>
              <a:ea typeface="华文楷体" panose="02010600040101010101" pitchFamily="2" charset="-122"/>
            </a:endParaRPr>
          </a:p>
          <a:p>
            <a:pPr algn="ctr">
              <a:lnSpc>
                <a:spcPct val="110000"/>
              </a:lnSpc>
              <a:spcBef>
                <a:spcPct val="0"/>
              </a:spcBef>
              <a:buClrTx/>
              <a:buFontTx/>
              <a:buNone/>
            </a:pPr>
            <a:r>
              <a:rPr kumimoji="0" lang="en-US" altLang="zh-CN" sz="2400" dirty="0" smtClean="0">
                <a:latin typeface="华文楷体" panose="02010600040101010101" pitchFamily="2" charset="-122"/>
                <a:ea typeface="华文楷体" panose="02010600040101010101" pitchFamily="2" charset="-122"/>
              </a:rPr>
              <a:t>BEPCII/BESIII</a:t>
            </a:r>
            <a:r>
              <a:rPr kumimoji="0" lang="zh-CN" altLang="en-US" sz="2400" dirty="0" smtClean="0">
                <a:latin typeface="华文楷体" panose="02010600040101010101" pitchFamily="2" charset="-122"/>
                <a:ea typeface="华文楷体" panose="02010600040101010101" pitchFamily="2" charset="-122"/>
              </a:rPr>
              <a:t>的</a:t>
            </a:r>
            <a:r>
              <a:rPr kumimoji="0" lang="zh-CN" altLang="en-US" sz="2400" dirty="0" smtClean="0">
                <a:solidFill>
                  <a:srgbClr val="FF0000"/>
                </a:solidFill>
                <a:latin typeface="华文楷体" panose="02010600040101010101" pitchFamily="2" charset="-122"/>
                <a:ea typeface="华文楷体" panose="02010600040101010101" pitchFamily="2" charset="-122"/>
              </a:rPr>
              <a:t>自然</a:t>
            </a:r>
            <a:r>
              <a:rPr kumimoji="0" lang="zh-CN" altLang="en-US" sz="2400" dirty="0" smtClean="0">
                <a:solidFill>
                  <a:srgbClr val="FF0000"/>
                </a:solidFill>
                <a:latin typeface="华文楷体" panose="02010600040101010101" pitchFamily="2" charset="-122"/>
                <a:ea typeface="华文楷体" panose="02010600040101010101" pitchFamily="2" charset="-122"/>
              </a:rPr>
              <a:t>延伸</a:t>
            </a:r>
            <a:endParaRPr kumimoji="0" lang="en-US" altLang="zh-CN" sz="2400" dirty="0" smtClean="0">
              <a:solidFill>
                <a:srgbClr val="FF0000"/>
              </a:solidFill>
              <a:latin typeface="华文楷体" panose="02010600040101010101" pitchFamily="2" charset="-122"/>
              <a:ea typeface="华文楷体" panose="02010600040101010101" pitchFamily="2" charset="-122"/>
            </a:endParaRPr>
          </a:p>
          <a:p>
            <a:pPr algn="ctr">
              <a:lnSpc>
                <a:spcPct val="110000"/>
              </a:lnSpc>
              <a:spcBef>
                <a:spcPct val="0"/>
              </a:spcBef>
              <a:buClrTx/>
              <a:buNone/>
            </a:pPr>
            <a:r>
              <a:rPr kumimoji="0" lang="en-US" altLang="zh-CN" sz="2400" dirty="0">
                <a:solidFill>
                  <a:srgbClr val="FF0000"/>
                </a:solidFill>
                <a:latin typeface="华文楷体" panose="02010600040101010101" pitchFamily="2" charset="-122"/>
                <a:ea typeface="华文楷体" panose="02010600040101010101" pitchFamily="2" charset="-122"/>
                <a:sym typeface="Symbol"/>
              </a:rPr>
              <a:t>(10</a:t>
            </a:r>
            <a:r>
              <a:rPr kumimoji="0" lang="en-US" altLang="zh-CN" sz="2400" baseline="30000" dirty="0">
                <a:solidFill>
                  <a:srgbClr val="FF0000"/>
                </a:solidFill>
                <a:latin typeface="华文楷体" panose="02010600040101010101" pitchFamily="2" charset="-122"/>
                <a:ea typeface="华文楷体" panose="02010600040101010101" pitchFamily="2" charset="-122"/>
                <a:sym typeface="Symbol"/>
              </a:rPr>
              <a:t>35</a:t>
            </a:r>
            <a:r>
              <a:rPr kumimoji="0" lang="en-US" altLang="zh-CN" sz="2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cm</a:t>
            </a:r>
            <a:r>
              <a:rPr kumimoji="0" lang="en-US" altLang="zh-CN" sz="2400"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r>
              <a:rPr kumimoji="0" lang="en-US" altLang="zh-CN" sz="2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a:t>
            </a:r>
            <a:r>
              <a:rPr kumimoji="0" lang="en-US" altLang="zh-CN" sz="2400"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r>
              <a:rPr kumimoji="0" lang="en-US" altLang="zh-CN" sz="2400" dirty="0">
                <a:solidFill>
                  <a:srgbClr val="FF0000"/>
                </a:solidFill>
                <a:latin typeface="华文楷体" panose="02010600040101010101" pitchFamily="2" charset="-122"/>
                <a:ea typeface="华文楷体" panose="02010600040101010101" pitchFamily="2" charset="-122"/>
              </a:rPr>
              <a:t> </a:t>
            </a:r>
            <a:r>
              <a:rPr kumimoji="0" lang="en-US" altLang="zh-CN" sz="2400" dirty="0" smtClean="0">
                <a:solidFill>
                  <a:srgbClr val="FF0000"/>
                </a:solidFill>
                <a:latin typeface="华文楷体" panose="02010600040101010101" pitchFamily="2" charset="-122"/>
                <a:ea typeface="华文楷体" panose="02010600040101010101" pitchFamily="2" charset="-122"/>
              </a:rPr>
              <a:t>)?</a:t>
            </a:r>
            <a:endParaRPr kumimoji="0" lang="en-US" altLang="zh-CN" sz="2400" dirty="0">
              <a:solidFill>
                <a:srgbClr val="FF0000"/>
              </a:solidFill>
              <a:latin typeface="华文楷体" panose="02010600040101010101" pitchFamily="2" charset="-122"/>
              <a:ea typeface="华文楷体" panose="02010600040101010101" pitchFamily="2" charset="-122"/>
            </a:endParaRPr>
          </a:p>
        </p:txBody>
      </p:sp>
      <p:grpSp>
        <p:nvGrpSpPr>
          <p:cNvPr id="20" name="组合 19"/>
          <p:cNvGrpSpPr/>
          <p:nvPr/>
        </p:nvGrpSpPr>
        <p:grpSpPr>
          <a:xfrm>
            <a:off x="283189" y="5272143"/>
            <a:ext cx="1754828" cy="823857"/>
            <a:chOff x="221032" y="4004274"/>
            <a:chExt cx="3568038" cy="1676789"/>
          </a:xfrm>
        </p:grpSpPr>
        <p:pic>
          <p:nvPicPr>
            <p:cNvPr id="21" name="Picture 2" descr="wpe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1032" y="4004274"/>
              <a:ext cx="1266889" cy="140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80302" y="4013941"/>
              <a:ext cx="1226820" cy="1394055"/>
            </a:xfrm>
            <a:prstGeom prst="rect">
              <a:avLst/>
            </a:prstGeom>
          </p:spPr>
        </p:pic>
        <p:pic>
          <p:nvPicPr>
            <p:cNvPr id="23" name="图片 22"/>
            <p:cNvPicPr>
              <a:picLocks noChangeAspect="1"/>
            </p:cNvPicPr>
            <p:nvPr/>
          </p:nvPicPr>
          <p:blipFill>
            <a:blip r:embed="rId14"/>
            <a:stretch>
              <a:fillRect/>
            </a:stretch>
          </p:blipFill>
          <p:spPr>
            <a:xfrm>
              <a:off x="2654555" y="4021842"/>
              <a:ext cx="1134515" cy="1659221"/>
            </a:xfrm>
            <a:prstGeom prst="rect">
              <a:avLst/>
            </a:prstGeom>
          </p:spPr>
        </p:pic>
      </p:grpSp>
      <p:grpSp>
        <p:nvGrpSpPr>
          <p:cNvPr id="24" name="组合 23"/>
          <p:cNvGrpSpPr/>
          <p:nvPr/>
        </p:nvGrpSpPr>
        <p:grpSpPr>
          <a:xfrm>
            <a:off x="3975277" y="3608580"/>
            <a:ext cx="1757351" cy="887220"/>
            <a:chOff x="4297706" y="3886201"/>
            <a:chExt cx="2356789" cy="1899262"/>
          </a:xfrm>
        </p:grpSpPr>
        <p:pic>
          <p:nvPicPr>
            <p:cNvPr id="25" name="图片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97706" y="3886201"/>
              <a:ext cx="1433190" cy="1899262"/>
            </a:xfrm>
            <a:prstGeom prst="rect">
              <a:avLst/>
            </a:prstGeom>
          </p:spPr>
        </p:pic>
        <p:pic>
          <p:nvPicPr>
            <p:cNvPr id="26" name="图片 25"/>
            <p:cNvPicPr>
              <a:picLocks noChangeAspect="1"/>
            </p:cNvPicPr>
            <p:nvPr/>
          </p:nvPicPr>
          <p:blipFill>
            <a:blip r:embed="rId16"/>
            <a:stretch>
              <a:fillRect/>
            </a:stretch>
          </p:blipFill>
          <p:spPr>
            <a:xfrm>
              <a:off x="5622797" y="4021842"/>
              <a:ext cx="1031698" cy="1375173"/>
            </a:xfrm>
            <a:prstGeom prst="rect">
              <a:avLst/>
            </a:prstGeom>
          </p:spPr>
        </p:pic>
      </p:grpSp>
    </p:spTree>
    <p:extLst>
      <p:ext uri="{BB962C8B-B14F-4D97-AF65-F5344CB8AC3E}">
        <p14:creationId xmlns:p14="http://schemas.microsoft.com/office/powerpoint/2010/main" val="419214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离线软件系统</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40</a:t>
            </a:fld>
            <a:endParaRPr lang="en-US" dirty="0"/>
          </a:p>
        </p:txBody>
      </p:sp>
      <p:sp>
        <p:nvSpPr>
          <p:cNvPr id="4" name="内容占位符 2">
            <a:extLst>
              <a:ext uri="{FF2B5EF4-FFF2-40B4-BE49-F238E27FC236}">
                <a16:creationId xmlns:a16="http://schemas.microsoft.com/office/drawing/2014/main" id="{EB96DEF9-B96D-CF42-B978-CC02C1F6328F}"/>
              </a:ext>
            </a:extLst>
          </p:cNvPr>
          <p:cNvSpPr>
            <a:spLocks noGrp="1"/>
          </p:cNvSpPr>
          <p:nvPr/>
        </p:nvSpPr>
        <p:spPr bwMode="auto">
          <a:xfrm>
            <a:off x="533400" y="838200"/>
            <a:ext cx="8229600" cy="16002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Century Gothic"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Wingdings" panose="05000000000000000000" pitchFamily="2" charset="2"/>
              <a:buChar char="p"/>
              <a:defRPr/>
            </a:pPr>
            <a:r>
              <a:rPr kumimoji="0" lang="zh-CN" altLang="en-US" sz="2000" dirty="0">
                <a:solidFill>
                  <a:prstClr val="black"/>
                </a:solidFill>
                <a:latin typeface="华文楷体"/>
                <a:ea typeface="华文楷体"/>
              </a:rPr>
              <a:t>设计了</a:t>
            </a:r>
            <a:r>
              <a:rPr kumimoji="0" lang="en-US" altLang="zh-CN" sz="2000" dirty="0">
                <a:solidFill>
                  <a:prstClr val="black"/>
                </a:solidFill>
                <a:latin typeface="华文楷体"/>
                <a:ea typeface="华文楷体"/>
              </a:rPr>
              <a:t>STCF</a:t>
            </a:r>
            <a:r>
              <a:rPr kumimoji="0" lang="zh-CN" altLang="en-US" sz="2000" dirty="0">
                <a:solidFill>
                  <a:prstClr val="black"/>
                </a:solidFill>
                <a:latin typeface="华文楷体"/>
                <a:ea typeface="华文楷体"/>
              </a:rPr>
              <a:t>离线软件系统架构</a:t>
            </a:r>
            <a:endParaRPr kumimoji="0" lang="en-US" altLang="zh-CN" sz="2000" dirty="0">
              <a:solidFill>
                <a:prstClr val="black"/>
              </a:solidFill>
              <a:latin typeface="华文楷体"/>
              <a:ea typeface="华文楷体"/>
            </a:endParaRPr>
          </a:p>
          <a:p>
            <a:pPr lvl="1">
              <a:buClrTx/>
              <a:defRPr/>
            </a:pPr>
            <a:r>
              <a:rPr kumimoji="0" lang="zh-CN" altLang="en-US" sz="2000" dirty="0">
                <a:solidFill>
                  <a:prstClr val="black"/>
                </a:solidFill>
                <a:latin typeface="华文楷体"/>
                <a:ea typeface="华文楷体"/>
                <a:cs typeface="华文楷体"/>
              </a:rPr>
              <a:t>底层软件层 </a:t>
            </a:r>
            <a:r>
              <a:rPr kumimoji="0" lang="en-US" altLang="zh-CN" sz="2000" dirty="0">
                <a:solidFill>
                  <a:prstClr val="black"/>
                </a:solidFill>
                <a:latin typeface="华文楷体"/>
                <a:ea typeface="华文楷体"/>
                <a:cs typeface="华文楷体"/>
              </a:rPr>
              <a:t>+</a:t>
            </a:r>
            <a:r>
              <a:rPr kumimoji="0" lang="zh-CN" altLang="en-US" sz="2000" dirty="0">
                <a:solidFill>
                  <a:prstClr val="black"/>
                </a:solidFill>
                <a:latin typeface="华文楷体"/>
                <a:ea typeface="华文楷体"/>
                <a:cs typeface="华文楷体"/>
              </a:rPr>
              <a:t> 框架软件层 </a:t>
            </a:r>
            <a:r>
              <a:rPr kumimoji="0" lang="en-US" altLang="zh-CN" sz="2000" dirty="0">
                <a:solidFill>
                  <a:prstClr val="black"/>
                </a:solidFill>
                <a:latin typeface="华文楷体"/>
                <a:ea typeface="华文楷体"/>
                <a:cs typeface="华文楷体"/>
              </a:rPr>
              <a:t>+</a:t>
            </a:r>
            <a:r>
              <a:rPr kumimoji="0" lang="zh-CN" altLang="en-US" sz="2000" dirty="0">
                <a:solidFill>
                  <a:prstClr val="black"/>
                </a:solidFill>
                <a:latin typeface="华文楷体"/>
                <a:ea typeface="华文楷体"/>
                <a:cs typeface="华文楷体"/>
              </a:rPr>
              <a:t> 应用层</a:t>
            </a:r>
            <a:endParaRPr kumimoji="0" lang="en-US" altLang="zh-CN" sz="2000" dirty="0">
              <a:solidFill>
                <a:prstClr val="black"/>
              </a:solidFill>
              <a:latin typeface="华文楷体"/>
              <a:ea typeface="华文楷体"/>
            </a:endParaRPr>
          </a:p>
          <a:p>
            <a:pPr>
              <a:buClrTx/>
              <a:buFont typeface="Wingdings" panose="05000000000000000000" pitchFamily="2" charset="2"/>
              <a:buChar char="p"/>
              <a:defRPr/>
            </a:pPr>
            <a:r>
              <a:rPr kumimoji="0" lang="zh-CN" altLang="en-US" sz="2000" dirty="0">
                <a:solidFill>
                  <a:prstClr val="black"/>
                </a:solidFill>
                <a:latin typeface="华文楷体"/>
                <a:ea typeface="华文楷体"/>
              </a:rPr>
              <a:t>基于</a:t>
            </a:r>
            <a:r>
              <a:rPr kumimoji="0" lang="en-US" altLang="zh-CN" sz="2000" dirty="0" err="1">
                <a:solidFill>
                  <a:prstClr val="black"/>
                </a:solidFill>
                <a:latin typeface="华文楷体"/>
                <a:ea typeface="华文楷体"/>
              </a:rPr>
              <a:t>SNiPER</a:t>
            </a:r>
            <a:r>
              <a:rPr kumimoji="0" lang="zh-CN" altLang="en-US" sz="2000" dirty="0">
                <a:solidFill>
                  <a:prstClr val="black"/>
                </a:solidFill>
                <a:latin typeface="华文楷体"/>
                <a:ea typeface="华文楷体"/>
              </a:rPr>
              <a:t>开发了</a:t>
            </a:r>
            <a:r>
              <a:rPr kumimoji="0" lang="en-US" altLang="zh-CN" sz="2000" dirty="0">
                <a:solidFill>
                  <a:prstClr val="black"/>
                </a:solidFill>
                <a:latin typeface="华文楷体"/>
                <a:ea typeface="华文楷体"/>
              </a:rPr>
              <a:t>STCF</a:t>
            </a:r>
            <a:r>
              <a:rPr kumimoji="0" lang="zh-CN" altLang="en-US" sz="2000" dirty="0">
                <a:solidFill>
                  <a:prstClr val="black"/>
                </a:solidFill>
                <a:latin typeface="华文楷体"/>
                <a:ea typeface="华文楷体"/>
              </a:rPr>
              <a:t>离线软件框架</a:t>
            </a:r>
            <a:endParaRPr kumimoji="0" lang="en-US" altLang="zh-CN" sz="2000" dirty="0">
              <a:solidFill>
                <a:prstClr val="black"/>
              </a:solidFill>
              <a:latin typeface="华文楷体"/>
              <a:ea typeface="华文楷体"/>
            </a:endParaRPr>
          </a:p>
          <a:p>
            <a:pPr lvl="1">
              <a:buClrTx/>
              <a:defRPr/>
            </a:pPr>
            <a:r>
              <a:rPr kumimoji="0" lang="en-US" altLang="zh-CN" sz="2000" dirty="0">
                <a:solidFill>
                  <a:srgbClr val="FF0000"/>
                </a:solidFill>
                <a:latin typeface="华文楷体"/>
                <a:ea typeface="华文楷体"/>
                <a:cs typeface="华文楷体"/>
              </a:rPr>
              <a:t>OSCAR</a:t>
            </a:r>
            <a:r>
              <a:rPr kumimoji="0" lang="en-US" altLang="zh-CN" sz="2000" dirty="0">
                <a:solidFill>
                  <a:prstClr val="black"/>
                </a:solidFill>
                <a:latin typeface="华文楷体"/>
                <a:ea typeface="华文楷体"/>
                <a:cs typeface="华文楷体"/>
              </a:rPr>
              <a:t>: Offline Software of Super Tau-Charm Facility</a:t>
            </a:r>
          </a:p>
          <a:p>
            <a:pPr>
              <a:buClrTx/>
              <a:defRPr/>
            </a:pPr>
            <a:endParaRPr kumimoji="0" lang="zh-CN" altLang="en-US" sz="2800" b="0" dirty="0">
              <a:solidFill>
                <a:prstClr val="black"/>
              </a:solidFill>
              <a:latin typeface="华文楷体"/>
              <a:ea typeface="华文楷体"/>
            </a:endParaRPr>
          </a:p>
        </p:txBody>
      </p:sp>
      <p:pic>
        <p:nvPicPr>
          <p:cNvPr id="5" name="图片 4">
            <a:extLst>
              <a:ext uri="{FF2B5EF4-FFF2-40B4-BE49-F238E27FC236}">
                <a16:creationId xmlns:a16="http://schemas.microsoft.com/office/drawing/2014/main" id="{0D6597EB-69C3-C942-ADA9-B2BDD1C37C7F}"/>
              </a:ext>
            </a:extLst>
          </p:cNvPr>
          <p:cNvPicPr>
            <a:picLocks noChangeAspect="1"/>
          </p:cNvPicPr>
          <p:nvPr/>
        </p:nvPicPr>
        <p:blipFill>
          <a:blip r:embed="rId2"/>
          <a:stretch>
            <a:fillRect/>
          </a:stretch>
        </p:blipFill>
        <p:spPr>
          <a:xfrm>
            <a:off x="990600" y="2438400"/>
            <a:ext cx="4953000" cy="2680701"/>
          </a:xfrm>
          <a:prstGeom prst="rect">
            <a:avLst/>
          </a:prstGeom>
        </p:spPr>
      </p:pic>
      <p:sp>
        <p:nvSpPr>
          <p:cNvPr id="6" name="文本框 5"/>
          <p:cNvSpPr txBox="1"/>
          <p:nvPr/>
        </p:nvSpPr>
        <p:spPr>
          <a:xfrm>
            <a:off x="342900" y="5696837"/>
            <a:ext cx="8686800" cy="932563"/>
          </a:xfrm>
          <a:prstGeom prst="rect">
            <a:avLst/>
          </a:prstGeom>
          <a:noFill/>
        </p:spPr>
        <p:txBody>
          <a:bodyPr wrap="square" rtlCol="0">
            <a:spAutoFit/>
          </a:bodyPr>
          <a:lstStyle/>
          <a:p>
            <a:pPr marL="342900" indent="-342900" algn="l" eaLnBrk="0" hangingPunct="0">
              <a:lnSpc>
                <a:spcPct val="130000"/>
              </a:lnSpc>
              <a:spcBef>
                <a:spcPct val="0"/>
              </a:spcBef>
              <a:buClrTx/>
              <a:buFont typeface="Wingdings" panose="05000000000000000000" pitchFamily="2" charset="2"/>
              <a:buChar char="p"/>
              <a:defRPr/>
            </a:pP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完成</a:t>
            </a:r>
            <a:r>
              <a:rPr kumimoji="0" lang="zh-CN" altLang="en-US" sz="2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几何结构、物质量、数据模型</a:t>
            </a:r>
            <a:r>
              <a:rPr kumimoji="0" lang="zh-CN" altLang="en-US" sz="20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等软件开发</a:t>
            </a:r>
            <a:endParaRPr kumimoji="0" lang="en-US" altLang="zh-CN" sz="20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l" eaLnBrk="0" hangingPunct="0">
              <a:lnSpc>
                <a:spcPct val="130000"/>
              </a:lnSpc>
              <a:spcBef>
                <a:spcPct val="0"/>
              </a:spcBef>
              <a:buClrTx/>
              <a:buFont typeface="Wingdings" panose="05000000000000000000" pitchFamily="2" charset="2"/>
              <a:buChar char="p"/>
              <a:defRPr/>
            </a:pPr>
            <a:r>
              <a:rPr kumimoji="0" lang="zh-CN" altLang="en-US" sz="2200" dirty="0" smtClean="0">
                <a:solidFill>
                  <a:prstClr val="black"/>
                </a:solidFill>
                <a:latin typeface="华文楷体" panose="02010600040101010101" pitchFamily="2" charset="-122"/>
                <a:ea typeface="华文楷体" panose="02010600040101010101" pitchFamily="2" charset="-122"/>
              </a:rPr>
              <a:t>正在</a:t>
            </a:r>
            <a:r>
              <a:rPr kumimoji="0" lang="zh-CN" altLang="en-US" sz="2200" dirty="0">
                <a:solidFill>
                  <a:prstClr val="black"/>
                </a:solidFill>
                <a:latin typeface="华文楷体" panose="02010600040101010101" pitchFamily="2" charset="-122"/>
                <a:ea typeface="华文楷体" panose="02010600040101010101" pitchFamily="2" charset="-122"/>
              </a:rPr>
              <a:t>组织开发</a:t>
            </a:r>
            <a:r>
              <a:rPr kumimoji="0" lang="zh-CN" altLang="en-US" sz="2200" dirty="0">
                <a:solidFill>
                  <a:srgbClr val="FF0000"/>
                </a:solidFill>
                <a:latin typeface="华文楷体" panose="02010600040101010101" pitchFamily="2" charset="-122"/>
                <a:ea typeface="华文楷体" panose="02010600040101010101" pitchFamily="2" charset="-122"/>
              </a:rPr>
              <a:t>重建、刻度、分析工具</a:t>
            </a:r>
            <a:r>
              <a:rPr kumimoji="0" lang="zh-CN" altLang="en-US" sz="2200" dirty="0">
                <a:solidFill>
                  <a:prstClr val="black"/>
                </a:solidFill>
                <a:latin typeface="华文楷体" panose="02010600040101010101" pitchFamily="2" charset="-122"/>
                <a:ea typeface="华文楷体" panose="02010600040101010101" pitchFamily="2" charset="-122"/>
              </a:rPr>
              <a:t>以及探测器</a:t>
            </a:r>
            <a:r>
              <a:rPr kumimoji="0" lang="zh-CN" altLang="en-US" sz="2200" dirty="0">
                <a:solidFill>
                  <a:srgbClr val="FF0000"/>
                </a:solidFill>
                <a:latin typeface="华文楷体" panose="02010600040101010101" pitchFamily="2" charset="-122"/>
                <a:ea typeface="华文楷体" panose="02010600040101010101" pitchFamily="2" charset="-122"/>
              </a:rPr>
              <a:t>性能验证</a:t>
            </a:r>
            <a:r>
              <a:rPr kumimoji="0" lang="zh-CN" altLang="en-US" sz="2200" dirty="0">
                <a:solidFill>
                  <a:prstClr val="black"/>
                </a:solidFill>
                <a:latin typeface="华文楷体" panose="02010600040101010101" pitchFamily="2" charset="-122"/>
                <a:ea typeface="华文楷体" panose="02010600040101010101" pitchFamily="2" charset="-122"/>
              </a:rPr>
              <a:t>等</a:t>
            </a:r>
            <a:r>
              <a:rPr kumimoji="0" lang="zh-CN" altLang="en-US" sz="2200" dirty="0" smtClean="0">
                <a:solidFill>
                  <a:prstClr val="black"/>
                </a:solidFill>
                <a:latin typeface="华文楷体" panose="02010600040101010101" pitchFamily="2" charset="-122"/>
                <a:ea typeface="华文楷体" panose="02010600040101010101" pitchFamily="2" charset="-122"/>
              </a:rPr>
              <a:t>软件包</a:t>
            </a:r>
            <a:endParaRPr kumimoji="0" lang="zh-CN" altLang="en-US" sz="2200" dirty="0">
              <a:solidFill>
                <a:prstClr val="black"/>
              </a:solidFill>
              <a:latin typeface="华文楷体" panose="02010600040101010101" pitchFamily="2" charset="-122"/>
              <a:ea typeface="华文楷体" panose="02010600040101010101" pitchFamily="2" charset="-122"/>
            </a:endParaRP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10101" b="20600"/>
          <a:stretch/>
        </p:blipFill>
        <p:spPr>
          <a:xfrm>
            <a:off x="6364664" y="3370964"/>
            <a:ext cx="2315305" cy="2488410"/>
          </a:xfrm>
          <a:prstGeom prst="rect">
            <a:avLst/>
          </a:prstGeom>
        </p:spPr>
      </p:pic>
      <p:pic>
        <p:nvPicPr>
          <p:cNvPr id="8" name="图片 7">
            <a:extLst>
              <a:ext uri="{FF2B5EF4-FFF2-40B4-BE49-F238E27FC236}">
                <a16:creationId xmlns:a16="http://schemas.microsoft.com/office/drawing/2014/main" id="{B7721517-F9DB-4A44-8873-3BF3A8D297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8011" y="1527290"/>
            <a:ext cx="1965521" cy="148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3979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STCF</a:t>
            </a:r>
            <a:r>
              <a:rPr lang="zh-CN" altLang="en-US" dirty="0" smtClean="0"/>
              <a:t>加速器</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41</a:t>
            </a:fld>
            <a:endParaRPr lang="en-US" dirty="0"/>
          </a:p>
        </p:txBody>
      </p:sp>
      <p:sp>
        <p:nvSpPr>
          <p:cNvPr id="4" name="文本框 3"/>
          <p:cNvSpPr txBox="1"/>
          <p:nvPr/>
        </p:nvSpPr>
        <p:spPr>
          <a:xfrm>
            <a:off x="415311" y="770120"/>
            <a:ext cx="8323006" cy="461665"/>
          </a:xfrm>
          <a:prstGeom prst="rect">
            <a:avLst/>
          </a:prstGeom>
          <a:solidFill>
            <a:srgbClr val="FFFF00"/>
          </a:solidFill>
        </p:spPr>
        <p:txBody>
          <a:bodyPr wrap="square" rtlCol="0">
            <a:spAutoFit/>
          </a:bodyPr>
          <a:lstStyle/>
          <a:p>
            <a:pPr algn="ctr" defTabSz="457200" fontAlgn="auto">
              <a:spcBef>
                <a:spcPts val="0"/>
              </a:spcBef>
              <a:spcAft>
                <a:spcPts val="0"/>
              </a:spcAft>
              <a:buClrTx/>
              <a:buFontTx/>
              <a:buNone/>
              <a:defRPr/>
            </a:pPr>
            <a:r>
              <a:rPr kumimoji="0" lang="zh-CN" altLang="en-US" sz="2400" kern="0" dirty="0" smtClean="0">
                <a:solidFill>
                  <a:srgbClr val="FF0000"/>
                </a:solidFill>
                <a:latin typeface="华文楷体" panose="02010600040101010101" pitchFamily="2" charset="-122"/>
                <a:ea typeface="华文楷体" panose="02010600040101010101" pitchFamily="2" charset="-122"/>
              </a:rPr>
              <a:t>挑战</a:t>
            </a:r>
            <a:r>
              <a:rPr kumimoji="0" lang="zh-CN" altLang="en-US" sz="2400" kern="0" dirty="0" smtClean="0">
                <a:solidFill>
                  <a:prstClr val="black"/>
                </a:solidFill>
                <a:latin typeface="华文楷体" panose="02010600040101010101" pitchFamily="2" charset="-122"/>
                <a:ea typeface="华文楷体" panose="02010600040101010101" pitchFamily="2" charset="-122"/>
              </a:rPr>
              <a:t>：实现设计</a:t>
            </a:r>
            <a:r>
              <a:rPr kumimoji="0" lang="zh-CN" altLang="en-US" sz="2400" kern="0" dirty="0" smtClean="0">
                <a:solidFill>
                  <a:prstClr val="black"/>
                </a:solidFill>
                <a:latin typeface="华文楷体" panose="02010600040101010101" pitchFamily="2" charset="-122"/>
                <a:ea typeface="华文楷体" panose="02010600040101010101" pitchFamily="2" charset="-122"/>
              </a:rPr>
              <a:t>亮度</a:t>
            </a:r>
            <a:r>
              <a:rPr kumimoji="0" lang="en-US" altLang="zh-CN" sz="2400" kern="0" dirty="0" smtClean="0">
                <a:solidFill>
                  <a:srgbClr val="FF0000"/>
                </a:solidFill>
                <a:latin typeface="华文楷体"/>
                <a:ea typeface="华文楷体"/>
              </a:rPr>
              <a:t>1</a:t>
            </a:r>
            <a:r>
              <a:rPr kumimoji="0" lang="en-US" altLang="zh-CN" sz="2400" kern="0" dirty="0" smtClean="0">
                <a:solidFill>
                  <a:srgbClr val="FF0000"/>
                </a:solidFill>
                <a:latin typeface="华文楷体" panose="02010600040101010101" pitchFamily="2" charset="-122"/>
                <a:ea typeface="华文楷体" panose="02010600040101010101" pitchFamily="2" charset="-122"/>
                <a:cs typeface="华文楷体"/>
              </a:rPr>
              <a:t></a:t>
            </a:r>
            <a:r>
              <a:rPr kumimoji="0" lang="en-US" altLang="zh-CN" sz="2400" kern="0" dirty="0" smtClean="0">
                <a:solidFill>
                  <a:srgbClr val="FF0000"/>
                </a:solidFill>
                <a:latin typeface="华文楷体"/>
                <a:ea typeface="华文楷体"/>
                <a:cs typeface="华文楷体"/>
              </a:rPr>
              <a:t>10</a:t>
            </a:r>
            <a:r>
              <a:rPr kumimoji="0" lang="en-US" altLang="zh-CN" sz="2400" kern="0" baseline="30000" dirty="0" smtClean="0">
                <a:solidFill>
                  <a:srgbClr val="FF0000"/>
                </a:solidFill>
                <a:latin typeface="华文楷体"/>
                <a:ea typeface="华文楷体"/>
                <a:cs typeface="华文楷体"/>
              </a:rPr>
              <a:t>35</a:t>
            </a:r>
            <a:r>
              <a:rPr kumimoji="0" lang="en-US" altLang="zh-CN" sz="2400" kern="0" dirty="0" smtClean="0">
                <a:solidFill>
                  <a:srgbClr val="FF0000"/>
                </a:solidFill>
                <a:latin typeface="华文楷体"/>
                <a:ea typeface="华文楷体"/>
                <a:cs typeface="华文楷体"/>
              </a:rPr>
              <a:t> </a:t>
            </a:r>
            <a:r>
              <a:rPr kumimoji="0" lang="en-US" altLang="zh-CN" sz="2400" kern="0" dirty="0" smtClean="0">
                <a:solidFill>
                  <a:prstClr val="black"/>
                </a:solidFill>
                <a:latin typeface="华文楷体"/>
                <a:ea typeface="华文楷体"/>
                <a:cs typeface="华文楷体"/>
              </a:rPr>
              <a:t>cm</a:t>
            </a:r>
            <a:r>
              <a:rPr kumimoji="0" lang="en-US" altLang="zh-CN" sz="2400" kern="0" baseline="30000" dirty="0" smtClean="0">
                <a:solidFill>
                  <a:prstClr val="black"/>
                </a:solidFill>
                <a:latin typeface="华文楷体"/>
                <a:ea typeface="华文楷体"/>
                <a:cs typeface="华文楷体"/>
              </a:rPr>
              <a:t>-2 </a:t>
            </a:r>
            <a:r>
              <a:rPr kumimoji="0" lang="en-US" altLang="zh-CN" sz="2400" kern="0" dirty="0" smtClean="0">
                <a:solidFill>
                  <a:prstClr val="black"/>
                </a:solidFill>
                <a:latin typeface="华文楷体"/>
                <a:ea typeface="华文楷体"/>
                <a:cs typeface="华文楷体"/>
              </a:rPr>
              <a:t>s</a:t>
            </a:r>
            <a:r>
              <a:rPr kumimoji="0" lang="en-US" altLang="zh-CN" sz="2400" kern="0" baseline="30000" dirty="0" smtClean="0">
                <a:solidFill>
                  <a:prstClr val="black"/>
                </a:solidFill>
                <a:latin typeface="华文楷体"/>
                <a:ea typeface="华文楷体"/>
                <a:cs typeface="华文楷体"/>
              </a:rPr>
              <a:t>-1</a:t>
            </a:r>
            <a:r>
              <a:rPr kumimoji="0" lang="en-US" altLang="zh-CN" sz="2400" kern="0" dirty="0" smtClean="0">
                <a:solidFill>
                  <a:prstClr val="black"/>
                </a:solidFill>
                <a:latin typeface="华文楷体"/>
                <a:ea typeface="华文楷体"/>
                <a:cs typeface="华文楷体"/>
              </a:rPr>
              <a:t> </a:t>
            </a:r>
            <a:endParaRPr kumimoji="0" lang="zh-CN" altLang="en-US" sz="2400" kern="0" dirty="0" smtClean="0">
              <a:solidFill>
                <a:srgbClr val="FF0000"/>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6617585" y="4318646"/>
            <a:ext cx="1716021" cy="461665"/>
          </a:xfrm>
          <a:prstGeom prst="rect">
            <a:avLst/>
          </a:prstGeom>
          <a:noFill/>
        </p:spPr>
        <p:txBody>
          <a:bodyPr wrap="square" rtlCol="0">
            <a:spAutoFit/>
          </a:bodyPr>
          <a:lstStyle/>
          <a:p>
            <a:pPr algn="l" defTabSz="457200" fontAlgn="auto">
              <a:spcBef>
                <a:spcPts val="0"/>
              </a:spcBef>
              <a:spcAft>
                <a:spcPts val="0"/>
              </a:spcAft>
              <a:buClrTx/>
              <a:buFontTx/>
              <a:buNone/>
              <a:defRPr/>
            </a:pPr>
            <a:r>
              <a:rPr kumimoji="0" lang="zh-CN" altLang="en-US" sz="2400" dirty="0" smtClean="0">
                <a:solidFill>
                  <a:srgbClr val="0000FF"/>
                </a:solidFill>
                <a:latin typeface="华文楷体" panose="02010600040101010101" pitchFamily="2" charset="-122"/>
                <a:ea typeface="华文楷体" panose="02010600040101010101" pitchFamily="2" charset="-122"/>
              </a:rPr>
              <a:t>对撞机亮度：</a:t>
            </a:r>
            <a:endParaRPr kumimoji="0" lang="zh-CN" altLang="en-US" sz="2400" dirty="0">
              <a:solidFill>
                <a:srgbClr val="0000FF"/>
              </a:solidFill>
              <a:latin typeface="华文楷体" panose="02010600040101010101" pitchFamily="2" charset="-122"/>
              <a:ea typeface="华文楷体" panose="02010600040101010101" pitchFamily="2" charset="-122"/>
            </a:endParaRPr>
          </a:p>
        </p:txBody>
      </p:sp>
      <p:grpSp>
        <p:nvGrpSpPr>
          <p:cNvPr id="6" name="组合 5"/>
          <p:cNvGrpSpPr/>
          <p:nvPr/>
        </p:nvGrpSpPr>
        <p:grpSpPr>
          <a:xfrm>
            <a:off x="782485" y="1483559"/>
            <a:ext cx="7656135" cy="2087681"/>
            <a:chOff x="826962" y="1546421"/>
            <a:chExt cx="7656135" cy="2087681"/>
          </a:xfrm>
        </p:grpSpPr>
        <mc:AlternateContent xmlns:mc="http://schemas.openxmlformats.org/markup-compatibility/2006" xmlns:a14="http://schemas.microsoft.com/office/drawing/2010/main">
          <mc:Choice Requires="a14">
            <p:sp>
              <p:nvSpPr>
                <p:cNvPr id="7" name="TextBox 9"/>
                <p:cNvSpPr txBox="1"/>
                <p:nvPr/>
              </p:nvSpPr>
              <p:spPr>
                <a:xfrm>
                  <a:off x="5926396" y="2241217"/>
                  <a:ext cx="2556701" cy="618631"/>
                </a:xfrm>
                <a:prstGeom prst="rect">
                  <a:avLst/>
                </a:prstGeom>
                <a:noFill/>
                <a:ln w="38100">
                  <a:solidFill>
                    <a:srgbClr val="FF0000"/>
                  </a:solidFill>
                </a:ln>
              </p:spPr>
              <p:txBody>
                <a:bodyPr wrap="square" lIns="0" tIns="0" rIns="0" bIns="0" rtlCol="0">
                  <a:spAutoFit/>
                </a:bodyPr>
                <a:lstStyle/>
                <a:p>
                  <a:pPr algn="l" defTabSz="457200" fontAlgn="auto">
                    <a:spcBef>
                      <a:spcPts val="0"/>
                    </a:spcBef>
                    <a:spcAft>
                      <a:spcPts val="0"/>
                    </a:spcAft>
                    <a:buClrTx/>
                    <a:buFontTx/>
                    <a:buNone/>
                    <a:defRPr/>
                  </a:pPr>
                  <a14:m>
                    <m:oMathPara xmlns:m="http://schemas.openxmlformats.org/officeDocument/2006/math">
                      <m:oMathParaPr>
                        <m:jc m:val="centerGroup"/>
                      </m:oMathParaPr>
                      <m:oMath xmlns:m="http://schemas.openxmlformats.org/officeDocument/2006/math">
                        <m:sSub>
                          <m:sSubPr>
                            <m:ctrlPr>
                              <a:rPr kumimoji="0" lang="mr-IN" sz="1800" i="1" kern="0" smtClean="0">
                                <a:solidFill>
                                  <a:prstClr val="black"/>
                                </a:solidFill>
                                <a:latin typeface="Cambria Math" panose="02040503050406030204" pitchFamily="18" charset="0"/>
                                <a:ea typeface="+mn-ea"/>
                              </a:rPr>
                            </m:ctrlPr>
                          </m:sSubPr>
                          <m:e>
                            <m:r>
                              <a:rPr kumimoji="0" lang="en-US" sz="1800" kern="0" smtClean="0">
                                <a:solidFill>
                                  <a:prstClr val="black"/>
                                </a:solidFill>
                                <a:latin typeface="Cambria Math" charset="0"/>
                                <a:ea typeface="+mn-ea"/>
                              </a:rPr>
                              <m:t>𝛏</m:t>
                            </m:r>
                          </m:e>
                          <m:sub>
                            <m:r>
                              <a:rPr kumimoji="0" lang="en-US" sz="1800" i="1" kern="0" smtClean="0">
                                <a:solidFill>
                                  <a:prstClr val="black"/>
                                </a:solidFill>
                                <a:latin typeface="Cambria Math" charset="0"/>
                                <a:ea typeface="+mn-ea"/>
                              </a:rPr>
                              <m:t>𝒚</m:t>
                            </m:r>
                          </m:sub>
                        </m:sSub>
                        <m:r>
                          <a:rPr kumimoji="0" lang="mr-IN" sz="1800" i="1" kern="0" smtClean="0">
                            <a:solidFill>
                              <a:prstClr val="black"/>
                            </a:solidFill>
                            <a:latin typeface="Cambria Math" charset="0"/>
                            <a:ea typeface="+mn-ea"/>
                          </a:rPr>
                          <m:t>=</m:t>
                        </m:r>
                        <m:f>
                          <m:fPr>
                            <m:ctrlPr>
                              <a:rPr kumimoji="0" lang="mr-IN" sz="1800" i="1" kern="0" smtClean="0">
                                <a:solidFill>
                                  <a:prstClr val="black"/>
                                </a:solidFill>
                                <a:latin typeface="Cambria Math" panose="02040503050406030204" pitchFamily="18" charset="0"/>
                                <a:ea typeface="+mn-ea"/>
                              </a:rPr>
                            </m:ctrlPr>
                          </m:fPr>
                          <m:num>
                            <m:sSub>
                              <m:sSubPr>
                                <m:ctrlPr>
                                  <a:rPr kumimoji="0" lang="mr-IN" sz="1800" i="1" kern="0" smtClean="0">
                                    <a:solidFill>
                                      <a:prstClr val="black"/>
                                    </a:solidFill>
                                    <a:latin typeface="Cambria Math" panose="02040503050406030204" pitchFamily="18" charset="0"/>
                                    <a:ea typeface="+mn-ea"/>
                                  </a:rPr>
                                </m:ctrlPr>
                              </m:sSubPr>
                              <m:e>
                                <m:r>
                                  <a:rPr kumimoji="0" lang="en-US" sz="1800" i="1" kern="0" smtClean="0">
                                    <a:solidFill>
                                      <a:prstClr val="black"/>
                                    </a:solidFill>
                                    <a:latin typeface="Cambria Math" charset="0"/>
                                    <a:ea typeface="+mn-ea"/>
                                  </a:rPr>
                                  <m:t>𝒓</m:t>
                                </m:r>
                              </m:e>
                              <m:sub>
                                <m:r>
                                  <a:rPr kumimoji="0" lang="en-US" sz="1800" i="1" kern="0" smtClean="0">
                                    <a:solidFill>
                                      <a:prstClr val="black"/>
                                    </a:solidFill>
                                    <a:latin typeface="Cambria Math" charset="0"/>
                                    <a:ea typeface="+mn-ea"/>
                                  </a:rPr>
                                  <m:t>𝟎</m:t>
                                </m:r>
                              </m:sub>
                            </m:sSub>
                            <m:sSub>
                              <m:sSubPr>
                                <m:ctrlPr>
                                  <a:rPr kumimoji="0" lang="mr-IN" sz="1800" i="1" kern="0" smtClean="0">
                                    <a:solidFill>
                                      <a:prstClr val="black"/>
                                    </a:solidFill>
                                    <a:latin typeface="Cambria Math" panose="02040503050406030204" pitchFamily="18" charset="0"/>
                                    <a:ea typeface="+mn-ea"/>
                                  </a:rPr>
                                </m:ctrlPr>
                              </m:sSubPr>
                              <m:e>
                                <m:r>
                                  <a:rPr kumimoji="0" lang="en-US" sz="1800" i="1" kern="0" smtClean="0">
                                    <a:solidFill>
                                      <a:prstClr val="black"/>
                                    </a:solidFill>
                                    <a:latin typeface="Cambria Math" charset="0"/>
                                    <a:ea typeface="+mn-ea"/>
                                  </a:rPr>
                                  <m:t>𝑵</m:t>
                                </m:r>
                              </m:e>
                              <m:sub>
                                <m:r>
                                  <a:rPr kumimoji="0" lang="en-US" sz="1800" i="1" kern="0" smtClean="0">
                                    <a:solidFill>
                                      <a:prstClr val="black"/>
                                    </a:solidFill>
                                    <a:latin typeface="Cambria Math" charset="0"/>
                                    <a:ea typeface="+mn-ea"/>
                                  </a:rPr>
                                  <m:t>𝒆</m:t>
                                </m:r>
                              </m:sub>
                            </m:sSub>
                            <m:sSub>
                              <m:sSubPr>
                                <m:ctrlPr>
                                  <a:rPr kumimoji="0" lang="mr-IN" sz="1800" i="1" kern="0" smtClean="0">
                                    <a:solidFill>
                                      <a:prstClr val="black"/>
                                    </a:solidFill>
                                    <a:latin typeface="Cambria Math" panose="02040503050406030204" pitchFamily="18" charset="0"/>
                                    <a:ea typeface="+mn-ea"/>
                                  </a:rPr>
                                </m:ctrlPr>
                              </m:sSubPr>
                              <m:e>
                                <m:r>
                                  <a:rPr kumimoji="0" lang="en-US" sz="1800" kern="0" smtClean="0">
                                    <a:solidFill>
                                      <a:prstClr val="black"/>
                                    </a:solidFill>
                                    <a:latin typeface="Cambria Math" charset="0"/>
                                    <a:ea typeface="+mn-ea"/>
                                  </a:rPr>
                                  <m:t>𝛃</m:t>
                                </m:r>
                              </m:e>
                              <m:sub>
                                <m:r>
                                  <a:rPr kumimoji="0" lang="en-US" sz="1800" i="1" kern="0" smtClean="0">
                                    <a:solidFill>
                                      <a:prstClr val="black"/>
                                    </a:solidFill>
                                    <a:latin typeface="Cambria Math" charset="0"/>
                                    <a:ea typeface="+mn-ea"/>
                                  </a:rPr>
                                  <m:t>𝒚</m:t>
                                </m:r>
                              </m:sub>
                            </m:sSub>
                          </m:num>
                          <m:den>
                            <m:r>
                              <a:rPr kumimoji="0" lang="en-US" sz="1800" i="1" kern="0" smtClean="0">
                                <a:solidFill>
                                  <a:prstClr val="black"/>
                                </a:solidFill>
                                <a:latin typeface="Cambria Math" charset="0"/>
                                <a:ea typeface="+mn-ea"/>
                              </a:rPr>
                              <m:t>𝟐</m:t>
                            </m:r>
                            <m:r>
                              <a:rPr kumimoji="0" lang="en-US" sz="1800" kern="0" smtClean="0">
                                <a:solidFill>
                                  <a:prstClr val="black"/>
                                </a:solidFill>
                                <a:latin typeface="Cambria Math" charset="0"/>
                                <a:ea typeface="+mn-ea"/>
                              </a:rPr>
                              <m:t>𝛑𝛄</m:t>
                            </m:r>
                            <m:sSub>
                              <m:sSubPr>
                                <m:ctrlPr>
                                  <a:rPr kumimoji="0" lang="mr-IN" sz="1800" i="1" kern="0" smtClean="0">
                                    <a:solidFill>
                                      <a:prstClr val="black"/>
                                    </a:solidFill>
                                    <a:latin typeface="Cambria Math" panose="02040503050406030204" pitchFamily="18" charset="0"/>
                                    <a:ea typeface="+mn-ea"/>
                                  </a:rPr>
                                </m:ctrlPr>
                              </m:sSubPr>
                              <m:e>
                                <m:r>
                                  <a:rPr kumimoji="0" lang="en-US" sz="1800" kern="0" smtClean="0">
                                    <a:solidFill>
                                      <a:prstClr val="black"/>
                                    </a:solidFill>
                                    <a:latin typeface="Cambria Math" charset="0"/>
                                    <a:ea typeface="+mn-ea"/>
                                  </a:rPr>
                                  <m:t>𝛔</m:t>
                                </m:r>
                              </m:e>
                              <m:sub>
                                <m:r>
                                  <a:rPr kumimoji="0" lang="en-US" sz="1800" i="1" kern="0" smtClean="0">
                                    <a:solidFill>
                                      <a:prstClr val="black"/>
                                    </a:solidFill>
                                    <a:latin typeface="Cambria Math" charset="0"/>
                                    <a:ea typeface="+mn-ea"/>
                                  </a:rPr>
                                  <m:t>𝒚</m:t>
                                </m:r>
                              </m:sub>
                            </m:sSub>
                            <m:r>
                              <a:rPr kumimoji="0" lang="en-US" sz="1800" kern="0" smtClean="0">
                                <a:solidFill>
                                  <a:prstClr val="black"/>
                                </a:solidFill>
                                <a:latin typeface="Cambria Math" charset="0"/>
                                <a:ea typeface="+mn-ea"/>
                              </a:rPr>
                              <m:t>(</m:t>
                            </m:r>
                            <m:sSub>
                              <m:sSubPr>
                                <m:ctrlPr>
                                  <a:rPr kumimoji="0" lang="mr-IN" sz="1800" i="1" kern="0" smtClean="0">
                                    <a:solidFill>
                                      <a:prstClr val="black"/>
                                    </a:solidFill>
                                    <a:latin typeface="Cambria Math" panose="02040503050406030204" pitchFamily="18" charset="0"/>
                                    <a:ea typeface="+mn-ea"/>
                                  </a:rPr>
                                </m:ctrlPr>
                              </m:sSubPr>
                              <m:e>
                                <m:r>
                                  <a:rPr kumimoji="0" lang="en-US" sz="1800" kern="0" smtClean="0">
                                    <a:solidFill>
                                      <a:prstClr val="black"/>
                                    </a:solidFill>
                                    <a:latin typeface="Cambria Math" charset="0"/>
                                    <a:ea typeface="+mn-ea"/>
                                  </a:rPr>
                                  <m:t>𝛔</m:t>
                                </m:r>
                              </m:e>
                              <m:sub>
                                <m:r>
                                  <a:rPr kumimoji="0" lang="en-US" sz="1800" i="1" kern="0" smtClean="0">
                                    <a:solidFill>
                                      <a:prstClr val="black"/>
                                    </a:solidFill>
                                    <a:latin typeface="Cambria Math" charset="0"/>
                                    <a:ea typeface="+mn-ea"/>
                                  </a:rPr>
                                  <m:t>𝒙</m:t>
                                </m:r>
                              </m:sub>
                            </m:sSub>
                            <m:r>
                              <a:rPr kumimoji="0" lang="en-US" sz="1800" i="1" kern="0" smtClean="0">
                                <a:solidFill>
                                  <a:prstClr val="black"/>
                                </a:solidFill>
                                <a:latin typeface="Cambria Math" charset="0"/>
                                <a:ea typeface="+mn-ea"/>
                              </a:rPr>
                              <m:t>+</m:t>
                            </m:r>
                            <m:sSub>
                              <m:sSubPr>
                                <m:ctrlPr>
                                  <a:rPr kumimoji="0" lang="mr-IN" sz="1800" i="1" kern="0" smtClean="0">
                                    <a:solidFill>
                                      <a:prstClr val="black"/>
                                    </a:solidFill>
                                    <a:latin typeface="Cambria Math" panose="02040503050406030204" pitchFamily="18" charset="0"/>
                                    <a:ea typeface="+mn-ea"/>
                                  </a:rPr>
                                </m:ctrlPr>
                              </m:sSubPr>
                              <m:e>
                                <m:r>
                                  <a:rPr kumimoji="0" lang="en-US" sz="1800" kern="0" smtClean="0">
                                    <a:solidFill>
                                      <a:prstClr val="black"/>
                                    </a:solidFill>
                                    <a:latin typeface="Cambria Math" charset="0"/>
                                    <a:ea typeface="+mn-ea"/>
                                  </a:rPr>
                                  <m:t>𝛔</m:t>
                                </m:r>
                              </m:e>
                              <m:sub>
                                <m:r>
                                  <a:rPr kumimoji="0" lang="en-US" sz="1800" i="1" kern="0" smtClean="0">
                                    <a:solidFill>
                                      <a:prstClr val="black"/>
                                    </a:solidFill>
                                    <a:latin typeface="Cambria Math" charset="0"/>
                                    <a:ea typeface="+mn-ea"/>
                                  </a:rPr>
                                  <m:t>𝒚</m:t>
                                </m:r>
                              </m:sub>
                            </m:sSub>
                            <m:r>
                              <a:rPr kumimoji="0" lang="en-US" sz="1800" i="1" kern="0" smtClean="0">
                                <a:solidFill>
                                  <a:prstClr val="black"/>
                                </a:solidFill>
                                <a:latin typeface="Cambria Math" charset="0"/>
                                <a:ea typeface="+mn-ea"/>
                              </a:rPr>
                              <m:t>)</m:t>
                            </m:r>
                          </m:den>
                        </m:f>
                      </m:oMath>
                    </m:oMathPara>
                  </a14:m>
                  <a:endParaRPr kumimoji="0" lang="en-US" sz="1800" kern="0" dirty="0" smtClean="0">
                    <a:solidFill>
                      <a:prstClr val="black"/>
                    </a:solidFill>
                    <a:latin typeface="Calibri"/>
                    <a:ea typeface="宋体"/>
                  </a:endParaRPr>
                </a:p>
              </p:txBody>
            </p:sp>
          </mc:Choice>
          <mc:Fallback xmlns="">
            <p:sp>
              <p:nvSpPr>
                <p:cNvPr id="58" name="TextBox 9"/>
                <p:cNvSpPr txBox="1">
                  <a:spLocks noRot="1" noChangeAspect="1" noMove="1" noResize="1" noEditPoints="1" noAdjustHandles="1" noChangeArrowheads="1" noChangeShapeType="1" noTextEdit="1"/>
                </p:cNvSpPr>
                <p:nvPr/>
              </p:nvSpPr>
              <p:spPr>
                <a:xfrm>
                  <a:off x="5926396" y="2241217"/>
                  <a:ext cx="2556701" cy="618631"/>
                </a:xfrm>
                <a:prstGeom prst="rect">
                  <a:avLst/>
                </a:prstGeom>
                <a:blipFill>
                  <a:blip r:embed="rId22"/>
                  <a:stretch>
                    <a:fillRect/>
                  </a:stretch>
                </a:blipFill>
                <a:ln w="38100">
                  <a:solidFill>
                    <a:srgbClr val="FF0000"/>
                  </a:solidFill>
                </a:ln>
              </p:spPr>
              <p:txBody>
                <a:bodyPr/>
                <a:lstStyle/>
                <a:p>
                  <a:r>
                    <a:rPr lang="zh-CN" altLang="en-US">
                      <a:noFill/>
                    </a:rPr>
                    <a:t> </a:t>
                  </a:r>
                </a:p>
              </p:txBody>
            </p:sp>
          </mc:Fallback>
        </mc:AlternateContent>
        <p:sp>
          <p:nvSpPr>
            <p:cNvPr id="8" name="文本框 7"/>
            <p:cNvSpPr txBox="1"/>
            <p:nvPr/>
          </p:nvSpPr>
          <p:spPr>
            <a:xfrm>
              <a:off x="4621291" y="2300221"/>
              <a:ext cx="736026" cy="523220"/>
            </a:xfrm>
            <a:prstGeom prst="rect">
              <a:avLst/>
            </a:prstGeom>
            <a:noFill/>
            <a:ln w="19050">
              <a:solidFill>
                <a:srgbClr val="0000FF"/>
              </a:solidFill>
            </a:ln>
          </p:spPr>
          <p:txBody>
            <a:bodyPr wrap="square" rtlCol="0">
              <a:spAutoFit/>
            </a:bodyPr>
            <a:lstStyle/>
            <a:p>
              <a:pPr algn="l" defTabSz="457200" fontAlgn="auto">
                <a:spcBef>
                  <a:spcPts val="0"/>
                </a:spcBef>
                <a:spcAft>
                  <a:spcPts val="0"/>
                </a:spcAft>
                <a:buClrTx/>
                <a:buFontTx/>
                <a:buNone/>
                <a:defRPr/>
              </a:pPr>
              <a:r>
                <a:rPr kumimoji="0" lang="zh-CN" altLang="en-US" sz="1400" kern="0" dirty="0" smtClean="0">
                  <a:solidFill>
                    <a:prstClr val="black"/>
                  </a:solidFill>
                  <a:latin typeface="华文楷体" panose="02010600040101010101" pitchFamily="2" charset="-122"/>
                  <a:ea typeface="华文楷体" panose="02010600040101010101" pitchFamily="2" charset="-122"/>
                </a:rPr>
                <a:t>束束作用参数</a:t>
              </a:r>
            </a:p>
          </p:txBody>
        </p:sp>
        <mc:AlternateContent xmlns:mc="http://schemas.openxmlformats.org/markup-compatibility/2006" xmlns:a14="http://schemas.microsoft.com/office/drawing/2010/main">
          <mc:Choice Requires="a14">
            <p:sp>
              <p:nvSpPr>
                <p:cNvPr id="9" name="文本框 8"/>
                <p:cNvSpPr txBox="1"/>
                <p:nvPr/>
              </p:nvSpPr>
              <p:spPr>
                <a:xfrm>
                  <a:off x="826962" y="2252023"/>
                  <a:ext cx="3323398" cy="597023"/>
                </a:xfrm>
                <a:prstGeom prst="rect">
                  <a:avLst/>
                </a:prstGeom>
                <a:noFill/>
                <a:ln w="38100">
                  <a:solidFill>
                    <a:srgbClr val="FF0000"/>
                  </a:solidFill>
                </a:ln>
              </p:spPr>
              <p:txBody>
                <a:bodyPr wrap="square" lIns="0" tIns="0" rIns="0" bIns="0" rtlCol="0">
                  <a:spAutoFit/>
                </a:bodyPr>
                <a:lstStyle/>
                <a:p>
                  <a:pPr algn="l" defTabSz="457200" fontAlgn="auto">
                    <a:spcBef>
                      <a:spcPts val="0"/>
                    </a:spcBef>
                    <a:spcAft>
                      <a:spcPts val="0"/>
                    </a:spcAft>
                    <a:buClrTx/>
                    <a:buFontTx/>
                    <a:buNone/>
                    <a:defRPr/>
                  </a:pPr>
                  <a14:m>
                    <m:oMathPara xmlns:m="http://schemas.openxmlformats.org/officeDocument/2006/math">
                      <m:oMathParaPr>
                        <m:jc m:val="centerGroup"/>
                      </m:oMathParaPr>
                      <m:oMath xmlns:m="http://schemas.openxmlformats.org/officeDocument/2006/math">
                        <m:r>
                          <a:rPr kumimoji="0" lang="en-US" altLang="zh-CN" sz="1800" i="1" kern="0" smtClean="0">
                            <a:solidFill>
                              <a:prstClr val="black"/>
                            </a:solidFill>
                            <a:latin typeface="Cambria Math" panose="02040503050406030204" pitchFamily="18" charset="0"/>
                          </a:rPr>
                          <m:t>𝑳</m:t>
                        </m:r>
                        <m:d>
                          <m:dPr>
                            <m:ctrlPr>
                              <a:rPr kumimoji="0" lang="en-US" altLang="zh-CN" sz="1800" i="1" kern="0" smtClean="0">
                                <a:solidFill>
                                  <a:prstClr val="black"/>
                                </a:solidFill>
                                <a:latin typeface="Cambria Math" panose="02040503050406030204" pitchFamily="18" charset="0"/>
                              </a:rPr>
                            </m:ctrlPr>
                          </m:dPr>
                          <m:e>
                            <m:sSup>
                              <m:sSupPr>
                                <m:ctrlPr>
                                  <a:rPr kumimoji="0" lang="en-US" altLang="zh-CN" sz="1800" i="1" kern="0" smtClean="0">
                                    <a:solidFill>
                                      <a:prstClr val="black"/>
                                    </a:solidFill>
                                    <a:latin typeface="Cambria Math" panose="02040503050406030204" pitchFamily="18" charset="0"/>
                                  </a:rPr>
                                </m:ctrlPr>
                              </m:sSupPr>
                              <m:e>
                                <m:r>
                                  <a:rPr kumimoji="0" lang="en-US" altLang="zh-CN" sz="1800" i="1" kern="0" smtClean="0">
                                    <a:solidFill>
                                      <a:prstClr val="black"/>
                                    </a:solidFill>
                                    <a:latin typeface="Cambria Math" panose="02040503050406030204" pitchFamily="18" charset="0"/>
                                  </a:rPr>
                                  <m:t>𝒄𝒎</m:t>
                                </m:r>
                              </m:e>
                              <m:sup>
                                <m:r>
                                  <a:rPr kumimoji="0" lang="en-US" altLang="zh-CN" sz="1800" i="1" kern="0" smtClean="0">
                                    <a:solidFill>
                                      <a:prstClr val="black"/>
                                    </a:solidFill>
                                    <a:latin typeface="Cambria Math" panose="02040503050406030204" pitchFamily="18" charset="0"/>
                                  </a:rPr>
                                  <m:t>−</m:t>
                                </m:r>
                                <m:r>
                                  <a:rPr kumimoji="0" lang="en-US" altLang="zh-CN" sz="1800" i="1" kern="0" smtClean="0">
                                    <a:solidFill>
                                      <a:prstClr val="black"/>
                                    </a:solidFill>
                                    <a:latin typeface="Cambria Math" panose="02040503050406030204" pitchFamily="18" charset="0"/>
                                  </a:rPr>
                                  <m:t>𝟐</m:t>
                                </m:r>
                              </m:sup>
                            </m:sSup>
                            <m:sSup>
                              <m:sSupPr>
                                <m:ctrlPr>
                                  <a:rPr kumimoji="0" lang="en-US" altLang="zh-CN" sz="1800" i="1" kern="0" smtClean="0">
                                    <a:solidFill>
                                      <a:prstClr val="black"/>
                                    </a:solidFill>
                                    <a:latin typeface="Cambria Math" panose="02040503050406030204" pitchFamily="18" charset="0"/>
                                  </a:rPr>
                                </m:ctrlPr>
                              </m:sSupPr>
                              <m:e>
                                <m:r>
                                  <a:rPr kumimoji="0" lang="en-US" altLang="zh-CN" sz="1800" i="1" kern="0" smtClean="0">
                                    <a:solidFill>
                                      <a:prstClr val="black"/>
                                    </a:solidFill>
                                    <a:latin typeface="Cambria Math" panose="02040503050406030204" pitchFamily="18" charset="0"/>
                                  </a:rPr>
                                  <m:t>𝒔</m:t>
                                </m:r>
                              </m:e>
                              <m:sup>
                                <m:r>
                                  <a:rPr kumimoji="0" lang="en-US" altLang="zh-CN" sz="1800" i="1" kern="0" smtClean="0">
                                    <a:solidFill>
                                      <a:prstClr val="black"/>
                                    </a:solidFill>
                                    <a:latin typeface="Cambria Math" panose="02040503050406030204" pitchFamily="18" charset="0"/>
                                  </a:rPr>
                                  <m:t>−</m:t>
                                </m:r>
                                <m:r>
                                  <a:rPr kumimoji="0" lang="en-US" altLang="zh-CN" sz="1800" i="1" kern="0" smtClean="0">
                                    <a:solidFill>
                                      <a:prstClr val="black"/>
                                    </a:solidFill>
                                    <a:latin typeface="Cambria Math" panose="02040503050406030204" pitchFamily="18" charset="0"/>
                                  </a:rPr>
                                  <m:t>𝟏</m:t>
                                </m:r>
                              </m:sup>
                            </m:sSup>
                          </m:e>
                        </m:d>
                        <m:r>
                          <a:rPr kumimoji="0" lang="en-US" altLang="zh-CN" sz="1800" i="1" kern="0" smtClean="0">
                            <a:solidFill>
                              <a:prstClr val="black"/>
                            </a:solidFill>
                            <a:latin typeface="Cambria Math" panose="02040503050406030204" pitchFamily="18" charset="0"/>
                          </a:rPr>
                          <m:t> </m:t>
                        </m:r>
                        <m:r>
                          <a:rPr kumimoji="0" lang="zh-CN" altLang="en-US" sz="1800" kern="0" smtClean="0">
                            <a:solidFill>
                              <a:prstClr val="black"/>
                            </a:solidFill>
                            <a:latin typeface="Cambria Math" panose="02040503050406030204" pitchFamily="18" charset="0"/>
                          </a:rPr>
                          <m:t>=</m:t>
                        </m:r>
                        <m:r>
                          <a:rPr kumimoji="0" lang="en-US" altLang="zh-CN" sz="1800" kern="0" smtClean="0">
                            <a:solidFill>
                              <a:prstClr val="black"/>
                            </a:solidFill>
                            <a:latin typeface="Cambria Math" panose="02040503050406030204" pitchFamily="18" charset="0"/>
                          </a:rPr>
                          <m:t> </m:t>
                        </m:r>
                        <m:f>
                          <m:fPr>
                            <m:ctrlPr>
                              <a:rPr kumimoji="0" lang="zh-CN" altLang="en-US" sz="1800" i="1" kern="0" smtClean="0">
                                <a:solidFill>
                                  <a:prstClr val="black"/>
                                </a:solidFill>
                                <a:latin typeface="Cambria Math" panose="02040503050406030204" pitchFamily="18" charset="0"/>
                              </a:rPr>
                            </m:ctrlPr>
                          </m:fPr>
                          <m:num>
                            <m:r>
                              <a:rPr kumimoji="0" lang="zh-CN" altLang="en-US" sz="1800" i="1" kern="0" smtClean="0">
                                <a:solidFill>
                                  <a:prstClr val="black"/>
                                </a:solidFill>
                                <a:latin typeface="Cambria Math" panose="02040503050406030204" pitchFamily="18" charset="0"/>
                              </a:rPr>
                              <m:t>𝛄</m:t>
                            </m:r>
                            <m:sSub>
                              <m:sSubPr>
                                <m:ctrlPr>
                                  <a:rPr kumimoji="0" lang="zh-CN" altLang="en-US" sz="1800" i="1" kern="0" smtClean="0">
                                    <a:solidFill>
                                      <a:prstClr val="black"/>
                                    </a:solidFill>
                                    <a:latin typeface="Cambria Math" panose="02040503050406030204" pitchFamily="18" charset="0"/>
                                  </a:rPr>
                                </m:ctrlPr>
                              </m:sSubPr>
                              <m:e>
                                <m:r>
                                  <a:rPr kumimoji="0" lang="en-US" altLang="zh-CN" sz="1800" i="1" kern="0" smtClean="0">
                                    <a:solidFill>
                                      <a:prstClr val="black"/>
                                    </a:solidFill>
                                    <a:latin typeface="Cambria Math" panose="02040503050406030204" pitchFamily="18" charset="0"/>
                                  </a:rPr>
                                  <m:t> </m:t>
                                </m:r>
                                <m:r>
                                  <a:rPr kumimoji="0" lang="zh-CN" altLang="en-US" sz="1800" i="1" kern="0" smtClean="0">
                                    <a:solidFill>
                                      <a:prstClr val="black"/>
                                    </a:solidFill>
                                    <a:latin typeface="Cambria Math" panose="02040503050406030204" pitchFamily="18" charset="0"/>
                                  </a:rPr>
                                  <m:t>𝒏</m:t>
                                </m:r>
                              </m:e>
                              <m:sub>
                                <m:r>
                                  <a:rPr kumimoji="0" lang="zh-CN" altLang="en-US" sz="1800" i="1" kern="0" smtClean="0">
                                    <a:solidFill>
                                      <a:prstClr val="black"/>
                                    </a:solidFill>
                                    <a:latin typeface="Cambria Math" panose="02040503050406030204" pitchFamily="18" charset="0"/>
                                  </a:rPr>
                                  <m:t>𝒃</m:t>
                                </m:r>
                                <m:r>
                                  <a:rPr kumimoji="0" lang="en-US" altLang="zh-CN" sz="1800" i="1" kern="0" smtClean="0">
                                    <a:solidFill>
                                      <a:prstClr val="black"/>
                                    </a:solidFill>
                                    <a:latin typeface="Cambria Math" panose="02040503050406030204" pitchFamily="18" charset="0"/>
                                  </a:rPr>
                                  <m:t> </m:t>
                                </m:r>
                              </m:sub>
                            </m:sSub>
                            <m:sSub>
                              <m:sSubPr>
                                <m:ctrlPr>
                                  <a:rPr kumimoji="0" lang="zh-CN" altLang="en-US" sz="1800" i="1" kern="0" smtClean="0">
                                    <a:solidFill>
                                      <a:prstClr val="black"/>
                                    </a:solidFill>
                                    <a:latin typeface="Cambria Math" panose="02040503050406030204" pitchFamily="18" charset="0"/>
                                  </a:rPr>
                                </m:ctrlPr>
                              </m:sSubPr>
                              <m:e>
                                <m:r>
                                  <a:rPr kumimoji="0" lang="zh-CN" altLang="en-US" sz="1800" i="1" kern="0" smtClean="0">
                                    <a:solidFill>
                                      <a:prstClr val="black"/>
                                    </a:solidFill>
                                    <a:latin typeface="Cambria Math" panose="02040503050406030204" pitchFamily="18" charset="0"/>
                                  </a:rPr>
                                  <m:t>𝑰</m:t>
                                </m:r>
                              </m:e>
                              <m:sub>
                                <m:r>
                                  <a:rPr kumimoji="0" lang="zh-CN" altLang="en-US" sz="1800" i="1" kern="0" smtClean="0">
                                    <a:solidFill>
                                      <a:prstClr val="black"/>
                                    </a:solidFill>
                                    <a:latin typeface="Cambria Math" panose="02040503050406030204" pitchFamily="18" charset="0"/>
                                  </a:rPr>
                                  <m:t>𝒃</m:t>
                                </m:r>
                              </m:sub>
                            </m:sSub>
                          </m:num>
                          <m:den>
                            <m:r>
                              <a:rPr kumimoji="0" lang="zh-CN" altLang="en-US" sz="1800" i="1" kern="0" smtClean="0">
                                <a:solidFill>
                                  <a:prstClr val="black"/>
                                </a:solidFill>
                                <a:latin typeface="Cambria Math" panose="02040503050406030204" pitchFamily="18" charset="0"/>
                              </a:rPr>
                              <m:t>𝟐</m:t>
                            </m:r>
                            <m:r>
                              <a:rPr kumimoji="0" lang="en-US" altLang="zh-CN" sz="1800" kern="0" smtClean="0">
                                <a:solidFill>
                                  <a:prstClr val="black"/>
                                </a:solidFill>
                                <a:latin typeface="Cambria Math" panose="02040503050406030204" pitchFamily="18" charset="0"/>
                              </a:rPr>
                              <m:t> </m:t>
                            </m:r>
                            <m:r>
                              <a:rPr kumimoji="0" lang="zh-CN" altLang="en-US" sz="1800" i="1" kern="0" smtClean="0">
                                <a:solidFill>
                                  <a:prstClr val="black"/>
                                </a:solidFill>
                                <a:latin typeface="Cambria Math" panose="02040503050406030204" pitchFamily="18" charset="0"/>
                              </a:rPr>
                              <m:t>𝒆</m:t>
                            </m:r>
                            <m:sSub>
                              <m:sSubPr>
                                <m:ctrlPr>
                                  <a:rPr kumimoji="0" lang="zh-CN" altLang="en-US" sz="1800" i="1" kern="0" smtClean="0">
                                    <a:solidFill>
                                      <a:prstClr val="black"/>
                                    </a:solidFill>
                                    <a:latin typeface="Cambria Math" panose="02040503050406030204" pitchFamily="18" charset="0"/>
                                  </a:rPr>
                                </m:ctrlPr>
                              </m:sSubPr>
                              <m:e>
                                <m:r>
                                  <a:rPr kumimoji="0" lang="en-US" altLang="zh-CN" sz="1800" i="1" kern="0" smtClean="0">
                                    <a:solidFill>
                                      <a:prstClr val="black"/>
                                    </a:solidFill>
                                    <a:latin typeface="Cambria Math" panose="02040503050406030204" pitchFamily="18" charset="0"/>
                                  </a:rPr>
                                  <m:t> </m:t>
                                </m:r>
                                <m:r>
                                  <a:rPr kumimoji="0" lang="zh-CN" altLang="en-US" sz="1800" i="1" kern="0" smtClean="0">
                                    <a:solidFill>
                                      <a:prstClr val="black"/>
                                    </a:solidFill>
                                    <a:latin typeface="Cambria Math" panose="02040503050406030204" pitchFamily="18" charset="0"/>
                                  </a:rPr>
                                  <m:t>𝒓</m:t>
                                </m:r>
                              </m:e>
                              <m:sub>
                                <m:r>
                                  <a:rPr kumimoji="0" lang="zh-CN" altLang="en-US" sz="1800" i="1" kern="0" smtClean="0">
                                    <a:solidFill>
                                      <a:prstClr val="black"/>
                                    </a:solidFill>
                                    <a:latin typeface="Cambria Math" panose="02040503050406030204" pitchFamily="18" charset="0"/>
                                  </a:rPr>
                                  <m:t>𝒆</m:t>
                                </m:r>
                              </m:sub>
                            </m:sSub>
                            <m:sSubSup>
                              <m:sSubSupPr>
                                <m:ctrlPr>
                                  <a:rPr kumimoji="0" lang="zh-CN" altLang="en-US" sz="1800" i="1" kern="0" smtClean="0">
                                    <a:solidFill>
                                      <a:prstClr val="black"/>
                                    </a:solidFill>
                                    <a:latin typeface="Cambria Math" panose="02040503050406030204" pitchFamily="18" charset="0"/>
                                  </a:rPr>
                                </m:ctrlPr>
                              </m:sSubSupPr>
                              <m:e>
                                <m:r>
                                  <a:rPr kumimoji="0" lang="zh-CN" altLang="en-US" sz="1800" i="1" kern="0" smtClean="0">
                                    <a:solidFill>
                                      <a:prstClr val="black"/>
                                    </a:solidFill>
                                    <a:latin typeface="Cambria Math" panose="02040503050406030204" pitchFamily="18" charset="0"/>
                                  </a:rPr>
                                  <m:t>𝜷</m:t>
                                </m:r>
                              </m:e>
                              <m:sub>
                                <m:r>
                                  <a:rPr kumimoji="0" lang="zh-CN" altLang="en-US" sz="1800" i="1" kern="0" smtClean="0">
                                    <a:solidFill>
                                      <a:prstClr val="black"/>
                                    </a:solidFill>
                                    <a:latin typeface="Cambria Math" panose="02040503050406030204" pitchFamily="18" charset="0"/>
                                  </a:rPr>
                                  <m:t>𝒚</m:t>
                                </m:r>
                              </m:sub>
                              <m:sup>
                                <m:r>
                                  <a:rPr kumimoji="0" lang="zh-CN" altLang="en-US" sz="1800" kern="0" smtClean="0">
                                    <a:solidFill>
                                      <a:prstClr val="black"/>
                                    </a:solidFill>
                                    <a:latin typeface="Cambria Math" panose="02040503050406030204" pitchFamily="18" charset="0"/>
                                  </a:rPr>
                                  <m:t>∗</m:t>
                                </m:r>
                              </m:sup>
                            </m:sSubSup>
                          </m:den>
                        </m:f>
                        <m:r>
                          <a:rPr kumimoji="0" lang="en-US" altLang="zh-CN" sz="1800" i="1" kern="0" smtClean="0">
                            <a:solidFill>
                              <a:prstClr val="black"/>
                            </a:solidFill>
                            <a:latin typeface="Cambria Math" panose="02040503050406030204" pitchFamily="18" charset="0"/>
                          </a:rPr>
                          <m:t> </m:t>
                        </m:r>
                        <m:r>
                          <a:rPr kumimoji="0" lang="en-US" altLang="zh-CN" sz="1800" i="1" kern="0" smtClean="0">
                            <a:solidFill>
                              <a:prstClr val="black"/>
                            </a:solidFill>
                            <a:latin typeface="Cambria Math" panose="02040503050406030204" pitchFamily="18" charset="0"/>
                          </a:rPr>
                          <m:t>𝑯</m:t>
                        </m:r>
                        <m:r>
                          <a:rPr kumimoji="0" lang="en-US" altLang="zh-CN" sz="1800" i="1" kern="0" smtClean="0">
                            <a:solidFill>
                              <a:prstClr val="black"/>
                            </a:solidFill>
                            <a:latin typeface="Cambria Math" panose="02040503050406030204" pitchFamily="18" charset="0"/>
                          </a:rPr>
                          <m:t> </m:t>
                        </m:r>
                        <m:sSub>
                          <m:sSubPr>
                            <m:ctrlPr>
                              <a:rPr kumimoji="0" lang="zh-CN" altLang="en-US" sz="1800" i="1" kern="0" smtClean="0">
                                <a:solidFill>
                                  <a:prstClr val="black"/>
                                </a:solidFill>
                                <a:latin typeface="Cambria Math" panose="02040503050406030204" pitchFamily="18" charset="0"/>
                              </a:rPr>
                            </m:ctrlPr>
                          </m:sSubPr>
                          <m:e>
                            <m:r>
                              <a:rPr kumimoji="0" lang="zh-CN" altLang="en-US" sz="1800" i="1" kern="0" smtClean="0">
                                <a:solidFill>
                                  <a:prstClr val="black"/>
                                </a:solidFill>
                                <a:latin typeface="Cambria Math" panose="02040503050406030204" pitchFamily="18" charset="0"/>
                              </a:rPr>
                              <m:t>𝝃</m:t>
                            </m:r>
                          </m:e>
                          <m:sub>
                            <m:r>
                              <a:rPr kumimoji="0" lang="zh-CN" altLang="en-US" sz="1800" i="1" kern="0" smtClean="0">
                                <a:solidFill>
                                  <a:prstClr val="black"/>
                                </a:solidFill>
                                <a:latin typeface="Cambria Math" panose="02040503050406030204" pitchFamily="18" charset="0"/>
                              </a:rPr>
                              <m:t>𝒚</m:t>
                            </m:r>
                          </m:sub>
                        </m:sSub>
                        <m:r>
                          <a:rPr kumimoji="0" lang="en-US" altLang="zh-CN" sz="1800" i="1" kern="0" smtClean="0">
                            <a:solidFill>
                              <a:prstClr val="black"/>
                            </a:solidFill>
                            <a:latin typeface="Cambria Math" panose="02040503050406030204" pitchFamily="18" charset="0"/>
                          </a:rPr>
                          <m:t> </m:t>
                        </m:r>
                      </m:oMath>
                    </m:oMathPara>
                  </a14:m>
                  <a:endParaRPr kumimoji="0" lang="zh-CN" altLang="en-US" sz="1800" kern="0" dirty="0" smtClean="0">
                    <a:solidFill>
                      <a:prstClr val="black"/>
                    </a:solidFill>
                    <a:latin typeface="Calibri"/>
                    <a:ea typeface="宋体" panose="02010600030101010101" pitchFamily="2" charset="-122"/>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826962" y="2252023"/>
                  <a:ext cx="3323398" cy="597023"/>
                </a:xfrm>
                <a:prstGeom prst="rect">
                  <a:avLst/>
                </a:prstGeom>
                <a:blipFill>
                  <a:blip r:embed="rId23"/>
                  <a:stretch>
                    <a:fillRect/>
                  </a:stretch>
                </a:blipFill>
                <a:ln w="38100">
                  <a:solidFill>
                    <a:srgbClr val="FF0000"/>
                  </a:solidFill>
                </a:ln>
              </p:spPr>
              <p:txBody>
                <a:bodyPr/>
                <a:lstStyle/>
                <a:p>
                  <a:r>
                    <a:rPr lang="zh-CN" altLang="en-US">
                      <a:noFill/>
                    </a:rPr>
                    <a:t> </a:t>
                  </a:r>
                </a:p>
              </p:txBody>
            </p:sp>
          </mc:Fallback>
        </mc:AlternateContent>
        <p:sp>
          <p:nvSpPr>
            <p:cNvPr id="10" name="文本框 9"/>
            <p:cNvSpPr txBox="1"/>
            <p:nvPr/>
          </p:nvSpPr>
          <p:spPr>
            <a:xfrm>
              <a:off x="3547960" y="1546421"/>
              <a:ext cx="747252" cy="523220"/>
            </a:xfrm>
            <a:prstGeom prst="rect">
              <a:avLst/>
            </a:prstGeom>
            <a:noFill/>
            <a:ln w="19050">
              <a:solidFill>
                <a:srgbClr val="0000FF"/>
              </a:solidFill>
            </a:ln>
          </p:spPr>
          <p:txBody>
            <a:bodyPr wrap="square" rtlCol="0">
              <a:spAutoFit/>
            </a:bodyPr>
            <a:lstStyle/>
            <a:p>
              <a:pPr algn="ctr" defTabSz="457200" fontAlgn="auto">
                <a:spcBef>
                  <a:spcPts val="0"/>
                </a:spcBef>
                <a:spcAft>
                  <a:spcPts val="0"/>
                </a:spcAft>
                <a:buClrTx/>
                <a:buFontTx/>
                <a:buNone/>
                <a:defRPr/>
              </a:pPr>
              <a:r>
                <a:rPr kumimoji="0" lang="zh-CN" altLang="en-US" sz="1400" kern="0" dirty="0" smtClean="0">
                  <a:solidFill>
                    <a:prstClr val="black"/>
                  </a:solidFill>
                  <a:latin typeface="华文楷体" panose="02010600040101010101" pitchFamily="2" charset="-122"/>
                  <a:ea typeface="华文楷体" panose="02010600040101010101" pitchFamily="2" charset="-122"/>
                </a:rPr>
                <a:t>单束团流强</a:t>
              </a:r>
            </a:p>
          </p:txBody>
        </p:sp>
        <p:sp>
          <p:nvSpPr>
            <p:cNvPr id="11" name="文本框 10"/>
            <p:cNvSpPr txBox="1"/>
            <p:nvPr/>
          </p:nvSpPr>
          <p:spPr>
            <a:xfrm>
              <a:off x="1833627" y="1562256"/>
              <a:ext cx="599768" cy="523220"/>
            </a:xfrm>
            <a:prstGeom prst="rect">
              <a:avLst/>
            </a:prstGeom>
            <a:noFill/>
            <a:ln w="19050">
              <a:solidFill>
                <a:srgbClr val="0000FF"/>
              </a:solidFill>
            </a:ln>
          </p:spPr>
          <p:txBody>
            <a:bodyPr wrap="square" rtlCol="0">
              <a:spAutoFit/>
            </a:bodyPr>
            <a:lstStyle/>
            <a:p>
              <a:pPr algn="l" defTabSz="457200" fontAlgn="auto">
                <a:spcBef>
                  <a:spcPts val="0"/>
                </a:spcBef>
                <a:spcAft>
                  <a:spcPts val="0"/>
                </a:spcAft>
                <a:buClrTx/>
                <a:buFontTx/>
                <a:buNone/>
                <a:defRPr/>
              </a:pPr>
              <a:r>
                <a:rPr kumimoji="0" lang="zh-CN" altLang="en-US" sz="1400" kern="0" dirty="0" smtClean="0">
                  <a:solidFill>
                    <a:prstClr val="black"/>
                  </a:solidFill>
                  <a:latin typeface="华文楷体" panose="02010600040101010101" pitchFamily="2" charset="-122"/>
                  <a:ea typeface="华文楷体" panose="02010600040101010101" pitchFamily="2" charset="-122"/>
                </a:rPr>
                <a:t>相对能量</a:t>
              </a:r>
            </a:p>
          </p:txBody>
        </p:sp>
        <p:sp>
          <p:nvSpPr>
            <p:cNvPr id="12" name="文本框 11"/>
            <p:cNvSpPr txBox="1"/>
            <p:nvPr/>
          </p:nvSpPr>
          <p:spPr>
            <a:xfrm>
              <a:off x="2699446" y="1565935"/>
              <a:ext cx="614517" cy="523220"/>
            </a:xfrm>
            <a:prstGeom prst="rect">
              <a:avLst/>
            </a:prstGeom>
            <a:noFill/>
            <a:ln w="19050">
              <a:solidFill>
                <a:srgbClr val="0000FF"/>
              </a:solidFill>
            </a:ln>
          </p:spPr>
          <p:txBody>
            <a:bodyPr wrap="square" rtlCol="0">
              <a:spAutoFit/>
            </a:bodyPr>
            <a:lstStyle/>
            <a:p>
              <a:pPr algn="ctr" defTabSz="457200" fontAlgn="auto">
                <a:spcBef>
                  <a:spcPts val="0"/>
                </a:spcBef>
                <a:spcAft>
                  <a:spcPts val="0"/>
                </a:spcAft>
                <a:buClrTx/>
                <a:buFontTx/>
                <a:buNone/>
                <a:defRPr/>
              </a:pPr>
              <a:r>
                <a:rPr kumimoji="0" lang="zh-CN" altLang="en-US" sz="1400" kern="0" dirty="0" smtClean="0">
                  <a:solidFill>
                    <a:prstClr val="black"/>
                  </a:solidFill>
                  <a:latin typeface="华文楷体" panose="02010600040101010101" pitchFamily="2" charset="-122"/>
                  <a:ea typeface="华文楷体" panose="02010600040101010101" pitchFamily="2" charset="-122"/>
                </a:rPr>
                <a:t>束团数</a:t>
              </a:r>
            </a:p>
          </p:txBody>
        </p:sp>
        <p:sp>
          <p:nvSpPr>
            <p:cNvPr id="13" name="文本框 12"/>
            <p:cNvSpPr txBox="1"/>
            <p:nvPr/>
          </p:nvSpPr>
          <p:spPr>
            <a:xfrm>
              <a:off x="3211379" y="3091368"/>
              <a:ext cx="938981" cy="523220"/>
            </a:xfrm>
            <a:prstGeom prst="rect">
              <a:avLst/>
            </a:prstGeom>
            <a:noFill/>
            <a:ln w="19050">
              <a:solidFill>
                <a:srgbClr val="0000FF"/>
              </a:solidFill>
            </a:ln>
          </p:spPr>
          <p:txBody>
            <a:bodyPr wrap="square" rtlCol="0">
              <a:spAutoFit/>
            </a:bodyPr>
            <a:lstStyle/>
            <a:p>
              <a:pPr algn="ctr" defTabSz="457200" fontAlgn="auto">
                <a:spcBef>
                  <a:spcPts val="0"/>
                </a:spcBef>
                <a:spcAft>
                  <a:spcPts val="0"/>
                </a:spcAft>
                <a:buClrTx/>
                <a:buFontTx/>
                <a:buNone/>
                <a:defRPr/>
              </a:pPr>
              <a:r>
                <a:rPr kumimoji="0" lang="en-US" altLang="zh-CN" sz="1400" kern="0" dirty="0" smtClean="0">
                  <a:solidFill>
                    <a:prstClr val="black"/>
                  </a:solidFill>
                  <a:latin typeface="华文楷体" panose="02010600040101010101" pitchFamily="2" charset="-122"/>
                  <a:ea typeface="华文楷体" panose="02010600040101010101" pitchFamily="2" charset="-122"/>
                </a:rPr>
                <a:t>Hourglass</a:t>
              </a:r>
              <a:r>
                <a:rPr kumimoji="0" lang="zh-CN" altLang="en-US" sz="1400" kern="0" dirty="0" smtClean="0">
                  <a:solidFill>
                    <a:prstClr val="black"/>
                  </a:solidFill>
                  <a:latin typeface="华文楷体" panose="02010600040101010101" pitchFamily="2" charset="-122"/>
                  <a:ea typeface="华文楷体" panose="02010600040101010101" pitchFamily="2" charset="-122"/>
                </a:rPr>
                <a:t>效应</a:t>
              </a:r>
            </a:p>
          </p:txBody>
        </p:sp>
        <p:sp>
          <p:nvSpPr>
            <p:cNvPr id="14" name="文本框 13"/>
            <p:cNvSpPr txBox="1"/>
            <p:nvPr/>
          </p:nvSpPr>
          <p:spPr>
            <a:xfrm>
              <a:off x="2261420" y="3110882"/>
              <a:ext cx="550474" cy="523220"/>
            </a:xfrm>
            <a:prstGeom prst="rect">
              <a:avLst/>
            </a:prstGeom>
            <a:noFill/>
            <a:ln w="19050">
              <a:solidFill>
                <a:srgbClr val="0000FF"/>
              </a:solidFill>
            </a:ln>
          </p:spPr>
          <p:txBody>
            <a:bodyPr wrap="square" rtlCol="0">
              <a:spAutoFit/>
            </a:bodyPr>
            <a:lstStyle/>
            <a:p>
              <a:pPr algn="l" defTabSz="457200" fontAlgn="auto">
                <a:spcBef>
                  <a:spcPts val="0"/>
                </a:spcBef>
                <a:spcAft>
                  <a:spcPts val="0"/>
                </a:spcAft>
                <a:buClrTx/>
                <a:buFontTx/>
                <a:buNone/>
                <a:defRPr/>
              </a:pPr>
              <a:r>
                <a:rPr kumimoji="0" lang="zh-CN" altLang="zh-CN" sz="1400" kern="0" dirty="0" smtClean="0">
                  <a:solidFill>
                    <a:prstClr val="black"/>
                  </a:solidFill>
                  <a:latin typeface="华文楷体" panose="02010600040101010101" pitchFamily="2" charset="-122"/>
                  <a:ea typeface="华文楷体" panose="02010600040101010101" pitchFamily="2" charset="-122"/>
                </a:rPr>
                <a:t>包络函数</a:t>
              </a:r>
              <a:endParaRPr kumimoji="0" lang="zh-CN" altLang="en-US" sz="1400" kern="0" dirty="0" smtClean="0">
                <a:solidFill>
                  <a:prstClr val="black"/>
                </a:solidFill>
                <a:latin typeface="华文楷体" panose="02010600040101010101" pitchFamily="2" charset="-122"/>
                <a:ea typeface="华文楷体" panose="02010600040101010101" pitchFamily="2" charset="-122"/>
              </a:endParaRPr>
            </a:p>
          </p:txBody>
        </p:sp>
        <p:cxnSp>
          <p:nvCxnSpPr>
            <p:cNvPr id="15" name="直接箭头连接符 14"/>
            <p:cNvCxnSpPr/>
            <p:nvPr/>
          </p:nvCxnSpPr>
          <p:spPr>
            <a:xfrm>
              <a:off x="2210103" y="2074491"/>
              <a:ext cx="457289" cy="311169"/>
            </a:xfrm>
            <a:prstGeom prst="straightConnector1">
              <a:avLst/>
            </a:prstGeom>
            <a:noFill/>
            <a:ln w="25400" cap="flat" cmpd="sng" algn="ctr">
              <a:solidFill>
                <a:srgbClr val="0000FF"/>
              </a:solidFill>
              <a:prstDash val="solid"/>
              <a:tailEnd type="triangle"/>
            </a:ln>
            <a:effectLst>
              <a:outerShdw blurRad="40000" dist="20000" dir="5400000" rotWithShape="0">
                <a:srgbClr val="000000">
                  <a:alpha val="38000"/>
                </a:srgbClr>
              </a:outerShdw>
            </a:effectLst>
          </p:spPr>
        </p:cxnSp>
        <p:cxnSp>
          <p:nvCxnSpPr>
            <p:cNvPr id="16" name="直接箭头连接符 15"/>
            <p:cNvCxnSpPr/>
            <p:nvPr/>
          </p:nvCxnSpPr>
          <p:spPr>
            <a:xfrm>
              <a:off x="2989409" y="2089155"/>
              <a:ext cx="0" cy="311169"/>
            </a:xfrm>
            <a:prstGeom prst="straightConnector1">
              <a:avLst/>
            </a:prstGeom>
            <a:noFill/>
            <a:ln w="25400" cap="flat" cmpd="sng" algn="ctr">
              <a:solidFill>
                <a:srgbClr val="0000FF"/>
              </a:solidFill>
              <a:prstDash val="solid"/>
              <a:tailEnd type="triangle"/>
            </a:ln>
            <a:effectLst>
              <a:outerShdw blurRad="40000" dist="20000" dir="5400000" rotWithShape="0">
                <a:srgbClr val="000000">
                  <a:alpha val="38000"/>
                </a:srgbClr>
              </a:outerShdw>
            </a:effectLst>
          </p:spPr>
        </p:cxnSp>
        <p:cxnSp>
          <p:nvCxnSpPr>
            <p:cNvPr id="17" name="直接箭头连接符 16"/>
            <p:cNvCxnSpPr/>
            <p:nvPr/>
          </p:nvCxnSpPr>
          <p:spPr>
            <a:xfrm flipH="1">
              <a:off x="3201856" y="2065122"/>
              <a:ext cx="636067" cy="331523"/>
            </a:xfrm>
            <a:prstGeom prst="straightConnector1">
              <a:avLst/>
            </a:prstGeom>
            <a:noFill/>
            <a:ln w="25400" cap="flat" cmpd="sng" algn="ctr">
              <a:solidFill>
                <a:srgbClr val="0000FF"/>
              </a:solidFill>
              <a:prstDash val="solid"/>
              <a:tailEnd type="triangle"/>
            </a:ln>
            <a:effectLst>
              <a:outerShdw blurRad="40000" dist="20000" dir="5400000" rotWithShape="0">
                <a:srgbClr val="000000">
                  <a:alpha val="38000"/>
                </a:srgbClr>
              </a:outerShdw>
            </a:effectLst>
          </p:spPr>
        </p:cxnSp>
        <p:cxnSp>
          <p:nvCxnSpPr>
            <p:cNvPr id="18" name="直接箭头连接符 17"/>
            <p:cNvCxnSpPr/>
            <p:nvPr/>
          </p:nvCxnSpPr>
          <p:spPr>
            <a:xfrm flipV="1">
              <a:off x="2530661" y="2786491"/>
              <a:ext cx="671195" cy="304877"/>
            </a:xfrm>
            <a:prstGeom prst="straightConnector1">
              <a:avLst/>
            </a:prstGeom>
            <a:noFill/>
            <a:ln w="25400" cap="flat" cmpd="sng" algn="ctr">
              <a:solidFill>
                <a:srgbClr val="0000FF"/>
              </a:solidFill>
              <a:prstDash val="solid"/>
              <a:tailEnd type="triangle"/>
            </a:ln>
            <a:effectLst>
              <a:outerShdw blurRad="40000" dist="20000" dir="5400000" rotWithShape="0">
                <a:srgbClr val="000000">
                  <a:alpha val="38000"/>
                </a:srgbClr>
              </a:outerShdw>
            </a:effectLst>
          </p:spPr>
        </p:cxnSp>
        <p:cxnSp>
          <p:nvCxnSpPr>
            <p:cNvPr id="19" name="直接箭头连接符 18"/>
            <p:cNvCxnSpPr/>
            <p:nvPr/>
          </p:nvCxnSpPr>
          <p:spPr>
            <a:xfrm flipV="1">
              <a:off x="3623633" y="2608335"/>
              <a:ext cx="0" cy="503026"/>
            </a:xfrm>
            <a:prstGeom prst="straightConnector1">
              <a:avLst/>
            </a:prstGeom>
            <a:noFill/>
            <a:ln w="25400" cap="flat" cmpd="sng" algn="ctr">
              <a:solidFill>
                <a:srgbClr val="0000FF"/>
              </a:solidFill>
              <a:prstDash val="solid"/>
              <a:tailEnd type="triangle"/>
            </a:ln>
            <a:effectLst>
              <a:outerShdw blurRad="40000" dist="20000" dir="5400000" rotWithShape="0">
                <a:srgbClr val="000000">
                  <a:alpha val="38000"/>
                </a:srgbClr>
              </a:outerShdw>
            </a:effectLst>
          </p:spPr>
        </p:cxnSp>
        <p:cxnSp>
          <p:nvCxnSpPr>
            <p:cNvPr id="20" name="直接箭头连接符 19"/>
            <p:cNvCxnSpPr/>
            <p:nvPr/>
          </p:nvCxnSpPr>
          <p:spPr>
            <a:xfrm flipH="1" flipV="1">
              <a:off x="4027386" y="2561831"/>
              <a:ext cx="569849" cy="10269"/>
            </a:xfrm>
            <a:prstGeom prst="straightConnector1">
              <a:avLst/>
            </a:prstGeom>
            <a:noFill/>
            <a:ln w="25400" cap="flat" cmpd="sng" algn="ctr">
              <a:solidFill>
                <a:srgbClr val="0000FF"/>
              </a:solidFill>
              <a:prstDash val="solid"/>
              <a:tailEnd type="triangle"/>
            </a:ln>
            <a:effectLst>
              <a:outerShdw blurRad="40000" dist="20000" dir="5400000" rotWithShape="0">
                <a:srgbClr val="000000">
                  <a:alpha val="38000"/>
                </a:srgbClr>
              </a:outerShdw>
            </a:effectLst>
          </p:spPr>
        </p:cxnSp>
        <p:cxnSp>
          <p:nvCxnSpPr>
            <p:cNvPr id="21" name="直接箭头连接符 20"/>
            <p:cNvCxnSpPr/>
            <p:nvPr/>
          </p:nvCxnSpPr>
          <p:spPr>
            <a:xfrm>
              <a:off x="5354581" y="2549945"/>
              <a:ext cx="858236" cy="0"/>
            </a:xfrm>
            <a:prstGeom prst="straightConnector1">
              <a:avLst/>
            </a:prstGeom>
            <a:noFill/>
            <a:ln w="25400" cap="flat" cmpd="sng" algn="ctr">
              <a:solidFill>
                <a:srgbClr val="0000FF"/>
              </a:solidFill>
              <a:prstDash val="solid"/>
              <a:tailEnd type="triangle"/>
            </a:ln>
            <a:effectLst>
              <a:outerShdw blurRad="40000" dist="20000" dir="5400000" rotWithShape="0">
                <a:srgbClr val="000000">
                  <a:alpha val="38000"/>
                </a:srgbClr>
              </a:outerShdw>
            </a:effectLst>
          </p:spPr>
        </p:cxnSp>
      </p:grpSp>
      <mc:AlternateContent xmlns:mc="http://schemas.openxmlformats.org/markup-compatibility/2006">
        <mc:Choice xmlns:a14="http://schemas.microsoft.com/office/drawing/2010/main" Requires="a14">
          <p:sp>
            <p:nvSpPr>
              <p:cNvPr id="22" name="文本框 21"/>
              <p:cNvSpPr txBox="1"/>
              <p:nvPr/>
            </p:nvSpPr>
            <p:spPr>
              <a:xfrm>
                <a:off x="5863155" y="1385770"/>
                <a:ext cx="2668616" cy="792012"/>
              </a:xfrm>
              <a:prstGeom prst="rect">
                <a:avLst/>
              </a:prstGeom>
              <a:noFill/>
            </p:spPr>
            <p:txBody>
              <a:bodyPr wrap="square" rtlCol="0">
                <a:spAutoFit/>
              </a:bodyPr>
              <a:lstStyle/>
              <a:p>
                <a:pPr marL="342900" indent="-342900" algn="l" defTabSz="457200" fontAlgn="auto">
                  <a:lnSpc>
                    <a:spcPct val="110000"/>
                  </a:lnSpc>
                  <a:spcBef>
                    <a:spcPts val="0"/>
                  </a:spcBef>
                  <a:spcAft>
                    <a:spcPts val="0"/>
                  </a:spcAft>
                  <a:buClrTx/>
                  <a:buFont typeface="Wingdings" panose="05000000000000000000" pitchFamily="2" charset="2"/>
                  <a:buChar char="p"/>
                  <a:defRPr/>
                </a:pPr>
                <a:r>
                  <a:rPr kumimoji="0" lang="zh-CN" altLang="en-US" sz="2000" dirty="0" smtClean="0">
                    <a:solidFill>
                      <a:prstClr val="black"/>
                    </a:solidFill>
                    <a:latin typeface="华文楷体" panose="02010600040101010101" pitchFamily="2" charset="-122"/>
                    <a:ea typeface="华文楷体" panose="02010600040101010101" pitchFamily="2" charset="-122"/>
                  </a:rPr>
                  <a:t>提高总流强；</a:t>
                </a:r>
                <a:endParaRPr kumimoji="0" lang="en-US" altLang="zh-CN" sz="2000" dirty="0" smtClean="0">
                  <a:solidFill>
                    <a:prstClr val="black"/>
                  </a:solidFill>
                  <a:latin typeface="华文楷体" panose="02010600040101010101" pitchFamily="2" charset="-122"/>
                  <a:ea typeface="华文楷体" panose="02010600040101010101" pitchFamily="2" charset="-122"/>
                </a:endParaRPr>
              </a:p>
              <a:p>
                <a:pPr marL="342900" indent="-342900" algn="l" defTabSz="457200" fontAlgn="auto">
                  <a:lnSpc>
                    <a:spcPct val="110000"/>
                  </a:lnSpc>
                  <a:spcBef>
                    <a:spcPts val="0"/>
                  </a:spcBef>
                  <a:spcAft>
                    <a:spcPts val="0"/>
                  </a:spcAft>
                  <a:buClrTx/>
                  <a:buFont typeface="Wingdings" panose="05000000000000000000" pitchFamily="2" charset="2"/>
                  <a:buChar char="p"/>
                  <a:defRPr/>
                </a:pPr>
                <a:r>
                  <a:rPr kumimoji="0" lang="zh-CN" altLang="en-US" sz="2000" dirty="0" smtClean="0">
                    <a:solidFill>
                      <a:prstClr val="black"/>
                    </a:solidFill>
                    <a:latin typeface="华文楷体" panose="02010600040101010101" pitchFamily="2" charset="-122"/>
                    <a:ea typeface="华文楷体" panose="02010600040101010101" pitchFamily="2" charset="-122"/>
                  </a:rPr>
                  <a:t>压缩</a:t>
                </a:r>
                <a:r>
                  <a:rPr kumimoji="0" lang="zh-CN" altLang="zh-CN" sz="2000" dirty="0">
                    <a:solidFill>
                      <a:prstClr val="black"/>
                    </a:solidFill>
                    <a:latin typeface="华文楷体" panose="02010600040101010101" pitchFamily="2" charset="-122"/>
                    <a:ea typeface="华文楷体" panose="02010600040101010101" pitchFamily="2" charset="-122"/>
                  </a:rPr>
                  <a:t>包络函数</a:t>
                </a:r>
                <a14:m>
                  <m:oMath xmlns:m="http://schemas.openxmlformats.org/officeDocument/2006/math">
                    <m:sSubSup>
                      <m:sSubSupPr>
                        <m:ctrlPr>
                          <a:rPr kumimoji="0" lang="zh-CN" altLang="zh-CN" sz="2000" i="1">
                            <a:solidFill>
                              <a:prstClr val="black"/>
                            </a:solidFill>
                            <a:latin typeface="Cambria Math" panose="02040503050406030204" pitchFamily="18" charset="0"/>
                          </a:rPr>
                        </m:ctrlPr>
                      </m:sSubSupPr>
                      <m:e>
                        <m:r>
                          <a:rPr kumimoji="0" lang="en-US" altLang="zh-CN" sz="2000" i="1">
                            <a:solidFill>
                              <a:prstClr val="black"/>
                            </a:solidFill>
                            <a:latin typeface="Cambria Math" panose="02040503050406030204" pitchFamily="18" charset="0"/>
                          </a:rPr>
                          <m:t>𝜷</m:t>
                        </m:r>
                      </m:e>
                      <m:sub>
                        <m:r>
                          <a:rPr kumimoji="0" lang="en-US" altLang="zh-CN" sz="2000" i="1">
                            <a:solidFill>
                              <a:prstClr val="black"/>
                            </a:solidFill>
                            <a:latin typeface="Cambria Math" panose="02040503050406030204" pitchFamily="18" charset="0"/>
                          </a:rPr>
                          <m:t>𝒚</m:t>
                        </m:r>
                      </m:sub>
                      <m:sup>
                        <m:r>
                          <a:rPr kumimoji="0" lang="en-US" altLang="zh-CN" sz="2000" i="1">
                            <a:solidFill>
                              <a:prstClr val="black"/>
                            </a:solidFill>
                            <a:latin typeface="Cambria Math" panose="02040503050406030204" pitchFamily="18" charset="0"/>
                          </a:rPr>
                          <m:t>∗</m:t>
                        </m:r>
                      </m:sup>
                    </m:sSubSup>
                  </m:oMath>
                </a14:m>
                <a:endParaRPr kumimoji="0" lang="zh-CN" altLang="en-US" sz="2000" dirty="0">
                  <a:solidFill>
                    <a:prstClr val="black"/>
                  </a:solidFill>
                  <a:latin typeface="华文楷体" panose="02010600040101010101" pitchFamily="2" charset="-122"/>
                  <a:ea typeface="华文楷体" panose="02010600040101010101" pitchFamily="2" charset="-122"/>
                </a:endParaRPr>
              </a:p>
            </p:txBody>
          </p:sp>
        </mc:Choice>
        <mc:Fallback>
          <p:sp>
            <p:nvSpPr>
              <p:cNvPr id="22" name="文本框 21"/>
              <p:cNvSpPr txBox="1">
                <a:spLocks noRot="1" noChangeAspect="1" noMove="1" noResize="1" noEditPoints="1" noAdjustHandles="1" noChangeArrowheads="1" noChangeShapeType="1" noTextEdit="1"/>
              </p:cNvSpPr>
              <p:nvPr/>
            </p:nvSpPr>
            <p:spPr>
              <a:xfrm>
                <a:off x="5863155" y="1385770"/>
                <a:ext cx="2668616" cy="792012"/>
              </a:xfrm>
              <a:prstGeom prst="rect">
                <a:avLst/>
              </a:prstGeom>
              <a:blipFill>
                <a:blip r:embed="rId24"/>
                <a:stretch>
                  <a:fillRect l="-2055" t="-1538" b="-1076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3" name="文本框 22"/>
              <p:cNvSpPr txBox="1"/>
              <p:nvPr/>
            </p:nvSpPr>
            <p:spPr>
              <a:xfrm>
                <a:off x="4391766" y="3096871"/>
                <a:ext cx="4571974" cy="428259"/>
              </a:xfrm>
              <a:prstGeom prst="rect">
                <a:avLst/>
              </a:prstGeom>
              <a:noFill/>
            </p:spPr>
            <p:txBody>
              <a:bodyPr wrap="square" rtlCol="0">
                <a:spAutoFit/>
              </a:bodyPr>
              <a:lstStyle/>
              <a:p>
                <a:pPr algn="l" defTabSz="457200" fontAlgn="auto">
                  <a:spcBef>
                    <a:spcPts val="0"/>
                  </a:spcBef>
                  <a:spcAft>
                    <a:spcPts val="0"/>
                  </a:spcAft>
                  <a:buClrTx/>
                  <a:buFontTx/>
                  <a:buNone/>
                  <a:defRPr/>
                </a:pPr>
                <a:r>
                  <a:rPr kumimoji="0" lang="en-US" altLang="zh-CN" sz="2000" dirty="0" smtClean="0">
                    <a:solidFill>
                      <a:prstClr val="black"/>
                    </a:solidFill>
                    <a:latin typeface="华文楷体" panose="02010600040101010101" pitchFamily="2" charset="-122"/>
                    <a:ea typeface="华文楷体" panose="02010600040101010101" pitchFamily="2" charset="-122"/>
                  </a:rPr>
                  <a:t>hourglass</a:t>
                </a:r>
                <a:r>
                  <a:rPr kumimoji="0" lang="zh-CN" altLang="zh-CN" sz="2000" dirty="0">
                    <a:solidFill>
                      <a:prstClr val="black"/>
                    </a:solidFill>
                    <a:latin typeface="华文楷体" panose="02010600040101010101" pitchFamily="2" charset="-122"/>
                    <a:ea typeface="华文楷体" panose="02010600040101010101" pitchFamily="2" charset="-122"/>
                  </a:rPr>
                  <a:t>效应要求</a:t>
                </a:r>
                <a14:m>
                  <m:oMath xmlns:m="http://schemas.openxmlformats.org/officeDocument/2006/math">
                    <m:sSubSup>
                      <m:sSubSupPr>
                        <m:ctrlPr>
                          <a:rPr kumimoji="0" lang="zh-CN" altLang="zh-CN" sz="2000" i="1">
                            <a:solidFill>
                              <a:prstClr val="black"/>
                            </a:solidFill>
                            <a:latin typeface="Cambria Math" panose="02040503050406030204" pitchFamily="18" charset="0"/>
                          </a:rPr>
                        </m:ctrlPr>
                      </m:sSubSupPr>
                      <m:e>
                        <m:r>
                          <a:rPr kumimoji="0" lang="en-US" altLang="zh-CN" sz="2000" i="1">
                            <a:solidFill>
                              <a:prstClr val="black"/>
                            </a:solidFill>
                            <a:latin typeface="Cambria Math" panose="02040503050406030204" pitchFamily="18" charset="0"/>
                          </a:rPr>
                          <m:t>𝜷</m:t>
                        </m:r>
                      </m:e>
                      <m:sub>
                        <m:r>
                          <a:rPr kumimoji="0" lang="en-US" altLang="zh-CN" sz="2000" i="1">
                            <a:solidFill>
                              <a:prstClr val="black"/>
                            </a:solidFill>
                            <a:latin typeface="Cambria Math" panose="02040503050406030204" pitchFamily="18" charset="0"/>
                          </a:rPr>
                          <m:t>𝒚</m:t>
                        </m:r>
                      </m:sub>
                      <m:sup>
                        <m:r>
                          <a:rPr kumimoji="0" lang="en-US" altLang="zh-CN" sz="2000" i="1">
                            <a:solidFill>
                              <a:prstClr val="black"/>
                            </a:solidFill>
                            <a:latin typeface="Cambria Math" panose="02040503050406030204" pitchFamily="18" charset="0"/>
                          </a:rPr>
                          <m:t>∗</m:t>
                        </m:r>
                      </m:sup>
                    </m:sSubSup>
                  </m:oMath>
                </a14:m>
                <a:r>
                  <a:rPr kumimoji="0" lang="zh-CN" altLang="zh-CN" sz="2000" dirty="0">
                    <a:solidFill>
                      <a:prstClr val="black"/>
                    </a:solidFill>
                    <a:latin typeface="华文楷体" panose="02010600040101010101" pitchFamily="2" charset="-122"/>
                    <a:ea typeface="华文楷体" panose="02010600040101010101" pitchFamily="2" charset="-122"/>
                  </a:rPr>
                  <a:t>与束团长度可比拟</a:t>
                </a:r>
                <a:endParaRPr kumimoji="0" lang="zh-CN" altLang="en-US" sz="2000" dirty="0">
                  <a:solidFill>
                    <a:prstClr val="black"/>
                  </a:solidFill>
                  <a:latin typeface="华文楷体" panose="02010600040101010101" pitchFamily="2" charset="-122"/>
                  <a:ea typeface="华文楷体" panose="02010600040101010101" pitchFamily="2" charset="-122"/>
                </a:endParaRPr>
              </a:p>
            </p:txBody>
          </p:sp>
        </mc:Choice>
        <mc:Fallback>
          <p:sp>
            <p:nvSpPr>
              <p:cNvPr id="23" name="文本框 22"/>
              <p:cNvSpPr txBox="1">
                <a:spLocks noRot="1" noChangeAspect="1" noMove="1" noResize="1" noEditPoints="1" noAdjustHandles="1" noChangeArrowheads="1" noChangeShapeType="1" noTextEdit="1"/>
              </p:cNvSpPr>
              <p:nvPr/>
            </p:nvSpPr>
            <p:spPr>
              <a:xfrm>
                <a:off x="4391766" y="3096871"/>
                <a:ext cx="4571974" cy="428259"/>
              </a:xfrm>
              <a:prstGeom prst="rect">
                <a:avLst/>
              </a:prstGeom>
              <a:blipFill>
                <a:blip r:embed="rId25"/>
                <a:stretch>
                  <a:fillRect l="-1333" t="-4286" b="-2142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4" name="矩形 23"/>
              <p:cNvSpPr/>
              <p:nvPr/>
            </p:nvSpPr>
            <p:spPr>
              <a:xfrm>
                <a:off x="16716" y="3582611"/>
                <a:ext cx="8273584" cy="736035"/>
              </a:xfrm>
              <a:prstGeom prst="rect">
                <a:avLst/>
              </a:prstGeom>
            </p:spPr>
            <p:txBody>
              <a:bodyPr wrap="square">
                <a:spAutoFit/>
              </a:bodyPr>
              <a:lstStyle/>
              <a:p>
                <a:pPr algn="l" defTabSz="457200" fontAlgn="auto">
                  <a:spcBef>
                    <a:spcPts val="0"/>
                  </a:spcBef>
                  <a:spcAft>
                    <a:spcPts val="0"/>
                  </a:spcAft>
                  <a:buClrTx/>
                  <a:buFontTx/>
                  <a:buNone/>
                  <a:defRPr/>
                </a:pPr>
                <a:r>
                  <a:rPr kumimoji="0" lang="zh-CN" altLang="zh-CN" sz="2000" kern="1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“超级粒子工厂”</a:t>
                </a:r>
                <a:r>
                  <a:rPr kumimoji="0" lang="en-US" altLang="zh-CN" sz="200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a:t>
                </a:r>
              </a:p>
              <a:p>
                <a:pPr algn="ctr" defTabSz="457200" fontAlgn="auto">
                  <a:spcBef>
                    <a:spcPts val="0"/>
                  </a:spcBef>
                  <a:spcAft>
                    <a:spcPts val="0"/>
                  </a:spcAft>
                  <a:buClrTx/>
                  <a:buFontTx/>
                  <a:buNone/>
                  <a:defRPr/>
                </a:pPr>
                <a:r>
                  <a:rPr kumimoji="0" lang="zh-CN" altLang="zh-CN" sz="2000" kern="1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流强</a:t>
                </a:r>
                <a:r>
                  <a:rPr kumimoji="0" lang="zh-CN" altLang="en-US" sz="200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很难极大改善</a:t>
                </a:r>
                <a:r>
                  <a:rPr kumimoji="0" lang="en-US" altLang="zh-CN" sz="200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zh-CN" sz="200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集体</a:t>
                </a:r>
                <a:r>
                  <a:rPr kumimoji="0" lang="zh-CN" altLang="zh-CN" sz="200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效应</a:t>
                </a:r>
                <a:r>
                  <a:rPr kumimoji="0" lang="zh-CN" altLang="zh-CN" sz="200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限制</a:t>
                </a:r>
                <a:r>
                  <a:rPr kumimoji="0" lang="en-US" altLang="zh-CN" sz="200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zh-CN" sz="200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、进一步</a:t>
                </a:r>
                <a:r>
                  <a:rPr kumimoji="0" lang="zh-CN" altLang="zh-CN" sz="2000" kern="100"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压缩</a:t>
                </a:r>
                <a14:m>
                  <m:oMath xmlns:m="http://schemas.openxmlformats.org/officeDocument/2006/math">
                    <m:sSubSup>
                      <m:sSubSupPr>
                        <m:ctrlPr>
                          <a:rPr kumimoji="0" lang="zh-CN" altLang="zh-CN" sz="2000" i="1">
                            <a:solidFill>
                              <a:srgbClr val="0000FF"/>
                            </a:solidFill>
                            <a:latin typeface="Cambria Math" panose="02040503050406030204" pitchFamily="18" charset="0"/>
                            <a:ea typeface="Cambria Math" panose="02040503050406030204" pitchFamily="18" charset="0"/>
                          </a:rPr>
                        </m:ctrlPr>
                      </m:sSubSupPr>
                      <m:e>
                        <m:r>
                          <a:rPr kumimoji="0" lang="en-US" altLang="zh-CN" sz="2000" i="1" kern="100">
                            <a:solidFill>
                              <a:srgbClr val="0000FF"/>
                            </a:solidFill>
                            <a:latin typeface="Cambria Math" panose="02040503050406030204" pitchFamily="18" charset="0"/>
                            <a:cs typeface="Times New Roman" panose="02020603050405020304" pitchFamily="18" charset="0"/>
                          </a:rPr>
                          <m:t>𝜷</m:t>
                        </m:r>
                      </m:e>
                      <m:sub>
                        <m:r>
                          <a:rPr kumimoji="0" lang="en-US" altLang="zh-CN" sz="2000" i="1" kern="100">
                            <a:solidFill>
                              <a:srgbClr val="0000FF"/>
                            </a:solidFill>
                            <a:latin typeface="Cambria Math" panose="02040503050406030204" pitchFamily="18" charset="0"/>
                            <a:cs typeface="Times New Roman" panose="02020603050405020304" pitchFamily="18" charset="0"/>
                          </a:rPr>
                          <m:t>𝒚</m:t>
                        </m:r>
                      </m:sub>
                      <m:sup>
                        <m:r>
                          <a:rPr kumimoji="0" lang="en-US" altLang="zh-CN" sz="2000" i="1" kern="100">
                            <a:solidFill>
                              <a:srgbClr val="0000FF"/>
                            </a:solidFill>
                            <a:latin typeface="Cambria Math" panose="02040503050406030204" pitchFamily="18" charset="0"/>
                            <a:cs typeface="Times New Roman" panose="02020603050405020304" pitchFamily="18" charset="0"/>
                          </a:rPr>
                          <m:t>∗</m:t>
                        </m:r>
                      </m:sup>
                    </m:sSubSup>
                  </m:oMath>
                </a14:m>
                <a:r>
                  <a:rPr kumimoji="0" lang="zh-CN" altLang="zh-CN" sz="200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到</a:t>
                </a:r>
                <a:r>
                  <a:rPr kumimoji="0" lang="zh-CN" altLang="zh-CN" sz="2000" kern="1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亚毫米</a:t>
                </a:r>
                <a:r>
                  <a:rPr kumimoji="0" lang="zh-CN" altLang="zh-CN" sz="200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量</a:t>
                </a:r>
                <a:r>
                  <a:rPr kumimoji="0" lang="zh-CN" altLang="zh-CN" sz="200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级</a:t>
                </a:r>
                <a:r>
                  <a:rPr kumimoji="0" lang="en-US" altLang="zh-CN" sz="200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zh-CN" altLang="en-US" sz="2000" dirty="0">
                  <a:solidFill>
                    <a:prstClr val="black"/>
                  </a:solidFill>
                  <a:latin typeface="华文楷体" panose="02010600040101010101" pitchFamily="2" charset="-122"/>
                  <a:ea typeface="华文楷体" panose="02010600040101010101" pitchFamily="2" charset="-122"/>
                </a:endParaRPr>
              </a:p>
            </p:txBody>
          </p:sp>
        </mc:Choice>
        <mc:Fallback>
          <p:sp>
            <p:nvSpPr>
              <p:cNvPr id="24" name="矩形 23"/>
              <p:cNvSpPr>
                <a:spLocks noRot="1" noChangeAspect="1" noMove="1" noResize="1" noEditPoints="1" noAdjustHandles="1" noChangeArrowheads="1" noChangeShapeType="1" noTextEdit="1"/>
              </p:cNvSpPr>
              <p:nvPr/>
            </p:nvSpPr>
            <p:spPr>
              <a:xfrm>
                <a:off x="16716" y="3582611"/>
                <a:ext cx="8273584" cy="736035"/>
              </a:xfrm>
              <a:prstGeom prst="rect">
                <a:avLst/>
              </a:prstGeom>
              <a:blipFill>
                <a:blip r:embed="rId26"/>
                <a:stretch>
                  <a:fillRect l="-811" t="-5000" b="-12500"/>
                </a:stretch>
              </a:blipFill>
            </p:spPr>
            <p:txBody>
              <a:bodyPr/>
              <a:lstStyle/>
              <a:p>
                <a:r>
                  <a:rPr lang="zh-CN" altLang="en-US">
                    <a:noFill/>
                  </a:rPr>
                  <a:t> </a:t>
                </a:r>
              </a:p>
            </p:txBody>
          </p:sp>
        </mc:Fallback>
      </mc:AlternateContent>
      <p:pic>
        <p:nvPicPr>
          <p:cNvPr id="26" name="图片 25"/>
          <p:cNvPicPr>
            <a:picLocks noChangeAspect="1"/>
          </p:cNvPicPr>
          <p:nvPr/>
        </p:nvPicPr>
        <p:blipFill>
          <a:blip r:embed="rId27"/>
          <a:stretch>
            <a:fillRect/>
          </a:stretch>
        </p:blipFill>
        <p:spPr>
          <a:xfrm>
            <a:off x="257613" y="4964540"/>
            <a:ext cx="2688101" cy="1366157"/>
          </a:xfrm>
          <a:prstGeom prst="rect">
            <a:avLst/>
          </a:prstGeom>
        </p:spPr>
      </p:pic>
      <mc:AlternateContent xmlns:mc="http://schemas.openxmlformats.org/markup-compatibility/2006">
        <mc:Choice xmlns:a14="http://schemas.microsoft.com/office/drawing/2010/main" Requires="a14">
          <p:sp>
            <p:nvSpPr>
              <p:cNvPr id="27" name="文本框 26"/>
              <p:cNvSpPr txBox="1"/>
              <p:nvPr/>
            </p:nvSpPr>
            <p:spPr>
              <a:xfrm>
                <a:off x="16716" y="4443293"/>
                <a:ext cx="3210280" cy="479811"/>
              </a:xfrm>
              <a:prstGeom prst="rect">
                <a:avLst/>
              </a:prstGeom>
              <a:noFill/>
            </p:spPr>
            <p:txBody>
              <a:bodyPr wrap="square" rtlCol="0">
                <a:spAutoFit/>
              </a:bodyPr>
              <a:lstStyle/>
              <a:p>
                <a:pPr algn="l" defTabSz="457200" fontAlgn="auto">
                  <a:spcBef>
                    <a:spcPts val="0"/>
                  </a:spcBef>
                  <a:spcAft>
                    <a:spcPts val="0"/>
                  </a:spcAft>
                  <a:buClrTx/>
                  <a:buFontTx/>
                  <a:buNone/>
                  <a:defRPr/>
                </a:pPr>
                <a:r>
                  <a:rPr kumimoji="0" lang="zh-CN" altLang="en-US" sz="2000" kern="0" dirty="0" smtClean="0">
                    <a:solidFill>
                      <a:srgbClr val="0000FF"/>
                    </a:solidFill>
                    <a:latin typeface="华文楷体" panose="02010600040101010101" pitchFamily="2" charset="-122"/>
                    <a:ea typeface="华文楷体" panose="02010600040101010101" pitchFamily="2" charset="-122"/>
                  </a:rPr>
                  <a:t>大</a:t>
                </a:r>
                <a:r>
                  <a:rPr kumimoji="0" lang="en-US" altLang="zh-CN" sz="2000" kern="0" dirty="0" smtClean="0">
                    <a:solidFill>
                      <a:srgbClr val="0000FF"/>
                    </a:solidFill>
                    <a:latin typeface="华文楷体" panose="02010600040101010101" pitchFamily="2" charset="-122"/>
                    <a:ea typeface="华文楷体" panose="02010600040101010101" pitchFamily="2" charset="-122"/>
                  </a:rPr>
                  <a:t>Piwinski </a:t>
                </a:r>
                <a:r>
                  <a:rPr kumimoji="0" lang="en-US" altLang="zh-CN" sz="2000" kern="0" dirty="0">
                    <a:solidFill>
                      <a:srgbClr val="0000FF"/>
                    </a:solidFill>
                    <a:latin typeface="华文楷体" panose="02010600040101010101" pitchFamily="2" charset="-122"/>
                    <a:ea typeface="华文楷体" panose="02010600040101010101" pitchFamily="2" charset="-122"/>
                  </a:rPr>
                  <a:t>Angle </a:t>
                </a:r>
                <a14:m>
                  <m:oMath xmlns:m="http://schemas.openxmlformats.org/officeDocument/2006/math">
                    <m:r>
                      <a:rPr kumimoji="0" lang="el-GR" altLang="zh-CN" sz="1600" i="1" kern="10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𝝋</m:t>
                    </m:r>
                    <m:r>
                      <a:rPr kumimoji="0" lang="en-US" altLang="zh-CN" sz="1600" kern="100">
                        <a:solidFill>
                          <a:srgbClr val="0000FF"/>
                        </a:solidFill>
                        <a:latin typeface="Cambria Math" panose="02040503050406030204" pitchFamily="18" charset="0"/>
                        <a:ea typeface="楷体" panose="02010609060101010101" pitchFamily="49" charset="-122"/>
                        <a:cs typeface="Times New Roman" panose="02020603050405020304" pitchFamily="18" charset="0"/>
                      </a:rPr>
                      <m:t>=</m:t>
                    </m:r>
                    <m:func>
                      <m:funcPr>
                        <m:ctrlPr>
                          <a:rPr kumimoji="0" lang="zh-CN" altLang="zh-CN" sz="1600" i="1" kern="0">
                            <a:solidFill>
                              <a:srgbClr val="0000FF"/>
                            </a:solidFill>
                            <a:latin typeface="Cambria Math" panose="02040503050406030204" pitchFamily="18" charset="0"/>
                            <a:ea typeface="Cambria Math" panose="02040503050406030204" pitchFamily="18" charset="0"/>
                          </a:rPr>
                        </m:ctrlPr>
                      </m:funcPr>
                      <m:fName>
                        <m:r>
                          <a:rPr kumimoji="0" lang="en-US" altLang="zh-CN" sz="1600" i="1" kern="100">
                            <a:solidFill>
                              <a:srgbClr val="0000FF"/>
                            </a:solidFill>
                            <a:latin typeface="Cambria Math" panose="02040503050406030204" pitchFamily="18" charset="0"/>
                            <a:ea typeface="楷体" panose="02010609060101010101" pitchFamily="49" charset="-122"/>
                            <a:cs typeface="Times New Roman" panose="02020603050405020304" pitchFamily="18" charset="0"/>
                          </a:rPr>
                          <m:t>𝒕𝒂𝒏</m:t>
                        </m:r>
                      </m:fName>
                      <m:e>
                        <m:f>
                          <m:fPr>
                            <m:ctrlPr>
                              <a:rPr kumimoji="0" lang="en-US" altLang="zh-CN" sz="1600" i="1" kern="100">
                                <a:solidFill>
                                  <a:srgbClr val="0000FF"/>
                                </a:solidFill>
                                <a:latin typeface="Cambria Math" panose="02040503050406030204" pitchFamily="18" charset="0"/>
                                <a:ea typeface="楷体" panose="02010609060101010101" pitchFamily="49" charset="-122"/>
                                <a:cs typeface="Times New Roman" panose="02020603050405020304" pitchFamily="18" charset="0"/>
                              </a:rPr>
                            </m:ctrlPr>
                          </m:fPr>
                          <m:num>
                            <m:r>
                              <a:rPr kumimoji="0" lang="en-US" altLang="zh-CN" sz="1600" i="1" kern="100">
                                <a:solidFill>
                                  <a:srgbClr val="0000FF"/>
                                </a:solidFill>
                                <a:latin typeface="Cambria Math" panose="02040503050406030204" pitchFamily="18" charset="0"/>
                                <a:ea typeface="楷体" panose="02010609060101010101" pitchFamily="49" charset="-122"/>
                                <a:cs typeface="Times New Roman" panose="02020603050405020304" pitchFamily="18" charset="0"/>
                              </a:rPr>
                              <m:t>𝜽</m:t>
                            </m:r>
                          </m:num>
                          <m:den>
                            <m:r>
                              <a:rPr kumimoji="0" lang="en-US" altLang="zh-CN" sz="1600" i="1" kern="100">
                                <a:solidFill>
                                  <a:srgbClr val="0000FF"/>
                                </a:solidFill>
                                <a:latin typeface="Cambria Math" panose="02040503050406030204" pitchFamily="18" charset="0"/>
                                <a:ea typeface="楷体" panose="02010609060101010101" pitchFamily="49" charset="-122"/>
                                <a:cs typeface="Times New Roman" panose="02020603050405020304" pitchFamily="18" charset="0"/>
                              </a:rPr>
                              <m:t>𝟐</m:t>
                            </m:r>
                          </m:den>
                        </m:f>
                      </m:e>
                    </m:func>
                    <m:r>
                      <a:rPr kumimoji="0" lang="en-US" altLang="zh-CN" sz="1600" i="1" kern="100">
                        <a:solidFill>
                          <a:srgbClr val="0000FF"/>
                        </a:solidFill>
                        <a:latin typeface="Cambria Math" panose="02040503050406030204" pitchFamily="18" charset="0"/>
                        <a:ea typeface="楷体" panose="02010609060101010101" pitchFamily="49" charset="-122"/>
                        <a:cs typeface="Times New Roman" panose="02020603050405020304" pitchFamily="18" charset="0"/>
                      </a:rPr>
                      <m:t>⋅</m:t>
                    </m:r>
                    <m:f>
                      <m:fPr>
                        <m:ctrlPr>
                          <a:rPr kumimoji="0" lang="en-US" altLang="zh-CN" sz="1600" i="1" kern="0">
                            <a:solidFill>
                              <a:srgbClr val="0000FF"/>
                            </a:solidFill>
                            <a:latin typeface="Cambria Math" panose="02040503050406030204" pitchFamily="18" charset="0"/>
                            <a:ea typeface="Cambria Math" panose="02040503050406030204" pitchFamily="18" charset="0"/>
                          </a:rPr>
                        </m:ctrlPr>
                      </m:fPr>
                      <m:num>
                        <m:sSub>
                          <m:sSubPr>
                            <m:ctrlPr>
                              <a:rPr kumimoji="0" lang="zh-CN" altLang="zh-CN" sz="1600" i="1" kern="0">
                                <a:solidFill>
                                  <a:srgbClr val="0000FF"/>
                                </a:solidFill>
                                <a:latin typeface="Cambria Math" panose="02040503050406030204" pitchFamily="18" charset="0"/>
                                <a:ea typeface="Cambria Math" panose="02040503050406030204" pitchFamily="18" charset="0"/>
                              </a:rPr>
                            </m:ctrlPr>
                          </m:sSubPr>
                          <m:e>
                            <m:r>
                              <a:rPr kumimoji="0" lang="en-US" altLang="zh-CN" sz="1600" i="1" kern="100">
                                <a:solidFill>
                                  <a:srgbClr val="0000FF"/>
                                </a:solidFill>
                                <a:latin typeface="Cambria Math" panose="02040503050406030204" pitchFamily="18" charset="0"/>
                                <a:ea typeface="楷体" panose="02010609060101010101" pitchFamily="49" charset="-122"/>
                                <a:cs typeface="Times New Roman" panose="02020603050405020304" pitchFamily="18" charset="0"/>
                              </a:rPr>
                              <m:t>𝝈</m:t>
                            </m:r>
                          </m:e>
                          <m:sub>
                            <m:r>
                              <a:rPr kumimoji="0" lang="en-US" altLang="zh-CN" sz="1600" i="1" kern="100">
                                <a:solidFill>
                                  <a:srgbClr val="0000FF"/>
                                </a:solidFill>
                                <a:latin typeface="Cambria Math" panose="02040503050406030204" pitchFamily="18" charset="0"/>
                                <a:ea typeface="楷体" panose="02010609060101010101" pitchFamily="49" charset="-122"/>
                                <a:cs typeface="Times New Roman" panose="02020603050405020304" pitchFamily="18" charset="0"/>
                              </a:rPr>
                              <m:t>𝒛</m:t>
                            </m:r>
                          </m:sub>
                        </m:sSub>
                      </m:num>
                      <m:den>
                        <m:sSub>
                          <m:sSubPr>
                            <m:ctrlPr>
                              <a:rPr kumimoji="0" lang="zh-CN" altLang="zh-CN" sz="1600" i="1" kern="0">
                                <a:solidFill>
                                  <a:srgbClr val="0000FF"/>
                                </a:solidFill>
                                <a:latin typeface="Cambria Math" panose="02040503050406030204" pitchFamily="18" charset="0"/>
                                <a:ea typeface="Cambria Math" panose="02040503050406030204" pitchFamily="18" charset="0"/>
                              </a:rPr>
                            </m:ctrlPr>
                          </m:sSubPr>
                          <m:e>
                            <m:r>
                              <a:rPr kumimoji="0" lang="en-US" altLang="zh-CN" sz="1600" i="1" kern="100">
                                <a:solidFill>
                                  <a:srgbClr val="0000FF"/>
                                </a:solidFill>
                                <a:latin typeface="Cambria Math" panose="02040503050406030204" pitchFamily="18" charset="0"/>
                                <a:ea typeface="楷体" panose="02010609060101010101" pitchFamily="49" charset="-122"/>
                                <a:cs typeface="Times New Roman" panose="02020603050405020304" pitchFamily="18" charset="0"/>
                              </a:rPr>
                              <m:t>𝝈</m:t>
                            </m:r>
                          </m:e>
                          <m:sub>
                            <m:r>
                              <a:rPr kumimoji="0" lang="en-US" altLang="zh-CN" sz="1600" i="1" kern="100">
                                <a:solidFill>
                                  <a:srgbClr val="0000FF"/>
                                </a:solidFill>
                                <a:latin typeface="Cambria Math" panose="02040503050406030204" pitchFamily="18" charset="0"/>
                                <a:ea typeface="楷体" panose="02010609060101010101" pitchFamily="49" charset="-122"/>
                                <a:cs typeface="Times New Roman" panose="02020603050405020304" pitchFamily="18" charset="0"/>
                              </a:rPr>
                              <m:t>𝒙</m:t>
                            </m:r>
                          </m:sub>
                        </m:sSub>
                      </m:den>
                    </m:f>
                  </m:oMath>
                </a14:m>
                <a:endParaRPr kumimoji="0" lang="zh-CN" altLang="en-US" sz="1600" dirty="0">
                  <a:solidFill>
                    <a:srgbClr val="0000FF"/>
                  </a:solidFill>
                  <a:latin typeface="华文楷体" panose="02010600040101010101" pitchFamily="2" charset="-122"/>
                  <a:ea typeface="华文楷体" panose="02010600040101010101" pitchFamily="2" charset="-122"/>
                </a:endParaRPr>
              </a:p>
            </p:txBody>
          </p:sp>
        </mc:Choice>
        <mc:Fallback>
          <p:sp>
            <p:nvSpPr>
              <p:cNvPr id="27" name="文本框 26"/>
              <p:cNvSpPr txBox="1">
                <a:spLocks noRot="1" noChangeAspect="1" noMove="1" noResize="1" noEditPoints="1" noAdjustHandles="1" noChangeArrowheads="1" noChangeShapeType="1" noTextEdit="1"/>
              </p:cNvSpPr>
              <p:nvPr/>
            </p:nvSpPr>
            <p:spPr>
              <a:xfrm>
                <a:off x="16716" y="4443293"/>
                <a:ext cx="3210280" cy="479811"/>
              </a:xfrm>
              <a:prstGeom prst="rect">
                <a:avLst/>
              </a:prstGeom>
              <a:blipFill>
                <a:blip r:embed="rId28"/>
                <a:stretch>
                  <a:fillRect l="-2091" t="-3797" b="-886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8" name="矩形 27"/>
              <p:cNvSpPr/>
              <p:nvPr/>
            </p:nvSpPr>
            <p:spPr>
              <a:xfrm>
                <a:off x="2958497" y="4914322"/>
                <a:ext cx="2945869" cy="1362296"/>
              </a:xfrm>
              <a:prstGeom prst="rect">
                <a:avLst/>
              </a:prstGeom>
            </p:spPr>
            <p:txBody>
              <a:bodyPr wrap="square">
                <a:spAutoFit/>
              </a:bodyPr>
              <a:lstStyle/>
              <a:p>
                <a:pPr marL="285750" indent="-285750" algn="l" defTabSz="457200" fontAlgn="auto">
                  <a:spcBef>
                    <a:spcPts val="0"/>
                  </a:spcBef>
                  <a:spcAft>
                    <a:spcPts val="0"/>
                  </a:spcAft>
                  <a:buClrTx/>
                  <a:buFont typeface="Wingdings" panose="05000000000000000000" pitchFamily="2" charset="2"/>
                  <a:buChar char="p"/>
                  <a:defRPr/>
                </a:pPr>
                <a:r>
                  <a:rPr kumimoji="0" lang="zh-CN" altLang="zh-CN" sz="1600" b="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增大</a:t>
                </a:r>
                <a:r>
                  <a:rPr kumimoji="0" lang="zh-CN" altLang="zh-CN" sz="1600" b="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交叉角、</a:t>
                </a:r>
                <a:r>
                  <a:rPr kumimoji="0" lang="zh-CN" altLang="zh-CN" sz="1600" b="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压缩发射</a:t>
                </a:r>
                <a:r>
                  <a:rPr kumimoji="0" lang="zh-CN" altLang="zh-CN" sz="1600" b="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度和</a:t>
                </a:r>
                <a14:m>
                  <m:oMath xmlns:m="http://schemas.openxmlformats.org/officeDocument/2006/math">
                    <m:sSubSup>
                      <m:sSubSupPr>
                        <m:ctrlPr>
                          <a:rPr kumimoji="0" lang="zh-CN" altLang="zh-CN" sz="1600" b="0" i="1">
                            <a:solidFill>
                              <a:srgbClr val="000000"/>
                            </a:solidFill>
                            <a:latin typeface="Cambria Math" panose="02040503050406030204" pitchFamily="18" charset="0"/>
                            <a:ea typeface="Cambria Math" panose="02040503050406030204" pitchFamily="18" charset="0"/>
                            <a:cs typeface="楷体_GB2312"/>
                          </a:rPr>
                        </m:ctrlPr>
                      </m:sSubSupPr>
                      <m:e>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𝛽</m:t>
                        </m:r>
                      </m:e>
                      <m:sub>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𝑥</m:t>
                        </m:r>
                      </m:sub>
                      <m:sup>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m:t>
                        </m:r>
                      </m:sup>
                    </m:sSubSup>
                  </m:oMath>
                </a14:m>
                <a:r>
                  <a:rPr kumimoji="0" lang="zh-CN" altLang="zh-CN" sz="1600" b="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zh-CN" sz="1600" b="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实现</a:t>
                </a:r>
                <a:r>
                  <a:rPr kumimoji="0" lang="en-US" altLang="zh-CN" sz="1600" b="0" kern="100" dirty="0" err="1">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Piwinski</a:t>
                </a:r>
                <a:r>
                  <a:rPr kumimoji="0" lang="zh-CN" altLang="zh-CN" sz="1600" b="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角</a:t>
                </a:r>
                <a:r>
                  <a:rPr kumimoji="0" lang="en-US" altLang="zh-CN" sz="1600" b="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φ&gt;&gt;1</a:t>
                </a:r>
                <a:r>
                  <a:rPr kumimoji="0" lang="zh-CN" altLang="zh-CN" sz="1600" b="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en-US" altLang="zh-CN" sz="1600" b="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lgn="l" defTabSz="457200" fontAlgn="auto">
                  <a:spcBef>
                    <a:spcPts val="0"/>
                  </a:spcBef>
                  <a:spcAft>
                    <a:spcPts val="0"/>
                  </a:spcAft>
                  <a:buClrTx/>
                  <a:buFont typeface="Wingdings" panose="05000000000000000000" pitchFamily="2" charset="2"/>
                  <a:buChar char="p"/>
                  <a:defRPr/>
                </a:pPr>
                <a:r>
                  <a:rPr kumimoji="0" lang="zh-CN" altLang="zh-CN" sz="1600" b="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抑制</a:t>
                </a:r>
                <a:r>
                  <a:rPr kumimoji="0" lang="en-US" altLang="zh-CN" sz="1600" b="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hourglass</a:t>
                </a:r>
                <a:r>
                  <a:rPr kumimoji="0" lang="zh-CN" altLang="zh-CN" sz="1600" b="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效应只需</a:t>
                </a:r>
                <a14:m>
                  <m:oMath xmlns:m="http://schemas.openxmlformats.org/officeDocument/2006/math">
                    <m:sSubSup>
                      <m:sSubSupPr>
                        <m:ctrlPr>
                          <a:rPr kumimoji="0" lang="zh-CN" altLang="zh-CN" sz="1600" b="0" i="1">
                            <a:solidFill>
                              <a:srgbClr val="000000"/>
                            </a:solidFill>
                            <a:latin typeface="Cambria Math" panose="02040503050406030204" pitchFamily="18" charset="0"/>
                            <a:ea typeface="Cambria Math" panose="02040503050406030204" pitchFamily="18" charset="0"/>
                            <a:cs typeface="楷体_GB2312"/>
                          </a:rPr>
                        </m:ctrlPr>
                      </m:sSubSupPr>
                      <m:e>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𝛽</m:t>
                        </m:r>
                      </m:e>
                      <m:sub>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𝑦</m:t>
                        </m:r>
                      </m:sub>
                      <m:sup>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m:t>
                        </m:r>
                      </m:sup>
                    </m:sSubSup>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m:t>
                    </m:r>
                    <m:sSub>
                      <m:sSubPr>
                        <m:ctrlPr>
                          <a:rPr kumimoji="0" lang="zh-CN" altLang="zh-CN" sz="1600" b="0" i="1">
                            <a:solidFill>
                              <a:srgbClr val="000000"/>
                            </a:solidFill>
                            <a:latin typeface="Cambria Math" panose="02040503050406030204" pitchFamily="18" charset="0"/>
                            <a:ea typeface="Cambria Math" panose="02040503050406030204" pitchFamily="18" charset="0"/>
                            <a:cs typeface="楷体_GB2312"/>
                          </a:rPr>
                        </m:ctrlPr>
                      </m:sSubPr>
                      <m:e>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𝜎</m:t>
                        </m:r>
                      </m:e>
                      <m:sub>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𝑥</m:t>
                        </m:r>
                      </m:sub>
                    </m:sSub>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m:t>
                    </m:r>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𝜃</m:t>
                    </m:r>
                    <m:r>
                      <a:rPr kumimoji="0" lang="en-US" altLang="zh-CN" sz="1600" b="0" kern="100">
                        <a:solidFill>
                          <a:srgbClr val="000000"/>
                        </a:solidFill>
                        <a:latin typeface="Cambria Math" panose="02040503050406030204" pitchFamily="18" charset="0"/>
                        <a:cs typeface="Times New Roman" panose="02020603050405020304" pitchFamily="18" charset="0"/>
                      </a:rPr>
                      <m:t>≪</m:t>
                    </m:r>
                    <m:sSub>
                      <m:sSubPr>
                        <m:ctrlPr>
                          <a:rPr kumimoji="0" lang="zh-CN" altLang="zh-CN" sz="1600" b="0" i="1">
                            <a:solidFill>
                              <a:srgbClr val="000000"/>
                            </a:solidFill>
                            <a:latin typeface="Cambria Math" panose="02040503050406030204" pitchFamily="18" charset="0"/>
                            <a:ea typeface="Cambria Math" panose="02040503050406030204" pitchFamily="18" charset="0"/>
                            <a:cs typeface="楷体_GB2312"/>
                          </a:rPr>
                        </m:ctrlPr>
                      </m:sSubPr>
                      <m:e>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𝜎</m:t>
                        </m:r>
                      </m:e>
                      <m:sub>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𝑧</m:t>
                        </m:r>
                      </m:sub>
                    </m:sSub>
                  </m:oMath>
                </a14:m>
                <a:r>
                  <a:rPr kumimoji="0" lang="zh-CN" altLang="zh-CN" sz="1600" b="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en-US" altLang="zh-CN" sz="1600" b="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lgn="l" defTabSz="457200" fontAlgn="auto">
                  <a:spcBef>
                    <a:spcPts val="0"/>
                  </a:spcBef>
                  <a:spcAft>
                    <a:spcPts val="0"/>
                  </a:spcAft>
                  <a:buClrTx/>
                  <a:buFont typeface="Wingdings" panose="05000000000000000000" pitchFamily="2" charset="2"/>
                  <a:buChar char="p"/>
                  <a:defRPr/>
                </a:pPr>
                <a:r>
                  <a:rPr kumimoji="0" lang="zh-CN" altLang="zh-CN" sz="1600" b="0" kern="100" dirty="0" smtClean="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压缩</a:t>
                </a:r>
                <a14:m>
                  <m:oMath xmlns:m="http://schemas.openxmlformats.org/officeDocument/2006/math">
                    <m:sSubSup>
                      <m:sSubSupPr>
                        <m:ctrlPr>
                          <a:rPr kumimoji="0" lang="zh-CN" altLang="zh-CN" sz="1600" b="0" i="1">
                            <a:solidFill>
                              <a:srgbClr val="000000"/>
                            </a:solidFill>
                            <a:latin typeface="Cambria Math" panose="02040503050406030204" pitchFamily="18" charset="0"/>
                            <a:ea typeface="Cambria Math" panose="02040503050406030204" pitchFamily="18" charset="0"/>
                            <a:cs typeface="楷体_GB2312"/>
                          </a:rPr>
                        </m:ctrlPr>
                      </m:sSubSupPr>
                      <m:e>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𝛽</m:t>
                        </m:r>
                      </m:e>
                      <m:sub>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𝑦</m:t>
                        </m:r>
                      </m:sub>
                      <m:sup>
                        <m:r>
                          <a:rPr kumimoji="0" lang="en-US" altLang="zh-CN" sz="1600" b="0" i="1" kern="100">
                            <a:solidFill>
                              <a:srgbClr val="000000"/>
                            </a:solidFill>
                            <a:latin typeface="Cambria Math" panose="02040503050406030204" pitchFamily="18" charset="0"/>
                            <a:ea typeface="楷体" panose="02010609060101010101" pitchFamily="49" charset="-122"/>
                            <a:cs typeface="楷体_GB2312"/>
                          </a:rPr>
                          <m:t>∗</m:t>
                        </m:r>
                      </m:sup>
                    </m:sSubSup>
                  </m:oMath>
                </a14:m>
                <a:r>
                  <a:rPr kumimoji="0" lang="zh-CN" altLang="zh-CN" sz="1600" b="0" kern="100" dirty="0">
                    <a:solidFill>
                      <a:prstClr val="black"/>
                    </a:solidFill>
                    <a:latin typeface="华文楷体" panose="02010600040101010101" pitchFamily="2" charset="-122"/>
                    <a:ea typeface="华文楷体" panose="02010600040101010101" pitchFamily="2" charset="-122"/>
                    <a:cs typeface="Times New Roman" panose="02020603050405020304" pitchFamily="18" charset="0"/>
                  </a:rPr>
                  <a:t>不需要同时缩短束长；</a:t>
                </a:r>
                <a:endParaRPr kumimoji="0" lang="zh-CN" altLang="en-US" sz="1600" b="0" dirty="0">
                  <a:solidFill>
                    <a:prstClr val="black"/>
                  </a:solidFill>
                  <a:latin typeface="华文楷体" panose="02010600040101010101" pitchFamily="2" charset="-122"/>
                  <a:ea typeface="华文楷体" panose="02010600040101010101" pitchFamily="2" charset="-122"/>
                </a:endParaRPr>
              </a:p>
            </p:txBody>
          </p:sp>
        </mc:Choice>
        <mc:Fallback>
          <p:sp>
            <p:nvSpPr>
              <p:cNvPr id="28" name="矩形 27"/>
              <p:cNvSpPr>
                <a:spLocks noRot="1" noChangeAspect="1" noMove="1" noResize="1" noEditPoints="1" noAdjustHandles="1" noChangeArrowheads="1" noChangeShapeType="1" noTextEdit="1"/>
              </p:cNvSpPr>
              <p:nvPr/>
            </p:nvSpPr>
            <p:spPr>
              <a:xfrm>
                <a:off x="2958497" y="4914322"/>
                <a:ext cx="2945869" cy="1362296"/>
              </a:xfrm>
              <a:prstGeom prst="rect">
                <a:avLst/>
              </a:prstGeom>
              <a:blipFill>
                <a:blip r:embed="rId29"/>
                <a:stretch>
                  <a:fillRect l="-826" t="-893" r="-8058" b="-4018"/>
                </a:stretch>
              </a:blipFill>
            </p:spPr>
            <p:txBody>
              <a:bodyPr/>
              <a:lstStyle/>
              <a:p>
                <a:r>
                  <a:rPr lang="zh-CN" altLang="en-US">
                    <a:noFill/>
                  </a:rPr>
                  <a:t> </a:t>
                </a:r>
              </a:p>
            </p:txBody>
          </p:sp>
        </mc:Fallback>
      </mc:AlternateContent>
      <p:sp>
        <p:nvSpPr>
          <p:cNvPr id="29" name="文本框 28"/>
          <p:cNvSpPr txBox="1"/>
          <p:nvPr/>
        </p:nvSpPr>
        <p:spPr>
          <a:xfrm>
            <a:off x="6058353" y="4836683"/>
            <a:ext cx="3085647" cy="400110"/>
          </a:xfrm>
          <a:prstGeom prst="rect">
            <a:avLst/>
          </a:prstGeom>
          <a:noFill/>
        </p:spPr>
        <p:txBody>
          <a:bodyPr wrap="square" rtlCol="0">
            <a:spAutoFit/>
          </a:bodyPr>
          <a:lstStyle/>
          <a:p>
            <a:pPr algn="l" defTabSz="457200" fontAlgn="auto">
              <a:spcBef>
                <a:spcPts val="0"/>
              </a:spcBef>
              <a:spcAft>
                <a:spcPts val="0"/>
              </a:spcAft>
              <a:buClrTx/>
              <a:buFontTx/>
              <a:buNone/>
              <a:defRPr/>
            </a:pPr>
            <a:r>
              <a:rPr kumimoji="0" lang="en-US" altLang="zh-CN" sz="2000" dirty="0" smtClean="0">
                <a:solidFill>
                  <a:srgbClr val="0000FF"/>
                </a:solidFill>
                <a:latin typeface="华文楷体" panose="02010600040101010101" pitchFamily="2" charset="-122"/>
                <a:ea typeface="华文楷体" panose="02010600040101010101" pitchFamily="2" charset="-122"/>
              </a:rPr>
              <a:t>crab</a:t>
            </a:r>
            <a:r>
              <a:rPr kumimoji="0" lang="zh-CN" altLang="zh-CN" sz="2000" dirty="0">
                <a:solidFill>
                  <a:srgbClr val="0000FF"/>
                </a:solidFill>
                <a:latin typeface="华文楷体" panose="02010600040101010101" pitchFamily="2" charset="-122"/>
                <a:ea typeface="华文楷体" panose="02010600040101010101" pitchFamily="2" charset="-122"/>
              </a:rPr>
              <a:t>六极</a:t>
            </a:r>
            <a:r>
              <a:rPr kumimoji="0" lang="zh-CN" altLang="zh-CN" sz="2000" dirty="0" smtClean="0">
                <a:solidFill>
                  <a:srgbClr val="0000FF"/>
                </a:solidFill>
                <a:latin typeface="华文楷体" panose="02010600040101010101" pitchFamily="2" charset="-122"/>
                <a:ea typeface="华文楷体" panose="02010600040101010101" pitchFamily="2" charset="-122"/>
              </a:rPr>
              <a:t>铁抑制</a:t>
            </a:r>
            <a:r>
              <a:rPr kumimoji="0" lang="zh-CN" altLang="en-US" sz="2000" dirty="0" smtClean="0">
                <a:solidFill>
                  <a:srgbClr val="0000FF"/>
                </a:solidFill>
                <a:latin typeface="华文楷体" panose="02010600040101010101" pitchFamily="2" charset="-122"/>
                <a:ea typeface="华文楷体" panose="02010600040101010101" pitchFamily="2" charset="-122"/>
              </a:rPr>
              <a:t>束</a:t>
            </a:r>
            <a:r>
              <a:rPr kumimoji="0" lang="en-US" altLang="zh-CN" sz="2000" dirty="0" smtClean="0">
                <a:solidFill>
                  <a:srgbClr val="0000FF"/>
                </a:solidFill>
                <a:latin typeface="华文楷体" panose="02010600040101010101" pitchFamily="2" charset="-122"/>
                <a:ea typeface="华文楷体" panose="02010600040101010101" pitchFamily="2" charset="-122"/>
              </a:rPr>
              <a:t>-</a:t>
            </a:r>
            <a:r>
              <a:rPr kumimoji="0" lang="zh-CN" altLang="en-US" sz="2000" dirty="0" smtClean="0">
                <a:solidFill>
                  <a:srgbClr val="0000FF"/>
                </a:solidFill>
                <a:latin typeface="华文楷体" panose="02010600040101010101" pitchFamily="2" charset="-122"/>
                <a:ea typeface="华文楷体" panose="02010600040101010101" pitchFamily="2" charset="-122"/>
              </a:rPr>
              <a:t>束</a:t>
            </a:r>
            <a:r>
              <a:rPr kumimoji="0" lang="zh-CN" altLang="zh-CN" sz="2000" dirty="0" smtClean="0">
                <a:solidFill>
                  <a:srgbClr val="0000FF"/>
                </a:solidFill>
                <a:latin typeface="华文楷体" panose="02010600040101010101" pitchFamily="2" charset="-122"/>
                <a:ea typeface="华文楷体" panose="02010600040101010101" pitchFamily="2" charset="-122"/>
              </a:rPr>
              <a:t>共振</a:t>
            </a:r>
            <a:endParaRPr kumimoji="0" lang="zh-CN" altLang="en-US" sz="2000" dirty="0">
              <a:solidFill>
                <a:srgbClr val="0000FF"/>
              </a:solidFill>
              <a:latin typeface="华文楷体" panose="02010600040101010101" pitchFamily="2" charset="-122"/>
              <a:ea typeface="华文楷体" panose="02010600040101010101" pitchFamily="2" charset="-122"/>
            </a:endParaRPr>
          </a:p>
        </p:txBody>
      </p:sp>
      <p:sp>
        <p:nvSpPr>
          <p:cNvPr id="30" name="文本框 29"/>
          <p:cNvSpPr txBox="1"/>
          <p:nvPr/>
        </p:nvSpPr>
        <p:spPr>
          <a:xfrm>
            <a:off x="3304968" y="4445045"/>
            <a:ext cx="2455895" cy="400110"/>
          </a:xfrm>
          <a:prstGeom prst="rect">
            <a:avLst/>
          </a:prstGeom>
          <a:solidFill>
            <a:srgbClr val="FFFF00"/>
          </a:solidFill>
        </p:spPr>
        <p:txBody>
          <a:bodyPr wrap="square" rtlCol="0">
            <a:spAutoFit/>
          </a:bodyPr>
          <a:lstStyle/>
          <a:p>
            <a:pPr algn="l" defTabSz="457200" fontAlgn="auto">
              <a:spcBef>
                <a:spcPts val="0"/>
              </a:spcBef>
              <a:spcAft>
                <a:spcPts val="0"/>
              </a:spcAft>
              <a:buClrTx/>
              <a:buFontTx/>
              <a:buNone/>
              <a:defRPr/>
            </a:pPr>
            <a:r>
              <a:rPr kumimoji="0" lang="en-US" altLang="zh-CN" sz="2000" kern="0" dirty="0" smtClean="0">
                <a:solidFill>
                  <a:srgbClr val="FF0000"/>
                </a:solidFill>
                <a:latin typeface="华文楷体" panose="02010600040101010101" pitchFamily="2" charset="-122"/>
                <a:ea typeface="华文楷体" panose="02010600040101010101" pitchFamily="2" charset="-122"/>
              </a:rPr>
              <a:t>INFN</a:t>
            </a:r>
            <a:r>
              <a:rPr kumimoji="0" lang="zh-CN" altLang="zh-CN" sz="2000" kern="0" dirty="0" smtClean="0">
                <a:solidFill>
                  <a:srgbClr val="FF0000"/>
                </a:solidFill>
                <a:latin typeface="华文楷体" panose="02010600040101010101" pitchFamily="2" charset="-122"/>
                <a:ea typeface="华文楷体" panose="02010600040101010101" pitchFamily="2" charset="-122"/>
              </a:rPr>
              <a:t>实验验证</a:t>
            </a:r>
            <a:r>
              <a:rPr kumimoji="0" lang="en-US" altLang="zh-CN" sz="2000" kern="0" dirty="0" smtClean="0">
                <a:solidFill>
                  <a:srgbClr val="FF0000"/>
                </a:solidFill>
                <a:latin typeface="华文楷体" panose="02010600040101010101" pitchFamily="2" charset="-122"/>
                <a:ea typeface="华文楷体" panose="02010600040101010101" pitchFamily="2" charset="-122"/>
              </a:rPr>
              <a:t>(2009)</a:t>
            </a:r>
            <a:endParaRPr kumimoji="0" lang="zh-CN" altLang="en-US" sz="2000" kern="0" dirty="0" smtClean="0">
              <a:solidFill>
                <a:srgbClr val="FF0000"/>
              </a:solidFill>
              <a:latin typeface="华文楷体" panose="02010600040101010101" pitchFamily="2" charset="-122"/>
              <a:ea typeface="华文楷体" panose="02010600040101010101" pitchFamily="2" charset="-122"/>
            </a:endParaRPr>
          </a:p>
        </p:txBody>
      </p:sp>
      <p:pic>
        <p:nvPicPr>
          <p:cNvPr id="31" name="图片 30"/>
          <p:cNvPicPr>
            <a:picLocks noChangeAspect="1"/>
          </p:cNvPicPr>
          <p:nvPr/>
        </p:nvPicPr>
        <p:blipFill>
          <a:blip r:embed="rId30"/>
          <a:stretch>
            <a:fillRect/>
          </a:stretch>
        </p:blipFill>
        <p:spPr>
          <a:xfrm>
            <a:off x="5904366" y="5184015"/>
            <a:ext cx="3142461" cy="1485457"/>
          </a:xfrm>
          <a:prstGeom prst="rect">
            <a:avLst/>
          </a:prstGeom>
        </p:spPr>
      </p:pic>
    </p:spTree>
    <p:extLst>
      <p:ext uri="{BB962C8B-B14F-4D97-AF65-F5344CB8AC3E}">
        <p14:creationId xmlns:p14="http://schemas.microsoft.com/office/powerpoint/2010/main" val="39716978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9427" y="794220"/>
            <a:ext cx="5228169" cy="3224213"/>
          </a:xfrm>
          <a:prstGeom prst="rect">
            <a:avLst/>
          </a:prstGeom>
        </p:spPr>
      </p:pic>
      <p:sp>
        <p:nvSpPr>
          <p:cNvPr id="2" name="标题 1"/>
          <p:cNvSpPr>
            <a:spLocks noGrp="1"/>
          </p:cNvSpPr>
          <p:nvPr>
            <p:ph type="title"/>
          </p:nvPr>
        </p:nvSpPr>
        <p:spPr/>
        <p:txBody>
          <a:bodyPr/>
          <a:lstStyle/>
          <a:p>
            <a:r>
              <a:rPr lang="zh-CN" altLang="en-US" dirty="0">
                <a:solidFill>
                  <a:srgbClr val="0000FF"/>
                </a:solidFill>
              </a:rPr>
              <a:t>加速器</a:t>
            </a:r>
            <a:r>
              <a:rPr lang="zh-CN" altLang="en-US" dirty="0" smtClean="0">
                <a:solidFill>
                  <a:srgbClr val="0000FF"/>
                </a:solidFill>
              </a:rPr>
              <a:t>概念性设计</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42</a:t>
            </a:fld>
            <a:endParaRPr lang="en-US" dirty="0"/>
          </a:p>
        </p:txBody>
      </p:sp>
      <p:pic>
        <p:nvPicPr>
          <p:cNvPr id="4" name="图片 3"/>
          <p:cNvPicPr>
            <a:picLocks noChangeAspect="1"/>
          </p:cNvPicPr>
          <p:nvPr/>
        </p:nvPicPr>
        <p:blipFill>
          <a:blip r:embed="rId3"/>
          <a:stretch>
            <a:fillRect/>
          </a:stretch>
        </p:blipFill>
        <p:spPr>
          <a:xfrm>
            <a:off x="990600" y="4150408"/>
            <a:ext cx="1850572" cy="2286000"/>
          </a:xfrm>
          <a:prstGeom prst="rect">
            <a:avLst/>
          </a:prstGeom>
          <a:ln w="25400">
            <a:solidFill>
              <a:schemeClr val="tx1"/>
            </a:solidFill>
          </a:ln>
        </p:spPr>
      </p:pic>
      <p:pic>
        <p:nvPicPr>
          <p:cNvPr id="5" name="图片 4"/>
          <p:cNvPicPr>
            <a:picLocks noChangeAspect="1"/>
          </p:cNvPicPr>
          <p:nvPr/>
        </p:nvPicPr>
        <p:blipFill>
          <a:blip r:embed="rId4"/>
          <a:stretch>
            <a:fillRect/>
          </a:stretch>
        </p:blipFill>
        <p:spPr>
          <a:xfrm>
            <a:off x="2285409" y="3374316"/>
            <a:ext cx="2017697" cy="2827210"/>
          </a:xfrm>
          <a:prstGeom prst="rect">
            <a:avLst/>
          </a:prstGeom>
          <a:ln w="25400">
            <a:solidFill>
              <a:schemeClr val="tx1"/>
            </a:solidFill>
          </a:ln>
        </p:spPr>
      </p:pic>
      <p:sp>
        <p:nvSpPr>
          <p:cNvPr id="8" name="文本框 7"/>
          <p:cNvSpPr txBox="1"/>
          <p:nvPr/>
        </p:nvSpPr>
        <p:spPr>
          <a:xfrm>
            <a:off x="1915886" y="6457890"/>
            <a:ext cx="3200400" cy="400110"/>
          </a:xfrm>
          <a:prstGeom prst="rect">
            <a:avLst/>
          </a:prstGeom>
          <a:noFill/>
        </p:spPr>
        <p:txBody>
          <a:bodyPr wrap="square" rtlCol="0">
            <a:spAutoFit/>
          </a:bodyPr>
          <a:lstStyle/>
          <a:p>
            <a:pPr algn="l">
              <a:buNone/>
            </a:pPr>
            <a:r>
              <a:rPr lang="zh-CN" altLang="en-US" sz="2000" dirty="0" smtClean="0">
                <a:solidFill>
                  <a:schemeClr val="tx1"/>
                </a:solidFill>
                <a:latin typeface="华文楷体" panose="02010600040101010101" pitchFamily="2" charset="-122"/>
                <a:ea typeface="华文楷体" panose="02010600040101010101" pitchFamily="2" charset="-122"/>
              </a:rPr>
              <a:t>初版的概念性设计报告</a:t>
            </a:r>
            <a:endParaRPr lang="zh-CN" altLang="en-US" sz="2000" dirty="0">
              <a:solidFill>
                <a:schemeClr val="tx1"/>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5"/>
          <a:stretch>
            <a:fillRect/>
          </a:stretch>
        </p:blipFill>
        <p:spPr>
          <a:xfrm>
            <a:off x="3733800" y="2286000"/>
            <a:ext cx="2438400" cy="3200400"/>
          </a:xfrm>
          <a:prstGeom prst="rect">
            <a:avLst/>
          </a:prstGeom>
          <a:ln w="25400">
            <a:solidFill>
              <a:schemeClr val="tx1"/>
            </a:solidFill>
          </a:ln>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3642" y="4524153"/>
            <a:ext cx="2553897" cy="1694926"/>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1176790"/>
            <a:ext cx="2784666" cy="2632237"/>
          </a:xfrm>
          <a:prstGeom prst="rect">
            <a:avLst/>
          </a:prstGeom>
        </p:spPr>
      </p:pic>
    </p:spTree>
    <p:extLst>
      <p:ext uri="{BB962C8B-B14F-4D97-AF65-F5344CB8AC3E}">
        <p14:creationId xmlns:p14="http://schemas.microsoft.com/office/powerpoint/2010/main" val="12261684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4300" y="31376"/>
            <a:ext cx="7543800" cy="685800"/>
          </a:xfrm>
        </p:spPr>
        <p:txBody>
          <a:bodyPr/>
          <a:lstStyle/>
          <a:p>
            <a:r>
              <a:rPr lang="zh-CN" altLang="en-US" dirty="0" smtClean="0">
                <a:solidFill>
                  <a:srgbClr val="0000FF"/>
                </a:solidFill>
              </a:rPr>
              <a:t>加速器总体情况</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43</a:t>
            </a:fld>
            <a:endParaRPr lang="en-US" dirty="0"/>
          </a:p>
        </p:txBody>
      </p:sp>
      <p:sp>
        <p:nvSpPr>
          <p:cNvPr id="4" name="文本框 3"/>
          <p:cNvSpPr txBox="1"/>
          <p:nvPr/>
        </p:nvSpPr>
        <p:spPr>
          <a:xfrm>
            <a:off x="381000" y="657565"/>
            <a:ext cx="3962400" cy="584775"/>
          </a:xfrm>
          <a:prstGeom prst="rect">
            <a:avLst/>
          </a:prstGeom>
          <a:noFill/>
        </p:spPr>
        <p:txBody>
          <a:bodyPr wrap="square" rtlCol="0">
            <a:spAutoFit/>
          </a:bodyPr>
          <a:lstStyle/>
          <a:p>
            <a:pPr algn="l">
              <a:buNone/>
            </a:pPr>
            <a:r>
              <a:rPr lang="en-US" altLang="zh-CN" dirty="0">
                <a:latin typeface="华文楷体" panose="02010600040101010101" pitchFamily="2" charset="-122"/>
                <a:ea typeface="华文楷体" panose="02010600040101010101" pitchFamily="2" charset="-122"/>
              </a:rPr>
              <a:t>MBA</a:t>
            </a:r>
            <a:r>
              <a:rPr lang="zh-CN" altLang="en-US" dirty="0">
                <a:latin typeface="华文楷体" panose="02010600040101010101" pitchFamily="2" charset="-122"/>
                <a:ea typeface="华文楷体" panose="02010600040101010101" pitchFamily="2" charset="-122"/>
              </a:rPr>
              <a:t>结构弧</a:t>
            </a:r>
            <a:r>
              <a:rPr lang="zh-CN" altLang="en-US" dirty="0" smtClean="0">
                <a:latin typeface="华文楷体" panose="02010600040101010101" pitchFamily="2" charset="-122"/>
                <a:ea typeface="华文楷体" panose="02010600040101010101" pitchFamily="2" charset="-122"/>
              </a:rPr>
              <a:t>区</a:t>
            </a:r>
            <a:endParaRPr lang="en-US" altLang="zh-CN" dirty="0">
              <a:latin typeface="华文楷体" panose="02010600040101010101" pitchFamily="2" charset="-122"/>
              <a:ea typeface="华文楷体" panose="02010600040101010101" pitchFamily="2" charset="-122"/>
            </a:endParaRPr>
          </a:p>
        </p:txBody>
      </p:sp>
      <p:sp>
        <p:nvSpPr>
          <p:cNvPr id="5" name="矩形 4"/>
          <p:cNvSpPr/>
          <p:nvPr/>
        </p:nvSpPr>
        <p:spPr>
          <a:xfrm>
            <a:off x="113752" y="1176249"/>
            <a:ext cx="8229599" cy="3688126"/>
          </a:xfrm>
          <a:prstGeom prst="rect">
            <a:avLst/>
          </a:prstGeom>
        </p:spPr>
        <p:txBody>
          <a:bodyPr wrap="square">
            <a:spAutoFit/>
          </a:bodyPr>
          <a:lstStyle/>
          <a:p>
            <a:pPr marL="612000" lvl="1" indent="-357188" algn="just" fontAlgn="auto">
              <a:lnSpc>
                <a:spcPct val="114000"/>
              </a:lnSpc>
              <a:spcBef>
                <a:spcPts val="300"/>
              </a:spcBef>
              <a:spcAft>
                <a:spcPts val="0"/>
              </a:spcAft>
              <a:buClr>
                <a:srgbClr val="002060"/>
              </a:buClr>
              <a:buSzPct val="90000"/>
              <a:buFont typeface="Wingdings" panose="05000000000000000000" pitchFamily="2" charset="2"/>
              <a:buChar char="p"/>
            </a:pP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2018</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年以前，主流观点认为下一代</a:t>
            </a:r>
            <a:r>
              <a:rPr kumimoji="0" lang="zh-CN" altLang="en-US" sz="20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对撞机弧</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区采用</a:t>
            </a:r>
            <a:r>
              <a:rPr kumimoji="0" lang="en-US" altLang="zh-CN" sz="2000"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FODO</a:t>
            </a:r>
            <a:r>
              <a:rPr kumimoji="0" lang="zh-CN" altLang="en-US" sz="2000"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结构</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更简洁、工程难度较低，如</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BINP</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超级粲陶工厂第二版和</a:t>
            </a:r>
            <a:r>
              <a:rPr kumimoji="0" lang="en-US" altLang="zh-CN" sz="2000" dirty="0" err="1">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SuperKEKB</a:t>
            </a:r>
            <a:endPar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marL="612000" lvl="1" indent="-357188" algn="just" fontAlgn="auto">
              <a:lnSpc>
                <a:spcPct val="114000"/>
              </a:lnSpc>
              <a:spcBef>
                <a:spcPts val="300"/>
              </a:spcBef>
              <a:spcAft>
                <a:spcPts val="0"/>
              </a:spcAft>
              <a:buClr>
                <a:srgbClr val="002060"/>
              </a:buClr>
              <a:buSzPct val="90000"/>
              <a:buFont typeface="Wingdings" panose="05000000000000000000" pitchFamily="2" charset="2"/>
              <a:buChar char="p"/>
            </a:pP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STCF</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加速器总体提出采用准</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MBA</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结构</a:t>
            </a:r>
            <a:r>
              <a:rPr kumimoji="0" lang="zh-CN" altLang="en-US" sz="20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en-US" altLang="zh-CN" sz="20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marL="957600" lvl="1" indent="-342900" algn="just" fontAlgn="auto">
              <a:lnSpc>
                <a:spcPct val="114000"/>
              </a:lnSpc>
              <a:spcBef>
                <a:spcPts val="300"/>
              </a:spcBef>
              <a:spcAft>
                <a:spcPts val="0"/>
              </a:spcAft>
              <a:buClr>
                <a:srgbClr val="002060"/>
              </a:buClr>
              <a:buSzPct val="90000"/>
              <a:buFont typeface="Arial" panose="020B0604020202020204" pitchFamily="34" charset="0"/>
              <a:buChar char="•"/>
            </a:pPr>
            <a:r>
              <a:rPr kumimoji="0" lang="zh-CN" altLang="en-US" sz="18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储存</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环光源物理研究进展表明，技术难度不会显著增加</a:t>
            </a:r>
            <a:r>
              <a:rPr kumimoji="0" lang="zh-CN" altLang="en-US" sz="18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marL="957600" lvl="1" indent="-342900" algn="just" fontAlgn="auto">
              <a:lnSpc>
                <a:spcPct val="114000"/>
              </a:lnSpc>
              <a:spcBef>
                <a:spcPts val="300"/>
              </a:spcBef>
              <a:spcAft>
                <a:spcPts val="0"/>
              </a:spcAft>
              <a:buClr>
                <a:srgbClr val="002060"/>
              </a:buClr>
              <a:buSzPct val="90000"/>
              <a:buFont typeface="Arial" panose="020B0604020202020204" pitchFamily="34" charset="0"/>
              <a:buChar char="•"/>
            </a:pPr>
            <a:r>
              <a:rPr kumimoji="0" lang="zh-CN" altLang="en-US" sz="18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强</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聚焦可以</a:t>
            </a:r>
            <a:r>
              <a:rPr kumimoji="0" lang="zh-CN" altLang="en-US" sz="18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降低</a:t>
            </a:r>
            <a:r>
              <a:rPr kumimoji="0" lang="zh-CN" altLang="en-US" sz="1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总长度，</a:t>
            </a:r>
            <a:r>
              <a:rPr kumimoji="0" lang="zh-CN" altLang="en-US" sz="18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或在相同周长</a:t>
            </a:r>
            <a:r>
              <a:rPr kumimoji="0" lang="zh-CN" altLang="en-US" sz="1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下提供</a:t>
            </a:r>
            <a:r>
              <a:rPr kumimoji="0" lang="zh-CN" altLang="en-US" sz="18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更长的</a:t>
            </a:r>
            <a:r>
              <a:rPr kumimoji="0" lang="zh-CN" altLang="en-US" sz="18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对撞区、更多的直线节</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en-US" sz="18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在</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升级为极化</a:t>
            </a:r>
            <a:r>
              <a:rPr kumimoji="0" lang="zh-CN" altLang="en-US" sz="18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束流、亮度</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优化和调节</a:t>
            </a:r>
            <a:r>
              <a:rPr kumimoji="0" lang="zh-CN" altLang="en-US" sz="18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上等具有</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更大的灵活性</a:t>
            </a:r>
          </a:p>
          <a:p>
            <a:pPr marL="612000" lvl="1" indent="-357188" algn="just" fontAlgn="auto">
              <a:lnSpc>
                <a:spcPct val="114000"/>
              </a:lnSpc>
              <a:spcBef>
                <a:spcPts val="300"/>
              </a:spcBef>
              <a:spcAft>
                <a:spcPts val="0"/>
              </a:spcAft>
              <a:buClr>
                <a:srgbClr val="002060"/>
              </a:buClr>
              <a:buSzPct val="90000"/>
              <a:buFont typeface="Wingdings" panose="05000000000000000000" pitchFamily="2" charset="2"/>
              <a:buChar char="p"/>
            </a:pP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初步计算结果比较，经初步的束</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束模拟，亮度显著优于设计目标，性价比明显更高，并且具备进一步优化的潜力</a:t>
            </a:r>
          </a:p>
          <a:p>
            <a:pPr marL="612000" lvl="1" indent="-357188" algn="just" fontAlgn="auto">
              <a:lnSpc>
                <a:spcPct val="114000"/>
              </a:lnSpc>
              <a:spcBef>
                <a:spcPts val="300"/>
              </a:spcBef>
              <a:spcAft>
                <a:spcPts val="0"/>
              </a:spcAft>
              <a:buClr>
                <a:srgbClr val="002060"/>
              </a:buClr>
              <a:buSzPct val="90000"/>
              <a:buFont typeface="Wingdings" panose="05000000000000000000" pitchFamily="2" charset="2"/>
              <a:buChar char="p"/>
            </a:pP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这些工作与本领域最新国际进展趋势一致</a:t>
            </a:r>
            <a:r>
              <a:rPr kumimoji="0" lang="zh-CN" altLang="en-US" sz="2000" dirty="0">
                <a:solidFill>
                  <a:srgbClr val="7030A0"/>
                </a:solidFill>
                <a:latin typeface="华文楷体" panose="02010600040101010101" pitchFamily="2" charset="-122"/>
                <a:ea typeface="华文楷体" panose="02010600040101010101" pitchFamily="2" charset="-122"/>
                <a:cs typeface="Times New Roman" panose="02020603050405020304" pitchFamily="18" charset="0"/>
              </a:rPr>
              <a:t>* </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2018</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年</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9</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月起</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BINP</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最新的超级粲陶工厂设计已改为采用</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MBA</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结构</a:t>
            </a:r>
            <a:endPar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p:txBody>
      </p:sp>
      <p:graphicFrame>
        <p:nvGraphicFramePr>
          <p:cNvPr id="6" name="内容占位符 3">
            <a:extLst>
              <a:ext uri="{FF2B5EF4-FFF2-40B4-BE49-F238E27FC236}">
                <a16:creationId xmlns:a16="http://schemas.microsoft.com/office/drawing/2014/main" id="{646C4774-5BE3-4A4F-A8CF-0179BA91C2B8}"/>
              </a:ext>
            </a:extLst>
          </p:cNvPr>
          <p:cNvGraphicFramePr>
            <a:graphicFrameLocks/>
          </p:cNvGraphicFramePr>
          <p:nvPr>
            <p:extLst>
              <p:ext uri="{D42A27DB-BD31-4B8C-83A1-F6EECF244321}">
                <p14:modId xmlns:p14="http://schemas.microsoft.com/office/powerpoint/2010/main" val="2687234338"/>
              </p:ext>
            </p:extLst>
          </p:nvPr>
        </p:nvGraphicFramePr>
        <p:xfrm>
          <a:off x="838200" y="4863279"/>
          <a:ext cx="7467599" cy="1880421"/>
        </p:xfrm>
        <a:graphic>
          <a:graphicData uri="http://schemas.openxmlformats.org/drawingml/2006/table">
            <a:tbl>
              <a:tblPr firstRow="1" firstCol="1" bandRow="1"/>
              <a:tblGrid>
                <a:gridCol w="2667544">
                  <a:extLst>
                    <a:ext uri="{9D8B030D-6E8A-4147-A177-3AD203B41FA5}">
                      <a16:colId xmlns:a16="http://schemas.microsoft.com/office/drawing/2014/main" val="723904343"/>
                    </a:ext>
                  </a:extLst>
                </a:gridCol>
                <a:gridCol w="1028541">
                  <a:extLst>
                    <a:ext uri="{9D8B030D-6E8A-4147-A177-3AD203B41FA5}">
                      <a16:colId xmlns:a16="http://schemas.microsoft.com/office/drawing/2014/main" val="3956272461"/>
                    </a:ext>
                  </a:extLst>
                </a:gridCol>
                <a:gridCol w="1961188">
                  <a:extLst>
                    <a:ext uri="{9D8B030D-6E8A-4147-A177-3AD203B41FA5}">
                      <a16:colId xmlns:a16="http://schemas.microsoft.com/office/drawing/2014/main" val="1112531957"/>
                    </a:ext>
                  </a:extLst>
                </a:gridCol>
                <a:gridCol w="1810326">
                  <a:extLst>
                    <a:ext uri="{9D8B030D-6E8A-4147-A177-3AD203B41FA5}">
                      <a16:colId xmlns:a16="http://schemas.microsoft.com/office/drawing/2014/main" val="2667408004"/>
                    </a:ext>
                  </a:extLst>
                </a:gridCol>
              </a:tblGrid>
              <a:tr h="220733">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zh-CN" sz="1200" kern="100" dirty="0">
                          <a:effectLst/>
                          <a:latin typeface="Times New Roman" panose="02020603050405020304" pitchFamily="18" charset="0"/>
                          <a:cs typeface="Times New Roman" panose="02020603050405020304" pitchFamily="18" charset="0"/>
                        </a:rPr>
                        <a:t>参数</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54295"/>
                    </a:solidFill>
                  </a:tcPr>
                </a:tc>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zh-CN" sz="1200" kern="100">
                          <a:effectLst/>
                          <a:latin typeface="Times New Roman" panose="02020603050405020304" pitchFamily="18" charset="0"/>
                          <a:cs typeface="Times New Roman" panose="02020603050405020304" pitchFamily="18" charset="0"/>
                        </a:rPr>
                        <a:t>设计目标</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54295"/>
                    </a:solidFill>
                  </a:tcPr>
                </a:tc>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MBA</a:t>
                      </a:r>
                      <a:r>
                        <a:rPr lang="zh-CN" sz="1200" kern="100" dirty="0">
                          <a:effectLst/>
                          <a:latin typeface="Times New Roman" panose="02020603050405020304" pitchFamily="18" charset="0"/>
                          <a:cs typeface="Times New Roman" panose="02020603050405020304" pitchFamily="18" charset="0"/>
                        </a:rPr>
                        <a:t>弧区的设计</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54295"/>
                    </a:solidFill>
                  </a:tcPr>
                </a:tc>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FODO</a:t>
                      </a:r>
                      <a:r>
                        <a:rPr lang="zh-CN" sz="1200" kern="100" dirty="0">
                          <a:effectLst/>
                          <a:latin typeface="Times New Roman" panose="02020603050405020304" pitchFamily="18" charset="0"/>
                          <a:cs typeface="Times New Roman" panose="02020603050405020304" pitchFamily="18" charset="0"/>
                        </a:rPr>
                        <a:t>弧区的设计</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54295"/>
                    </a:solidFill>
                  </a:tcPr>
                </a:tc>
                <a:extLst>
                  <a:ext uri="{0D108BD9-81ED-4DB2-BD59-A6C34878D82A}">
                    <a16:rowId xmlns:a16="http://schemas.microsoft.com/office/drawing/2014/main" val="776478996"/>
                  </a:ext>
                </a:extLst>
              </a:tr>
              <a:tr h="265550">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zh-CN" sz="1200" kern="100" dirty="0">
                          <a:effectLst/>
                          <a:latin typeface="Times New Roman" panose="02020603050405020304" pitchFamily="18" charset="0"/>
                          <a:cs typeface="Times New Roman" panose="02020603050405020304" pitchFamily="18" charset="0"/>
                        </a:rPr>
                        <a:t>周长</a:t>
                      </a:r>
                      <a:r>
                        <a:rPr lang="en-US" sz="1200" kern="100" dirty="0">
                          <a:effectLst/>
                          <a:latin typeface="Times New Roman" panose="02020603050405020304" pitchFamily="18" charset="0"/>
                          <a:cs typeface="Times New Roman" panose="02020603050405020304" pitchFamily="18" charset="0"/>
                        </a:rPr>
                        <a:t>/m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54295"/>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600~800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just">
                        <a:spcAft>
                          <a:spcPts val="0"/>
                        </a:spcAft>
                      </a:pPr>
                      <a:r>
                        <a:rPr lang="en-US" sz="1200" kern="100">
                          <a:effectLst/>
                          <a:latin typeface="Times New Roman" panose="02020603050405020304" pitchFamily="18" charset="0"/>
                          <a:cs typeface="Times New Roman" panose="02020603050405020304" pitchFamily="18" charset="0"/>
                        </a:rPr>
                        <a:t>~570</a:t>
                      </a:r>
                      <a:r>
                        <a:rPr lang="zh-CN" sz="1200" kern="100">
                          <a:effectLst/>
                          <a:latin typeface="Times New Roman" panose="02020603050405020304" pitchFamily="18" charset="0"/>
                          <a:cs typeface="Times New Roman" panose="02020603050405020304" pitchFamily="18" charset="0"/>
                        </a:rPr>
                        <a:t>（有空余直线节）</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just">
                        <a:spcAft>
                          <a:spcPts val="0"/>
                        </a:spcAft>
                      </a:pPr>
                      <a:r>
                        <a:rPr lang="en-US" sz="1200" kern="100">
                          <a:effectLst/>
                          <a:latin typeface="Times New Roman" panose="02020603050405020304" pitchFamily="18" charset="0"/>
                          <a:cs typeface="Times New Roman" panose="02020603050405020304" pitchFamily="18" charset="0"/>
                        </a:rPr>
                        <a:t>~720</a:t>
                      </a:r>
                      <a:r>
                        <a:rPr lang="zh-CN" sz="1200" kern="100">
                          <a:effectLst/>
                          <a:latin typeface="Times New Roman" panose="02020603050405020304" pitchFamily="18" charset="0"/>
                          <a:cs typeface="Times New Roman" panose="02020603050405020304" pitchFamily="18" charset="0"/>
                        </a:rPr>
                        <a:t>（有空余直线节）</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extLst>
                  <a:ext uri="{0D108BD9-81ED-4DB2-BD59-A6C34878D82A}">
                    <a16:rowId xmlns:a16="http://schemas.microsoft.com/office/drawing/2014/main" val="2048699622"/>
                  </a:ext>
                </a:extLst>
              </a:tr>
              <a:tr h="188098">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zh-CN" sz="1200" kern="100" dirty="0">
                          <a:effectLst/>
                          <a:latin typeface="Times New Roman" panose="02020603050405020304" pitchFamily="18" charset="0"/>
                          <a:cs typeface="Times New Roman" panose="02020603050405020304" pitchFamily="18" charset="0"/>
                        </a:rPr>
                        <a:t>优化束流能量</a:t>
                      </a:r>
                      <a:r>
                        <a:rPr lang="en-US" sz="1200" kern="100" dirty="0">
                          <a:effectLst/>
                          <a:latin typeface="Times New Roman" panose="02020603050405020304" pitchFamily="18" charset="0"/>
                          <a:cs typeface="Times New Roman" panose="02020603050405020304" pitchFamily="18" charset="0"/>
                        </a:rPr>
                        <a:t>/GeV</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2.0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2.0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a:effectLst/>
                          <a:latin typeface="Times New Roman" panose="02020603050405020304" pitchFamily="18" charset="0"/>
                          <a:cs typeface="Times New Roman" panose="02020603050405020304" pitchFamily="18" charset="0"/>
                        </a:rPr>
                        <a:t>2.0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extLst>
                  <a:ext uri="{0D108BD9-81ED-4DB2-BD59-A6C34878D82A}">
                    <a16:rowId xmlns:a16="http://schemas.microsoft.com/office/drawing/2014/main" val="4098007383"/>
                  </a:ext>
                </a:extLst>
              </a:tr>
              <a:tr h="188098">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zh-CN" sz="1200" kern="100" dirty="0">
                          <a:effectLst/>
                          <a:latin typeface="Times New Roman" panose="02020603050405020304" pitchFamily="18" charset="0"/>
                          <a:cs typeface="Times New Roman" panose="02020603050405020304" pitchFamily="18" charset="0"/>
                        </a:rPr>
                        <a:t>束流能量范围</a:t>
                      </a:r>
                      <a:r>
                        <a:rPr lang="en-US" sz="1200" kern="100" dirty="0">
                          <a:effectLst/>
                          <a:latin typeface="Times New Roman" panose="02020603050405020304" pitchFamily="18" charset="0"/>
                          <a:cs typeface="Times New Roman" panose="02020603050405020304" pitchFamily="18" charset="0"/>
                        </a:rPr>
                        <a:t>/GeV</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1-3.5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1-3.5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a:effectLst/>
                          <a:latin typeface="Times New Roman" panose="02020603050405020304" pitchFamily="18" charset="0"/>
                          <a:cs typeface="Times New Roman" panose="02020603050405020304" pitchFamily="18" charset="0"/>
                        </a:rPr>
                        <a:t>1-3.5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extLst>
                  <a:ext uri="{0D108BD9-81ED-4DB2-BD59-A6C34878D82A}">
                    <a16:rowId xmlns:a16="http://schemas.microsoft.com/office/drawing/2014/main" val="1984240163"/>
                  </a:ext>
                </a:extLst>
              </a:tr>
              <a:tr h="188098">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zh-CN" sz="1200" kern="100">
                          <a:effectLst/>
                          <a:latin typeface="Times New Roman" panose="02020603050405020304" pitchFamily="18" charset="0"/>
                          <a:cs typeface="Times New Roman" panose="02020603050405020304" pitchFamily="18" charset="0"/>
                        </a:rPr>
                        <a:t>流强</a:t>
                      </a:r>
                      <a:r>
                        <a:rPr lang="en-US" sz="1200" kern="100">
                          <a:effectLst/>
                          <a:latin typeface="Times New Roman" panose="02020603050405020304" pitchFamily="18" charset="0"/>
                          <a:cs typeface="Times New Roman" panose="02020603050405020304" pitchFamily="18" charset="0"/>
                        </a:rPr>
                        <a:t>/A</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a:effectLst/>
                          <a:latin typeface="Times New Roman" panose="02020603050405020304" pitchFamily="18" charset="0"/>
                          <a:cs typeface="Times New Roman" panose="02020603050405020304" pitchFamily="18" charset="0"/>
                        </a:rPr>
                        <a:t>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extLst>
                  <a:ext uri="{0D108BD9-81ED-4DB2-BD59-A6C34878D82A}">
                    <a16:rowId xmlns:a16="http://schemas.microsoft.com/office/drawing/2014/main" val="2630300661"/>
                  </a:ext>
                </a:extLst>
              </a:tr>
              <a:tr h="188098">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zh-CN" sz="1200" kern="100" dirty="0">
                          <a:effectLst/>
                          <a:latin typeface="Times New Roman" panose="02020603050405020304" pitchFamily="18" charset="0"/>
                          <a:cs typeface="Times New Roman" panose="02020603050405020304" pitchFamily="18" charset="0"/>
                        </a:rPr>
                        <a:t>发射度</a:t>
                      </a:r>
                      <a:r>
                        <a:rPr lang="en-US" sz="1200" kern="100" dirty="0">
                          <a:effectLst/>
                          <a:latin typeface="Times New Roman" panose="02020603050405020304" pitchFamily="18" charset="0"/>
                          <a:cs typeface="Times New Roman" panose="02020603050405020304" pitchFamily="18" charset="0"/>
                        </a:rPr>
                        <a:t>(</a:t>
                      </a:r>
                      <a:r>
                        <a:rPr lang="en-US" sz="1200" kern="100" dirty="0" err="1">
                          <a:effectLst/>
                          <a:latin typeface="Times New Roman" panose="02020603050405020304" pitchFamily="18" charset="0"/>
                          <a:cs typeface="Times New Roman" panose="02020603050405020304" pitchFamily="18" charset="0"/>
                        </a:rPr>
                        <a:t>є</a:t>
                      </a:r>
                      <a:r>
                        <a:rPr lang="en-US" sz="1200" kern="100" baseline="-25000" dirty="0" err="1">
                          <a:effectLst/>
                          <a:latin typeface="Times New Roman" panose="02020603050405020304" pitchFamily="18" charset="0"/>
                          <a:cs typeface="Times New Roman" panose="02020603050405020304" pitchFamily="18" charset="0"/>
                        </a:rPr>
                        <a:t>x</a:t>
                      </a:r>
                      <a:r>
                        <a:rPr lang="en-US" sz="1200" kern="100" dirty="0">
                          <a:effectLst/>
                          <a:latin typeface="Times New Roman" panose="02020603050405020304" pitchFamily="18" charset="0"/>
                          <a:cs typeface="Times New Roman" panose="02020603050405020304" pitchFamily="18" charset="0"/>
                        </a:rPr>
                        <a:t>/</a:t>
                      </a:r>
                      <a:r>
                        <a:rPr lang="en-US" sz="1200" kern="100" dirty="0" err="1">
                          <a:effectLst/>
                          <a:latin typeface="Times New Roman" panose="02020603050405020304" pitchFamily="18" charset="0"/>
                          <a:cs typeface="Times New Roman" panose="02020603050405020304" pitchFamily="18" charset="0"/>
                        </a:rPr>
                        <a:t>є</a:t>
                      </a:r>
                      <a:r>
                        <a:rPr lang="en-US" sz="1200" kern="100" baseline="-25000" dirty="0" err="1">
                          <a:effectLst/>
                          <a:latin typeface="Times New Roman" panose="02020603050405020304" pitchFamily="18" charset="0"/>
                          <a:cs typeface="Times New Roman" panose="02020603050405020304" pitchFamily="18" charset="0"/>
                        </a:rPr>
                        <a:t>y</a:t>
                      </a:r>
                      <a:r>
                        <a:rPr lang="en-US" sz="1200" kern="100" dirty="0">
                          <a:effectLst/>
                          <a:latin typeface="Times New Roman" panose="02020603050405020304" pitchFamily="18" charset="0"/>
                          <a:cs typeface="Times New Roman" panose="02020603050405020304" pitchFamily="18" charset="0"/>
                        </a:rPr>
                        <a:t>) /</a:t>
                      </a:r>
                      <a:r>
                        <a:rPr lang="en-US" sz="1200" kern="100" dirty="0" err="1">
                          <a:effectLst/>
                          <a:latin typeface="Times New Roman" panose="02020603050405020304" pitchFamily="18" charset="0"/>
                          <a:cs typeface="Times New Roman" panose="02020603050405020304" pitchFamily="18" charset="0"/>
                        </a:rPr>
                        <a:t>nm·rad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5/0.05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4.423/0.022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5/0.05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extLst>
                  <a:ext uri="{0D108BD9-81ED-4DB2-BD59-A6C34878D82A}">
                    <a16:rowId xmlns:a16="http://schemas.microsoft.com/office/drawing/2014/main" val="3796755789"/>
                  </a:ext>
                </a:extLst>
              </a:tr>
              <a:tr h="188098">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zh-CN" sz="1200" kern="100" dirty="0">
                          <a:effectLst/>
                          <a:latin typeface="Times New Roman" panose="02020603050405020304" pitchFamily="18" charset="0"/>
                          <a:cs typeface="Times New Roman" panose="02020603050405020304" pitchFamily="18" charset="0"/>
                        </a:rPr>
                        <a:t>对撞点</a:t>
                      </a:r>
                      <a:r>
                        <a:rPr lang="en-US" sz="1200" kern="100" dirty="0">
                          <a:effectLst/>
                          <a:latin typeface="Times New Roman" panose="02020603050405020304" pitchFamily="18" charset="0"/>
                          <a:cs typeface="Times New Roman" panose="02020603050405020304" pitchFamily="18" charset="0"/>
                        </a:rPr>
                        <a:t>β</a:t>
                      </a:r>
                      <a:r>
                        <a:rPr lang="zh-CN" sz="1200" kern="100" dirty="0">
                          <a:effectLst/>
                          <a:latin typeface="Times New Roman" panose="02020603050405020304" pitchFamily="18" charset="0"/>
                          <a:cs typeface="Times New Roman" panose="02020603050405020304" pitchFamily="18" charset="0"/>
                        </a:rPr>
                        <a:t>函数</a:t>
                      </a:r>
                      <a:r>
                        <a:rPr lang="en-US" sz="1200" kern="100" dirty="0">
                          <a:effectLst/>
                          <a:latin typeface="Times New Roman" panose="02020603050405020304" pitchFamily="18" charset="0"/>
                          <a:cs typeface="Times New Roman" panose="02020603050405020304" pitchFamily="18" charset="0"/>
                        </a:rPr>
                        <a:t>(β</a:t>
                      </a:r>
                      <a:r>
                        <a:rPr lang="en-US" sz="1200" kern="100" baseline="-25000" dirty="0">
                          <a:effectLst/>
                          <a:latin typeface="Times New Roman" panose="02020603050405020304" pitchFamily="18" charset="0"/>
                          <a:cs typeface="Times New Roman" panose="02020603050405020304" pitchFamily="18" charset="0"/>
                        </a:rPr>
                        <a:t>x</a:t>
                      </a:r>
                      <a:r>
                        <a:rPr lang="en-US" sz="1200" kern="100" dirty="0">
                          <a:effectLst/>
                          <a:latin typeface="Times New Roman" panose="02020603050405020304" pitchFamily="18" charset="0"/>
                          <a:cs typeface="Times New Roman" panose="02020603050405020304" pitchFamily="18" charset="0"/>
                        </a:rPr>
                        <a:t>/β</a:t>
                      </a:r>
                      <a:r>
                        <a:rPr lang="en-US" sz="1200" kern="100" baseline="-25000" dirty="0">
                          <a:effectLst/>
                          <a:latin typeface="Times New Roman" panose="02020603050405020304" pitchFamily="18" charset="0"/>
                          <a:cs typeface="Times New Roman" panose="02020603050405020304" pitchFamily="18" charset="0"/>
                        </a:rPr>
                        <a:t>y</a:t>
                      </a:r>
                      <a:r>
                        <a:rPr lang="en-US" sz="1200" kern="100" dirty="0">
                          <a:effectLst/>
                          <a:latin typeface="Times New Roman" panose="02020603050405020304" pitchFamily="18" charset="0"/>
                          <a:cs typeface="Times New Roman" panose="02020603050405020304" pitchFamily="18" charset="0"/>
                        </a:rPr>
                        <a:t>) /mm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90/0.9</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60/0.6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85/0.85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extLst>
                  <a:ext uri="{0D108BD9-81ED-4DB2-BD59-A6C34878D82A}">
                    <a16:rowId xmlns:a16="http://schemas.microsoft.com/office/drawing/2014/main" val="4017507346"/>
                  </a:ext>
                </a:extLst>
              </a:tr>
              <a:tr h="188098">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zh-CN" sz="1200" kern="100">
                          <a:effectLst/>
                          <a:latin typeface="Times New Roman" panose="02020603050405020304" pitchFamily="18" charset="0"/>
                          <a:cs typeface="Times New Roman" panose="02020603050405020304" pitchFamily="18" charset="0"/>
                        </a:rPr>
                        <a:t>对撞交叉角</a:t>
                      </a:r>
                      <a:r>
                        <a:rPr lang="en-US" sz="1200" kern="100">
                          <a:effectLst/>
                          <a:latin typeface="Times New Roman" panose="02020603050405020304" pitchFamily="18" charset="0"/>
                          <a:cs typeface="Times New Roman" panose="02020603050405020304" pitchFamily="18" charset="0"/>
                        </a:rPr>
                        <a:t>2θ/mrad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a:effectLst/>
                          <a:latin typeface="Times New Roman" panose="02020603050405020304" pitchFamily="18" charset="0"/>
                          <a:cs typeface="Times New Roman" panose="02020603050405020304" pitchFamily="18" charset="0"/>
                        </a:rPr>
                        <a:t>60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60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60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40000"/>
                      </a:srgbClr>
                    </a:solidFill>
                  </a:tcPr>
                </a:tc>
                <a:extLst>
                  <a:ext uri="{0D108BD9-81ED-4DB2-BD59-A6C34878D82A}">
                    <a16:rowId xmlns:a16="http://schemas.microsoft.com/office/drawing/2014/main" val="447587847"/>
                  </a:ext>
                </a:extLst>
              </a:tr>
              <a:tr h="265550">
                <a:tc>
                  <a:txBody>
                    <a:bodyPr/>
                    <a:lstStyle>
                      <a:lvl1pPr marL="0" algn="l" defTabSz="914400" rtl="0" eaLnBrk="1" latinLnBrk="0" hangingPunct="1">
                        <a:defRPr sz="1800" b="1" kern="1200">
                          <a:solidFill>
                            <a:schemeClr val="lt1"/>
                          </a:solidFill>
                          <a:latin typeface="Calibri"/>
                          <a:ea typeface="幼圆"/>
                        </a:defRPr>
                      </a:lvl1pPr>
                      <a:lvl2pPr marL="457200" algn="l" defTabSz="914400" rtl="0" eaLnBrk="1" latinLnBrk="0" hangingPunct="1">
                        <a:defRPr sz="1800" b="1" kern="1200">
                          <a:solidFill>
                            <a:schemeClr val="lt1"/>
                          </a:solidFill>
                          <a:latin typeface="Calibri"/>
                          <a:ea typeface="幼圆"/>
                        </a:defRPr>
                      </a:lvl2pPr>
                      <a:lvl3pPr marL="914400" algn="l" defTabSz="914400" rtl="0" eaLnBrk="1" latinLnBrk="0" hangingPunct="1">
                        <a:defRPr sz="1800" b="1" kern="1200">
                          <a:solidFill>
                            <a:schemeClr val="lt1"/>
                          </a:solidFill>
                          <a:latin typeface="Calibri"/>
                          <a:ea typeface="幼圆"/>
                        </a:defRPr>
                      </a:lvl3pPr>
                      <a:lvl4pPr marL="1371600" algn="l" defTabSz="914400" rtl="0" eaLnBrk="1" latinLnBrk="0" hangingPunct="1">
                        <a:defRPr sz="1800" b="1" kern="1200">
                          <a:solidFill>
                            <a:schemeClr val="lt1"/>
                          </a:solidFill>
                          <a:latin typeface="Calibri"/>
                          <a:ea typeface="幼圆"/>
                        </a:defRPr>
                      </a:lvl4pPr>
                      <a:lvl5pPr marL="1828800" algn="l" defTabSz="914400" rtl="0" eaLnBrk="1" latinLnBrk="0" hangingPunct="1">
                        <a:defRPr sz="1800" b="1" kern="1200">
                          <a:solidFill>
                            <a:schemeClr val="lt1"/>
                          </a:solidFill>
                          <a:latin typeface="Calibri"/>
                          <a:ea typeface="幼圆"/>
                        </a:defRPr>
                      </a:lvl5pPr>
                      <a:lvl6pPr marL="2286000" algn="l" defTabSz="914400" rtl="0" eaLnBrk="1" latinLnBrk="0" hangingPunct="1">
                        <a:defRPr sz="1800" b="1" kern="1200">
                          <a:solidFill>
                            <a:schemeClr val="lt1"/>
                          </a:solidFill>
                          <a:latin typeface="Calibri"/>
                          <a:ea typeface="幼圆"/>
                        </a:defRPr>
                      </a:lvl6pPr>
                      <a:lvl7pPr marL="2743200" algn="l" defTabSz="914400" rtl="0" eaLnBrk="1" latinLnBrk="0" hangingPunct="1">
                        <a:defRPr sz="1800" b="1" kern="1200">
                          <a:solidFill>
                            <a:schemeClr val="lt1"/>
                          </a:solidFill>
                          <a:latin typeface="Calibri"/>
                          <a:ea typeface="幼圆"/>
                        </a:defRPr>
                      </a:lvl7pPr>
                      <a:lvl8pPr marL="3200400" algn="l" defTabSz="914400" rtl="0" eaLnBrk="1" latinLnBrk="0" hangingPunct="1">
                        <a:defRPr sz="1800" b="1" kern="1200">
                          <a:solidFill>
                            <a:schemeClr val="lt1"/>
                          </a:solidFill>
                          <a:latin typeface="Calibri"/>
                          <a:ea typeface="幼圆"/>
                        </a:defRPr>
                      </a:lvl8pPr>
                      <a:lvl9pPr marL="3657600" algn="l" defTabSz="914400" rtl="0" eaLnBrk="1" latinLnBrk="0" hangingPunct="1">
                        <a:defRPr sz="1800" b="1" kern="1200">
                          <a:solidFill>
                            <a:schemeClr val="lt1"/>
                          </a:solidFill>
                          <a:latin typeface="Calibri"/>
                          <a:ea typeface="幼圆"/>
                        </a:defRPr>
                      </a:lvl9pPr>
                    </a:lstStyle>
                    <a:p>
                      <a:pPr algn="ctr">
                        <a:spcAft>
                          <a:spcPts val="0"/>
                        </a:spcAft>
                      </a:pPr>
                      <a:r>
                        <a:rPr lang="zh-CN" sz="1200" kern="100" dirty="0">
                          <a:effectLst/>
                          <a:latin typeface="Times New Roman" panose="02020603050405020304" pitchFamily="18" charset="0"/>
                          <a:cs typeface="Times New Roman" panose="02020603050405020304" pitchFamily="18" charset="0"/>
                        </a:rPr>
                        <a:t>优化能量处的亮度</a:t>
                      </a:r>
                      <a:r>
                        <a:rPr lang="en-US" sz="1200" kern="100" dirty="0">
                          <a:effectLst/>
                          <a:latin typeface="Times New Roman" panose="02020603050405020304" pitchFamily="18" charset="0"/>
                          <a:cs typeface="Times New Roman" panose="02020603050405020304" pitchFamily="18" charset="0"/>
                        </a:rPr>
                        <a:t>/×10</a:t>
                      </a:r>
                      <a:r>
                        <a:rPr lang="en-US" sz="1200" kern="100" baseline="30000" dirty="0">
                          <a:effectLst/>
                          <a:latin typeface="Times New Roman" panose="02020603050405020304" pitchFamily="18" charset="0"/>
                          <a:cs typeface="Times New Roman" panose="02020603050405020304" pitchFamily="18" charset="0"/>
                        </a:rPr>
                        <a:t>35</a:t>
                      </a:r>
                      <a:r>
                        <a:rPr lang="en-US" sz="1200" kern="100" dirty="0">
                          <a:effectLst/>
                          <a:latin typeface="Times New Roman" panose="02020603050405020304" pitchFamily="18" charset="0"/>
                          <a:cs typeface="Times New Roman" panose="02020603050405020304" pitchFamily="18" charset="0"/>
                        </a:rPr>
                        <a:t>cm</a:t>
                      </a:r>
                      <a:r>
                        <a:rPr lang="en-US" sz="1200" kern="100" baseline="30000" dirty="0">
                          <a:effectLst/>
                          <a:latin typeface="Times New Roman" panose="02020603050405020304" pitchFamily="18" charset="0"/>
                          <a:cs typeface="Times New Roman" panose="02020603050405020304" pitchFamily="18" charset="0"/>
                        </a:rPr>
                        <a:t>-2</a:t>
                      </a:r>
                      <a:r>
                        <a:rPr lang="en-US" sz="1200" kern="100" dirty="0">
                          <a:effectLst/>
                          <a:latin typeface="Times New Roman" panose="02020603050405020304" pitchFamily="18" charset="0"/>
                          <a:cs typeface="Times New Roman" panose="02020603050405020304" pitchFamily="18" charset="0"/>
                        </a:rPr>
                        <a:t>s</a:t>
                      </a:r>
                      <a:r>
                        <a:rPr lang="en-US" sz="1200" kern="100" baseline="30000" dirty="0">
                          <a:effectLst/>
                          <a:latin typeface="Times New Roman" panose="02020603050405020304" pitchFamily="18" charset="0"/>
                          <a:cs typeface="Times New Roman" panose="02020603050405020304" pitchFamily="18" charset="0"/>
                        </a:rPr>
                        <a:t>-1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zh-CN" sz="1200" kern="100" dirty="0">
                          <a:effectLst/>
                          <a:latin typeface="Times New Roman" panose="02020603050405020304" pitchFamily="18" charset="0"/>
                          <a:cs typeface="Times New Roman" panose="02020603050405020304" pitchFamily="18" charset="0"/>
                        </a:rPr>
                        <a:t>≥</a:t>
                      </a:r>
                      <a:r>
                        <a:rPr lang="en-US" sz="1200" kern="100" dirty="0">
                          <a:effectLst/>
                          <a:latin typeface="Times New Roman" panose="02020603050405020304" pitchFamily="18" charset="0"/>
                          <a:cs typeface="Times New Roman" panose="02020603050405020304" pitchFamily="18" charset="0"/>
                        </a:rPr>
                        <a:t>0.5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1.0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tc>
                  <a:txBody>
                    <a:bodyPr/>
                    <a:lstStyle>
                      <a:lvl1pPr marL="0" algn="l" defTabSz="914400" rtl="0" eaLnBrk="1" latinLnBrk="0" hangingPunct="1">
                        <a:defRPr sz="1800" kern="1200">
                          <a:solidFill>
                            <a:schemeClr val="dk1"/>
                          </a:solidFill>
                          <a:latin typeface="Calibri"/>
                          <a:ea typeface="幼圆"/>
                        </a:defRPr>
                      </a:lvl1pPr>
                      <a:lvl2pPr marL="457200" algn="l" defTabSz="914400" rtl="0" eaLnBrk="1" latinLnBrk="0" hangingPunct="1">
                        <a:defRPr sz="1800" kern="1200">
                          <a:solidFill>
                            <a:schemeClr val="dk1"/>
                          </a:solidFill>
                          <a:latin typeface="Calibri"/>
                          <a:ea typeface="幼圆"/>
                        </a:defRPr>
                      </a:lvl2pPr>
                      <a:lvl3pPr marL="914400" algn="l" defTabSz="914400" rtl="0" eaLnBrk="1" latinLnBrk="0" hangingPunct="1">
                        <a:defRPr sz="1800" kern="1200">
                          <a:solidFill>
                            <a:schemeClr val="dk1"/>
                          </a:solidFill>
                          <a:latin typeface="Calibri"/>
                          <a:ea typeface="幼圆"/>
                        </a:defRPr>
                      </a:lvl3pPr>
                      <a:lvl4pPr marL="1371600" algn="l" defTabSz="914400" rtl="0" eaLnBrk="1" latinLnBrk="0" hangingPunct="1">
                        <a:defRPr sz="1800" kern="1200">
                          <a:solidFill>
                            <a:schemeClr val="dk1"/>
                          </a:solidFill>
                          <a:latin typeface="Calibri"/>
                          <a:ea typeface="幼圆"/>
                        </a:defRPr>
                      </a:lvl4pPr>
                      <a:lvl5pPr marL="1828800" algn="l" defTabSz="914400" rtl="0" eaLnBrk="1" latinLnBrk="0" hangingPunct="1">
                        <a:defRPr sz="1800" kern="1200">
                          <a:solidFill>
                            <a:schemeClr val="dk1"/>
                          </a:solidFill>
                          <a:latin typeface="Calibri"/>
                          <a:ea typeface="幼圆"/>
                        </a:defRPr>
                      </a:lvl5pPr>
                      <a:lvl6pPr marL="2286000" algn="l" defTabSz="914400" rtl="0" eaLnBrk="1" latinLnBrk="0" hangingPunct="1">
                        <a:defRPr sz="1800" kern="1200">
                          <a:solidFill>
                            <a:schemeClr val="dk1"/>
                          </a:solidFill>
                          <a:latin typeface="Calibri"/>
                          <a:ea typeface="幼圆"/>
                        </a:defRPr>
                      </a:lvl6pPr>
                      <a:lvl7pPr marL="2743200" algn="l" defTabSz="914400" rtl="0" eaLnBrk="1" latinLnBrk="0" hangingPunct="1">
                        <a:defRPr sz="1800" kern="1200">
                          <a:solidFill>
                            <a:schemeClr val="dk1"/>
                          </a:solidFill>
                          <a:latin typeface="Calibri"/>
                          <a:ea typeface="幼圆"/>
                        </a:defRPr>
                      </a:lvl7pPr>
                      <a:lvl8pPr marL="3200400" algn="l" defTabSz="914400" rtl="0" eaLnBrk="1" latinLnBrk="0" hangingPunct="1">
                        <a:defRPr sz="1800" kern="1200">
                          <a:solidFill>
                            <a:schemeClr val="dk1"/>
                          </a:solidFill>
                          <a:latin typeface="Calibri"/>
                          <a:ea typeface="幼圆"/>
                        </a:defRPr>
                      </a:lvl8pPr>
                      <a:lvl9pPr marL="3657600" algn="l" defTabSz="914400" rtl="0" eaLnBrk="1" latinLnBrk="0" hangingPunct="1">
                        <a:defRPr sz="1800" kern="1200">
                          <a:solidFill>
                            <a:schemeClr val="dk1"/>
                          </a:solidFill>
                          <a:latin typeface="Calibri"/>
                          <a:ea typeface="幼圆"/>
                        </a:defRPr>
                      </a:lvl9pPr>
                    </a:lstStyle>
                    <a:p>
                      <a:pPr algn="ctr">
                        <a:spcAft>
                          <a:spcPts val="0"/>
                        </a:spcAft>
                      </a:pPr>
                      <a:r>
                        <a:rPr lang="en-US" sz="1200" kern="100" dirty="0">
                          <a:effectLst/>
                          <a:latin typeface="Times New Roman" panose="02020603050405020304" pitchFamily="18" charset="0"/>
                          <a:cs typeface="Times New Roman" panose="02020603050405020304" pitchFamily="18" charset="0"/>
                        </a:rPr>
                        <a:t>0.6~0.9</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6283" marR="762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4295">
                        <a:tint val="20000"/>
                      </a:srgbClr>
                    </a:solidFill>
                  </a:tcPr>
                </a:tc>
                <a:extLst>
                  <a:ext uri="{0D108BD9-81ED-4DB2-BD59-A6C34878D82A}">
                    <a16:rowId xmlns:a16="http://schemas.microsoft.com/office/drawing/2014/main" val="4184929138"/>
                  </a:ext>
                </a:extLst>
              </a:tr>
            </a:tbl>
          </a:graphicData>
        </a:graphic>
      </p:graphicFrame>
    </p:spTree>
    <p:extLst>
      <p:ext uri="{BB962C8B-B14F-4D97-AF65-F5344CB8AC3E}">
        <p14:creationId xmlns:p14="http://schemas.microsoft.com/office/powerpoint/2010/main" val="35718031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0000FF"/>
                </a:solidFill>
              </a:rPr>
              <a:t>Lattice</a:t>
            </a:r>
            <a:r>
              <a:rPr lang="zh-CN" altLang="en-US" dirty="0" smtClean="0">
                <a:solidFill>
                  <a:srgbClr val="0000FF"/>
                </a:solidFill>
              </a:rPr>
              <a:t>初步设计</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44</a:t>
            </a:fld>
            <a:endParaRPr lang="en-US" dirty="0"/>
          </a:p>
        </p:txBody>
      </p:sp>
      <p:grpSp>
        <p:nvGrpSpPr>
          <p:cNvPr id="10" name="组合 9"/>
          <p:cNvGrpSpPr/>
          <p:nvPr/>
        </p:nvGrpSpPr>
        <p:grpSpPr>
          <a:xfrm>
            <a:off x="254365" y="1066801"/>
            <a:ext cx="4114800" cy="5334000"/>
            <a:chOff x="224763" y="1168461"/>
            <a:chExt cx="4114800" cy="5460939"/>
          </a:xfrm>
        </p:grpSpPr>
        <p:pic>
          <p:nvPicPr>
            <p:cNvPr id="4" name="图片 3">
              <a:extLst>
                <a:ext uri="{FF2B5EF4-FFF2-40B4-BE49-F238E27FC236}">
                  <a16:creationId xmlns:a16="http://schemas.microsoft.com/office/drawing/2014/main" id="{9770A740-0BD6-40C1-BA9A-A9336E134CD2}"/>
                </a:ext>
              </a:extLst>
            </p:cNvPr>
            <p:cNvPicPr>
              <a:picLocks noChangeAspect="1"/>
            </p:cNvPicPr>
            <p:nvPr/>
          </p:nvPicPr>
          <p:blipFill>
            <a:blip r:embed="rId2"/>
            <a:stretch>
              <a:fillRect/>
            </a:stretch>
          </p:blipFill>
          <p:spPr>
            <a:xfrm>
              <a:off x="224763" y="1168461"/>
              <a:ext cx="4114800" cy="5460939"/>
            </a:xfrm>
            <a:prstGeom prst="rect">
              <a:avLst/>
            </a:prstGeom>
          </p:spPr>
        </p:pic>
        <p:cxnSp>
          <p:nvCxnSpPr>
            <p:cNvPr id="5" name="直接连接符 4"/>
            <p:cNvCxnSpPr/>
            <p:nvPr/>
          </p:nvCxnSpPr>
          <p:spPr bwMode="auto">
            <a:xfrm>
              <a:off x="3048000" y="1660297"/>
              <a:ext cx="838200" cy="0"/>
            </a:xfrm>
            <a:prstGeom prst="line">
              <a:avLst/>
            </a:prstGeom>
            <a:solidFill>
              <a:srgbClr val="BBE0E3"/>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接连接符 5"/>
            <p:cNvCxnSpPr/>
            <p:nvPr/>
          </p:nvCxnSpPr>
          <p:spPr bwMode="auto">
            <a:xfrm>
              <a:off x="3014254" y="2269897"/>
              <a:ext cx="838200" cy="0"/>
            </a:xfrm>
            <a:prstGeom prst="line">
              <a:avLst/>
            </a:prstGeom>
            <a:solidFill>
              <a:srgbClr val="BBE0E3"/>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接连接符 6"/>
            <p:cNvCxnSpPr/>
            <p:nvPr/>
          </p:nvCxnSpPr>
          <p:spPr bwMode="auto">
            <a:xfrm>
              <a:off x="3014254" y="2498497"/>
              <a:ext cx="838200" cy="0"/>
            </a:xfrm>
            <a:prstGeom prst="line">
              <a:avLst/>
            </a:prstGeom>
            <a:solidFill>
              <a:srgbClr val="BBE0E3"/>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接连接符 7"/>
            <p:cNvCxnSpPr/>
            <p:nvPr/>
          </p:nvCxnSpPr>
          <p:spPr bwMode="auto">
            <a:xfrm>
              <a:off x="2743200" y="6384697"/>
              <a:ext cx="1524000" cy="0"/>
            </a:xfrm>
            <a:prstGeom prst="line">
              <a:avLst/>
            </a:prstGeom>
            <a:solidFill>
              <a:srgbClr val="BBE0E3"/>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 name="文本框 8">
            <a:extLst>
              <a:ext uri="{FF2B5EF4-FFF2-40B4-BE49-F238E27FC236}">
                <a16:creationId xmlns:a16="http://schemas.microsoft.com/office/drawing/2014/main" id="{3C133054-5DEB-4531-BDD5-6F05ECE821BE}"/>
              </a:ext>
            </a:extLst>
          </p:cNvPr>
          <p:cNvSpPr txBox="1"/>
          <p:nvPr/>
        </p:nvSpPr>
        <p:spPr>
          <a:xfrm>
            <a:off x="838200" y="679190"/>
            <a:ext cx="2933816" cy="463845"/>
          </a:xfrm>
          <a:prstGeom prst="rect">
            <a:avLst/>
          </a:prstGeom>
          <a:noFill/>
        </p:spPr>
        <p:txBody>
          <a:bodyPr wrap="none" rtlCol="0">
            <a:spAutoFit/>
          </a:bodyPr>
          <a:lstStyle/>
          <a:p>
            <a:pPr algn="l" defTabSz="457200" fontAlgn="auto">
              <a:lnSpc>
                <a:spcPct val="130000"/>
              </a:lnSpc>
              <a:spcBef>
                <a:spcPts val="0"/>
              </a:spcBef>
              <a:spcAft>
                <a:spcPts val="0"/>
              </a:spcAft>
              <a:buClrTx/>
              <a:buFontTx/>
              <a:buNone/>
            </a:pP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STCF</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初步物理设计参数*</a:t>
            </a:r>
          </a:p>
        </p:txBody>
      </p:sp>
      <p:sp>
        <p:nvSpPr>
          <p:cNvPr id="11" name="矩形 10">
            <a:extLst>
              <a:ext uri="{FF2B5EF4-FFF2-40B4-BE49-F238E27FC236}">
                <a16:creationId xmlns:a16="http://schemas.microsoft.com/office/drawing/2014/main" id="{9F62754A-87FC-4114-A2D9-30A4E1A00CE4}"/>
              </a:ext>
            </a:extLst>
          </p:cNvPr>
          <p:cNvSpPr/>
          <p:nvPr/>
        </p:nvSpPr>
        <p:spPr>
          <a:xfrm>
            <a:off x="263058" y="6313321"/>
            <a:ext cx="4084100" cy="553998"/>
          </a:xfrm>
          <a:prstGeom prst="rect">
            <a:avLst/>
          </a:prstGeom>
        </p:spPr>
        <p:txBody>
          <a:bodyPr wrap="square">
            <a:spAutoFit/>
          </a:bodyPr>
          <a:lstStyle/>
          <a:p>
            <a:pPr algn="l" defTabSz="457200" fontAlgn="auto">
              <a:spcBef>
                <a:spcPts val="0"/>
              </a:spcBef>
              <a:spcAft>
                <a:spcPts val="0"/>
              </a:spcAft>
              <a:buClrTx/>
              <a:buFontTx/>
              <a:buNone/>
            </a:pPr>
            <a:r>
              <a:rPr kumimoji="0" lang="zh-CN" altLang="en-US" sz="1600" b="0" dirty="0">
                <a:solidFill>
                  <a:srgbClr val="3D3F41"/>
                </a:solidFill>
                <a:latin typeface="Times New Roman" panose="02020603050405020304" pitchFamily="18" charset="0"/>
                <a:ea typeface="幼圆"/>
                <a:cs typeface="Times New Roman" panose="02020603050405020304" pitchFamily="18" charset="0"/>
              </a:rPr>
              <a:t>*</a:t>
            </a:r>
            <a:r>
              <a:rPr kumimoji="0" lang="en-US" altLang="zh-CN" sz="1400" b="0" dirty="0">
                <a:solidFill>
                  <a:srgbClr val="3D3F41"/>
                </a:solidFill>
                <a:latin typeface="Times New Roman" panose="02020603050405020304" pitchFamily="18" charset="0"/>
                <a:ea typeface="幼圆"/>
                <a:cs typeface="Times New Roman" panose="02020603050405020304" pitchFamily="18" charset="0"/>
              </a:rPr>
              <a:t>J.Q. Lan, et al., Design of beam optics for a Super Tau-Charm Factory, 2021 </a:t>
            </a:r>
            <a:r>
              <a:rPr kumimoji="0" lang="en-US" altLang="zh-CN" sz="1400" b="0" i="1" dirty="0">
                <a:solidFill>
                  <a:srgbClr val="3D3F41"/>
                </a:solidFill>
                <a:latin typeface="Times New Roman" panose="02020603050405020304" pitchFamily="18" charset="0"/>
                <a:ea typeface="幼圆"/>
                <a:cs typeface="Times New Roman" panose="02020603050405020304" pitchFamily="18" charset="0"/>
              </a:rPr>
              <a:t>JINST</a:t>
            </a:r>
            <a:r>
              <a:rPr kumimoji="0" lang="en-US" altLang="zh-CN" sz="1400" b="0" dirty="0">
                <a:solidFill>
                  <a:srgbClr val="3D3F41"/>
                </a:solidFill>
                <a:latin typeface="Times New Roman" panose="02020603050405020304" pitchFamily="18" charset="0"/>
                <a:ea typeface="幼圆"/>
                <a:cs typeface="Times New Roman" panose="02020603050405020304" pitchFamily="18" charset="0"/>
              </a:rPr>
              <a:t> </a:t>
            </a:r>
            <a:r>
              <a:rPr kumimoji="0" lang="en-US" altLang="zh-CN" sz="1400" dirty="0">
                <a:solidFill>
                  <a:srgbClr val="3D3F41"/>
                </a:solidFill>
                <a:latin typeface="Times New Roman" panose="02020603050405020304" pitchFamily="18" charset="0"/>
                <a:ea typeface="幼圆"/>
                <a:cs typeface="Times New Roman" panose="02020603050405020304" pitchFamily="18" charset="0"/>
              </a:rPr>
              <a:t>16</a:t>
            </a:r>
            <a:r>
              <a:rPr kumimoji="0" lang="en-US" altLang="zh-CN" sz="1400" b="0" dirty="0">
                <a:solidFill>
                  <a:srgbClr val="3D3F41"/>
                </a:solidFill>
                <a:latin typeface="Times New Roman" panose="02020603050405020304" pitchFamily="18" charset="0"/>
                <a:ea typeface="幼圆"/>
                <a:cs typeface="Times New Roman" panose="02020603050405020304" pitchFamily="18" charset="0"/>
              </a:rPr>
              <a:t> T07001</a:t>
            </a:r>
            <a:endParaRPr kumimoji="0" lang="zh-CN" altLang="en-US" sz="1400" b="0" dirty="0">
              <a:solidFill>
                <a:srgbClr val="3D3F41"/>
              </a:solidFill>
              <a:latin typeface="Times New Roman" panose="02020603050405020304" pitchFamily="18" charset="0"/>
              <a:ea typeface="幼圆"/>
              <a:cs typeface="Times New Roman" panose="02020603050405020304" pitchFamily="18" charset="0"/>
            </a:endParaRPr>
          </a:p>
        </p:txBody>
      </p:sp>
      <p:pic>
        <p:nvPicPr>
          <p:cNvPr id="12" name="图片 11">
            <a:extLst>
              <a:ext uri="{FF2B5EF4-FFF2-40B4-BE49-F238E27FC236}">
                <a16:creationId xmlns:a16="http://schemas.microsoft.com/office/drawing/2014/main" id="{51F12554-54F7-48C9-BE65-621951FBDB7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0940" y="798394"/>
            <a:ext cx="3865817" cy="2783006"/>
          </a:xfrm>
          <a:prstGeom prst="rect">
            <a:avLst/>
          </a:prstGeom>
          <a:noFill/>
          <a:ln>
            <a:noFill/>
          </a:ln>
        </p:spPr>
      </p:pic>
      <p:sp>
        <p:nvSpPr>
          <p:cNvPr id="13" name="文本框 12">
            <a:extLst>
              <a:ext uri="{FF2B5EF4-FFF2-40B4-BE49-F238E27FC236}">
                <a16:creationId xmlns:a16="http://schemas.microsoft.com/office/drawing/2014/main" id="{C4AD3DCC-879A-41EC-B357-5802E83BB985}"/>
              </a:ext>
            </a:extLst>
          </p:cNvPr>
          <p:cNvSpPr txBox="1"/>
          <p:nvPr/>
        </p:nvSpPr>
        <p:spPr>
          <a:xfrm>
            <a:off x="4648200" y="3901090"/>
            <a:ext cx="4315418" cy="2822760"/>
          </a:xfrm>
          <a:prstGeom prst="rect">
            <a:avLst/>
          </a:prstGeom>
          <a:noFill/>
        </p:spPr>
        <p:txBody>
          <a:bodyPr wrap="square" rtlCol="0">
            <a:spAutoFit/>
          </a:bodyPr>
          <a:lstStyle/>
          <a:p>
            <a:pPr marL="285750" indent="-285750" algn="l" defTabSz="457200" fontAlgn="auto">
              <a:lnSpc>
                <a:spcPct val="110000"/>
              </a:lnSpc>
              <a:spcBef>
                <a:spcPts val="0"/>
              </a:spcBef>
              <a:spcAft>
                <a:spcPts val="0"/>
              </a:spcAft>
              <a:buClrTx/>
              <a:buFont typeface="Wingdings" panose="05000000000000000000" pitchFamily="2" charset="2"/>
              <a:buChar char="p"/>
            </a:pP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弧区采用“</a:t>
            </a:r>
            <a:r>
              <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7BA</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”结构</a:t>
            </a:r>
            <a:endPar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lgn="l" defTabSz="457200" fontAlgn="auto">
              <a:lnSpc>
                <a:spcPct val="110000"/>
              </a:lnSpc>
              <a:spcBef>
                <a:spcPts val="0"/>
              </a:spcBef>
              <a:spcAft>
                <a:spcPts val="0"/>
              </a:spcAft>
              <a:buClrTx/>
              <a:buFont typeface="Wingdings" panose="05000000000000000000" pitchFamily="2" charset="2"/>
              <a:buChar char="p"/>
            </a:pP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可安装</a:t>
            </a:r>
            <a:r>
              <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5</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个西伯利亚</a:t>
            </a:r>
            <a:r>
              <a:rPr kumimoji="0" lang="zh-CN" altLang="en-US" sz="18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蛇</a:t>
            </a:r>
            <a:endPar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lgn="l" defTabSz="457200" fontAlgn="auto">
              <a:lnSpc>
                <a:spcPct val="110000"/>
              </a:lnSpc>
              <a:spcBef>
                <a:spcPts val="0"/>
              </a:spcBef>
              <a:spcAft>
                <a:spcPts val="0"/>
              </a:spcAft>
              <a:buClrTx/>
              <a:buFont typeface="Wingdings" panose="05000000000000000000" pitchFamily="2" charset="2"/>
              <a:buChar char="p"/>
            </a:pP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束</a:t>
            </a:r>
            <a:r>
              <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束模拟</a:t>
            </a:r>
            <a:r>
              <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10000</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圈以后衰减为</a:t>
            </a:r>
            <a:r>
              <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7.2×10</a:t>
            </a:r>
            <a:r>
              <a:rPr kumimoji="0" lang="en-US" altLang="zh-CN" sz="1800" baseline="30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34</a:t>
            </a:r>
            <a:endPar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lgn="l" defTabSz="457200" fontAlgn="auto">
              <a:lnSpc>
                <a:spcPct val="110000"/>
              </a:lnSpc>
              <a:spcBef>
                <a:spcPts val="0"/>
              </a:spcBef>
              <a:spcAft>
                <a:spcPts val="0"/>
              </a:spcAft>
              <a:buClrTx/>
              <a:buFont typeface="Wingdings" panose="05000000000000000000" pitchFamily="2" charset="2"/>
              <a:buChar char="p"/>
            </a:pP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已考虑束内散射（</a:t>
            </a:r>
            <a:r>
              <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IBS</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lgn="l" defTabSz="457200" fontAlgn="auto">
              <a:lnSpc>
                <a:spcPct val="110000"/>
              </a:lnSpc>
              <a:spcBef>
                <a:spcPts val="0"/>
              </a:spcBef>
              <a:spcAft>
                <a:spcPts val="0"/>
              </a:spcAft>
              <a:buClrTx/>
              <a:buFont typeface="Wingdings" panose="05000000000000000000" pitchFamily="2" charset="2"/>
              <a:buChar char="p"/>
            </a:pP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模拟计算了托歇克寿命</a:t>
            </a:r>
            <a:endPar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lgn="l" defTabSz="457200" fontAlgn="auto">
              <a:lnSpc>
                <a:spcPct val="110000"/>
              </a:lnSpc>
              <a:spcBef>
                <a:spcPts val="0"/>
              </a:spcBef>
              <a:spcAft>
                <a:spcPts val="0"/>
              </a:spcAft>
              <a:buClrTx/>
              <a:buFont typeface="Wingdings" panose="05000000000000000000" pitchFamily="2" charset="2"/>
              <a:buChar char="p"/>
            </a:pP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束团长度</a:t>
            </a:r>
            <a:r>
              <a:rPr kumimoji="0" lang="zh-CN" altLang="en-US" sz="18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为优化</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目标值</a:t>
            </a:r>
            <a:r>
              <a:rPr kumimoji="0" lang="zh-CN" altLang="en-US" sz="18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，进一步</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优化</a:t>
            </a:r>
            <a:endPar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lgn="l" defTabSz="457200" fontAlgn="auto">
              <a:lnSpc>
                <a:spcPct val="110000"/>
              </a:lnSpc>
              <a:spcBef>
                <a:spcPts val="0"/>
              </a:spcBef>
              <a:spcAft>
                <a:spcPts val="0"/>
              </a:spcAft>
              <a:buClrTx/>
              <a:buFont typeface="Wingdings" panose="05000000000000000000" pitchFamily="2" charset="2"/>
              <a:buChar char="p"/>
            </a:pP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微波不稳定性阈值偏低，束团拉伸效应大约为</a:t>
            </a:r>
            <a:r>
              <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2</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倍，</a:t>
            </a:r>
            <a:r>
              <a:rPr kumimoji="0" lang="en-US" altLang="zh-CN"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CSR</a:t>
            </a:r>
            <a:r>
              <a:rPr kumimoji="0" lang="zh-CN" altLang="en-US" sz="18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不稳定性影响较小。其他集体效应计算仍在进行</a:t>
            </a:r>
          </a:p>
        </p:txBody>
      </p:sp>
      <p:sp>
        <p:nvSpPr>
          <p:cNvPr id="14" name="文本框 13">
            <a:extLst>
              <a:ext uri="{FF2B5EF4-FFF2-40B4-BE49-F238E27FC236}">
                <a16:creationId xmlns:a16="http://schemas.microsoft.com/office/drawing/2014/main" id="{4A09230B-0805-4015-9B2C-CFE27F002F54}"/>
              </a:ext>
            </a:extLst>
          </p:cNvPr>
          <p:cNvSpPr txBox="1"/>
          <p:nvPr/>
        </p:nvSpPr>
        <p:spPr>
          <a:xfrm>
            <a:off x="5031120" y="3492934"/>
            <a:ext cx="3709576" cy="400110"/>
          </a:xfrm>
          <a:prstGeom prst="rect">
            <a:avLst/>
          </a:prstGeom>
          <a:noFill/>
        </p:spPr>
        <p:txBody>
          <a:bodyPr wrap="square" rtlCol="0">
            <a:spAutoFit/>
          </a:bodyPr>
          <a:lstStyle/>
          <a:p>
            <a:pPr algn="ctr" defTabSz="457200" fontAlgn="auto">
              <a:spcBef>
                <a:spcPts val="0"/>
              </a:spcBef>
              <a:spcAft>
                <a:spcPts val="0"/>
              </a:spcAft>
              <a:buClrTx/>
              <a:buFontTx/>
              <a:buNone/>
            </a:pP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STCF</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加速器的几何布局</a:t>
            </a:r>
          </a:p>
        </p:txBody>
      </p:sp>
    </p:spTree>
    <p:extLst>
      <p:ext uri="{BB962C8B-B14F-4D97-AF65-F5344CB8AC3E}">
        <p14:creationId xmlns:p14="http://schemas.microsoft.com/office/powerpoint/2010/main" val="12266789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0000FF"/>
                </a:solidFill>
              </a:rPr>
              <a:t>Lattice</a:t>
            </a:r>
            <a:r>
              <a:rPr lang="zh-CN" altLang="en-US" dirty="0">
                <a:solidFill>
                  <a:srgbClr val="0000FF"/>
                </a:solidFill>
              </a:rPr>
              <a:t>初步设计</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45</a:t>
            </a:fld>
            <a:endParaRPr lang="en-US" dirty="0"/>
          </a:p>
        </p:txBody>
      </p:sp>
      <p:grpSp>
        <p:nvGrpSpPr>
          <p:cNvPr id="15" name="组合 14"/>
          <p:cNvGrpSpPr/>
          <p:nvPr/>
        </p:nvGrpSpPr>
        <p:grpSpPr>
          <a:xfrm>
            <a:off x="228600" y="914400"/>
            <a:ext cx="7714427" cy="5573871"/>
            <a:chOff x="652012" y="903129"/>
            <a:chExt cx="6409077" cy="5411859"/>
          </a:xfrm>
        </p:grpSpPr>
        <p:sp>
          <p:nvSpPr>
            <p:cNvPr id="6" name="矩形 5">
              <a:extLst>
                <a:ext uri="{FF2B5EF4-FFF2-40B4-BE49-F238E27FC236}">
                  <a16:creationId xmlns:a16="http://schemas.microsoft.com/office/drawing/2014/main" id="{C0855330-4762-464D-998D-41FBDA201C0E}"/>
                </a:ext>
              </a:extLst>
            </p:cNvPr>
            <p:cNvSpPr/>
            <p:nvPr/>
          </p:nvSpPr>
          <p:spPr>
            <a:xfrm>
              <a:off x="4748108" y="5976434"/>
              <a:ext cx="184731" cy="338554"/>
            </a:xfrm>
            <a:prstGeom prst="rect">
              <a:avLst/>
            </a:prstGeom>
          </p:spPr>
          <p:txBody>
            <a:bodyPr wrap="none">
              <a:spAutoFit/>
            </a:bodyPr>
            <a:lstStyle/>
            <a:p>
              <a:pPr algn="l" defTabSz="457200" fontAlgn="auto">
                <a:spcBef>
                  <a:spcPts val="0"/>
                </a:spcBef>
                <a:spcAft>
                  <a:spcPts val="0"/>
                </a:spcAft>
                <a:buClrTx/>
                <a:buFontTx/>
                <a:buNone/>
              </a:pPr>
              <a:endParaRPr kumimoji="0" lang="zh-CN" altLang="en-US" sz="1600" b="0" dirty="0">
                <a:solidFill>
                  <a:srgbClr val="3D3F41"/>
                </a:solidFill>
                <a:latin typeface="宋体" panose="02010600030101010101" pitchFamily="2" charset="-122"/>
                <a:ea typeface="宋体" panose="02010600030101010101" pitchFamily="2" charset="-122"/>
              </a:endParaRPr>
            </a:p>
          </p:txBody>
        </p:sp>
        <p:sp>
          <p:nvSpPr>
            <p:cNvPr id="7" name="文本框 6">
              <a:extLst>
                <a:ext uri="{FF2B5EF4-FFF2-40B4-BE49-F238E27FC236}">
                  <a16:creationId xmlns:a16="http://schemas.microsoft.com/office/drawing/2014/main" id="{4A09230B-0805-4015-9B2C-CFE27F002F54}"/>
                </a:ext>
              </a:extLst>
            </p:cNvPr>
            <p:cNvSpPr txBox="1"/>
            <p:nvPr/>
          </p:nvSpPr>
          <p:spPr>
            <a:xfrm>
              <a:off x="1175121" y="3030586"/>
              <a:ext cx="2663358" cy="338554"/>
            </a:xfrm>
            <a:prstGeom prst="rect">
              <a:avLst/>
            </a:prstGeom>
            <a:noFill/>
          </p:spPr>
          <p:txBody>
            <a:bodyPr wrap="square" rtlCol="0">
              <a:spAutoFit/>
            </a:bodyPr>
            <a:lstStyle/>
            <a:p>
              <a:pPr algn="ctr" defTabSz="457200" fontAlgn="auto">
                <a:spcBef>
                  <a:spcPts val="0"/>
                </a:spcBef>
                <a:spcAft>
                  <a:spcPts val="0"/>
                </a:spcAft>
                <a:buClrTx/>
                <a:buFontTx/>
                <a:buNone/>
              </a:pPr>
              <a:r>
                <a:rPr kumimoji="0" lang="zh-CN" altLang="en-US"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一半对撞区的光学函数</a:t>
              </a:r>
            </a:p>
          </p:txBody>
        </p:sp>
        <p:pic>
          <p:nvPicPr>
            <p:cNvPr id="8" name="图片 7">
              <a:extLst>
                <a:ext uri="{FF2B5EF4-FFF2-40B4-BE49-F238E27FC236}">
                  <a16:creationId xmlns:a16="http://schemas.microsoft.com/office/drawing/2014/main" id="{27525FD4-96AE-4BFE-A3DF-C816BDE98644}"/>
                </a:ext>
              </a:extLst>
            </p:cNvPr>
            <p:cNvPicPr>
              <a:picLocks/>
            </p:cNvPicPr>
            <p:nvPr/>
          </p:nvPicPr>
          <p:blipFill>
            <a:blip r:embed="rId2"/>
            <a:stretch>
              <a:fillRect/>
            </a:stretch>
          </p:blipFill>
          <p:spPr>
            <a:xfrm>
              <a:off x="914247" y="3472921"/>
              <a:ext cx="2880000" cy="2160000"/>
            </a:xfrm>
            <a:prstGeom prst="rect">
              <a:avLst/>
            </a:prstGeom>
          </p:spPr>
        </p:pic>
        <p:sp>
          <p:nvSpPr>
            <p:cNvPr id="9" name="文本框 8">
              <a:extLst>
                <a:ext uri="{FF2B5EF4-FFF2-40B4-BE49-F238E27FC236}">
                  <a16:creationId xmlns:a16="http://schemas.microsoft.com/office/drawing/2014/main" id="{6C2BC5C9-F267-4155-A8BD-DF37E8BC4819}"/>
                </a:ext>
              </a:extLst>
            </p:cNvPr>
            <p:cNvSpPr txBox="1"/>
            <p:nvPr/>
          </p:nvSpPr>
          <p:spPr>
            <a:xfrm>
              <a:off x="652012" y="5632921"/>
              <a:ext cx="3709576" cy="584775"/>
            </a:xfrm>
            <a:prstGeom prst="rect">
              <a:avLst/>
            </a:prstGeom>
            <a:noFill/>
          </p:spPr>
          <p:txBody>
            <a:bodyPr wrap="square" rtlCol="0">
              <a:spAutoFit/>
            </a:bodyPr>
            <a:lstStyle/>
            <a:p>
              <a:pPr algn="ctr" defTabSz="457200" fontAlgn="auto">
                <a:spcBef>
                  <a:spcPts val="0"/>
                </a:spcBef>
                <a:spcAft>
                  <a:spcPts val="0"/>
                </a:spcAft>
                <a:buClrTx/>
                <a:buFontTx/>
                <a:buNone/>
              </a:pPr>
              <a:r>
                <a:rPr kumimoji="0" lang="zh-CN" altLang="en-US"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注入点处动力学孔径</a:t>
              </a:r>
              <a:endParaRPr kumimoji="0" lang="en-US" altLang="zh-CN"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algn="ctr" defTabSz="457200" fontAlgn="auto">
                <a:spcBef>
                  <a:spcPts val="0"/>
                </a:spcBef>
                <a:spcAft>
                  <a:spcPts val="0"/>
                </a:spcAft>
                <a:buClrTx/>
                <a:buFontTx/>
                <a:buNone/>
              </a:pPr>
              <a:r>
                <a:rPr kumimoji="0" lang="zh-CN" altLang="en-US"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（水平最大</a:t>
              </a:r>
              <a:r>
                <a:rPr kumimoji="0" lang="en-US" altLang="zh-CN"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21σ</a:t>
              </a:r>
              <a:r>
                <a:rPr kumimoji="0" lang="en-US" altLang="zh-CN" sz="1600" baseline="-25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x</a:t>
              </a:r>
              <a:r>
                <a:rPr kumimoji="0" lang="zh-CN" altLang="en-US"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，垂直最大</a:t>
              </a:r>
              <a:r>
                <a:rPr kumimoji="0" lang="en-US" altLang="zh-CN"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45σ</a:t>
              </a:r>
              <a:r>
                <a:rPr kumimoji="0" lang="en-US" altLang="zh-CN" sz="1600" baseline="-25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y</a:t>
              </a:r>
              <a:r>
                <a:rPr kumimoji="0" lang="zh-CN" altLang="en-US"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p>
          </p:txBody>
        </p:sp>
        <p:pic>
          <p:nvPicPr>
            <p:cNvPr id="10" name="图片 9">
              <a:extLst>
                <a:ext uri="{FF2B5EF4-FFF2-40B4-BE49-F238E27FC236}">
                  <a16:creationId xmlns:a16="http://schemas.microsoft.com/office/drawing/2014/main" id="{E7B4411D-4DFE-4B8A-B335-D7AC6076996F}"/>
                </a:ext>
              </a:extLst>
            </p:cNvPr>
            <p:cNvPicPr>
              <a:picLocks/>
            </p:cNvPicPr>
            <p:nvPr/>
          </p:nvPicPr>
          <p:blipFill>
            <a:blip r:embed="rId3"/>
            <a:stretch>
              <a:fillRect/>
            </a:stretch>
          </p:blipFill>
          <p:spPr>
            <a:xfrm>
              <a:off x="4009784" y="3485033"/>
              <a:ext cx="2880000" cy="2160000"/>
            </a:xfrm>
            <a:prstGeom prst="rect">
              <a:avLst/>
            </a:prstGeom>
          </p:spPr>
        </p:pic>
        <p:sp>
          <p:nvSpPr>
            <p:cNvPr id="11" name="文本框 10">
              <a:extLst>
                <a:ext uri="{FF2B5EF4-FFF2-40B4-BE49-F238E27FC236}">
                  <a16:creationId xmlns:a16="http://schemas.microsoft.com/office/drawing/2014/main" id="{17A68817-1060-438F-A4DF-12A0F958FF8B}"/>
                </a:ext>
              </a:extLst>
            </p:cNvPr>
            <p:cNvSpPr txBox="1"/>
            <p:nvPr/>
          </p:nvSpPr>
          <p:spPr>
            <a:xfrm>
              <a:off x="4080552" y="5659963"/>
              <a:ext cx="2980537" cy="339376"/>
            </a:xfrm>
            <a:prstGeom prst="rect">
              <a:avLst/>
            </a:prstGeom>
            <a:noFill/>
          </p:spPr>
          <p:txBody>
            <a:bodyPr wrap="square" rtlCol="0">
              <a:spAutoFit/>
            </a:bodyPr>
            <a:lstStyle/>
            <a:p>
              <a:pPr algn="ctr" defTabSz="457200" fontAlgn="auto">
                <a:spcBef>
                  <a:spcPts val="0"/>
                </a:spcBef>
                <a:spcAft>
                  <a:spcPts val="0"/>
                </a:spcAft>
                <a:buClrTx/>
                <a:buFontTx/>
                <a:buNone/>
              </a:pPr>
              <a:r>
                <a:rPr kumimoji="0" lang="zh-CN" altLang="en-US"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动量偏差引起的水平孔径变化</a:t>
              </a:r>
            </a:p>
          </p:txBody>
        </p:sp>
        <p:pic>
          <p:nvPicPr>
            <p:cNvPr id="12" name="图片 11">
              <a:extLst>
                <a:ext uri="{FF2B5EF4-FFF2-40B4-BE49-F238E27FC236}">
                  <a16:creationId xmlns:a16="http://schemas.microsoft.com/office/drawing/2014/main" id="{E1CD93E8-3062-4383-AEA6-B8FFAA5A1120}"/>
                </a:ext>
              </a:extLst>
            </p:cNvPr>
            <p:cNvPicPr>
              <a:picLocks/>
            </p:cNvPicPr>
            <p:nvPr/>
          </p:nvPicPr>
          <p:blipFill>
            <a:blip r:embed="rId4"/>
            <a:stretch>
              <a:fillRect/>
            </a:stretch>
          </p:blipFill>
          <p:spPr>
            <a:xfrm>
              <a:off x="1066800" y="903129"/>
              <a:ext cx="2880000" cy="2160000"/>
            </a:xfrm>
            <a:prstGeom prst="rect">
              <a:avLst/>
            </a:prstGeom>
          </p:spPr>
        </p:pic>
        <p:pic>
          <p:nvPicPr>
            <p:cNvPr id="13" name="图片 12">
              <a:extLst>
                <a:ext uri="{FF2B5EF4-FFF2-40B4-BE49-F238E27FC236}">
                  <a16:creationId xmlns:a16="http://schemas.microsoft.com/office/drawing/2014/main" id="{42560BF5-FBDC-4454-82EF-BDD68248B073}"/>
                </a:ext>
              </a:extLst>
            </p:cNvPr>
            <p:cNvPicPr>
              <a:picLocks/>
            </p:cNvPicPr>
            <p:nvPr/>
          </p:nvPicPr>
          <p:blipFill>
            <a:blip r:embed="rId5"/>
            <a:stretch>
              <a:fillRect/>
            </a:stretch>
          </p:blipFill>
          <p:spPr>
            <a:xfrm>
              <a:off x="4009785" y="945104"/>
              <a:ext cx="2880000" cy="2160000"/>
            </a:xfrm>
            <a:prstGeom prst="rect">
              <a:avLst/>
            </a:prstGeom>
          </p:spPr>
        </p:pic>
        <p:sp>
          <p:nvSpPr>
            <p:cNvPr id="14" name="文本框 13">
              <a:extLst>
                <a:ext uri="{FF2B5EF4-FFF2-40B4-BE49-F238E27FC236}">
                  <a16:creationId xmlns:a16="http://schemas.microsoft.com/office/drawing/2014/main" id="{9DD926DE-CD7B-4368-AF88-55BA06046AFF}"/>
                </a:ext>
              </a:extLst>
            </p:cNvPr>
            <p:cNvSpPr txBox="1"/>
            <p:nvPr/>
          </p:nvSpPr>
          <p:spPr>
            <a:xfrm>
              <a:off x="4118105" y="2971524"/>
              <a:ext cx="2942984" cy="567778"/>
            </a:xfrm>
            <a:prstGeom prst="rect">
              <a:avLst/>
            </a:prstGeom>
            <a:noFill/>
          </p:spPr>
          <p:txBody>
            <a:bodyPr wrap="square" rtlCol="0">
              <a:spAutoFit/>
            </a:bodyPr>
            <a:lstStyle/>
            <a:p>
              <a:pPr algn="ctr" defTabSz="457200" fontAlgn="auto">
                <a:spcBef>
                  <a:spcPts val="0"/>
                </a:spcBef>
                <a:spcAft>
                  <a:spcPts val="0"/>
                </a:spcAft>
                <a:buClrTx/>
                <a:buFontTx/>
                <a:buNone/>
              </a:pPr>
              <a:r>
                <a:rPr kumimoji="0" lang="zh-CN" altLang="en-US"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弧区一个超周期的光学函数，左边为</a:t>
              </a:r>
              <a:r>
                <a:rPr kumimoji="0" lang="en-US" altLang="zh-CN"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SS</a:t>
              </a:r>
              <a:r>
                <a:rPr kumimoji="0" lang="zh-CN" altLang="en-US"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，中间为</a:t>
              </a:r>
              <a:r>
                <a:rPr kumimoji="0" lang="en-US" altLang="zh-CN"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10m</a:t>
              </a:r>
              <a:r>
                <a:rPr kumimoji="0" lang="zh-CN" altLang="en-US"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长直线节，留给</a:t>
              </a:r>
              <a:r>
                <a:rPr kumimoji="0" lang="en-US" altLang="zh-CN"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DW</a:t>
              </a:r>
              <a:endParaRPr kumimoji="0" lang="zh-CN" altLang="en-US" sz="16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38969583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束</a:t>
            </a:r>
            <a:r>
              <a:rPr lang="en-US" altLang="zh-CN" dirty="0" smtClean="0">
                <a:solidFill>
                  <a:srgbClr val="0000FF"/>
                </a:solidFill>
              </a:rPr>
              <a:t>-</a:t>
            </a:r>
            <a:r>
              <a:rPr lang="zh-CN" altLang="en-US" dirty="0" smtClean="0">
                <a:solidFill>
                  <a:srgbClr val="0000FF"/>
                </a:solidFill>
              </a:rPr>
              <a:t>束模拟</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46</a:t>
            </a:fld>
            <a:endParaRPr lang="en-US" dirty="0"/>
          </a:p>
        </p:txBody>
      </p:sp>
      <p:pic>
        <p:nvPicPr>
          <p:cNvPr id="4" name="图片 3">
            <a:extLst>
              <a:ext uri="{FF2B5EF4-FFF2-40B4-BE49-F238E27FC236}">
                <a16:creationId xmlns:a16="http://schemas.microsoft.com/office/drawing/2014/main" id="{565B0A4B-32FF-49AE-AB47-25BF50F9E8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41" t="4677" r="5658" b="4371"/>
          <a:stretch/>
        </p:blipFill>
        <p:spPr>
          <a:xfrm>
            <a:off x="228600" y="1219200"/>
            <a:ext cx="4343400" cy="3228599"/>
          </a:xfrm>
          <a:prstGeom prst="rect">
            <a:avLst/>
          </a:prstGeom>
        </p:spPr>
      </p:pic>
      <p:sp>
        <p:nvSpPr>
          <p:cNvPr id="5" name="文本框 4"/>
          <p:cNvSpPr txBox="1"/>
          <p:nvPr/>
        </p:nvSpPr>
        <p:spPr>
          <a:xfrm>
            <a:off x="914400" y="762000"/>
            <a:ext cx="7772400" cy="461665"/>
          </a:xfrm>
          <a:prstGeom prst="rect">
            <a:avLst/>
          </a:prstGeom>
          <a:noFill/>
        </p:spPr>
        <p:txBody>
          <a:bodyPr wrap="square" rtlCol="0">
            <a:spAutoFit/>
          </a:bodyPr>
          <a:lstStyle/>
          <a:p>
            <a:pPr algn="ctr">
              <a:buNone/>
            </a:pPr>
            <a:r>
              <a:rPr lang="zh-CN" altLang="en-US" sz="2400" dirty="0">
                <a:solidFill>
                  <a:schemeClr val="tx1"/>
                </a:solidFill>
                <a:latin typeface="华文楷体" panose="02010600040101010101" pitchFamily="2" charset="-122"/>
                <a:ea typeface="华文楷体" panose="02010600040101010101" pitchFamily="2" charset="-122"/>
              </a:rPr>
              <a:t>在现有版本的</a:t>
            </a:r>
            <a:r>
              <a:rPr lang="en-US" altLang="zh-CN" sz="2400" dirty="0">
                <a:solidFill>
                  <a:schemeClr val="tx1"/>
                </a:solidFill>
                <a:latin typeface="华文楷体" panose="02010600040101010101" pitchFamily="2" charset="-122"/>
                <a:ea typeface="华文楷体" panose="02010600040101010101" pitchFamily="2" charset="-122"/>
              </a:rPr>
              <a:t>lattice</a:t>
            </a:r>
            <a:r>
              <a:rPr lang="zh-CN" altLang="en-US" sz="2400" dirty="0">
                <a:solidFill>
                  <a:schemeClr val="tx1"/>
                </a:solidFill>
                <a:latin typeface="华文楷体" panose="02010600040101010101" pitchFamily="2" charset="-122"/>
                <a:ea typeface="华文楷体" panose="02010600040101010101" pitchFamily="2" charset="-122"/>
              </a:rPr>
              <a:t>中，工作点小数部分选取</a:t>
            </a:r>
            <a:r>
              <a:rPr lang="en-US" altLang="zh-CN" sz="2400" dirty="0">
                <a:solidFill>
                  <a:schemeClr val="tx1"/>
                </a:solidFill>
                <a:latin typeface="华文楷体" panose="02010600040101010101" pitchFamily="2" charset="-122"/>
                <a:ea typeface="华文楷体" panose="02010600040101010101" pitchFamily="2" charset="-122"/>
              </a:rPr>
              <a:t>(0.567, 0.606)</a:t>
            </a:r>
            <a:r>
              <a:rPr lang="zh-CN" altLang="en-US" sz="2400" dirty="0" smtClean="0">
                <a:solidFill>
                  <a:schemeClr val="tx1"/>
                </a:solidFill>
                <a:latin typeface="华文楷体" panose="02010600040101010101" pitchFamily="2" charset="-122"/>
                <a:ea typeface="华文楷体" panose="02010600040101010101" pitchFamily="2" charset="-122"/>
              </a:rPr>
              <a:t>。</a:t>
            </a:r>
            <a:endParaRPr lang="en-US" altLang="zh-CN" sz="2400" dirty="0">
              <a:solidFill>
                <a:schemeClr val="tx1"/>
              </a:solidFill>
              <a:latin typeface="华文楷体" panose="02010600040101010101" pitchFamily="2" charset="-122"/>
              <a:ea typeface="华文楷体" panose="02010600040101010101" pitchFamily="2" charset="-122"/>
            </a:endParaRPr>
          </a:p>
        </p:txBody>
      </p:sp>
      <p:sp>
        <p:nvSpPr>
          <p:cNvPr id="6" name="矩形 5"/>
          <p:cNvSpPr/>
          <p:nvPr/>
        </p:nvSpPr>
        <p:spPr>
          <a:xfrm>
            <a:off x="4352365" y="1295383"/>
            <a:ext cx="4320988" cy="2959913"/>
          </a:xfrm>
          <a:prstGeom prst="rect">
            <a:avLst/>
          </a:prstGeom>
        </p:spPr>
        <p:txBody>
          <a:bodyPr wrap="square">
            <a:spAutoFit/>
          </a:bodyPr>
          <a:lstStyle/>
          <a:p>
            <a:pPr marL="612000" lvl="1" indent="-357188" algn="just" fontAlgn="auto">
              <a:lnSpc>
                <a:spcPct val="114000"/>
              </a:lnSpc>
              <a:spcBef>
                <a:spcPts val="300"/>
              </a:spcBef>
              <a:spcAft>
                <a:spcPts val="0"/>
              </a:spcAft>
              <a:buClr>
                <a:srgbClr val="002060"/>
              </a:buClr>
              <a:buSzPct val="100000"/>
              <a:buFont typeface="Wingdings" panose="05000000000000000000" pitchFamily="2" charset="2"/>
              <a:buChar char="p"/>
            </a:pPr>
            <a:r>
              <a:rPr kumimoji="0" lang="zh-CN" altLang="en-US" sz="20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经过</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一个阻尼时间</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约</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58ms</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30000</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turns)</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后的单束团亮度。</a:t>
            </a:r>
          </a:p>
          <a:p>
            <a:pPr marL="612000" lvl="1" indent="-357188" algn="just" fontAlgn="auto">
              <a:lnSpc>
                <a:spcPct val="114000"/>
              </a:lnSpc>
              <a:spcBef>
                <a:spcPts val="300"/>
              </a:spcBef>
              <a:spcAft>
                <a:spcPts val="0"/>
              </a:spcAft>
              <a:buClr>
                <a:srgbClr val="002060"/>
              </a:buClr>
              <a:buSzPct val="100000"/>
              <a:buFont typeface="Wingdings" panose="05000000000000000000" pitchFamily="2" charset="2"/>
              <a:buChar char="p"/>
            </a:pP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选取的工作点</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(0.567,0.606) </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对应的真实亮度为</a:t>
            </a:r>
            <a:r>
              <a:rPr kumimoji="0" lang="en-US" altLang="zh-CN" sz="20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6×10</a:t>
            </a:r>
            <a:r>
              <a:rPr kumimoji="0" lang="en-US" altLang="zh-CN" sz="2000" baseline="300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34</a:t>
            </a:r>
            <a:r>
              <a:rPr kumimoji="0" lang="zh-CN" altLang="en-US" sz="20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，大区域</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亮度好于</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5×10</a:t>
            </a:r>
            <a:r>
              <a:rPr kumimoji="0" lang="en-US" altLang="zh-CN" sz="2000" baseline="30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34</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 </a:t>
            </a:r>
          </a:p>
          <a:p>
            <a:pPr marL="612000" lvl="1" indent="-357188" algn="just" fontAlgn="auto">
              <a:lnSpc>
                <a:spcPct val="114000"/>
              </a:lnSpc>
              <a:spcBef>
                <a:spcPts val="300"/>
              </a:spcBef>
              <a:spcAft>
                <a:spcPts val="0"/>
              </a:spcAft>
              <a:buClr>
                <a:srgbClr val="002060"/>
              </a:buClr>
              <a:buSzPct val="100000"/>
              <a:buFont typeface="Wingdings" panose="05000000000000000000" pitchFamily="2" charset="2"/>
              <a:buChar char="p"/>
            </a:pPr>
            <a:r>
              <a:rPr kumimoji="0" lang="zh-CN" altLang="en-US" sz="20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下一步</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lattice</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设计优化：可以增大</a:t>
            </a:r>
            <a:r>
              <a:rPr kumimoji="0" lang="en-US" altLang="zh-CN" sz="2000" dirty="0" err="1">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ν</a:t>
            </a:r>
            <a:r>
              <a:rPr kumimoji="0" lang="en-US" altLang="zh-CN" sz="2000" baseline="-25000" dirty="0" err="1">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x</a:t>
            </a:r>
            <a:r>
              <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，使工作点落在高亮度工作区域中心。</a:t>
            </a:r>
            <a:endPar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文本框 6"/>
              <p:cNvSpPr txBox="1"/>
              <p:nvPr/>
            </p:nvSpPr>
            <p:spPr>
              <a:xfrm>
                <a:off x="0" y="4120896"/>
                <a:ext cx="8953500" cy="2772362"/>
              </a:xfrm>
              <a:prstGeom prst="rect">
                <a:avLst/>
              </a:prstGeom>
              <a:noFill/>
            </p:spPr>
            <p:txBody>
              <a:bodyPr wrap="square" rtlCol="0">
                <a:spAutoFit/>
              </a:bodyPr>
              <a:lstStyle/>
              <a:p>
                <a:pPr marL="800100" lvl="1" indent="-342900" algn="l">
                  <a:lnSpc>
                    <a:spcPct val="124000"/>
                  </a:lnSpc>
                  <a:spcBef>
                    <a:spcPts val="1200"/>
                  </a:spcBef>
                  <a:buClrTx/>
                  <a:buFont typeface="Wingdings" panose="05000000000000000000" pitchFamily="2" charset="2"/>
                  <a:buChar char="p"/>
                </a:pPr>
                <a:r>
                  <a:rPr lang="en-US" altLang="zh-CN" sz="2000" dirty="0">
                    <a:solidFill>
                      <a:schemeClr val="tx1"/>
                    </a:solidFill>
                    <a:latin typeface="华文楷体" panose="02010600040101010101" pitchFamily="2" charset="-122"/>
                    <a:ea typeface="华文楷体" panose="02010600040101010101" pitchFamily="2" charset="-122"/>
                  </a:rPr>
                  <a:t>Piwinski</a:t>
                </a:r>
                <a:r>
                  <a:rPr lang="zh-CN" altLang="en-US" sz="2000" dirty="0">
                    <a:solidFill>
                      <a:schemeClr val="tx1"/>
                    </a:solidFill>
                    <a:latin typeface="华文楷体" panose="02010600040101010101" pitchFamily="2" charset="-122"/>
                    <a:ea typeface="华文楷体" panose="02010600040101010101" pitchFamily="2" charset="-122"/>
                  </a:rPr>
                  <a:t>角</a:t>
                </a:r>
                <a14:m>
                  <m:oMath xmlns:m="http://schemas.openxmlformats.org/officeDocument/2006/math">
                    <m:r>
                      <a:rPr lang="en-US" altLang="zh-CN" sz="2000" i="1">
                        <a:solidFill>
                          <a:schemeClr val="tx1"/>
                        </a:solidFill>
                        <a:latin typeface="Cambria Math" panose="02040503050406030204" pitchFamily="18" charset="0"/>
                        <a:ea typeface="Cambria Math" panose="02040503050406030204" pitchFamily="18" charset="0"/>
                      </a:rPr>
                      <m:t>𝜙</m:t>
                    </m:r>
                    <m:r>
                      <a:rPr lang="en-US" altLang="zh-CN" sz="2000" i="1">
                        <a:solidFill>
                          <a:schemeClr val="tx1"/>
                        </a:solidFill>
                        <a:latin typeface="Cambria Math" panose="02040503050406030204" pitchFamily="18" charset="0"/>
                        <a:ea typeface="Cambria Math" panose="02040503050406030204" pitchFamily="18" charset="0"/>
                      </a:rPr>
                      <m:t>=</m:t>
                    </m:r>
                    <m:func>
                      <m:funcPr>
                        <m:ctrlPr>
                          <a:rPr lang="zh-CN" altLang="zh-CN" sz="2000" i="1">
                            <a:solidFill>
                              <a:schemeClr val="tx1"/>
                            </a:solidFill>
                            <a:latin typeface="Cambria Math" panose="02040503050406030204" pitchFamily="18" charset="0"/>
                          </a:rPr>
                        </m:ctrlPr>
                      </m:funcPr>
                      <m:fName>
                        <m:r>
                          <a:rPr lang="en-US" altLang="zh-CN" sz="2000" i="1">
                            <a:solidFill>
                              <a:schemeClr val="tx1"/>
                            </a:solidFill>
                            <a:latin typeface="Cambria Math" panose="02040503050406030204" pitchFamily="18" charset="0"/>
                            <a:ea typeface="Cambria Math" panose="02040503050406030204" pitchFamily="18" charset="0"/>
                          </a:rPr>
                          <m:t>𝑡𝑎𝑛</m:t>
                        </m:r>
                      </m:fName>
                      <m:e>
                        <m:r>
                          <a:rPr lang="en-US" altLang="zh-CN" sz="2000" i="1">
                            <a:solidFill>
                              <a:schemeClr val="tx1"/>
                            </a:solidFill>
                            <a:latin typeface="Cambria Math" panose="02040503050406030204" pitchFamily="18" charset="0"/>
                            <a:ea typeface="Cambria Math" panose="02040503050406030204" pitchFamily="18" charset="0"/>
                          </a:rPr>
                          <m:t>𝜃</m:t>
                        </m:r>
                      </m:e>
                    </m:func>
                    <m:f>
                      <m:fPr>
                        <m:ctrlPr>
                          <a:rPr lang="zh-CN" altLang="zh-CN" sz="2000" i="1">
                            <a:solidFill>
                              <a:schemeClr val="tx1"/>
                            </a:solidFill>
                            <a:latin typeface="Cambria Math" panose="02040503050406030204" pitchFamily="18" charset="0"/>
                          </a:rPr>
                        </m:ctrlPr>
                      </m:fPr>
                      <m:num>
                        <m:sSub>
                          <m:sSubPr>
                            <m:ctrlPr>
                              <a:rPr lang="zh-CN"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ea typeface="Cambria Math" panose="02040503050406030204" pitchFamily="18" charset="0"/>
                              </a:rPr>
                              <m:t>𝜎</m:t>
                            </m:r>
                          </m:e>
                          <m:sub>
                            <m:r>
                              <a:rPr lang="en-US" altLang="zh-CN" sz="2000" i="1">
                                <a:solidFill>
                                  <a:schemeClr val="tx1"/>
                                </a:solidFill>
                                <a:latin typeface="Cambria Math" panose="02040503050406030204" pitchFamily="18" charset="0"/>
                                <a:ea typeface="Cambria Math" panose="02040503050406030204" pitchFamily="18" charset="0"/>
                              </a:rPr>
                              <m:t>𝑧</m:t>
                            </m:r>
                          </m:sub>
                        </m:sSub>
                      </m:num>
                      <m:den>
                        <m:sSub>
                          <m:sSubPr>
                            <m:ctrlPr>
                              <a:rPr lang="zh-CN"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ea typeface="Cambria Math" panose="02040503050406030204" pitchFamily="18" charset="0"/>
                              </a:rPr>
                              <m:t>𝜎</m:t>
                            </m:r>
                          </m:e>
                          <m:sub>
                            <m:r>
                              <a:rPr lang="en-US" altLang="zh-CN" sz="2000" i="1">
                                <a:solidFill>
                                  <a:schemeClr val="tx1"/>
                                </a:solidFill>
                                <a:latin typeface="Cambria Math" panose="02040503050406030204" pitchFamily="18" charset="0"/>
                                <a:ea typeface="Cambria Math" panose="02040503050406030204" pitchFamily="18" charset="0"/>
                              </a:rPr>
                              <m:t>𝑥</m:t>
                            </m:r>
                          </m:sub>
                        </m:sSub>
                      </m:den>
                    </m:f>
                  </m:oMath>
                </a14:m>
                <a:r>
                  <a:rPr lang="en-US" altLang="zh-CN" sz="2000" dirty="0">
                    <a:solidFill>
                      <a:schemeClr val="tx1"/>
                    </a:solidFill>
                    <a:latin typeface="华文楷体" panose="02010600040101010101" pitchFamily="2" charset="-122"/>
                    <a:ea typeface="华文楷体" panose="02010600040101010101" pitchFamily="2" charset="-122"/>
                  </a:rPr>
                  <a:t>&gt;10</a:t>
                </a:r>
                <a:r>
                  <a:rPr lang="zh-CN" altLang="en-US" sz="2000" dirty="0">
                    <a:solidFill>
                      <a:schemeClr val="tx1"/>
                    </a:solidFill>
                    <a:latin typeface="华文楷体" panose="02010600040101010101" pitchFamily="2" charset="-122"/>
                    <a:ea typeface="华文楷体" panose="02010600040101010101" pitchFamily="2" charset="-122"/>
                  </a:rPr>
                  <a:t>，同时，</a:t>
                </a:r>
                <a14:m>
                  <m:oMath xmlns:m="http://schemas.openxmlformats.org/officeDocument/2006/math">
                    <m:sSub>
                      <m:sSubPr>
                        <m:ctrlPr>
                          <a:rPr lang="en-US" altLang="zh-CN" sz="2000" i="1">
                            <a:solidFill>
                              <a:schemeClr val="tx1"/>
                            </a:solidFill>
                            <a:latin typeface="Cambria Math" panose="02040503050406030204" pitchFamily="18" charset="0"/>
                          </a:rPr>
                        </m:ctrlPr>
                      </m:sSubPr>
                      <m:e>
                        <m:r>
                          <a:rPr lang="zh-CN" altLang="en-US" sz="2000" i="1">
                            <a:solidFill>
                              <a:schemeClr val="tx1"/>
                            </a:solidFill>
                            <a:latin typeface="Cambria Math" panose="02040503050406030204" pitchFamily="18" charset="0"/>
                          </a:rPr>
                          <m:t>𝜉</m:t>
                        </m:r>
                      </m:e>
                      <m:sub>
                        <m:r>
                          <a:rPr lang="en-US" altLang="zh-CN" sz="2000" i="1">
                            <a:solidFill>
                              <a:schemeClr val="tx1"/>
                            </a:solidFill>
                            <a:latin typeface="Cambria Math" panose="02040503050406030204" pitchFamily="18" charset="0"/>
                          </a:rPr>
                          <m:t>𝑥</m:t>
                        </m:r>
                      </m:sub>
                    </m:sSub>
                    <m:r>
                      <a:rPr lang="en-US" altLang="zh-CN" sz="2000" i="1">
                        <a:solidFill>
                          <a:schemeClr val="tx1"/>
                        </a:solidFill>
                        <a:latin typeface="Cambria Math" panose="02040503050406030204" pitchFamily="18" charset="0"/>
                      </a:rPr>
                      <m:t>=</m:t>
                    </m:r>
                    <m:f>
                      <m:fPr>
                        <m:ctrlPr>
                          <a:rPr lang="en-US" altLang="zh-CN" sz="2000" i="1">
                            <a:solidFill>
                              <a:schemeClr val="tx1"/>
                            </a:solidFill>
                            <a:latin typeface="Cambria Math" panose="02040503050406030204" pitchFamily="18" charset="0"/>
                          </a:rPr>
                        </m:ctrlPr>
                      </m:fPr>
                      <m:num>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𝑁</m:t>
                            </m:r>
                          </m:e>
                          <m:sub>
                            <m:r>
                              <a:rPr lang="en-US" altLang="zh-CN" sz="2000" i="1">
                                <a:solidFill>
                                  <a:schemeClr val="tx1"/>
                                </a:solidFill>
                                <a:latin typeface="Cambria Math" panose="02040503050406030204" pitchFamily="18" charset="0"/>
                              </a:rPr>
                              <m:t>𝑏</m:t>
                            </m:r>
                          </m:sub>
                        </m:sSub>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𝑟</m:t>
                            </m:r>
                          </m:e>
                          <m:sub>
                            <m:r>
                              <a:rPr lang="en-US" altLang="zh-CN" sz="2000" i="1">
                                <a:solidFill>
                                  <a:schemeClr val="tx1"/>
                                </a:solidFill>
                                <a:latin typeface="Cambria Math" panose="02040503050406030204" pitchFamily="18" charset="0"/>
                              </a:rPr>
                              <m:t>𝑒</m:t>
                            </m:r>
                          </m:sub>
                        </m:sSub>
                      </m:num>
                      <m:den>
                        <m:r>
                          <a:rPr lang="en-US" altLang="zh-CN" sz="2000" i="1">
                            <a:solidFill>
                              <a:schemeClr val="tx1"/>
                            </a:solidFill>
                            <a:latin typeface="Cambria Math" panose="02040503050406030204" pitchFamily="18" charset="0"/>
                          </a:rPr>
                          <m:t>2</m:t>
                        </m:r>
                        <m:r>
                          <a:rPr lang="zh-CN" altLang="en-US" sz="2000" i="1">
                            <a:solidFill>
                              <a:schemeClr val="tx1"/>
                            </a:solidFill>
                            <a:latin typeface="Cambria Math" panose="02040503050406030204" pitchFamily="18" charset="0"/>
                          </a:rPr>
                          <m:t>𝜋𝛾</m:t>
                        </m:r>
                      </m:den>
                    </m:f>
                    <m:f>
                      <m:fPr>
                        <m:ctrlPr>
                          <a:rPr lang="en-US" altLang="zh-CN" sz="2000" i="1">
                            <a:solidFill>
                              <a:schemeClr val="tx1"/>
                            </a:solidFill>
                            <a:latin typeface="Cambria Math" panose="02040503050406030204" pitchFamily="18" charset="0"/>
                          </a:rPr>
                        </m:ctrlPr>
                      </m:fPr>
                      <m:num>
                        <m:sSub>
                          <m:sSubPr>
                            <m:ctrlPr>
                              <a:rPr lang="en-US" altLang="zh-CN" sz="2000" i="1">
                                <a:solidFill>
                                  <a:schemeClr val="tx1"/>
                                </a:solidFill>
                                <a:latin typeface="Cambria Math" panose="02040503050406030204" pitchFamily="18" charset="0"/>
                              </a:rPr>
                            </m:ctrlPr>
                          </m:sSubPr>
                          <m:e>
                            <m:r>
                              <a:rPr lang="zh-CN" altLang="en-US" sz="2000" i="1">
                                <a:solidFill>
                                  <a:schemeClr val="tx1"/>
                                </a:solidFill>
                                <a:latin typeface="Cambria Math" panose="02040503050406030204" pitchFamily="18" charset="0"/>
                              </a:rPr>
                              <m:t>𝛽</m:t>
                            </m:r>
                          </m:e>
                          <m:sub>
                            <m:r>
                              <a:rPr lang="en-US" altLang="zh-CN" sz="2000" i="1">
                                <a:solidFill>
                                  <a:schemeClr val="tx1"/>
                                </a:solidFill>
                                <a:latin typeface="Cambria Math" panose="02040503050406030204" pitchFamily="18" charset="0"/>
                              </a:rPr>
                              <m:t>𝑥</m:t>
                            </m:r>
                          </m:sub>
                        </m:sSub>
                      </m:num>
                      <m:den>
                        <m:sSup>
                          <m:sSupPr>
                            <m:ctrlPr>
                              <a:rPr lang="en-US" altLang="zh-CN" sz="2000" i="1">
                                <a:solidFill>
                                  <a:schemeClr val="tx1"/>
                                </a:solidFill>
                                <a:latin typeface="Cambria Math" panose="02040503050406030204" pitchFamily="18" charset="0"/>
                              </a:rPr>
                            </m:ctrlPr>
                          </m:sSupPr>
                          <m:e>
                            <m:d>
                              <m:dPr>
                                <m:ctrlPr>
                                  <a:rPr lang="en-US" altLang="zh-CN" sz="2000" i="1">
                                    <a:solidFill>
                                      <a:schemeClr val="tx1"/>
                                    </a:solidFill>
                                    <a:latin typeface="Cambria Math" panose="02040503050406030204" pitchFamily="18" charset="0"/>
                                  </a:rPr>
                                </m:ctrlPr>
                              </m:dPr>
                              <m:e>
                                <m:sSub>
                                  <m:sSubPr>
                                    <m:ctrlPr>
                                      <a:rPr lang="en-US" altLang="zh-CN" sz="2000" i="1">
                                        <a:solidFill>
                                          <a:schemeClr val="tx1"/>
                                        </a:solidFill>
                                        <a:latin typeface="Cambria Math" panose="02040503050406030204" pitchFamily="18" charset="0"/>
                                      </a:rPr>
                                    </m:ctrlPr>
                                  </m:sSubPr>
                                  <m:e>
                                    <m:r>
                                      <a:rPr lang="zh-CN" altLang="en-US" sz="2000" i="1">
                                        <a:solidFill>
                                          <a:schemeClr val="tx1"/>
                                        </a:solidFill>
                                        <a:latin typeface="Cambria Math" panose="02040503050406030204" pitchFamily="18" charset="0"/>
                                      </a:rPr>
                                      <m:t>𝜎</m:t>
                                    </m:r>
                                  </m:e>
                                  <m:sub>
                                    <m:r>
                                      <a:rPr lang="en-US" altLang="zh-CN" sz="2000" i="1">
                                        <a:solidFill>
                                          <a:schemeClr val="tx1"/>
                                        </a:solidFill>
                                        <a:latin typeface="Cambria Math" panose="02040503050406030204" pitchFamily="18" charset="0"/>
                                      </a:rPr>
                                      <m:t>𝑧</m:t>
                                    </m:r>
                                  </m:sub>
                                </m:sSub>
                                <m:r>
                                  <a:rPr lang="zh-CN" altLang="en-US" sz="2000" i="1">
                                    <a:solidFill>
                                      <a:schemeClr val="tx1"/>
                                    </a:solidFill>
                                    <a:latin typeface="Cambria Math" panose="02040503050406030204" pitchFamily="18" charset="0"/>
                                  </a:rPr>
                                  <m:t>𝜃</m:t>
                                </m:r>
                              </m:e>
                            </m:d>
                          </m:e>
                          <m:sup>
                            <m:r>
                              <a:rPr lang="en-US" altLang="zh-CN" sz="2000" i="1">
                                <a:solidFill>
                                  <a:schemeClr val="tx1"/>
                                </a:solidFill>
                                <a:latin typeface="Cambria Math" panose="02040503050406030204" pitchFamily="18" charset="0"/>
                              </a:rPr>
                              <m:t>2</m:t>
                            </m:r>
                          </m:sup>
                        </m:sSup>
                      </m:den>
                    </m:f>
                  </m:oMath>
                </a14:m>
                <a:r>
                  <a:rPr lang="zh-CN" altLang="en-US" sz="2000" dirty="0">
                    <a:solidFill>
                      <a:schemeClr val="tx1"/>
                    </a:solidFill>
                    <a:latin typeface="华文楷体" panose="02010600040101010101" pitchFamily="2" charset="-122"/>
                    <a:ea typeface="华文楷体" panose="02010600040101010101" pitchFamily="2" charset="-122"/>
                  </a:rPr>
                  <a:t>，</a:t>
                </a:r>
                <a:r>
                  <a:rPr lang="en-US" altLang="zh-CN" sz="2000"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sSub>
                      <m:sSubPr>
                        <m:ctrlPr>
                          <a:rPr lang="en-US" altLang="zh-CN" sz="2000" i="1" dirty="0">
                            <a:solidFill>
                              <a:schemeClr val="tx1"/>
                            </a:solidFill>
                            <a:latin typeface="Cambria Math" panose="02040503050406030204" pitchFamily="18" charset="0"/>
                          </a:rPr>
                        </m:ctrlPr>
                      </m:sSubPr>
                      <m:e>
                        <m:r>
                          <a:rPr lang="zh-CN" altLang="en-US" sz="2000" i="1" dirty="0">
                            <a:solidFill>
                              <a:schemeClr val="tx1"/>
                            </a:solidFill>
                            <a:latin typeface="Cambria Math" panose="02040503050406030204" pitchFamily="18" charset="0"/>
                          </a:rPr>
                          <m:t>𝜐</m:t>
                        </m:r>
                      </m:e>
                      <m:sub>
                        <m:r>
                          <a:rPr lang="en-US" altLang="zh-CN" sz="2000" i="1" dirty="0">
                            <a:solidFill>
                              <a:schemeClr val="tx1"/>
                            </a:solidFill>
                            <a:latin typeface="Cambria Math" panose="02040503050406030204" pitchFamily="18" charset="0"/>
                          </a:rPr>
                          <m:t>𝑧</m:t>
                        </m:r>
                      </m:sub>
                    </m:sSub>
                    <m:r>
                      <a:rPr lang="en-US" altLang="zh-CN" sz="2000" i="1" dirty="0">
                        <a:solidFill>
                          <a:schemeClr val="tx1"/>
                        </a:solidFill>
                        <a:latin typeface="Cambria Math" panose="02040503050406030204" pitchFamily="18" charset="0"/>
                      </a:rPr>
                      <m:t>=</m:t>
                    </m:r>
                    <m:f>
                      <m:fPr>
                        <m:ctrlPr>
                          <a:rPr lang="en-US" altLang="zh-CN" sz="2000" i="1" dirty="0">
                            <a:solidFill>
                              <a:schemeClr val="tx1"/>
                            </a:solidFill>
                            <a:latin typeface="Cambria Math" panose="02040503050406030204" pitchFamily="18" charset="0"/>
                          </a:rPr>
                        </m:ctrlPr>
                      </m:fPr>
                      <m:num>
                        <m:r>
                          <a:rPr lang="en-US" altLang="zh-CN" sz="2000" i="1" dirty="0">
                            <a:solidFill>
                              <a:schemeClr val="tx1"/>
                            </a:solidFill>
                            <a:latin typeface="Cambria Math" panose="02040503050406030204" pitchFamily="18" charset="0"/>
                          </a:rPr>
                          <m:t>𝐶</m:t>
                        </m:r>
                        <m:r>
                          <a:rPr lang="zh-CN" altLang="en-US" sz="2000" i="1" dirty="0">
                            <a:solidFill>
                              <a:schemeClr val="tx1"/>
                            </a:solidFill>
                            <a:latin typeface="Cambria Math" panose="02040503050406030204" pitchFamily="18" charset="0"/>
                          </a:rPr>
                          <m:t>𝛼</m:t>
                        </m:r>
                        <m:sSub>
                          <m:sSubPr>
                            <m:ctrlPr>
                              <a:rPr lang="en-US" altLang="zh-CN" sz="2000" i="1" dirty="0">
                                <a:solidFill>
                                  <a:schemeClr val="tx1"/>
                                </a:solidFill>
                                <a:latin typeface="Cambria Math" panose="02040503050406030204" pitchFamily="18" charset="0"/>
                              </a:rPr>
                            </m:ctrlPr>
                          </m:sSubPr>
                          <m:e>
                            <m:r>
                              <a:rPr lang="zh-CN" altLang="en-US" sz="2000" i="1" dirty="0">
                                <a:solidFill>
                                  <a:schemeClr val="tx1"/>
                                </a:solidFill>
                                <a:latin typeface="Cambria Math" panose="02040503050406030204" pitchFamily="18" charset="0"/>
                              </a:rPr>
                              <m:t>𝜎</m:t>
                            </m:r>
                          </m:e>
                          <m:sub>
                            <m:r>
                              <a:rPr lang="en-US" altLang="zh-CN" sz="2000" i="1" dirty="0">
                                <a:solidFill>
                                  <a:schemeClr val="tx1"/>
                                </a:solidFill>
                                <a:latin typeface="Cambria Math" panose="02040503050406030204" pitchFamily="18" charset="0"/>
                              </a:rPr>
                              <m:t>𝑝</m:t>
                            </m:r>
                          </m:sub>
                        </m:sSub>
                      </m:num>
                      <m:den>
                        <m:r>
                          <a:rPr lang="en-US" altLang="zh-CN" sz="2000" i="1">
                            <a:solidFill>
                              <a:schemeClr val="tx1"/>
                            </a:solidFill>
                            <a:latin typeface="Cambria Math" panose="02040503050406030204" pitchFamily="18" charset="0"/>
                          </a:rPr>
                          <m:t>2</m:t>
                        </m:r>
                        <m:sSub>
                          <m:sSubPr>
                            <m:ctrlPr>
                              <a:rPr lang="en-US" altLang="zh-CN" sz="2000" i="1">
                                <a:solidFill>
                                  <a:schemeClr val="tx1"/>
                                </a:solidFill>
                                <a:latin typeface="Cambria Math" panose="02040503050406030204" pitchFamily="18" charset="0"/>
                              </a:rPr>
                            </m:ctrlPr>
                          </m:sSubPr>
                          <m:e>
                            <m:r>
                              <a:rPr lang="zh-CN" altLang="en-US" sz="2000" i="1">
                                <a:solidFill>
                                  <a:schemeClr val="tx1"/>
                                </a:solidFill>
                                <a:latin typeface="Cambria Math" panose="02040503050406030204" pitchFamily="18" charset="0"/>
                              </a:rPr>
                              <m:t>𝜋𝜎</m:t>
                            </m:r>
                          </m:e>
                          <m:sub>
                            <m:r>
                              <a:rPr lang="en-US" altLang="zh-CN" sz="2000" i="1">
                                <a:solidFill>
                                  <a:schemeClr val="tx1"/>
                                </a:solidFill>
                                <a:latin typeface="Cambria Math" panose="02040503050406030204" pitchFamily="18" charset="0"/>
                              </a:rPr>
                              <m:t>𝑧</m:t>
                            </m:r>
                          </m:sub>
                        </m:sSub>
                      </m:den>
                    </m:f>
                  </m:oMath>
                </a14:m>
                <a:r>
                  <a:rPr lang="zh-CN" altLang="en-US" sz="2000" dirty="0">
                    <a:solidFill>
                      <a:schemeClr val="tx1"/>
                    </a:solidFill>
                    <a:latin typeface="华文楷体" panose="02010600040101010101" pitchFamily="2" charset="-122"/>
                    <a:ea typeface="华文楷体" panose="02010600040101010101" pitchFamily="2" charset="-122"/>
                  </a:rPr>
                  <a:t>，根据束</a:t>
                </a:r>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束效应模拟研究经验，</a:t>
                </a:r>
                <a:r>
                  <a:rPr lang="en-US" altLang="zh-CN" sz="2000"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sSub>
                      <m:sSubPr>
                        <m:ctrlPr>
                          <a:rPr lang="en-US" altLang="zh-CN" sz="2000" i="1" dirty="0">
                            <a:solidFill>
                              <a:schemeClr val="tx1"/>
                            </a:solidFill>
                            <a:latin typeface="Cambria Math" panose="02040503050406030204" pitchFamily="18" charset="0"/>
                          </a:rPr>
                        </m:ctrlPr>
                      </m:sSubPr>
                      <m:e>
                        <m:r>
                          <a:rPr lang="zh-CN" altLang="en-US" sz="2000" i="1" dirty="0">
                            <a:solidFill>
                              <a:schemeClr val="tx1"/>
                            </a:solidFill>
                            <a:latin typeface="Cambria Math" panose="02040503050406030204" pitchFamily="18" charset="0"/>
                          </a:rPr>
                          <m:t>𝜐</m:t>
                        </m:r>
                      </m:e>
                      <m:sub>
                        <m:r>
                          <a:rPr lang="en-US" altLang="zh-CN" sz="2000" i="1" dirty="0">
                            <a:solidFill>
                              <a:schemeClr val="tx1"/>
                            </a:solidFill>
                            <a:latin typeface="Cambria Math" panose="02040503050406030204" pitchFamily="18" charset="0"/>
                          </a:rPr>
                          <m:t>𝑧</m:t>
                        </m:r>
                      </m:sub>
                    </m:sSub>
                  </m:oMath>
                </a14:m>
                <a:r>
                  <a:rPr lang="zh-CN" altLang="en-US" sz="2000" dirty="0">
                    <a:solidFill>
                      <a:schemeClr val="tx1"/>
                    </a:solidFill>
                    <a:latin typeface="华文楷体" panose="02010600040101010101" pitchFamily="2" charset="-122"/>
                    <a:ea typeface="华文楷体" panose="02010600040101010101" pitchFamily="2" charset="-122"/>
                  </a:rPr>
                  <a:t>和</a:t>
                </a:r>
                <a14:m>
                  <m:oMath xmlns:m="http://schemas.openxmlformats.org/officeDocument/2006/math">
                    <m:sSub>
                      <m:sSubPr>
                        <m:ctrlPr>
                          <a:rPr lang="en-US" altLang="zh-CN" sz="2000" i="1">
                            <a:solidFill>
                              <a:schemeClr val="tx1"/>
                            </a:solidFill>
                            <a:latin typeface="Cambria Math" panose="02040503050406030204" pitchFamily="18" charset="0"/>
                          </a:rPr>
                        </m:ctrlPr>
                      </m:sSubPr>
                      <m:e>
                        <m:r>
                          <a:rPr lang="zh-CN" altLang="en-US" sz="2000" i="1">
                            <a:solidFill>
                              <a:schemeClr val="tx1"/>
                            </a:solidFill>
                            <a:latin typeface="Cambria Math" panose="02040503050406030204" pitchFamily="18" charset="0"/>
                          </a:rPr>
                          <m:t>𝜉</m:t>
                        </m:r>
                      </m:e>
                      <m:sub>
                        <m:r>
                          <a:rPr lang="en-US" altLang="zh-CN" sz="2000" i="1">
                            <a:solidFill>
                              <a:schemeClr val="tx1"/>
                            </a:solidFill>
                            <a:latin typeface="Cambria Math" panose="02040503050406030204" pitchFamily="18" charset="0"/>
                          </a:rPr>
                          <m:t>𝑥</m:t>
                        </m:r>
                      </m:sub>
                    </m:sSub>
                  </m:oMath>
                </a14:m>
                <a:r>
                  <a:rPr lang="zh-CN" altLang="en-US" sz="2000" dirty="0">
                    <a:solidFill>
                      <a:schemeClr val="tx1"/>
                    </a:solidFill>
                    <a:latin typeface="华文楷体" panose="02010600040101010101" pitchFamily="2" charset="-122"/>
                    <a:ea typeface="华文楷体" panose="02010600040101010101" pitchFamily="2" charset="-122"/>
                  </a:rPr>
                  <a:t>保持一定比例时有利于抑制束</a:t>
                </a:r>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束共振、提高</a:t>
                </a:r>
                <a:r>
                  <a:rPr lang="zh-CN" altLang="en-US" sz="2000" dirty="0" smtClean="0">
                    <a:solidFill>
                      <a:schemeClr val="tx1"/>
                    </a:solidFill>
                    <a:latin typeface="华文楷体" panose="02010600040101010101" pitchFamily="2" charset="-122"/>
                    <a:ea typeface="华文楷体" panose="02010600040101010101" pitchFamily="2" charset="-122"/>
                  </a:rPr>
                  <a:t>亮度</a:t>
                </a:r>
                <a:r>
                  <a:rPr lang="zh-CN" altLang="en-US" sz="2000" dirty="0">
                    <a:solidFill>
                      <a:schemeClr val="tx1"/>
                    </a:solidFill>
                    <a:latin typeface="华文楷体" panose="02010600040101010101" pitchFamily="2" charset="-122"/>
                    <a:ea typeface="华文楷体" panose="02010600040101010101" pitchFamily="2" charset="-122"/>
                  </a:rPr>
                  <a:t>，</a:t>
                </a:r>
                <a:r>
                  <a:rPr lang="zh-CN" altLang="en-US" sz="2000" dirty="0" smtClean="0">
                    <a:solidFill>
                      <a:schemeClr val="tx1"/>
                    </a:solidFill>
                    <a:latin typeface="华文楷体" panose="02010600040101010101" pitchFamily="2" charset="-122"/>
                    <a:ea typeface="华文楷体" panose="02010600040101010101" pitchFamily="2" charset="-122"/>
                  </a:rPr>
                  <a:t>因此</a:t>
                </a:r>
                <a:r>
                  <a:rPr lang="zh-CN" altLang="en-US" sz="2000" dirty="0">
                    <a:solidFill>
                      <a:schemeClr val="tx1"/>
                    </a:solidFill>
                    <a:latin typeface="华文楷体" panose="02010600040101010101" pitchFamily="2" charset="-122"/>
                    <a:ea typeface="华文楷体" panose="02010600040101010101" pitchFamily="2" charset="-122"/>
                  </a:rPr>
                  <a:t>考虑</a:t>
                </a:r>
                <a14:m>
                  <m:oMath xmlns:m="http://schemas.openxmlformats.org/officeDocument/2006/math">
                    <m:sSub>
                      <m:sSubPr>
                        <m:ctrlPr>
                          <a:rPr lang="en-US" altLang="zh-CN" sz="2000" i="1">
                            <a:solidFill>
                              <a:schemeClr val="tx1"/>
                            </a:solidFill>
                            <a:latin typeface="Cambria Math" panose="02040503050406030204" pitchFamily="18" charset="0"/>
                          </a:rPr>
                        </m:ctrlPr>
                      </m:sSubPr>
                      <m:e>
                        <m:r>
                          <a:rPr lang="zh-CN" altLang="en-US" sz="2000" i="1">
                            <a:solidFill>
                              <a:schemeClr val="tx1"/>
                            </a:solidFill>
                            <a:latin typeface="Cambria Math" panose="02040503050406030204" pitchFamily="18" charset="0"/>
                          </a:rPr>
                          <m:t>𝜎</m:t>
                        </m:r>
                      </m:e>
                      <m:sub>
                        <m:r>
                          <a:rPr lang="en-US" altLang="zh-CN" sz="2000" i="1">
                            <a:solidFill>
                              <a:schemeClr val="tx1"/>
                            </a:solidFill>
                            <a:latin typeface="Cambria Math" panose="02040503050406030204" pitchFamily="18" charset="0"/>
                          </a:rPr>
                          <m:t>𝑧</m:t>
                        </m:r>
                      </m:sub>
                    </m:sSub>
                  </m:oMath>
                </a14:m>
                <a:r>
                  <a:rPr lang="zh-CN" altLang="en-US" sz="2000" dirty="0">
                    <a:solidFill>
                      <a:schemeClr val="tx1"/>
                    </a:solidFill>
                    <a:latin typeface="华文楷体" panose="02010600040101010101" pitchFamily="2" charset="-122"/>
                    <a:ea typeface="华文楷体" panose="02010600040101010101" pitchFamily="2" charset="-122"/>
                  </a:rPr>
                  <a:t>相当于</a:t>
                </a:r>
                <a:r>
                  <a:rPr lang="en-US" altLang="zh-CN" sz="2000" dirty="0">
                    <a:solidFill>
                      <a:schemeClr val="tx1"/>
                    </a:solidFill>
                    <a:latin typeface="华文楷体" panose="02010600040101010101" pitchFamily="2" charset="-122"/>
                    <a:ea typeface="华文楷体" panose="02010600040101010101" pitchFamily="2" charset="-122"/>
                  </a:rPr>
                  <a:t>10-20</a:t>
                </a:r>
                <a:r>
                  <a:rPr lang="zh-CN" altLang="en-US" sz="2000" dirty="0">
                    <a:solidFill>
                      <a:schemeClr val="tx1"/>
                    </a:solidFill>
                    <a:latin typeface="华文楷体" panose="02010600040101010101" pitchFamily="2" charset="-122"/>
                    <a:ea typeface="华文楷体" panose="02010600040101010101" pitchFamily="2" charset="-122"/>
                  </a:rPr>
                  <a:t>倍的</a:t>
                </a:r>
                <a14:m>
                  <m:oMath xmlns:m="http://schemas.openxmlformats.org/officeDocument/2006/math">
                    <m:sSub>
                      <m:sSubPr>
                        <m:ctrlPr>
                          <a:rPr lang="en-US" altLang="zh-CN" sz="2000" i="1">
                            <a:solidFill>
                              <a:schemeClr val="tx1"/>
                            </a:solidFill>
                            <a:latin typeface="Cambria Math" panose="02040503050406030204" pitchFamily="18" charset="0"/>
                          </a:rPr>
                        </m:ctrlPr>
                      </m:sSubPr>
                      <m:e>
                        <m:r>
                          <a:rPr lang="zh-CN" altLang="en-US" sz="2000" i="1">
                            <a:solidFill>
                              <a:schemeClr val="tx1"/>
                            </a:solidFill>
                            <a:latin typeface="Cambria Math" panose="02040503050406030204" pitchFamily="18" charset="0"/>
                          </a:rPr>
                          <m:t>𝛽</m:t>
                        </m:r>
                      </m:e>
                      <m:sub>
                        <m:r>
                          <a:rPr lang="en-US" altLang="zh-CN" sz="2000" i="1">
                            <a:solidFill>
                              <a:schemeClr val="tx1"/>
                            </a:solidFill>
                            <a:latin typeface="Cambria Math" panose="02040503050406030204" pitchFamily="18" charset="0"/>
                          </a:rPr>
                          <m:t>𝑦</m:t>
                        </m:r>
                      </m:sub>
                    </m:sSub>
                  </m:oMath>
                </a14:m>
                <a:r>
                  <a:rPr lang="zh-CN" altLang="en-US" sz="2000" dirty="0">
                    <a:solidFill>
                      <a:schemeClr val="tx1"/>
                    </a:solidFill>
                    <a:latin typeface="华文楷体" panose="02010600040101010101" pitchFamily="2" charset="-122"/>
                    <a:ea typeface="华文楷体" panose="02010600040101010101" pitchFamily="2" charset="-122"/>
                  </a:rPr>
                  <a:t>。</a:t>
                </a:r>
                <a:r>
                  <a:rPr lang="zh-CN" altLang="en-US" sz="2000" dirty="0">
                    <a:solidFill>
                      <a:srgbClr val="FF0000"/>
                    </a:solidFill>
                    <a:latin typeface="华文楷体" panose="02010600040101010101" pitchFamily="2" charset="-122"/>
                    <a:ea typeface="华文楷体" panose="02010600040101010101" pitchFamily="2" charset="-122"/>
                  </a:rPr>
                  <a:t>目前取</a:t>
                </a:r>
                <a14:m>
                  <m:oMath xmlns:m="http://schemas.openxmlformats.org/officeDocument/2006/math">
                    <m:sSub>
                      <m:sSubPr>
                        <m:ctrlPr>
                          <a:rPr lang="en-US" altLang="zh-CN" sz="2000" i="1">
                            <a:solidFill>
                              <a:srgbClr val="FF0000"/>
                            </a:solidFill>
                            <a:latin typeface="Cambria Math" panose="02040503050406030204" pitchFamily="18" charset="0"/>
                          </a:rPr>
                        </m:ctrlPr>
                      </m:sSubPr>
                      <m:e>
                        <m:r>
                          <a:rPr lang="zh-CN" altLang="en-US" sz="2000" i="1">
                            <a:solidFill>
                              <a:srgbClr val="FF0000"/>
                            </a:solidFill>
                            <a:latin typeface="Cambria Math" panose="02040503050406030204" pitchFamily="18" charset="0"/>
                          </a:rPr>
                          <m:t>𝜎</m:t>
                        </m:r>
                      </m:e>
                      <m:sub>
                        <m:r>
                          <a:rPr lang="en-US" altLang="zh-CN" sz="2000" i="1">
                            <a:solidFill>
                              <a:srgbClr val="FF0000"/>
                            </a:solidFill>
                            <a:latin typeface="Cambria Math" panose="02040503050406030204" pitchFamily="18" charset="0"/>
                          </a:rPr>
                          <m:t>𝑧</m:t>
                        </m:r>
                      </m:sub>
                    </m:sSub>
                  </m:oMath>
                </a14:m>
                <a:r>
                  <a:rPr lang="en-US" altLang="zh-CN" sz="2000" dirty="0">
                    <a:solidFill>
                      <a:srgbClr val="FF0000"/>
                    </a:solidFill>
                    <a:latin typeface="华文楷体" panose="02010600040101010101" pitchFamily="2" charset="-122"/>
                    <a:ea typeface="华文楷体" panose="02010600040101010101" pitchFamily="2" charset="-122"/>
                  </a:rPr>
                  <a:t>=1cm</a:t>
                </a:r>
              </a:p>
              <a:p>
                <a:pPr marL="800100" lvl="1" indent="-342900" algn="l">
                  <a:lnSpc>
                    <a:spcPct val="124000"/>
                  </a:lnSpc>
                  <a:spcBef>
                    <a:spcPts val="1200"/>
                  </a:spcBef>
                  <a:buClrTx/>
                  <a:buFont typeface="Wingdings" panose="05000000000000000000" pitchFamily="2" charset="2"/>
                  <a:buChar char="p"/>
                </a:pPr>
                <a:r>
                  <a:rPr lang="zh-CN" altLang="en-US" sz="2000" dirty="0">
                    <a:solidFill>
                      <a:schemeClr val="tx1"/>
                    </a:solidFill>
                    <a:latin typeface="华文楷体" panose="02010600040101010101" pitchFamily="2" charset="-122"/>
                    <a:ea typeface="华文楷体" panose="02010600040101010101" pitchFamily="2" charset="-122"/>
                  </a:rPr>
                  <a:t>较高的高频腔压，束团自然长度短；考虑束团拉伸等效应之后，仍只有</a:t>
                </a:r>
                <a:r>
                  <a:rPr lang="en-US" altLang="zh-CN" sz="2000" dirty="0">
                    <a:solidFill>
                      <a:schemeClr val="tx1"/>
                    </a:solidFill>
                    <a:latin typeface="华文楷体" panose="02010600040101010101" pitchFamily="2" charset="-122"/>
                    <a:ea typeface="华文楷体" panose="02010600040101010101" pitchFamily="2" charset="-122"/>
                  </a:rPr>
                  <a:t>7mm</a:t>
                </a:r>
                <a:r>
                  <a:rPr lang="zh-CN" altLang="en-US" sz="2000" dirty="0">
                    <a:solidFill>
                      <a:schemeClr val="tx1"/>
                    </a:solidFill>
                    <a:latin typeface="华文楷体" panose="02010600040101010101" pitchFamily="2" charset="-122"/>
                    <a:ea typeface="华文楷体" panose="02010600040101010101" pitchFamily="2" charset="-122"/>
                  </a:rPr>
                  <a:t>左右，需要其他手段；引入新一代光源中用于拉伸束团降低集体效应影响的</a:t>
                </a:r>
                <a:r>
                  <a:rPr lang="zh-CN" altLang="en-US" sz="2000" dirty="0">
                    <a:solidFill>
                      <a:srgbClr val="FF0000"/>
                    </a:solidFill>
                    <a:latin typeface="华文楷体" panose="02010600040101010101" pitchFamily="2" charset="-122"/>
                    <a:ea typeface="华文楷体" panose="02010600040101010101" pitchFamily="2" charset="-122"/>
                  </a:rPr>
                  <a:t>高次谐波腔，主动调节合适的束团长度，保障对撞</a:t>
                </a:r>
                <a:r>
                  <a:rPr lang="zh-CN" altLang="en-US" sz="2000" dirty="0" smtClean="0">
                    <a:solidFill>
                      <a:srgbClr val="FF0000"/>
                    </a:solidFill>
                    <a:latin typeface="华文楷体" panose="02010600040101010101" pitchFamily="2" charset="-122"/>
                    <a:ea typeface="华文楷体" panose="02010600040101010101" pitchFamily="2" charset="-122"/>
                  </a:rPr>
                  <a:t>亮度</a:t>
                </a:r>
                <a:endParaRPr lang="en-US" altLang="zh-CN" sz="2000" dirty="0">
                  <a:solidFill>
                    <a:srgbClr val="FF0000"/>
                  </a:solidFill>
                  <a:latin typeface="华文楷体" panose="02010600040101010101" pitchFamily="2" charset="-122"/>
                  <a:ea typeface="华文楷体" panose="02010600040101010101" pitchFamily="2" charset="-122"/>
                </a:endParaRPr>
              </a:p>
            </p:txBody>
          </p:sp>
        </mc:Choice>
        <mc:Fallback>
          <p:sp>
            <p:nvSpPr>
              <p:cNvPr id="7" name="文本框 6"/>
              <p:cNvSpPr txBox="1">
                <a:spLocks noRot="1" noChangeAspect="1" noMove="1" noResize="1" noEditPoints="1" noAdjustHandles="1" noChangeArrowheads="1" noChangeShapeType="1" noTextEdit="1"/>
              </p:cNvSpPr>
              <p:nvPr/>
            </p:nvSpPr>
            <p:spPr>
              <a:xfrm>
                <a:off x="0" y="4120896"/>
                <a:ext cx="8953500" cy="2772362"/>
              </a:xfrm>
              <a:prstGeom prst="rect">
                <a:avLst/>
              </a:prstGeom>
              <a:blipFill>
                <a:blip r:embed="rId3"/>
                <a:stretch>
                  <a:fillRect r="-136" b="-307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376762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注入器及正电子源</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47</a:t>
            </a:fld>
            <a:endParaRPr 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800100"/>
            <a:ext cx="5029200" cy="3389055"/>
          </a:xfrm>
          <a:prstGeom prst="rect">
            <a:avLst/>
          </a:prstGeom>
        </p:spPr>
      </p:pic>
      <p:sp>
        <p:nvSpPr>
          <p:cNvPr id="5" name="矩形 4">
            <a:extLst>
              <a:ext uri="{FF2B5EF4-FFF2-40B4-BE49-F238E27FC236}">
                <a16:creationId xmlns:a16="http://schemas.microsoft.com/office/drawing/2014/main" id="{37AB88ED-9A14-4903-9FB2-A6C4EC7FB99F}"/>
              </a:ext>
            </a:extLst>
          </p:cNvPr>
          <p:cNvSpPr/>
          <p:nvPr/>
        </p:nvSpPr>
        <p:spPr>
          <a:xfrm>
            <a:off x="381000" y="4189155"/>
            <a:ext cx="8496300" cy="2554545"/>
          </a:xfrm>
          <a:prstGeom prst="rect">
            <a:avLst/>
          </a:prstGeom>
        </p:spPr>
        <p:txBody>
          <a:bodyPr wrap="square">
            <a:spAutoFit/>
          </a:bodyPr>
          <a:lstStyle/>
          <a:p>
            <a:pPr marL="342900" indent="-342900" algn="just" defTabSz="457200" fontAlgn="auto">
              <a:spcBef>
                <a:spcPts val="0"/>
              </a:spcBef>
              <a:spcAft>
                <a:spcPts val="0"/>
              </a:spcAft>
              <a:buClrTx/>
              <a:buFont typeface="Wingdings" panose="05000000000000000000" pitchFamily="2" charset="2"/>
              <a:buChar char="p"/>
            </a:pP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整个注入器的总长度约为</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400</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米左右，主要由</a:t>
            </a:r>
            <a:r>
              <a:rPr kumimoji="0"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电子枪</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聚束系统</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三个直线加速段</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正电子源</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电子旁路漂移段</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以及</a:t>
            </a:r>
            <a:r>
              <a:rPr kumimoji="0"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正电子阻尼环</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等部分组成。</a:t>
            </a:r>
            <a:endPar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just" defTabSz="457200" fontAlgn="auto">
              <a:spcBef>
                <a:spcPts val="0"/>
              </a:spcBef>
              <a:spcAft>
                <a:spcPts val="0"/>
              </a:spcAft>
              <a:buClrTx/>
              <a:buFont typeface="Wingdings" panose="05000000000000000000" pitchFamily="2" charset="2"/>
              <a:buChar char="p"/>
            </a:pP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采用</a:t>
            </a:r>
            <a:r>
              <a:rPr kumimoji="0"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单脉冲双束团</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的注入方式，其中：</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1.0GeV</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1.5nC</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的电子束经旁路用于电子注入；</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5nC</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电子束打靶产生正电子，为获得更高的正电子产额，打靶电子的能量设为</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1.5GeV</a:t>
            </a:r>
            <a:r>
              <a:rPr kumimoji="0" lang="zh-CN" altLang="zh-CN" sz="20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。有效</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减少加速器的建造成本，</a:t>
            </a:r>
            <a:r>
              <a:rPr kumimoji="0" lang="zh-CN" altLang="zh-CN" sz="2000" dirty="0" smtClean="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同时方便</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未来正负电子束的极化升级改造。</a:t>
            </a:r>
            <a:endPar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just" defTabSz="457200" fontAlgn="auto">
              <a:spcBef>
                <a:spcPts val="0"/>
              </a:spcBef>
              <a:spcAft>
                <a:spcPts val="0"/>
              </a:spcAft>
              <a:buClrTx/>
              <a:buFont typeface="Wingdings" panose="05000000000000000000" pitchFamily="2" charset="2"/>
              <a:buChar char="p"/>
            </a:pP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正电子束流发射度较大，因此需要通过一台能量为</a:t>
            </a:r>
            <a:r>
              <a:rPr kumimoji="0" lang="en-US"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1.0GeV</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的</a:t>
            </a:r>
            <a:r>
              <a:rPr kumimoji="0"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正电子阻尼环对正电子</a:t>
            </a:r>
            <a:r>
              <a:rPr kumimoji="0" lang="zh-CN" altLang="zh-CN"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rPr>
              <a:t>束流横向发射度进行阻尼衰减</a:t>
            </a:r>
            <a:endParaRPr kumimoji="0" lang="zh-CN" altLang="en-US" sz="2000" dirty="0">
              <a:solidFill>
                <a:srgbClr val="3D3F41"/>
              </a:solidFill>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2423861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加速器前沿技术研究</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48</a:t>
            </a:fld>
            <a:endParaRPr lang="en-US" dirty="0"/>
          </a:p>
        </p:txBody>
      </p:sp>
      <p:sp>
        <p:nvSpPr>
          <p:cNvPr id="4" name="内容占位符 2">
            <a:extLst>
              <a:ext uri="{FF2B5EF4-FFF2-40B4-BE49-F238E27FC236}">
                <a16:creationId xmlns:a16="http://schemas.microsoft.com/office/drawing/2014/main" id="{14968C60-E6D0-42D3-ACFB-EA2A0F1509BE}"/>
              </a:ext>
            </a:extLst>
          </p:cNvPr>
          <p:cNvSpPr txBox="1">
            <a:spLocks/>
          </p:cNvSpPr>
          <p:nvPr/>
        </p:nvSpPr>
        <p:spPr>
          <a:xfrm>
            <a:off x="313510" y="762000"/>
            <a:ext cx="8220890" cy="5465896"/>
          </a:xfrm>
          <a:prstGeom prst="rect">
            <a:avLst/>
          </a:prstGeom>
        </p:spPr>
        <p:txBody>
          <a:bodyPr vert="horz" lIns="91440" tIns="45720" rIns="91440" bIns="45720" rtlCol="0">
            <a:normAutofit/>
          </a:bodyPr>
          <a:lstStyle>
            <a:lvl1pPr marL="357188" indent="-357188" algn="just" defTabSz="914400" rtl="0" eaLnBrk="1" latinLnBrk="0" hangingPunct="1">
              <a:lnSpc>
                <a:spcPct val="110000"/>
              </a:lnSpc>
              <a:spcBef>
                <a:spcPts val="1800"/>
              </a:spcBef>
              <a:spcAft>
                <a:spcPts val="0"/>
              </a:spcAft>
              <a:buClr>
                <a:schemeClr val="accent1">
                  <a:lumMod val="75000"/>
                </a:schemeClr>
              </a:buClr>
              <a:buSzPct val="70000"/>
              <a:buFont typeface="Wingdings" panose="05000000000000000000" pitchFamily="2" charset="2"/>
              <a:buChar char="m"/>
              <a:defRPr sz="2400" kern="1200" baseline="0">
                <a:solidFill>
                  <a:srgbClr val="002060"/>
                </a:solidFill>
                <a:latin typeface="华文楷体" panose="02010600040101010101" pitchFamily="2" charset="-122"/>
                <a:ea typeface="华文楷体" panose="02010600040101010101" pitchFamily="2" charset="-122"/>
                <a:cs typeface="Times New Roman" panose="02020603050405020304" pitchFamily="18" charset="0"/>
              </a:defRPr>
            </a:lvl1pPr>
            <a:lvl2pPr marL="612000" indent="-357188" algn="just" defTabSz="914400" rtl="0" eaLnBrk="1" latinLnBrk="0" hangingPunct="1">
              <a:lnSpc>
                <a:spcPct val="130000"/>
              </a:lnSpc>
              <a:spcBef>
                <a:spcPts val="600"/>
              </a:spcBef>
              <a:spcAft>
                <a:spcPts val="0"/>
              </a:spcAft>
              <a:buClr>
                <a:srgbClr val="002060"/>
              </a:buClr>
              <a:buSzPct val="60000"/>
              <a:buFont typeface="Wingdings" panose="05000000000000000000" pitchFamily="2" charset="2"/>
              <a:buChar char="Ø"/>
              <a:defRPr sz="2000" kern="1200" baseline="0">
                <a:solidFill>
                  <a:srgbClr val="7030A0"/>
                </a:solidFill>
                <a:latin typeface="华文仿宋" panose="02010600040101010101" pitchFamily="2" charset="-122"/>
                <a:ea typeface="华文仿宋" panose="02010600040101010101" pitchFamily="2" charset="-122"/>
                <a:cs typeface="Times New Roman" panose="02020603050405020304" pitchFamily="18"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just" defTabSz="914400" rtl="0" eaLnBrk="1" fontAlgn="auto" latinLnBrk="0" hangingPunct="1">
              <a:lnSpc>
                <a:spcPct val="110000"/>
              </a:lnSpc>
              <a:spcBef>
                <a:spcPts val="1800"/>
              </a:spcBef>
              <a:spcAft>
                <a:spcPts val="0"/>
              </a:spcAft>
              <a:buClrTx/>
              <a:buSzPct val="70000"/>
              <a:buFont typeface="Wingdings" panose="05000000000000000000" pitchFamily="2" charset="2"/>
              <a:buChar char="p"/>
              <a:tabLst/>
              <a:defRPr/>
            </a:pPr>
            <a:r>
              <a:rPr kumimoji="0" lang="zh-CN" altLang="en-US" sz="2400"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rPr>
              <a:t>正电子源技术</a:t>
            </a:r>
            <a:endParaRPr kumimoji="0" lang="en-US" altLang="zh-CN" sz="2400"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endParaRPr>
          </a:p>
          <a:p>
            <a:pPr marL="540000" marR="0" lvl="1" indent="-180000" algn="just" defTabSz="914400" rtl="0" eaLnBrk="1" fontAlgn="auto" latinLnBrk="0" hangingPunct="1">
              <a:lnSpc>
                <a:spcPct val="114000"/>
              </a:lnSpc>
              <a:spcBef>
                <a:spcPts val="300"/>
              </a:spcBef>
              <a:spcAft>
                <a:spcPts val="0"/>
              </a:spcAft>
              <a:buClrTx/>
              <a:buFont typeface="Wingdings" panose="05000000000000000000" pitchFamily="2" charset="2"/>
              <a:buChar char="l"/>
              <a:tabLst/>
              <a:defRPr/>
            </a:pPr>
            <a:r>
              <a:rPr kumimoji="0" lang="zh-CN" altLang="en-US" sz="1800" i="0" u="none" strike="noStrike" kern="1200" cap="none" spc="0" normalizeH="0" baseline="0" noProof="0" dirty="0" smtClean="0">
                <a:ln>
                  <a:noFill/>
                </a:ln>
                <a:solidFill>
                  <a:srgbClr val="0000FF"/>
                </a:solidFill>
                <a:effectLst/>
                <a:uLnTx/>
                <a:uFillTx/>
                <a:latin typeface="华文楷体" panose="02010600040101010101" pitchFamily="2" charset="-122"/>
                <a:ea typeface="华文楷体" panose="02010600040101010101" pitchFamily="2" charset="-122"/>
              </a:rPr>
              <a:t>等离子尾场加速机制</a:t>
            </a:r>
            <a:r>
              <a:rPr kumimoji="0" lang="zh-CN" altLang="en-US" sz="180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：多级的中空等离子体腔，</a:t>
            </a:r>
            <a:r>
              <a:rPr kumimoji="0" lang="zh-CN" altLang="en-US" sz="1800"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rPr>
              <a:t>提高</a:t>
            </a:r>
            <a:r>
              <a:rPr kumimoji="0" lang="zh-CN" altLang="en-US" sz="180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打靶</a:t>
            </a:r>
            <a:r>
              <a:rPr kumimoji="0" lang="zh-CN" altLang="en-US" sz="1800"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rPr>
              <a:t>电子束能量</a:t>
            </a:r>
            <a:r>
              <a:rPr kumimoji="0" lang="zh-CN" altLang="en-US" sz="180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，实现正电子的</a:t>
            </a:r>
            <a:r>
              <a:rPr kumimoji="0" lang="zh-CN" altLang="en-US" sz="1800"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rPr>
              <a:t>高产额</a:t>
            </a:r>
            <a:r>
              <a:rPr kumimoji="0" lang="zh-CN" altLang="en-US" sz="180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并优化能谱。</a:t>
            </a:r>
            <a:endParaRPr kumimoji="0" lang="en-US" altLang="zh-CN" sz="180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endParaRPr>
          </a:p>
          <a:p>
            <a:pPr marL="540000" marR="0" lvl="1" indent="-180000" algn="just" defTabSz="914400" rtl="0" eaLnBrk="1" fontAlgn="auto" latinLnBrk="0" hangingPunct="1">
              <a:lnSpc>
                <a:spcPct val="114000"/>
              </a:lnSpc>
              <a:spcBef>
                <a:spcPts val="300"/>
              </a:spcBef>
              <a:spcAft>
                <a:spcPts val="0"/>
              </a:spcAft>
              <a:buClrTx/>
              <a:buSzPct val="60000"/>
              <a:buFont typeface="Wingdings" panose="05000000000000000000" pitchFamily="2" charset="2"/>
              <a:buChar char="l"/>
              <a:tabLst/>
              <a:defRPr/>
            </a:pPr>
            <a:r>
              <a:rPr kumimoji="0" lang="zh-CN" altLang="en-US" sz="1800" i="0" u="none" strike="noStrike" kern="1200" cap="none" spc="0" normalizeH="0" baseline="0" noProof="0" dirty="0" smtClean="0">
                <a:ln>
                  <a:noFill/>
                </a:ln>
                <a:solidFill>
                  <a:srgbClr val="0000FF"/>
                </a:solidFill>
                <a:effectLst/>
                <a:uLnTx/>
                <a:uFillTx/>
                <a:latin typeface="华文楷体" panose="02010600040101010101" pitchFamily="2" charset="-122"/>
                <a:ea typeface="华文楷体" panose="02010600040101010101" pitchFamily="2" charset="-122"/>
              </a:rPr>
              <a:t>往复运动的水冷：</a:t>
            </a:r>
            <a:r>
              <a:rPr kumimoji="0" lang="zh-CN" altLang="en-US" sz="180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比ILC的旋转硬摩擦接触式冷却方案</a:t>
            </a:r>
            <a:r>
              <a:rPr kumimoji="0" lang="zh-CN" altLang="en-US" sz="1800"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rPr>
              <a:t>更高的热传导效率</a:t>
            </a:r>
            <a:r>
              <a:rPr kumimoji="0" lang="zh-CN" altLang="en-US" sz="180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，将靶的瞬时温度从1500℃降低到400℃，有效</a:t>
            </a:r>
            <a:r>
              <a:rPr kumimoji="0" lang="zh-CN" altLang="en-US" sz="1800"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rPr>
              <a:t>提升</a:t>
            </a:r>
            <a:r>
              <a:rPr kumimoji="0" lang="zh-CN" altLang="en-US" sz="180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正电子源</a:t>
            </a:r>
            <a:r>
              <a:rPr kumimoji="0" lang="zh-CN" altLang="en-US" sz="1800"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rPr>
              <a:t>寿命</a:t>
            </a:r>
            <a:r>
              <a:rPr kumimoji="0" lang="zh-CN" altLang="en-US" sz="180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rPr>
              <a:t>。</a:t>
            </a:r>
            <a:endParaRPr kumimoji="0" lang="en-US" altLang="zh-CN" sz="180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endParaRPr>
          </a:p>
          <a:p>
            <a:pPr marL="612000" marR="0" lvl="1" indent="-357188" algn="just" defTabSz="914400" rtl="0" eaLnBrk="1" fontAlgn="auto" latinLnBrk="0" hangingPunct="1">
              <a:lnSpc>
                <a:spcPct val="114000"/>
              </a:lnSpc>
              <a:spcBef>
                <a:spcPts val="300"/>
              </a:spcBef>
              <a:spcAft>
                <a:spcPts val="0"/>
              </a:spcAft>
              <a:buClr>
                <a:srgbClr val="002060"/>
              </a:buClr>
              <a:buSzPct val="60000"/>
              <a:buFont typeface="Wingdings" panose="05000000000000000000" pitchFamily="2" charset="2"/>
              <a:buChar char="Ø"/>
              <a:tabLst/>
              <a:defRPr/>
            </a:pPr>
            <a:endParaRPr kumimoji="0" lang="en-US" altLang="zh-CN" sz="1800" b="0" i="0" u="none" strike="noStrike" kern="1200" cap="none" spc="0" normalizeH="0" baseline="0" noProof="0" dirty="0" smtClean="0">
              <a:ln>
                <a:noFill/>
              </a:ln>
              <a:solidFill>
                <a:schemeClr val="tx1"/>
              </a:solidFill>
              <a:effectLst/>
              <a:uLnTx/>
              <a:uFillTx/>
              <a:latin typeface="Times New Roman" panose="02020603050405020304" pitchFamily="18" charset="0"/>
              <a:ea typeface="华文宋体" panose="02010600040101010101" pitchFamily="2" charset="-122"/>
              <a:cs typeface="Times New Roman" panose="02020603050405020304" pitchFamily="18" charset="0"/>
            </a:endParaRPr>
          </a:p>
          <a:p>
            <a:pPr marL="612000" marR="0" lvl="1" indent="-357188" algn="just" defTabSz="914400" rtl="0" eaLnBrk="1" fontAlgn="auto" latinLnBrk="0" hangingPunct="1">
              <a:lnSpc>
                <a:spcPct val="114000"/>
              </a:lnSpc>
              <a:spcBef>
                <a:spcPts val="300"/>
              </a:spcBef>
              <a:spcAft>
                <a:spcPts val="0"/>
              </a:spcAft>
              <a:buClr>
                <a:srgbClr val="002060"/>
              </a:buClr>
              <a:buSzPct val="60000"/>
              <a:buFont typeface="Wingdings" panose="05000000000000000000" pitchFamily="2" charset="2"/>
              <a:buChar char="Ø"/>
              <a:tabLst/>
              <a:defRPr/>
            </a:pPr>
            <a:endParaRPr kumimoji="0" lang="en-US" altLang="zh-CN" sz="1800" b="0" i="0" u="none" strike="noStrike" kern="1200" cap="none" spc="0" normalizeH="0" baseline="0" noProof="0" dirty="0" smtClean="0">
              <a:ln>
                <a:noFill/>
              </a:ln>
              <a:solidFill>
                <a:srgbClr val="3D3F41"/>
              </a:solidFill>
              <a:effectLst/>
              <a:uLnTx/>
              <a:uFillTx/>
              <a:latin typeface="Times New Roman" panose="02020603050405020304" pitchFamily="18" charset="0"/>
              <a:ea typeface="华文宋体" panose="02010600040101010101" pitchFamily="2" charset="-122"/>
              <a:cs typeface="Times New Roman" panose="02020603050405020304" pitchFamily="18" charset="0"/>
            </a:endParaRPr>
          </a:p>
          <a:p>
            <a:pPr marL="0" marR="0" lvl="0" indent="0" algn="just" defTabSz="914400" rtl="0" eaLnBrk="1" fontAlgn="auto" latinLnBrk="0" hangingPunct="1">
              <a:lnSpc>
                <a:spcPct val="114000"/>
              </a:lnSpc>
              <a:spcBef>
                <a:spcPts val="300"/>
              </a:spcBef>
              <a:spcAft>
                <a:spcPts val="0"/>
              </a:spcAft>
              <a:buClr>
                <a:srgbClr val="154295">
                  <a:lumMod val="75000"/>
                </a:srgbClr>
              </a:buClr>
              <a:buSzPct val="70000"/>
              <a:buFont typeface="Wingdings" panose="05000000000000000000" pitchFamily="2" charset="2"/>
              <a:buNone/>
              <a:tabLst/>
              <a:defRPr/>
            </a:pPr>
            <a:endParaRPr kumimoji="0" lang="zh-CN" altLang="en-US" sz="2200" b="0" i="0" u="none" strike="noStrike" kern="1200" cap="none" spc="0" normalizeH="0" baseline="0" noProof="0" dirty="0" smtClean="0">
              <a:ln>
                <a:noFill/>
              </a:ln>
              <a:solidFill>
                <a:srgbClr val="3D3F41"/>
              </a:solidFill>
              <a:effectLst/>
              <a:uLnTx/>
              <a:uFillTx/>
              <a:latin typeface="Times New Roman" panose="02020603050405020304" pitchFamily="18" charset="0"/>
              <a:ea typeface="华文宋体" panose="02010600040101010101" pitchFamily="2" charset="-122"/>
              <a:cs typeface="Times New Roman" panose="02020603050405020304" pitchFamily="18" charset="0"/>
            </a:endParaRPr>
          </a:p>
          <a:p>
            <a:pPr fontAlgn="auto">
              <a:buClrTx/>
              <a:buFont typeface="Wingdings" panose="05000000000000000000" pitchFamily="2" charset="2"/>
              <a:buChar char="p"/>
            </a:pPr>
            <a:r>
              <a:rPr kumimoji="0" lang="zh-CN" altLang="en-US" dirty="0">
                <a:solidFill>
                  <a:srgbClr val="FF0000"/>
                </a:solidFill>
              </a:rPr>
              <a:t>束测、真空、高频等技术</a:t>
            </a:r>
            <a:endParaRPr kumimoji="0" lang="en-US" altLang="zh-CN" dirty="0">
              <a:solidFill>
                <a:srgbClr val="FF0000"/>
              </a:solidFill>
            </a:endParaRPr>
          </a:p>
          <a:p>
            <a:pPr marL="540000" marR="0" lvl="1" indent="-180000" algn="just" defTabSz="914400" rtl="0" eaLnBrk="1" fontAlgn="auto" latinLnBrk="0" hangingPunct="1">
              <a:lnSpc>
                <a:spcPct val="114000"/>
              </a:lnSpc>
              <a:spcBef>
                <a:spcPts val="300"/>
              </a:spcBef>
              <a:spcAft>
                <a:spcPts val="0"/>
              </a:spcAft>
              <a:buClrTx/>
              <a:buSzPct val="60000"/>
              <a:buFont typeface="Wingdings" panose="05000000000000000000" pitchFamily="2" charset="2"/>
              <a:buChar char="l"/>
              <a:tabLst/>
              <a:defRPr/>
            </a:pPr>
            <a:r>
              <a:rPr kumimoji="0" lang="en-US" altLang="zh-CN" sz="1800" dirty="0">
                <a:solidFill>
                  <a:srgbClr val="0000FF"/>
                </a:solidFill>
                <a:latin typeface="华文楷体" panose="02010600040101010101" pitchFamily="2" charset="-122"/>
                <a:ea typeface="华文楷体" panose="02010600040101010101" pitchFamily="2" charset="-122"/>
              </a:rPr>
              <a:t>X</a:t>
            </a:r>
            <a:r>
              <a:rPr kumimoji="0" lang="zh-CN" altLang="en-US" sz="1800" dirty="0">
                <a:solidFill>
                  <a:srgbClr val="0000FF"/>
                </a:solidFill>
                <a:latin typeface="华文楷体" panose="02010600040101010101" pitchFamily="2" charset="-122"/>
                <a:ea typeface="华文楷体" panose="02010600040101010101" pitchFamily="2" charset="-122"/>
              </a:rPr>
              <a:t>射线干涉测量束团</a:t>
            </a:r>
            <a:r>
              <a:rPr kumimoji="0" lang="zh-CN" altLang="en-US" sz="1800" dirty="0" smtClean="0">
                <a:solidFill>
                  <a:srgbClr val="0000FF"/>
                </a:solidFill>
                <a:latin typeface="华文楷体" panose="02010600040101010101" pitchFamily="2" charset="-122"/>
                <a:ea typeface="华文楷体" panose="02010600040101010101" pitchFamily="2" charset="-122"/>
              </a:rPr>
              <a:t>尺寸：</a:t>
            </a:r>
            <a:r>
              <a:rPr kumimoji="0" lang="zh-CN" altLang="en-US" sz="1800" dirty="0" smtClean="0">
                <a:solidFill>
                  <a:schemeClr val="tx1"/>
                </a:solidFill>
                <a:latin typeface="华文楷体" panose="02010600040101010101" pitchFamily="2" charset="-122"/>
                <a:ea typeface="华文楷体" panose="02010600040101010101" pitchFamily="2" charset="-122"/>
              </a:rPr>
              <a:t>比</a:t>
            </a:r>
            <a:r>
              <a:rPr kumimoji="0" lang="zh-CN" altLang="en-US" sz="1800" dirty="0">
                <a:solidFill>
                  <a:schemeClr val="tx1"/>
                </a:solidFill>
                <a:latin typeface="华文楷体" panose="02010600040101010101" pitchFamily="2" charset="-122"/>
                <a:ea typeface="华文楷体" panose="02010600040101010101" pitchFamily="2" charset="-122"/>
              </a:rPr>
              <a:t>现有的可见光干涉分辨率高</a:t>
            </a:r>
            <a:r>
              <a:rPr kumimoji="0" lang="en-US" altLang="zh-CN" sz="1800" dirty="0">
                <a:solidFill>
                  <a:schemeClr val="tx1"/>
                </a:solidFill>
                <a:latin typeface="华文楷体" panose="02010600040101010101" pitchFamily="2" charset="-122"/>
                <a:ea typeface="华文楷体" panose="02010600040101010101" pitchFamily="2" charset="-122"/>
              </a:rPr>
              <a:t>1</a:t>
            </a:r>
            <a:r>
              <a:rPr kumimoji="0" lang="zh-CN" altLang="en-US" sz="1800" dirty="0">
                <a:solidFill>
                  <a:schemeClr val="tx1"/>
                </a:solidFill>
                <a:latin typeface="华文楷体" panose="02010600040101010101" pitchFamily="2" charset="-122"/>
                <a:ea typeface="华文楷体" panose="02010600040101010101" pitchFamily="2" charset="-122"/>
              </a:rPr>
              <a:t>个数量级、可测的最小束团尺寸小</a:t>
            </a:r>
            <a:r>
              <a:rPr kumimoji="0" lang="en-US" altLang="zh-CN" sz="1800" dirty="0">
                <a:solidFill>
                  <a:schemeClr val="tx1"/>
                </a:solidFill>
                <a:latin typeface="华文楷体" panose="02010600040101010101" pitchFamily="2" charset="-122"/>
                <a:ea typeface="华文楷体" panose="02010600040101010101" pitchFamily="2" charset="-122"/>
              </a:rPr>
              <a:t>2</a:t>
            </a:r>
            <a:r>
              <a:rPr kumimoji="0" lang="zh-CN" altLang="en-US" sz="1800" dirty="0">
                <a:solidFill>
                  <a:schemeClr val="tx1"/>
                </a:solidFill>
                <a:latin typeface="华文楷体" panose="02010600040101010101" pitchFamily="2" charset="-122"/>
                <a:ea typeface="华文楷体" panose="02010600040101010101" pitchFamily="2" charset="-122"/>
              </a:rPr>
              <a:t>个数量级</a:t>
            </a:r>
            <a:endParaRPr kumimoji="0" lang="en-US" altLang="zh-CN" sz="1800" dirty="0">
              <a:solidFill>
                <a:schemeClr val="tx1"/>
              </a:solidFill>
              <a:latin typeface="华文楷体" panose="02010600040101010101" pitchFamily="2" charset="-122"/>
              <a:ea typeface="华文楷体" panose="02010600040101010101" pitchFamily="2" charset="-122"/>
            </a:endParaRPr>
          </a:p>
          <a:p>
            <a:pPr marL="540000" marR="0" lvl="1" indent="-180000" algn="just" defTabSz="914400" rtl="0" eaLnBrk="1" fontAlgn="auto" latinLnBrk="0" hangingPunct="1">
              <a:lnSpc>
                <a:spcPct val="114000"/>
              </a:lnSpc>
              <a:spcBef>
                <a:spcPts val="300"/>
              </a:spcBef>
              <a:spcAft>
                <a:spcPts val="0"/>
              </a:spcAft>
              <a:buClrTx/>
              <a:buSzPct val="60000"/>
              <a:buFont typeface="Wingdings" panose="05000000000000000000" pitchFamily="2" charset="2"/>
              <a:buChar char="l"/>
              <a:tabLst/>
              <a:defRPr/>
            </a:pPr>
            <a:r>
              <a:rPr kumimoji="0" lang="zh-CN" altLang="en-US" sz="1800" dirty="0" smtClean="0">
                <a:solidFill>
                  <a:srgbClr val="0000FF"/>
                </a:solidFill>
                <a:latin typeface="华文楷体" panose="02010600040101010101" pitchFamily="2" charset="-122"/>
                <a:ea typeface="华文楷体" panose="02010600040101010101" pitchFamily="2" charset="-122"/>
              </a:rPr>
              <a:t>微波</a:t>
            </a:r>
            <a:r>
              <a:rPr kumimoji="0" lang="zh-CN" altLang="en-US" sz="1800" dirty="0">
                <a:solidFill>
                  <a:srgbClr val="0000FF"/>
                </a:solidFill>
                <a:latin typeface="华文楷体" panose="02010600040101010101" pitchFamily="2" charset="-122"/>
                <a:ea typeface="华文楷体" panose="02010600040101010101" pitchFamily="2" charset="-122"/>
              </a:rPr>
              <a:t>系统数字低电平</a:t>
            </a:r>
            <a:r>
              <a:rPr kumimoji="0" lang="zh-CN" altLang="en-US" sz="1800" dirty="0" smtClean="0">
                <a:solidFill>
                  <a:srgbClr val="0000FF"/>
                </a:solidFill>
                <a:latin typeface="华文楷体" panose="02010600040101010101" pitchFamily="2" charset="-122"/>
                <a:ea typeface="华文楷体" panose="02010600040101010101" pitchFamily="2" charset="-122"/>
              </a:rPr>
              <a:t>控制技术：</a:t>
            </a:r>
            <a:r>
              <a:rPr kumimoji="0" lang="zh-CN" altLang="en-US" sz="1800" dirty="0" smtClean="0">
                <a:solidFill>
                  <a:schemeClr val="tx1"/>
                </a:solidFill>
                <a:latin typeface="华文楷体" panose="02010600040101010101" pitchFamily="2" charset="-122"/>
                <a:ea typeface="华文楷体" panose="02010600040101010101" pitchFamily="2" charset="-122"/>
              </a:rPr>
              <a:t>幅度</a:t>
            </a:r>
            <a:r>
              <a:rPr kumimoji="0" lang="zh-CN" altLang="en-US" sz="1800" dirty="0">
                <a:solidFill>
                  <a:schemeClr val="tx1"/>
                </a:solidFill>
                <a:latin typeface="华文楷体" panose="02010600040101010101" pitchFamily="2" charset="-122"/>
                <a:ea typeface="华文楷体" panose="02010600040101010101" pitchFamily="2" charset="-122"/>
              </a:rPr>
              <a:t>稳定度万分之五，相位稳定度</a:t>
            </a:r>
            <a:r>
              <a:rPr kumimoji="0" lang="en-US" altLang="zh-CN" sz="1800" dirty="0">
                <a:solidFill>
                  <a:schemeClr val="tx1"/>
                </a:solidFill>
                <a:latin typeface="华文楷体" panose="02010600040101010101" pitchFamily="2" charset="-122"/>
                <a:ea typeface="华文楷体" panose="02010600040101010101" pitchFamily="2" charset="-122"/>
              </a:rPr>
              <a:t>0.05</a:t>
            </a:r>
            <a:r>
              <a:rPr kumimoji="0" lang="zh-CN" altLang="en-US" sz="1800" dirty="0" smtClean="0">
                <a:solidFill>
                  <a:schemeClr val="tx1"/>
                </a:solidFill>
                <a:latin typeface="华文楷体" panose="02010600040101010101" pitchFamily="2" charset="-122"/>
                <a:ea typeface="华文楷体" panose="02010600040101010101" pitchFamily="2" charset="-122"/>
              </a:rPr>
              <a:t>度</a:t>
            </a:r>
            <a:endParaRPr kumimoji="0" lang="en-US" altLang="zh-CN" sz="1800" dirty="0" smtClean="0">
              <a:solidFill>
                <a:schemeClr val="tx1"/>
              </a:solidFill>
              <a:latin typeface="华文楷体" panose="02010600040101010101" pitchFamily="2" charset="-122"/>
              <a:ea typeface="华文楷体" panose="02010600040101010101" pitchFamily="2" charset="-122"/>
            </a:endParaRPr>
          </a:p>
          <a:p>
            <a:pPr marL="540000" lvl="1" indent="-180000" fontAlgn="auto">
              <a:lnSpc>
                <a:spcPct val="114000"/>
              </a:lnSpc>
              <a:spcBef>
                <a:spcPts val="300"/>
              </a:spcBef>
              <a:buClrTx/>
              <a:buFont typeface="Wingdings" panose="05000000000000000000" pitchFamily="2" charset="2"/>
              <a:buChar char="l"/>
            </a:pPr>
            <a:r>
              <a:rPr kumimoji="0" lang="zh-CN" altLang="en-US" sz="1800" dirty="0">
                <a:solidFill>
                  <a:srgbClr val="0000FF"/>
                </a:solidFill>
                <a:latin typeface="华文楷体" panose="02010600040101010101" pitchFamily="2" charset="-122"/>
                <a:ea typeface="华文楷体" panose="02010600040101010101" pitchFamily="2" charset="-122"/>
              </a:rPr>
              <a:t>激光刻蚀的真空室表面处理</a:t>
            </a:r>
            <a:r>
              <a:rPr kumimoji="0" lang="zh-CN" altLang="en-US" sz="1800" dirty="0" smtClean="0">
                <a:solidFill>
                  <a:srgbClr val="0000FF"/>
                </a:solidFill>
                <a:latin typeface="华文楷体" panose="02010600040101010101" pitchFamily="2" charset="-122"/>
                <a:ea typeface="华文楷体" panose="02010600040101010101" pitchFamily="2" charset="-122"/>
              </a:rPr>
              <a:t>技术</a:t>
            </a:r>
            <a:r>
              <a:rPr kumimoji="0" lang="zh-CN" altLang="en-US" sz="1800" dirty="0">
                <a:solidFill>
                  <a:srgbClr val="0000FF"/>
                </a:solidFill>
                <a:latin typeface="华文楷体" panose="02010600040101010101" pitchFamily="2" charset="-122"/>
                <a:ea typeface="华文楷体" panose="02010600040101010101" pitchFamily="2" charset="-122"/>
              </a:rPr>
              <a:t>：</a:t>
            </a:r>
            <a:r>
              <a:rPr kumimoji="0" lang="zh-CN" altLang="en-US" sz="1800" dirty="0" smtClean="0">
                <a:solidFill>
                  <a:schemeClr val="tx1"/>
                </a:solidFill>
                <a:latin typeface="华文楷体" panose="02010600040101010101" pitchFamily="2" charset="-122"/>
                <a:ea typeface="华文楷体" panose="02010600040101010101" pitchFamily="2" charset="-122"/>
              </a:rPr>
              <a:t>二</a:t>
            </a:r>
            <a:r>
              <a:rPr kumimoji="0" lang="zh-CN" altLang="en-US" sz="1800" dirty="0">
                <a:solidFill>
                  <a:schemeClr val="tx1"/>
                </a:solidFill>
                <a:latin typeface="华文楷体" panose="02010600040101010101" pitchFamily="2" charset="-122"/>
                <a:ea typeface="华文楷体" panose="02010600040101010101" pitchFamily="2" charset="-122"/>
              </a:rPr>
              <a:t>次电子发射率有望做到</a:t>
            </a:r>
            <a:r>
              <a:rPr kumimoji="0" lang="en-US" altLang="zh-CN" sz="1800" dirty="0">
                <a:solidFill>
                  <a:schemeClr val="tx1"/>
                </a:solidFill>
                <a:latin typeface="华文楷体" panose="02010600040101010101" pitchFamily="2" charset="-122"/>
                <a:ea typeface="华文楷体" panose="02010600040101010101" pitchFamily="2" charset="-122"/>
              </a:rPr>
              <a:t>δ&lt;1.0</a:t>
            </a:r>
            <a:endParaRPr kumimoji="0" lang="en-US" altLang="zh-CN" sz="1800" dirty="0">
              <a:solidFill>
                <a:schemeClr val="tx1"/>
              </a:solidFill>
              <a:latin typeface="华文楷体" panose="02010600040101010101" pitchFamily="2" charset="-122"/>
              <a:ea typeface="华文楷体" panose="02010600040101010101" pitchFamily="2" charset="-122"/>
            </a:endParaRPr>
          </a:p>
          <a:p>
            <a:pPr marL="612000" marR="0" lvl="1" indent="-357188" algn="just" defTabSz="914400" rtl="0" eaLnBrk="1" fontAlgn="auto" latinLnBrk="0" hangingPunct="1">
              <a:lnSpc>
                <a:spcPct val="130000"/>
              </a:lnSpc>
              <a:spcBef>
                <a:spcPts val="600"/>
              </a:spcBef>
              <a:spcAft>
                <a:spcPts val="0"/>
              </a:spcAft>
              <a:buClr>
                <a:srgbClr val="154295">
                  <a:lumMod val="75000"/>
                </a:srgbClr>
              </a:buClr>
              <a:buSzPct val="60000"/>
              <a:buFont typeface="Wingdings" panose="05000000000000000000" pitchFamily="2" charset="2"/>
              <a:buChar char="Ø"/>
              <a:tabLst/>
              <a:defRPr/>
            </a:pPr>
            <a:endParaRPr kumimoji="0" lang="en-US" altLang="zh-CN" sz="1800" dirty="0">
              <a:solidFill>
                <a:schemeClr val="tx1"/>
              </a:solidFill>
              <a:latin typeface="华文楷体" panose="02010600040101010101" pitchFamily="2" charset="-122"/>
              <a:ea typeface="华文楷体" panose="02010600040101010101" pitchFamily="2" charset="-122"/>
            </a:endParaRPr>
          </a:p>
          <a:p>
            <a:pPr marL="612000" marR="0" lvl="1" indent="-357188" algn="just" defTabSz="914400" rtl="0" eaLnBrk="1" fontAlgn="auto" latinLnBrk="0" hangingPunct="1">
              <a:lnSpc>
                <a:spcPct val="130000"/>
              </a:lnSpc>
              <a:spcBef>
                <a:spcPts val="600"/>
              </a:spcBef>
              <a:spcAft>
                <a:spcPts val="0"/>
              </a:spcAft>
              <a:buClr>
                <a:srgbClr val="002060"/>
              </a:buClr>
              <a:buSzPct val="60000"/>
              <a:buFont typeface="Wingdings" panose="05000000000000000000" pitchFamily="2" charset="2"/>
              <a:buChar char="Ø"/>
              <a:tabLst/>
              <a:defRPr/>
            </a:pPr>
            <a:endParaRPr kumimoji="0" lang="zh-CN" altLang="en-US" sz="2000" b="0" i="0" u="none" strike="noStrike" kern="1200" cap="none" spc="0" normalizeH="0" baseline="0" noProof="0" dirty="0" smtClean="0">
              <a:ln>
                <a:noFill/>
              </a:ln>
              <a:solidFill>
                <a:srgbClr val="3D3F41"/>
              </a:solidFill>
              <a:effectLst/>
              <a:uLnTx/>
              <a:uFillTx/>
              <a:latin typeface="华文宋体" panose="02010600040101010101" pitchFamily="2" charset="-122"/>
              <a:ea typeface="华文宋体" panose="02010600040101010101" pitchFamily="2" charset="-122"/>
              <a:cs typeface="Times New Roman" panose="02020603050405020304" pitchFamily="18" charset="0"/>
            </a:endParaRPr>
          </a:p>
          <a:p>
            <a:pPr marL="612000" marR="0" lvl="1" indent="-357188" algn="just" defTabSz="914400" rtl="0" eaLnBrk="1" fontAlgn="auto" latinLnBrk="0" hangingPunct="1">
              <a:lnSpc>
                <a:spcPct val="130000"/>
              </a:lnSpc>
              <a:spcBef>
                <a:spcPts val="600"/>
              </a:spcBef>
              <a:spcAft>
                <a:spcPts val="0"/>
              </a:spcAft>
              <a:buClr>
                <a:srgbClr val="002060"/>
              </a:buClr>
              <a:buSzPct val="60000"/>
              <a:buFont typeface="Wingdings" panose="05000000000000000000" pitchFamily="2" charset="2"/>
              <a:buChar char="Ø"/>
              <a:tabLst/>
              <a:defRPr/>
            </a:pPr>
            <a:endParaRPr kumimoji="0" lang="zh-CN" altLang="en-US" sz="1800" dirty="0">
              <a:solidFill>
                <a:schemeClr val="tx1"/>
              </a:solidFill>
              <a:latin typeface="华文楷体" panose="02010600040101010101" pitchFamily="2" charset="-122"/>
              <a:ea typeface="华文楷体" panose="02010600040101010101" pitchFamily="2" charset="-122"/>
            </a:endParaRPr>
          </a:p>
        </p:txBody>
      </p:sp>
      <p:pic>
        <p:nvPicPr>
          <p:cNvPr id="5" name="图片 4">
            <a:extLst>
              <a:ext uri="{FF2B5EF4-FFF2-40B4-BE49-F238E27FC236}">
                <a16:creationId xmlns:a16="http://schemas.microsoft.com/office/drawing/2014/main" id="{6FDFB588-98A0-4C89-8DBD-DA9561AE0B61}"/>
              </a:ext>
            </a:extLst>
          </p:cNvPr>
          <p:cNvPicPr>
            <a:picLocks noChangeAspect="1"/>
          </p:cNvPicPr>
          <p:nvPr/>
        </p:nvPicPr>
        <p:blipFill>
          <a:blip r:embed="rId2"/>
          <a:stretch>
            <a:fillRect/>
          </a:stretch>
        </p:blipFill>
        <p:spPr>
          <a:xfrm>
            <a:off x="1066800" y="2514601"/>
            <a:ext cx="1815337" cy="1143000"/>
          </a:xfrm>
          <a:prstGeom prst="rect">
            <a:avLst/>
          </a:prstGeom>
        </p:spPr>
      </p:pic>
      <p:pic>
        <p:nvPicPr>
          <p:cNvPr id="6" name="图片 5">
            <a:extLst>
              <a:ext uri="{FF2B5EF4-FFF2-40B4-BE49-F238E27FC236}">
                <a16:creationId xmlns:a16="http://schemas.microsoft.com/office/drawing/2014/main" id="{FAD0D046-321E-4968-B022-7F0036E3A3A8}"/>
              </a:ext>
            </a:extLst>
          </p:cNvPr>
          <p:cNvPicPr/>
          <p:nvPr/>
        </p:nvPicPr>
        <p:blipFill rotWithShape="1">
          <a:blip r:embed="rId3"/>
          <a:srcRect l="2305" t="4438"/>
          <a:stretch/>
        </p:blipFill>
        <p:spPr bwMode="auto">
          <a:xfrm>
            <a:off x="3477362" y="2514601"/>
            <a:ext cx="2438400" cy="1143000"/>
          </a:xfrm>
          <a:prstGeom prst="rect">
            <a:avLst/>
          </a:prstGeom>
          <a:ln>
            <a:noFill/>
          </a:ln>
          <a:extLst>
            <a:ext uri="{53640926-AAD7-44D8-BBD7-CCE9431645EC}">
              <a14:shadowObscured xmlns:a14="http://schemas.microsoft.com/office/drawing/2010/main"/>
            </a:ext>
          </a:extLst>
        </p:spPr>
      </p:pic>
      <p:pic>
        <p:nvPicPr>
          <p:cNvPr id="7" name="图片 6">
            <a:extLst>
              <a:ext uri="{FF2B5EF4-FFF2-40B4-BE49-F238E27FC236}">
                <a16:creationId xmlns:a16="http://schemas.microsoft.com/office/drawing/2014/main" id="{6D1CCB4B-DAC2-4FAC-8E0A-F3211969175B}"/>
              </a:ext>
            </a:extLst>
          </p:cNvPr>
          <p:cNvPicPr>
            <a:picLocks noChangeAspect="1"/>
          </p:cNvPicPr>
          <p:nvPr/>
        </p:nvPicPr>
        <p:blipFill rotWithShape="1">
          <a:blip r:embed="rId4"/>
          <a:srcRect t="5969"/>
          <a:stretch/>
        </p:blipFill>
        <p:spPr>
          <a:xfrm>
            <a:off x="6477000" y="2514601"/>
            <a:ext cx="1981200" cy="1143000"/>
          </a:xfrm>
          <a:prstGeom prst="rect">
            <a:avLst/>
          </a:prstGeom>
        </p:spPr>
      </p:pic>
    </p:spTree>
    <p:extLst>
      <p:ext uri="{BB962C8B-B14F-4D97-AF65-F5344CB8AC3E}">
        <p14:creationId xmlns:p14="http://schemas.microsoft.com/office/powerpoint/2010/main" val="28943020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0000FF"/>
                </a:solidFill>
              </a:rPr>
              <a:t>MDI </a:t>
            </a:r>
            <a:r>
              <a:rPr lang="zh-CN" altLang="en-US" dirty="0" smtClean="0">
                <a:solidFill>
                  <a:srgbClr val="0000FF"/>
                </a:solidFill>
              </a:rPr>
              <a:t>设计</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49</a:t>
            </a:fld>
            <a:endParaRPr lang="en-US" dirty="0"/>
          </a:p>
        </p:txBody>
      </p:sp>
      <p:pic>
        <p:nvPicPr>
          <p:cNvPr id="4" name="内容占位符 3"/>
          <p:cNvPicPr>
            <a:picLocks noChangeAspect="1"/>
          </p:cNvPicPr>
          <p:nvPr/>
        </p:nvPicPr>
        <p:blipFill>
          <a:blip r:embed="rId2"/>
          <a:stretch>
            <a:fillRect/>
          </a:stretch>
        </p:blipFill>
        <p:spPr>
          <a:xfrm>
            <a:off x="990600" y="712494"/>
            <a:ext cx="7138402" cy="3505200"/>
          </a:xfrm>
          <a:prstGeom prst="rect">
            <a:avLst/>
          </a:prstGeom>
        </p:spPr>
      </p:pic>
      <p:sp>
        <p:nvSpPr>
          <p:cNvPr id="5" name="文本框 4"/>
          <p:cNvSpPr txBox="1"/>
          <p:nvPr/>
        </p:nvSpPr>
        <p:spPr>
          <a:xfrm>
            <a:off x="228600" y="4194096"/>
            <a:ext cx="8763000" cy="1107996"/>
          </a:xfrm>
          <a:prstGeom prst="rect">
            <a:avLst/>
          </a:prstGeom>
          <a:noFill/>
        </p:spPr>
        <p:txBody>
          <a:bodyPr wrap="square" rtlCol="0">
            <a:spAutoFit/>
          </a:bodyPr>
          <a:lstStyle/>
          <a:p>
            <a:pPr marL="342900" indent="-342900" algn="l">
              <a:lnSpc>
                <a:spcPct val="110000"/>
              </a:lnSpc>
              <a:spcBef>
                <a:spcPct val="0"/>
              </a:spcBef>
              <a:buClrTx/>
              <a:buFont typeface="Wingdings" panose="05000000000000000000" pitchFamily="2" charset="2"/>
              <a:buChar char="p"/>
            </a:pPr>
            <a:r>
              <a:rPr lang="en-US" altLang="zh-CN" sz="2000" dirty="0" smtClean="0">
                <a:solidFill>
                  <a:schemeClr val="tx1"/>
                </a:solidFill>
                <a:latin typeface="华文楷体" panose="02010600040101010101" pitchFamily="2" charset="-122"/>
                <a:ea typeface="华文楷体" panose="02010600040101010101" pitchFamily="2" charset="-122"/>
                <a:cs typeface="FangSong" charset="-122"/>
              </a:rPr>
              <a:t>MDI</a:t>
            </a:r>
            <a:r>
              <a:rPr lang="zh-CN" altLang="en-US" sz="2000" dirty="0" smtClean="0">
                <a:solidFill>
                  <a:schemeClr val="tx1"/>
                </a:solidFill>
                <a:latin typeface="华文楷体" panose="02010600040101010101" pitchFamily="2" charset="-122"/>
                <a:ea typeface="华文楷体" panose="02010600040101010101" pitchFamily="2" charset="-122"/>
                <a:cs typeface="FangSong" charset="-122"/>
              </a:rPr>
              <a:t>是探测器与加速器的接口，包括深入到探测器内部的加速器</a:t>
            </a:r>
            <a:r>
              <a:rPr lang="zh-CN" altLang="en-US" sz="2000" dirty="0" smtClean="0">
                <a:solidFill>
                  <a:schemeClr val="tx1"/>
                </a:solidFill>
                <a:latin typeface="华文楷体" panose="02010600040101010101" pitchFamily="2" charset="-122"/>
                <a:ea typeface="华文楷体" panose="02010600040101010101" pitchFamily="2" charset="-122"/>
                <a:cs typeface="FangSong" charset="-122"/>
              </a:rPr>
              <a:t>元件。</a:t>
            </a:r>
            <a:endParaRPr lang="en-US" altLang="zh-CN" sz="2000" dirty="0" smtClean="0">
              <a:solidFill>
                <a:schemeClr val="tx1"/>
              </a:solidFill>
              <a:latin typeface="华文楷体" panose="02010600040101010101" pitchFamily="2" charset="-122"/>
              <a:ea typeface="华文楷体" panose="02010600040101010101" pitchFamily="2" charset="-122"/>
              <a:cs typeface="FangSong" charset="-122"/>
            </a:endParaRPr>
          </a:p>
          <a:p>
            <a:pPr marL="342900" indent="-342900" algn="l">
              <a:lnSpc>
                <a:spcPct val="110000"/>
              </a:lnSpc>
              <a:spcBef>
                <a:spcPct val="0"/>
              </a:spcBef>
              <a:buClrTx/>
              <a:buFont typeface="Wingdings" panose="05000000000000000000" pitchFamily="2" charset="2"/>
              <a:buChar char="p"/>
            </a:pPr>
            <a:r>
              <a:rPr lang="zh-CN" altLang="en-US" sz="2000" dirty="0">
                <a:solidFill>
                  <a:schemeClr val="tx1"/>
                </a:solidFill>
                <a:latin typeface="华文楷体" panose="02010600040101010101" pitchFamily="2" charset="-122"/>
                <a:ea typeface="华文楷体" panose="02010600040101010101" pitchFamily="2" charset="-122"/>
                <a:cs typeface="FangSong" charset="-122"/>
              </a:rPr>
              <a:t>在</a:t>
            </a:r>
            <a:r>
              <a:rPr lang="en-US" altLang="zh-CN" sz="2000" dirty="0">
                <a:solidFill>
                  <a:schemeClr val="tx1"/>
                </a:solidFill>
                <a:latin typeface="华文楷体" panose="02010600040101010101" pitchFamily="2" charset="-122"/>
                <a:ea typeface="华文楷体" panose="02010600040101010101" pitchFamily="2" charset="-122"/>
                <a:cs typeface="FangSong" charset="-122"/>
              </a:rPr>
              <a:t>MDI</a:t>
            </a:r>
            <a:r>
              <a:rPr lang="zh-CN" altLang="en-US" sz="2000" dirty="0">
                <a:solidFill>
                  <a:schemeClr val="tx1"/>
                </a:solidFill>
                <a:latin typeface="华文楷体" panose="02010600040101010101" pitchFamily="2" charset="-122"/>
                <a:ea typeface="华文楷体" panose="02010600040101010101" pitchFamily="2" charset="-122"/>
                <a:cs typeface="FangSong" charset="-122"/>
              </a:rPr>
              <a:t>的设计中，除了实现加速器的功能，还</a:t>
            </a:r>
            <a:r>
              <a:rPr lang="zh-CN" altLang="en-US" sz="2000" dirty="0" smtClean="0">
                <a:solidFill>
                  <a:schemeClr val="tx1"/>
                </a:solidFill>
                <a:latin typeface="华文楷体" panose="02010600040101010101" pitchFamily="2" charset="-122"/>
                <a:ea typeface="华文楷体" panose="02010600040101010101" pitchFamily="2" charset="-122"/>
                <a:cs typeface="FangSong" charset="-122"/>
              </a:rPr>
              <a:t>需要考虑占据张角，束流管与本底对探测器的</a:t>
            </a:r>
            <a:r>
              <a:rPr lang="zh-CN" altLang="en-US" sz="2000" dirty="0" smtClean="0">
                <a:solidFill>
                  <a:schemeClr val="tx1"/>
                </a:solidFill>
                <a:latin typeface="华文楷体" panose="02010600040101010101" pitchFamily="2" charset="-122"/>
                <a:ea typeface="华文楷体" panose="02010600040101010101" pitchFamily="2" charset="-122"/>
                <a:cs typeface="FangSong" charset="-122"/>
              </a:rPr>
              <a:t>影响。</a:t>
            </a:r>
            <a:endParaRPr lang="en-US" altLang="zh-CN" sz="2000" dirty="0" smtClean="0">
              <a:solidFill>
                <a:schemeClr val="tx1"/>
              </a:solidFill>
              <a:latin typeface="华文楷体" panose="02010600040101010101" pitchFamily="2" charset="-122"/>
              <a:ea typeface="华文楷体" panose="02010600040101010101" pitchFamily="2" charset="-122"/>
              <a:cs typeface="FangSong" charset="-122"/>
            </a:endParaRPr>
          </a:p>
        </p:txBody>
      </p:sp>
      <mc:AlternateContent xmlns:mc="http://schemas.openxmlformats.org/markup-compatibility/2006">
        <mc:Choice xmlns:a14="http://schemas.microsoft.com/office/drawing/2010/main" Requires="a14">
          <p:sp>
            <p:nvSpPr>
              <p:cNvPr id="6" name="文本框 5"/>
              <p:cNvSpPr txBox="1"/>
              <p:nvPr/>
            </p:nvSpPr>
            <p:spPr>
              <a:xfrm>
                <a:off x="228600" y="5181600"/>
                <a:ext cx="3048000" cy="1631216"/>
              </a:xfrm>
              <a:prstGeom prst="rect">
                <a:avLst/>
              </a:prstGeom>
              <a:noFill/>
            </p:spPr>
            <p:txBody>
              <a:bodyPr wrap="square" rtlCol="0">
                <a:spAutoFit/>
              </a:bodyPr>
              <a:lstStyle/>
              <a:p>
                <a:pPr marL="342900" indent="-342900" algn="l">
                  <a:spcBef>
                    <a:spcPct val="0"/>
                  </a:spcBef>
                  <a:buClrTx/>
                  <a:buFont typeface="Wingdings" panose="05000000000000000000" pitchFamily="2" charset="2"/>
                  <a:buChar char="p"/>
                </a:pPr>
                <a:r>
                  <a:rPr lang="zh-CN" altLang="en-US" sz="2000" dirty="0">
                    <a:solidFill>
                      <a:prstClr val="black"/>
                    </a:solidFill>
                    <a:latin typeface="华文楷体" panose="02010600040101010101" pitchFamily="2" charset="-122"/>
                    <a:ea typeface="华文楷体" panose="02010600040101010101" pitchFamily="2" charset="-122"/>
                    <a:cs typeface="FangSong" charset="-122"/>
                  </a:rPr>
                  <a:t>束流管：</a:t>
                </a:r>
                <a:endParaRPr lang="en-US" altLang="zh-CN" sz="2000" dirty="0">
                  <a:solidFill>
                    <a:prstClr val="black"/>
                  </a:solidFill>
                  <a:latin typeface="华文楷体" panose="02010600040101010101" pitchFamily="2" charset="-122"/>
                  <a:ea typeface="华文楷体" panose="02010600040101010101" pitchFamily="2" charset="-122"/>
                  <a:cs typeface="FangSong" charset="-122"/>
                </a:endParaRPr>
              </a:p>
              <a:p>
                <a:pPr algn="l">
                  <a:spcBef>
                    <a:spcPct val="0"/>
                  </a:spcBef>
                  <a:buClrTx/>
                  <a:buFontTx/>
                  <a:buNone/>
                </a:pP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中心铍管：</a:t>
                </a:r>
                <a:r>
                  <a:rPr lang="zh-CN" altLang="en-US" sz="1600" b="0" dirty="0">
                    <a:solidFill>
                      <a:schemeClr val="tx1"/>
                    </a:solidFill>
                    <a:latin typeface="华文楷体" panose="02010600040101010101" pitchFamily="2" charset="-122"/>
                    <a:ea typeface="华文楷体" panose="02010600040101010101" pitchFamily="2" charset="-122"/>
                    <a:cs typeface="FangSong" charset="-122"/>
                  </a:rPr>
                  <a:t>内径</a:t>
                </a:r>
                <a:r>
                  <a:rPr lang="en-US" altLang="zh-CN" sz="1600" b="0" dirty="0">
                    <a:solidFill>
                      <a:srgbClr val="FF0000"/>
                    </a:solidFill>
                    <a:latin typeface="华文楷体" panose="02010600040101010101" pitchFamily="2" charset="-122"/>
                    <a:ea typeface="华文楷体" panose="02010600040101010101" pitchFamily="2" charset="-122"/>
                    <a:cs typeface="FangSong" charset="-122"/>
                  </a:rPr>
                  <a:t>60mm</a:t>
                </a:r>
              </a:p>
              <a:p>
                <a:pPr algn="l">
                  <a:spcBef>
                    <a:spcPct val="0"/>
                  </a:spcBef>
                  <a:buClrTx/>
                  <a:buFontTx/>
                  <a:buNone/>
                </a:pPr>
                <a:r>
                  <a:rPr lang="en-US" altLang="zh-CN" sz="1600" b="0" dirty="0">
                    <a:solidFill>
                      <a:prstClr val="black"/>
                    </a:solidFill>
                    <a:latin typeface="华文楷体" panose="02010600040101010101" pitchFamily="2" charset="-122"/>
                    <a:ea typeface="华文楷体" panose="02010600040101010101" pitchFamily="2" charset="-122"/>
                    <a:cs typeface="FangSong" charset="-122"/>
                  </a:rPr>
                  <a:t>Y</a:t>
                </a: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型管：束流在</a:t>
                </a:r>
                <a:r>
                  <a:rPr lang="en-US" altLang="zh-CN" sz="1600" b="0" dirty="0">
                    <a:solidFill>
                      <a:prstClr val="black"/>
                    </a:solidFill>
                    <a:latin typeface="华文楷体" panose="02010600040101010101" pitchFamily="2" charset="-122"/>
                    <a:ea typeface="华文楷体" panose="02010600040101010101" pitchFamily="2" charset="-122"/>
                    <a:cs typeface="FangSong" charset="-122"/>
                  </a:rPr>
                  <a:t>z=0.5m</a:t>
                </a: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处分离，束流交叉角为</a:t>
                </a:r>
                <a:r>
                  <a:rPr lang="en-US" altLang="zh-CN" sz="1600" b="0" dirty="0">
                    <a:solidFill>
                      <a:prstClr val="black"/>
                    </a:solidFill>
                    <a:latin typeface="华文楷体" panose="02010600040101010101" pitchFamily="2" charset="-122"/>
                    <a:ea typeface="华文楷体" panose="02010600040101010101" pitchFamily="2" charset="-122"/>
                    <a:cs typeface="FangSong" charset="-122"/>
                  </a:rPr>
                  <a:t>2</a:t>
                </a:r>
                <a14:m>
                  <m:oMath xmlns:m="http://schemas.openxmlformats.org/officeDocument/2006/math">
                    <m:r>
                      <a:rPr lang="en-US" altLang="zh-CN" sz="1600" b="0" i="1">
                        <a:solidFill>
                          <a:prstClr val="black"/>
                        </a:solidFill>
                        <a:latin typeface="Cambria Math" charset="0"/>
                        <a:ea typeface="FangSong" charset="-122"/>
                        <a:cs typeface="FangSong" charset="-122"/>
                      </a:rPr>
                      <m:t>×</m:t>
                    </m:r>
                  </m:oMath>
                </a14:m>
                <a:r>
                  <a:rPr lang="en-US" altLang="zh-CN" sz="1600" b="0" dirty="0">
                    <a:solidFill>
                      <a:prstClr val="black"/>
                    </a:solidFill>
                    <a:latin typeface="华文楷体" panose="02010600040101010101" pitchFamily="2" charset="-122"/>
                    <a:ea typeface="华文楷体" panose="02010600040101010101" pitchFamily="2" charset="-122"/>
                    <a:cs typeface="FangSong" charset="-122"/>
                  </a:rPr>
                  <a:t>30mrad</a:t>
                </a:r>
              </a:p>
              <a:p>
                <a:pPr algn="l">
                  <a:spcBef>
                    <a:spcPct val="0"/>
                  </a:spcBef>
                  <a:buClrTx/>
                  <a:buFontTx/>
                  <a:buNone/>
                </a:pP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外管：内径</a:t>
                </a:r>
                <a:r>
                  <a:rPr lang="en-US" altLang="zh-CN" sz="1600" b="0" dirty="0">
                    <a:solidFill>
                      <a:srgbClr val="FF0000"/>
                    </a:solidFill>
                    <a:latin typeface="华文楷体" panose="02010600040101010101" pitchFamily="2" charset="-122"/>
                    <a:ea typeface="华文楷体" panose="02010600040101010101" pitchFamily="2" charset="-122"/>
                    <a:cs typeface="FangSong" charset="-122"/>
                  </a:rPr>
                  <a:t>28mm</a:t>
                </a: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，受高梯度</a:t>
                </a:r>
                <a:r>
                  <a:rPr lang="en-US" altLang="zh-CN" sz="1600" b="0" dirty="0">
                    <a:solidFill>
                      <a:prstClr val="black"/>
                    </a:solidFill>
                    <a:latin typeface="华文楷体" panose="02010600040101010101" pitchFamily="2" charset="-122"/>
                    <a:ea typeface="华文楷体" panose="02010600040101010101" pitchFamily="2" charset="-122"/>
                    <a:cs typeface="FangSong" charset="-122"/>
                  </a:rPr>
                  <a:t>SCM</a:t>
                </a: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孔径</a:t>
                </a:r>
                <a:r>
                  <a:rPr lang="zh-CN" altLang="en-US" sz="1600" b="0" dirty="0" smtClean="0">
                    <a:solidFill>
                      <a:prstClr val="black"/>
                    </a:solidFill>
                    <a:latin typeface="华文楷体" panose="02010600040101010101" pitchFamily="2" charset="-122"/>
                    <a:ea typeface="华文楷体" panose="02010600040101010101" pitchFamily="2" charset="-122"/>
                    <a:cs typeface="FangSong" charset="-122"/>
                  </a:rPr>
                  <a:t>限制</a:t>
                </a:r>
                <a:endParaRPr lang="en-US" altLang="zh-CN" sz="1600" b="0" dirty="0">
                  <a:solidFill>
                    <a:prstClr val="black"/>
                  </a:solidFill>
                  <a:latin typeface="华文楷体" panose="02010600040101010101" pitchFamily="2" charset="-122"/>
                  <a:ea typeface="华文楷体" panose="02010600040101010101" pitchFamily="2" charset="-122"/>
                  <a:cs typeface="FangSong" charset="-122"/>
                </a:endParaRPr>
              </a:p>
            </p:txBody>
          </p:sp>
        </mc:Choice>
        <mc:Fallback>
          <p:sp>
            <p:nvSpPr>
              <p:cNvPr id="6" name="文本框 5"/>
              <p:cNvSpPr txBox="1">
                <a:spLocks noRot="1" noChangeAspect="1" noMove="1" noResize="1" noEditPoints="1" noAdjustHandles="1" noChangeArrowheads="1" noChangeShapeType="1" noTextEdit="1"/>
              </p:cNvSpPr>
              <p:nvPr/>
            </p:nvSpPr>
            <p:spPr>
              <a:xfrm>
                <a:off x="228600" y="5181600"/>
                <a:ext cx="3048000" cy="1631216"/>
              </a:xfrm>
              <a:prstGeom prst="rect">
                <a:avLst/>
              </a:prstGeom>
              <a:blipFill>
                <a:blip r:embed="rId3"/>
                <a:stretch>
                  <a:fillRect l="-1800" t="-1866" b="-4104"/>
                </a:stretch>
              </a:blipFill>
            </p:spPr>
            <p:txBody>
              <a:bodyPr/>
              <a:lstStyle/>
              <a:p>
                <a:r>
                  <a:rPr lang="zh-CN" altLang="en-US">
                    <a:noFill/>
                  </a:rPr>
                  <a:t> </a:t>
                </a:r>
              </a:p>
            </p:txBody>
          </p:sp>
        </mc:Fallback>
      </mc:AlternateContent>
      <p:sp>
        <p:nvSpPr>
          <p:cNvPr id="7" name="矩形 6"/>
          <p:cNvSpPr/>
          <p:nvPr/>
        </p:nvSpPr>
        <p:spPr>
          <a:xfrm>
            <a:off x="3505200" y="5270607"/>
            <a:ext cx="2362200" cy="1384995"/>
          </a:xfrm>
          <a:prstGeom prst="rect">
            <a:avLst/>
          </a:prstGeom>
        </p:spPr>
        <p:txBody>
          <a:bodyPr wrap="square">
            <a:spAutoFit/>
          </a:bodyPr>
          <a:lstStyle/>
          <a:p>
            <a:pPr marL="342900" lvl="0" indent="-342900" algn="l">
              <a:spcBef>
                <a:spcPct val="0"/>
              </a:spcBef>
              <a:buClrTx/>
              <a:buFont typeface="Wingdings" panose="05000000000000000000" pitchFamily="2" charset="2"/>
              <a:buChar char="p"/>
            </a:pPr>
            <a:r>
              <a:rPr lang="zh-CN" altLang="en-US" sz="2000" dirty="0">
                <a:solidFill>
                  <a:prstClr val="black"/>
                </a:solidFill>
                <a:latin typeface="华文楷体" panose="02010600040101010101" pitchFamily="2" charset="-122"/>
                <a:ea typeface="华文楷体" panose="02010600040101010101" pitchFamily="2" charset="-122"/>
                <a:cs typeface="FangSong" charset="-122"/>
              </a:rPr>
              <a:t>磁铁：</a:t>
            </a:r>
            <a:endParaRPr lang="en-US" altLang="zh-CN" sz="2000" dirty="0">
              <a:solidFill>
                <a:prstClr val="black"/>
              </a:solidFill>
              <a:latin typeface="华文楷体" panose="02010600040101010101" pitchFamily="2" charset="-122"/>
              <a:ea typeface="华文楷体" panose="02010600040101010101" pitchFamily="2" charset="-122"/>
              <a:cs typeface="FangSong" charset="-122"/>
            </a:endParaRPr>
          </a:p>
          <a:p>
            <a:pPr lvl="0" algn="l">
              <a:spcBef>
                <a:spcPct val="0"/>
              </a:spcBef>
              <a:buClrTx/>
              <a:buNone/>
            </a:pP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散焦铁</a:t>
            </a:r>
            <a:r>
              <a:rPr lang="en-US" altLang="zh-CN" sz="1600" b="0" dirty="0">
                <a:solidFill>
                  <a:prstClr val="black"/>
                </a:solidFill>
                <a:latin typeface="华文楷体" panose="02010600040101010101" pitchFamily="2" charset="-122"/>
                <a:ea typeface="华文楷体" panose="02010600040101010101" pitchFamily="2" charset="-122"/>
                <a:cs typeface="FangSong" charset="-122"/>
              </a:rPr>
              <a:t>QD0</a:t>
            </a: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a:t>
            </a:r>
            <a:r>
              <a:rPr lang="zh-CN" altLang="en-US" sz="1600" b="0" dirty="0">
                <a:solidFill>
                  <a:schemeClr val="tx1"/>
                </a:solidFill>
                <a:latin typeface="华文楷体" panose="02010600040101010101" pitchFamily="2" charset="-122"/>
                <a:ea typeface="华文楷体" panose="02010600040101010101" pitchFamily="2" charset="-122"/>
                <a:cs typeface="FangSong" charset="-122"/>
              </a:rPr>
              <a:t>距</a:t>
            </a:r>
            <a:r>
              <a:rPr lang="en-US" altLang="zh-CN" sz="1600" b="0" dirty="0">
                <a:solidFill>
                  <a:schemeClr val="tx1"/>
                </a:solidFill>
                <a:latin typeface="华文楷体" panose="02010600040101010101" pitchFamily="2" charset="-122"/>
                <a:ea typeface="华文楷体" panose="02010600040101010101" pitchFamily="2" charset="-122"/>
                <a:cs typeface="FangSong" charset="-122"/>
              </a:rPr>
              <a:t>IP</a:t>
            </a:r>
            <a:r>
              <a:rPr lang="zh-CN" altLang="en-US" sz="1600" b="0" dirty="0">
                <a:solidFill>
                  <a:schemeClr val="tx1"/>
                </a:solidFill>
                <a:latin typeface="华文楷体" panose="02010600040101010101" pitchFamily="2" charset="-122"/>
                <a:ea typeface="华文楷体" panose="02010600040101010101" pitchFamily="2" charset="-122"/>
                <a:cs typeface="FangSong" charset="-122"/>
              </a:rPr>
              <a:t> </a:t>
            </a:r>
            <a:r>
              <a:rPr lang="en-US" altLang="zh-CN" sz="1600" b="0" dirty="0">
                <a:solidFill>
                  <a:srgbClr val="FF0000"/>
                </a:solidFill>
                <a:latin typeface="华文楷体" panose="02010600040101010101" pitchFamily="2" charset="-122"/>
                <a:ea typeface="华文楷体" panose="02010600040101010101" pitchFamily="2" charset="-122"/>
                <a:cs typeface="FangSong" charset="-122"/>
              </a:rPr>
              <a:t>0.9m</a:t>
            </a:r>
          </a:p>
          <a:p>
            <a:pPr lvl="0" algn="l">
              <a:spcBef>
                <a:spcPct val="0"/>
              </a:spcBef>
              <a:buClrTx/>
              <a:buNone/>
            </a:pP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聚焦铁</a:t>
            </a:r>
            <a:r>
              <a:rPr lang="en-US" altLang="zh-CN" sz="1600" b="0" dirty="0">
                <a:solidFill>
                  <a:prstClr val="black"/>
                </a:solidFill>
                <a:latin typeface="华文楷体" panose="02010600040101010101" pitchFamily="2" charset="-122"/>
                <a:ea typeface="华文楷体" panose="02010600040101010101" pitchFamily="2" charset="-122"/>
                <a:cs typeface="FangSong" charset="-122"/>
              </a:rPr>
              <a:t>QF0</a:t>
            </a: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：距</a:t>
            </a:r>
            <a:r>
              <a:rPr lang="en-US" altLang="zh-CN" sz="1600" b="0" dirty="0">
                <a:solidFill>
                  <a:prstClr val="black"/>
                </a:solidFill>
                <a:latin typeface="华文楷体" panose="02010600040101010101" pitchFamily="2" charset="-122"/>
                <a:ea typeface="华文楷体" panose="02010600040101010101" pitchFamily="2" charset="-122"/>
                <a:cs typeface="FangSong" charset="-122"/>
              </a:rPr>
              <a:t>IP</a:t>
            </a: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 </a:t>
            </a:r>
            <a:r>
              <a:rPr lang="en-US" altLang="zh-CN" sz="1600" b="0" dirty="0">
                <a:solidFill>
                  <a:srgbClr val="FF0000"/>
                </a:solidFill>
                <a:latin typeface="华文楷体" panose="02010600040101010101" pitchFamily="2" charset="-122"/>
                <a:ea typeface="华文楷体" panose="02010600040101010101" pitchFamily="2" charset="-122"/>
                <a:cs typeface="FangSong" charset="-122"/>
              </a:rPr>
              <a:t>1.4m</a:t>
            </a:r>
          </a:p>
          <a:p>
            <a:pPr lvl="0" algn="l">
              <a:spcBef>
                <a:spcPct val="0"/>
              </a:spcBef>
              <a:buClrTx/>
              <a:buNone/>
            </a:pP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反螺线管与矫正磁铁：</a:t>
            </a:r>
            <a:r>
              <a:rPr lang="zh-CN" altLang="en-US" sz="1600" b="0" dirty="0">
                <a:solidFill>
                  <a:srgbClr val="FF0000"/>
                </a:solidFill>
                <a:latin typeface="华文楷体" panose="02010600040101010101" pitchFamily="2" charset="-122"/>
                <a:ea typeface="华文楷体" panose="02010600040101010101" pitchFamily="2" charset="-122"/>
                <a:cs typeface="FangSong" charset="-122"/>
              </a:rPr>
              <a:t>抵消探测器</a:t>
            </a:r>
            <a:r>
              <a:rPr lang="zh-CN" altLang="en-US" sz="1600" b="0" dirty="0" smtClean="0">
                <a:solidFill>
                  <a:srgbClr val="FF0000"/>
                </a:solidFill>
                <a:latin typeface="华文楷体" panose="02010600040101010101" pitchFamily="2" charset="-122"/>
                <a:ea typeface="华文楷体" panose="02010600040101010101" pitchFamily="2" charset="-122"/>
                <a:cs typeface="FangSong" charset="-122"/>
              </a:rPr>
              <a:t>磁场</a:t>
            </a:r>
            <a:endParaRPr lang="en-US" altLang="zh-CN" sz="1600" b="0" dirty="0">
              <a:solidFill>
                <a:srgbClr val="FF0000"/>
              </a:solidFill>
              <a:latin typeface="华文楷体" panose="02010600040101010101" pitchFamily="2" charset="-122"/>
              <a:ea typeface="华文楷体" panose="02010600040101010101" pitchFamily="2" charset="-122"/>
              <a:cs typeface="FangSong" charset="-122"/>
            </a:endParaRPr>
          </a:p>
        </p:txBody>
      </p:sp>
      <p:sp>
        <p:nvSpPr>
          <p:cNvPr id="8" name="矩形 7"/>
          <p:cNvSpPr/>
          <p:nvPr/>
        </p:nvSpPr>
        <p:spPr>
          <a:xfrm>
            <a:off x="6459458" y="5302092"/>
            <a:ext cx="2462795" cy="1138773"/>
          </a:xfrm>
          <a:prstGeom prst="rect">
            <a:avLst/>
          </a:prstGeom>
        </p:spPr>
        <p:txBody>
          <a:bodyPr wrap="square">
            <a:spAutoFit/>
          </a:bodyPr>
          <a:lstStyle/>
          <a:p>
            <a:pPr marL="342900" lvl="0" indent="-342900" algn="l">
              <a:spcBef>
                <a:spcPct val="0"/>
              </a:spcBef>
              <a:buClrTx/>
              <a:buFont typeface="Wingdings" panose="05000000000000000000" pitchFamily="2" charset="2"/>
              <a:buChar char="p"/>
            </a:pPr>
            <a:r>
              <a:rPr lang="zh-CN" altLang="en-US" sz="2000" dirty="0">
                <a:solidFill>
                  <a:prstClr val="black"/>
                </a:solidFill>
                <a:latin typeface="华文楷体" panose="02010600040101010101" pitchFamily="2" charset="-122"/>
                <a:ea typeface="华文楷体" panose="02010600040101010101" pitchFamily="2" charset="-122"/>
                <a:cs typeface="FangSong" charset="-122"/>
              </a:rPr>
              <a:t>恒温腔：</a:t>
            </a:r>
            <a:endParaRPr lang="en-US" altLang="zh-CN" sz="2000" dirty="0">
              <a:solidFill>
                <a:prstClr val="black"/>
              </a:solidFill>
              <a:latin typeface="华文楷体" panose="02010600040101010101" pitchFamily="2" charset="-122"/>
              <a:ea typeface="华文楷体" panose="02010600040101010101" pitchFamily="2" charset="-122"/>
              <a:cs typeface="FangSong" charset="-122"/>
            </a:endParaRPr>
          </a:p>
          <a:p>
            <a:pPr lvl="0" algn="l">
              <a:spcBef>
                <a:spcPct val="0"/>
              </a:spcBef>
              <a:buClrTx/>
              <a:buNone/>
            </a:pP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占据</a:t>
            </a:r>
            <a:r>
              <a:rPr lang="zh-CN" altLang="en-US" sz="1600" b="0" dirty="0">
                <a:solidFill>
                  <a:srgbClr val="FF0000"/>
                </a:solidFill>
                <a:latin typeface="华文楷体" panose="02010600040101010101" pitchFamily="2" charset="-122"/>
                <a:ea typeface="华文楷体" panose="02010600040101010101" pitchFamily="2" charset="-122"/>
                <a:cs typeface="FangSong" charset="-122"/>
              </a:rPr>
              <a:t>张角</a:t>
            </a:r>
            <a:r>
              <a:rPr lang="en-US" altLang="zh-CN" sz="1600" b="0" dirty="0">
                <a:solidFill>
                  <a:srgbClr val="FF0000"/>
                </a:solidFill>
                <a:latin typeface="华文楷体" panose="02010600040101010101" pitchFamily="2" charset="-122"/>
                <a:ea typeface="华文楷体" panose="02010600040101010101" pitchFamily="2" charset="-122"/>
                <a:cs typeface="FangSong" charset="-122"/>
              </a:rPr>
              <a:t>15°</a:t>
            </a: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，保证超导磁铁温度</a:t>
            </a:r>
            <a:endParaRPr lang="en-US" altLang="zh-CN" sz="1600" b="0" dirty="0">
              <a:solidFill>
                <a:prstClr val="black"/>
              </a:solidFill>
              <a:latin typeface="华文楷体" panose="02010600040101010101" pitchFamily="2" charset="-122"/>
              <a:ea typeface="华文楷体" panose="02010600040101010101" pitchFamily="2" charset="-122"/>
              <a:cs typeface="FangSong" charset="-122"/>
            </a:endParaRPr>
          </a:p>
          <a:p>
            <a:pPr lvl="0" algn="l">
              <a:spcBef>
                <a:spcPct val="0"/>
              </a:spcBef>
              <a:buClrTx/>
              <a:buNone/>
            </a:pP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添加</a:t>
            </a:r>
            <a:r>
              <a:rPr lang="zh-CN" altLang="en-US" sz="1600" b="0" dirty="0">
                <a:solidFill>
                  <a:srgbClr val="FF0000"/>
                </a:solidFill>
                <a:latin typeface="华文楷体" panose="02010600040101010101" pitchFamily="2" charset="-122"/>
                <a:ea typeface="华文楷体" panose="02010600040101010101" pitchFamily="2" charset="-122"/>
                <a:cs typeface="FangSong" charset="-122"/>
              </a:rPr>
              <a:t>钨挡板</a:t>
            </a:r>
            <a:r>
              <a:rPr lang="zh-CN" altLang="en-US" sz="1600" b="0" dirty="0">
                <a:solidFill>
                  <a:prstClr val="black"/>
                </a:solidFill>
                <a:latin typeface="华文楷体" panose="02010600040101010101" pitchFamily="2" charset="-122"/>
                <a:ea typeface="华文楷体" panose="02010600040101010101" pitchFamily="2" charset="-122"/>
                <a:cs typeface="FangSong" charset="-122"/>
              </a:rPr>
              <a:t>用于屏蔽本底</a:t>
            </a:r>
            <a:endParaRPr lang="en-US" altLang="zh-CN" sz="1600" b="0" dirty="0">
              <a:solidFill>
                <a:prstClr val="black"/>
              </a:solidFill>
              <a:latin typeface="华文楷体" panose="02010600040101010101" pitchFamily="2" charset="-122"/>
              <a:ea typeface="华文楷体" panose="02010600040101010101" pitchFamily="2" charset="-122"/>
              <a:cs typeface="FangSong" charset="-122"/>
            </a:endParaRPr>
          </a:p>
        </p:txBody>
      </p:sp>
    </p:spTree>
    <p:extLst>
      <p:ext uri="{BB962C8B-B14F-4D97-AF65-F5344CB8AC3E}">
        <p14:creationId xmlns:p14="http://schemas.microsoft.com/office/powerpoint/2010/main" val="2008452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超级陶粲装置（</a:t>
            </a:r>
            <a:r>
              <a:rPr lang="en-US" altLang="zh-CN" dirty="0" smtClean="0">
                <a:solidFill>
                  <a:srgbClr val="0000FF"/>
                </a:solidFill>
              </a:rPr>
              <a:t>STCF</a:t>
            </a:r>
            <a:r>
              <a:rPr lang="zh-CN" altLang="en-US" dirty="0" smtClean="0">
                <a:solidFill>
                  <a:srgbClr val="0000FF"/>
                </a:solidFill>
              </a:rPr>
              <a:t>）</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5</a:t>
            </a:fld>
            <a:endParaRPr 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cxnSp>
        <p:nvCxnSpPr>
          <p:cNvPr id="6" name="直接箭头连接符 5"/>
          <p:cNvCxnSpPr/>
          <p:nvPr/>
        </p:nvCxnSpPr>
        <p:spPr bwMode="auto">
          <a:xfrm flipH="1">
            <a:off x="5486400" y="2560279"/>
            <a:ext cx="1036102" cy="1022269"/>
          </a:xfrm>
          <a:prstGeom prst="straightConnector1">
            <a:avLst/>
          </a:prstGeom>
          <a:solidFill>
            <a:srgbClr val="BBE0E3"/>
          </a:solidFill>
          <a:ln w="762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图片 6"/>
          <p:cNvPicPr>
            <a:picLocks noChangeAspect="1"/>
          </p:cNvPicPr>
          <p:nvPr/>
        </p:nvPicPr>
        <p:blipFill>
          <a:blip r:embed="rId3"/>
          <a:stretch>
            <a:fillRect/>
          </a:stretch>
        </p:blipFill>
        <p:spPr>
          <a:xfrm rot="-420000">
            <a:off x="5958340" y="1431102"/>
            <a:ext cx="2326998" cy="1634743"/>
          </a:xfrm>
          <a:prstGeom prst="rect">
            <a:avLst/>
          </a:prstGeom>
        </p:spPr>
      </p:pic>
      <p:sp>
        <p:nvSpPr>
          <p:cNvPr id="10" name="Content Placeholder 2">
            <a:extLst>
              <a:ext uri="{FF2B5EF4-FFF2-40B4-BE49-F238E27FC236}">
                <a16:creationId xmlns:a16="http://schemas.microsoft.com/office/drawing/2014/main" id="{71F61584-C2C1-4495-9B84-16584DD3BAC4}"/>
              </a:ext>
            </a:extLst>
          </p:cNvPr>
          <p:cNvSpPr>
            <a:spLocks noGrp="1"/>
          </p:cNvSpPr>
          <p:nvPr/>
        </p:nvSpPr>
        <p:spPr>
          <a:xfrm>
            <a:off x="0" y="5068026"/>
            <a:ext cx="3760517" cy="1789974"/>
          </a:xfrm>
          <a:prstGeom prst="rect">
            <a:avLst/>
          </a:prstGeom>
          <a:solidFill>
            <a:srgbClr val="FFFF00"/>
          </a:solidFill>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Tx/>
              <a:buSzPct val="91000"/>
              <a:buFont typeface="Wingdings" panose="05000000000000000000" pitchFamily="2" charset="2"/>
              <a:buChar char="p"/>
            </a:pPr>
            <a:r>
              <a:rPr lang="zh-CN" altLang="en-US" sz="2200" b="1" baseline="0" dirty="0" smtClean="0">
                <a:latin typeface="华文楷体"/>
                <a:ea typeface="华文楷体"/>
                <a:cs typeface="华文楷体"/>
              </a:rPr>
              <a:t>质心能量</a:t>
            </a:r>
            <a:r>
              <a:rPr lang="en-US" altLang="zh-CN" sz="2200" b="1" baseline="0" dirty="0" smtClean="0">
                <a:latin typeface="华文楷体"/>
                <a:ea typeface="华文楷体"/>
                <a:cs typeface="华文楷体"/>
              </a:rPr>
              <a:t>: </a:t>
            </a:r>
            <a:r>
              <a:rPr lang="en-US" altLang="zh-CN" sz="2200" b="1" baseline="0" dirty="0" smtClean="0">
                <a:solidFill>
                  <a:srgbClr val="FF0000"/>
                </a:solidFill>
                <a:latin typeface="华文楷体"/>
                <a:ea typeface="华文楷体"/>
                <a:cs typeface="华文楷体"/>
              </a:rPr>
              <a:t>2-7 </a:t>
            </a:r>
            <a:r>
              <a:rPr lang="en-US" altLang="zh-CN" sz="2200" b="1" baseline="0" dirty="0" smtClean="0">
                <a:solidFill>
                  <a:schemeClr val="tx2"/>
                </a:solidFill>
                <a:latin typeface="华文楷体"/>
                <a:ea typeface="华文楷体"/>
                <a:cs typeface="华文楷体"/>
              </a:rPr>
              <a:t>GeV</a:t>
            </a:r>
            <a:r>
              <a:rPr lang="en-US" altLang="zh-CN" sz="2200" b="1" baseline="0" dirty="0" smtClean="0">
                <a:solidFill>
                  <a:srgbClr val="FF0000"/>
                </a:solidFill>
                <a:latin typeface="华文楷体"/>
                <a:ea typeface="华文楷体"/>
                <a:cs typeface="华文楷体"/>
              </a:rPr>
              <a:t> </a:t>
            </a:r>
          </a:p>
          <a:p>
            <a:pPr>
              <a:lnSpc>
                <a:spcPct val="110000"/>
              </a:lnSpc>
              <a:buClrTx/>
              <a:buSzPct val="91000"/>
              <a:buFont typeface="Wingdings" panose="05000000000000000000" pitchFamily="2" charset="2"/>
              <a:buChar char="p"/>
            </a:pPr>
            <a:r>
              <a:rPr lang="zh-CN" altLang="en-US" sz="2200" b="1" baseline="0" dirty="0" smtClean="0">
                <a:latin typeface="华文楷体"/>
                <a:ea typeface="华文楷体"/>
                <a:cs typeface="华文楷体"/>
              </a:rPr>
              <a:t>亮度</a:t>
            </a:r>
            <a:r>
              <a:rPr lang="en-US" altLang="zh-CN" sz="2200" b="1" baseline="0" dirty="0">
                <a:latin typeface="华文楷体"/>
                <a:ea typeface="华文楷体"/>
                <a:cs typeface="华文楷体"/>
              </a:rPr>
              <a:t>: </a:t>
            </a:r>
            <a:r>
              <a:rPr lang="en-US" altLang="zh-CN" sz="2200" b="1" baseline="0" dirty="0" smtClean="0">
                <a:solidFill>
                  <a:srgbClr val="FF0000"/>
                </a:solidFill>
                <a:latin typeface="华文楷体"/>
                <a:ea typeface="华文楷体"/>
                <a:cs typeface="华文楷体"/>
              </a:rPr>
              <a:t>0.5</a:t>
            </a:r>
            <a:r>
              <a:rPr lang="en-US" altLang="zh-CN" sz="2200" dirty="0" smtClean="0">
                <a:solidFill>
                  <a:srgbClr val="FF0000"/>
                </a:solidFill>
                <a:latin typeface="华文楷体"/>
                <a:ea typeface="华文楷体"/>
                <a:cs typeface="华文楷体"/>
              </a:rPr>
              <a:t>1</a:t>
            </a:r>
            <a:r>
              <a:rPr lang="en-US" altLang="zh-CN" sz="2200" b="1" baseline="0" dirty="0" smtClean="0">
                <a:solidFill>
                  <a:srgbClr val="FF0000"/>
                </a:solidFill>
                <a:latin typeface="华文楷体" panose="02010600040101010101" pitchFamily="2" charset="-122"/>
                <a:ea typeface="华文楷体" panose="02010600040101010101" pitchFamily="2" charset="-122"/>
                <a:cs typeface="华文楷体"/>
                <a:sym typeface="Symbol" panose="05050102010706020507" pitchFamily="18" charset="2"/>
              </a:rPr>
              <a:t></a:t>
            </a:r>
            <a:r>
              <a:rPr lang="en-US" altLang="zh-CN" sz="2200" b="1" baseline="0" dirty="0" smtClean="0">
                <a:solidFill>
                  <a:srgbClr val="FF0000"/>
                </a:solidFill>
                <a:latin typeface="华文楷体"/>
                <a:ea typeface="华文楷体"/>
                <a:cs typeface="华文楷体"/>
              </a:rPr>
              <a:t>10</a:t>
            </a:r>
            <a:r>
              <a:rPr lang="en-US" altLang="zh-CN" sz="2200" b="1" baseline="30000" dirty="0" smtClean="0">
                <a:solidFill>
                  <a:srgbClr val="FF0000"/>
                </a:solidFill>
                <a:latin typeface="华文楷体"/>
                <a:ea typeface="华文楷体"/>
                <a:cs typeface="华文楷体"/>
              </a:rPr>
              <a:t>35 </a:t>
            </a:r>
            <a:r>
              <a:rPr lang="en-US" altLang="zh-CN" sz="2200" b="1" baseline="0" dirty="0">
                <a:solidFill>
                  <a:schemeClr val="tx2"/>
                </a:solidFill>
                <a:latin typeface="华文楷体"/>
                <a:ea typeface="华文楷体"/>
                <a:cs typeface="华文楷体"/>
              </a:rPr>
              <a:t>cm</a:t>
            </a:r>
            <a:r>
              <a:rPr lang="en-US" altLang="zh-CN" sz="2200" b="1" baseline="30000" dirty="0">
                <a:solidFill>
                  <a:schemeClr val="tx2"/>
                </a:solidFill>
                <a:latin typeface="华文楷体"/>
                <a:ea typeface="华文楷体"/>
                <a:cs typeface="华文楷体"/>
              </a:rPr>
              <a:t>-2</a:t>
            </a:r>
            <a:r>
              <a:rPr lang="en-US" altLang="zh-CN" sz="2200" b="1" baseline="0" dirty="0">
                <a:solidFill>
                  <a:schemeClr val="tx2"/>
                </a:solidFill>
                <a:latin typeface="华文楷体"/>
                <a:ea typeface="华文楷体"/>
                <a:cs typeface="华文楷体"/>
              </a:rPr>
              <a:t> s</a:t>
            </a:r>
            <a:r>
              <a:rPr lang="en-US" altLang="zh-CN" sz="2200" b="1" baseline="30000" dirty="0">
                <a:solidFill>
                  <a:schemeClr val="tx2"/>
                </a:solidFill>
                <a:latin typeface="华文楷体"/>
                <a:ea typeface="华文楷体"/>
                <a:cs typeface="华文楷体"/>
              </a:rPr>
              <a:t>-1</a:t>
            </a:r>
            <a:r>
              <a:rPr lang="en-US" altLang="zh-CN" sz="2200" b="1" baseline="0" dirty="0">
                <a:solidFill>
                  <a:schemeClr val="tx2"/>
                </a:solidFill>
                <a:latin typeface="华文楷体"/>
                <a:ea typeface="华文楷体"/>
                <a:cs typeface="华文楷体"/>
              </a:rPr>
              <a:t> </a:t>
            </a:r>
          </a:p>
          <a:p>
            <a:pPr>
              <a:lnSpc>
                <a:spcPct val="110000"/>
              </a:lnSpc>
              <a:buClrTx/>
              <a:buSzPct val="91000"/>
              <a:buFont typeface="Wingdings" panose="05000000000000000000" pitchFamily="2" charset="2"/>
              <a:buChar char="p"/>
            </a:pPr>
            <a:r>
              <a:rPr lang="zh-CN" altLang="en-US" sz="2200" b="1" baseline="0" dirty="0" smtClean="0">
                <a:latin typeface="华文楷体"/>
                <a:ea typeface="华文楷体"/>
                <a:cs typeface="华文楷体"/>
              </a:rPr>
              <a:t>具有</a:t>
            </a:r>
            <a:r>
              <a:rPr lang="zh-CN" altLang="en-US" sz="2200" b="1" baseline="0" dirty="0">
                <a:latin typeface="华文楷体"/>
                <a:ea typeface="华文楷体"/>
                <a:cs typeface="华文楷体"/>
              </a:rPr>
              <a:t>进</a:t>
            </a:r>
            <a:r>
              <a:rPr lang="zh-CN" altLang="en-US" sz="2200" b="1" baseline="0" dirty="0" smtClean="0">
                <a:latin typeface="华文楷体"/>
                <a:ea typeface="华文楷体"/>
                <a:cs typeface="华文楷体"/>
              </a:rPr>
              <a:t>一</a:t>
            </a:r>
            <a:r>
              <a:rPr lang="zh-CN" altLang="en-US" sz="2200" b="1" baseline="0" dirty="0">
                <a:latin typeface="华文楷体"/>
                <a:ea typeface="华文楷体"/>
                <a:cs typeface="华文楷体"/>
              </a:rPr>
              <a:t>步</a:t>
            </a:r>
            <a:r>
              <a:rPr lang="zh-CN" altLang="en-US" sz="2200" b="1" baseline="0" dirty="0" smtClean="0">
                <a:solidFill>
                  <a:schemeClr val="tx2"/>
                </a:solidFill>
                <a:latin typeface="华文楷体"/>
                <a:ea typeface="华文楷体"/>
                <a:cs typeface="华文楷体"/>
              </a:rPr>
              <a:t>提升</a:t>
            </a:r>
            <a:r>
              <a:rPr lang="zh-CN" altLang="en-US" sz="2200" b="1" baseline="0" dirty="0" smtClean="0">
                <a:solidFill>
                  <a:srgbClr val="FF0000"/>
                </a:solidFill>
                <a:latin typeface="华文楷体"/>
                <a:ea typeface="华文楷体"/>
                <a:cs typeface="华文楷体"/>
              </a:rPr>
              <a:t>亮度</a:t>
            </a:r>
            <a:r>
              <a:rPr lang="zh-CN" altLang="en-US" sz="2200" b="1" baseline="0" dirty="0">
                <a:solidFill>
                  <a:schemeClr val="tx2"/>
                </a:solidFill>
                <a:latin typeface="华文楷体"/>
                <a:ea typeface="华文楷体"/>
                <a:cs typeface="华文楷体"/>
              </a:rPr>
              <a:t>和实现</a:t>
            </a:r>
            <a:r>
              <a:rPr lang="zh-CN" altLang="en-US" sz="2200" b="1" baseline="0" dirty="0">
                <a:solidFill>
                  <a:srgbClr val="FF0000"/>
                </a:solidFill>
                <a:latin typeface="华文楷体"/>
                <a:ea typeface="华文楷体"/>
                <a:cs typeface="华文楷体"/>
              </a:rPr>
              <a:t>极化</a:t>
            </a:r>
            <a:r>
              <a:rPr lang="zh-CN" altLang="en-US" sz="2200" b="1" baseline="0" dirty="0">
                <a:solidFill>
                  <a:schemeClr val="tx2"/>
                </a:solidFill>
                <a:latin typeface="华文楷体"/>
                <a:ea typeface="华文楷体"/>
                <a:cs typeface="华文楷体"/>
              </a:rPr>
              <a:t>束流</a:t>
            </a:r>
            <a:r>
              <a:rPr lang="zh-CN" altLang="en-US" sz="2200" b="1" baseline="0" dirty="0">
                <a:latin typeface="华文楷体"/>
                <a:ea typeface="华文楷体"/>
                <a:cs typeface="华文楷体"/>
              </a:rPr>
              <a:t>的潜力</a:t>
            </a:r>
            <a:endParaRPr lang="en-US" altLang="zh-CN" sz="2200" b="1" baseline="0" dirty="0">
              <a:latin typeface="华文楷体"/>
              <a:ea typeface="华文楷体"/>
              <a:cs typeface="华文楷体"/>
            </a:endParaRPr>
          </a:p>
          <a:p>
            <a:pPr marL="252000" indent="0">
              <a:lnSpc>
                <a:spcPct val="140000"/>
              </a:lnSpc>
              <a:buNone/>
            </a:pPr>
            <a:endParaRPr lang="en-US" sz="2400" b="1" baseline="0" dirty="0">
              <a:solidFill>
                <a:srgbClr val="FFFF00"/>
              </a:solidFill>
              <a:latin typeface="+mj-lt"/>
              <a:cs typeface="Times New Roman" panose="02020603050405020304" pitchFamily="18" charset="0"/>
            </a:endParaRPr>
          </a:p>
        </p:txBody>
      </p:sp>
      <p:sp>
        <p:nvSpPr>
          <p:cNvPr id="11" name="Content Placeholder 2">
            <a:extLst>
              <a:ext uri="{FF2B5EF4-FFF2-40B4-BE49-F238E27FC236}">
                <a16:creationId xmlns:a16="http://schemas.microsoft.com/office/drawing/2014/main" id="{71F61584-C2C1-4495-9B84-16584DD3BAC4}"/>
              </a:ext>
            </a:extLst>
          </p:cNvPr>
          <p:cNvSpPr>
            <a:spLocks noGrp="1"/>
          </p:cNvSpPr>
          <p:nvPr/>
        </p:nvSpPr>
        <p:spPr>
          <a:xfrm>
            <a:off x="3786202" y="5068026"/>
            <a:ext cx="5423339" cy="1789974"/>
          </a:xfrm>
          <a:prstGeom prst="rect">
            <a:avLst/>
          </a:prstGeom>
          <a:solidFill>
            <a:srgbClr val="FFFF00"/>
          </a:solidFill>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schemeClr val="tx1"/>
              </a:buClr>
              <a:buFont typeface="Wingdings" panose="05000000000000000000" pitchFamily="2" charset="2"/>
              <a:buChar char="p"/>
            </a:pPr>
            <a:r>
              <a:rPr kumimoji="0" lang="zh-CN" altLang="en-US" sz="2200" dirty="0" smtClean="0">
                <a:solidFill>
                  <a:srgbClr val="FF0000"/>
                </a:solidFill>
                <a:latin typeface="华文楷体"/>
                <a:ea typeface="华文楷体"/>
                <a:cs typeface="华文楷体"/>
              </a:rPr>
              <a:t>双储存环</a:t>
            </a:r>
            <a:r>
              <a:rPr kumimoji="0" lang="en-US" altLang="zh-CN" sz="2200" dirty="0" smtClean="0">
                <a:solidFill>
                  <a:srgbClr val="FF0000"/>
                </a:solidFill>
                <a:latin typeface="华文楷体"/>
                <a:ea typeface="华文楷体"/>
                <a:cs typeface="华文楷体"/>
              </a:rPr>
              <a:t> </a:t>
            </a:r>
            <a:r>
              <a:rPr kumimoji="0" lang="zh-CN" altLang="en-US" sz="2200" dirty="0" smtClean="0">
                <a:solidFill>
                  <a:srgbClr val="000000"/>
                </a:solidFill>
                <a:latin typeface="华文楷体"/>
                <a:ea typeface="华文楷体"/>
                <a:cs typeface="华文楷体"/>
              </a:rPr>
              <a:t>：</a:t>
            </a:r>
            <a:r>
              <a:rPr kumimoji="0" lang="en-US" altLang="zh-CN" sz="2200" dirty="0" smtClean="0">
                <a:solidFill>
                  <a:srgbClr val="000000"/>
                </a:solidFill>
                <a:latin typeface="华文楷体"/>
                <a:ea typeface="华文楷体"/>
                <a:cs typeface="华文楷体"/>
              </a:rPr>
              <a:t>~800 </a:t>
            </a:r>
            <a:r>
              <a:rPr kumimoji="0" lang="zh-CN" altLang="en-US" sz="2200" dirty="0">
                <a:solidFill>
                  <a:srgbClr val="000000"/>
                </a:solidFill>
                <a:latin typeface="华文楷体"/>
                <a:ea typeface="华文楷体"/>
                <a:cs typeface="华文楷体"/>
              </a:rPr>
              <a:t>米</a:t>
            </a:r>
            <a:r>
              <a:rPr kumimoji="0" lang="zh-CN" altLang="en-US" sz="2200" dirty="0" smtClean="0">
                <a:solidFill>
                  <a:srgbClr val="000000"/>
                </a:solidFill>
                <a:latin typeface="华文楷体"/>
                <a:ea typeface="华文楷体"/>
                <a:cs typeface="华文楷体"/>
              </a:rPr>
              <a:t>，</a:t>
            </a:r>
            <a:r>
              <a:rPr kumimoji="0" lang="zh-CN" altLang="en-US" sz="2200" dirty="0" smtClean="0">
                <a:solidFill>
                  <a:srgbClr val="FF0000"/>
                </a:solidFill>
                <a:latin typeface="华文楷体"/>
                <a:ea typeface="华文楷体"/>
                <a:cs typeface="华文楷体"/>
              </a:rPr>
              <a:t>注入器</a:t>
            </a:r>
            <a:r>
              <a:rPr kumimoji="0" lang="zh-CN" altLang="en-US" sz="2200" dirty="0" smtClean="0">
                <a:solidFill>
                  <a:srgbClr val="000000"/>
                </a:solidFill>
                <a:latin typeface="华文楷体"/>
                <a:ea typeface="华文楷体"/>
                <a:cs typeface="华文楷体"/>
              </a:rPr>
              <a:t>：</a:t>
            </a:r>
            <a:r>
              <a:rPr kumimoji="0" lang="en-US" altLang="zh-CN" sz="2200" dirty="0">
                <a:solidFill>
                  <a:srgbClr val="000000"/>
                </a:solidFill>
                <a:latin typeface="华文楷体"/>
                <a:ea typeface="华文楷体"/>
                <a:cs typeface="华文楷体"/>
              </a:rPr>
              <a:t> ~ </a:t>
            </a:r>
            <a:r>
              <a:rPr kumimoji="0" lang="en-US" altLang="zh-CN" sz="2200" dirty="0" smtClean="0">
                <a:solidFill>
                  <a:srgbClr val="000000"/>
                </a:solidFill>
                <a:latin typeface="华文楷体"/>
                <a:ea typeface="华文楷体"/>
                <a:cs typeface="华文楷体"/>
              </a:rPr>
              <a:t>300</a:t>
            </a:r>
            <a:r>
              <a:rPr kumimoji="0" lang="zh-CN" altLang="en-US" sz="2200" dirty="0" smtClean="0">
                <a:solidFill>
                  <a:srgbClr val="000000"/>
                </a:solidFill>
                <a:latin typeface="华文楷体"/>
                <a:ea typeface="华文楷体"/>
                <a:cs typeface="华文楷体"/>
              </a:rPr>
              <a:t>米</a:t>
            </a:r>
            <a:endParaRPr kumimoji="0" lang="en-US" altLang="zh-CN" sz="2200" dirty="0" smtClean="0">
              <a:solidFill>
                <a:srgbClr val="000000"/>
              </a:solidFill>
              <a:latin typeface="华文楷体"/>
              <a:ea typeface="华文楷体"/>
              <a:cs typeface="华文楷体"/>
            </a:endParaRPr>
          </a:p>
          <a:p>
            <a:pPr>
              <a:lnSpc>
                <a:spcPct val="110000"/>
              </a:lnSpc>
              <a:buClr>
                <a:schemeClr val="tx1"/>
              </a:buClr>
              <a:buFont typeface="Wingdings" panose="05000000000000000000" pitchFamily="2" charset="2"/>
              <a:buChar char="p"/>
            </a:pPr>
            <a:r>
              <a:rPr kumimoji="0" lang="zh-CN" altLang="en-US" sz="2200" dirty="0" smtClean="0">
                <a:solidFill>
                  <a:srgbClr val="000000"/>
                </a:solidFill>
                <a:latin typeface="华文楷体"/>
                <a:ea typeface="华文楷体"/>
                <a:cs typeface="华文楷体"/>
              </a:rPr>
              <a:t>基于</a:t>
            </a:r>
            <a:r>
              <a:rPr kumimoji="0" lang="zh-CN" altLang="en-US" sz="2200" dirty="0" smtClean="0">
                <a:solidFill>
                  <a:srgbClr val="FF0000"/>
                </a:solidFill>
                <a:latin typeface="华文楷体"/>
                <a:ea typeface="华文楷体"/>
                <a:cs typeface="华文楷体"/>
              </a:rPr>
              <a:t>新一代技术</a:t>
            </a:r>
            <a:r>
              <a:rPr kumimoji="0" lang="zh-CN" altLang="en-US" sz="2200" dirty="0" smtClean="0">
                <a:solidFill>
                  <a:srgbClr val="000000"/>
                </a:solidFill>
                <a:latin typeface="华文楷体"/>
                <a:ea typeface="华文楷体"/>
                <a:cs typeface="华文楷体"/>
              </a:rPr>
              <a:t>的类</a:t>
            </a:r>
            <a:r>
              <a:rPr kumimoji="0" lang="en-US" altLang="zh-CN" sz="2200" dirty="0" smtClean="0">
                <a:solidFill>
                  <a:srgbClr val="000000"/>
                </a:solidFill>
                <a:latin typeface="华文楷体"/>
                <a:ea typeface="华文楷体"/>
                <a:cs typeface="华文楷体"/>
              </a:rPr>
              <a:t>BESIII</a:t>
            </a:r>
            <a:r>
              <a:rPr kumimoji="0" lang="zh-CN" altLang="en-US" sz="2200" dirty="0">
                <a:solidFill>
                  <a:srgbClr val="000000"/>
                </a:solidFill>
                <a:latin typeface="华文楷体"/>
                <a:ea typeface="华文楷体"/>
                <a:cs typeface="华文楷体"/>
              </a:rPr>
              <a:t>的</a:t>
            </a:r>
            <a:r>
              <a:rPr kumimoji="0" lang="zh-CN" altLang="en-US" sz="2200" dirty="0" smtClean="0">
                <a:solidFill>
                  <a:srgbClr val="FF0000"/>
                </a:solidFill>
                <a:latin typeface="华文楷体"/>
                <a:ea typeface="华文楷体"/>
                <a:cs typeface="华文楷体"/>
              </a:rPr>
              <a:t>探测器</a:t>
            </a:r>
            <a:endParaRPr kumimoji="0" lang="en-US" altLang="zh-CN" sz="2200" dirty="0" smtClean="0">
              <a:solidFill>
                <a:srgbClr val="FF0000"/>
              </a:solidFill>
              <a:latin typeface="华文楷体"/>
              <a:ea typeface="华文楷体"/>
              <a:cs typeface="华文楷体"/>
            </a:endParaRPr>
          </a:p>
          <a:p>
            <a:pPr>
              <a:lnSpc>
                <a:spcPct val="110000"/>
              </a:lnSpc>
              <a:buClr>
                <a:schemeClr val="tx1"/>
              </a:buClr>
              <a:buFont typeface="Wingdings" panose="05000000000000000000" pitchFamily="2" charset="2"/>
              <a:buChar char="p"/>
            </a:pPr>
            <a:r>
              <a:rPr kumimoji="0" lang="zh-CN" altLang="en-US" sz="2200" dirty="0">
                <a:solidFill>
                  <a:srgbClr val="FF0000"/>
                </a:solidFill>
                <a:latin typeface="华文楷体"/>
                <a:ea typeface="华文楷体"/>
                <a:cs typeface="华文楷体"/>
              </a:rPr>
              <a:t>预算</a:t>
            </a:r>
            <a:r>
              <a:rPr kumimoji="0" lang="en-US" altLang="zh-CN" sz="2200" dirty="0">
                <a:solidFill>
                  <a:srgbClr val="000000"/>
                </a:solidFill>
                <a:latin typeface="华文楷体"/>
                <a:ea typeface="华文楷体"/>
                <a:cs typeface="华文楷体"/>
              </a:rPr>
              <a:t>: </a:t>
            </a:r>
            <a:r>
              <a:rPr kumimoji="0" lang="zh-CN" altLang="en-US" sz="2200" dirty="0">
                <a:solidFill>
                  <a:srgbClr val="000000"/>
                </a:solidFill>
                <a:latin typeface="华文楷体"/>
                <a:ea typeface="华文楷体"/>
                <a:cs typeface="华文楷体"/>
              </a:rPr>
              <a:t>预研</a:t>
            </a:r>
            <a:r>
              <a:rPr kumimoji="0" lang="en-US" altLang="zh-CN" sz="2200" dirty="0">
                <a:solidFill>
                  <a:srgbClr val="000000"/>
                </a:solidFill>
                <a:latin typeface="华文楷体"/>
                <a:ea typeface="华文楷体"/>
                <a:cs typeface="华文楷体"/>
              </a:rPr>
              <a:t>~2.5</a:t>
            </a:r>
            <a:r>
              <a:rPr kumimoji="0" lang="zh-CN" altLang="en-US" sz="2200" dirty="0">
                <a:solidFill>
                  <a:srgbClr val="000000"/>
                </a:solidFill>
                <a:latin typeface="华文楷体"/>
                <a:ea typeface="华文楷体"/>
                <a:cs typeface="华文楷体"/>
              </a:rPr>
              <a:t>亿，建设</a:t>
            </a:r>
            <a:r>
              <a:rPr kumimoji="0" lang="en-US" altLang="zh-CN" sz="2200" dirty="0">
                <a:solidFill>
                  <a:srgbClr val="000000"/>
                </a:solidFill>
                <a:latin typeface="华文楷体"/>
                <a:ea typeface="华文楷体"/>
                <a:cs typeface="华文楷体"/>
              </a:rPr>
              <a:t>~45 </a:t>
            </a:r>
            <a:r>
              <a:rPr kumimoji="0" lang="zh-CN" altLang="en-US" sz="2200" dirty="0">
                <a:solidFill>
                  <a:srgbClr val="000000"/>
                </a:solidFill>
                <a:latin typeface="华文楷体"/>
                <a:ea typeface="华文楷体"/>
                <a:cs typeface="华文楷体"/>
              </a:rPr>
              <a:t>亿</a:t>
            </a:r>
            <a:r>
              <a:rPr kumimoji="0" lang="en-US" altLang="zh-CN" sz="2200" dirty="0">
                <a:solidFill>
                  <a:srgbClr val="000000"/>
                </a:solidFill>
                <a:latin typeface="华文楷体"/>
                <a:ea typeface="华文楷体"/>
                <a:cs typeface="华文楷体"/>
              </a:rPr>
              <a:t> </a:t>
            </a:r>
            <a:r>
              <a:rPr kumimoji="0" lang="zh-CN" altLang="en-US" sz="2200" dirty="0">
                <a:solidFill>
                  <a:srgbClr val="000000"/>
                </a:solidFill>
                <a:latin typeface="华文楷体"/>
                <a:ea typeface="华文楷体"/>
                <a:cs typeface="华文楷体"/>
              </a:rPr>
              <a:t>人民币</a:t>
            </a:r>
            <a:endParaRPr kumimoji="0" lang="en-US" altLang="zh-CN" sz="2200" dirty="0">
              <a:solidFill>
                <a:srgbClr val="000000"/>
              </a:solidFill>
              <a:latin typeface="华文楷体"/>
              <a:ea typeface="华文楷体"/>
              <a:cs typeface="华文楷体"/>
            </a:endParaRPr>
          </a:p>
          <a:p>
            <a:pPr>
              <a:lnSpc>
                <a:spcPct val="110000"/>
              </a:lnSpc>
              <a:buClr>
                <a:schemeClr val="tx1"/>
              </a:buClr>
              <a:buFont typeface="Wingdings" panose="05000000000000000000" pitchFamily="2" charset="2"/>
              <a:buChar char="p"/>
            </a:pPr>
            <a:r>
              <a:rPr kumimoji="0" lang="zh-CN" altLang="en-US" sz="2200" dirty="0">
                <a:solidFill>
                  <a:srgbClr val="000000"/>
                </a:solidFill>
                <a:latin typeface="华文楷体"/>
                <a:ea typeface="华文楷体"/>
                <a:cs typeface="华文楷体"/>
              </a:rPr>
              <a:t>预研</a:t>
            </a:r>
            <a:r>
              <a:rPr kumimoji="0" lang="en-US" altLang="zh-CN" sz="2200" dirty="0" smtClean="0">
                <a:solidFill>
                  <a:srgbClr val="000000"/>
                </a:solidFill>
                <a:latin typeface="华文楷体"/>
                <a:ea typeface="华文楷体"/>
                <a:cs typeface="华文楷体"/>
              </a:rPr>
              <a:t>5</a:t>
            </a:r>
            <a:r>
              <a:rPr kumimoji="0" lang="zh-CN" altLang="en-US" sz="2200" dirty="0" smtClean="0">
                <a:solidFill>
                  <a:srgbClr val="000000"/>
                </a:solidFill>
                <a:latin typeface="华文楷体"/>
                <a:ea typeface="华文楷体"/>
                <a:cs typeface="华文楷体"/>
              </a:rPr>
              <a:t>年</a:t>
            </a:r>
            <a:r>
              <a:rPr kumimoji="0" lang="zh-CN" altLang="en-US" sz="2200" dirty="0">
                <a:solidFill>
                  <a:srgbClr val="000000"/>
                </a:solidFill>
                <a:latin typeface="华文楷体"/>
                <a:ea typeface="华文楷体"/>
                <a:cs typeface="华文楷体"/>
              </a:rPr>
              <a:t>，建设</a:t>
            </a:r>
            <a:r>
              <a:rPr kumimoji="0" lang="en-US" altLang="zh-CN" sz="2200" dirty="0">
                <a:solidFill>
                  <a:srgbClr val="000000"/>
                </a:solidFill>
                <a:latin typeface="华文楷体"/>
                <a:ea typeface="华文楷体"/>
                <a:cs typeface="华文楷体"/>
              </a:rPr>
              <a:t>7</a:t>
            </a:r>
            <a:r>
              <a:rPr kumimoji="0" lang="zh-CN" altLang="en-US" sz="2200" dirty="0">
                <a:solidFill>
                  <a:srgbClr val="000000"/>
                </a:solidFill>
                <a:latin typeface="华文楷体"/>
                <a:ea typeface="华文楷体"/>
                <a:cs typeface="华文楷体"/>
              </a:rPr>
              <a:t>年，运行</a:t>
            </a:r>
            <a:r>
              <a:rPr kumimoji="0" lang="en-US" altLang="zh-CN" sz="2200" dirty="0">
                <a:solidFill>
                  <a:srgbClr val="000000"/>
                </a:solidFill>
                <a:latin typeface="华文楷体"/>
                <a:ea typeface="华文楷体"/>
                <a:cs typeface="华文楷体"/>
              </a:rPr>
              <a:t>15</a:t>
            </a:r>
            <a:r>
              <a:rPr kumimoji="0" lang="zh-CN" altLang="en-US" sz="2200" dirty="0">
                <a:solidFill>
                  <a:srgbClr val="000000"/>
                </a:solidFill>
                <a:latin typeface="华文楷体"/>
                <a:ea typeface="华文楷体"/>
                <a:cs typeface="华文楷体"/>
              </a:rPr>
              <a:t>年</a:t>
            </a:r>
            <a:endParaRPr kumimoji="0" lang="en-US" altLang="zh-CN" sz="2200" dirty="0">
              <a:solidFill>
                <a:srgbClr val="000000"/>
              </a:solidFill>
              <a:latin typeface="华文楷体"/>
              <a:ea typeface="华文楷体"/>
              <a:cs typeface="华文楷体"/>
            </a:endParaRPr>
          </a:p>
          <a:p>
            <a:pPr>
              <a:lnSpc>
                <a:spcPct val="120000"/>
              </a:lnSpc>
              <a:buClrTx/>
              <a:buFont typeface="Wingdings" panose="05000000000000000000" pitchFamily="2" charset="2"/>
              <a:buChar char="p"/>
            </a:pPr>
            <a:endParaRPr kumimoji="0" lang="en-US" altLang="zh-CN" sz="2000" baseline="-25000" dirty="0">
              <a:solidFill>
                <a:srgbClr val="FFFF00"/>
              </a:solidFill>
              <a:latin typeface="华文楷体"/>
              <a:ea typeface="华文楷体"/>
              <a:cs typeface="华文楷体"/>
            </a:endParaRPr>
          </a:p>
        </p:txBody>
      </p:sp>
    </p:spTree>
    <p:extLst>
      <p:ext uri="{BB962C8B-B14F-4D97-AF65-F5344CB8AC3E}">
        <p14:creationId xmlns:p14="http://schemas.microsoft.com/office/powerpoint/2010/main" val="275725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探测器本底研究</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50</a:t>
            </a:fld>
            <a:endParaRPr lang="en-US" dirty="0"/>
          </a:p>
        </p:txBody>
      </p:sp>
      <p:sp>
        <p:nvSpPr>
          <p:cNvPr id="4" name="文本框 3"/>
          <p:cNvSpPr txBox="1"/>
          <p:nvPr/>
        </p:nvSpPr>
        <p:spPr>
          <a:xfrm>
            <a:off x="250528" y="765019"/>
            <a:ext cx="5007271" cy="2646878"/>
          </a:xfrm>
          <a:prstGeom prst="rect">
            <a:avLst/>
          </a:prstGeom>
          <a:noFill/>
        </p:spPr>
        <p:txBody>
          <a:bodyPr wrap="square" rtlCol="0">
            <a:spAutoFit/>
          </a:bodyPr>
          <a:lstStyle/>
          <a:p>
            <a:pPr algn="l">
              <a:spcBef>
                <a:spcPct val="0"/>
              </a:spcBef>
              <a:buClrTx/>
              <a:buFontTx/>
              <a:buNone/>
            </a:pPr>
            <a:r>
              <a:rPr lang="zh-CN" altLang="en-US" sz="2200" dirty="0" smtClean="0">
                <a:solidFill>
                  <a:srgbClr val="FF0000"/>
                </a:solidFill>
                <a:latin typeface="华文楷体" panose="02010600040101010101" pitchFamily="2" charset="-122"/>
                <a:ea typeface="华文楷体" panose="02010600040101010101" pitchFamily="2" charset="-122"/>
                <a:cs typeface="FangSong" charset="-122"/>
              </a:rPr>
              <a:t>本底模拟框架</a:t>
            </a:r>
            <a:endParaRPr lang="en-US" altLang="zh-CN" sz="2200" dirty="0" smtClean="0">
              <a:solidFill>
                <a:srgbClr val="FF0000"/>
              </a:solidFill>
              <a:latin typeface="华文楷体" panose="02010600040101010101" pitchFamily="2" charset="-122"/>
              <a:ea typeface="华文楷体" panose="02010600040101010101" pitchFamily="2" charset="-122"/>
              <a:cs typeface="FangSong" charset="-122"/>
            </a:endParaRPr>
          </a:p>
          <a:p>
            <a:pPr marL="285750" indent="-285750" algn="l">
              <a:spcBef>
                <a:spcPct val="0"/>
              </a:spcBef>
              <a:buClrTx/>
              <a:buFont typeface="Wingdings" panose="05000000000000000000" pitchFamily="2" charset="2"/>
              <a:buChar char="p"/>
            </a:pP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本底产生子：</a:t>
            </a:r>
            <a:endPar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endParaRPr>
          </a:p>
          <a:p>
            <a:pPr marL="540000" indent="-180000" algn="l">
              <a:spcBef>
                <a:spcPct val="0"/>
              </a:spcBef>
              <a:buClrTx/>
              <a:buFont typeface="Arial" charset="0"/>
              <a:buChar char="•"/>
            </a:pP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束流本底：</a:t>
            </a:r>
            <a:r>
              <a:rPr lang="en-US" altLang="zh-CN" sz="1800" b="0" dirty="0" err="1" smtClean="0">
                <a:solidFill>
                  <a:srgbClr val="FF0000"/>
                </a:solidFill>
                <a:latin typeface="华文楷体" panose="02010600040101010101" pitchFamily="2" charset="-122"/>
                <a:ea typeface="华文楷体" panose="02010600040101010101" pitchFamily="2" charset="-122"/>
                <a:cs typeface="FangSong" charset="-122"/>
              </a:rPr>
              <a:t>Touschek</a:t>
            </a:r>
            <a:r>
              <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rPr>
              <a:t>(</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束团内部碰撞</a:t>
            </a:r>
            <a:r>
              <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rPr>
              <a:t>)</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，束流</a:t>
            </a:r>
            <a:r>
              <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rPr>
              <a:t>-</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气体碰撞</a:t>
            </a:r>
            <a:r>
              <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rPr>
              <a:t>(</a:t>
            </a:r>
            <a:r>
              <a:rPr lang="zh-CN" altLang="en-US" sz="1800" b="0" dirty="0" smtClean="0">
                <a:solidFill>
                  <a:srgbClr val="FF0000"/>
                </a:solidFill>
                <a:latin typeface="华文楷体" panose="02010600040101010101" pitchFamily="2" charset="-122"/>
                <a:ea typeface="华文楷体" panose="02010600040101010101" pitchFamily="2" charset="-122"/>
                <a:cs typeface="FangSong" charset="-122"/>
              </a:rPr>
              <a:t>库伦散射</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，轫致辐射</a:t>
            </a:r>
            <a:r>
              <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rPr>
              <a:t>)</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，注入本底</a:t>
            </a:r>
            <a:endPar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endParaRPr>
          </a:p>
          <a:p>
            <a:pPr marL="540000" indent="-180000" algn="l">
              <a:spcBef>
                <a:spcPct val="0"/>
              </a:spcBef>
              <a:buClrTx/>
              <a:buFont typeface="Arial" charset="0"/>
              <a:buChar char="•"/>
            </a:pP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对撞本底：</a:t>
            </a:r>
            <a:r>
              <a:rPr lang="zh-CN" altLang="en-US" sz="1800" b="0" dirty="0" smtClean="0">
                <a:solidFill>
                  <a:srgbClr val="FF0000"/>
                </a:solidFill>
                <a:latin typeface="华文楷体" panose="02010600040101010101" pitchFamily="2" charset="-122"/>
                <a:ea typeface="华文楷体" panose="02010600040101010101" pitchFamily="2" charset="-122"/>
                <a:cs typeface="FangSong" charset="-122"/>
              </a:rPr>
              <a:t>辐射</a:t>
            </a:r>
            <a:r>
              <a:rPr lang="en-US" altLang="zh-CN" sz="1800" b="0" dirty="0" err="1" smtClean="0">
                <a:solidFill>
                  <a:srgbClr val="FF0000"/>
                </a:solidFill>
                <a:latin typeface="华文楷体" panose="02010600040101010101" pitchFamily="2" charset="-122"/>
                <a:ea typeface="华文楷体" panose="02010600040101010101" pitchFamily="2" charset="-122"/>
                <a:cs typeface="FangSong" charset="-122"/>
              </a:rPr>
              <a:t>bhabha</a:t>
            </a:r>
            <a:r>
              <a:rPr lang="zh-CN" altLang="en-US" sz="1800" b="0" dirty="0" smtClean="0">
                <a:solidFill>
                  <a:srgbClr val="FF0000"/>
                </a:solidFill>
                <a:latin typeface="华文楷体" panose="02010600040101010101" pitchFamily="2" charset="-122"/>
                <a:ea typeface="华文楷体" panose="02010600040101010101" pitchFamily="2" charset="-122"/>
                <a:cs typeface="FangSong" charset="-122"/>
              </a:rPr>
              <a:t>，双光子过程</a:t>
            </a:r>
            <a:endParaRPr lang="en-US" altLang="zh-CN" sz="1800" b="0" dirty="0" smtClean="0">
              <a:solidFill>
                <a:srgbClr val="FF0000"/>
              </a:solidFill>
              <a:latin typeface="华文楷体" panose="02010600040101010101" pitchFamily="2" charset="-122"/>
              <a:ea typeface="华文楷体" panose="02010600040101010101" pitchFamily="2" charset="-122"/>
              <a:cs typeface="FangSong" charset="-122"/>
            </a:endParaRPr>
          </a:p>
          <a:p>
            <a:pPr marL="540000" indent="-180000" algn="l">
              <a:spcBef>
                <a:spcPct val="0"/>
              </a:spcBef>
              <a:buClrTx/>
              <a:buFont typeface="Arial" charset="0"/>
              <a:buChar char="•"/>
            </a:pP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其他本底：同步辐射</a:t>
            </a:r>
            <a:endPar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endParaRPr>
          </a:p>
          <a:p>
            <a:pPr marL="285750" indent="-285750" algn="l">
              <a:spcBef>
                <a:spcPct val="0"/>
              </a:spcBef>
              <a:buClrTx/>
              <a:buFont typeface="Wingdings" panose="05000000000000000000" pitchFamily="2" charset="2"/>
              <a:buChar char="p"/>
            </a:pP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加速器：模拟产生子产生的不稳定粒子在储存环的传输</a:t>
            </a:r>
            <a:endPar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endParaRPr>
          </a:p>
          <a:p>
            <a:pPr marL="285750" indent="-285750" algn="l">
              <a:spcBef>
                <a:spcPct val="0"/>
              </a:spcBef>
              <a:buClrTx/>
              <a:buFont typeface="Wingdings" panose="05000000000000000000" pitchFamily="2" charset="2"/>
              <a:buChar char="p"/>
            </a:pP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探测器：模拟对撞</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区物质</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效应与探测器响应</a:t>
            </a:r>
          </a:p>
        </p:txBody>
      </p:sp>
      <p:pic>
        <p:nvPicPr>
          <p:cNvPr id="5" name="图片 4"/>
          <p:cNvPicPr>
            <a:picLocks noChangeAspect="1"/>
          </p:cNvPicPr>
          <p:nvPr/>
        </p:nvPicPr>
        <p:blipFill>
          <a:blip r:embed="rId2"/>
          <a:stretch>
            <a:fillRect/>
          </a:stretch>
        </p:blipFill>
        <p:spPr>
          <a:xfrm>
            <a:off x="5143500" y="1066800"/>
            <a:ext cx="4000500" cy="2293140"/>
          </a:xfrm>
          <a:prstGeom prst="rect">
            <a:avLst/>
          </a:prstGeom>
        </p:spPr>
      </p:pic>
      <p:pic>
        <p:nvPicPr>
          <p:cNvPr id="6" name="图片 5"/>
          <p:cNvPicPr>
            <a:picLocks noChangeAspect="1"/>
          </p:cNvPicPr>
          <p:nvPr/>
        </p:nvPicPr>
        <p:blipFill>
          <a:blip r:embed="rId3"/>
          <a:stretch>
            <a:fillRect/>
          </a:stretch>
        </p:blipFill>
        <p:spPr>
          <a:xfrm>
            <a:off x="286160" y="3886200"/>
            <a:ext cx="2838039" cy="1692657"/>
          </a:xfrm>
          <a:prstGeom prst="rect">
            <a:avLst/>
          </a:prstGeom>
        </p:spPr>
      </p:pic>
      <p:pic>
        <p:nvPicPr>
          <p:cNvPr id="7" name="图片 6"/>
          <p:cNvPicPr>
            <a:picLocks noChangeAspect="1"/>
          </p:cNvPicPr>
          <p:nvPr/>
        </p:nvPicPr>
        <p:blipFill>
          <a:blip r:embed="rId4"/>
          <a:stretch>
            <a:fillRect/>
          </a:stretch>
        </p:blipFill>
        <p:spPr>
          <a:xfrm>
            <a:off x="3505200" y="4038600"/>
            <a:ext cx="2447683" cy="1882013"/>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3857680"/>
            <a:ext cx="2889687" cy="1934928"/>
          </a:xfrm>
          <a:prstGeom prst="rect">
            <a:avLst/>
          </a:prstGeom>
        </p:spPr>
      </p:pic>
      <p:sp>
        <p:nvSpPr>
          <p:cNvPr id="9" name="文本框 8"/>
          <p:cNvSpPr txBox="1"/>
          <p:nvPr/>
        </p:nvSpPr>
        <p:spPr>
          <a:xfrm>
            <a:off x="381000" y="3461733"/>
            <a:ext cx="1524000" cy="430887"/>
          </a:xfrm>
          <a:prstGeom prst="rect">
            <a:avLst/>
          </a:prstGeom>
          <a:noFill/>
        </p:spPr>
        <p:txBody>
          <a:bodyPr wrap="square" rtlCol="0">
            <a:spAutoFit/>
          </a:bodyPr>
          <a:lstStyle/>
          <a:p>
            <a:pPr algn="l">
              <a:buNone/>
            </a:pPr>
            <a:r>
              <a:rPr lang="zh-CN" altLang="en-US" sz="2200" dirty="0" smtClean="0">
                <a:latin typeface="华文楷体" panose="02010600040101010101" pitchFamily="2" charset="-122"/>
                <a:ea typeface="华文楷体" panose="02010600040101010101" pitchFamily="2" charset="-122"/>
              </a:rPr>
              <a:t>模拟结果</a:t>
            </a:r>
            <a:endParaRPr lang="zh-CN" altLang="en-US" sz="2200" dirty="0">
              <a:latin typeface="华文楷体" panose="02010600040101010101" pitchFamily="2" charset="-122"/>
              <a:ea typeface="华文楷体" panose="02010600040101010101" pitchFamily="2" charset="-122"/>
            </a:endParaRPr>
          </a:p>
        </p:txBody>
      </p:sp>
      <p:sp>
        <p:nvSpPr>
          <p:cNvPr id="10" name="矩形 9"/>
          <p:cNvSpPr/>
          <p:nvPr/>
        </p:nvSpPr>
        <p:spPr>
          <a:xfrm>
            <a:off x="381000" y="5655233"/>
            <a:ext cx="2819400" cy="1200329"/>
          </a:xfrm>
          <a:prstGeom prst="rect">
            <a:avLst/>
          </a:prstGeom>
        </p:spPr>
        <p:txBody>
          <a:bodyPr wrap="square">
            <a:spAutoFit/>
          </a:bodyPr>
          <a:lstStyle/>
          <a:p>
            <a:pPr lvl="0" algn="l">
              <a:spcBef>
                <a:spcPct val="0"/>
              </a:spcBef>
              <a:buClrTx/>
              <a:buNone/>
            </a:pPr>
            <a:r>
              <a:rPr lang="zh-CN" altLang="en-US" sz="1800" dirty="0">
                <a:solidFill>
                  <a:prstClr val="black"/>
                </a:solidFill>
                <a:latin typeface="华文楷体" panose="02010600040101010101" pitchFamily="2" charset="-122"/>
                <a:ea typeface="华文楷体" panose="02010600040101010101" pitchFamily="2" charset="-122"/>
                <a:cs typeface="STFangsong" charset="-122"/>
              </a:rPr>
              <a:t>束流本底丢失</a:t>
            </a:r>
            <a:r>
              <a:rPr lang="zh-CN" altLang="en-US" sz="1800" b="0" dirty="0">
                <a:solidFill>
                  <a:prstClr val="black"/>
                </a:solidFill>
                <a:latin typeface="华文楷体" panose="02010600040101010101" pitchFamily="2" charset="-122"/>
                <a:ea typeface="华文楷体" panose="02010600040101010101" pitchFamily="2" charset="-122"/>
                <a:cs typeface="STFangsong" charset="-122"/>
              </a:rPr>
              <a:t>：</a:t>
            </a:r>
            <a:r>
              <a:rPr lang="zh-CN" altLang="en-US" sz="1800" b="0" dirty="0">
                <a:solidFill>
                  <a:srgbClr val="00B050"/>
                </a:solidFill>
                <a:latin typeface="华文楷体" panose="02010600040101010101" pitchFamily="2" charset="-122"/>
                <a:ea typeface="华文楷体" panose="02010600040101010101" pitchFamily="2" charset="-122"/>
                <a:cs typeface="STFangsong" charset="-122"/>
              </a:rPr>
              <a:t>束</a:t>
            </a:r>
            <a:r>
              <a:rPr lang="en-US" altLang="zh-CN" sz="1800" b="0" dirty="0">
                <a:solidFill>
                  <a:srgbClr val="00B050"/>
                </a:solidFill>
                <a:latin typeface="华文楷体" panose="02010600040101010101" pitchFamily="2" charset="-122"/>
                <a:ea typeface="华文楷体" panose="02010600040101010101" pitchFamily="2" charset="-122"/>
                <a:cs typeface="STFangsong" charset="-122"/>
              </a:rPr>
              <a:t>-</a:t>
            </a:r>
            <a:r>
              <a:rPr lang="zh-CN" altLang="en-US" sz="1800" b="0" dirty="0">
                <a:solidFill>
                  <a:srgbClr val="00B050"/>
                </a:solidFill>
                <a:latin typeface="华文楷体" panose="02010600040101010101" pitchFamily="2" charset="-122"/>
                <a:ea typeface="华文楷体" panose="02010600040101010101" pitchFamily="2" charset="-122"/>
                <a:cs typeface="STFangsong" charset="-122"/>
              </a:rPr>
              <a:t>气库伦散射</a:t>
            </a:r>
            <a:r>
              <a:rPr lang="zh-CN" altLang="en-US" sz="1800" b="0" dirty="0">
                <a:solidFill>
                  <a:prstClr val="black"/>
                </a:solidFill>
                <a:latin typeface="华文楷体" panose="02010600040101010101" pitchFamily="2" charset="-122"/>
                <a:ea typeface="华文楷体" panose="02010600040101010101" pitchFamily="2" charset="-122"/>
                <a:cs typeface="STFangsong" charset="-122"/>
              </a:rPr>
              <a:t>本底丢失在</a:t>
            </a:r>
            <a:r>
              <a:rPr lang="en-US" altLang="zh-CN" sz="1800" b="0" dirty="0">
                <a:solidFill>
                  <a:prstClr val="black"/>
                </a:solidFill>
                <a:latin typeface="华文楷体" panose="02010600040101010101" pitchFamily="2" charset="-122"/>
                <a:ea typeface="华文楷体" panose="02010600040101010101" pitchFamily="2" charset="-122"/>
                <a:cs typeface="STFangsong" charset="-122"/>
              </a:rPr>
              <a:t>IP</a:t>
            </a:r>
            <a:r>
              <a:rPr lang="zh-CN" altLang="en-US" sz="1800" b="0" dirty="0">
                <a:solidFill>
                  <a:prstClr val="black"/>
                </a:solidFill>
                <a:latin typeface="华文楷体" panose="02010600040101010101" pitchFamily="2" charset="-122"/>
                <a:ea typeface="华文楷体" panose="02010600040101010101" pitchFamily="2" charset="-122"/>
                <a:cs typeface="STFangsong" charset="-122"/>
              </a:rPr>
              <a:t>上游</a:t>
            </a:r>
            <a:r>
              <a:rPr lang="en-US" altLang="zh-CN" sz="1800" b="0" dirty="0">
                <a:solidFill>
                  <a:prstClr val="black"/>
                </a:solidFill>
                <a:latin typeface="华文楷体" panose="02010600040101010101" pitchFamily="2" charset="-122"/>
                <a:ea typeface="华文楷体" panose="02010600040101010101" pitchFamily="2" charset="-122"/>
                <a:cs typeface="STFangsong" charset="-122"/>
              </a:rPr>
              <a:t>(</a:t>
            </a:r>
            <a:r>
              <a:rPr kumimoji="0" lang="en-US" altLang="zh-CN" sz="1800" b="0" dirty="0">
                <a:solidFill>
                  <a:prstClr val="black"/>
                </a:solidFill>
                <a:latin typeface="华文楷体" panose="02010600040101010101" pitchFamily="2" charset="-122"/>
                <a:ea typeface="华文楷体" panose="02010600040101010101" pitchFamily="2" charset="-122"/>
                <a:cs typeface="STFangsong" charset="-122"/>
              </a:rPr>
              <a:t>209MHz</a:t>
            </a:r>
            <a:r>
              <a:rPr lang="en-US" altLang="zh-CN" sz="1800" b="0" dirty="0">
                <a:solidFill>
                  <a:prstClr val="black"/>
                </a:solidFill>
                <a:latin typeface="华文楷体" panose="02010600040101010101" pitchFamily="2" charset="-122"/>
                <a:ea typeface="华文楷体" panose="02010600040101010101" pitchFamily="2" charset="-122"/>
                <a:cs typeface="STFangsong" charset="-122"/>
              </a:rPr>
              <a:t>), </a:t>
            </a:r>
            <a:r>
              <a:rPr lang="en-US" altLang="zh-CN" sz="1800" b="0" dirty="0" err="1">
                <a:solidFill>
                  <a:srgbClr val="FF0000"/>
                </a:solidFill>
                <a:latin typeface="华文楷体" panose="02010600040101010101" pitchFamily="2" charset="-122"/>
                <a:ea typeface="华文楷体" panose="02010600040101010101" pitchFamily="2" charset="-122"/>
                <a:cs typeface="STFangsong" charset="-122"/>
              </a:rPr>
              <a:t>Touschek</a:t>
            </a:r>
            <a:r>
              <a:rPr lang="zh-CN" altLang="en-US" sz="1800" b="0" dirty="0">
                <a:solidFill>
                  <a:prstClr val="black"/>
                </a:solidFill>
                <a:latin typeface="华文楷体" panose="02010600040101010101" pitchFamily="2" charset="-122"/>
                <a:ea typeface="华文楷体" panose="02010600040101010101" pitchFamily="2" charset="-122"/>
                <a:cs typeface="STFangsong" charset="-122"/>
              </a:rPr>
              <a:t>本底丢失在</a:t>
            </a:r>
            <a:r>
              <a:rPr lang="en-US" altLang="zh-CN" sz="1800" b="0" dirty="0">
                <a:solidFill>
                  <a:prstClr val="black"/>
                </a:solidFill>
                <a:latin typeface="华文楷体" panose="02010600040101010101" pitchFamily="2" charset="-122"/>
                <a:ea typeface="华文楷体" panose="02010600040101010101" pitchFamily="2" charset="-122"/>
                <a:cs typeface="STFangsong" charset="-122"/>
              </a:rPr>
              <a:t>IP</a:t>
            </a:r>
            <a:r>
              <a:rPr lang="zh-CN" altLang="en-US" sz="1800" b="0" dirty="0">
                <a:solidFill>
                  <a:prstClr val="black"/>
                </a:solidFill>
                <a:latin typeface="华文楷体" panose="02010600040101010101" pitchFamily="2" charset="-122"/>
                <a:ea typeface="华文楷体" panose="02010600040101010101" pitchFamily="2" charset="-122"/>
                <a:cs typeface="STFangsong" charset="-122"/>
              </a:rPr>
              <a:t>下游</a:t>
            </a:r>
            <a:r>
              <a:rPr lang="en-US" altLang="zh-CN" sz="1800" b="0" dirty="0">
                <a:solidFill>
                  <a:prstClr val="black"/>
                </a:solidFill>
                <a:latin typeface="华文楷体" panose="02010600040101010101" pitchFamily="2" charset="-122"/>
                <a:ea typeface="华文楷体" panose="02010600040101010101" pitchFamily="2" charset="-122"/>
                <a:cs typeface="STFangsong" charset="-122"/>
              </a:rPr>
              <a:t>(1124MHz)</a:t>
            </a:r>
          </a:p>
        </p:txBody>
      </p:sp>
      <p:sp>
        <p:nvSpPr>
          <p:cNvPr id="12" name="矩形 11"/>
          <p:cNvSpPr/>
          <p:nvPr/>
        </p:nvSpPr>
        <p:spPr>
          <a:xfrm>
            <a:off x="3468471" y="5883335"/>
            <a:ext cx="2856129" cy="923330"/>
          </a:xfrm>
          <a:prstGeom prst="rect">
            <a:avLst/>
          </a:prstGeom>
        </p:spPr>
        <p:txBody>
          <a:bodyPr wrap="square">
            <a:spAutoFit/>
          </a:bodyPr>
          <a:lstStyle/>
          <a:p>
            <a:pPr lvl="0" algn="l">
              <a:spcBef>
                <a:spcPct val="0"/>
              </a:spcBef>
              <a:buClrTx/>
              <a:buNone/>
            </a:pPr>
            <a:r>
              <a:rPr lang="zh-CN" altLang="en-US" sz="1800" dirty="0">
                <a:solidFill>
                  <a:prstClr val="black"/>
                </a:solidFill>
                <a:latin typeface="华文楷体" panose="02010600040101010101" pitchFamily="2" charset="-122"/>
                <a:ea typeface="华文楷体" panose="02010600040101010101" pitchFamily="2" charset="-122"/>
                <a:cs typeface="STFangsong" charset="-122"/>
              </a:rPr>
              <a:t>各子探测器本底占比：</a:t>
            </a:r>
            <a:r>
              <a:rPr lang="zh-CN" altLang="en-US" sz="1800" b="0" dirty="0">
                <a:solidFill>
                  <a:prstClr val="black"/>
                </a:solidFill>
                <a:latin typeface="华文楷体" panose="02010600040101010101" pitchFamily="2" charset="-122"/>
                <a:ea typeface="华文楷体" panose="02010600040101010101" pitchFamily="2" charset="-122"/>
                <a:cs typeface="STFangsong" charset="-122"/>
              </a:rPr>
              <a:t>目前主要本底为</a:t>
            </a:r>
            <a:r>
              <a:rPr lang="zh-CN" altLang="en-US" sz="1800" b="0" dirty="0">
                <a:solidFill>
                  <a:srgbClr val="0070C0"/>
                </a:solidFill>
                <a:latin typeface="华文楷体" panose="02010600040101010101" pitchFamily="2" charset="-122"/>
                <a:ea typeface="华文楷体" panose="02010600040101010101" pitchFamily="2" charset="-122"/>
                <a:cs typeface="STFangsong" charset="-122"/>
              </a:rPr>
              <a:t>辐射</a:t>
            </a:r>
            <a:r>
              <a:rPr lang="en-US" altLang="zh-CN" sz="1800" b="0" dirty="0" err="1">
                <a:solidFill>
                  <a:srgbClr val="0070C0"/>
                </a:solidFill>
                <a:latin typeface="华文楷体" panose="02010600040101010101" pitchFamily="2" charset="-122"/>
                <a:ea typeface="华文楷体" panose="02010600040101010101" pitchFamily="2" charset="-122"/>
                <a:cs typeface="STFangsong" charset="-122"/>
              </a:rPr>
              <a:t>bhabha</a:t>
            </a:r>
            <a:r>
              <a:rPr lang="en-US" altLang="zh-CN" sz="1800" b="0" dirty="0">
                <a:solidFill>
                  <a:prstClr val="black"/>
                </a:solidFill>
                <a:latin typeface="华文楷体" panose="02010600040101010101" pitchFamily="2" charset="-122"/>
                <a:ea typeface="华文楷体" panose="02010600040101010101" pitchFamily="2" charset="-122"/>
                <a:cs typeface="STFangsong" charset="-122"/>
              </a:rPr>
              <a:t>,</a:t>
            </a:r>
            <a:r>
              <a:rPr lang="zh-CN" altLang="en-US" sz="1800" b="0" dirty="0">
                <a:solidFill>
                  <a:srgbClr val="ED7D31"/>
                </a:solidFill>
                <a:latin typeface="华文楷体" panose="02010600040101010101" pitchFamily="2" charset="-122"/>
                <a:ea typeface="华文楷体" panose="02010600040101010101" pitchFamily="2" charset="-122"/>
                <a:cs typeface="STFangsong" charset="-122"/>
              </a:rPr>
              <a:t>双光子过程</a:t>
            </a:r>
            <a:r>
              <a:rPr lang="en-US" altLang="zh-CN" sz="1800" b="0" dirty="0">
                <a:solidFill>
                  <a:prstClr val="black"/>
                </a:solidFill>
                <a:latin typeface="华文楷体" panose="02010600040101010101" pitchFamily="2" charset="-122"/>
                <a:ea typeface="华文楷体" panose="02010600040101010101" pitchFamily="2" charset="-122"/>
                <a:cs typeface="STFangsong" charset="-122"/>
              </a:rPr>
              <a:t>,</a:t>
            </a:r>
            <a:r>
              <a:rPr lang="zh-CN" altLang="en-US" sz="1800" b="0" dirty="0">
                <a:solidFill>
                  <a:srgbClr val="FFC000"/>
                </a:solidFill>
                <a:latin typeface="华文楷体" panose="02010600040101010101" pitchFamily="2" charset="-122"/>
                <a:ea typeface="华文楷体" panose="02010600040101010101" pitchFamily="2" charset="-122"/>
                <a:cs typeface="STFangsong" charset="-122"/>
              </a:rPr>
              <a:t>束</a:t>
            </a:r>
            <a:r>
              <a:rPr lang="en-US" altLang="zh-CN" sz="1800" b="0" dirty="0">
                <a:solidFill>
                  <a:srgbClr val="FFC000"/>
                </a:solidFill>
                <a:latin typeface="华文楷体" panose="02010600040101010101" pitchFamily="2" charset="-122"/>
                <a:ea typeface="华文楷体" panose="02010600040101010101" pitchFamily="2" charset="-122"/>
                <a:cs typeface="STFangsong" charset="-122"/>
              </a:rPr>
              <a:t>-</a:t>
            </a:r>
            <a:r>
              <a:rPr lang="zh-CN" altLang="en-US" sz="1800" b="0" dirty="0">
                <a:solidFill>
                  <a:srgbClr val="FFC000"/>
                </a:solidFill>
                <a:latin typeface="华文楷体" panose="02010600040101010101" pitchFamily="2" charset="-122"/>
                <a:ea typeface="华文楷体" panose="02010600040101010101" pitchFamily="2" charset="-122"/>
                <a:cs typeface="STFangsong" charset="-122"/>
              </a:rPr>
              <a:t>气库伦散射</a:t>
            </a:r>
            <a:endParaRPr lang="en-US" altLang="zh-CN" sz="1800" b="0" dirty="0">
              <a:solidFill>
                <a:srgbClr val="FFC000"/>
              </a:solidFill>
              <a:latin typeface="华文楷体" panose="02010600040101010101" pitchFamily="2" charset="-122"/>
              <a:ea typeface="华文楷体" panose="02010600040101010101" pitchFamily="2" charset="-122"/>
              <a:cs typeface="STFangsong" charset="-122"/>
            </a:endParaRPr>
          </a:p>
        </p:txBody>
      </p:sp>
      <mc:AlternateContent xmlns:mc="http://schemas.openxmlformats.org/markup-compatibility/2006">
        <mc:Choice xmlns:a14="http://schemas.microsoft.com/office/drawing/2010/main" Requires="a14">
          <p:sp>
            <p:nvSpPr>
              <p:cNvPr id="13" name="矩形 12"/>
              <p:cNvSpPr/>
              <p:nvPr/>
            </p:nvSpPr>
            <p:spPr>
              <a:xfrm>
                <a:off x="6415996" y="5657671"/>
                <a:ext cx="2728004" cy="1200329"/>
              </a:xfrm>
              <a:prstGeom prst="rect">
                <a:avLst/>
              </a:prstGeom>
            </p:spPr>
            <p:txBody>
              <a:bodyPr wrap="square">
                <a:spAutoFit/>
              </a:bodyPr>
              <a:lstStyle/>
              <a:p>
                <a:pPr lvl="0" algn="l">
                  <a:spcBef>
                    <a:spcPct val="0"/>
                  </a:spcBef>
                  <a:buClrTx/>
                  <a:buNone/>
                </a:pPr>
                <a:r>
                  <a:rPr lang="zh-CN" altLang="en-US" sz="1800" b="0" dirty="0" smtClean="0">
                    <a:solidFill>
                      <a:prstClr val="black"/>
                    </a:solidFill>
                    <a:latin typeface="华文楷体" panose="02010600040101010101" pitchFamily="2" charset="-122"/>
                    <a:ea typeface="华文楷体" panose="02010600040101010101" pitchFamily="2" charset="-122"/>
                    <a:cs typeface="STFangsong" charset="-122"/>
                  </a:rPr>
                  <a:t>在内径迹室，</a:t>
                </a:r>
                <a:r>
                  <a:rPr lang="en-US" altLang="zh-CN" sz="1800" b="0" dirty="0">
                    <a:solidFill>
                      <a:prstClr val="black"/>
                    </a:solidFill>
                    <a:latin typeface="华文楷体" panose="02010600040101010101" pitchFamily="2" charset="-122"/>
                    <a:ea typeface="华文楷体" panose="02010600040101010101" pitchFamily="2" charset="-122"/>
                    <a:cs typeface="STFangsong" charset="-122"/>
                  </a:rPr>
                  <a:t>MDC</a:t>
                </a:r>
                <a:r>
                  <a:rPr lang="zh-CN" altLang="en-US" sz="1800" b="0" dirty="0">
                    <a:solidFill>
                      <a:prstClr val="black"/>
                    </a:solidFill>
                    <a:latin typeface="华文楷体" panose="02010600040101010101" pitchFamily="2" charset="-122"/>
                    <a:ea typeface="华文楷体" panose="02010600040101010101" pitchFamily="2" charset="-122"/>
                    <a:cs typeface="STFangsong" charset="-122"/>
                  </a:rPr>
                  <a:t>，</a:t>
                </a:r>
                <a:r>
                  <a:rPr lang="en-US" altLang="zh-CN" sz="1800" b="0" dirty="0">
                    <a:solidFill>
                      <a:prstClr val="black"/>
                    </a:solidFill>
                    <a:latin typeface="华文楷体" panose="02010600040101010101" pitchFamily="2" charset="-122"/>
                    <a:ea typeface="华文楷体" panose="02010600040101010101" pitchFamily="2" charset="-122"/>
                    <a:cs typeface="STFangsong" charset="-122"/>
                  </a:rPr>
                  <a:t>PID</a:t>
                </a:r>
                <a:r>
                  <a:rPr lang="zh-CN" altLang="en-US" sz="1800" b="0" dirty="0">
                    <a:solidFill>
                      <a:prstClr val="black"/>
                    </a:solidFill>
                    <a:latin typeface="华文楷体" panose="02010600040101010101" pitchFamily="2" charset="-122"/>
                    <a:ea typeface="华文楷体" panose="02010600040101010101" pitchFamily="2" charset="-122"/>
                    <a:cs typeface="STFangsong" charset="-122"/>
                  </a:rPr>
                  <a:t>，</a:t>
                </a:r>
                <a:r>
                  <a:rPr lang="en-US" altLang="zh-CN" sz="1800" b="0" dirty="0">
                    <a:solidFill>
                      <a:prstClr val="black"/>
                    </a:solidFill>
                    <a:latin typeface="华文楷体" panose="02010600040101010101" pitchFamily="2" charset="-122"/>
                    <a:ea typeface="华文楷体" panose="02010600040101010101" pitchFamily="2" charset="-122"/>
                    <a:cs typeface="STFangsong" charset="-122"/>
                  </a:rPr>
                  <a:t>ECAL</a:t>
                </a:r>
                <a:r>
                  <a:rPr lang="zh-CN" altLang="en-US" sz="1800" b="0" dirty="0">
                    <a:solidFill>
                      <a:prstClr val="black"/>
                    </a:solidFill>
                    <a:latin typeface="华文楷体" panose="02010600040101010101" pitchFamily="2" charset="-122"/>
                    <a:ea typeface="华文楷体" panose="02010600040101010101" pitchFamily="2" charset="-122"/>
                    <a:cs typeface="STFangsong" charset="-122"/>
                  </a:rPr>
                  <a:t>中，计数率水平～</a:t>
                </a:r>
                <a14:m>
                  <m:oMath xmlns:m="http://schemas.openxmlformats.org/officeDocument/2006/math">
                    <m:sSup>
                      <m:sSupPr>
                        <m:ctrlPr>
                          <a:rPr lang="en-US" altLang="zh-CN" sz="1800" b="0" i="1">
                            <a:solidFill>
                              <a:prstClr val="black"/>
                            </a:solidFill>
                            <a:latin typeface="Cambria Math" panose="02040503050406030204" pitchFamily="18" charset="0"/>
                            <a:ea typeface="STFangsong" charset="-122"/>
                            <a:cs typeface="STFangsong" charset="-122"/>
                          </a:rPr>
                        </m:ctrlPr>
                      </m:sSupPr>
                      <m:e>
                        <m:r>
                          <a:rPr lang="en-US" altLang="zh-CN" sz="1800" b="0" i="1">
                            <a:solidFill>
                              <a:prstClr val="black"/>
                            </a:solidFill>
                            <a:latin typeface="Cambria Math" charset="0"/>
                            <a:ea typeface="STFangsong" charset="-122"/>
                            <a:cs typeface="STFangsong" charset="-122"/>
                          </a:rPr>
                          <m:t>10</m:t>
                        </m:r>
                      </m:e>
                      <m:sup>
                        <m:r>
                          <a:rPr lang="en-US" altLang="zh-CN" sz="1800" b="0" i="1">
                            <a:solidFill>
                              <a:prstClr val="black"/>
                            </a:solidFill>
                            <a:latin typeface="Cambria Math" charset="0"/>
                            <a:ea typeface="STFangsong" charset="-122"/>
                            <a:cs typeface="STFangsong" charset="-122"/>
                          </a:rPr>
                          <m:t>3</m:t>
                        </m:r>
                      </m:sup>
                    </m:sSup>
                    <m:r>
                      <a:rPr lang="en-US" altLang="zh-CN" sz="1800" b="0" i="1">
                        <a:solidFill>
                          <a:prstClr val="black"/>
                        </a:solidFill>
                        <a:latin typeface="Cambria Math" charset="0"/>
                        <a:ea typeface="STFangsong" charset="-122"/>
                        <a:cs typeface="STFangsong" charset="-122"/>
                      </a:rPr>
                      <m:t>𝐻𝑧</m:t>
                    </m:r>
                    <m:r>
                      <a:rPr lang="en-US" altLang="zh-CN" sz="1800" b="0" i="1">
                        <a:solidFill>
                          <a:prstClr val="black"/>
                        </a:solidFill>
                        <a:latin typeface="Cambria Math" charset="0"/>
                        <a:ea typeface="STFangsong" charset="-122"/>
                        <a:cs typeface="STFangsong" charset="-122"/>
                      </a:rPr>
                      <m:t>/</m:t>
                    </m:r>
                    <m:sSup>
                      <m:sSupPr>
                        <m:ctrlPr>
                          <a:rPr lang="en-US" altLang="zh-CN" sz="1800" b="0" i="1">
                            <a:solidFill>
                              <a:prstClr val="black"/>
                            </a:solidFill>
                            <a:latin typeface="Cambria Math" panose="02040503050406030204" pitchFamily="18" charset="0"/>
                            <a:ea typeface="STFangsong" charset="-122"/>
                            <a:cs typeface="STFangsong" charset="-122"/>
                          </a:rPr>
                        </m:ctrlPr>
                      </m:sSupPr>
                      <m:e>
                        <m:r>
                          <a:rPr lang="en-US" altLang="zh-CN" sz="1800" b="0" i="1">
                            <a:solidFill>
                              <a:prstClr val="black"/>
                            </a:solidFill>
                            <a:latin typeface="Cambria Math" charset="0"/>
                            <a:ea typeface="STFangsong" charset="-122"/>
                            <a:cs typeface="STFangsong" charset="-122"/>
                          </a:rPr>
                          <m:t>𝑐𝑚</m:t>
                        </m:r>
                      </m:e>
                      <m:sup>
                        <m:r>
                          <a:rPr lang="en-US" altLang="zh-CN" sz="1800" b="0" i="1">
                            <a:solidFill>
                              <a:prstClr val="black"/>
                            </a:solidFill>
                            <a:latin typeface="Cambria Math" charset="0"/>
                            <a:ea typeface="STFangsong" charset="-122"/>
                            <a:cs typeface="STFangsong" charset="-122"/>
                          </a:rPr>
                          <m:t>3</m:t>
                        </m:r>
                      </m:sup>
                    </m:sSup>
                  </m:oMath>
                </a14:m>
                <a:r>
                  <a:rPr lang="zh-CN" altLang="en-US" sz="1800" b="0" dirty="0">
                    <a:solidFill>
                      <a:prstClr val="black"/>
                    </a:solidFill>
                    <a:latin typeface="华文楷体" panose="02010600040101010101" pitchFamily="2" charset="-122"/>
                    <a:ea typeface="华文楷体" panose="02010600040101010101" pitchFamily="2" charset="-122"/>
                    <a:cs typeface="STFangsong" charset="-122"/>
                  </a:rPr>
                  <a:t>，电离剂量～</a:t>
                </a:r>
                <a14:m>
                  <m:oMath xmlns:m="http://schemas.openxmlformats.org/officeDocument/2006/math">
                    <m:r>
                      <a:rPr lang="en-US" altLang="zh-CN" sz="1800" b="0" i="1">
                        <a:solidFill>
                          <a:prstClr val="black"/>
                        </a:solidFill>
                        <a:latin typeface="Cambria Math" charset="0"/>
                        <a:ea typeface="STFangsong" charset="-122"/>
                        <a:cs typeface="STFangsong" charset="-122"/>
                      </a:rPr>
                      <m:t>20−100</m:t>
                    </m:r>
                    <m:r>
                      <a:rPr lang="en-US" altLang="zh-CN" sz="1800" b="0" i="1">
                        <a:solidFill>
                          <a:prstClr val="black"/>
                        </a:solidFill>
                        <a:latin typeface="Cambria Math" charset="0"/>
                        <a:ea typeface="STFangsong" charset="-122"/>
                        <a:cs typeface="STFangsong" charset="-122"/>
                      </a:rPr>
                      <m:t>𝐺𝑦</m:t>
                    </m:r>
                    <m:r>
                      <a:rPr lang="en-US" altLang="zh-CN" sz="1800" b="0" i="1">
                        <a:solidFill>
                          <a:prstClr val="black"/>
                        </a:solidFill>
                        <a:latin typeface="Cambria Math" charset="0"/>
                        <a:ea typeface="STFangsong" charset="-122"/>
                        <a:cs typeface="STFangsong" charset="-122"/>
                      </a:rPr>
                      <m:t>/(</m:t>
                    </m:r>
                    <m:sSup>
                      <m:sSupPr>
                        <m:ctrlPr>
                          <a:rPr lang="en-US" altLang="zh-CN" sz="1800" b="0" i="1">
                            <a:solidFill>
                              <a:prstClr val="black"/>
                            </a:solidFill>
                            <a:latin typeface="Cambria Math" panose="02040503050406030204" pitchFamily="18" charset="0"/>
                            <a:ea typeface="STFangsong" charset="-122"/>
                            <a:cs typeface="STFangsong" charset="-122"/>
                          </a:rPr>
                        </m:ctrlPr>
                      </m:sSupPr>
                      <m:e>
                        <m:r>
                          <a:rPr lang="en-US" altLang="zh-CN" sz="1800" b="0" i="1">
                            <a:solidFill>
                              <a:prstClr val="black"/>
                            </a:solidFill>
                            <a:latin typeface="Cambria Math" charset="0"/>
                            <a:ea typeface="STFangsong" charset="-122"/>
                            <a:cs typeface="STFangsong" charset="-122"/>
                          </a:rPr>
                          <m:t>𝑐𝑚</m:t>
                        </m:r>
                      </m:e>
                      <m:sup>
                        <m:r>
                          <a:rPr lang="en-US" altLang="zh-CN" sz="1800" b="0" i="1">
                            <a:solidFill>
                              <a:prstClr val="black"/>
                            </a:solidFill>
                            <a:latin typeface="Cambria Math" charset="0"/>
                            <a:ea typeface="STFangsong" charset="-122"/>
                            <a:cs typeface="STFangsong" charset="-122"/>
                          </a:rPr>
                          <m:t>3</m:t>
                        </m:r>
                      </m:sup>
                    </m:sSup>
                    <m:r>
                      <a:rPr lang="en-US" altLang="zh-CN" sz="1800" b="0" i="1">
                        <a:solidFill>
                          <a:prstClr val="black"/>
                        </a:solidFill>
                        <a:latin typeface="Cambria Math" charset="0"/>
                        <a:ea typeface="Cambria Math" charset="0"/>
                        <a:cs typeface="Cambria Math" charset="0"/>
                      </a:rPr>
                      <m:t>∙</m:t>
                    </m:r>
                    <m:r>
                      <a:rPr lang="en-US" altLang="zh-CN" sz="1800" b="0" i="1">
                        <a:solidFill>
                          <a:prstClr val="black"/>
                        </a:solidFill>
                        <a:latin typeface="Cambria Math" charset="0"/>
                        <a:ea typeface="Cambria Math" charset="0"/>
                        <a:cs typeface="Cambria Math" charset="0"/>
                      </a:rPr>
                      <m:t>𝑦𝑒𝑎𝑟</m:t>
                    </m:r>
                    <m:r>
                      <a:rPr lang="en-US" altLang="zh-CN" sz="1800" b="0" i="1">
                        <a:solidFill>
                          <a:prstClr val="black"/>
                        </a:solidFill>
                        <a:latin typeface="Cambria Math" charset="0"/>
                        <a:ea typeface="STFangsong" charset="-122"/>
                        <a:cs typeface="STFangsong" charset="-122"/>
                      </a:rPr>
                      <m:t>)</m:t>
                    </m:r>
                  </m:oMath>
                </a14:m>
                <a:endParaRPr lang="en-US" altLang="zh-CN" sz="1800" dirty="0">
                  <a:solidFill>
                    <a:prstClr val="black"/>
                  </a:solidFill>
                  <a:latin typeface="华文楷体" panose="02010600040101010101" pitchFamily="2" charset="-122"/>
                  <a:ea typeface="华文楷体" panose="02010600040101010101" pitchFamily="2" charset="-122"/>
                  <a:cs typeface="STFangsong" charset="-122"/>
                </a:endParaRPr>
              </a:p>
            </p:txBody>
          </p:sp>
        </mc:Choice>
        <mc:Fallback>
          <p:sp>
            <p:nvSpPr>
              <p:cNvPr id="13" name="矩形 12"/>
              <p:cNvSpPr>
                <a:spLocks noRot="1" noChangeAspect="1" noMove="1" noResize="1" noEditPoints="1" noAdjustHandles="1" noChangeArrowheads="1" noChangeShapeType="1" noTextEdit="1"/>
              </p:cNvSpPr>
              <p:nvPr/>
            </p:nvSpPr>
            <p:spPr>
              <a:xfrm>
                <a:off x="6415996" y="5657671"/>
                <a:ext cx="2728004" cy="1200329"/>
              </a:xfrm>
              <a:prstGeom prst="rect">
                <a:avLst/>
              </a:prstGeom>
              <a:blipFill>
                <a:blip r:embed="rId6"/>
                <a:stretch>
                  <a:fillRect l="-1786" t="-2030" r="-8482" b="-355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687425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 </a:t>
            </a:r>
            <a:r>
              <a:rPr lang="en-US" altLang="zh-CN" dirty="0" smtClean="0">
                <a:solidFill>
                  <a:srgbClr val="0000FF"/>
                </a:solidFill>
              </a:rPr>
              <a:t>BEPCII/BESIII</a:t>
            </a:r>
            <a:r>
              <a:rPr lang="zh-CN" altLang="en-US" dirty="0" smtClean="0">
                <a:solidFill>
                  <a:srgbClr val="0000FF"/>
                </a:solidFill>
              </a:rPr>
              <a:t>束流本底实验</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51</a:t>
            </a:fld>
            <a:endParaRPr lang="en-US" dirty="0"/>
          </a:p>
        </p:txBody>
      </p:sp>
      <p:sp>
        <p:nvSpPr>
          <p:cNvPr id="4" name="矩形 3"/>
          <p:cNvSpPr/>
          <p:nvPr/>
        </p:nvSpPr>
        <p:spPr>
          <a:xfrm>
            <a:off x="228600" y="762000"/>
            <a:ext cx="8801100" cy="430887"/>
          </a:xfrm>
          <a:prstGeom prst="rect">
            <a:avLst/>
          </a:prstGeom>
          <a:solidFill>
            <a:srgbClr val="FFFF00"/>
          </a:solidFill>
        </p:spPr>
        <p:txBody>
          <a:bodyPr wrap="square">
            <a:spAutoFit/>
          </a:bodyPr>
          <a:lstStyle/>
          <a:p>
            <a:pPr lvl="0" algn="l">
              <a:spcBef>
                <a:spcPct val="0"/>
              </a:spcBef>
              <a:buClrTx/>
              <a:buNone/>
            </a:pPr>
            <a:r>
              <a:rPr lang="zh-CN" altLang="en-US" sz="2200" dirty="0">
                <a:solidFill>
                  <a:srgbClr val="0000FF"/>
                </a:solidFill>
                <a:latin typeface="华文楷体" panose="02010600040101010101" pitchFamily="2" charset="-122"/>
                <a:ea typeface="华文楷体" panose="02010600040101010101" pitchFamily="2" charset="-122"/>
                <a:cs typeface="FangSong" charset="-122"/>
              </a:rPr>
              <a:t>实验目的</a:t>
            </a:r>
            <a:r>
              <a:rPr lang="zh-CN" altLang="en-US" sz="2200" dirty="0" smtClean="0">
                <a:solidFill>
                  <a:prstClr val="black"/>
                </a:solidFill>
                <a:latin typeface="华文楷体" panose="02010600040101010101" pitchFamily="2" charset="-122"/>
                <a:ea typeface="华文楷体" panose="02010600040101010101" pitchFamily="2" charset="-122"/>
                <a:cs typeface="FangSong" charset="-122"/>
              </a:rPr>
              <a:t>：验证</a:t>
            </a:r>
            <a:r>
              <a:rPr lang="zh-CN" altLang="en-US" sz="2200" dirty="0">
                <a:solidFill>
                  <a:prstClr val="black"/>
                </a:solidFill>
                <a:latin typeface="华文楷体" panose="02010600040101010101" pitchFamily="2" charset="-122"/>
                <a:ea typeface="华文楷体" panose="02010600040101010101" pitchFamily="2" charset="-122"/>
                <a:cs typeface="FangSong" charset="-122"/>
              </a:rPr>
              <a:t>束流本底模拟</a:t>
            </a:r>
            <a:r>
              <a:rPr lang="zh-CN" altLang="en-US" sz="2200" dirty="0" smtClean="0">
                <a:solidFill>
                  <a:prstClr val="black"/>
                </a:solidFill>
                <a:latin typeface="华文楷体" panose="02010600040101010101" pitchFamily="2" charset="-122"/>
                <a:ea typeface="华文楷体" panose="02010600040101010101" pitchFamily="2" charset="-122"/>
                <a:cs typeface="FangSong" charset="-122"/>
              </a:rPr>
              <a:t>准确度，服务于</a:t>
            </a:r>
            <a:r>
              <a:rPr lang="en-US" altLang="zh-CN" sz="2200" dirty="0" smtClean="0">
                <a:solidFill>
                  <a:prstClr val="black"/>
                </a:solidFill>
                <a:latin typeface="华文楷体" panose="02010600040101010101" pitchFamily="2" charset="-122"/>
                <a:ea typeface="华文楷体" panose="02010600040101010101" pitchFamily="2" charset="-122"/>
                <a:cs typeface="FangSong" charset="-122"/>
              </a:rPr>
              <a:t>STCF</a:t>
            </a:r>
            <a:r>
              <a:rPr lang="zh-CN" altLang="en-US" sz="2200" dirty="0" smtClean="0">
                <a:solidFill>
                  <a:prstClr val="black"/>
                </a:solidFill>
                <a:latin typeface="华文楷体" panose="02010600040101010101" pitchFamily="2" charset="-122"/>
                <a:ea typeface="华文楷体" panose="02010600040101010101" pitchFamily="2" charset="-122"/>
                <a:cs typeface="FangSong" charset="-122"/>
              </a:rPr>
              <a:t>以及</a:t>
            </a:r>
            <a:r>
              <a:rPr lang="en-US" altLang="zh-CN" sz="2200" dirty="0" smtClean="0">
                <a:solidFill>
                  <a:prstClr val="black"/>
                </a:solidFill>
                <a:latin typeface="华文楷体" panose="02010600040101010101" pitchFamily="2" charset="-122"/>
                <a:ea typeface="华文楷体" panose="02010600040101010101" pitchFamily="2" charset="-122"/>
                <a:cs typeface="FangSong" charset="-122"/>
              </a:rPr>
              <a:t>CEPC</a:t>
            </a:r>
            <a:r>
              <a:rPr lang="zh-CN" altLang="en-US" sz="2200" dirty="0" smtClean="0">
                <a:solidFill>
                  <a:prstClr val="black"/>
                </a:solidFill>
                <a:latin typeface="华文楷体" panose="02010600040101010101" pitchFamily="2" charset="-122"/>
                <a:ea typeface="华文楷体" panose="02010600040101010101" pitchFamily="2" charset="-122"/>
                <a:cs typeface="FangSong" charset="-122"/>
              </a:rPr>
              <a:t>等项目</a:t>
            </a:r>
            <a:endParaRPr lang="en-US" altLang="zh-CN" sz="2200" dirty="0">
              <a:solidFill>
                <a:prstClr val="black"/>
              </a:solidFill>
              <a:latin typeface="华文楷体" panose="02010600040101010101" pitchFamily="2" charset="-122"/>
              <a:ea typeface="华文楷体" panose="02010600040101010101" pitchFamily="2" charset="-122"/>
              <a:cs typeface="FangSong" charset="-122"/>
            </a:endParaRPr>
          </a:p>
        </p:txBody>
      </p:sp>
      <mc:AlternateContent xmlns:mc="http://schemas.openxmlformats.org/markup-compatibility/2006">
        <mc:Choice xmlns:a14="http://schemas.microsoft.com/office/drawing/2010/main" Requires="a14">
          <p:sp>
            <p:nvSpPr>
              <p:cNvPr id="5" name="矩形 4"/>
              <p:cNvSpPr/>
              <p:nvPr/>
            </p:nvSpPr>
            <p:spPr>
              <a:xfrm>
                <a:off x="152400" y="1298247"/>
                <a:ext cx="8991600" cy="1446230"/>
              </a:xfrm>
              <a:prstGeom prst="rect">
                <a:avLst/>
              </a:prstGeom>
            </p:spPr>
            <p:txBody>
              <a:bodyPr wrap="square">
                <a:spAutoFit/>
              </a:bodyPr>
              <a:lstStyle/>
              <a:p>
                <a:pPr marL="342900" marR="0" lvl="0" indent="-342900" algn="l" defTabSz="914400" eaLnBrk="1" fontAlgn="auto" latinLnBrk="0" hangingPunct="1">
                  <a:lnSpc>
                    <a:spcPct val="100000"/>
                  </a:lnSpc>
                  <a:spcBef>
                    <a:spcPct val="0"/>
                  </a:spcBef>
                  <a:spcAft>
                    <a:spcPts val="0"/>
                  </a:spcAft>
                  <a:buClrTx/>
                  <a:buSzTx/>
                  <a:buFont typeface="Wingdings" panose="05000000000000000000" pitchFamily="2" charset="2"/>
                  <a:buChar char="p"/>
                  <a:tabLst/>
                  <a:defRPr/>
                </a:pPr>
                <a:r>
                  <a:rPr kumimoji="0" lang="zh-CN" altLang="en-US" sz="2200" i="0" u="none" strike="noStrike" kern="0" cap="none" spc="0" normalizeH="0" baseline="0" noProof="0" dirty="0" smtClean="0">
                    <a:ln>
                      <a:noFill/>
                    </a:ln>
                    <a:solidFill>
                      <a:srgbClr val="0000FF"/>
                    </a:solidFill>
                    <a:effectLst/>
                    <a:uLnTx/>
                    <a:uFillTx/>
                    <a:latin typeface="华文楷体" panose="02010600040101010101" pitchFamily="2" charset="-122"/>
                    <a:ea typeface="华文楷体" panose="02010600040101010101" pitchFamily="2" charset="-122"/>
                    <a:cs typeface="FangSong" charset="-122"/>
                  </a:rPr>
                  <a:t>实验原理：</a:t>
                </a:r>
                <a:endParaRPr kumimoji="0" lang="en-US" altLang="zh-CN" sz="2200" i="0" u="none" strike="noStrike" kern="0" cap="none" spc="0" normalizeH="0" baseline="0" noProof="0" dirty="0" smtClean="0">
                  <a:ln>
                    <a:noFill/>
                  </a:ln>
                  <a:solidFill>
                    <a:srgbClr val="0000FF"/>
                  </a:solidFill>
                  <a:effectLst/>
                  <a:uLnTx/>
                  <a:uFillTx/>
                  <a:latin typeface="华文楷体" panose="02010600040101010101" pitchFamily="2" charset="-122"/>
                  <a:ea typeface="华文楷体" panose="02010600040101010101" pitchFamily="2" charset="-122"/>
                  <a:cs typeface="FangSong" charset="-122"/>
                </a:endParaRPr>
              </a:p>
              <a:p>
                <a:pPr marL="572400" marR="0" lvl="0" indent="-212400" algn="l" defTabSz="914400" eaLnBrk="1" fontAlgn="auto" latinLnBrk="0" hangingPunct="1">
                  <a:lnSpc>
                    <a:spcPct val="100000"/>
                  </a:lnSpc>
                  <a:spcBef>
                    <a:spcPct val="0"/>
                  </a:spcBef>
                  <a:spcAft>
                    <a:spcPts val="0"/>
                  </a:spcAft>
                  <a:buClrTx/>
                  <a:buSzTx/>
                  <a:buFont typeface="Arial" charset="0"/>
                  <a:buChar char="•"/>
                  <a:tabLst/>
                  <a:defRPr/>
                </a:pPr>
                <a:r>
                  <a:rPr kumimoji="0" lang="zh-CN" altLang="en-US" sz="1800" b="0" i="0" u="none" strike="noStrike" kern="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FangSong" charset="-122"/>
                  </a:rPr>
                  <a:t>利用各类本底来源（</a:t>
                </a:r>
                <a:r>
                  <a:rPr kumimoji="0" lang="en-US" altLang="zh-CN" sz="1800" b="0" i="0" u="none" strike="noStrike" kern="0" cap="none" spc="0" normalizeH="0" baseline="0" noProof="0" dirty="0" err="1" smtClean="0">
                    <a:ln>
                      <a:noFill/>
                    </a:ln>
                    <a:solidFill>
                      <a:prstClr val="black"/>
                    </a:solidFill>
                    <a:effectLst/>
                    <a:uLnTx/>
                    <a:uFillTx/>
                    <a:latin typeface="华文楷体" panose="02010600040101010101" pitchFamily="2" charset="-122"/>
                    <a:ea typeface="华文楷体" panose="02010600040101010101" pitchFamily="2" charset="-122"/>
                    <a:cs typeface="FangSong" charset="-122"/>
                  </a:rPr>
                  <a:t>Touschek</a:t>
                </a:r>
                <a:r>
                  <a:rPr kumimoji="0" lang="zh-CN" altLang="en-US" sz="1800" b="0" i="0" u="none" strike="noStrike" kern="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FangSong" charset="-122"/>
                  </a:rPr>
                  <a:t>效应，束</a:t>
                </a:r>
                <a:r>
                  <a:rPr kumimoji="0" lang="en-US" altLang="zh-CN" sz="1800" b="0" i="0" u="none" strike="noStrike" kern="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FangSong" charset="-122"/>
                  </a:rPr>
                  <a:t>-</a:t>
                </a:r>
                <a:r>
                  <a:rPr kumimoji="0" lang="zh-CN" altLang="en-US" sz="1800" b="0" i="0" u="none" strike="noStrike" kern="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FangSong" charset="-122"/>
                  </a:rPr>
                  <a:t>气散射与宇宙线等）与加速器参数的关联，区分各类本底占比，并与模拟比较</a:t>
                </a:r>
                <a:endParaRPr kumimoji="0" lang="en-US" altLang="zh-CN" sz="1800" b="0" i="0" u="none" strike="noStrike" kern="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FangSong" charset="-122"/>
                </a:endParaRPr>
              </a:p>
              <a:p>
                <a:pPr marL="572400" marR="0" lvl="0" indent="-212400" algn="l" defTabSz="914400" eaLnBrk="1" fontAlgn="auto" latinLnBrk="0" hangingPunct="1">
                  <a:lnSpc>
                    <a:spcPct val="100000"/>
                  </a:lnSpc>
                  <a:spcBef>
                    <a:spcPct val="0"/>
                  </a:spcBef>
                  <a:spcAft>
                    <a:spcPts val="0"/>
                  </a:spcAft>
                  <a:buClrTx/>
                  <a:buSzTx/>
                  <a:buFont typeface="Arial" charset="0"/>
                  <a:buChar char="•"/>
                  <a:tabLst/>
                  <a:defRPr/>
                </a:pPr>
                <a:r>
                  <a:rPr kumimoji="0" lang="zh-CN" altLang="en-US" sz="1800" b="0" i="0" u="none" strike="noStrike" kern="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FangSong" charset="-122"/>
                  </a:rPr>
                  <a:t>单束流本底组成：</a:t>
                </a:r>
                <a14:m>
                  <m:oMath xmlns:m="http://schemas.openxmlformats.org/officeDocument/2006/math">
                    <m:sSub>
                      <m:sSubPr>
                        <m:ctrlP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ctrlPr>
                      </m:sSubPr>
                      <m:e>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𝑶</m:t>
                        </m:r>
                      </m:e>
                      <m:sub>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𝒔𝒊𝒏𝒈𝒂𝒍</m:t>
                        </m:r>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 </m:t>
                        </m:r>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𝒃𝒆𝒂𝒎</m:t>
                        </m:r>
                      </m:sub>
                    </m:sSub>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m:t>
                    </m:r>
                    <m:sSub>
                      <m:sSubPr>
                        <m:ctrlP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ctrlPr>
                      </m:sSubPr>
                      <m:e>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𝑺</m:t>
                        </m:r>
                      </m:e>
                      <m:sub>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𝒕𝒐𝒖𝒔</m:t>
                        </m:r>
                      </m:sub>
                    </m:sSub>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m:t>
                    </m:r>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𝑫</m:t>
                    </m:r>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m:t>
                    </m:r>
                    <m:sSub>
                      <m:sSubPr>
                        <m:ctrlP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ctrlPr>
                      </m:sSubPr>
                      <m:e>
                        <m: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t>𝝈</m:t>
                        </m:r>
                      </m:e>
                      <m:sub>
                        <m:sSup>
                          <m:sSupPr>
                            <m:ctrlP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ctrlPr>
                          </m:sSupPr>
                          <m:e>
                            <m: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t>𝒙</m:t>
                            </m:r>
                          </m:e>
                          <m:sup>
                            <m: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t>′</m:t>
                            </m:r>
                          </m:sup>
                        </m:sSup>
                      </m:sub>
                    </m:sSub>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m:t>
                    </m:r>
                    <m:f>
                      <m:fPr>
                        <m:ctrlPr>
                          <a:rPr kumimoji="0" lang="mr-IN"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ctrlPr>
                      </m:fPr>
                      <m:num>
                        <m:sSub>
                          <m:sSubPr>
                            <m:ctrlPr>
                              <a:rPr kumimoji="0" lang="en-US" altLang="zh-CN" sz="1800" b="0" i="1" u="none" strike="noStrike" kern="0" cap="none" spc="0" normalizeH="0" baseline="0" noProof="0" dirty="0">
                                <a:ln>
                                  <a:noFill/>
                                </a:ln>
                                <a:solidFill>
                                  <a:srgbClr val="00B050"/>
                                </a:solidFill>
                                <a:effectLst/>
                                <a:uLnTx/>
                                <a:uFillTx/>
                                <a:latin typeface="Cambria Math" panose="02040503050406030204" pitchFamily="18" charset="0"/>
                                <a:ea typeface="FangSong" charset="-122"/>
                                <a:cs typeface="FangSong" charset="-122"/>
                              </a:rPr>
                            </m:ctrlPr>
                          </m:sSubPr>
                          <m:e>
                            <m:sSub>
                              <m:sSubPr>
                                <m:ctrlPr>
                                  <a:rPr kumimoji="0" lang="en-US" altLang="zh-CN" sz="1800" b="0" i="1" u="none" strike="noStrike" kern="0" cap="none" spc="0" normalizeH="0" baseline="0" noProof="0" dirty="0">
                                    <a:ln>
                                      <a:noFill/>
                                    </a:ln>
                                    <a:solidFill>
                                      <a:srgbClr val="FF0000"/>
                                    </a:solidFill>
                                    <a:effectLst/>
                                    <a:uLnTx/>
                                    <a:uFillTx/>
                                    <a:latin typeface="Cambria Math" panose="02040503050406030204" pitchFamily="18" charset="0"/>
                                    <a:ea typeface="FangSong" charset="-122"/>
                                    <a:cs typeface="FangSong" charset="-122"/>
                                  </a:rPr>
                                </m:ctrlPr>
                              </m:sSubPr>
                              <m:e>
                                <m:r>
                                  <a:rPr kumimoji="0" lang="en-US" altLang="zh-CN" sz="1800" b="0" i="1" u="none" strike="noStrike" kern="0" cap="none" spc="0" normalizeH="0" baseline="0" noProof="0" dirty="0">
                                    <a:ln>
                                      <a:noFill/>
                                    </a:ln>
                                    <a:solidFill>
                                      <a:srgbClr val="FF0000"/>
                                    </a:solidFill>
                                    <a:effectLst/>
                                    <a:uLnTx/>
                                    <a:uFillTx/>
                                    <a:latin typeface="Cambria Math" panose="02040503050406030204" pitchFamily="18" charset="0"/>
                                    <a:ea typeface="FangSong" charset="-122"/>
                                    <a:cs typeface="FangSong" charset="-122"/>
                                  </a:rPr>
                                  <m:t>𝑰</m:t>
                                </m:r>
                              </m:e>
                              <m:sub>
                                <m:r>
                                  <a:rPr kumimoji="0" lang="en-US" altLang="zh-CN" sz="1800" b="0" i="1" u="none" strike="noStrike" kern="0" cap="none" spc="0" normalizeH="0" baseline="0" noProof="0" dirty="0">
                                    <a:ln>
                                      <a:noFill/>
                                    </a:ln>
                                    <a:solidFill>
                                      <a:srgbClr val="FF0000"/>
                                    </a:solidFill>
                                    <a:effectLst/>
                                    <a:uLnTx/>
                                    <a:uFillTx/>
                                    <a:latin typeface="Cambria Math" panose="02040503050406030204" pitchFamily="18" charset="0"/>
                                    <a:ea typeface="FangSong" charset="-122"/>
                                    <a:cs typeface="FangSong" charset="-122"/>
                                  </a:rPr>
                                  <m:t>𝒕</m:t>
                                </m:r>
                              </m:sub>
                            </m:sSub>
                            <m:r>
                              <a:rPr kumimoji="0" lang="en-US" altLang="zh-CN" sz="1800" b="0" i="1" u="none" strike="noStrike" kern="0" cap="none" spc="0" normalizeH="0" baseline="0" noProof="0" dirty="0">
                                <a:ln>
                                  <a:noFill/>
                                </a:ln>
                                <a:solidFill>
                                  <a:srgbClr val="00B050"/>
                                </a:solidFill>
                                <a:effectLst/>
                                <a:uLnTx/>
                                <a:uFillTx/>
                                <a:latin typeface="Cambria Math" panose="02040503050406030204" pitchFamily="18" charset="0"/>
                                <a:ea typeface="FangSong" charset="-122"/>
                                <a:cs typeface="FangSong" charset="-122"/>
                              </a:rPr>
                              <m:t>∙</m:t>
                            </m:r>
                            <m:r>
                              <a:rPr kumimoji="0" lang="en-US" altLang="zh-CN" sz="1800" b="0" i="1" u="none" strike="noStrike" kern="0" cap="none" spc="0" normalizeH="0" baseline="0" noProof="0" dirty="0">
                                <a:ln>
                                  <a:noFill/>
                                </a:ln>
                                <a:solidFill>
                                  <a:srgbClr val="00B050"/>
                                </a:solidFill>
                                <a:effectLst/>
                                <a:uLnTx/>
                                <a:uFillTx/>
                                <a:latin typeface="Cambria Math" panose="02040503050406030204" pitchFamily="18" charset="0"/>
                                <a:ea typeface="FangSong" charset="-122"/>
                                <a:cs typeface="FangSong" charset="-122"/>
                              </a:rPr>
                              <m:t>𝑰</m:t>
                            </m:r>
                          </m:e>
                          <m:sub>
                            <m:r>
                              <a:rPr kumimoji="0" lang="en-US" altLang="zh-CN" sz="1800" b="0" i="1" u="none" strike="noStrike" kern="0" cap="none" spc="0" normalizeH="0" baseline="0" noProof="0" dirty="0">
                                <a:ln>
                                  <a:noFill/>
                                </a:ln>
                                <a:solidFill>
                                  <a:srgbClr val="00B050"/>
                                </a:solidFill>
                                <a:effectLst/>
                                <a:uLnTx/>
                                <a:uFillTx/>
                                <a:latin typeface="Cambria Math" panose="02040503050406030204" pitchFamily="18" charset="0"/>
                                <a:ea typeface="FangSong" charset="-122"/>
                                <a:cs typeface="FangSong" charset="-122"/>
                              </a:rPr>
                              <m:t>𝒃</m:t>
                            </m:r>
                          </m:sub>
                        </m:sSub>
                      </m:num>
                      <m:den>
                        <m:sSub>
                          <m:sSubPr>
                            <m:ctrlP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ctrlPr>
                          </m:sSubPr>
                          <m:e>
                            <m:sSub>
                              <m:sSubPr>
                                <m:ctrlP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ctrlPr>
                              </m:sSubPr>
                              <m:e>
                                <m: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t>𝝈</m:t>
                                </m:r>
                              </m:e>
                              <m:sub>
                                <m: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t>𝒙</m:t>
                                </m:r>
                              </m:sub>
                            </m:sSub>
                            <m:sSub>
                              <m:sSubPr>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FangSong" charset="-122"/>
                                    <a:cs typeface="FangSong" charset="-122"/>
                                  </a:rPr>
                                </m:ctrlPr>
                              </m:sSubPr>
                              <m:e>
                                <m: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t>𝝈</m:t>
                                </m:r>
                              </m:e>
                              <m:sub>
                                <m: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t>𝒚</m:t>
                                </m:r>
                              </m:sub>
                            </m:sSub>
                            <m: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t>𝝈</m:t>
                            </m:r>
                          </m:e>
                          <m:sub>
                            <m: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ea typeface="FangSong" charset="-122"/>
                                <a:cs typeface="FangSong" charset="-122"/>
                              </a:rPr>
                              <m:t>𝒛</m:t>
                            </m:r>
                          </m:sub>
                        </m:sSub>
                      </m:den>
                    </m:f>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m:t>
                    </m:r>
                    <m:sSub>
                      <m:sSubPr>
                        <m:ctrlP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ctrlPr>
                      </m:sSubPr>
                      <m:e>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𝑺</m:t>
                        </m:r>
                      </m:e>
                      <m:sub>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𝒈𝒂𝒔</m:t>
                        </m:r>
                      </m:sub>
                    </m:sSub>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m:t>
                    </m:r>
                    <m:sSub>
                      <m:sSubPr>
                        <m:ctrlPr>
                          <a:rPr kumimoji="0" lang="en-US" altLang="zh-CN" sz="1800" b="0" i="1" u="none" strike="noStrike" kern="0" cap="none" spc="0" normalizeH="0" baseline="0" noProof="0" dirty="0">
                            <a:ln>
                              <a:noFill/>
                            </a:ln>
                            <a:solidFill>
                              <a:srgbClr val="FF0000"/>
                            </a:solidFill>
                            <a:effectLst/>
                            <a:uLnTx/>
                            <a:uFillTx/>
                            <a:latin typeface="Cambria Math" panose="02040503050406030204" pitchFamily="18" charset="0"/>
                            <a:ea typeface="FangSong" charset="-122"/>
                            <a:cs typeface="FangSong" charset="-122"/>
                          </a:rPr>
                        </m:ctrlPr>
                      </m:sSubPr>
                      <m:e>
                        <m:r>
                          <a:rPr kumimoji="0" lang="en-US" altLang="zh-CN" sz="1800" b="0" i="1" u="none" strike="noStrike" kern="0" cap="none" spc="0" normalizeH="0" baseline="0" noProof="0" dirty="0">
                            <a:ln>
                              <a:noFill/>
                            </a:ln>
                            <a:solidFill>
                              <a:srgbClr val="FF0000"/>
                            </a:solidFill>
                            <a:effectLst/>
                            <a:uLnTx/>
                            <a:uFillTx/>
                            <a:latin typeface="Cambria Math" panose="02040503050406030204" pitchFamily="18" charset="0"/>
                            <a:ea typeface="FangSong" charset="-122"/>
                            <a:cs typeface="FangSong" charset="-122"/>
                          </a:rPr>
                          <m:t>𝑰</m:t>
                        </m:r>
                      </m:e>
                      <m:sub>
                        <m:r>
                          <a:rPr kumimoji="0" lang="en-US" altLang="zh-CN" sz="1800" b="0" i="1" u="none" strike="noStrike" kern="0" cap="none" spc="0" normalizeH="0" baseline="0" noProof="0" dirty="0">
                            <a:ln>
                              <a:noFill/>
                            </a:ln>
                            <a:solidFill>
                              <a:srgbClr val="FF0000"/>
                            </a:solidFill>
                            <a:effectLst/>
                            <a:uLnTx/>
                            <a:uFillTx/>
                            <a:latin typeface="Cambria Math" panose="02040503050406030204" pitchFamily="18" charset="0"/>
                            <a:ea typeface="FangSong" charset="-122"/>
                            <a:cs typeface="FangSong" charset="-122"/>
                          </a:rPr>
                          <m:t>𝒕</m:t>
                        </m:r>
                      </m:sub>
                    </m:sSub>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m:t>
                    </m:r>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𝑷</m:t>
                    </m:r>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m:t>
                    </m:r>
                    <m:sSub>
                      <m:sSubPr>
                        <m:ctrlPr>
                          <a:rPr kumimoji="0" lang="en-US" altLang="zh-CN" sz="1800" b="0" i="1" u="none" strike="noStrike" kern="0" cap="none" spc="0" normalizeH="0" baseline="0" noProof="0" dirty="0">
                            <a:ln>
                              <a:noFill/>
                            </a:ln>
                            <a:solidFill>
                              <a:srgbClr val="FF0000"/>
                            </a:solidFill>
                            <a:effectLst/>
                            <a:uLnTx/>
                            <a:uFillTx/>
                            <a:latin typeface="Cambria Math" panose="02040503050406030204" pitchFamily="18" charset="0"/>
                            <a:ea typeface="FangSong" charset="-122"/>
                            <a:cs typeface="FangSong" charset="-122"/>
                          </a:rPr>
                        </m:ctrlPr>
                      </m:sSubPr>
                      <m:e>
                        <m:r>
                          <a:rPr kumimoji="0" lang="en-US" altLang="zh-CN" sz="1800" b="0" i="1" u="none" strike="noStrike" kern="0" cap="none" spc="0" normalizeH="0" baseline="0" noProof="0" dirty="0">
                            <a:ln>
                              <a:noFill/>
                            </a:ln>
                            <a:solidFill>
                              <a:srgbClr val="FF0000"/>
                            </a:solidFill>
                            <a:effectLst/>
                            <a:uLnTx/>
                            <a:uFillTx/>
                            <a:latin typeface="Cambria Math" panose="02040503050406030204" pitchFamily="18" charset="0"/>
                            <a:ea typeface="FangSong" charset="-122"/>
                            <a:cs typeface="FangSong" charset="-122"/>
                          </a:rPr>
                          <m:t>𝑰</m:t>
                        </m:r>
                      </m:e>
                      <m:sub>
                        <m:r>
                          <a:rPr kumimoji="0" lang="en-US" altLang="zh-CN" sz="1800" b="0" i="1" u="none" strike="noStrike" kern="0" cap="none" spc="0" normalizeH="0" baseline="0" noProof="0" dirty="0">
                            <a:ln>
                              <a:noFill/>
                            </a:ln>
                            <a:solidFill>
                              <a:srgbClr val="FF0000"/>
                            </a:solidFill>
                            <a:effectLst/>
                            <a:uLnTx/>
                            <a:uFillTx/>
                            <a:latin typeface="Cambria Math" panose="02040503050406030204" pitchFamily="18" charset="0"/>
                            <a:ea typeface="FangSong" charset="-122"/>
                            <a:cs typeface="FangSong" charset="-122"/>
                          </a:rPr>
                          <m:t>𝒕</m:t>
                        </m:r>
                      </m:sub>
                    </m:sSub>
                    <m:r>
                      <a:rPr kumimoji="0" lang="en-US" altLang="zh-CN" sz="1800" b="0" i="1" u="none" strike="noStrike" kern="0" cap="none" spc="0" normalizeH="0" baseline="0" noProof="0" dirty="0">
                        <a:ln>
                          <a:noFill/>
                        </a:ln>
                        <a:solidFill>
                          <a:prstClr val="black"/>
                        </a:solidFill>
                        <a:effectLst/>
                        <a:uLnTx/>
                        <a:uFillTx/>
                        <a:latin typeface="Cambria Math" panose="02040503050406030204" pitchFamily="18" charset="0"/>
                        <a:ea typeface="FangSong" charset="-122"/>
                        <a:cs typeface="FangSong" charset="-122"/>
                      </a:rPr>
                      <m:t>)+</m:t>
                    </m:r>
                    <m:sSub>
                      <m:sSubPr>
                        <m:ctrlPr>
                          <a:rPr kumimoji="0" lang="en-US" altLang="zh-CN" sz="1800" b="0" i="1" u="none" strike="noStrike" kern="0" cap="none" spc="0" normalizeH="0" baseline="0" noProof="0" dirty="0">
                            <a:ln>
                              <a:noFill/>
                            </a:ln>
                            <a:solidFill>
                              <a:srgbClr val="FFC000"/>
                            </a:solidFill>
                            <a:effectLst/>
                            <a:uLnTx/>
                            <a:uFillTx/>
                            <a:latin typeface="Cambria Math" panose="02040503050406030204" pitchFamily="18" charset="0"/>
                            <a:ea typeface="FangSong" charset="-122"/>
                            <a:cs typeface="FangSong" charset="-122"/>
                          </a:rPr>
                        </m:ctrlPr>
                      </m:sSubPr>
                      <m:e>
                        <m:r>
                          <a:rPr kumimoji="0" lang="en-US" altLang="zh-CN" sz="1800" b="0" i="1" u="none" strike="noStrike" kern="0" cap="none" spc="0" normalizeH="0" baseline="0" noProof="0" dirty="0">
                            <a:ln>
                              <a:noFill/>
                            </a:ln>
                            <a:solidFill>
                              <a:srgbClr val="FFC000"/>
                            </a:solidFill>
                            <a:effectLst/>
                            <a:uLnTx/>
                            <a:uFillTx/>
                            <a:latin typeface="Cambria Math" panose="02040503050406030204" pitchFamily="18" charset="0"/>
                            <a:ea typeface="FangSong" charset="-122"/>
                            <a:cs typeface="FangSong" charset="-122"/>
                          </a:rPr>
                          <m:t>𝑺</m:t>
                        </m:r>
                      </m:e>
                      <m:sub>
                        <m:r>
                          <a:rPr kumimoji="0" lang="en-US" altLang="zh-CN" sz="1800" b="0" i="1" u="none" strike="noStrike" kern="0" cap="none" spc="0" normalizeH="0" baseline="0" noProof="0" dirty="0">
                            <a:ln>
                              <a:noFill/>
                            </a:ln>
                            <a:solidFill>
                              <a:srgbClr val="FFC000"/>
                            </a:solidFill>
                            <a:effectLst/>
                            <a:uLnTx/>
                            <a:uFillTx/>
                            <a:latin typeface="Cambria Math" panose="02040503050406030204" pitchFamily="18" charset="0"/>
                            <a:ea typeface="FangSong" charset="-122"/>
                            <a:cs typeface="FangSong" charset="-122"/>
                          </a:rPr>
                          <m:t>𝑪𝒐𝒏𝒔𝒕</m:t>
                        </m:r>
                      </m:sub>
                    </m:sSub>
                  </m:oMath>
                </a14:m>
                <a:endParaRPr kumimoji="0" lang="zh-CN" altLang="en-US" sz="1800" b="0" i="0" u="none" strike="noStrike" kern="0" cap="none" spc="0" normalizeH="0" baseline="0" noProof="0" dirty="0" smtClean="0">
                  <a:ln>
                    <a:noFill/>
                  </a:ln>
                  <a:solidFill>
                    <a:sysClr val="windowText" lastClr="000000"/>
                  </a:solidFill>
                  <a:effectLst/>
                  <a:uLnTx/>
                  <a:uFillTx/>
                  <a:latin typeface="华文楷体" panose="02010600040101010101" pitchFamily="2" charset="-122"/>
                  <a:ea typeface="华文楷体" panose="02010600040101010101" pitchFamily="2" charset="-122"/>
                </a:endParaRPr>
              </a:p>
            </p:txBody>
          </p:sp>
        </mc:Choice>
        <mc:Fallback>
          <p:sp>
            <p:nvSpPr>
              <p:cNvPr id="5" name="矩形 4"/>
              <p:cNvSpPr>
                <a:spLocks noRot="1" noChangeAspect="1" noMove="1" noResize="1" noEditPoints="1" noAdjustHandles="1" noChangeArrowheads="1" noChangeShapeType="1" noTextEdit="1"/>
              </p:cNvSpPr>
              <p:nvPr/>
            </p:nvSpPr>
            <p:spPr>
              <a:xfrm>
                <a:off x="152400" y="1298247"/>
                <a:ext cx="8991600" cy="1446230"/>
              </a:xfrm>
              <a:prstGeom prst="rect">
                <a:avLst/>
              </a:prstGeom>
              <a:blipFill>
                <a:blip r:embed="rId2"/>
                <a:stretch>
                  <a:fillRect l="-746" t="-2954" r="-74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矩形 5"/>
              <p:cNvSpPr/>
              <p:nvPr/>
            </p:nvSpPr>
            <p:spPr>
              <a:xfrm>
                <a:off x="251012" y="2606246"/>
                <a:ext cx="8960224" cy="1815882"/>
              </a:xfrm>
              <a:prstGeom prst="rect">
                <a:avLst/>
              </a:prstGeom>
            </p:spPr>
            <p:txBody>
              <a:bodyPr wrap="square">
                <a:spAutoFit/>
              </a:bodyPr>
              <a:lstStyle/>
              <a:p>
                <a:pPr marL="285750" lvl="0" indent="-285750" algn="l">
                  <a:spcBef>
                    <a:spcPct val="0"/>
                  </a:spcBef>
                  <a:buClrTx/>
                  <a:buFont typeface="Wingdings" panose="05000000000000000000" pitchFamily="2" charset="2"/>
                  <a:buChar char="p"/>
                </a:pPr>
                <a:r>
                  <a:rPr lang="zh-CN" altLang="en-US" sz="2200" dirty="0">
                    <a:solidFill>
                      <a:srgbClr val="0000FF"/>
                    </a:solidFill>
                    <a:latin typeface="华文楷体" panose="02010600040101010101" pitchFamily="2" charset="-122"/>
                    <a:ea typeface="华文楷体" panose="02010600040101010101" pitchFamily="2" charset="-122"/>
                    <a:cs typeface="FangSong" charset="-122"/>
                  </a:rPr>
                  <a:t>实验步骤</a:t>
                </a:r>
                <a:r>
                  <a:rPr lang="zh-CN" altLang="en-US" sz="2200" b="0" dirty="0">
                    <a:solidFill>
                      <a:srgbClr val="0000FF"/>
                    </a:solidFill>
                    <a:latin typeface="华文楷体" panose="02010600040101010101" pitchFamily="2" charset="-122"/>
                    <a:ea typeface="华文楷体" panose="02010600040101010101" pitchFamily="2" charset="-122"/>
                    <a:cs typeface="FangSong" charset="-122"/>
                  </a:rPr>
                  <a:t>：</a:t>
                </a:r>
                <a:endParaRPr lang="en-US" altLang="zh-CN" sz="2200" b="0" dirty="0">
                  <a:solidFill>
                    <a:srgbClr val="0000FF"/>
                  </a:solidFill>
                  <a:latin typeface="华文楷体" panose="02010600040101010101" pitchFamily="2" charset="-122"/>
                  <a:ea typeface="华文楷体" panose="02010600040101010101" pitchFamily="2" charset="-122"/>
                  <a:cs typeface="FangSong" charset="-122"/>
                </a:endParaRPr>
              </a:p>
              <a:p>
                <a:pPr marL="342900" lvl="0" indent="-342900" algn="l">
                  <a:spcBef>
                    <a:spcPct val="0"/>
                  </a:spcBef>
                  <a:buClrTx/>
                  <a:buFont typeface="+mj-lt"/>
                  <a:buAutoNum type="arabicPeriod"/>
                </a:pPr>
                <a:r>
                  <a:rPr lang="zh-CN" altLang="en-US" sz="1800" b="0" dirty="0">
                    <a:solidFill>
                      <a:prstClr val="black"/>
                    </a:solidFill>
                    <a:latin typeface="华文楷体" panose="02010600040101010101" pitchFamily="2" charset="-122"/>
                    <a:ea typeface="华文楷体" panose="02010600040101010101" pitchFamily="2" charset="-122"/>
                    <a:cs typeface="FangSong" charset="-122"/>
                  </a:rPr>
                  <a:t>无束流，测量恒定本底</a:t>
                </a:r>
                <a14:m>
                  <m:oMath xmlns:m="http://schemas.openxmlformats.org/officeDocument/2006/math">
                    <m:sSub>
                      <m:sSubPr>
                        <m:ctrlPr>
                          <a:rPr lang="en-US" altLang="zh-CN" sz="1800" i="1" dirty="0">
                            <a:solidFill>
                              <a:srgbClr val="FFC000"/>
                            </a:solidFill>
                            <a:latin typeface="Cambria Math" panose="02040503050406030204" pitchFamily="18" charset="0"/>
                            <a:ea typeface="FangSong" charset="-122"/>
                            <a:cs typeface="FangSong" charset="-122"/>
                          </a:rPr>
                        </m:ctrlPr>
                      </m:sSubPr>
                      <m:e>
                        <m:r>
                          <a:rPr lang="en-US" altLang="zh-CN" sz="1800" i="1" dirty="0">
                            <a:solidFill>
                              <a:srgbClr val="FFC000"/>
                            </a:solidFill>
                            <a:latin typeface="Cambria Math" charset="0"/>
                            <a:ea typeface="FangSong" charset="-122"/>
                            <a:cs typeface="FangSong" charset="-122"/>
                          </a:rPr>
                          <m:t>𝑺</m:t>
                        </m:r>
                      </m:e>
                      <m:sub>
                        <m:r>
                          <a:rPr lang="en-US" altLang="zh-CN" sz="1800" i="1" dirty="0">
                            <a:solidFill>
                              <a:srgbClr val="FFC000"/>
                            </a:solidFill>
                            <a:latin typeface="Cambria Math" charset="0"/>
                            <a:ea typeface="FangSong" charset="-122"/>
                            <a:cs typeface="FangSong" charset="-122"/>
                          </a:rPr>
                          <m:t>𝑪𝒐𝒏𝒔𝒕</m:t>
                        </m:r>
                      </m:sub>
                    </m:sSub>
                  </m:oMath>
                </a14:m>
                <a:endParaRPr lang="en-US" altLang="zh-CN" sz="1800" b="0" dirty="0">
                  <a:solidFill>
                    <a:prstClr val="black"/>
                  </a:solidFill>
                  <a:latin typeface="华文楷体" panose="02010600040101010101" pitchFamily="2" charset="-122"/>
                  <a:ea typeface="华文楷体" panose="02010600040101010101" pitchFamily="2" charset="-122"/>
                  <a:cs typeface="FangSong" charset="-122"/>
                </a:endParaRPr>
              </a:p>
              <a:p>
                <a:pPr marL="342900" lvl="0" indent="-342900" algn="l">
                  <a:spcBef>
                    <a:spcPct val="0"/>
                  </a:spcBef>
                  <a:buClrTx/>
                  <a:buFont typeface="+mj-lt"/>
                  <a:buAutoNum type="arabicPeriod"/>
                </a:pPr>
                <a:r>
                  <a:rPr lang="zh-CN" altLang="en-US" sz="1800" b="0" dirty="0">
                    <a:solidFill>
                      <a:prstClr val="black"/>
                    </a:solidFill>
                    <a:latin typeface="华文楷体" panose="02010600040101010101" pitchFamily="2" charset="-122"/>
                    <a:ea typeface="华文楷体" panose="02010600040101010101" pitchFamily="2" charset="-122"/>
                    <a:cs typeface="FangSong" charset="-122"/>
                  </a:rPr>
                  <a:t>测量基准值，用于与模拟比较</a:t>
                </a:r>
                <a:endParaRPr lang="en-US" altLang="zh-CN" sz="1800" b="0" dirty="0">
                  <a:solidFill>
                    <a:prstClr val="black"/>
                  </a:solidFill>
                  <a:latin typeface="华文楷体" panose="02010600040101010101" pitchFamily="2" charset="-122"/>
                  <a:ea typeface="华文楷体" panose="02010600040101010101" pitchFamily="2" charset="-122"/>
                  <a:cs typeface="FangSong" charset="-122"/>
                </a:endParaRPr>
              </a:p>
              <a:p>
                <a:pPr marL="342900" lvl="0" indent="-342900" algn="l">
                  <a:spcBef>
                    <a:spcPct val="0"/>
                  </a:spcBef>
                  <a:buClrTx/>
                  <a:buFont typeface="+mj-lt"/>
                  <a:buAutoNum type="arabicPeriod"/>
                </a:pP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改变</a:t>
                </a:r>
                <a:r>
                  <a:rPr lang="zh-CN" altLang="en-US" sz="1800" b="0" dirty="0">
                    <a:solidFill>
                      <a:prstClr val="black"/>
                    </a:solidFill>
                    <a:latin typeface="华文楷体" panose="02010600040101010101" pitchFamily="2" charset="-122"/>
                    <a:ea typeface="华文楷体" panose="02010600040101010101" pitchFamily="2" charset="-122"/>
                    <a:cs typeface="FangSong" charset="-122"/>
                  </a:rPr>
                  <a:t>束团数目，在总流强</a:t>
                </a:r>
                <a14:m>
                  <m:oMath xmlns:m="http://schemas.openxmlformats.org/officeDocument/2006/math">
                    <m:sSub>
                      <m:sSubPr>
                        <m:ctrlPr>
                          <a:rPr lang="en-US" altLang="zh-CN" sz="1800" i="1" dirty="0">
                            <a:solidFill>
                              <a:srgbClr val="FF0000"/>
                            </a:solidFill>
                            <a:latin typeface="Cambria Math" panose="02040503050406030204" pitchFamily="18" charset="0"/>
                            <a:ea typeface="FangSong" charset="-122"/>
                            <a:cs typeface="FangSong" charset="-122"/>
                          </a:rPr>
                        </m:ctrlPr>
                      </m:sSubPr>
                      <m:e>
                        <m:r>
                          <a:rPr lang="en-US" altLang="zh-CN" sz="1800" i="1" dirty="0">
                            <a:solidFill>
                              <a:srgbClr val="FF0000"/>
                            </a:solidFill>
                            <a:latin typeface="Cambria Math" charset="0"/>
                            <a:ea typeface="FangSong" charset="-122"/>
                            <a:cs typeface="FangSong" charset="-122"/>
                          </a:rPr>
                          <m:t>𝑰</m:t>
                        </m:r>
                      </m:e>
                      <m:sub>
                        <m:r>
                          <a:rPr lang="en-US" altLang="zh-CN" sz="1800" i="1" dirty="0">
                            <a:solidFill>
                              <a:srgbClr val="FF0000"/>
                            </a:solidFill>
                            <a:latin typeface="Cambria Math" charset="0"/>
                            <a:ea typeface="FangSong" charset="-122"/>
                            <a:cs typeface="FangSong" charset="-122"/>
                          </a:rPr>
                          <m:t>𝒕</m:t>
                        </m:r>
                      </m:sub>
                    </m:sSub>
                  </m:oMath>
                </a14:m>
                <a:r>
                  <a:rPr lang="zh-CN" altLang="en-US" sz="1800" b="0" dirty="0">
                    <a:solidFill>
                      <a:prstClr val="black"/>
                    </a:solidFill>
                    <a:latin typeface="华文楷体" panose="02010600040101010101" pitchFamily="2" charset="-122"/>
                    <a:ea typeface="华文楷体" panose="02010600040101010101" pitchFamily="2" charset="-122"/>
                    <a:cs typeface="FangSong" charset="-122"/>
                  </a:rPr>
                  <a:t>相同的情况下改变单束团流强</a:t>
                </a:r>
                <a14:m>
                  <m:oMath xmlns:m="http://schemas.openxmlformats.org/officeDocument/2006/math">
                    <m:sSub>
                      <m:sSubPr>
                        <m:ctrlPr>
                          <a:rPr lang="en-US" altLang="zh-CN" sz="1800" i="1" dirty="0">
                            <a:solidFill>
                              <a:srgbClr val="00B050"/>
                            </a:solidFill>
                            <a:latin typeface="Cambria Math" panose="02040503050406030204" pitchFamily="18" charset="0"/>
                            <a:ea typeface="FangSong" charset="-122"/>
                            <a:cs typeface="FangSong" charset="-122"/>
                          </a:rPr>
                        </m:ctrlPr>
                      </m:sSubPr>
                      <m:e>
                        <m:r>
                          <a:rPr lang="en-US" altLang="zh-CN" sz="1800" i="1" dirty="0">
                            <a:solidFill>
                              <a:srgbClr val="00B050"/>
                            </a:solidFill>
                            <a:latin typeface="Cambria Math" charset="0"/>
                            <a:ea typeface="FangSong" charset="-122"/>
                            <a:cs typeface="FangSong" charset="-122"/>
                          </a:rPr>
                          <m:t>𝑰</m:t>
                        </m:r>
                      </m:e>
                      <m:sub>
                        <m:r>
                          <a:rPr lang="en-US" altLang="zh-CN" sz="1800" i="1" dirty="0">
                            <a:solidFill>
                              <a:srgbClr val="00B050"/>
                            </a:solidFill>
                            <a:latin typeface="Cambria Math" charset="0"/>
                            <a:ea typeface="FangSong" charset="-122"/>
                            <a:cs typeface="FangSong" charset="-122"/>
                          </a:rPr>
                          <m:t>𝒃</m:t>
                        </m:r>
                      </m:sub>
                    </m:sSub>
                  </m:oMath>
                </a14:m>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，得</a:t>
                </a:r>
                <a:r>
                  <a:rPr lang="en-US" altLang="zh-CN" sz="1800" b="0" dirty="0" err="1">
                    <a:solidFill>
                      <a:prstClr val="black"/>
                    </a:solidFill>
                    <a:latin typeface="华文楷体" panose="02010600040101010101" pitchFamily="2" charset="-122"/>
                    <a:ea typeface="华文楷体" panose="02010600040101010101" pitchFamily="2" charset="-122"/>
                    <a:cs typeface="FangSong" charset="-122"/>
                  </a:rPr>
                  <a:t>touschek</a:t>
                </a:r>
                <a:r>
                  <a:rPr lang="zh-CN" altLang="en-US" sz="1800" b="0" dirty="0">
                    <a:solidFill>
                      <a:prstClr val="black"/>
                    </a:solidFill>
                    <a:latin typeface="华文楷体" panose="02010600040101010101" pitchFamily="2" charset="-122"/>
                    <a:ea typeface="华文楷体" panose="02010600040101010101" pitchFamily="2" charset="-122"/>
                    <a:cs typeface="FangSong" charset="-122"/>
                  </a:rPr>
                  <a:t>本底占比</a:t>
                </a:r>
                <a:endParaRPr lang="en-US" altLang="zh-CN" sz="1800" b="0" dirty="0">
                  <a:solidFill>
                    <a:prstClr val="black"/>
                  </a:solidFill>
                  <a:latin typeface="华文楷体" panose="02010600040101010101" pitchFamily="2" charset="-122"/>
                  <a:ea typeface="华文楷体" panose="02010600040101010101" pitchFamily="2" charset="-122"/>
                  <a:cs typeface="FangSong" charset="-122"/>
                </a:endParaRPr>
              </a:p>
              <a:p>
                <a:pPr marL="342900" lvl="0" indent="-342900" algn="l">
                  <a:spcBef>
                    <a:spcPct val="0"/>
                  </a:spcBef>
                  <a:buClrTx/>
                  <a:buFont typeface="+mj-lt"/>
                  <a:buAutoNum type="arabicPeriod"/>
                </a:pPr>
                <a:r>
                  <a:rPr lang="zh-CN" altLang="en-US" sz="1800" b="0" dirty="0">
                    <a:solidFill>
                      <a:prstClr val="black"/>
                    </a:solidFill>
                    <a:latin typeface="华文楷体" panose="02010600040101010101" pitchFamily="2" charset="-122"/>
                    <a:ea typeface="华文楷体" panose="02010600040101010101" pitchFamily="2" charset="-122"/>
                    <a:cs typeface="FangSong" charset="-122"/>
                  </a:rPr>
                  <a:t>正电子束测量，重复</a:t>
                </a:r>
                <a:r>
                  <a:rPr lang="en-US" altLang="zh-CN" sz="1800" b="0" dirty="0">
                    <a:solidFill>
                      <a:prstClr val="black"/>
                    </a:solidFill>
                    <a:latin typeface="华文楷体" panose="02010600040101010101" pitchFamily="2" charset="-122"/>
                    <a:ea typeface="华文楷体" panose="02010600040101010101" pitchFamily="2" charset="-122"/>
                    <a:cs typeface="FangSong" charset="-122"/>
                  </a:rPr>
                  <a:t>2</a:t>
                </a:r>
                <a:r>
                  <a:rPr lang="zh-CN" altLang="en-US" sz="1800" b="0" dirty="0">
                    <a:solidFill>
                      <a:prstClr val="black"/>
                    </a:solidFill>
                    <a:latin typeface="华文楷体" panose="02010600040101010101" pitchFamily="2" charset="-122"/>
                    <a:ea typeface="华文楷体" panose="02010600040101010101" pitchFamily="2" charset="-122"/>
                    <a:cs typeface="FangSong" charset="-122"/>
                  </a:rPr>
                  <a:t>，</a:t>
                </a:r>
                <a:r>
                  <a:rPr lang="en-US" altLang="zh-CN" sz="1800" b="0" dirty="0">
                    <a:solidFill>
                      <a:prstClr val="black"/>
                    </a:solidFill>
                    <a:latin typeface="华文楷体" panose="02010600040101010101" pitchFamily="2" charset="-122"/>
                    <a:ea typeface="华文楷体" panose="02010600040101010101" pitchFamily="2" charset="-122"/>
                    <a:cs typeface="FangSong" charset="-122"/>
                  </a:rPr>
                  <a:t>3</a:t>
                </a:r>
                <a:r>
                  <a:rPr lang="zh-CN" altLang="en-US" sz="1800" b="0" dirty="0">
                    <a:solidFill>
                      <a:prstClr val="black"/>
                    </a:solidFill>
                    <a:latin typeface="华文楷体" panose="02010600040101010101" pitchFamily="2" charset="-122"/>
                    <a:ea typeface="华文楷体" panose="02010600040101010101" pitchFamily="2" charset="-122"/>
                    <a:cs typeface="FangSong" charset="-122"/>
                  </a:rPr>
                  <a:t>步骤</a:t>
                </a:r>
                <a:endParaRPr lang="en-US" altLang="zh-CN" sz="1800" b="0" dirty="0">
                  <a:solidFill>
                    <a:prstClr val="black"/>
                  </a:solidFill>
                  <a:latin typeface="华文楷体" panose="02010600040101010101" pitchFamily="2" charset="-122"/>
                  <a:ea typeface="华文楷体" panose="02010600040101010101" pitchFamily="2" charset="-122"/>
                  <a:cs typeface="FangSong" charset="-122"/>
                </a:endParaRPr>
              </a:p>
              <a:p>
                <a:pPr marL="285750" lvl="0" indent="-285750" algn="l">
                  <a:spcBef>
                    <a:spcPct val="0"/>
                  </a:spcBef>
                  <a:buClrTx/>
                  <a:buFont typeface="Wingdings" charset="2"/>
                  <a:buChar char="Ø"/>
                </a:pPr>
                <a:endParaRPr lang="en-US" altLang="zh-CN" sz="1800" b="0" dirty="0">
                  <a:solidFill>
                    <a:prstClr val="black"/>
                  </a:solidFill>
                  <a:latin typeface="华文楷体" panose="02010600040101010101" pitchFamily="2" charset="-122"/>
                  <a:ea typeface="华文楷体" panose="02010600040101010101" pitchFamily="2" charset="-122"/>
                  <a:cs typeface="FangSong" charset="-122"/>
                </a:endParaRPr>
              </a:p>
            </p:txBody>
          </p:sp>
        </mc:Choice>
        <mc:Fallback>
          <p:sp>
            <p:nvSpPr>
              <p:cNvPr id="6" name="矩形 5"/>
              <p:cNvSpPr>
                <a:spLocks noRot="1" noChangeAspect="1" noMove="1" noResize="1" noEditPoints="1" noAdjustHandles="1" noChangeArrowheads="1" noChangeShapeType="1" noTextEdit="1"/>
              </p:cNvSpPr>
              <p:nvPr/>
            </p:nvSpPr>
            <p:spPr>
              <a:xfrm>
                <a:off x="251012" y="2606246"/>
                <a:ext cx="8960224" cy="1815882"/>
              </a:xfrm>
              <a:prstGeom prst="rect">
                <a:avLst/>
              </a:prstGeom>
              <a:blipFill>
                <a:blip r:embed="rId3"/>
                <a:stretch>
                  <a:fillRect l="-748" t="-2357"/>
                </a:stretch>
              </a:blipFill>
            </p:spPr>
            <p:txBody>
              <a:bodyPr/>
              <a:lstStyle/>
              <a:p>
                <a:r>
                  <a:rPr lang="zh-CN" altLang="en-US">
                    <a:noFill/>
                  </a:rPr>
                  <a:t> </a:t>
                </a:r>
              </a:p>
            </p:txBody>
          </p:sp>
        </mc:Fallback>
      </mc:AlternateContent>
      <p:pic>
        <p:nvPicPr>
          <p:cNvPr id="7" name="图片 6"/>
          <p:cNvPicPr>
            <a:picLocks noChangeAspect="1"/>
          </p:cNvPicPr>
          <p:nvPr/>
        </p:nvPicPr>
        <p:blipFill>
          <a:blip r:embed="rId4"/>
          <a:stretch>
            <a:fillRect/>
          </a:stretch>
        </p:blipFill>
        <p:spPr>
          <a:xfrm>
            <a:off x="233081" y="4152386"/>
            <a:ext cx="2112275" cy="1578499"/>
          </a:xfrm>
          <a:prstGeom prst="rect">
            <a:avLst/>
          </a:prstGeom>
        </p:spPr>
      </p:pic>
      <p:pic>
        <p:nvPicPr>
          <p:cNvPr id="8" name="图片 7"/>
          <p:cNvPicPr>
            <a:picLocks noChangeAspect="1"/>
          </p:cNvPicPr>
          <p:nvPr/>
        </p:nvPicPr>
        <p:blipFill>
          <a:blip r:embed="rId5"/>
          <a:stretch>
            <a:fillRect/>
          </a:stretch>
        </p:blipFill>
        <p:spPr>
          <a:xfrm>
            <a:off x="2474203" y="4152386"/>
            <a:ext cx="2021597" cy="1645400"/>
          </a:xfrm>
          <a:prstGeom prst="rect">
            <a:avLst/>
          </a:prstGeom>
        </p:spPr>
      </p:pic>
      <mc:AlternateContent xmlns:mc="http://schemas.openxmlformats.org/markup-compatibility/2006">
        <mc:Choice xmlns:a14="http://schemas.microsoft.com/office/drawing/2010/main" Requires="a14">
          <p:sp>
            <p:nvSpPr>
              <p:cNvPr id="9" name="文本框 8"/>
              <p:cNvSpPr txBox="1"/>
              <p:nvPr/>
            </p:nvSpPr>
            <p:spPr>
              <a:xfrm>
                <a:off x="838537" y="4226387"/>
                <a:ext cx="1457672" cy="369332"/>
              </a:xfrm>
              <a:prstGeom prst="rect">
                <a:avLst/>
              </a:prstGeom>
              <a:noFill/>
            </p:spPr>
            <p:txBody>
              <a:bodyPr wrap="square" rtlCol="0">
                <a:spAutoFit/>
              </a:bodyPr>
              <a:lstStyle/>
              <a:p>
                <a:pPr algn="l">
                  <a:spcBef>
                    <a:spcPct val="0"/>
                  </a:spcBef>
                  <a:buClrTx/>
                  <a:buFontTx/>
                  <a:buNone/>
                </a:pPr>
                <a:r>
                  <a:rPr lang="en-US" altLang="zh-CN" sz="1800" b="0" dirty="0" smtClean="0">
                    <a:solidFill>
                      <a:prstClr val="black"/>
                    </a:solidFill>
                    <a:latin typeface="Times New Roman" charset="0"/>
                    <a:ea typeface="Times New Roman" charset="0"/>
                    <a:cs typeface="Times New Roman" charset="0"/>
                  </a:rPr>
                  <a:t>1.</a:t>
                </a:r>
                <a:r>
                  <a:rPr lang="zh-CN" altLang="en-US" sz="1800" b="0" dirty="0" smtClean="0">
                    <a:solidFill>
                      <a:prstClr val="black"/>
                    </a:solidFill>
                    <a:latin typeface="Times New Roman" charset="0"/>
                    <a:ea typeface="Times New Roman" charset="0"/>
                    <a:cs typeface="Times New Roman" charset="0"/>
                  </a:rPr>
                  <a:t>拟合</a:t>
                </a:r>
                <a14:m>
                  <m:oMath xmlns:m="http://schemas.openxmlformats.org/officeDocument/2006/math">
                    <m:r>
                      <a:rPr lang="en-US" altLang="zh-CN" sz="1800" b="0" i="1" smtClean="0">
                        <a:solidFill>
                          <a:prstClr val="black"/>
                        </a:solidFill>
                        <a:latin typeface="Cambria Math" charset="0"/>
                        <a:ea typeface="Times New Roman" charset="0"/>
                        <a:cs typeface="Times New Roman" charset="0"/>
                      </a:rPr>
                      <m:t>𝑂</m:t>
                    </m:r>
                    <m:r>
                      <a:rPr lang="en-US" altLang="zh-CN" sz="1800" b="0" i="1" smtClean="0">
                        <a:solidFill>
                          <a:prstClr val="black"/>
                        </a:solidFill>
                        <a:latin typeface="Cambria Math" charset="0"/>
                        <a:ea typeface="Times New Roman" charset="0"/>
                        <a:cs typeface="Times New Roman" charset="0"/>
                      </a:rPr>
                      <m:t>−</m:t>
                    </m:r>
                    <m:sSub>
                      <m:sSubPr>
                        <m:ctrlPr>
                          <a:rPr lang="en-US" altLang="zh-CN" sz="1800" b="0" i="1" smtClean="0">
                            <a:solidFill>
                              <a:prstClr val="black"/>
                            </a:solidFill>
                            <a:latin typeface="Cambria Math" panose="02040503050406030204" pitchFamily="18" charset="0"/>
                            <a:ea typeface="Times New Roman" charset="0"/>
                            <a:cs typeface="Times New Roman" charset="0"/>
                          </a:rPr>
                        </m:ctrlPr>
                      </m:sSubPr>
                      <m:e>
                        <m:r>
                          <a:rPr lang="en-US" altLang="zh-CN" sz="1800" b="0" i="1" smtClean="0">
                            <a:solidFill>
                              <a:prstClr val="black"/>
                            </a:solidFill>
                            <a:latin typeface="Cambria Math" charset="0"/>
                            <a:ea typeface="Times New Roman" charset="0"/>
                            <a:cs typeface="Times New Roman" charset="0"/>
                          </a:rPr>
                          <m:t>𝐼</m:t>
                        </m:r>
                      </m:e>
                      <m:sub>
                        <m:r>
                          <a:rPr lang="en-US" altLang="zh-CN" sz="1800" b="0" i="1" smtClean="0">
                            <a:solidFill>
                              <a:prstClr val="black"/>
                            </a:solidFill>
                            <a:latin typeface="Cambria Math" charset="0"/>
                            <a:ea typeface="Times New Roman" charset="0"/>
                            <a:cs typeface="Times New Roman" charset="0"/>
                          </a:rPr>
                          <m:t>𝑏</m:t>
                        </m:r>
                      </m:sub>
                    </m:sSub>
                  </m:oMath>
                </a14:m>
                <a:endParaRPr lang="zh-CN" altLang="en-US" sz="1800" b="0" dirty="0" smtClean="0">
                  <a:solidFill>
                    <a:prstClr val="black"/>
                  </a:solidFill>
                  <a:latin typeface="Times New Roman" charset="0"/>
                  <a:ea typeface="Times New Roman" charset="0"/>
                  <a:cs typeface="Times New Roman" charset="0"/>
                </a:endParaRPr>
              </a:p>
            </p:txBody>
          </p:sp>
        </mc:Choice>
        <mc:Fallback>
          <p:sp>
            <p:nvSpPr>
              <p:cNvPr id="9" name="文本框 8"/>
              <p:cNvSpPr txBox="1">
                <a:spLocks noRot="1" noChangeAspect="1" noMove="1" noResize="1" noEditPoints="1" noAdjustHandles="1" noChangeArrowheads="1" noChangeShapeType="1" noTextEdit="1"/>
              </p:cNvSpPr>
              <p:nvPr/>
            </p:nvSpPr>
            <p:spPr>
              <a:xfrm>
                <a:off x="838537" y="4226387"/>
                <a:ext cx="1457672" cy="369332"/>
              </a:xfrm>
              <a:prstGeom prst="rect">
                <a:avLst/>
              </a:prstGeom>
              <a:blipFill>
                <a:blip r:embed="rId6"/>
                <a:stretch>
                  <a:fillRect l="-3766" t="-11475" b="-26230"/>
                </a:stretch>
              </a:blipFill>
            </p:spPr>
            <p:txBody>
              <a:bodyPr/>
              <a:lstStyle/>
              <a:p>
                <a:r>
                  <a:rPr lang="zh-CN" altLang="en-US">
                    <a:noFill/>
                  </a:rPr>
                  <a:t> </a:t>
                </a:r>
              </a:p>
            </p:txBody>
          </p:sp>
        </mc:Fallback>
      </mc:AlternateContent>
      <p:sp>
        <p:nvSpPr>
          <p:cNvPr id="10" name="文本框 9"/>
          <p:cNvSpPr txBox="1"/>
          <p:nvPr/>
        </p:nvSpPr>
        <p:spPr>
          <a:xfrm>
            <a:off x="3131763" y="4181188"/>
            <a:ext cx="1457672" cy="369332"/>
          </a:xfrm>
          <a:prstGeom prst="rect">
            <a:avLst/>
          </a:prstGeom>
          <a:noFill/>
        </p:spPr>
        <p:txBody>
          <a:bodyPr wrap="square" rtlCol="0">
            <a:spAutoFit/>
          </a:bodyPr>
          <a:lstStyle/>
          <a:p>
            <a:pPr algn="l">
              <a:spcBef>
                <a:spcPct val="0"/>
              </a:spcBef>
              <a:buClrTx/>
              <a:buFontTx/>
              <a:buNone/>
            </a:pPr>
            <a:r>
              <a:rPr lang="en-US" altLang="zh-CN" sz="1800" b="0" dirty="0" smtClean="0">
                <a:solidFill>
                  <a:prstClr val="black"/>
                </a:solidFill>
                <a:latin typeface="Times New Roman" charset="0"/>
                <a:ea typeface="Times New Roman" charset="0"/>
                <a:cs typeface="Times New Roman" charset="0"/>
              </a:rPr>
              <a:t>2.</a:t>
            </a:r>
            <a:r>
              <a:rPr lang="zh-CN" altLang="en-US" sz="1800" b="0" dirty="0" smtClean="0">
                <a:solidFill>
                  <a:prstClr val="black"/>
                </a:solidFill>
                <a:latin typeface="Times New Roman" charset="0"/>
                <a:ea typeface="Times New Roman" charset="0"/>
                <a:cs typeface="Times New Roman" charset="0"/>
              </a:rPr>
              <a:t>分离本底</a:t>
            </a:r>
          </a:p>
        </p:txBody>
      </p:sp>
      <p:pic>
        <p:nvPicPr>
          <p:cNvPr id="11" name="内容占位符 3"/>
          <p:cNvPicPr>
            <a:picLocks noChangeAspect="1"/>
          </p:cNvPicPr>
          <p:nvPr/>
        </p:nvPicPr>
        <p:blipFill>
          <a:blip r:embed="rId7"/>
          <a:stretch>
            <a:fillRect/>
          </a:stretch>
        </p:blipFill>
        <p:spPr>
          <a:xfrm>
            <a:off x="4800601" y="4136978"/>
            <a:ext cx="2122490" cy="1578368"/>
          </a:xfrm>
          <a:prstGeom prst="rect">
            <a:avLst/>
          </a:prstGeom>
        </p:spPr>
      </p:pic>
      <p:sp>
        <p:nvSpPr>
          <p:cNvPr id="12" name="文本框 11"/>
          <p:cNvSpPr txBox="1"/>
          <p:nvPr/>
        </p:nvSpPr>
        <p:spPr>
          <a:xfrm>
            <a:off x="4894236" y="4203879"/>
            <a:ext cx="2260204" cy="369332"/>
          </a:xfrm>
          <a:prstGeom prst="rect">
            <a:avLst/>
          </a:prstGeom>
          <a:noFill/>
        </p:spPr>
        <p:txBody>
          <a:bodyPr wrap="square" rtlCol="0">
            <a:spAutoFit/>
          </a:bodyPr>
          <a:lstStyle/>
          <a:p>
            <a:pPr algn="l">
              <a:spcBef>
                <a:spcPct val="0"/>
              </a:spcBef>
              <a:buClrTx/>
              <a:buFontTx/>
              <a:buNone/>
            </a:pPr>
            <a:r>
              <a:rPr lang="en-US" altLang="zh-CN" sz="1800" b="0" dirty="0" smtClean="0">
                <a:solidFill>
                  <a:prstClr val="black"/>
                </a:solidFill>
                <a:latin typeface="FangSong" charset="-122"/>
                <a:ea typeface="FangSong" charset="-122"/>
                <a:cs typeface="FangSong" charset="-122"/>
              </a:rPr>
              <a:t>3.MDC</a:t>
            </a:r>
            <a:r>
              <a:rPr lang="zh-CN" altLang="en-US" sz="1800" b="0" dirty="0" smtClean="0">
                <a:solidFill>
                  <a:prstClr val="black"/>
                </a:solidFill>
                <a:latin typeface="FangSong" charset="-122"/>
                <a:ea typeface="FangSong" charset="-122"/>
                <a:cs typeface="FangSong" charset="-122"/>
              </a:rPr>
              <a:t>各层本底成份</a:t>
            </a:r>
          </a:p>
        </p:txBody>
      </p:sp>
      <p:pic>
        <p:nvPicPr>
          <p:cNvPr id="13" name="图片 12"/>
          <p:cNvPicPr>
            <a:picLocks noChangeAspect="1"/>
          </p:cNvPicPr>
          <p:nvPr/>
        </p:nvPicPr>
        <p:blipFill>
          <a:blip r:embed="rId8"/>
          <a:stretch>
            <a:fillRect/>
          </a:stretch>
        </p:blipFill>
        <p:spPr>
          <a:xfrm>
            <a:off x="7154440" y="4114800"/>
            <a:ext cx="1773420" cy="1600546"/>
          </a:xfrm>
          <a:prstGeom prst="rect">
            <a:avLst/>
          </a:prstGeom>
        </p:spPr>
      </p:pic>
      <p:sp>
        <p:nvSpPr>
          <p:cNvPr id="14" name="文本框 13"/>
          <p:cNvSpPr txBox="1"/>
          <p:nvPr/>
        </p:nvSpPr>
        <p:spPr>
          <a:xfrm>
            <a:off x="7266499" y="4238124"/>
            <a:ext cx="1591125" cy="369332"/>
          </a:xfrm>
          <a:prstGeom prst="rect">
            <a:avLst/>
          </a:prstGeom>
          <a:noFill/>
        </p:spPr>
        <p:txBody>
          <a:bodyPr wrap="square" rtlCol="0">
            <a:spAutoFit/>
          </a:bodyPr>
          <a:lstStyle/>
          <a:p>
            <a:pPr algn="l">
              <a:spcBef>
                <a:spcPct val="0"/>
              </a:spcBef>
              <a:buClrTx/>
              <a:buFontTx/>
              <a:buNone/>
            </a:pPr>
            <a:r>
              <a:rPr lang="en-US" altLang="zh-CN" sz="1800" b="0" dirty="0" smtClean="0">
                <a:solidFill>
                  <a:prstClr val="black"/>
                </a:solidFill>
                <a:latin typeface="FangSong" charset="-122"/>
                <a:ea typeface="FangSong" charset="-122"/>
                <a:cs typeface="FangSong" charset="-122"/>
              </a:rPr>
              <a:t>4.</a:t>
            </a:r>
            <a:r>
              <a:rPr lang="zh-CN" altLang="en-US" sz="1800" b="0" dirty="0" smtClean="0">
                <a:solidFill>
                  <a:prstClr val="black"/>
                </a:solidFill>
                <a:latin typeface="FangSong" charset="-122"/>
                <a:ea typeface="FangSong" charset="-122"/>
                <a:cs typeface="FangSong" charset="-122"/>
              </a:rPr>
              <a:t>与模拟比较</a:t>
            </a:r>
          </a:p>
        </p:txBody>
      </p:sp>
      <p:sp>
        <p:nvSpPr>
          <p:cNvPr id="15" name="文本框 14"/>
          <p:cNvSpPr txBox="1"/>
          <p:nvPr/>
        </p:nvSpPr>
        <p:spPr>
          <a:xfrm>
            <a:off x="228600" y="5831278"/>
            <a:ext cx="8751850" cy="646331"/>
          </a:xfrm>
          <a:prstGeom prst="rect">
            <a:avLst/>
          </a:prstGeom>
          <a:noFill/>
        </p:spPr>
        <p:txBody>
          <a:bodyPr wrap="square" rtlCol="0">
            <a:spAutoFit/>
          </a:bodyPr>
          <a:lstStyle/>
          <a:p>
            <a:pPr marL="285750" indent="-285750" algn="l">
              <a:spcBef>
                <a:spcPct val="0"/>
              </a:spcBef>
              <a:buClrTx/>
              <a:buFont typeface="Wingdings" panose="05000000000000000000" pitchFamily="2" charset="2"/>
              <a:buChar char="p"/>
            </a:pPr>
            <a:r>
              <a:rPr lang="zh-CN" altLang="en-US" sz="1800" dirty="0" smtClean="0">
                <a:solidFill>
                  <a:prstClr val="black"/>
                </a:solidFill>
                <a:latin typeface="华文楷体" panose="02010600040101010101" pitchFamily="2" charset="-122"/>
                <a:ea typeface="华文楷体" panose="02010600040101010101" pitchFamily="2" charset="-122"/>
                <a:cs typeface="FangSong" charset="-122"/>
              </a:rPr>
              <a:t>实验结果</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a:t>
            </a:r>
            <a:endPar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endParaRPr>
          </a:p>
          <a:p>
            <a:pPr algn="l">
              <a:spcBef>
                <a:spcPct val="0"/>
              </a:spcBef>
              <a:buClrTx/>
              <a:buNone/>
            </a:pPr>
            <a:r>
              <a:rPr lang="en-US" altLang="zh-CN" sz="1800" b="0" dirty="0">
                <a:solidFill>
                  <a:prstClr val="black"/>
                </a:solidFill>
                <a:latin typeface="华文楷体" panose="02010600040101010101" pitchFamily="2" charset="-122"/>
                <a:ea typeface="华文楷体" panose="02010600040101010101" pitchFamily="2" charset="-122"/>
                <a:cs typeface="FangSong" charset="-122"/>
              </a:rPr>
              <a:t> </a:t>
            </a:r>
            <a:r>
              <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rPr>
              <a:t>   </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束</a:t>
            </a:r>
            <a:r>
              <a:rPr lang="en-US" altLang="zh-CN" sz="1800" b="0" dirty="0" smtClean="0">
                <a:solidFill>
                  <a:prstClr val="black"/>
                </a:solidFill>
                <a:latin typeface="华文楷体" panose="02010600040101010101" pitchFamily="2" charset="-122"/>
                <a:ea typeface="华文楷体" panose="02010600040101010101" pitchFamily="2" charset="-122"/>
                <a:cs typeface="FangSong" charset="-122"/>
              </a:rPr>
              <a:t>-</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气散射本底与实验结果在同一量级，</a:t>
            </a:r>
            <a:r>
              <a:rPr lang="en-US" altLang="zh-CN" sz="1800" b="0" dirty="0" err="1" smtClean="0">
                <a:solidFill>
                  <a:srgbClr val="FF0000"/>
                </a:solidFill>
                <a:latin typeface="华文楷体" panose="02010600040101010101" pitchFamily="2" charset="-122"/>
                <a:ea typeface="华文楷体" panose="02010600040101010101" pitchFamily="2" charset="-122"/>
                <a:cs typeface="FangSong" charset="-122"/>
              </a:rPr>
              <a:t>Touschek</a:t>
            </a:r>
            <a:r>
              <a:rPr lang="zh-CN" altLang="en-US" sz="1800" b="0" dirty="0" smtClean="0">
                <a:solidFill>
                  <a:srgbClr val="FF0000"/>
                </a:solidFill>
                <a:latin typeface="华文楷体" panose="02010600040101010101" pitchFamily="2" charset="-122"/>
                <a:ea typeface="华文楷体" panose="02010600040101010101" pitchFamily="2" charset="-122"/>
                <a:cs typeface="FangSong" charset="-122"/>
              </a:rPr>
              <a:t>本底</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在</a:t>
            </a:r>
            <a:r>
              <a:rPr lang="zh-CN" altLang="en-US" sz="1800" b="0" dirty="0" smtClean="0">
                <a:solidFill>
                  <a:srgbClr val="FF0000"/>
                </a:solidFill>
                <a:latin typeface="华文楷体" panose="02010600040101010101" pitchFamily="2" charset="-122"/>
                <a:ea typeface="华文楷体" panose="02010600040101010101" pitchFamily="2" charset="-122"/>
                <a:cs typeface="FangSong" charset="-122"/>
              </a:rPr>
              <a:t>内层</a:t>
            </a:r>
            <a:r>
              <a:rPr lang="zh-CN" altLang="en-US" sz="1800" b="0" dirty="0" smtClean="0">
                <a:solidFill>
                  <a:prstClr val="black"/>
                </a:solidFill>
                <a:latin typeface="华文楷体" panose="02010600040101010101" pitchFamily="2" charset="-122"/>
                <a:ea typeface="华文楷体" panose="02010600040101010101" pitchFamily="2" charset="-122"/>
                <a:cs typeface="FangSong" charset="-122"/>
              </a:rPr>
              <a:t>差距较大，</a:t>
            </a:r>
            <a:r>
              <a:rPr lang="zh-CN" altLang="en-US" sz="1800" dirty="0" smtClean="0">
                <a:solidFill>
                  <a:prstClr val="black"/>
                </a:solidFill>
                <a:latin typeface="华文楷体" panose="02010600040101010101" pitchFamily="2" charset="-122"/>
                <a:ea typeface="华文楷体" panose="02010600040101010101" pitchFamily="2" charset="-122"/>
                <a:cs typeface="FangSong" charset="-122"/>
              </a:rPr>
              <a:t>需改进模拟</a:t>
            </a:r>
          </a:p>
        </p:txBody>
      </p:sp>
    </p:spTree>
    <p:extLst>
      <p:ext uri="{BB962C8B-B14F-4D97-AF65-F5344CB8AC3E}">
        <p14:creationId xmlns:p14="http://schemas.microsoft.com/office/powerpoint/2010/main" val="13126540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项目组织状况</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52</a:t>
            </a:fld>
            <a:endParaRPr lang="en-US" dirty="0"/>
          </a:p>
        </p:txBody>
      </p:sp>
      <p:sp>
        <p:nvSpPr>
          <p:cNvPr id="5" name="文本框 4">
            <a:extLst>
              <a:ext uri="{FF2B5EF4-FFF2-40B4-BE49-F238E27FC236}">
                <a16:creationId xmlns:a16="http://schemas.microsoft.com/office/drawing/2014/main" id="{83173705-878B-433B-8C3C-8841378607DF}"/>
              </a:ext>
            </a:extLst>
          </p:cNvPr>
          <p:cNvSpPr txBox="1"/>
          <p:nvPr/>
        </p:nvSpPr>
        <p:spPr>
          <a:xfrm>
            <a:off x="-76200" y="860005"/>
            <a:ext cx="6934200" cy="461665"/>
          </a:xfrm>
          <a:prstGeom prst="rect">
            <a:avLst/>
          </a:prstGeom>
          <a:noFill/>
        </p:spPr>
        <p:txBody>
          <a:bodyPr wrap="square" rtlCol="0">
            <a:spAutoFit/>
          </a:bodyPr>
          <a:lstStyle/>
          <a:p>
            <a:pPr algn="ctr" eaLnBrk="0" hangingPunct="0">
              <a:spcBef>
                <a:spcPct val="0"/>
              </a:spcBef>
              <a:buClrTx/>
              <a:buFontTx/>
              <a:buNone/>
            </a:pPr>
            <a:r>
              <a:rPr kumimoji="0" lang="en-US" altLang="zh-CN" sz="2400" dirty="0" smtClean="0">
                <a:solidFill>
                  <a:srgbClr val="000000"/>
                </a:solidFill>
                <a:latin typeface="华文楷体" panose="02010600040101010101" pitchFamily="2" charset="-122"/>
                <a:ea typeface="华文楷体" panose="02010600040101010101" pitchFamily="2" charset="-122"/>
              </a:rPr>
              <a:t>2018</a:t>
            </a:r>
            <a:r>
              <a:rPr kumimoji="0" lang="zh-CN" altLang="en-US" sz="2400" dirty="0" smtClean="0">
                <a:solidFill>
                  <a:srgbClr val="000000"/>
                </a:solidFill>
                <a:latin typeface="华文楷体" panose="02010600040101010101" pitchFamily="2" charset="-122"/>
                <a:ea typeface="华文楷体" panose="02010600040101010101" pitchFamily="2" charset="-122"/>
              </a:rPr>
              <a:t>年</a:t>
            </a:r>
            <a:r>
              <a:rPr kumimoji="0" lang="zh-CN" altLang="en-US" sz="2400" dirty="0" smtClean="0">
                <a:solidFill>
                  <a:srgbClr val="000000"/>
                </a:solidFill>
                <a:latin typeface="华文楷体" panose="02010600040101010101" pitchFamily="2" charset="-122"/>
                <a:ea typeface="华文楷体" panose="02010600040101010101" pitchFamily="2" charset="-122"/>
              </a:rPr>
              <a:t>成立</a:t>
            </a:r>
            <a:r>
              <a:rPr kumimoji="0" lang="zh-CN" altLang="en-US" sz="2400" dirty="0" smtClean="0">
                <a:solidFill>
                  <a:srgbClr val="FF0000"/>
                </a:solidFill>
                <a:latin typeface="华文楷体" panose="02010600040101010101" pitchFamily="2" charset="-122"/>
                <a:ea typeface="华文楷体" panose="02010600040101010101" pitchFamily="2" charset="-122"/>
              </a:rPr>
              <a:t>组织</a:t>
            </a:r>
            <a:r>
              <a:rPr kumimoji="0" lang="zh-CN" altLang="en-US" sz="2400" dirty="0">
                <a:solidFill>
                  <a:srgbClr val="FF0000"/>
                </a:solidFill>
                <a:latin typeface="华文楷体" panose="02010600040101010101" pitchFamily="2" charset="-122"/>
                <a:ea typeface="华文楷体" panose="02010600040101010101" pitchFamily="2" charset="-122"/>
              </a:rPr>
              <a:t>架构</a:t>
            </a:r>
            <a:endParaRPr kumimoji="0" lang="en-US" altLang="zh-CN" sz="2400" dirty="0">
              <a:solidFill>
                <a:srgbClr val="000000"/>
              </a:solidFill>
              <a:latin typeface="华文楷体" panose="02010600040101010101" pitchFamily="2" charset="-122"/>
              <a:ea typeface="华文楷体" panose="02010600040101010101" pitchFamily="2" charset="-122"/>
            </a:endParaRPr>
          </a:p>
        </p:txBody>
      </p:sp>
      <p:pic>
        <p:nvPicPr>
          <p:cNvPr id="6" name="图片 5">
            <a:extLst>
              <a:ext uri="{FF2B5EF4-FFF2-40B4-BE49-F238E27FC236}">
                <a16:creationId xmlns:a16="http://schemas.microsoft.com/office/drawing/2014/main" id="{351015FD-C477-4FAA-92A4-D19D91D85875}"/>
              </a:ext>
            </a:extLst>
          </p:cNvPr>
          <p:cNvPicPr>
            <a:picLocks noChangeAspect="1"/>
          </p:cNvPicPr>
          <p:nvPr/>
        </p:nvPicPr>
        <p:blipFill>
          <a:blip r:embed="rId2"/>
          <a:stretch>
            <a:fillRect/>
          </a:stretch>
        </p:blipFill>
        <p:spPr>
          <a:xfrm>
            <a:off x="763505" y="1600200"/>
            <a:ext cx="5515536" cy="3733800"/>
          </a:xfrm>
          <a:prstGeom prst="rect">
            <a:avLst/>
          </a:prstGeom>
        </p:spPr>
      </p:pic>
      <p:sp>
        <p:nvSpPr>
          <p:cNvPr id="7" name="文本框 6">
            <a:extLst>
              <a:ext uri="{FF2B5EF4-FFF2-40B4-BE49-F238E27FC236}">
                <a16:creationId xmlns:a16="http://schemas.microsoft.com/office/drawing/2014/main" id="{5A5C5DC3-5452-41BF-9F3D-F5F7DEA612AD}"/>
              </a:ext>
            </a:extLst>
          </p:cNvPr>
          <p:cNvSpPr txBox="1"/>
          <p:nvPr/>
        </p:nvSpPr>
        <p:spPr>
          <a:xfrm>
            <a:off x="7174626" y="875903"/>
            <a:ext cx="1876879" cy="5800242"/>
          </a:xfrm>
          <a:prstGeom prst="rect">
            <a:avLst/>
          </a:prstGeom>
          <a:noFill/>
        </p:spPr>
        <p:txBody>
          <a:bodyPr wrap="square" rtlCol="0">
            <a:spAutoFit/>
          </a:bodyPr>
          <a:lstStyle/>
          <a:p>
            <a:pPr algn="ctr" eaLnBrk="0" fontAlgn="auto" hangingPunct="0">
              <a:lnSpc>
                <a:spcPct val="120000"/>
              </a:lnSpc>
              <a:spcBef>
                <a:spcPct val="0"/>
              </a:spcBef>
              <a:spcAft>
                <a:spcPts val="0"/>
              </a:spcAft>
              <a:buClrTx/>
              <a:buFontTx/>
              <a:buNone/>
              <a:defRPr/>
            </a:pPr>
            <a:r>
              <a:rPr kumimoji="0" lang="zh-CN" altLang="en-US" sz="2200" kern="0" dirty="0">
                <a:solidFill>
                  <a:srgbClr val="FF0000"/>
                </a:solidFill>
                <a:latin typeface="华文楷体" panose="02010600040101010101" pitchFamily="2" charset="-122"/>
                <a:ea typeface="华文楷体" panose="02010600040101010101" pitchFamily="2" charset="-122"/>
              </a:rPr>
              <a:t>直接参与</a:t>
            </a:r>
            <a:endParaRPr kumimoji="0" lang="en-US" altLang="zh-CN" sz="220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中国科学技术大学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中国科学院大学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中科院高能物理所</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中科院理论物理所</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中科院近代物理所</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山东大学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福建工程学院</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复旦大学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北京大学</a:t>
            </a:r>
            <a:r>
              <a:rPr kumimoji="0" lang="en-US" altLang="zh-CN" sz="1600" b="0" kern="0" dirty="0">
                <a:solidFill>
                  <a:srgbClr val="000000"/>
                </a:solidFill>
                <a:latin typeface="华文楷体" panose="02010600040101010101" pitchFamily="2" charset="-122"/>
                <a:ea typeface="华文楷体" panose="02010600040101010101" pitchFamily="2" charset="-122"/>
              </a:rPr>
              <a:t>      </a:t>
            </a: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南华大学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上海交通大学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南开大学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南京大学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辽宁大学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中山大学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武汉大学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北京师范大学</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a:p>
            <a:pPr algn="l" eaLnBrk="0" fontAlgn="auto" hangingPunct="0">
              <a:lnSpc>
                <a:spcPct val="120000"/>
              </a:lnSpc>
              <a:spcBef>
                <a:spcPct val="0"/>
              </a:spcBef>
              <a:spcAft>
                <a:spcPts val="0"/>
              </a:spcAft>
              <a:buClrTx/>
              <a:buFontTx/>
              <a:buNone/>
              <a:defRPr/>
            </a:pPr>
            <a:r>
              <a:rPr kumimoji="0" lang="zh-CN" altLang="en-US" sz="1600" b="0" kern="0" dirty="0">
                <a:solidFill>
                  <a:srgbClr val="000000"/>
                </a:solidFill>
                <a:latin typeface="华文楷体" panose="02010600040101010101" pitchFamily="2" charset="-122"/>
                <a:ea typeface="华文楷体" panose="02010600040101010101" pitchFamily="2" charset="-122"/>
              </a:rPr>
              <a:t>惠州学院</a:t>
            </a:r>
            <a:endParaRPr kumimoji="0" lang="en-US" altLang="zh-CN" sz="1600" b="0" kern="0" dirty="0">
              <a:solidFill>
                <a:srgbClr val="000000"/>
              </a:solidFill>
              <a:latin typeface="华文楷体" panose="02010600040101010101" pitchFamily="2" charset="-122"/>
              <a:ea typeface="华文楷体" panose="02010600040101010101" pitchFamily="2" charset="-122"/>
            </a:endParaRPr>
          </a:p>
        </p:txBody>
      </p:sp>
      <p:sp>
        <p:nvSpPr>
          <p:cNvPr id="8" name="圆角矩形 15">
            <a:extLst>
              <a:ext uri="{FF2B5EF4-FFF2-40B4-BE49-F238E27FC236}">
                <a16:creationId xmlns:a16="http://schemas.microsoft.com/office/drawing/2014/main" id="{827A38F9-8D87-4B44-9555-0A8CEC9601FE}"/>
              </a:ext>
            </a:extLst>
          </p:cNvPr>
          <p:cNvSpPr/>
          <p:nvPr/>
        </p:nvSpPr>
        <p:spPr>
          <a:xfrm>
            <a:off x="7093260" y="875903"/>
            <a:ext cx="2039609" cy="5719838"/>
          </a:xfrm>
          <a:prstGeom prst="roundRect">
            <a:avLst/>
          </a:prstGeom>
          <a:noFill/>
          <a:ln w="38100" cap="flat" cmpd="sng" algn="ctr">
            <a:solidFill>
              <a:srgbClr val="FF0000"/>
            </a:solidFill>
            <a:prstDash val="solid"/>
            <a:miter lim="800000"/>
          </a:ln>
          <a:effectLst/>
        </p:spPr>
        <p:txBody>
          <a:bodyPr rtlCol="0" anchor="ctr"/>
          <a:lstStyle/>
          <a:p>
            <a:pPr algn="ctr" eaLnBrk="0" fontAlgn="auto" hangingPunct="0">
              <a:spcBef>
                <a:spcPct val="0"/>
              </a:spcBef>
              <a:spcAft>
                <a:spcPts val="0"/>
              </a:spcAft>
              <a:buClrTx/>
              <a:buFontTx/>
              <a:buNone/>
              <a:defRPr/>
            </a:pPr>
            <a:endParaRPr kumimoji="0" lang="zh-CN" altLang="en-US" sz="1800" b="0" kern="0" baseline="-25000">
              <a:solidFill>
                <a:srgbClr val="FFFFFF"/>
              </a:solidFill>
              <a:latin typeface="Arial"/>
              <a:ea typeface="宋体"/>
            </a:endParaRPr>
          </a:p>
        </p:txBody>
      </p:sp>
      <p:sp>
        <p:nvSpPr>
          <p:cNvPr id="9" name="文本框 8"/>
          <p:cNvSpPr txBox="1"/>
          <p:nvPr/>
        </p:nvSpPr>
        <p:spPr>
          <a:xfrm>
            <a:off x="0" y="5798402"/>
            <a:ext cx="7042547" cy="830998"/>
          </a:xfrm>
          <a:prstGeom prst="rect">
            <a:avLst/>
          </a:prstGeom>
          <a:solidFill>
            <a:srgbClr val="FFFF00"/>
          </a:solidFill>
        </p:spPr>
        <p:txBody>
          <a:bodyPr wrap="square" rtlCol="0">
            <a:spAutoFit/>
          </a:bodyPr>
          <a:lstStyle/>
          <a:p>
            <a:pPr algn="ctr" eaLnBrk="0" hangingPunct="0">
              <a:lnSpc>
                <a:spcPct val="120000"/>
              </a:lnSpc>
              <a:spcBef>
                <a:spcPct val="0"/>
              </a:spcBef>
              <a:buClrTx/>
              <a:buFontTx/>
              <a:buNone/>
            </a:pPr>
            <a:r>
              <a:rPr kumimoji="0" lang="en-US" altLang="zh-CN" sz="2000" dirty="0" smtClean="0">
                <a:solidFill>
                  <a:srgbClr val="FF0000"/>
                </a:solidFill>
                <a:ea typeface="华文楷体" panose="02010600040101010101" pitchFamily="2" charset="-122"/>
              </a:rPr>
              <a:t>CDR </a:t>
            </a:r>
            <a:r>
              <a:rPr kumimoji="0" lang="en-US" altLang="zh-CN" sz="2000" dirty="0" smtClean="0">
                <a:solidFill>
                  <a:srgbClr val="FF0000"/>
                </a:solidFill>
                <a:ea typeface="华文楷体" panose="02010600040101010101" pitchFamily="2" charset="-122"/>
                <a:sym typeface="Wingdings"/>
              </a:rPr>
              <a:t> TDR </a:t>
            </a:r>
            <a:r>
              <a:rPr kumimoji="0" lang="en-US" altLang="zh-CN" sz="2000" dirty="0" smtClean="0">
                <a:solidFill>
                  <a:srgbClr val="333399">
                    <a:lumMod val="40000"/>
                    <a:lumOff val="60000"/>
                  </a:srgbClr>
                </a:solidFill>
                <a:ea typeface="华文楷体" panose="02010600040101010101" pitchFamily="2" charset="-122"/>
                <a:sym typeface="Wingdings"/>
              </a:rPr>
              <a:t> </a:t>
            </a:r>
            <a:r>
              <a:rPr kumimoji="0" lang="zh-CN" altLang="en-US" sz="2000" dirty="0" smtClean="0">
                <a:solidFill>
                  <a:srgbClr val="333399">
                    <a:lumMod val="40000"/>
                    <a:lumOff val="60000"/>
                  </a:srgbClr>
                </a:solidFill>
                <a:ea typeface="华文楷体" panose="02010600040101010101" pitchFamily="2" charset="-122"/>
                <a:sym typeface="Wingdings"/>
              </a:rPr>
              <a:t>申请立项</a:t>
            </a:r>
            <a:r>
              <a:rPr kumimoji="0" lang="en-US" altLang="zh-CN" sz="2000" dirty="0" smtClean="0">
                <a:solidFill>
                  <a:srgbClr val="333399">
                    <a:lumMod val="40000"/>
                    <a:lumOff val="60000"/>
                  </a:srgbClr>
                </a:solidFill>
                <a:ea typeface="华文楷体" panose="02010600040101010101" pitchFamily="2" charset="-122"/>
                <a:sym typeface="Wingdings"/>
              </a:rPr>
              <a:t>  </a:t>
            </a:r>
            <a:r>
              <a:rPr kumimoji="0" lang="zh-CN" altLang="en-US" sz="2000" dirty="0" smtClean="0">
                <a:solidFill>
                  <a:srgbClr val="333399">
                    <a:lumMod val="40000"/>
                    <a:lumOff val="60000"/>
                  </a:srgbClr>
                </a:solidFill>
                <a:ea typeface="华文楷体" panose="02010600040101010101" pitchFamily="2" charset="-122"/>
                <a:sym typeface="Wingdings"/>
              </a:rPr>
              <a:t>工程建设</a:t>
            </a:r>
            <a:r>
              <a:rPr kumimoji="0" lang="en-US" altLang="zh-CN" sz="2000" dirty="0" smtClean="0">
                <a:solidFill>
                  <a:srgbClr val="333399">
                    <a:lumMod val="40000"/>
                    <a:lumOff val="60000"/>
                  </a:srgbClr>
                </a:solidFill>
                <a:ea typeface="华文楷体" panose="02010600040101010101" pitchFamily="2" charset="-122"/>
                <a:sym typeface="Wingdings"/>
              </a:rPr>
              <a:t>  </a:t>
            </a:r>
            <a:r>
              <a:rPr kumimoji="0" lang="zh-CN" altLang="en-US" sz="2000" dirty="0" smtClean="0">
                <a:solidFill>
                  <a:srgbClr val="333399">
                    <a:lumMod val="40000"/>
                    <a:lumOff val="60000"/>
                  </a:srgbClr>
                </a:solidFill>
                <a:ea typeface="华文楷体" panose="02010600040101010101" pitchFamily="2" charset="-122"/>
                <a:sym typeface="Wingdings"/>
              </a:rPr>
              <a:t>物理运行</a:t>
            </a:r>
            <a:r>
              <a:rPr kumimoji="0" lang="en-US" altLang="zh-CN" sz="2000" dirty="0">
                <a:solidFill>
                  <a:srgbClr val="333399">
                    <a:lumMod val="40000"/>
                    <a:lumOff val="60000"/>
                  </a:srgbClr>
                </a:solidFill>
                <a:ea typeface="华文楷体" panose="02010600040101010101" pitchFamily="2" charset="-122"/>
                <a:sym typeface="Wingdings"/>
              </a:rPr>
              <a:t> </a:t>
            </a:r>
            <a:r>
              <a:rPr kumimoji="0" lang="en-US" altLang="zh-CN" sz="2000" dirty="0" smtClean="0">
                <a:solidFill>
                  <a:srgbClr val="333399">
                    <a:lumMod val="40000"/>
                    <a:lumOff val="60000"/>
                  </a:srgbClr>
                </a:solidFill>
                <a:ea typeface="华文楷体" panose="02010600040101010101" pitchFamily="2" charset="-122"/>
                <a:sym typeface="Wingdings"/>
              </a:rPr>
              <a:t> </a:t>
            </a:r>
            <a:r>
              <a:rPr kumimoji="0" lang="zh-CN" altLang="en-US" sz="2000" dirty="0" smtClean="0">
                <a:solidFill>
                  <a:srgbClr val="333399">
                    <a:lumMod val="40000"/>
                    <a:lumOff val="60000"/>
                  </a:srgbClr>
                </a:solidFill>
                <a:ea typeface="华文楷体" panose="02010600040101010101" pitchFamily="2" charset="-122"/>
                <a:sym typeface="Wingdings"/>
              </a:rPr>
              <a:t>升级</a:t>
            </a:r>
            <a:endParaRPr kumimoji="0" lang="en-US" altLang="zh-CN" sz="2000" dirty="0" smtClean="0">
              <a:solidFill>
                <a:srgbClr val="333399">
                  <a:lumMod val="40000"/>
                  <a:lumOff val="60000"/>
                </a:srgbClr>
              </a:solidFill>
              <a:latin typeface="华文楷体" panose="02010600040101010101" pitchFamily="2" charset="-122"/>
              <a:ea typeface="华文楷体" panose="02010600040101010101" pitchFamily="2" charset="-122"/>
            </a:endParaRPr>
          </a:p>
          <a:p>
            <a:pPr algn="ctr" eaLnBrk="0" hangingPunct="0">
              <a:lnSpc>
                <a:spcPct val="120000"/>
              </a:lnSpc>
              <a:spcBef>
                <a:spcPct val="0"/>
              </a:spcBef>
              <a:buClrTx/>
              <a:buFontTx/>
              <a:buNone/>
            </a:pPr>
            <a:r>
              <a:rPr kumimoji="0" lang="zh-CN" altLang="en-US" sz="2000" dirty="0" smtClean="0">
                <a:solidFill>
                  <a:srgbClr val="FF0000"/>
                </a:solidFill>
                <a:latin typeface="华文楷体" panose="02010600040101010101" pitchFamily="2" charset="-122"/>
                <a:ea typeface="华文楷体" panose="02010600040101010101" pitchFamily="2" charset="-122"/>
              </a:rPr>
              <a:t>目标：</a:t>
            </a:r>
            <a:r>
              <a:rPr kumimoji="0" lang="en-US" altLang="zh-CN" sz="2000" dirty="0">
                <a:solidFill>
                  <a:srgbClr val="392BF5"/>
                </a:solidFill>
                <a:latin typeface="华文楷体" panose="02010600040101010101" pitchFamily="2" charset="-122"/>
                <a:ea typeface="华文楷体" panose="02010600040101010101" pitchFamily="2" charset="-122"/>
              </a:rPr>
              <a:t>7</a:t>
            </a:r>
            <a:r>
              <a:rPr kumimoji="0" lang="zh-CN" altLang="en-US" sz="2000" dirty="0" smtClean="0">
                <a:solidFill>
                  <a:srgbClr val="392BF5"/>
                </a:solidFill>
                <a:latin typeface="华文楷体" panose="02010600040101010101" pitchFamily="2" charset="-122"/>
                <a:ea typeface="华文楷体" panose="02010600040101010101" pitchFamily="2" charset="-122"/>
              </a:rPr>
              <a:t>年</a:t>
            </a:r>
            <a:r>
              <a:rPr kumimoji="0" lang="zh-CN" altLang="en-US" sz="2000" dirty="0" smtClean="0">
                <a:solidFill>
                  <a:srgbClr val="000000"/>
                </a:solidFill>
                <a:latin typeface="华文楷体" panose="02010600040101010101" pitchFamily="2" charset="-122"/>
                <a:ea typeface="华文楷体" panose="02010600040101010101" pitchFamily="2" charset="-122"/>
              </a:rPr>
              <a:t>内完成</a:t>
            </a:r>
            <a:r>
              <a:rPr kumimoji="0" lang="zh-CN" altLang="en-US" sz="2000" dirty="0" smtClean="0">
                <a:solidFill>
                  <a:srgbClr val="0000CC"/>
                </a:solidFill>
                <a:latin typeface="华文楷体" panose="02010600040101010101" pitchFamily="2" charset="-122"/>
                <a:ea typeface="华文楷体" panose="02010600040101010101" pitchFamily="2" charset="-122"/>
              </a:rPr>
              <a:t>概念性设计报告</a:t>
            </a:r>
            <a:r>
              <a:rPr kumimoji="0" lang="en-US" altLang="zh-CN" sz="2000" dirty="0" smtClean="0">
                <a:solidFill>
                  <a:srgbClr val="0000CC"/>
                </a:solidFill>
                <a:latin typeface="华文楷体" panose="02010600040101010101" pitchFamily="2" charset="-122"/>
                <a:ea typeface="华文楷体" panose="02010600040101010101" pitchFamily="2" charset="-122"/>
              </a:rPr>
              <a:t>(CDR</a:t>
            </a:r>
            <a:r>
              <a:rPr kumimoji="0" lang="en-US" altLang="zh-CN" sz="2000" dirty="0">
                <a:solidFill>
                  <a:srgbClr val="0000CC"/>
                </a:solidFill>
                <a:latin typeface="华文楷体" panose="02010600040101010101" pitchFamily="2" charset="-122"/>
                <a:ea typeface="华文楷体" panose="02010600040101010101" pitchFamily="2" charset="-122"/>
              </a:rPr>
              <a:t>)</a:t>
            </a:r>
            <a:r>
              <a:rPr kumimoji="0" lang="zh-CN" altLang="en-US" sz="2000" dirty="0" smtClean="0">
                <a:solidFill>
                  <a:srgbClr val="000000"/>
                </a:solidFill>
                <a:latin typeface="华文楷体" panose="02010600040101010101" pitchFamily="2" charset="-122"/>
                <a:ea typeface="华文楷体" panose="02010600040101010101" pitchFamily="2" charset="-122"/>
              </a:rPr>
              <a:t>和</a:t>
            </a:r>
            <a:r>
              <a:rPr kumimoji="0" lang="zh-CN" altLang="en-US" sz="2000" dirty="0" smtClean="0">
                <a:solidFill>
                  <a:srgbClr val="0000CC"/>
                </a:solidFill>
                <a:latin typeface="华文楷体" panose="02010600040101010101" pitchFamily="2" charset="-122"/>
                <a:ea typeface="华文楷体" panose="02010600040101010101" pitchFamily="2" charset="-122"/>
              </a:rPr>
              <a:t>技术预研报告</a:t>
            </a:r>
            <a:r>
              <a:rPr kumimoji="0" lang="en-US" altLang="zh-CN" sz="2000" dirty="0" smtClean="0">
                <a:solidFill>
                  <a:srgbClr val="0000CC"/>
                </a:solidFill>
                <a:latin typeface="华文楷体" panose="02010600040101010101" pitchFamily="2" charset="-122"/>
                <a:ea typeface="华文楷体" panose="02010600040101010101" pitchFamily="2" charset="-122"/>
              </a:rPr>
              <a:t>(TDR)</a:t>
            </a:r>
            <a:endParaRPr kumimoji="0" lang="zh-CN" altLang="en-US" sz="2000" dirty="0">
              <a:solidFill>
                <a:srgbClr val="0000CC"/>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2171887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00FF"/>
                </a:solidFill>
              </a:rPr>
              <a:t>项目组织状况</a:t>
            </a:r>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53</a:t>
            </a:fld>
            <a:endParaRPr lang="en-US" dirty="0"/>
          </a:p>
        </p:txBody>
      </p:sp>
      <p:pic>
        <p:nvPicPr>
          <p:cNvPr id="4" name="图片 3"/>
          <p:cNvPicPr>
            <a:picLocks noChangeAspect="1"/>
          </p:cNvPicPr>
          <p:nvPr/>
        </p:nvPicPr>
        <p:blipFill>
          <a:blip r:embed="rId2"/>
          <a:stretch>
            <a:fillRect/>
          </a:stretch>
        </p:blipFill>
        <p:spPr>
          <a:xfrm>
            <a:off x="457200" y="808193"/>
            <a:ext cx="8158581" cy="5176311"/>
          </a:xfrm>
          <a:prstGeom prst="rect">
            <a:avLst/>
          </a:prstGeom>
        </p:spPr>
      </p:pic>
      <p:sp>
        <p:nvSpPr>
          <p:cNvPr id="5" name="文本框 4">
            <a:extLst>
              <a:ext uri="{FF2B5EF4-FFF2-40B4-BE49-F238E27FC236}">
                <a16:creationId xmlns:a16="http://schemas.microsoft.com/office/drawing/2014/main" id="{7FBD7BE5-ABEB-4A8B-B01B-2B53912C1F3D}"/>
              </a:ext>
            </a:extLst>
          </p:cNvPr>
          <p:cNvSpPr txBox="1"/>
          <p:nvPr/>
        </p:nvSpPr>
        <p:spPr>
          <a:xfrm>
            <a:off x="685800" y="6229290"/>
            <a:ext cx="7467600" cy="400110"/>
          </a:xfrm>
          <a:prstGeom prst="rect">
            <a:avLst/>
          </a:prstGeom>
          <a:noFill/>
          <a:ln>
            <a:noFill/>
          </a:ln>
        </p:spPr>
        <p:txBody>
          <a:bodyPr wrap="square" rtlCol="0">
            <a:spAutoFit/>
          </a:bodyPr>
          <a:lstStyle/>
          <a:p>
            <a:pPr algn="ctr" eaLnBrk="0" hangingPunct="0">
              <a:spcBef>
                <a:spcPct val="0"/>
              </a:spcBef>
              <a:buClrTx/>
              <a:buFontTx/>
              <a:buNone/>
            </a:pPr>
            <a:r>
              <a:rPr kumimoji="0" lang="zh-CN" altLang="en-US" sz="2000" dirty="0">
                <a:solidFill>
                  <a:srgbClr val="000000"/>
                </a:solidFill>
                <a:latin typeface="华文楷体" panose="02010600040101010101" pitchFamily="2" charset="-122"/>
                <a:ea typeface="华文楷体" panose="02010600040101010101" pitchFamily="2" charset="-122"/>
              </a:rPr>
              <a:t>各课题组按计划开展研究工作，固定</a:t>
            </a:r>
            <a:r>
              <a:rPr kumimoji="0" lang="zh-CN" altLang="en-US" sz="2000" dirty="0">
                <a:solidFill>
                  <a:srgbClr val="FF0000"/>
                </a:solidFill>
                <a:latin typeface="华文楷体" panose="02010600040101010101" pitchFamily="2" charset="-122"/>
                <a:ea typeface="华文楷体" panose="02010600040101010101" pitchFamily="2" charset="-122"/>
              </a:rPr>
              <a:t>周会</a:t>
            </a:r>
            <a:r>
              <a:rPr kumimoji="0" lang="zh-CN" altLang="en-US" sz="2000" dirty="0">
                <a:solidFill>
                  <a:srgbClr val="000000"/>
                </a:solidFill>
                <a:latin typeface="华文楷体" panose="02010600040101010101" pitchFamily="2" charset="-122"/>
                <a:ea typeface="华文楷体" panose="02010600040101010101" pitchFamily="2" charset="-122"/>
              </a:rPr>
              <a:t>，每两个月</a:t>
            </a:r>
            <a:r>
              <a:rPr kumimoji="0" lang="zh-CN" altLang="en-US" sz="2000" dirty="0">
                <a:solidFill>
                  <a:srgbClr val="FF0000"/>
                </a:solidFill>
                <a:latin typeface="华文楷体" panose="02010600040101010101" pitchFamily="2" charset="-122"/>
                <a:ea typeface="华文楷体" panose="02010600040101010101" pitchFamily="2" charset="-122"/>
              </a:rPr>
              <a:t>项目联合会</a:t>
            </a:r>
            <a:endParaRPr kumimoji="0" lang="en-US" altLang="zh-CN" sz="2000" dirty="0">
              <a:solidFill>
                <a:srgbClr val="FF0000"/>
              </a:solidFill>
              <a:latin typeface="华文楷体" panose="02010600040101010101" pitchFamily="2" charset="-122"/>
              <a:ea typeface="华文楷体" panose="02010600040101010101" pitchFamily="2" charset="-122"/>
            </a:endParaRPr>
          </a:p>
        </p:txBody>
      </p:sp>
      <p:sp>
        <p:nvSpPr>
          <p:cNvPr id="6" name="圆角矩形 9">
            <a:extLst>
              <a:ext uri="{FF2B5EF4-FFF2-40B4-BE49-F238E27FC236}">
                <a16:creationId xmlns:a16="http://schemas.microsoft.com/office/drawing/2014/main" id="{2233CEE6-A1FB-45C7-8594-4B54F515E38D}"/>
              </a:ext>
            </a:extLst>
          </p:cNvPr>
          <p:cNvSpPr/>
          <p:nvPr/>
        </p:nvSpPr>
        <p:spPr>
          <a:xfrm>
            <a:off x="7010400" y="3358850"/>
            <a:ext cx="1295400" cy="2748047"/>
          </a:xfrm>
          <a:prstGeom prst="roundRect">
            <a:avLst>
              <a:gd name="adj" fmla="val 25169"/>
            </a:avLst>
          </a:prstGeom>
          <a:noFill/>
          <a:ln w="31750" cap="flat" cmpd="sng" algn="ctr">
            <a:solidFill>
              <a:srgbClr val="FF0000"/>
            </a:solidFill>
            <a:prstDash val="sysDot"/>
            <a:miter lim="800000"/>
          </a:ln>
          <a:effectLst/>
        </p:spPr>
        <p:txBody>
          <a:bodyPr rtlCol="0" anchor="ctr"/>
          <a:lstStyle/>
          <a:p>
            <a:pPr algn="ctr" eaLnBrk="0" fontAlgn="auto" hangingPunct="0">
              <a:spcBef>
                <a:spcPct val="0"/>
              </a:spcBef>
              <a:spcAft>
                <a:spcPts val="0"/>
              </a:spcAft>
              <a:buClrTx/>
              <a:buFontTx/>
              <a:buNone/>
              <a:defRPr/>
            </a:pPr>
            <a:endParaRPr kumimoji="0" lang="zh-CN" altLang="en-US" sz="1800" b="0" kern="0" baseline="-25000">
              <a:solidFill>
                <a:srgbClr val="FFFFFF"/>
              </a:solidFill>
              <a:latin typeface="Arial"/>
              <a:ea typeface="宋体"/>
            </a:endParaRPr>
          </a:p>
        </p:txBody>
      </p:sp>
      <p:sp>
        <p:nvSpPr>
          <p:cNvPr id="7" name="文本框 6">
            <a:extLst>
              <a:ext uri="{FF2B5EF4-FFF2-40B4-BE49-F238E27FC236}">
                <a16:creationId xmlns:a16="http://schemas.microsoft.com/office/drawing/2014/main" id="{890FF314-207E-49EC-ADAB-A1F98714CE90}"/>
              </a:ext>
            </a:extLst>
          </p:cNvPr>
          <p:cNvSpPr txBox="1"/>
          <p:nvPr/>
        </p:nvSpPr>
        <p:spPr>
          <a:xfrm>
            <a:off x="7010400" y="2970513"/>
            <a:ext cx="1295400" cy="400110"/>
          </a:xfrm>
          <a:prstGeom prst="rect">
            <a:avLst/>
          </a:prstGeom>
          <a:noFill/>
        </p:spPr>
        <p:txBody>
          <a:bodyPr wrap="square" rtlCol="0">
            <a:spAutoFit/>
          </a:bodyPr>
          <a:lstStyle/>
          <a:p>
            <a:pPr algn="l" eaLnBrk="0" hangingPunct="0">
              <a:spcBef>
                <a:spcPct val="0"/>
              </a:spcBef>
              <a:buClrTx/>
              <a:buFontTx/>
              <a:buNone/>
            </a:pPr>
            <a:r>
              <a:rPr kumimoji="0" lang="zh-CN" altLang="en-US" sz="2000" dirty="0">
                <a:solidFill>
                  <a:srgbClr val="FF0000"/>
                </a:solidFill>
                <a:latin typeface="华文楷体" panose="02010600040101010101" pitchFamily="2" charset="-122"/>
                <a:ea typeface="华文楷体" panose="02010600040101010101" pitchFamily="2" charset="-122"/>
              </a:rPr>
              <a:t>会议次数</a:t>
            </a:r>
          </a:p>
        </p:txBody>
      </p:sp>
    </p:spTree>
    <p:extLst>
      <p:ext uri="{BB962C8B-B14F-4D97-AF65-F5344CB8AC3E}">
        <p14:creationId xmlns:p14="http://schemas.microsoft.com/office/powerpoint/2010/main" val="24815128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国际合作</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54</a:t>
            </a:fld>
            <a:endParaRPr lang="en-US" dirty="0"/>
          </a:p>
        </p:txBody>
      </p:sp>
      <p:grpSp>
        <p:nvGrpSpPr>
          <p:cNvPr id="4" name="组合 3"/>
          <p:cNvGrpSpPr/>
          <p:nvPr/>
        </p:nvGrpSpPr>
        <p:grpSpPr>
          <a:xfrm>
            <a:off x="685800" y="914400"/>
            <a:ext cx="7975296" cy="2303055"/>
            <a:chOff x="1289499" y="832275"/>
            <a:chExt cx="7774491" cy="2541440"/>
          </a:xfrm>
        </p:grpSpPr>
        <p:pic>
          <p:nvPicPr>
            <p:cNvPr id="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585" y="872279"/>
              <a:ext cx="6826405" cy="250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2182014" y="1060423"/>
              <a:ext cx="3586883" cy="891822"/>
            </a:xfrm>
            <a:prstGeom prst="rect">
              <a:avLst/>
            </a:prstGeom>
            <a:solidFill>
              <a:sysClr val="window" lastClr="FFFFFF"/>
            </a:solidFill>
          </p:spPr>
          <p:txBody>
            <a:bodyPr wrap="square" rtlCol="0">
              <a:spAutoFit/>
            </a:bodyPr>
            <a:lstStyle/>
            <a:p>
              <a:pPr algn="l" defTabSz="457200" fontAlgn="auto">
                <a:spcBef>
                  <a:spcPts val="0"/>
                </a:spcBef>
                <a:spcAft>
                  <a:spcPts val="0"/>
                </a:spcAft>
                <a:buClrTx/>
                <a:buFontTx/>
                <a:buNone/>
                <a:defRPr/>
              </a:pPr>
              <a:endParaRPr kumimoji="0" lang="zh-CN" altLang="en-US" sz="1800" b="0" kern="0" dirty="0" smtClean="0">
                <a:solidFill>
                  <a:prstClr val="black"/>
                </a:solidFill>
                <a:latin typeface="Calibri"/>
                <a:ea typeface="宋体" panose="02010600030101010101" pitchFamily="2" charset="-122"/>
              </a:endParaRPr>
            </a:p>
          </p:txBody>
        </p:sp>
        <p:pic>
          <p:nvPicPr>
            <p:cNvPr id="7" name="图片 6"/>
            <p:cNvPicPr>
              <a:picLocks noChangeAspect="1"/>
            </p:cNvPicPr>
            <p:nvPr/>
          </p:nvPicPr>
          <p:blipFill>
            <a:blip r:embed="rId3"/>
            <a:stretch>
              <a:fillRect/>
            </a:stretch>
          </p:blipFill>
          <p:spPr>
            <a:xfrm>
              <a:off x="1289499" y="925302"/>
              <a:ext cx="1002216" cy="809724"/>
            </a:xfrm>
            <a:prstGeom prst="rect">
              <a:avLst/>
            </a:prstGeom>
          </p:spPr>
        </p:pic>
        <p:sp>
          <p:nvSpPr>
            <p:cNvPr id="8" name="文本框 7"/>
            <p:cNvSpPr txBox="1"/>
            <p:nvPr/>
          </p:nvSpPr>
          <p:spPr>
            <a:xfrm>
              <a:off x="2237585" y="832275"/>
              <a:ext cx="4562707" cy="984938"/>
            </a:xfrm>
            <a:prstGeom prst="rect">
              <a:avLst/>
            </a:prstGeom>
            <a:noFill/>
          </p:spPr>
          <p:txBody>
            <a:bodyPr wrap="square" rtlCol="0">
              <a:spAutoFit/>
            </a:bodyPr>
            <a:lstStyle/>
            <a:p>
              <a:pPr algn="ctr" defTabSz="457200" fontAlgn="auto">
                <a:lnSpc>
                  <a:spcPct val="130000"/>
                </a:lnSpc>
                <a:spcBef>
                  <a:spcPts val="0"/>
                </a:spcBef>
                <a:spcAft>
                  <a:spcPts val="0"/>
                </a:spcAft>
                <a:buClrTx/>
                <a:buFontTx/>
                <a:buNone/>
                <a:defRPr/>
              </a:pPr>
              <a:r>
                <a:rPr kumimoji="0" lang="en-US" altLang="zh-CN" sz="2000" kern="0" dirty="0" smtClean="0">
                  <a:solidFill>
                    <a:prstClr val="black"/>
                  </a:solidFill>
                  <a:latin typeface="Calibri"/>
                  <a:ea typeface="宋体" panose="02010600030101010101" pitchFamily="2" charset="-122"/>
                </a:rPr>
                <a:t>Super Charm-Tau at </a:t>
              </a:r>
              <a:r>
                <a:rPr kumimoji="0" lang="en-US" altLang="zh-CN" sz="2000" kern="0" dirty="0" smtClean="0">
                  <a:solidFill>
                    <a:srgbClr val="FF0000"/>
                  </a:solidFill>
                  <a:latin typeface="Calibri"/>
                  <a:ea typeface="宋体" panose="02010600030101010101" pitchFamily="2" charset="-122"/>
                </a:rPr>
                <a:t>Novosibirsk</a:t>
              </a:r>
              <a:r>
                <a:rPr kumimoji="0" lang="en-US" altLang="zh-CN" sz="2000" kern="0" dirty="0" smtClean="0">
                  <a:solidFill>
                    <a:prstClr val="black"/>
                  </a:solidFill>
                  <a:latin typeface="Calibri"/>
                  <a:ea typeface="宋体" panose="02010600030101010101" pitchFamily="2" charset="-122"/>
                </a:rPr>
                <a:t>, RUSSIA, </a:t>
              </a:r>
            </a:p>
            <a:p>
              <a:pPr algn="ctr" defTabSz="457200" fontAlgn="auto">
                <a:lnSpc>
                  <a:spcPct val="130000"/>
                </a:lnSpc>
                <a:spcBef>
                  <a:spcPts val="0"/>
                </a:spcBef>
                <a:spcAft>
                  <a:spcPts val="0"/>
                </a:spcAft>
                <a:buClrTx/>
                <a:buFontTx/>
                <a:buNone/>
                <a:defRPr/>
              </a:pPr>
              <a:r>
                <a:rPr kumimoji="0" lang="en-US" altLang="zh-CN" sz="2000" kern="0" dirty="0" err="1" smtClean="0">
                  <a:solidFill>
                    <a:srgbClr val="FF0000"/>
                  </a:solidFill>
                  <a:latin typeface="Calibri"/>
                  <a:ea typeface="宋体" panose="02010600030101010101" pitchFamily="2" charset="-122"/>
                </a:rPr>
                <a:t>Budker</a:t>
              </a:r>
              <a:r>
                <a:rPr kumimoji="0" lang="en-US" altLang="zh-CN" sz="2000" kern="0" dirty="0" smtClean="0">
                  <a:solidFill>
                    <a:srgbClr val="FF0000"/>
                  </a:solidFill>
                  <a:latin typeface="Calibri"/>
                  <a:ea typeface="宋体" panose="02010600030101010101" pitchFamily="2" charset="-122"/>
                </a:rPr>
                <a:t> Institute </a:t>
              </a:r>
              <a:r>
                <a:rPr kumimoji="0" lang="en-US" altLang="zh-CN" sz="2000" kern="0" dirty="0" smtClean="0">
                  <a:solidFill>
                    <a:prstClr val="black"/>
                  </a:solidFill>
                  <a:latin typeface="Calibri"/>
                  <a:ea typeface="宋体" panose="02010600030101010101" pitchFamily="2" charset="-122"/>
                </a:rPr>
                <a:t>of Nuclear Physics (BINP)</a:t>
              </a:r>
              <a:endParaRPr kumimoji="0" lang="zh-CN" altLang="en-US" sz="2000" kern="0" dirty="0" smtClean="0">
                <a:solidFill>
                  <a:prstClr val="black"/>
                </a:solidFill>
                <a:latin typeface="Calibri"/>
                <a:ea typeface="宋体" panose="02010600030101010101" pitchFamily="2" charset="-122"/>
              </a:endParaRPr>
            </a:p>
          </p:txBody>
        </p:sp>
      </p:grpSp>
      <p:sp>
        <p:nvSpPr>
          <p:cNvPr id="9" name="文本框 8"/>
          <p:cNvSpPr txBox="1"/>
          <p:nvPr/>
        </p:nvSpPr>
        <p:spPr>
          <a:xfrm>
            <a:off x="838200" y="3217455"/>
            <a:ext cx="7874440" cy="3533275"/>
          </a:xfrm>
          <a:prstGeom prst="rect">
            <a:avLst/>
          </a:prstGeom>
          <a:noFill/>
        </p:spPr>
        <p:txBody>
          <a:bodyPr wrap="square" rtlCol="0">
            <a:spAutoFit/>
          </a:bodyPr>
          <a:lstStyle/>
          <a:p>
            <a:pPr marL="342900" indent="-342900" algn="l" defTabSz="457200" fontAlgn="auto">
              <a:lnSpc>
                <a:spcPct val="130000"/>
              </a:lnSpc>
              <a:spcBef>
                <a:spcPts val="0"/>
              </a:spcBef>
              <a:spcAft>
                <a:spcPts val="0"/>
              </a:spcAft>
              <a:buClrTx/>
              <a:buFont typeface="Wingdings" panose="05000000000000000000" pitchFamily="2" charset="2"/>
              <a:buChar char="p"/>
              <a:defRPr/>
            </a:pPr>
            <a:r>
              <a:rPr kumimoji="0" lang="zh-CN" altLang="en-US" sz="2000" dirty="0" smtClean="0">
                <a:solidFill>
                  <a:srgbClr val="FF0000"/>
                </a:solidFill>
                <a:latin typeface="华文楷体" panose="02010600040101010101" pitchFamily="2" charset="-122"/>
                <a:ea typeface="华文楷体" panose="02010600040101010101" pitchFamily="2" charset="-122"/>
              </a:rPr>
              <a:t>俄罗斯</a:t>
            </a:r>
            <a:r>
              <a:rPr kumimoji="0" lang="zh-CN" altLang="en-US" sz="2000" dirty="0" smtClean="0">
                <a:solidFill>
                  <a:prstClr val="black"/>
                </a:solidFill>
                <a:latin typeface="华文楷体" panose="02010600040101010101" pitchFamily="2" charset="-122"/>
                <a:ea typeface="华文楷体" panose="02010600040101010101" pitchFamily="2" charset="-122"/>
              </a:rPr>
              <a:t>在</a:t>
            </a:r>
            <a:r>
              <a:rPr kumimoji="0" lang="en-US" altLang="zh-CN" sz="2000" dirty="0" smtClean="0">
                <a:solidFill>
                  <a:prstClr val="black"/>
                </a:solidFill>
                <a:latin typeface="华文楷体" panose="02010600040101010101" pitchFamily="2" charset="-122"/>
                <a:ea typeface="华文楷体" panose="02010600040101010101" pitchFamily="2" charset="-122"/>
              </a:rPr>
              <a:t>STCF</a:t>
            </a:r>
            <a:r>
              <a:rPr kumimoji="0" lang="zh-CN" altLang="en-US" sz="2000" dirty="0" smtClean="0">
                <a:solidFill>
                  <a:prstClr val="black"/>
                </a:solidFill>
                <a:latin typeface="华文楷体" panose="02010600040101010101" pitchFamily="2" charset="-122"/>
                <a:ea typeface="华文楷体" panose="02010600040101010101" pitchFamily="2" charset="-122"/>
              </a:rPr>
              <a:t>项目上有很长的历史，做了</a:t>
            </a:r>
            <a:r>
              <a:rPr kumimoji="0" lang="zh-CN" altLang="en-US" sz="2000" dirty="0" smtClean="0">
                <a:solidFill>
                  <a:srgbClr val="FF0000"/>
                </a:solidFill>
                <a:latin typeface="华文楷体" panose="02010600040101010101" pitchFamily="2" charset="-122"/>
                <a:ea typeface="华文楷体" panose="02010600040101010101" pitchFamily="2" charset="-122"/>
              </a:rPr>
              <a:t>大量</a:t>
            </a:r>
            <a:r>
              <a:rPr kumimoji="0" lang="zh-CN" altLang="en-US" sz="2000" dirty="0" smtClean="0">
                <a:solidFill>
                  <a:prstClr val="black"/>
                </a:solidFill>
                <a:latin typeface="华文楷体" panose="02010600040101010101" pitchFamily="2" charset="-122"/>
                <a:ea typeface="华文楷体" panose="02010600040101010101" pitchFamily="2" charset="-122"/>
              </a:rPr>
              <a:t>的</a:t>
            </a:r>
            <a:r>
              <a:rPr kumimoji="0" lang="zh-CN" altLang="en-US" sz="2000" dirty="0" smtClean="0">
                <a:solidFill>
                  <a:srgbClr val="FF0000"/>
                </a:solidFill>
                <a:latin typeface="华文楷体" panose="02010600040101010101" pitchFamily="2" charset="-122"/>
                <a:ea typeface="华文楷体" panose="02010600040101010101" pitchFamily="2" charset="-122"/>
              </a:rPr>
              <a:t>预研</a:t>
            </a:r>
            <a:r>
              <a:rPr kumimoji="0" lang="zh-CN" altLang="en-US" sz="2000" dirty="0" smtClean="0">
                <a:solidFill>
                  <a:prstClr val="black"/>
                </a:solidFill>
                <a:latin typeface="华文楷体" panose="02010600040101010101" pitchFamily="2" charset="-122"/>
                <a:ea typeface="华文楷体" panose="02010600040101010101" pitchFamily="2" charset="-122"/>
              </a:rPr>
              <a:t>工作</a:t>
            </a:r>
            <a:endParaRPr kumimoji="0" lang="en-US" altLang="zh-CN" sz="2000" dirty="0" smtClean="0">
              <a:solidFill>
                <a:prstClr val="black"/>
              </a:solidFill>
              <a:latin typeface="华文楷体" panose="02010600040101010101" pitchFamily="2" charset="-122"/>
              <a:ea typeface="华文楷体" panose="02010600040101010101" pitchFamily="2" charset="-122"/>
            </a:endParaRPr>
          </a:p>
          <a:p>
            <a:pPr marL="342900" indent="-342900" algn="l" defTabSz="457200" fontAlgn="auto">
              <a:lnSpc>
                <a:spcPct val="130000"/>
              </a:lnSpc>
              <a:spcBef>
                <a:spcPts val="0"/>
              </a:spcBef>
              <a:spcAft>
                <a:spcPts val="0"/>
              </a:spcAft>
              <a:buClrTx/>
              <a:buFont typeface="Wingdings" panose="05000000000000000000" pitchFamily="2" charset="2"/>
              <a:buChar char="p"/>
              <a:defRPr/>
            </a:pPr>
            <a:r>
              <a:rPr kumimoji="0" lang="zh-CN" altLang="en-US" sz="2000" dirty="0" smtClean="0">
                <a:solidFill>
                  <a:prstClr val="black"/>
                </a:solidFill>
                <a:latin typeface="华文楷体" panose="02010600040101010101" pitchFamily="2" charset="-122"/>
                <a:ea typeface="华文楷体" panose="02010600040101010101" pitchFamily="2" charset="-122"/>
              </a:rPr>
              <a:t>经过多次磋商，</a:t>
            </a:r>
            <a:r>
              <a:rPr kumimoji="0" lang="zh-CN" altLang="en-US" sz="2000" dirty="0" smtClean="0">
                <a:solidFill>
                  <a:srgbClr val="FF0000"/>
                </a:solidFill>
                <a:latin typeface="华文楷体" panose="02010600040101010101" pitchFamily="2" charset="-122"/>
                <a:ea typeface="华文楷体" panose="02010600040101010101" pitchFamily="2" charset="-122"/>
              </a:rPr>
              <a:t>初步达成</a:t>
            </a:r>
            <a:r>
              <a:rPr kumimoji="0" lang="zh-CN" altLang="en-US" sz="2000" dirty="0">
                <a:solidFill>
                  <a:prstClr val="black"/>
                </a:solidFill>
                <a:latin typeface="华文楷体" panose="02010600040101010101" pitchFamily="2" charset="-122"/>
                <a:ea typeface="华文楷体" panose="02010600040101010101" pitchFamily="2" charset="-122"/>
              </a:rPr>
              <a:t>部分</a:t>
            </a:r>
            <a:r>
              <a:rPr kumimoji="0" lang="zh-CN" altLang="en-US" sz="2000" dirty="0" smtClean="0">
                <a:solidFill>
                  <a:srgbClr val="FF0000"/>
                </a:solidFill>
                <a:latin typeface="华文楷体" panose="02010600040101010101" pitchFamily="2" charset="-122"/>
                <a:ea typeface="华文楷体" panose="02010600040101010101" pitchFamily="2" charset="-122"/>
              </a:rPr>
              <a:t>关键技术预研</a:t>
            </a:r>
            <a:r>
              <a:rPr kumimoji="0" lang="zh-CN" altLang="en-US" sz="2000" dirty="0" smtClean="0">
                <a:solidFill>
                  <a:prstClr val="black"/>
                </a:solidFill>
                <a:latin typeface="华文楷体" panose="02010600040101010101" pitchFamily="2" charset="-122"/>
                <a:ea typeface="华文楷体" panose="02010600040101010101" pitchFamily="2" charset="-122"/>
              </a:rPr>
              <a:t>和</a:t>
            </a:r>
            <a:r>
              <a:rPr kumimoji="0" lang="zh-CN" altLang="en-US" sz="2000" dirty="0" smtClean="0">
                <a:solidFill>
                  <a:srgbClr val="FF0000"/>
                </a:solidFill>
                <a:latin typeface="华文楷体" panose="02010600040101010101" pitchFamily="2" charset="-122"/>
                <a:ea typeface="华文楷体" panose="02010600040101010101" pitchFamily="2" charset="-122"/>
              </a:rPr>
              <a:t>人才培养</a:t>
            </a:r>
            <a:r>
              <a:rPr kumimoji="0" lang="zh-CN" altLang="en-US" sz="2000" dirty="0" smtClean="0">
                <a:solidFill>
                  <a:prstClr val="black"/>
                </a:solidFill>
                <a:latin typeface="华文楷体" panose="02010600040101010101" pitchFamily="2" charset="-122"/>
                <a:ea typeface="华文楷体" panose="02010600040101010101" pitchFamily="2" charset="-122"/>
              </a:rPr>
              <a:t>的协议</a:t>
            </a:r>
            <a:endParaRPr kumimoji="0" lang="en-US" altLang="zh-CN" sz="2000" dirty="0" smtClean="0">
              <a:solidFill>
                <a:prstClr val="black"/>
              </a:solidFill>
              <a:latin typeface="华文楷体" panose="02010600040101010101" pitchFamily="2" charset="-122"/>
              <a:ea typeface="华文楷体" panose="02010600040101010101" pitchFamily="2" charset="-122"/>
            </a:endParaRPr>
          </a:p>
          <a:p>
            <a:pPr marL="342900" indent="-342900" algn="l" defTabSz="457200" fontAlgn="auto">
              <a:lnSpc>
                <a:spcPct val="130000"/>
              </a:lnSpc>
              <a:spcBef>
                <a:spcPts val="0"/>
              </a:spcBef>
              <a:spcAft>
                <a:spcPts val="0"/>
              </a:spcAft>
              <a:buClrTx/>
              <a:buFont typeface="Wingdings" panose="05000000000000000000" pitchFamily="2" charset="2"/>
              <a:buChar char="p"/>
              <a:defRPr/>
            </a:pPr>
            <a:r>
              <a:rPr kumimoji="0" lang="zh-CN" altLang="en-US" sz="2000" dirty="0" smtClean="0">
                <a:solidFill>
                  <a:prstClr val="black"/>
                </a:solidFill>
                <a:latin typeface="华文楷体" panose="02010600040101010101" pitchFamily="2" charset="-122"/>
                <a:ea typeface="华文楷体" panose="02010600040101010101" pitchFamily="2" charset="-122"/>
              </a:rPr>
              <a:t>中国、俄罗斯和欧洲</a:t>
            </a:r>
            <a:r>
              <a:rPr kumimoji="0" lang="zh-CN" altLang="en-US" sz="2000" dirty="0" smtClean="0">
                <a:solidFill>
                  <a:srgbClr val="FF0000"/>
                </a:solidFill>
                <a:latin typeface="华文楷体" panose="02010600040101010101" pitchFamily="2" charset="-122"/>
                <a:ea typeface="华文楷体" panose="02010600040101010101" pitchFamily="2" charset="-122"/>
              </a:rPr>
              <a:t>联合研讨会</a:t>
            </a:r>
            <a:endParaRPr kumimoji="0" lang="en-US" altLang="zh-CN" sz="2000" dirty="0" smtClean="0">
              <a:solidFill>
                <a:srgbClr val="FF0000"/>
              </a:solidFill>
              <a:latin typeface="华文楷体" panose="02010600040101010101" pitchFamily="2" charset="-122"/>
              <a:ea typeface="华文楷体" panose="02010600040101010101" pitchFamily="2" charset="-122"/>
            </a:endParaRPr>
          </a:p>
          <a:p>
            <a:pPr marL="702000" indent="-342900" algn="l" defTabSz="457200" fontAlgn="auto">
              <a:lnSpc>
                <a:spcPct val="130000"/>
              </a:lnSpc>
              <a:spcBef>
                <a:spcPts val="0"/>
              </a:spcBef>
              <a:spcAft>
                <a:spcPts val="0"/>
              </a:spcAft>
              <a:buClrTx/>
              <a:buFont typeface="Symbol" panose="05050102010706020507" pitchFamily="18" charset="2"/>
              <a:buChar char="-"/>
              <a:defRPr/>
            </a:pPr>
            <a:r>
              <a:rPr kumimoji="0" lang="en-US" altLang="zh-CN" sz="1800" dirty="0" smtClean="0">
                <a:solidFill>
                  <a:prstClr val="black"/>
                </a:solidFill>
                <a:latin typeface="华文楷体" panose="02010600040101010101" pitchFamily="2" charset="-122"/>
                <a:ea typeface="华文楷体" panose="02010600040101010101" pitchFamily="2" charset="-122"/>
              </a:rPr>
              <a:t>2018 </a:t>
            </a:r>
            <a:r>
              <a:rPr kumimoji="0" lang="zh-CN" altLang="en-US" sz="1800" dirty="0" smtClean="0">
                <a:solidFill>
                  <a:prstClr val="black"/>
                </a:solidFill>
                <a:latin typeface="华文楷体" panose="02010600040101010101" pitchFamily="2" charset="-122"/>
                <a:ea typeface="华文楷体" panose="02010600040101010101" pitchFamily="2" charset="-122"/>
              </a:rPr>
              <a:t>北京</a:t>
            </a:r>
            <a:r>
              <a:rPr kumimoji="0" lang="en-US" altLang="zh-CN" sz="1800" dirty="0" smtClean="0">
                <a:solidFill>
                  <a:prstClr val="black"/>
                </a:solidFill>
                <a:latin typeface="华文楷体" panose="02010600040101010101" pitchFamily="2" charset="-122"/>
                <a:ea typeface="华文楷体" panose="02010600040101010101" pitchFamily="2" charset="-122"/>
              </a:rPr>
              <a:t>(3</a:t>
            </a:r>
            <a:r>
              <a:rPr kumimoji="0" lang="zh-CN" altLang="en-US" sz="1800" dirty="0" smtClean="0">
                <a:solidFill>
                  <a:prstClr val="black"/>
                </a:solidFill>
                <a:latin typeface="华文楷体" panose="02010600040101010101" pitchFamily="2" charset="-122"/>
                <a:ea typeface="华文楷体" panose="02010600040101010101" pitchFamily="2" charset="-122"/>
              </a:rPr>
              <a:t>月份</a:t>
            </a:r>
            <a:r>
              <a:rPr kumimoji="0" lang="en-US" altLang="zh-CN" sz="1800" dirty="0" smtClean="0">
                <a:solidFill>
                  <a:prstClr val="black"/>
                </a:solidFill>
                <a:latin typeface="华文楷体" panose="02010600040101010101" pitchFamily="2" charset="-122"/>
                <a:ea typeface="华文楷体" panose="02010600040101010101" pitchFamily="2" charset="-122"/>
              </a:rPr>
              <a:t>)</a:t>
            </a:r>
            <a:r>
              <a:rPr kumimoji="0" lang="zh-CN" altLang="en-US" sz="1800" dirty="0" smtClean="0">
                <a:solidFill>
                  <a:prstClr val="black"/>
                </a:solidFill>
                <a:latin typeface="华文楷体" panose="02010600040101010101" pitchFamily="2" charset="-122"/>
                <a:ea typeface="华文楷体" panose="02010600040101010101" pitchFamily="2" charset="-122"/>
              </a:rPr>
              <a:t>、新西伯利亚</a:t>
            </a:r>
            <a:r>
              <a:rPr kumimoji="0" lang="en-US" altLang="zh-CN" sz="1800" dirty="0" smtClean="0">
                <a:solidFill>
                  <a:prstClr val="black"/>
                </a:solidFill>
                <a:latin typeface="华文楷体" panose="02010600040101010101" pitchFamily="2" charset="-122"/>
                <a:ea typeface="华文楷体" panose="02010600040101010101" pitchFamily="2" charset="-122"/>
              </a:rPr>
              <a:t>(5</a:t>
            </a:r>
            <a:r>
              <a:rPr kumimoji="0" lang="zh-CN" altLang="en-US" sz="1800" dirty="0" smtClean="0">
                <a:solidFill>
                  <a:prstClr val="black"/>
                </a:solidFill>
                <a:latin typeface="华文楷体" panose="02010600040101010101" pitchFamily="2" charset="-122"/>
                <a:ea typeface="华文楷体" panose="02010600040101010101" pitchFamily="2" charset="-122"/>
              </a:rPr>
              <a:t>月份）、巴黎</a:t>
            </a:r>
            <a:r>
              <a:rPr kumimoji="0" lang="en-US" altLang="zh-CN" sz="1800" dirty="0" smtClean="0">
                <a:solidFill>
                  <a:prstClr val="black"/>
                </a:solidFill>
                <a:latin typeface="华文楷体" panose="02010600040101010101" pitchFamily="2" charset="-122"/>
                <a:ea typeface="华文楷体" panose="02010600040101010101" pitchFamily="2" charset="-122"/>
              </a:rPr>
              <a:t>(12</a:t>
            </a:r>
            <a:r>
              <a:rPr kumimoji="0" lang="zh-CN" altLang="en-US" sz="1800" dirty="0" smtClean="0">
                <a:solidFill>
                  <a:prstClr val="black"/>
                </a:solidFill>
                <a:latin typeface="华文楷体" panose="02010600040101010101" pitchFamily="2" charset="-122"/>
                <a:ea typeface="华文楷体" panose="02010600040101010101" pitchFamily="2" charset="-122"/>
              </a:rPr>
              <a:t>月份</a:t>
            </a:r>
            <a:r>
              <a:rPr kumimoji="0" lang="en-US" altLang="zh-CN" sz="1800" dirty="0" smtClean="0">
                <a:solidFill>
                  <a:prstClr val="black"/>
                </a:solidFill>
                <a:latin typeface="华文楷体" panose="02010600040101010101" pitchFamily="2" charset="-122"/>
                <a:ea typeface="华文楷体" panose="02010600040101010101" pitchFamily="2" charset="-122"/>
              </a:rPr>
              <a:t>)</a:t>
            </a:r>
          </a:p>
          <a:p>
            <a:pPr marL="702000" indent="-342900" algn="l" defTabSz="457200" fontAlgn="auto">
              <a:lnSpc>
                <a:spcPct val="130000"/>
              </a:lnSpc>
              <a:spcBef>
                <a:spcPts val="0"/>
              </a:spcBef>
              <a:spcAft>
                <a:spcPts val="0"/>
              </a:spcAft>
              <a:buClrTx/>
              <a:buFont typeface="Symbol" panose="05050102010706020507" pitchFamily="18" charset="2"/>
              <a:buChar char="-"/>
              <a:defRPr/>
            </a:pPr>
            <a:r>
              <a:rPr kumimoji="0" lang="en-US" altLang="zh-CN" sz="1800" dirty="0" smtClean="0">
                <a:solidFill>
                  <a:prstClr val="black"/>
                </a:solidFill>
                <a:latin typeface="华文楷体" panose="02010600040101010101" pitchFamily="2" charset="-122"/>
                <a:ea typeface="华文楷体" panose="02010600040101010101" pitchFamily="2" charset="-122"/>
              </a:rPr>
              <a:t>2019 </a:t>
            </a:r>
            <a:r>
              <a:rPr kumimoji="0" lang="zh-CN" altLang="en-US" sz="1800" dirty="0" smtClean="0">
                <a:solidFill>
                  <a:prstClr val="black"/>
                </a:solidFill>
                <a:latin typeface="华文楷体" panose="02010600040101010101" pitchFamily="2" charset="-122"/>
                <a:ea typeface="华文楷体" panose="02010600040101010101" pitchFamily="2" charset="-122"/>
              </a:rPr>
              <a:t>莫斯科</a:t>
            </a:r>
            <a:r>
              <a:rPr kumimoji="0" lang="en-US" altLang="zh-CN" sz="1800" dirty="0" smtClean="0">
                <a:solidFill>
                  <a:prstClr val="black"/>
                </a:solidFill>
                <a:latin typeface="华文楷体" panose="02010600040101010101" pitchFamily="2" charset="-122"/>
                <a:ea typeface="华文楷体" panose="02010600040101010101" pitchFamily="2" charset="-122"/>
              </a:rPr>
              <a:t>(9</a:t>
            </a:r>
            <a:r>
              <a:rPr kumimoji="0" lang="zh-CN" altLang="en-US" sz="1800" dirty="0" smtClean="0">
                <a:solidFill>
                  <a:prstClr val="black"/>
                </a:solidFill>
                <a:latin typeface="华文楷体" panose="02010600040101010101" pitchFamily="2" charset="-122"/>
                <a:ea typeface="华文楷体" panose="02010600040101010101" pitchFamily="2" charset="-122"/>
              </a:rPr>
              <a:t>月份）</a:t>
            </a:r>
            <a:endParaRPr kumimoji="0" lang="en-US" altLang="zh-CN" sz="1800" dirty="0" smtClean="0">
              <a:solidFill>
                <a:prstClr val="black"/>
              </a:solidFill>
              <a:latin typeface="华文楷体" panose="02010600040101010101" pitchFamily="2" charset="-122"/>
              <a:ea typeface="华文楷体" panose="02010600040101010101" pitchFamily="2" charset="-122"/>
            </a:endParaRPr>
          </a:p>
          <a:p>
            <a:pPr marL="702000" indent="-342900" algn="l" defTabSz="457200" fontAlgn="auto">
              <a:lnSpc>
                <a:spcPct val="130000"/>
              </a:lnSpc>
              <a:spcBef>
                <a:spcPts val="0"/>
              </a:spcBef>
              <a:spcAft>
                <a:spcPts val="0"/>
              </a:spcAft>
              <a:buClrTx/>
              <a:buFont typeface="Symbol" panose="05050102010706020507" pitchFamily="18" charset="2"/>
              <a:buChar char="-"/>
              <a:defRPr/>
            </a:pPr>
            <a:r>
              <a:rPr kumimoji="0" lang="en-US" altLang="zh-CN" sz="1800" dirty="0" smtClean="0">
                <a:solidFill>
                  <a:schemeClr val="tx1"/>
                </a:solidFill>
                <a:latin typeface="华文楷体" panose="02010600040101010101" pitchFamily="2" charset="-122"/>
                <a:ea typeface="华文楷体" panose="02010600040101010101" pitchFamily="2" charset="-122"/>
              </a:rPr>
              <a:t>2020 </a:t>
            </a:r>
            <a:r>
              <a:rPr kumimoji="0" lang="zh-CN" altLang="en-US" sz="1800" dirty="0" smtClean="0">
                <a:solidFill>
                  <a:schemeClr val="tx1"/>
                </a:solidFill>
                <a:latin typeface="华文楷体" panose="02010600040101010101" pitchFamily="2" charset="-122"/>
                <a:ea typeface="华文楷体" panose="02010600040101010101" pitchFamily="2" charset="-122"/>
              </a:rPr>
              <a:t>广州</a:t>
            </a:r>
            <a:r>
              <a:rPr kumimoji="0" lang="en-US" altLang="zh-CN" sz="1800" dirty="0" smtClean="0">
                <a:solidFill>
                  <a:schemeClr val="tx1"/>
                </a:solidFill>
                <a:latin typeface="华文楷体" panose="02010600040101010101" pitchFamily="2" charset="-122"/>
                <a:ea typeface="华文楷体" panose="02010600040101010101" pitchFamily="2" charset="-122"/>
              </a:rPr>
              <a:t>(11</a:t>
            </a:r>
            <a:r>
              <a:rPr kumimoji="0" lang="zh-CN" altLang="en-US" sz="1800" dirty="0" smtClean="0">
                <a:solidFill>
                  <a:schemeClr val="tx1"/>
                </a:solidFill>
                <a:latin typeface="华文楷体" panose="02010600040101010101" pitchFamily="2" charset="-122"/>
                <a:ea typeface="华文楷体" panose="02010600040101010101" pitchFamily="2" charset="-122"/>
              </a:rPr>
              <a:t>月份</a:t>
            </a:r>
            <a:r>
              <a:rPr kumimoji="0" lang="en-US" altLang="zh-CN" sz="1800" dirty="0" smtClean="0">
                <a:solidFill>
                  <a:schemeClr val="tx1"/>
                </a:solidFill>
                <a:latin typeface="华文楷体" panose="02010600040101010101" pitchFamily="2" charset="-122"/>
                <a:ea typeface="华文楷体" panose="02010600040101010101" pitchFamily="2" charset="-122"/>
              </a:rPr>
              <a:t>) </a:t>
            </a:r>
            <a:r>
              <a:rPr kumimoji="0" lang="zh-CN" altLang="en-US" sz="1800" dirty="0" smtClean="0">
                <a:solidFill>
                  <a:schemeClr val="tx1"/>
                </a:solidFill>
                <a:latin typeface="华文楷体" panose="02010600040101010101" pitchFamily="2" charset="-122"/>
                <a:ea typeface="华文楷体" panose="02010600040101010101" pitchFamily="2" charset="-122"/>
              </a:rPr>
              <a:t>线上</a:t>
            </a:r>
            <a:endParaRPr kumimoji="0" lang="en-US" altLang="zh-CN" sz="1800" dirty="0">
              <a:solidFill>
                <a:schemeClr val="tx1"/>
              </a:solidFill>
              <a:latin typeface="华文楷体" panose="02010600040101010101" pitchFamily="2" charset="-122"/>
              <a:ea typeface="华文楷体" panose="02010600040101010101" pitchFamily="2" charset="-122"/>
            </a:endParaRPr>
          </a:p>
          <a:p>
            <a:pPr marL="702000" indent="-342900" algn="l" defTabSz="457200" fontAlgn="auto">
              <a:lnSpc>
                <a:spcPct val="130000"/>
              </a:lnSpc>
              <a:spcBef>
                <a:spcPts val="0"/>
              </a:spcBef>
              <a:spcAft>
                <a:spcPts val="0"/>
              </a:spcAft>
              <a:buClrTx/>
              <a:buFont typeface="Symbol" panose="05050102010706020507" pitchFamily="18" charset="2"/>
              <a:buChar char="-"/>
              <a:defRPr/>
            </a:pPr>
            <a:r>
              <a:rPr kumimoji="0" lang="en-US" altLang="zh-CN" sz="1800" dirty="0" smtClean="0">
                <a:solidFill>
                  <a:srgbClr val="392BF5"/>
                </a:solidFill>
                <a:latin typeface="华文楷体" panose="02010600040101010101" pitchFamily="2" charset="-122"/>
                <a:ea typeface="华文楷体" panose="02010600040101010101" pitchFamily="2" charset="-122"/>
              </a:rPr>
              <a:t>2021 </a:t>
            </a:r>
            <a:r>
              <a:rPr kumimoji="0" lang="zh-CN" altLang="en-US" sz="1800" dirty="0" smtClean="0">
                <a:solidFill>
                  <a:srgbClr val="392BF5"/>
                </a:solidFill>
                <a:latin typeface="华文楷体" panose="02010600040101010101" pitchFamily="2" charset="-122"/>
                <a:ea typeface="华文楷体" panose="02010600040101010101" pitchFamily="2" charset="-122"/>
              </a:rPr>
              <a:t>俄罗斯（</a:t>
            </a:r>
            <a:r>
              <a:rPr kumimoji="0" lang="en-US" altLang="zh-CN" sz="1800" dirty="0" smtClean="0">
                <a:solidFill>
                  <a:srgbClr val="392BF5"/>
                </a:solidFill>
                <a:latin typeface="华文楷体" panose="02010600040101010101" pitchFamily="2" charset="-122"/>
                <a:ea typeface="华文楷体" panose="02010600040101010101" pitchFamily="2" charset="-122"/>
              </a:rPr>
              <a:t>11</a:t>
            </a:r>
            <a:r>
              <a:rPr kumimoji="0" lang="zh-CN" altLang="en-US" sz="1800" dirty="0" smtClean="0">
                <a:solidFill>
                  <a:srgbClr val="392BF5"/>
                </a:solidFill>
                <a:latin typeface="华文楷体" panose="02010600040101010101" pitchFamily="2" charset="-122"/>
                <a:ea typeface="华文楷体" panose="02010600040101010101" pitchFamily="2" charset="-122"/>
              </a:rPr>
              <a:t>月份筹备）线上</a:t>
            </a:r>
            <a:endParaRPr kumimoji="0" lang="en-US" altLang="zh-CN" sz="1800" dirty="0" smtClean="0">
              <a:solidFill>
                <a:srgbClr val="392BF5"/>
              </a:solidFill>
              <a:latin typeface="华文楷体" panose="02010600040101010101" pitchFamily="2" charset="-122"/>
              <a:ea typeface="华文楷体" panose="02010600040101010101" pitchFamily="2" charset="-122"/>
            </a:endParaRPr>
          </a:p>
          <a:p>
            <a:pPr marL="342900" indent="-342900" algn="l" defTabSz="457200" fontAlgn="auto">
              <a:lnSpc>
                <a:spcPct val="130000"/>
              </a:lnSpc>
              <a:spcBef>
                <a:spcPts val="0"/>
              </a:spcBef>
              <a:spcAft>
                <a:spcPts val="0"/>
              </a:spcAft>
              <a:buClrTx/>
              <a:buFont typeface="Wingdings" panose="05000000000000000000" pitchFamily="2" charset="2"/>
              <a:buChar char="p"/>
              <a:defRPr/>
            </a:pPr>
            <a:r>
              <a:rPr kumimoji="0" lang="zh-CN" altLang="en-US" sz="2000" dirty="0" smtClean="0">
                <a:solidFill>
                  <a:prstClr val="black"/>
                </a:solidFill>
                <a:latin typeface="华文楷体" panose="02010600040101010101" pitchFamily="2" charset="-122"/>
                <a:ea typeface="华文楷体" panose="02010600040101010101" pitchFamily="2" charset="-122"/>
              </a:rPr>
              <a:t>巴黎联合研讨会成立项目的</a:t>
            </a:r>
            <a:r>
              <a:rPr kumimoji="0" lang="zh-CN" altLang="en-US" sz="2000" dirty="0" smtClean="0">
                <a:solidFill>
                  <a:srgbClr val="FF0000"/>
                </a:solidFill>
                <a:latin typeface="华文楷体" panose="02010600040101010101" pitchFamily="2" charset="-122"/>
                <a:ea typeface="华文楷体" panose="02010600040101010101" pitchFamily="2" charset="-122"/>
              </a:rPr>
              <a:t>国际咨询委员会</a:t>
            </a:r>
            <a:r>
              <a:rPr kumimoji="0" lang="en-US" altLang="zh-CN" sz="2000" dirty="0" smtClean="0">
                <a:solidFill>
                  <a:prstClr val="black"/>
                </a:solidFill>
                <a:latin typeface="华文楷体" panose="02010600040101010101" pitchFamily="2" charset="-122"/>
                <a:ea typeface="华文楷体" panose="02010600040101010101" pitchFamily="2" charset="-122"/>
              </a:rPr>
              <a:t>(28</a:t>
            </a:r>
            <a:r>
              <a:rPr kumimoji="0" lang="zh-CN" altLang="en-US" sz="2000" dirty="0" smtClean="0">
                <a:solidFill>
                  <a:prstClr val="black"/>
                </a:solidFill>
                <a:latin typeface="华文楷体" panose="02010600040101010101" pitchFamily="2" charset="-122"/>
                <a:ea typeface="华文楷体" panose="02010600040101010101" pitchFamily="2" charset="-122"/>
              </a:rPr>
              <a:t>名成员、</a:t>
            </a:r>
            <a:r>
              <a:rPr kumimoji="0" lang="en-US" altLang="zh-CN" sz="2000" dirty="0" smtClean="0">
                <a:solidFill>
                  <a:prstClr val="black"/>
                </a:solidFill>
                <a:latin typeface="华文楷体" panose="02010600040101010101" pitchFamily="2" charset="-122"/>
                <a:ea typeface="华文楷体" panose="02010600040101010101" pitchFamily="2" charset="-122"/>
              </a:rPr>
              <a:t>13</a:t>
            </a:r>
            <a:r>
              <a:rPr kumimoji="0" lang="zh-CN" altLang="en-US" sz="2000" dirty="0" smtClean="0">
                <a:solidFill>
                  <a:prstClr val="black"/>
                </a:solidFill>
                <a:latin typeface="华文楷体" panose="02010600040101010101" pitchFamily="2" charset="-122"/>
                <a:ea typeface="华文楷体" panose="02010600040101010101" pitchFamily="2" charset="-122"/>
              </a:rPr>
              <a:t>个国家</a:t>
            </a:r>
            <a:r>
              <a:rPr kumimoji="0" lang="en-US" altLang="zh-CN" sz="2000" dirty="0" smtClean="0">
                <a:solidFill>
                  <a:prstClr val="black"/>
                </a:solidFill>
                <a:latin typeface="华文楷体" panose="02010600040101010101" pitchFamily="2" charset="-122"/>
                <a:ea typeface="华文楷体" panose="02010600040101010101" pitchFamily="2" charset="-122"/>
              </a:rPr>
              <a:t>)</a:t>
            </a:r>
          </a:p>
          <a:p>
            <a:pPr marL="342900" indent="-342900" algn="l" defTabSz="457200" fontAlgn="auto">
              <a:lnSpc>
                <a:spcPct val="130000"/>
              </a:lnSpc>
              <a:spcBef>
                <a:spcPts val="0"/>
              </a:spcBef>
              <a:spcAft>
                <a:spcPts val="0"/>
              </a:spcAft>
              <a:buClrTx/>
              <a:buFont typeface="Wingdings" panose="05000000000000000000" pitchFamily="2" charset="2"/>
              <a:buChar char="p"/>
              <a:defRPr/>
            </a:pPr>
            <a:r>
              <a:rPr kumimoji="0" lang="zh-CN" altLang="en-US" sz="2000" dirty="0" smtClean="0">
                <a:solidFill>
                  <a:prstClr val="black"/>
                </a:solidFill>
                <a:latin typeface="华文楷体" panose="02010600040101010101" pitchFamily="2" charset="-122"/>
                <a:ea typeface="华文楷体" panose="02010600040101010101" pitchFamily="2" charset="-122"/>
              </a:rPr>
              <a:t>科大与</a:t>
            </a:r>
            <a:r>
              <a:rPr kumimoji="0" lang="en-US" altLang="zh-CN" sz="2000" dirty="0" smtClean="0">
                <a:solidFill>
                  <a:prstClr val="black"/>
                </a:solidFill>
                <a:latin typeface="华文楷体" panose="02010600040101010101" pitchFamily="2" charset="-122"/>
                <a:ea typeface="华文楷体" panose="02010600040101010101" pitchFamily="2" charset="-122"/>
              </a:rPr>
              <a:t>BINP</a:t>
            </a:r>
            <a:r>
              <a:rPr kumimoji="0" lang="zh-CN" altLang="en-US" sz="2000" dirty="0">
                <a:solidFill>
                  <a:srgbClr val="FF0000"/>
                </a:solidFill>
                <a:latin typeface="华文楷体" panose="02010600040101010101" pitchFamily="2" charset="-122"/>
                <a:ea typeface="华文楷体" panose="02010600040101010101" pitchFamily="2" charset="-122"/>
              </a:rPr>
              <a:t>联合</a:t>
            </a:r>
            <a:r>
              <a:rPr kumimoji="0" lang="zh-CN" altLang="en-US" sz="2000" dirty="0" smtClean="0">
                <a:solidFill>
                  <a:srgbClr val="FF0000"/>
                </a:solidFill>
                <a:latin typeface="华文楷体" panose="02010600040101010101" pitchFamily="2" charset="-122"/>
                <a:ea typeface="华文楷体" panose="02010600040101010101" pitchFamily="2" charset="-122"/>
              </a:rPr>
              <a:t>月会</a:t>
            </a:r>
            <a:r>
              <a:rPr kumimoji="0" lang="zh-CN" altLang="en-US" sz="2000" dirty="0" smtClean="0">
                <a:solidFill>
                  <a:prstClr val="black"/>
                </a:solidFill>
                <a:latin typeface="华文楷体" panose="02010600040101010101" pitchFamily="2" charset="-122"/>
                <a:ea typeface="华文楷体" panose="02010600040101010101" pitchFamily="2" charset="-122"/>
              </a:rPr>
              <a:t>，讨论和交流研究进展</a:t>
            </a:r>
            <a:endParaRPr kumimoji="0" lang="zh-CN" altLang="en-US"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9492034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国际合作</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55</a:t>
            </a:fld>
            <a:endParaRPr lang="en-US" dirty="0"/>
          </a:p>
        </p:txBody>
      </p:sp>
      <p:sp>
        <p:nvSpPr>
          <p:cNvPr id="4" name="文本框 3"/>
          <p:cNvSpPr txBox="1"/>
          <p:nvPr/>
        </p:nvSpPr>
        <p:spPr>
          <a:xfrm>
            <a:off x="507698" y="342900"/>
            <a:ext cx="5549802" cy="3785652"/>
          </a:xfrm>
          <a:prstGeom prst="rect">
            <a:avLst/>
          </a:prstGeom>
          <a:noFill/>
        </p:spPr>
        <p:txBody>
          <a:bodyPr wrap="square" rtlCol="0">
            <a:spAutoFit/>
          </a:bodyPr>
          <a:lstStyle/>
          <a:p>
            <a:pPr algn="l" eaLnBrk="0" hangingPunct="0">
              <a:lnSpc>
                <a:spcPct val="120000"/>
              </a:lnSpc>
              <a:spcBef>
                <a:spcPct val="0"/>
              </a:spcBef>
              <a:buClrTx/>
              <a:buFontTx/>
              <a:buNone/>
            </a:pPr>
            <a:endParaRPr kumimoji="0" lang="en-US" altLang="zh-CN" sz="1800" dirty="0" smtClean="0">
              <a:solidFill>
                <a:srgbClr val="000000"/>
              </a:solidFill>
              <a:latin typeface="华文楷体" panose="02010600040101010101" pitchFamily="2" charset="-122"/>
              <a:ea typeface="华文楷体" panose="02010600040101010101" pitchFamily="2" charset="-122"/>
            </a:endParaRPr>
          </a:p>
          <a:p>
            <a:pPr marL="342900" indent="-342900" algn="l" eaLnBrk="0" hangingPunct="0">
              <a:lnSpc>
                <a:spcPct val="120000"/>
              </a:lnSpc>
              <a:spcBef>
                <a:spcPct val="0"/>
              </a:spcBef>
              <a:buClrTx/>
              <a:buFont typeface="Wingdings" panose="05000000000000000000" pitchFamily="2" charset="2"/>
              <a:buChar char="p"/>
            </a:pPr>
            <a:r>
              <a:rPr kumimoji="0" lang="zh-CN" altLang="en-US" sz="2200" dirty="0" smtClean="0">
                <a:solidFill>
                  <a:srgbClr val="FF0000"/>
                </a:solidFill>
                <a:latin typeface="华文楷体" panose="02010600040101010101" pitchFamily="2" charset="-122"/>
                <a:ea typeface="华文楷体" panose="02010600040101010101" pitchFamily="2" charset="-122"/>
              </a:rPr>
              <a:t>法国</a:t>
            </a:r>
            <a:r>
              <a:rPr kumimoji="0" lang="zh-CN" altLang="en-US" sz="2200" dirty="0" smtClean="0">
                <a:solidFill>
                  <a:srgbClr val="000000"/>
                </a:solidFill>
                <a:latin typeface="华文楷体" panose="02010600040101010101" pitchFamily="2" charset="-122"/>
                <a:ea typeface="华文楷体" panose="02010600040101010101" pitchFamily="2" charset="-122"/>
              </a:rPr>
              <a:t>直线加速器实验室</a:t>
            </a:r>
            <a:r>
              <a:rPr kumimoji="0" lang="en-US" altLang="zh-CN" sz="2200" dirty="0" smtClean="0">
                <a:solidFill>
                  <a:srgbClr val="000000"/>
                </a:solidFill>
                <a:latin typeface="华文楷体" panose="02010600040101010101" pitchFamily="2" charset="-122"/>
                <a:ea typeface="华文楷体" panose="02010600040101010101" pitchFamily="2" charset="-122"/>
              </a:rPr>
              <a:t>(LAL</a:t>
            </a:r>
            <a:r>
              <a:rPr kumimoji="0" lang="en-US" altLang="zh-CN" sz="2200" dirty="0">
                <a:solidFill>
                  <a:srgbClr val="000000"/>
                </a:solidFill>
                <a:latin typeface="华文楷体" panose="02010600040101010101" pitchFamily="2" charset="-122"/>
                <a:ea typeface="华文楷体" panose="02010600040101010101" pitchFamily="2" charset="-122"/>
              </a:rPr>
              <a:t>)</a:t>
            </a:r>
            <a:r>
              <a:rPr kumimoji="0" lang="zh-CN" altLang="en-US" sz="2200" dirty="0" smtClean="0">
                <a:solidFill>
                  <a:srgbClr val="000000"/>
                </a:solidFill>
                <a:latin typeface="华文楷体" panose="02010600040101010101" pitchFamily="2" charset="-122"/>
                <a:ea typeface="华文楷体" panose="02010600040101010101" pitchFamily="2" charset="-122"/>
              </a:rPr>
              <a:t>：</a:t>
            </a:r>
            <a:endParaRPr kumimoji="0" lang="en-US" altLang="zh-CN" sz="2200" dirty="0" smtClean="0">
              <a:solidFill>
                <a:srgbClr val="000000"/>
              </a:solidFill>
              <a:latin typeface="华文楷体" panose="02010600040101010101" pitchFamily="2" charset="-122"/>
              <a:ea typeface="华文楷体" panose="02010600040101010101" pitchFamily="2" charset="-122"/>
            </a:endParaRPr>
          </a:p>
          <a:p>
            <a:pPr marL="702000" indent="-342900" algn="l" eaLnBrk="0" hangingPunct="0">
              <a:lnSpc>
                <a:spcPct val="120000"/>
              </a:lnSpc>
              <a:spcBef>
                <a:spcPct val="0"/>
              </a:spcBef>
              <a:buClrTx/>
              <a:buFont typeface="Arial" panose="020B0604020202020204" pitchFamily="34" charset="0"/>
              <a:buChar char="•"/>
            </a:pPr>
            <a:r>
              <a:rPr kumimoji="0" lang="en-US" altLang="zh-CN" sz="1800" dirty="0" smtClean="0">
                <a:solidFill>
                  <a:srgbClr val="000000"/>
                </a:solidFill>
                <a:latin typeface="华文楷体" panose="02010600040101010101" pitchFamily="2" charset="-122"/>
                <a:ea typeface="华文楷体" panose="02010600040101010101" pitchFamily="2" charset="-122"/>
              </a:rPr>
              <a:t>FTOF</a:t>
            </a:r>
            <a:r>
              <a:rPr kumimoji="0" lang="zh-CN" altLang="en-US" sz="1800" dirty="0" smtClean="0">
                <a:solidFill>
                  <a:srgbClr val="000000"/>
                </a:solidFill>
                <a:latin typeface="华文楷体" panose="02010600040101010101" pitchFamily="2" charset="-122"/>
                <a:ea typeface="华文楷体" panose="02010600040101010101" pitchFamily="2" charset="-122"/>
              </a:rPr>
              <a:t>关键技术联合攻关</a:t>
            </a:r>
            <a:endParaRPr kumimoji="0" lang="en-US" altLang="zh-CN" sz="1800" dirty="0" smtClean="0">
              <a:solidFill>
                <a:srgbClr val="000000"/>
              </a:solidFill>
              <a:latin typeface="华文楷体" panose="02010600040101010101" pitchFamily="2" charset="-122"/>
              <a:ea typeface="华文楷体" panose="02010600040101010101" pitchFamily="2" charset="-122"/>
            </a:endParaRPr>
          </a:p>
          <a:p>
            <a:pPr marL="342900" indent="-342900" algn="l" eaLnBrk="0" hangingPunct="0">
              <a:lnSpc>
                <a:spcPct val="120000"/>
              </a:lnSpc>
              <a:spcBef>
                <a:spcPct val="0"/>
              </a:spcBef>
              <a:buClrTx/>
              <a:buFont typeface="Wingdings" panose="05000000000000000000" pitchFamily="2" charset="2"/>
              <a:buChar char="p"/>
            </a:pPr>
            <a:r>
              <a:rPr kumimoji="0" lang="zh-CN" altLang="en-US" sz="2200" dirty="0" smtClean="0">
                <a:solidFill>
                  <a:srgbClr val="FF0000"/>
                </a:solidFill>
                <a:latin typeface="华文楷体" panose="02010600040101010101" pitchFamily="2" charset="-122"/>
                <a:ea typeface="华文楷体" panose="02010600040101010101" pitchFamily="2" charset="-122"/>
              </a:rPr>
              <a:t>意大利</a:t>
            </a:r>
            <a:r>
              <a:rPr kumimoji="0" lang="en-US" altLang="zh-CN" sz="2200" dirty="0" err="1" smtClean="0">
                <a:solidFill>
                  <a:srgbClr val="000000"/>
                </a:solidFill>
                <a:latin typeface="华文楷体" panose="02010600040101010101" pitchFamily="2" charset="-122"/>
                <a:ea typeface="华文楷体" panose="02010600040101010101" pitchFamily="2" charset="-122"/>
              </a:rPr>
              <a:t>Frascati</a:t>
            </a:r>
            <a:r>
              <a:rPr kumimoji="0" lang="zh-CN" altLang="en-US" sz="2200" dirty="0" smtClean="0">
                <a:solidFill>
                  <a:srgbClr val="000000"/>
                </a:solidFill>
                <a:latin typeface="华文楷体" panose="02010600040101010101" pitchFamily="2" charset="-122"/>
                <a:ea typeface="华文楷体" panose="02010600040101010101" pitchFamily="2" charset="-122"/>
              </a:rPr>
              <a:t>国家实验室：</a:t>
            </a:r>
            <a:endParaRPr kumimoji="0" lang="en-US" altLang="zh-CN" sz="2200" dirty="0" smtClean="0">
              <a:solidFill>
                <a:srgbClr val="000000"/>
              </a:solidFill>
              <a:latin typeface="华文楷体" panose="02010600040101010101" pitchFamily="2" charset="-122"/>
              <a:ea typeface="华文楷体" panose="02010600040101010101" pitchFamily="2" charset="-122"/>
            </a:endParaRPr>
          </a:p>
          <a:p>
            <a:pPr marL="702000" indent="-342900" algn="l" eaLnBrk="0" hangingPunct="0">
              <a:lnSpc>
                <a:spcPct val="120000"/>
              </a:lnSpc>
              <a:spcBef>
                <a:spcPct val="0"/>
              </a:spcBef>
              <a:buClrTx/>
              <a:buFont typeface="Arial" panose="020B0604020202020204" pitchFamily="34" charset="0"/>
              <a:buChar char="•"/>
            </a:pPr>
            <a:r>
              <a:rPr kumimoji="0" lang="zh-CN" altLang="en-US" sz="1800" dirty="0" smtClean="0">
                <a:solidFill>
                  <a:srgbClr val="000000"/>
                </a:solidFill>
                <a:latin typeface="华文楷体" panose="02010600040101010101" pitchFamily="2" charset="-122"/>
                <a:ea typeface="华文楷体" panose="02010600040101010101" pitchFamily="2" charset="-122"/>
              </a:rPr>
              <a:t>微结构探测器关键技术、加速器物理研究</a:t>
            </a:r>
            <a:endParaRPr kumimoji="0" lang="en-US" altLang="zh-CN" sz="1800" dirty="0" smtClean="0">
              <a:solidFill>
                <a:srgbClr val="000000"/>
              </a:solidFill>
              <a:latin typeface="华文楷体" panose="02010600040101010101" pitchFamily="2" charset="-122"/>
              <a:ea typeface="华文楷体" panose="02010600040101010101" pitchFamily="2" charset="-122"/>
            </a:endParaRPr>
          </a:p>
          <a:p>
            <a:pPr marL="342900" indent="-342900" algn="l" eaLnBrk="0" hangingPunct="0">
              <a:lnSpc>
                <a:spcPct val="120000"/>
              </a:lnSpc>
              <a:spcBef>
                <a:spcPct val="0"/>
              </a:spcBef>
              <a:buClrTx/>
              <a:buFont typeface="Wingdings" panose="05000000000000000000" pitchFamily="2" charset="2"/>
              <a:buChar char="p"/>
            </a:pPr>
            <a:r>
              <a:rPr kumimoji="0" lang="zh-CN" altLang="en-US" sz="2200" dirty="0" smtClean="0">
                <a:solidFill>
                  <a:srgbClr val="FF0000"/>
                </a:solidFill>
                <a:latin typeface="华文楷体" panose="02010600040101010101" pitchFamily="2" charset="-122"/>
                <a:ea typeface="华文楷体" panose="02010600040101010101" pitchFamily="2" charset="-122"/>
              </a:rPr>
              <a:t>日本</a:t>
            </a:r>
            <a:r>
              <a:rPr kumimoji="0" lang="en-US" altLang="zh-CN" sz="2200" dirty="0" smtClean="0">
                <a:solidFill>
                  <a:srgbClr val="000000"/>
                </a:solidFill>
                <a:latin typeface="华文楷体" panose="02010600040101010101" pitchFamily="2" charset="-122"/>
                <a:ea typeface="华文楷体" panose="02010600040101010101" pitchFamily="2" charset="-122"/>
              </a:rPr>
              <a:t>KEK</a:t>
            </a:r>
            <a:r>
              <a:rPr kumimoji="0" lang="zh-CN" altLang="en-US" sz="2200" dirty="0" smtClean="0">
                <a:solidFill>
                  <a:srgbClr val="000000"/>
                </a:solidFill>
                <a:latin typeface="华文楷体" panose="02010600040101010101" pitchFamily="2" charset="-122"/>
                <a:ea typeface="华文楷体" panose="02010600040101010101" pitchFamily="2" charset="-122"/>
              </a:rPr>
              <a:t>研究所：</a:t>
            </a:r>
            <a:endParaRPr kumimoji="0" lang="en-US" altLang="zh-CN" sz="2200" dirty="0" smtClean="0">
              <a:solidFill>
                <a:srgbClr val="000000"/>
              </a:solidFill>
              <a:latin typeface="华文楷体" panose="02010600040101010101" pitchFamily="2" charset="-122"/>
              <a:ea typeface="华文楷体" panose="02010600040101010101" pitchFamily="2" charset="-122"/>
            </a:endParaRPr>
          </a:p>
          <a:p>
            <a:pPr marL="702000" indent="-342900" algn="l" eaLnBrk="0" hangingPunct="0">
              <a:lnSpc>
                <a:spcPct val="120000"/>
              </a:lnSpc>
              <a:spcBef>
                <a:spcPct val="0"/>
              </a:spcBef>
              <a:buClrTx/>
              <a:buFont typeface="Arial" panose="020B0604020202020204" pitchFamily="34" charset="0"/>
              <a:buChar char="•"/>
            </a:pPr>
            <a:r>
              <a:rPr kumimoji="0" lang="zh-CN" altLang="en-US" sz="1800" dirty="0" smtClean="0">
                <a:solidFill>
                  <a:srgbClr val="000000"/>
                </a:solidFill>
                <a:latin typeface="华文楷体" panose="02010600040101010101" pitchFamily="2" charset="-122"/>
                <a:ea typeface="华文楷体" panose="02010600040101010101" pitchFamily="2" charset="-122"/>
              </a:rPr>
              <a:t>加速器物理及本底研究</a:t>
            </a:r>
            <a:endParaRPr kumimoji="0" lang="en-US" altLang="zh-CN" sz="1800" dirty="0" smtClean="0">
              <a:solidFill>
                <a:srgbClr val="000000"/>
              </a:solidFill>
              <a:latin typeface="华文楷体" panose="02010600040101010101" pitchFamily="2" charset="-122"/>
              <a:ea typeface="华文楷体" panose="02010600040101010101" pitchFamily="2" charset="-122"/>
            </a:endParaRPr>
          </a:p>
          <a:p>
            <a:pPr marL="342900" indent="-342900" algn="l" eaLnBrk="0" hangingPunct="0">
              <a:lnSpc>
                <a:spcPct val="120000"/>
              </a:lnSpc>
              <a:spcBef>
                <a:spcPct val="0"/>
              </a:spcBef>
              <a:buClrTx/>
              <a:buFont typeface="Wingdings" panose="05000000000000000000" pitchFamily="2" charset="2"/>
              <a:buChar char="p"/>
            </a:pPr>
            <a:r>
              <a:rPr kumimoji="0" lang="zh-CN" altLang="en-US" sz="2200" dirty="0" smtClean="0">
                <a:solidFill>
                  <a:srgbClr val="FF0000"/>
                </a:solidFill>
                <a:latin typeface="华文楷体" panose="02010600040101010101" pitchFamily="2" charset="-122"/>
                <a:ea typeface="华文楷体" panose="02010600040101010101" pitchFamily="2" charset="-122"/>
              </a:rPr>
              <a:t>德国</a:t>
            </a:r>
            <a:r>
              <a:rPr kumimoji="0" lang="zh-CN" altLang="en-US" sz="2200" dirty="0" smtClean="0">
                <a:solidFill>
                  <a:srgbClr val="000000"/>
                </a:solidFill>
                <a:latin typeface="华文楷体" panose="02010600040101010101" pitchFamily="2" charset="-122"/>
                <a:ea typeface="华文楷体" panose="02010600040101010101" pitchFamily="2" charset="-122"/>
              </a:rPr>
              <a:t>美因茨大学</a:t>
            </a:r>
            <a:r>
              <a:rPr kumimoji="0" lang="en-US" altLang="zh-CN" sz="2200" dirty="0" smtClean="0">
                <a:solidFill>
                  <a:srgbClr val="000000"/>
                </a:solidFill>
                <a:latin typeface="华文楷体" panose="02010600040101010101" pitchFamily="2" charset="-122"/>
                <a:ea typeface="华文楷体" panose="02010600040101010101" pitchFamily="2" charset="-122"/>
              </a:rPr>
              <a:t>(GJUM)</a:t>
            </a:r>
            <a:r>
              <a:rPr kumimoji="0" lang="zh-CN" altLang="en-US" sz="2200" dirty="0" smtClean="0">
                <a:solidFill>
                  <a:srgbClr val="000000"/>
                </a:solidFill>
                <a:latin typeface="华文楷体" panose="02010600040101010101" pitchFamily="2" charset="-122"/>
                <a:ea typeface="华文楷体" panose="02010600040101010101" pitchFamily="2" charset="-122"/>
              </a:rPr>
              <a:t>：</a:t>
            </a:r>
            <a:endParaRPr kumimoji="0" lang="en-US" altLang="zh-CN" sz="2200" dirty="0" smtClean="0">
              <a:solidFill>
                <a:srgbClr val="000000"/>
              </a:solidFill>
              <a:latin typeface="华文楷体" panose="02010600040101010101" pitchFamily="2" charset="-122"/>
              <a:ea typeface="华文楷体" panose="02010600040101010101" pitchFamily="2" charset="-122"/>
            </a:endParaRPr>
          </a:p>
          <a:p>
            <a:pPr algn="l" eaLnBrk="0" hangingPunct="0">
              <a:lnSpc>
                <a:spcPct val="120000"/>
              </a:lnSpc>
              <a:spcBef>
                <a:spcPct val="0"/>
              </a:spcBef>
              <a:buClrTx/>
              <a:buFontTx/>
              <a:buNone/>
            </a:pPr>
            <a:r>
              <a:rPr kumimoji="0" lang="en-US" altLang="zh-CN" sz="2200" dirty="0">
                <a:solidFill>
                  <a:srgbClr val="FF0000"/>
                </a:solidFill>
                <a:latin typeface="华文楷体" panose="02010600040101010101" pitchFamily="2" charset="-122"/>
                <a:ea typeface="华文楷体" panose="02010600040101010101" pitchFamily="2" charset="-122"/>
              </a:rPr>
              <a:t> </a:t>
            </a:r>
            <a:r>
              <a:rPr kumimoji="0" lang="en-US" altLang="zh-CN" sz="2200" dirty="0" smtClean="0">
                <a:solidFill>
                  <a:srgbClr val="FF0000"/>
                </a:solidFill>
                <a:latin typeface="华文楷体" panose="02010600040101010101" pitchFamily="2" charset="-122"/>
                <a:ea typeface="华文楷体" panose="02010600040101010101" pitchFamily="2" charset="-122"/>
              </a:rPr>
              <a:t>    </a:t>
            </a:r>
            <a:r>
              <a:rPr kumimoji="0" lang="zh-CN" altLang="en-US" sz="2200" dirty="0" smtClean="0">
                <a:solidFill>
                  <a:srgbClr val="FF0000"/>
                </a:solidFill>
                <a:latin typeface="华文楷体" panose="02010600040101010101" pitchFamily="2" charset="-122"/>
                <a:ea typeface="华文楷体" panose="02010600040101010101" pitchFamily="2" charset="-122"/>
              </a:rPr>
              <a:t>瑞典</a:t>
            </a:r>
            <a:r>
              <a:rPr kumimoji="0" lang="zh-CN" altLang="en-US" sz="2200" dirty="0" smtClean="0">
                <a:solidFill>
                  <a:srgbClr val="000000"/>
                </a:solidFill>
                <a:latin typeface="华文楷体" panose="02010600040101010101" pitchFamily="2" charset="-122"/>
                <a:ea typeface="华文楷体" panose="02010600040101010101" pitchFamily="2" charset="-122"/>
              </a:rPr>
              <a:t>乌普萨拉大学（</a:t>
            </a:r>
            <a:r>
              <a:rPr kumimoji="0" lang="en-US" altLang="zh-CN" sz="2200" dirty="0" smtClean="0">
                <a:solidFill>
                  <a:srgbClr val="000000"/>
                </a:solidFill>
                <a:latin typeface="华文楷体" panose="02010600040101010101" pitchFamily="2" charset="-122"/>
                <a:ea typeface="华文楷体" panose="02010600040101010101" pitchFamily="2" charset="-122"/>
              </a:rPr>
              <a:t>Uppsala</a:t>
            </a:r>
            <a:r>
              <a:rPr kumimoji="0" lang="zh-CN" altLang="en-US" sz="2200" dirty="0" smtClean="0">
                <a:solidFill>
                  <a:srgbClr val="000000"/>
                </a:solidFill>
                <a:latin typeface="华文楷体" panose="02010600040101010101" pitchFamily="2" charset="-122"/>
                <a:ea typeface="华文楷体" panose="02010600040101010101" pitchFamily="2" charset="-122"/>
              </a:rPr>
              <a:t>）</a:t>
            </a:r>
            <a:r>
              <a:rPr kumimoji="0" lang="en-US" altLang="zh-CN" sz="2200" dirty="0" smtClean="0">
                <a:solidFill>
                  <a:srgbClr val="000000"/>
                </a:solidFill>
                <a:latin typeface="华文楷体" panose="02010600040101010101" pitchFamily="2" charset="-122"/>
                <a:ea typeface="华文楷体" panose="02010600040101010101" pitchFamily="2" charset="-122"/>
              </a:rPr>
              <a:t>:</a:t>
            </a:r>
          </a:p>
          <a:p>
            <a:pPr marL="702000" indent="-342900" algn="l" eaLnBrk="0" hangingPunct="0">
              <a:lnSpc>
                <a:spcPct val="120000"/>
              </a:lnSpc>
              <a:spcBef>
                <a:spcPct val="0"/>
              </a:spcBef>
              <a:buClrTx/>
              <a:buFont typeface="Arial" panose="020B0604020202020204" pitchFamily="34" charset="0"/>
              <a:buChar char="•"/>
            </a:pPr>
            <a:r>
              <a:rPr kumimoji="0" lang="zh-CN" altLang="en-US" sz="1800" dirty="0" smtClean="0">
                <a:solidFill>
                  <a:srgbClr val="000000"/>
                </a:solidFill>
                <a:latin typeface="华文楷体" panose="02010600040101010101" pitchFamily="2" charset="-122"/>
                <a:ea typeface="华文楷体" panose="02010600040101010101" pitchFamily="2" charset="-122"/>
              </a:rPr>
              <a:t>物理研究</a:t>
            </a:r>
            <a:endParaRPr kumimoji="0" lang="en-US" altLang="zh-CN" sz="1800" dirty="0" smtClean="0">
              <a:solidFill>
                <a:srgbClr val="000000"/>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540261" y="5491719"/>
            <a:ext cx="7805065" cy="1378839"/>
          </a:xfrm>
          <a:prstGeom prst="rect">
            <a:avLst/>
          </a:prstGeom>
          <a:noFill/>
        </p:spPr>
        <p:txBody>
          <a:bodyPr wrap="square" rtlCol="0">
            <a:spAutoFit/>
          </a:bodyPr>
          <a:lstStyle/>
          <a:p>
            <a:pPr marL="342900" indent="-342900" algn="l" eaLnBrk="0" hangingPunct="0">
              <a:lnSpc>
                <a:spcPct val="110000"/>
              </a:lnSpc>
              <a:spcBef>
                <a:spcPct val="0"/>
              </a:spcBef>
              <a:buClrTx/>
              <a:buFont typeface="Wingdings" panose="05000000000000000000" pitchFamily="2" charset="2"/>
              <a:buChar char="p"/>
            </a:pPr>
            <a:r>
              <a:rPr kumimoji="0" lang="en-US" altLang="zh-CN" sz="22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Snowmass 2021 </a:t>
            </a: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en-US" altLang="zh-CN"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644400" indent="-285750" algn="l" eaLnBrk="0" hangingPunct="0">
              <a:lnSpc>
                <a:spcPct val="110000"/>
              </a:lnSpc>
              <a:spcBef>
                <a:spcPct val="0"/>
              </a:spcBef>
              <a:buClrTx/>
              <a:buFont typeface="Arial" panose="020B0604020202020204" pitchFamily="34" charset="0"/>
              <a:buChar char="•"/>
            </a:pPr>
            <a:r>
              <a:rPr kumimoji="0" lang="zh-CN" altLang="en-US"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提交</a:t>
            </a:r>
            <a:r>
              <a:rPr kumimoji="0" lang="en-US" altLang="zh-CN"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LOI : Physics Potential of a Super Tau Charm Facility</a:t>
            </a:r>
            <a:endParaRPr kumimoji="0" lang="en-US" altLang="zh-CN" sz="18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644400" indent="-285750" algn="l" eaLnBrk="0" hangingPunct="0">
              <a:lnSpc>
                <a:spcPct val="110000"/>
              </a:lnSpc>
              <a:spcBef>
                <a:spcPct val="0"/>
              </a:spcBef>
              <a:buClrTx/>
              <a:buFont typeface="Arial" panose="020B0604020202020204" pitchFamily="34" charset="0"/>
              <a:buChar char="•"/>
            </a:pPr>
            <a:r>
              <a:rPr kumimoji="0" lang="zh-CN" altLang="en-US"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多次受邀参加各小组讨论并汇报研究进展和物理潜力</a:t>
            </a:r>
            <a:endParaRPr kumimoji="0" lang="en-US" altLang="zh-CN"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644400" indent="-285750" algn="l" eaLnBrk="0" hangingPunct="0">
              <a:lnSpc>
                <a:spcPct val="110000"/>
              </a:lnSpc>
              <a:spcBef>
                <a:spcPct val="0"/>
              </a:spcBef>
              <a:buClrTx/>
              <a:buFont typeface="Arial" panose="020B0604020202020204" pitchFamily="34" charset="0"/>
              <a:buChar char="•"/>
            </a:pPr>
            <a:r>
              <a:rPr kumimoji="0" lang="zh-CN" altLang="en-US"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正在与俄方联合准备项目白皮书</a:t>
            </a:r>
            <a:endParaRPr kumimoji="0" lang="en-US" altLang="zh-CN"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5486400" y="838200"/>
            <a:ext cx="1060398" cy="125592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719240" y="900057"/>
            <a:ext cx="1252172" cy="1200150"/>
          </a:xfrm>
          <a:prstGeom prst="rect">
            <a:avLst/>
          </a:prstGeom>
        </p:spPr>
      </p:pic>
      <p:pic>
        <p:nvPicPr>
          <p:cNvPr id="8"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8827" y="844545"/>
            <a:ext cx="1257073" cy="1249576"/>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2438400"/>
            <a:ext cx="1133848" cy="1160536"/>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151" y="2441166"/>
            <a:ext cx="1166649" cy="1171829"/>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7848" y="2438400"/>
            <a:ext cx="1414395" cy="1164897"/>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3950" y="4178805"/>
            <a:ext cx="1683849" cy="1145497"/>
          </a:xfrm>
          <a:prstGeom prst="rect">
            <a:avLst/>
          </a:prstGeom>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5696" y="4173465"/>
            <a:ext cx="1545935" cy="1160535"/>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7800" y="4163985"/>
            <a:ext cx="1483264" cy="1165859"/>
          </a:xfrm>
          <a:prstGeom prst="rect">
            <a:avLst/>
          </a:prstGeom>
        </p:spPr>
      </p:pic>
      <p:sp>
        <p:nvSpPr>
          <p:cNvPr id="16" name="文本框 15"/>
          <p:cNvSpPr txBox="1"/>
          <p:nvPr/>
        </p:nvSpPr>
        <p:spPr>
          <a:xfrm>
            <a:off x="535150" y="4028112"/>
            <a:ext cx="5439103" cy="1683538"/>
          </a:xfrm>
          <a:prstGeom prst="rect">
            <a:avLst/>
          </a:prstGeom>
          <a:noFill/>
        </p:spPr>
        <p:txBody>
          <a:bodyPr wrap="square" rtlCol="0">
            <a:spAutoFit/>
          </a:bodyPr>
          <a:lstStyle/>
          <a:p>
            <a:pPr marL="342900" indent="-342900" algn="l" eaLnBrk="0" hangingPunct="0">
              <a:lnSpc>
                <a:spcPct val="110000"/>
              </a:lnSpc>
              <a:spcBef>
                <a:spcPct val="0"/>
              </a:spcBef>
              <a:buClrTx/>
              <a:buFont typeface="Wingdings" panose="05000000000000000000" pitchFamily="2" charset="2"/>
              <a:buChar char="p"/>
            </a:pP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相关国际</a:t>
            </a:r>
            <a:r>
              <a:rPr kumimoji="0" lang="zh-CN" altLang="en-US" sz="22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系列会议</a:t>
            </a: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en-US" altLang="zh-CN"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644400" indent="-285750" algn="l" eaLnBrk="0" hangingPunct="0">
              <a:lnSpc>
                <a:spcPct val="110000"/>
              </a:lnSpc>
              <a:spcBef>
                <a:spcPct val="0"/>
              </a:spcBef>
              <a:buClrTx/>
              <a:buFont typeface="Arial" panose="020B0604020202020204" pitchFamily="34" charset="0"/>
              <a:buChar char="•"/>
            </a:pPr>
            <a:r>
              <a:rPr kumimoji="0" lang="en-US" altLang="zh-CN"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International Workshop on Charm physics</a:t>
            </a:r>
          </a:p>
          <a:p>
            <a:pPr marL="644400" indent="-285750" algn="l" eaLnBrk="0" hangingPunct="0">
              <a:lnSpc>
                <a:spcPct val="110000"/>
              </a:lnSpc>
              <a:spcBef>
                <a:spcPct val="0"/>
              </a:spcBef>
              <a:buClrTx/>
              <a:buFont typeface="Arial" panose="020B0604020202020204" pitchFamily="34" charset="0"/>
              <a:buChar char="•"/>
            </a:pPr>
            <a:r>
              <a:rPr kumimoji="0" lang="en-US" altLang="zh-CN"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Conference </a:t>
            </a:r>
            <a:r>
              <a:rPr kumimoji="0" lang="en-US" altLang="zh-CN"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on Flavor Physics and CP violation</a:t>
            </a:r>
          </a:p>
          <a:p>
            <a:pPr marL="644400" indent="-285750" algn="l" eaLnBrk="0" hangingPunct="0">
              <a:lnSpc>
                <a:spcPct val="110000"/>
              </a:lnSpc>
              <a:spcBef>
                <a:spcPct val="0"/>
              </a:spcBef>
              <a:buClrTx/>
              <a:buFont typeface="Arial" panose="020B0604020202020204" pitchFamily="34" charset="0"/>
              <a:buChar char="•"/>
            </a:pPr>
            <a:r>
              <a:rPr kumimoji="0" lang="en-US" altLang="zh-CN"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International workshop on Tau lepton Physics</a:t>
            </a:r>
          </a:p>
          <a:p>
            <a:pPr marL="644400" indent="-285750" algn="l" eaLnBrk="0" hangingPunct="0">
              <a:lnSpc>
                <a:spcPct val="110000"/>
              </a:lnSpc>
              <a:spcBef>
                <a:spcPct val="0"/>
              </a:spcBef>
              <a:buClrTx/>
              <a:buFont typeface="Arial" panose="020B0604020202020204" pitchFamily="34" charset="0"/>
              <a:buChar char="•"/>
            </a:pPr>
            <a:r>
              <a:rPr kumimoji="0" lang="en-US" altLang="zh-CN"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zh-CN" altLang="en-US" sz="18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2533400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多领域技术合作与攻关</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56</a:t>
            </a:fld>
            <a:endParaRPr lang="en-US" dirty="0"/>
          </a:p>
        </p:txBody>
      </p:sp>
      <p:sp>
        <p:nvSpPr>
          <p:cNvPr id="4" name="灯片编号占位符 3"/>
          <p:cNvSpPr txBox="1">
            <a:spLocks/>
          </p:cNvSpPr>
          <p:nvPr/>
        </p:nvSpPr>
        <p:spPr bwMode="auto">
          <a:xfrm>
            <a:off x="6563380" y="5886744"/>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CN"/>
            </a:defPPr>
            <a:lvl1pPr algn="r" rtl="0" eaLnBrk="1" fontAlgn="base" hangingPunct="1">
              <a:spcBef>
                <a:spcPct val="0"/>
              </a:spcBef>
              <a:spcAft>
                <a:spcPct val="0"/>
              </a:spcAft>
              <a:defRPr sz="1400" kern="1200" baseline="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BB8B8A-648C-404C-83E1-03CD76C63819}"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灯片编号占位符 3">
            <a:extLst>
              <a:ext uri="{FF2B5EF4-FFF2-40B4-BE49-F238E27FC236}">
                <a16:creationId xmlns:a16="http://schemas.microsoft.com/office/drawing/2014/main" id="{628F8258-6B06-410D-9B71-659D3AB8F006}"/>
              </a:ext>
            </a:extLst>
          </p:cNvPr>
          <p:cNvSpPr txBox="1">
            <a:spLocks/>
          </p:cNvSpPr>
          <p:nvPr/>
        </p:nvSpPr>
        <p:spPr bwMode="auto">
          <a:xfrm>
            <a:off x="6534445" y="5886744"/>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CN"/>
            </a:defPPr>
            <a:lvl1pPr algn="r" rtl="0" eaLnBrk="1" fontAlgn="base" hangingPunct="1">
              <a:spcBef>
                <a:spcPct val="0"/>
              </a:spcBef>
              <a:spcAft>
                <a:spcPct val="0"/>
              </a:spcAft>
              <a:defRPr sz="1400" kern="1200" baseline="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BB8B8A-648C-404C-83E1-03CD76C63819}"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6" name="组合 5">
            <a:extLst>
              <a:ext uri="{FF2B5EF4-FFF2-40B4-BE49-F238E27FC236}">
                <a16:creationId xmlns:a16="http://schemas.microsoft.com/office/drawing/2014/main" id="{80F1B8EF-10E5-4B49-8696-E4C61CC156E0}"/>
              </a:ext>
            </a:extLst>
          </p:cNvPr>
          <p:cNvGrpSpPr/>
          <p:nvPr/>
        </p:nvGrpSpPr>
        <p:grpSpPr>
          <a:xfrm>
            <a:off x="371466" y="1277297"/>
            <a:ext cx="2822034" cy="1640822"/>
            <a:chOff x="287986" y="903748"/>
            <a:chExt cx="2822034" cy="1640822"/>
          </a:xfrm>
        </p:grpSpPr>
        <p:grpSp>
          <p:nvGrpSpPr>
            <p:cNvPr id="7" name="组合 6">
              <a:extLst>
                <a:ext uri="{FF2B5EF4-FFF2-40B4-BE49-F238E27FC236}">
                  <a16:creationId xmlns:a16="http://schemas.microsoft.com/office/drawing/2014/main" id="{65E723BC-4700-4139-A8F5-91961A42E0C8}"/>
                </a:ext>
              </a:extLst>
            </p:cNvPr>
            <p:cNvGrpSpPr/>
            <p:nvPr/>
          </p:nvGrpSpPr>
          <p:grpSpPr>
            <a:xfrm>
              <a:off x="366705" y="903748"/>
              <a:ext cx="2743315" cy="1640822"/>
              <a:chOff x="964752" y="1308556"/>
              <a:chExt cx="2743315" cy="1640822"/>
            </a:xfrm>
          </p:grpSpPr>
          <p:sp>
            <p:nvSpPr>
              <p:cNvPr id="9" name="文本框 8">
                <a:extLst>
                  <a:ext uri="{FF2B5EF4-FFF2-40B4-BE49-F238E27FC236}">
                    <a16:creationId xmlns:a16="http://schemas.microsoft.com/office/drawing/2014/main" id="{29471CBA-274B-49A8-939D-A7321280E62C}"/>
                  </a:ext>
                </a:extLst>
              </p:cNvPr>
              <p:cNvSpPr txBox="1"/>
              <p:nvPr/>
            </p:nvSpPr>
            <p:spPr>
              <a:xfrm>
                <a:off x="1139692" y="1308556"/>
                <a:ext cx="2229796" cy="338554"/>
              </a:xfrm>
              <a:prstGeom prst="rect">
                <a:avLst/>
              </a:prstGeom>
              <a:noFill/>
            </p:spPr>
            <p:txBody>
              <a:bodyPr wrap="square" rtlCol="0">
                <a:spAutoFit/>
              </a:bodyPr>
              <a:lstStyle/>
              <a:p>
                <a:pPr algn="l" eaLnBrk="0" fontAlgn="auto" hangingPunct="0">
                  <a:spcBef>
                    <a:spcPct val="0"/>
                  </a:spcBef>
                  <a:spcAft>
                    <a:spcPts val="0"/>
                  </a:spcAft>
                  <a:buClrTx/>
                  <a:buFontTx/>
                  <a:buNone/>
                  <a:defRPr/>
                </a:pPr>
                <a:r>
                  <a:rPr kumimoji="0" lang="zh-CN" altLang="en-US" sz="1600" b="0" kern="0" dirty="0">
                    <a:solidFill>
                      <a:srgbClr val="392BF5"/>
                    </a:solidFill>
                    <a:latin typeface="华文楷体" panose="02010600040101010101" pitchFamily="2" charset="-122"/>
                    <a:ea typeface="华文楷体" panose="02010600040101010101" pitchFamily="2" charset="-122"/>
                  </a:rPr>
                  <a:t>中科院兰州化学物理所</a:t>
                </a:r>
              </a:p>
            </p:txBody>
          </p:sp>
          <p:pic>
            <p:nvPicPr>
              <p:cNvPr id="10" name="图片 9">
                <a:extLst>
                  <a:ext uri="{FF2B5EF4-FFF2-40B4-BE49-F238E27FC236}">
                    <a16:creationId xmlns:a16="http://schemas.microsoft.com/office/drawing/2014/main" id="{BC39B649-C0D3-4F35-8069-3F24FBDF9B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752" y="2229817"/>
                <a:ext cx="871837" cy="663467"/>
              </a:xfrm>
              <a:prstGeom prst="rect">
                <a:avLst/>
              </a:prstGeom>
            </p:spPr>
          </p:pic>
          <p:pic>
            <p:nvPicPr>
              <p:cNvPr id="11" name="图片 10">
                <a:extLst>
                  <a:ext uri="{FF2B5EF4-FFF2-40B4-BE49-F238E27FC236}">
                    <a16:creationId xmlns:a16="http://schemas.microsoft.com/office/drawing/2014/main" id="{ED5C5B14-51E7-4B55-A227-F3A870BB2DA8}"/>
                  </a:ext>
                </a:extLst>
              </p:cNvPr>
              <p:cNvPicPr>
                <a:picLocks noChangeAspect="1"/>
              </p:cNvPicPr>
              <p:nvPr/>
            </p:nvPicPr>
            <p:blipFill>
              <a:blip r:embed="rId3"/>
              <a:stretch>
                <a:fillRect/>
              </a:stretch>
            </p:blipFill>
            <p:spPr>
              <a:xfrm>
                <a:off x="1654089" y="1586094"/>
                <a:ext cx="1769806" cy="649762"/>
              </a:xfrm>
              <a:prstGeom prst="rect">
                <a:avLst/>
              </a:prstGeom>
            </p:spPr>
          </p:pic>
          <p:pic>
            <p:nvPicPr>
              <p:cNvPr id="12" name="图片 11">
                <a:extLst>
                  <a:ext uri="{FF2B5EF4-FFF2-40B4-BE49-F238E27FC236}">
                    <a16:creationId xmlns:a16="http://schemas.microsoft.com/office/drawing/2014/main" id="{53D07F04-7BE5-45D0-92FE-B9336F08B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8992" y="1606943"/>
                <a:ext cx="864629" cy="622874"/>
              </a:xfrm>
              <a:prstGeom prst="rect">
                <a:avLst/>
              </a:prstGeom>
            </p:spPr>
          </p:pic>
          <p:sp>
            <p:nvSpPr>
              <p:cNvPr id="13" name="文本框 12">
                <a:extLst>
                  <a:ext uri="{FF2B5EF4-FFF2-40B4-BE49-F238E27FC236}">
                    <a16:creationId xmlns:a16="http://schemas.microsoft.com/office/drawing/2014/main" id="{B6547799-C32C-496C-B701-4C1F5FC13727}"/>
                  </a:ext>
                </a:extLst>
              </p:cNvPr>
              <p:cNvSpPr txBox="1"/>
              <p:nvPr/>
            </p:nvSpPr>
            <p:spPr>
              <a:xfrm>
                <a:off x="1816708" y="2179937"/>
                <a:ext cx="1891359" cy="769441"/>
              </a:xfrm>
              <a:prstGeom prst="rect">
                <a:avLst/>
              </a:prstGeom>
              <a:noFill/>
            </p:spPr>
            <p:txBody>
              <a:bodyPr wrap="square" rtlCol="0">
                <a:spAutoFit/>
              </a:bodyPr>
              <a:lstStyle/>
              <a:p>
                <a:pPr marL="64800" indent="-64800" algn="l" eaLnBrk="0" fontAlgn="auto" hangingPunct="0">
                  <a:spcBef>
                    <a:spcPct val="0"/>
                  </a:spcBef>
                  <a:spcAft>
                    <a:spcPts val="0"/>
                  </a:spcAft>
                  <a:buClrTx/>
                  <a:buFont typeface="Arial" panose="020B0604020202020204" pitchFamily="34" charset="0"/>
                  <a:buChar char="•"/>
                  <a:defRPr/>
                </a:pPr>
                <a:r>
                  <a:rPr kumimoji="0" lang="en-US" altLang="zh-CN" sz="1100" b="0" kern="0" dirty="0">
                    <a:solidFill>
                      <a:srgbClr val="9900CC"/>
                    </a:solidFill>
                    <a:latin typeface="华文楷体" panose="02010600040101010101" pitchFamily="2" charset="-122"/>
                    <a:ea typeface="华文楷体" panose="02010600040101010101" pitchFamily="2" charset="-122"/>
                  </a:rPr>
                  <a:t>DLC</a:t>
                </a:r>
                <a:r>
                  <a:rPr kumimoji="0" lang="zh-CN" altLang="en-US" sz="1100" b="0" kern="0" dirty="0">
                    <a:solidFill>
                      <a:srgbClr val="9900CC"/>
                    </a:solidFill>
                    <a:latin typeface="华文楷体" panose="02010600040101010101" pitchFamily="2" charset="-122"/>
                    <a:ea typeface="华文楷体" panose="02010600040101010101" pitchFamily="2" charset="-122"/>
                  </a:rPr>
                  <a:t>阻性电极基材的制备</a:t>
                </a:r>
                <a:endParaRPr kumimoji="0" lang="en-US" altLang="zh-CN" sz="1100" b="0" kern="0" dirty="0">
                  <a:solidFill>
                    <a:srgbClr val="9900CC"/>
                  </a:solidFill>
                  <a:latin typeface="华文楷体" panose="02010600040101010101" pitchFamily="2" charset="-122"/>
                  <a:ea typeface="华文楷体" panose="02010600040101010101" pitchFamily="2" charset="-122"/>
                </a:endParaRPr>
              </a:p>
              <a:p>
                <a:pPr marL="64800" indent="-64800" algn="l" eaLnBrk="0" fontAlgn="auto" hangingPunct="0">
                  <a:spcBef>
                    <a:spcPct val="0"/>
                  </a:spcBef>
                  <a:spcAft>
                    <a:spcPts val="0"/>
                  </a:spcAft>
                  <a:buClrTx/>
                  <a:buFont typeface="Arial" panose="020B0604020202020204" pitchFamily="34" charset="0"/>
                  <a:buChar char="•"/>
                  <a:defRPr/>
                </a:pPr>
                <a:r>
                  <a:rPr kumimoji="0" lang="zh-CN" altLang="en-US" sz="1100" b="0" kern="0" dirty="0">
                    <a:solidFill>
                      <a:srgbClr val="9900CC"/>
                    </a:solidFill>
                    <a:latin typeface="华文楷体" panose="02010600040101010101" pitchFamily="2" charset="-122"/>
                    <a:ea typeface="华文楷体" panose="02010600040101010101" pitchFamily="2" charset="-122"/>
                  </a:rPr>
                  <a:t>新型光阴极的研制</a:t>
                </a:r>
              </a:p>
              <a:p>
                <a:pPr marL="64800" indent="-64800" algn="l" eaLnBrk="0" fontAlgn="auto" hangingPunct="0">
                  <a:spcBef>
                    <a:spcPct val="0"/>
                  </a:spcBef>
                  <a:spcAft>
                    <a:spcPts val="0"/>
                  </a:spcAft>
                  <a:buClrTx/>
                  <a:buFont typeface="Arial" panose="020B0604020202020204" pitchFamily="34" charset="0"/>
                  <a:buChar char="•"/>
                  <a:defRPr/>
                </a:pPr>
                <a:r>
                  <a:rPr kumimoji="0" lang="zh-CN" altLang="en-US" sz="1100" b="0" kern="0" dirty="0">
                    <a:solidFill>
                      <a:srgbClr val="9900CC"/>
                    </a:solidFill>
                    <a:latin typeface="华文楷体" panose="02010600040101010101" pitchFamily="2" charset="-122"/>
                    <a:ea typeface="华文楷体" panose="02010600040101010101" pitchFamily="2" charset="-122"/>
                  </a:rPr>
                  <a:t>大面积阻性</a:t>
                </a:r>
                <a:r>
                  <a:rPr kumimoji="0" lang="en-US" altLang="zh-CN" sz="1100" b="0" kern="0" dirty="0">
                    <a:solidFill>
                      <a:srgbClr val="9900CC"/>
                    </a:solidFill>
                    <a:latin typeface="华文楷体" panose="02010600040101010101" pitchFamily="2" charset="-122"/>
                    <a:ea typeface="华文楷体" panose="02010600040101010101" pitchFamily="2" charset="-122"/>
                  </a:rPr>
                  <a:t>THGEM</a:t>
                </a:r>
                <a:r>
                  <a:rPr kumimoji="0" lang="zh-CN" altLang="en-US" sz="1100" b="0" kern="0" dirty="0">
                    <a:solidFill>
                      <a:srgbClr val="9900CC"/>
                    </a:solidFill>
                    <a:latin typeface="华文楷体" panose="02010600040101010101" pitchFamily="2" charset="-122"/>
                    <a:ea typeface="华文楷体" panose="02010600040101010101" pitchFamily="2" charset="-122"/>
                  </a:rPr>
                  <a:t>制备</a:t>
                </a:r>
              </a:p>
              <a:p>
                <a:pPr marL="64800" indent="-64800" algn="l" eaLnBrk="0" fontAlgn="auto" hangingPunct="0">
                  <a:spcBef>
                    <a:spcPct val="0"/>
                  </a:spcBef>
                  <a:spcAft>
                    <a:spcPts val="0"/>
                  </a:spcAft>
                  <a:buClrTx/>
                  <a:buFont typeface="Arial" panose="020B0604020202020204" pitchFamily="34" charset="0"/>
                  <a:buChar char="•"/>
                  <a:defRPr/>
                </a:pPr>
                <a:r>
                  <a:rPr kumimoji="0" lang="zh-CN" altLang="en-US" sz="1100" b="0" kern="0" dirty="0">
                    <a:solidFill>
                      <a:srgbClr val="9900CC"/>
                    </a:solidFill>
                    <a:latin typeface="华文楷体" panose="02010600040101010101" pitchFamily="2" charset="-122"/>
                    <a:ea typeface="华文楷体" panose="02010600040101010101" pitchFamily="2" charset="-122"/>
                  </a:rPr>
                  <a:t>大面积阻性电极的制备</a:t>
                </a:r>
              </a:p>
            </p:txBody>
          </p:sp>
          <p:pic>
            <p:nvPicPr>
              <p:cNvPr id="14" name="图片 13">
                <a:extLst>
                  <a:ext uri="{FF2B5EF4-FFF2-40B4-BE49-F238E27FC236}">
                    <a16:creationId xmlns:a16="http://schemas.microsoft.com/office/drawing/2014/main" id="{C91AA920-0E4C-4A09-A738-1D3ECF69AA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471" y="1620905"/>
                <a:ext cx="580140" cy="580140"/>
              </a:xfrm>
              <a:prstGeom prst="rect">
                <a:avLst/>
              </a:prstGeom>
            </p:spPr>
          </p:pic>
        </p:grpSp>
        <p:sp>
          <p:nvSpPr>
            <p:cNvPr id="8" name="圆角矩形 6">
              <a:extLst>
                <a:ext uri="{FF2B5EF4-FFF2-40B4-BE49-F238E27FC236}">
                  <a16:creationId xmlns:a16="http://schemas.microsoft.com/office/drawing/2014/main" id="{E8D7E545-A0FF-47B5-84D2-3580EB3A4AC8}"/>
                </a:ext>
              </a:extLst>
            </p:cNvPr>
            <p:cNvSpPr/>
            <p:nvPr/>
          </p:nvSpPr>
          <p:spPr>
            <a:xfrm>
              <a:off x="287986" y="932644"/>
              <a:ext cx="2667771" cy="1603287"/>
            </a:xfrm>
            <a:prstGeom prst="roundRect">
              <a:avLst/>
            </a:prstGeom>
            <a:noFill/>
            <a:ln w="38100" cap="flat" cmpd="sng" algn="ctr">
              <a:solidFill>
                <a:srgbClr val="FF0000"/>
              </a:solidFill>
              <a:prstDash val="solid"/>
              <a:miter lim="800000"/>
            </a:ln>
            <a:effectLst/>
          </p:spPr>
          <p:txBody>
            <a:bodyPr rtlCol="0" anchor="ctr"/>
            <a:lstStyle/>
            <a:p>
              <a:pPr algn="ctr" eaLnBrk="0" fontAlgn="auto" hangingPunct="0">
                <a:spcBef>
                  <a:spcPct val="0"/>
                </a:spcBef>
                <a:spcAft>
                  <a:spcPts val="0"/>
                </a:spcAft>
                <a:buClrTx/>
                <a:buFontTx/>
                <a:buNone/>
                <a:defRPr/>
              </a:pPr>
              <a:endParaRPr kumimoji="0" lang="zh-CN" altLang="en-US" sz="1800" b="0" kern="0" baseline="-25000">
                <a:solidFill>
                  <a:srgbClr val="FFFFFF"/>
                </a:solidFill>
                <a:latin typeface="Arial"/>
                <a:ea typeface="宋体"/>
              </a:endParaRPr>
            </a:p>
          </p:txBody>
        </p:sp>
      </p:grpSp>
      <p:sp>
        <p:nvSpPr>
          <p:cNvPr id="15" name="矩形 14">
            <a:extLst>
              <a:ext uri="{FF2B5EF4-FFF2-40B4-BE49-F238E27FC236}">
                <a16:creationId xmlns:a16="http://schemas.microsoft.com/office/drawing/2014/main" id="{44242C51-438A-4C19-A393-D57EF5503681}"/>
              </a:ext>
            </a:extLst>
          </p:cNvPr>
          <p:cNvSpPr/>
          <p:nvPr/>
        </p:nvSpPr>
        <p:spPr>
          <a:xfrm>
            <a:off x="4402729" y="2344488"/>
            <a:ext cx="3133725" cy="461665"/>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FontTx/>
              <a:buNone/>
              <a:defRPr/>
            </a:pPr>
            <a:r>
              <a:rPr kumimoji="0" lang="en-US" altLang="zh-CN" sz="1200" baseline="-25000" dirty="0">
                <a:solidFill>
                  <a:srgbClr val="FFFF00"/>
                </a:solidFill>
                <a:latin typeface="Arial"/>
                <a:cs typeface="Arial" panose="020B0604020202020204" pitchFamily="34" charset="0"/>
              </a:rPr>
              <a:t>GSO crystal</a:t>
            </a:r>
          </a:p>
          <a:p>
            <a:pPr>
              <a:spcBef>
                <a:spcPct val="0"/>
              </a:spcBef>
              <a:buClrTx/>
              <a:buFontTx/>
              <a:buNone/>
              <a:defRPr/>
            </a:pPr>
            <a:r>
              <a:rPr kumimoji="0" lang="en-US" altLang="zh-CN" sz="1200" baseline="-25000" dirty="0">
                <a:solidFill>
                  <a:srgbClr val="FFFF00"/>
                </a:solidFill>
                <a:latin typeface="Arial"/>
                <a:cs typeface="Arial" panose="020B0604020202020204" pitchFamily="34" charset="0"/>
              </a:rPr>
              <a:t>30×30×170 mm</a:t>
            </a:r>
            <a:r>
              <a:rPr kumimoji="0" lang="en-US" altLang="zh-CN" sz="1200" baseline="30000" dirty="0">
                <a:solidFill>
                  <a:srgbClr val="FFFF00"/>
                </a:solidFill>
                <a:latin typeface="Arial"/>
                <a:cs typeface="Arial" panose="020B0604020202020204" pitchFamily="34" charset="0"/>
              </a:rPr>
              <a:t>3</a:t>
            </a:r>
          </a:p>
        </p:txBody>
      </p:sp>
      <p:grpSp>
        <p:nvGrpSpPr>
          <p:cNvPr id="16" name="组合 15">
            <a:extLst>
              <a:ext uri="{FF2B5EF4-FFF2-40B4-BE49-F238E27FC236}">
                <a16:creationId xmlns:a16="http://schemas.microsoft.com/office/drawing/2014/main" id="{6390D9F9-D73C-4EFC-B746-263FCEFA8CEE}"/>
              </a:ext>
            </a:extLst>
          </p:cNvPr>
          <p:cNvGrpSpPr/>
          <p:nvPr/>
        </p:nvGrpSpPr>
        <p:grpSpPr>
          <a:xfrm>
            <a:off x="3293453" y="1314832"/>
            <a:ext cx="2703596" cy="1603287"/>
            <a:chOff x="3260704" y="925537"/>
            <a:chExt cx="2703596" cy="1603287"/>
          </a:xfrm>
        </p:grpSpPr>
        <p:sp>
          <p:nvSpPr>
            <p:cNvPr id="17" name="圆角矩形 15">
              <a:extLst>
                <a:ext uri="{FF2B5EF4-FFF2-40B4-BE49-F238E27FC236}">
                  <a16:creationId xmlns:a16="http://schemas.microsoft.com/office/drawing/2014/main" id="{2634BC0F-4D4D-4B20-8DD4-C76B913EC6CB}"/>
                </a:ext>
              </a:extLst>
            </p:cNvPr>
            <p:cNvSpPr/>
            <p:nvPr/>
          </p:nvSpPr>
          <p:spPr>
            <a:xfrm>
              <a:off x="3296529" y="925537"/>
              <a:ext cx="2667771" cy="1603287"/>
            </a:xfrm>
            <a:prstGeom prst="roundRect">
              <a:avLst/>
            </a:prstGeom>
            <a:noFill/>
            <a:ln w="38100" cap="flat" cmpd="sng" algn="ctr">
              <a:solidFill>
                <a:srgbClr val="FF0000"/>
              </a:solidFill>
              <a:prstDash val="solid"/>
              <a:miter lim="800000"/>
            </a:ln>
            <a:effectLst/>
          </p:spPr>
          <p:txBody>
            <a:bodyPr rtlCol="0" anchor="ctr"/>
            <a:lstStyle/>
            <a:p>
              <a:pPr algn="ctr" eaLnBrk="0" fontAlgn="auto" hangingPunct="0">
                <a:spcBef>
                  <a:spcPct val="0"/>
                </a:spcBef>
                <a:spcAft>
                  <a:spcPts val="0"/>
                </a:spcAft>
                <a:buClrTx/>
                <a:buFontTx/>
                <a:buNone/>
                <a:defRPr/>
              </a:pPr>
              <a:endParaRPr kumimoji="0" lang="zh-CN" altLang="en-US" sz="1800" b="0" kern="0" baseline="-25000">
                <a:solidFill>
                  <a:srgbClr val="FFFFFF"/>
                </a:solidFill>
                <a:latin typeface="Arial"/>
                <a:ea typeface="宋体"/>
              </a:endParaRPr>
            </a:p>
          </p:txBody>
        </p:sp>
        <p:pic>
          <p:nvPicPr>
            <p:cNvPr id="18" name="图片 2">
              <a:extLst>
                <a:ext uri="{FF2B5EF4-FFF2-40B4-BE49-F238E27FC236}">
                  <a16:creationId xmlns:a16="http://schemas.microsoft.com/office/drawing/2014/main" id="{F574DF0A-C64F-4B86-887B-06D367AE4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74318" y="972473"/>
              <a:ext cx="2312191" cy="43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6">
              <a:extLst>
                <a:ext uri="{FF2B5EF4-FFF2-40B4-BE49-F238E27FC236}">
                  <a16:creationId xmlns:a16="http://schemas.microsoft.com/office/drawing/2014/main" id="{1D564EB1-70CF-46AA-9B7D-3F92C8D4E321}"/>
                </a:ext>
              </a:extLst>
            </p:cNvPr>
            <p:cNvPicPr preferRelativeResize="0">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1062" y="1424713"/>
              <a:ext cx="2203628" cy="54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
              <a:extLst>
                <a:ext uri="{FF2B5EF4-FFF2-40B4-BE49-F238E27FC236}">
                  <a16:creationId xmlns:a16="http://schemas.microsoft.com/office/drawing/2014/main" id="{76127950-DE6E-4BB7-993D-5386AAFED74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6553" y="1929980"/>
              <a:ext cx="2151554" cy="5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a:extLst>
                <a:ext uri="{FF2B5EF4-FFF2-40B4-BE49-F238E27FC236}">
                  <a16:creationId xmlns:a16="http://schemas.microsoft.com/office/drawing/2014/main" id="{5E09D5BC-C4DC-4E91-8CC1-BF18BB0CBAD8}"/>
                </a:ext>
              </a:extLst>
            </p:cNvPr>
            <p:cNvSpPr/>
            <p:nvPr/>
          </p:nvSpPr>
          <p:spPr>
            <a:xfrm>
              <a:off x="4256068" y="1378857"/>
              <a:ext cx="1396271"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ct val="0"/>
                </a:spcBef>
                <a:spcAft>
                  <a:spcPts val="0"/>
                </a:spcAft>
                <a:buClrTx/>
                <a:buFontTx/>
                <a:buNone/>
                <a:defRPr/>
              </a:pPr>
              <a:r>
                <a:rPr kumimoji="0" lang="en-US" altLang="zh-CN" sz="1200" b="0" baseline="-25000" dirty="0">
                  <a:solidFill>
                    <a:srgbClr val="FFFF00"/>
                  </a:solidFill>
                  <a:latin typeface="Arial"/>
                  <a:cs typeface="Arial" panose="020B0604020202020204" pitchFamily="34" charset="0"/>
                </a:rPr>
                <a:t>BaF2 doping with Y</a:t>
              </a:r>
            </a:p>
            <a:p>
              <a:pPr fontAlgn="auto">
                <a:spcBef>
                  <a:spcPct val="0"/>
                </a:spcBef>
                <a:spcAft>
                  <a:spcPts val="0"/>
                </a:spcAft>
                <a:buClrTx/>
                <a:buFontTx/>
                <a:buNone/>
                <a:defRPr/>
              </a:pPr>
              <a:r>
                <a:rPr kumimoji="0" lang="en-US" altLang="zh-CN" sz="1200" b="0" baseline="-25000" dirty="0">
                  <a:solidFill>
                    <a:srgbClr val="FFFF00"/>
                  </a:solidFill>
                  <a:latin typeface="Arial"/>
                  <a:cs typeface="Arial" panose="020B0604020202020204" pitchFamily="34" charset="0"/>
                </a:rPr>
                <a:t>32×32×182 mm</a:t>
              </a:r>
              <a:r>
                <a:rPr kumimoji="0" lang="en-US" altLang="zh-CN" sz="1200" b="0" baseline="30000" dirty="0">
                  <a:solidFill>
                    <a:srgbClr val="FFFF00"/>
                  </a:solidFill>
                  <a:latin typeface="Arial"/>
                  <a:cs typeface="Arial" panose="020B0604020202020204" pitchFamily="34" charset="0"/>
                </a:rPr>
                <a:t>3</a:t>
              </a:r>
            </a:p>
          </p:txBody>
        </p:sp>
        <p:sp>
          <p:nvSpPr>
            <p:cNvPr id="22" name="文本框 21">
              <a:extLst>
                <a:ext uri="{FF2B5EF4-FFF2-40B4-BE49-F238E27FC236}">
                  <a16:creationId xmlns:a16="http://schemas.microsoft.com/office/drawing/2014/main" id="{336B2AD3-723F-4CC2-B330-EDE58F9E2AFA}"/>
                </a:ext>
              </a:extLst>
            </p:cNvPr>
            <p:cNvSpPr txBox="1"/>
            <p:nvPr/>
          </p:nvSpPr>
          <p:spPr>
            <a:xfrm>
              <a:off x="3260704" y="1609689"/>
              <a:ext cx="513839" cy="646331"/>
            </a:xfrm>
            <a:prstGeom prst="rect">
              <a:avLst/>
            </a:prstGeom>
            <a:noFill/>
          </p:spPr>
          <p:txBody>
            <a:bodyPr wrap="square" rtlCol="0">
              <a:spAutoFit/>
            </a:bodyPr>
            <a:lstStyle/>
            <a:p>
              <a:pPr algn="l" eaLnBrk="0" fontAlgn="auto" hangingPunct="0">
                <a:spcBef>
                  <a:spcPct val="0"/>
                </a:spcBef>
                <a:spcAft>
                  <a:spcPts val="0"/>
                </a:spcAft>
                <a:buClrTx/>
                <a:buFontTx/>
                <a:buNone/>
                <a:defRPr/>
              </a:pPr>
              <a:r>
                <a:rPr kumimoji="0" lang="zh-CN" altLang="en-US" sz="1200" b="0" kern="0" dirty="0">
                  <a:solidFill>
                    <a:srgbClr val="7030A0"/>
                  </a:solidFill>
                  <a:latin typeface="华文楷体" panose="02010600040101010101" pitchFamily="2" charset="-122"/>
                  <a:ea typeface="华文楷体" panose="02010600040101010101" pitchFamily="2" charset="-122"/>
                </a:rPr>
                <a:t>新型晶体研制</a:t>
              </a:r>
            </a:p>
          </p:txBody>
        </p:sp>
      </p:grpSp>
      <p:grpSp>
        <p:nvGrpSpPr>
          <p:cNvPr id="23" name="组合 22">
            <a:extLst>
              <a:ext uri="{FF2B5EF4-FFF2-40B4-BE49-F238E27FC236}">
                <a16:creationId xmlns:a16="http://schemas.microsoft.com/office/drawing/2014/main" id="{598E0B47-9F9D-49E8-A928-FC693966E5A8}"/>
              </a:ext>
            </a:extLst>
          </p:cNvPr>
          <p:cNvGrpSpPr/>
          <p:nvPr/>
        </p:nvGrpSpPr>
        <p:grpSpPr>
          <a:xfrm>
            <a:off x="6153445" y="1314832"/>
            <a:ext cx="2685755" cy="1603287"/>
            <a:chOff x="6272827" y="937944"/>
            <a:chExt cx="2685755" cy="1603287"/>
          </a:xfrm>
        </p:grpSpPr>
        <p:sp>
          <p:nvSpPr>
            <p:cNvPr id="24" name="圆角矩形 22">
              <a:extLst>
                <a:ext uri="{FF2B5EF4-FFF2-40B4-BE49-F238E27FC236}">
                  <a16:creationId xmlns:a16="http://schemas.microsoft.com/office/drawing/2014/main" id="{64000499-5C81-4499-8A27-3DBAA8CFE2B2}"/>
                </a:ext>
              </a:extLst>
            </p:cNvPr>
            <p:cNvSpPr/>
            <p:nvPr/>
          </p:nvSpPr>
          <p:spPr>
            <a:xfrm>
              <a:off x="6272827" y="937944"/>
              <a:ext cx="2667771" cy="1603287"/>
            </a:xfrm>
            <a:prstGeom prst="roundRect">
              <a:avLst/>
            </a:prstGeom>
            <a:noFill/>
            <a:ln w="38100" cap="flat" cmpd="sng" algn="ctr">
              <a:solidFill>
                <a:srgbClr val="FF0000"/>
              </a:solidFill>
              <a:prstDash val="solid"/>
              <a:miter lim="800000"/>
            </a:ln>
            <a:effectLst/>
          </p:spPr>
          <p:txBody>
            <a:bodyPr rtlCol="0" anchor="ctr"/>
            <a:lstStyle/>
            <a:p>
              <a:pPr algn="ctr" fontAlgn="auto">
                <a:spcBef>
                  <a:spcPts val="0"/>
                </a:spcBef>
                <a:spcAft>
                  <a:spcPts val="0"/>
                </a:spcAft>
                <a:buClrTx/>
                <a:buFontTx/>
                <a:buNone/>
                <a:defRPr/>
              </a:pPr>
              <a:endParaRPr kumimoji="0" lang="zh-CN" altLang="en-US" sz="1800" b="0" kern="0">
                <a:solidFill>
                  <a:srgbClr val="FFFFFF"/>
                </a:solidFill>
                <a:latin typeface="Arial"/>
                <a:ea typeface="宋体"/>
              </a:endParaRPr>
            </a:p>
          </p:txBody>
        </p:sp>
        <p:pic>
          <p:nvPicPr>
            <p:cNvPr id="25" name="图片 24">
              <a:extLst>
                <a:ext uri="{FF2B5EF4-FFF2-40B4-BE49-F238E27FC236}">
                  <a16:creationId xmlns:a16="http://schemas.microsoft.com/office/drawing/2014/main" id="{5BF7BB79-04E5-4EE8-8EDC-AA2C45126DEF}"/>
                </a:ext>
              </a:extLst>
            </p:cNvPr>
            <p:cNvPicPr>
              <a:picLocks noChangeAspect="1"/>
            </p:cNvPicPr>
            <p:nvPr/>
          </p:nvPicPr>
          <p:blipFill>
            <a:blip r:embed="rId9"/>
            <a:stretch>
              <a:fillRect/>
            </a:stretch>
          </p:blipFill>
          <p:spPr>
            <a:xfrm>
              <a:off x="6509306" y="979693"/>
              <a:ext cx="2200653" cy="386293"/>
            </a:xfrm>
            <a:prstGeom prst="rect">
              <a:avLst/>
            </a:prstGeom>
          </p:spPr>
        </p:pic>
        <p:pic>
          <p:nvPicPr>
            <p:cNvPr id="26" name="图片 8">
              <a:extLst>
                <a:ext uri="{FF2B5EF4-FFF2-40B4-BE49-F238E27FC236}">
                  <a16:creationId xmlns:a16="http://schemas.microsoft.com/office/drawing/2014/main" id="{1233E0C9-2F72-491B-85C6-93CF36F4D9F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22502" y="1418349"/>
              <a:ext cx="863176" cy="73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2">
              <a:extLst>
                <a:ext uri="{FF2B5EF4-FFF2-40B4-BE49-F238E27FC236}">
                  <a16:creationId xmlns:a16="http://schemas.microsoft.com/office/drawing/2014/main" id="{BB916F5E-F575-42A0-A286-4DDF75B8BED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0857" y="1403227"/>
              <a:ext cx="1002186" cy="80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
              <a:extLst>
                <a:ext uri="{FF2B5EF4-FFF2-40B4-BE49-F238E27FC236}">
                  <a16:creationId xmlns:a16="http://schemas.microsoft.com/office/drawing/2014/main" id="{AE45031E-95E6-4AEC-A313-9D7E8846047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83708" y="1454434"/>
              <a:ext cx="739597" cy="68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19">
              <a:extLst>
                <a:ext uri="{FF2B5EF4-FFF2-40B4-BE49-F238E27FC236}">
                  <a16:creationId xmlns:a16="http://schemas.microsoft.com/office/drawing/2014/main" id="{D436763B-4391-4883-BD92-A8D5A6E563B5}"/>
                </a:ext>
              </a:extLst>
            </p:cNvPr>
            <p:cNvSpPr txBox="1">
              <a:spLocks noChangeArrowheads="1"/>
            </p:cNvSpPr>
            <p:nvPr/>
          </p:nvSpPr>
          <p:spPr bwMode="auto">
            <a:xfrm>
              <a:off x="7288539" y="1488759"/>
              <a:ext cx="8285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fontAlgn="auto">
                <a:spcBef>
                  <a:spcPts val="0"/>
                </a:spcBef>
                <a:spcAft>
                  <a:spcPts val="0"/>
                </a:spcAft>
                <a:buClrTx/>
                <a:buFontTx/>
                <a:buNone/>
                <a:defRPr/>
              </a:pPr>
              <a:r>
                <a:rPr kumimoji="0" lang="en-US" altLang="zh-CN" sz="1400" b="0" kern="0" dirty="0">
                  <a:solidFill>
                    <a:srgbClr val="7030A0"/>
                  </a:solidFill>
                  <a:latin typeface="华文楷体" panose="02010600040101010101" pitchFamily="2" charset="-122"/>
                  <a:ea typeface="华文楷体" panose="02010600040101010101" pitchFamily="2" charset="-122"/>
                </a:rPr>
                <a:t>V-I</a:t>
              </a:r>
              <a:r>
                <a:rPr kumimoji="0" lang="zh-CN" altLang="en-US" sz="1400" b="0" kern="0" dirty="0">
                  <a:solidFill>
                    <a:srgbClr val="7030A0"/>
                  </a:solidFill>
                  <a:latin typeface="华文楷体" panose="02010600040101010101" pitchFamily="2" charset="-122"/>
                  <a:ea typeface="华文楷体" panose="02010600040101010101" pitchFamily="2" charset="-122"/>
                </a:rPr>
                <a:t>曲线</a:t>
              </a:r>
            </a:p>
          </p:txBody>
        </p:sp>
        <p:sp>
          <p:nvSpPr>
            <p:cNvPr id="30" name="文本框 29">
              <a:extLst>
                <a:ext uri="{FF2B5EF4-FFF2-40B4-BE49-F238E27FC236}">
                  <a16:creationId xmlns:a16="http://schemas.microsoft.com/office/drawing/2014/main" id="{A717C83A-2F4F-4B7F-BA20-792EB6738C8F}"/>
                </a:ext>
              </a:extLst>
            </p:cNvPr>
            <p:cNvSpPr txBox="1"/>
            <p:nvPr/>
          </p:nvSpPr>
          <p:spPr>
            <a:xfrm>
              <a:off x="6322502" y="2238477"/>
              <a:ext cx="2636080" cy="276999"/>
            </a:xfrm>
            <a:prstGeom prst="rect">
              <a:avLst/>
            </a:prstGeom>
            <a:noFill/>
          </p:spPr>
          <p:txBody>
            <a:bodyPr wrap="square" rtlCol="0">
              <a:spAutoFit/>
            </a:bodyPr>
            <a:lstStyle/>
            <a:p>
              <a:pPr algn="l" fontAlgn="auto">
                <a:spcBef>
                  <a:spcPts val="0"/>
                </a:spcBef>
                <a:spcAft>
                  <a:spcPts val="0"/>
                </a:spcAft>
                <a:buClrTx/>
                <a:buFontTx/>
                <a:buNone/>
                <a:defRPr/>
              </a:pPr>
              <a:r>
                <a:rPr kumimoji="0" lang="zh-CN" altLang="en-US" sz="1200" b="0" kern="0" dirty="0">
                  <a:solidFill>
                    <a:srgbClr val="7030A0"/>
                  </a:solidFill>
                  <a:latin typeface="华文楷体" panose="02010600040101010101" pitchFamily="2" charset="-122"/>
                  <a:ea typeface="华文楷体" panose="02010600040101010101" pitchFamily="2" charset="-122"/>
                </a:rPr>
                <a:t>新型响应短波的雪崩光二极管</a:t>
              </a:r>
              <a:r>
                <a:rPr kumimoji="0" lang="en-US" altLang="zh-CN" sz="1200" b="0" kern="0" dirty="0">
                  <a:solidFill>
                    <a:srgbClr val="7030A0"/>
                  </a:solidFill>
                  <a:latin typeface="华文楷体" panose="02010600040101010101" pitchFamily="2" charset="-122"/>
                  <a:ea typeface="华文楷体" panose="02010600040101010101" pitchFamily="2" charset="-122"/>
                </a:rPr>
                <a:t>(APD</a:t>
              </a:r>
              <a:r>
                <a:rPr kumimoji="0" lang="en-US" altLang="zh-CN" sz="1200" b="0" kern="0" dirty="0">
                  <a:solidFill>
                    <a:srgbClr val="7030A0"/>
                  </a:solidFill>
                  <a:ea typeface="宋体" panose="02010600030101010101" pitchFamily="2" charset="-122"/>
                </a:rPr>
                <a:t>)</a:t>
              </a:r>
              <a:endParaRPr kumimoji="0" lang="zh-CN" altLang="en-US" sz="1200" b="0" kern="0" dirty="0">
                <a:solidFill>
                  <a:srgbClr val="7030A0"/>
                </a:solidFill>
                <a:ea typeface="宋体" panose="02010600030101010101" pitchFamily="2" charset="-122"/>
              </a:endParaRPr>
            </a:p>
          </p:txBody>
        </p:sp>
      </p:grpSp>
      <p:grpSp>
        <p:nvGrpSpPr>
          <p:cNvPr id="31" name="组合 30">
            <a:extLst>
              <a:ext uri="{FF2B5EF4-FFF2-40B4-BE49-F238E27FC236}">
                <a16:creationId xmlns:a16="http://schemas.microsoft.com/office/drawing/2014/main" id="{4136C757-314B-4B6C-8B02-C3467B5AD5D6}"/>
              </a:ext>
            </a:extLst>
          </p:cNvPr>
          <p:cNvGrpSpPr/>
          <p:nvPr/>
        </p:nvGrpSpPr>
        <p:grpSpPr>
          <a:xfrm>
            <a:off x="382970" y="3041080"/>
            <a:ext cx="2810530" cy="1603287"/>
            <a:chOff x="259998" y="2763192"/>
            <a:chExt cx="2810530" cy="1603287"/>
          </a:xfrm>
        </p:grpSpPr>
        <p:pic>
          <p:nvPicPr>
            <p:cNvPr id="32" name="图片 1">
              <a:extLst>
                <a:ext uri="{FF2B5EF4-FFF2-40B4-BE49-F238E27FC236}">
                  <a16:creationId xmlns:a16="http://schemas.microsoft.com/office/drawing/2014/main" id="{1706C829-6557-4D55-AF4B-6050AC64B21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8440" y="2826447"/>
              <a:ext cx="2369627" cy="71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5">
              <a:extLst>
                <a:ext uri="{FF2B5EF4-FFF2-40B4-BE49-F238E27FC236}">
                  <a16:creationId xmlns:a16="http://schemas.microsoft.com/office/drawing/2014/main" id="{59FF66FA-60EF-4749-BAF4-224E8EEC9FCF}"/>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8441" y="3571565"/>
              <a:ext cx="997105" cy="7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
              <a:extLst>
                <a:ext uri="{FF2B5EF4-FFF2-40B4-BE49-F238E27FC236}">
                  <a16:creationId xmlns:a16="http://schemas.microsoft.com/office/drawing/2014/main" id="{AAB532FD-A1EA-4B26-9938-44A0E309C70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91133" y="3564443"/>
              <a:ext cx="979001" cy="80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圆角矩形 33">
              <a:extLst>
                <a:ext uri="{FF2B5EF4-FFF2-40B4-BE49-F238E27FC236}">
                  <a16:creationId xmlns:a16="http://schemas.microsoft.com/office/drawing/2014/main" id="{7865E0A3-D8A0-4D47-B7F2-09718703BB21}"/>
                </a:ext>
              </a:extLst>
            </p:cNvPr>
            <p:cNvSpPr/>
            <p:nvPr/>
          </p:nvSpPr>
          <p:spPr>
            <a:xfrm>
              <a:off x="259998" y="2763192"/>
              <a:ext cx="2667771" cy="1603287"/>
            </a:xfrm>
            <a:prstGeom prst="roundRect">
              <a:avLst/>
            </a:prstGeom>
            <a:noFill/>
            <a:ln w="38100" cap="flat" cmpd="sng" algn="ctr">
              <a:solidFill>
                <a:srgbClr val="FF0000"/>
              </a:solidFill>
              <a:prstDash val="solid"/>
              <a:miter lim="800000"/>
            </a:ln>
            <a:effectLst/>
          </p:spPr>
          <p:txBody>
            <a:bodyPr rtlCol="0" anchor="ctr"/>
            <a:lstStyle/>
            <a:p>
              <a:pPr algn="ctr" eaLnBrk="0" fontAlgn="auto" hangingPunct="0">
                <a:spcBef>
                  <a:spcPct val="0"/>
                </a:spcBef>
                <a:spcAft>
                  <a:spcPts val="0"/>
                </a:spcAft>
                <a:buClrTx/>
                <a:buFontTx/>
                <a:buNone/>
                <a:defRPr/>
              </a:pPr>
              <a:endParaRPr kumimoji="0" lang="zh-CN" altLang="en-US" sz="1800" b="0" kern="0" baseline="-25000">
                <a:solidFill>
                  <a:srgbClr val="FFFFFF"/>
                </a:solidFill>
                <a:latin typeface="Arial"/>
                <a:ea typeface="宋体"/>
              </a:endParaRPr>
            </a:p>
          </p:txBody>
        </p:sp>
        <p:sp>
          <p:nvSpPr>
            <p:cNvPr id="36" name="文本框 6">
              <a:extLst>
                <a:ext uri="{FF2B5EF4-FFF2-40B4-BE49-F238E27FC236}">
                  <a16:creationId xmlns:a16="http://schemas.microsoft.com/office/drawing/2014/main" id="{B0F60D68-6953-42B6-BAF7-6F62FA8F72A5}"/>
                </a:ext>
              </a:extLst>
            </p:cNvPr>
            <p:cNvSpPr txBox="1">
              <a:spLocks noChangeArrowheads="1"/>
            </p:cNvSpPr>
            <p:nvPr/>
          </p:nvSpPr>
          <p:spPr bwMode="auto">
            <a:xfrm>
              <a:off x="1524000" y="3634256"/>
              <a:ext cx="7919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0" fontAlgn="auto" hangingPunct="0">
                <a:spcBef>
                  <a:spcPct val="0"/>
                </a:spcBef>
                <a:spcAft>
                  <a:spcPts val="0"/>
                </a:spcAft>
                <a:buClrTx/>
                <a:buFontTx/>
                <a:buNone/>
                <a:defRPr/>
              </a:pPr>
              <a:r>
                <a:rPr kumimoji="0" lang="zh-CN" altLang="en-US" sz="1100" b="0" kern="0" dirty="0">
                  <a:solidFill>
                    <a:srgbClr val="9900CC"/>
                  </a:solidFill>
                  <a:latin typeface="华文楷体" panose="02010600040101010101" pitchFamily="2" charset="-122"/>
                  <a:ea typeface="华文楷体" panose="02010600040101010101" pitchFamily="2" charset="-122"/>
                </a:rPr>
                <a:t>透过率</a:t>
              </a:r>
            </a:p>
          </p:txBody>
        </p:sp>
        <p:sp>
          <p:nvSpPr>
            <p:cNvPr id="37" name="文本框 36">
              <a:extLst>
                <a:ext uri="{FF2B5EF4-FFF2-40B4-BE49-F238E27FC236}">
                  <a16:creationId xmlns:a16="http://schemas.microsoft.com/office/drawing/2014/main" id="{ADFDCD80-156D-4D52-96FE-5AF844910FE1}"/>
                </a:ext>
              </a:extLst>
            </p:cNvPr>
            <p:cNvSpPr txBox="1"/>
            <p:nvPr/>
          </p:nvSpPr>
          <p:spPr>
            <a:xfrm>
              <a:off x="2227376" y="3557312"/>
              <a:ext cx="843152" cy="769441"/>
            </a:xfrm>
            <a:prstGeom prst="rect">
              <a:avLst/>
            </a:prstGeom>
            <a:noFill/>
          </p:spPr>
          <p:txBody>
            <a:bodyPr wrap="square" rtlCol="0">
              <a:spAutoFit/>
            </a:bodyPr>
            <a:lstStyle/>
            <a:p>
              <a:pPr algn="l" eaLnBrk="0" fontAlgn="auto" hangingPunct="0">
                <a:spcBef>
                  <a:spcPct val="0"/>
                </a:spcBef>
                <a:spcAft>
                  <a:spcPts val="0"/>
                </a:spcAft>
                <a:buClrTx/>
                <a:buFontTx/>
                <a:buNone/>
                <a:defRPr/>
              </a:pPr>
              <a:r>
                <a:rPr kumimoji="0" lang="zh-CN" altLang="en-US" sz="1100" b="0" kern="0" dirty="0">
                  <a:solidFill>
                    <a:srgbClr val="9900CC"/>
                  </a:solidFill>
                  <a:latin typeface="华文楷体" panose="02010600040101010101" pitchFamily="2" charset="-122"/>
                  <a:ea typeface="华文楷体" panose="02010600040101010101" pitchFamily="2" charset="-122"/>
                </a:rPr>
                <a:t>新型的波长位移片（</a:t>
              </a:r>
              <a:r>
                <a:rPr kumimoji="0" lang="en-US" altLang="zh-CN" sz="1100" b="0" kern="0" dirty="0">
                  <a:solidFill>
                    <a:srgbClr val="9900CC"/>
                  </a:solidFill>
                  <a:latin typeface="华文楷体" panose="02010600040101010101" pitchFamily="2" charset="-122"/>
                  <a:ea typeface="华文楷体" panose="02010600040101010101" pitchFamily="2" charset="-122"/>
                </a:rPr>
                <a:t>WLS</a:t>
              </a:r>
              <a:r>
                <a:rPr kumimoji="0" lang="zh-CN" altLang="en-US" sz="1100" b="0" kern="0" dirty="0">
                  <a:solidFill>
                    <a:srgbClr val="9900CC"/>
                  </a:solidFill>
                  <a:latin typeface="华文楷体" panose="02010600040101010101" pitchFamily="2" charset="-122"/>
                  <a:ea typeface="华文楷体" panose="02010600040101010101" pitchFamily="2" charset="-122"/>
                </a:rPr>
                <a:t>）</a:t>
              </a:r>
              <a:endParaRPr kumimoji="0" lang="en-US" altLang="zh-CN" sz="1100" b="0" kern="0" dirty="0">
                <a:solidFill>
                  <a:srgbClr val="9900CC"/>
                </a:solidFill>
                <a:latin typeface="华文楷体" panose="02010600040101010101" pitchFamily="2" charset="-122"/>
                <a:ea typeface="华文楷体" panose="02010600040101010101" pitchFamily="2" charset="-122"/>
              </a:endParaRPr>
            </a:p>
            <a:p>
              <a:pPr algn="l" eaLnBrk="0" fontAlgn="auto" hangingPunct="0">
                <a:spcBef>
                  <a:spcPct val="0"/>
                </a:spcBef>
                <a:spcAft>
                  <a:spcPts val="0"/>
                </a:spcAft>
                <a:buClrTx/>
                <a:buFontTx/>
                <a:buNone/>
                <a:defRPr/>
              </a:pPr>
              <a:r>
                <a:rPr kumimoji="0" lang="en-US" altLang="zh-CN" sz="1100" b="0" kern="0" dirty="0">
                  <a:solidFill>
                    <a:srgbClr val="9900CC"/>
                  </a:solidFill>
                  <a:latin typeface="华文楷体" panose="02010600040101010101" pitchFamily="2" charset="-122"/>
                  <a:ea typeface="华文楷体" panose="02010600040101010101" pitchFamily="2" charset="-122"/>
                </a:rPr>
                <a:t>(</a:t>
              </a:r>
              <a:r>
                <a:rPr kumimoji="0" lang="zh-CN" altLang="en-US" sz="1100" b="0" kern="0" dirty="0">
                  <a:solidFill>
                    <a:srgbClr val="9900CC"/>
                  </a:solidFill>
                  <a:latin typeface="华文楷体" panose="02010600040101010101" pitchFamily="2" charset="-122"/>
                  <a:ea typeface="华文楷体" panose="02010600040101010101" pitchFamily="2" charset="-122"/>
                </a:rPr>
                <a:t>俄罗斯</a:t>
              </a:r>
              <a:r>
                <a:rPr kumimoji="0" lang="en-US" altLang="zh-CN" sz="1100" b="0" kern="0" dirty="0">
                  <a:solidFill>
                    <a:srgbClr val="9900CC"/>
                  </a:solidFill>
                  <a:latin typeface="华文楷体" panose="02010600040101010101" pitchFamily="2" charset="-122"/>
                  <a:ea typeface="华文楷体" panose="02010600040101010101" pitchFamily="2" charset="-122"/>
                </a:rPr>
                <a:t>)</a:t>
              </a:r>
              <a:endParaRPr kumimoji="0" lang="zh-CN" altLang="en-US" sz="1100" b="0" kern="0" dirty="0">
                <a:solidFill>
                  <a:srgbClr val="9900CC"/>
                </a:solidFill>
                <a:latin typeface="华文楷体" panose="02010600040101010101" pitchFamily="2" charset="-122"/>
                <a:ea typeface="华文楷体" panose="02010600040101010101" pitchFamily="2" charset="-122"/>
              </a:endParaRPr>
            </a:p>
          </p:txBody>
        </p:sp>
      </p:grpSp>
      <p:grpSp>
        <p:nvGrpSpPr>
          <p:cNvPr id="38" name="组合 37">
            <a:extLst>
              <a:ext uri="{FF2B5EF4-FFF2-40B4-BE49-F238E27FC236}">
                <a16:creationId xmlns:a16="http://schemas.microsoft.com/office/drawing/2014/main" id="{812E7D1A-AB5D-48EC-95A7-2DE8C9D2B607}"/>
              </a:ext>
            </a:extLst>
          </p:cNvPr>
          <p:cNvGrpSpPr/>
          <p:nvPr/>
        </p:nvGrpSpPr>
        <p:grpSpPr>
          <a:xfrm>
            <a:off x="6153445" y="3033556"/>
            <a:ext cx="2667771" cy="1603287"/>
            <a:chOff x="3352029" y="2768393"/>
            <a:chExt cx="2667771" cy="1603287"/>
          </a:xfrm>
        </p:grpSpPr>
        <p:sp>
          <p:nvSpPr>
            <p:cNvPr id="39" name="圆角矩形 37">
              <a:extLst>
                <a:ext uri="{FF2B5EF4-FFF2-40B4-BE49-F238E27FC236}">
                  <a16:creationId xmlns:a16="http://schemas.microsoft.com/office/drawing/2014/main" id="{76BE5404-5449-40E7-B70C-792E2CB52A9D}"/>
                </a:ext>
              </a:extLst>
            </p:cNvPr>
            <p:cNvSpPr/>
            <p:nvPr/>
          </p:nvSpPr>
          <p:spPr>
            <a:xfrm>
              <a:off x="3352029" y="2768393"/>
              <a:ext cx="2667771" cy="1603287"/>
            </a:xfrm>
            <a:prstGeom prst="roundRect">
              <a:avLst/>
            </a:prstGeom>
            <a:noFill/>
            <a:ln w="38100" cap="flat" cmpd="sng" algn="ctr">
              <a:solidFill>
                <a:srgbClr val="FF0000"/>
              </a:solidFill>
              <a:prstDash val="solid"/>
              <a:miter lim="800000"/>
            </a:ln>
            <a:effectLst/>
          </p:spPr>
          <p:txBody>
            <a:bodyPr rtlCol="0" anchor="ctr"/>
            <a:lstStyle/>
            <a:p>
              <a:pPr algn="ctr" eaLnBrk="0" fontAlgn="auto" hangingPunct="0">
                <a:spcBef>
                  <a:spcPct val="0"/>
                </a:spcBef>
                <a:spcAft>
                  <a:spcPts val="0"/>
                </a:spcAft>
                <a:buClrTx/>
                <a:buFontTx/>
                <a:buNone/>
                <a:defRPr/>
              </a:pPr>
              <a:endParaRPr kumimoji="0" lang="zh-CN" altLang="en-US" sz="1800" b="0" kern="0" baseline="-25000">
                <a:solidFill>
                  <a:srgbClr val="FFFFFF"/>
                </a:solidFill>
                <a:latin typeface="Arial"/>
                <a:ea typeface="宋体"/>
              </a:endParaRPr>
            </a:p>
          </p:txBody>
        </p:sp>
        <p:pic>
          <p:nvPicPr>
            <p:cNvPr id="40" name="图片 2">
              <a:extLst>
                <a:ext uri="{FF2B5EF4-FFF2-40B4-BE49-F238E27FC236}">
                  <a16:creationId xmlns:a16="http://schemas.microsoft.com/office/drawing/2014/main" id="{29092452-BAED-48A0-8056-95F07D9798B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873314" y="2833138"/>
              <a:ext cx="1805911" cy="32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15">
              <a:extLst>
                <a:ext uri="{FF2B5EF4-FFF2-40B4-BE49-F238E27FC236}">
                  <a16:creationId xmlns:a16="http://schemas.microsoft.com/office/drawing/2014/main" id="{C2DF94E6-94BB-4CDA-8F19-294C1696DC9C}"/>
                </a:ext>
              </a:extLst>
            </p:cNvPr>
            <p:cNvPicPr>
              <a:picLocks noChangeAspect="1"/>
            </p:cNvPicPr>
            <p:nvPr/>
          </p:nvPicPr>
          <p:blipFill>
            <a:blip r:embed="rId17" cstate="print">
              <a:extLst>
                <a:ext uri="{28A0092B-C50C-407E-A947-70E740481C1C}">
                  <a14:useLocalDpi xmlns:a14="http://schemas.microsoft.com/office/drawing/2010/main" val="0"/>
                </a:ext>
              </a:extLst>
            </a:blip>
            <a:srcRect t="3679" b="6438"/>
            <a:stretch>
              <a:fillRect/>
            </a:stretch>
          </p:blipFill>
          <p:spPr bwMode="auto">
            <a:xfrm>
              <a:off x="3387107" y="3209784"/>
              <a:ext cx="1336131" cy="89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13">
              <a:extLst>
                <a:ext uri="{FF2B5EF4-FFF2-40B4-BE49-F238E27FC236}">
                  <a16:creationId xmlns:a16="http://schemas.microsoft.com/office/drawing/2014/main" id="{72E8FB08-CAA4-47EF-BF75-48F5B1C088DA}"/>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58316" y="3254068"/>
              <a:ext cx="1219432" cy="81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文本框 42">
              <a:extLst>
                <a:ext uri="{FF2B5EF4-FFF2-40B4-BE49-F238E27FC236}">
                  <a16:creationId xmlns:a16="http://schemas.microsoft.com/office/drawing/2014/main" id="{7B25D3AF-7BAA-4E24-A5A8-1BDE4A1105A2}"/>
                </a:ext>
              </a:extLst>
            </p:cNvPr>
            <p:cNvSpPr txBox="1"/>
            <p:nvPr/>
          </p:nvSpPr>
          <p:spPr>
            <a:xfrm>
              <a:off x="3386034" y="4092800"/>
              <a:ext cx="2528656" cy="276999"/>
            </a:xfrm>
            <a:prstGeom prst="rect">
              <a:avLst/>
            </a:prstGeom>
            <a:noFill/>
          </p:spPr>
          <p:txBody>
            <a:bodyPr wrap="square" rtlCol="0">
              <a:spAutoFit/>
            </a:bodyPr>
            <a:lstStyle/>
            <a:p>
              <a:pPr algn="l" eaLnBrk="0" fontAlgn="auto" hangingPunct="0">
                <a:spcBef>
                  <a:spcPct val="0"/>
                </a:spcBef>
                <a:spcAft>
                  <a:spcPts val="0"/>
                </a:spcAft>
                <a:buClrTx/>
                <a:buFontTx/>
                <a:buNone/>
                <a:defRPr/>
              </a:pPr>
              <a:r>
                <a:rPr kumimoji="0" lang="zh-CN" altLang="en-US" sz="1200" b="0" kern="0" dirty="0">
                  <a:solidFill>
                    <a:srgbClr val="9900CC"/>
                  </a:solidFill>
                  <a:latin typeface="华文楷体" panose="02010600040101010101" pitchFamily="2" charset="-122"/>
                  <a:ea typeface="华文楷体" panose="02010600040101010101" pitchFamily="2" charset="-122"/>
                </a:rPr>
                <a:t>专用读出电子学芯片（</a:t>
              </a:r>
              <a:r>
                <a:rPr kumimoji="0" lang="en-US" altLang="zh-CN" sz="1200" b="0" kern="0" dirty="0">
                  <a:solidFill>
                    <a:srgbClr val="9900CC"/>
                  </a:solidFill>
                  <a:latin typeface="华文楷体" panose="02010600040101010101" pitchFamily="2" charset="-122"/>
                  <a:ea typeface="华文楷体" panose="02010600040101010101" pitchFamily="2" charset="-122"/>
                </a:rPr>
                <a:t>ASIC</a:t>
              </a:r>
              <a:r>
                <a:rPr kumimoji="0" lang="zh-CN" altLang="en-US" sz="1200" b="0" kern="0" dirty="0">
                  <a:solidFill>
                    <a:srgbClr val="9900CC"/>
                  </a:solidFill>
                  <a:latin typeface="华文楷体" panose="02010600040101010101" pitchFamily="2" charset="-122"/>
                  <a:ea typeface="华文楷体" panose="02010600040101010101" pitchFamily="2" charset="-122"/>
                </a:rPr>
                <a:t>）设计</a:t>
              </a:r>
            </a:p>
          </p:txBody>
        </p:sp>
      </p:grpSp>
      <p:grpSp>
        <p:nvGrpSpPr>
          <p:cNvPr id="44" name="组合 43">
            <a:extLst>
              <a:ext uri="{FF2B5EF4-FFF2-40B4-BE49-F238E27FC236}">
                <a16:creationId xmlns:a16="http://schemas.microsoft.com/office/drawing/2014/main" id="{0A79CEB6-FC89-45A2-A138-4E4B9436A391}"/>
              </a:ext>
            </a:extLst>
          </p:cNvPr>
          <p:cNvGrpSpPr/>
          <p:nvPr/>
        </p:nvGrpSpPr>
        <p:grpSpPr>
          <a:xfrm>
            <a:off x="3333274" y="3002832"/>
            <a:ext cx="2667771" cy="1662434"/>
            <a:chOff x="3944215" y="4529600"/>
            <a:chExt cx="2667771" cy="1460130"/>
          </a:xfrm>
        </p:grpSpPr>
        <p:pic>
          <p:nvPicPr>
            <p:cNvPr id="45" name="图片 44">
              <a:extLst>
                <a:ext uri="{FF2B5EF4-FFF2-40B4-BE49-F238E27FC236}">
                  <a16:creationId xmlns:a16="http://schemas.microsoft.com/office/drawing/2014/main" id="{6C43844F-FF6F-45F7-B1F3-67C5BF3DC51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48864" y="4791999"/>
              <a:ext cx="2439579" cy="354980"/>
            </a:xfrm>
            <a:prstGeom prst="rect">
              <a:avLst/>
            </a:prstGeom>
          </p:spPr>
        </p:pic>
        <p:sp>
          <p:nvSpPr>
            <p:cNvPr id="46" name="文本框 45">
              <a:extLst>
                <a:ext uri="{FF2B5EF4-FFF2-40B4-BE49-F238E27FC236}">
                  <a16:creationId xmlns:a16="http://schemas.microsoft.com/office/drawing/2014/main" id="{D2184CF0-4A5F-47F1-A022-0CEB50C44132}"/>
                </a:ext>
              </a:extLst>
            </p:cNvPr>
            <p:cNvSpPr txBox="1"/>
            <p:nvPr/>
          </p:nvSpPr>
          <p:spPr>
            <a:xfrm>
              <a:off x="4086974" y="4529600"/>
              <a:ext cx="2443160" cy="270323"/>
            </a:xfrm>
            <a:prstGeom prst="rect">
              <a:avLst/>
            </a:prstGeom>
            <a:noFill/>
          </p:spPr>
          <p:txBody>
            <a:bodyPr wrap="square" rtlCol="0">
              <a:spAutoFit/>
            </a:bodyPr>
            <a:lstStyle/>
            <a:p>
              <a:pPr algn="l" eaLnBrk="0" fontAlgn="auto" hangingPunct="0">
                <a:spcBef>
                  <a:spcPct val="0"/>
                </a:spcBef>
                <a:spcAft>
                  <a:spcPts val="0"/>
                </a:spcAft>
                <a:buClrTx/>
                <a:buFontTx/>
                <a:buNone/>
                <a:defRPr/>
              </a:pPr>
              <a:r>
                <a:rPr kumimoji="0" lang="zh-CN" altLang="en-US" sz="1400" b="0" kern="0" dirty="0">
                  <a:solidFill>
                    <a:srgbClr val="392BF5"/>
                  </a:solidFill>
                  <a:latin typeface="华文楷体" panose="02010600040101010101" pitchFamily="2" charset="-122"/>
                  <a:ea typeface="华文楷体" panose="02010600040101010101" pitchFamily="2" charset="-122"/>
                </a:rPr>
                <a:t>中国建筑材料科学研究总院</a:t>
              </a:r>
            </a:p>
          </p:txBody>
        </p:sp>
        <p:pic>
          <p:nvPicPr>
            <p:cNvPr id="47" name="图片 46">
              <a:extLst>
                <a:ext uri="{FF2B5EF4-FFF2-40B4-BE49-F238E27FC236}">
                  <a16:creationId xmlns:a16="http://schemas.microsoft.com/office/drawing/2014/main" id="{0303A2E8-87A1-43A1-A166-76103558697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57951" y="5133412"/>
              <a:ext cx="778086" cy="626463"/>
            </a:xfrm>
            <a:prstGeom prst="rect">
              <a:avLst/>
            </a:prstGeom>
          </p:spPr>
        </p:pic>
        <p:sp>
          <p:nvSpPr>
            <p:cNvPr id="48" name="文本框 47">
              <a:extLst>
                <a:ext uri="{FF2B5EF4-FFF2-40B4-BE49-F238E27FC236}">
                  <a16:creationId xmlns:a16="http://schemas.microsoft.com/office/drawing/2014/main" id="{93841EC3-54B1-4BEC-8355-3A6A7796B5CB}"/>
                </a:ext>
              </a:extLst>
            </p:cNvPr>
            <p:cNvSpPr txBox="1"/>
            <p:nvPr/>
          </p:nvSpPr>
          <p:spPr>
            <a:xfrm>
              <a:off x="3989837" y="5730139"/>
              <a:ext cx="2615892" cy="229774"/>
            </a:xfrm>
            <a:prstGeom prst="rect">
              <a:avLst/>
            </a:prstGeom>
            <a:noFill/>
          </p:spPr>
          <p:txBody>
            <a:bodyPr wrap="square" rtlCol="0">
              <a:spAutoFit/>
            </a:bodyPr>
            <a:lstStyle/>
            <a:p>
              <a:pPr algn="l" eaLnBrk="0" fontAlgn="auto" hangingPunct="0">
                <a:spcBef>
                  <a:spcPct val="0"/>
                </a:spcBef>
                <a:spcAft>
                  <a:spcPts val="0"/>
                </a:spcAft>
                <a:buClrTx/>
                <a:buFontTx/>
                <a:buNone/>
                <a:defRPr/>
              </a:pPr>
              <a:r>
                <a:rPr kumimoji="0" lang="zh-CN" altLang="en-US" sz="1100" b="0" kern="0" dirty="0">
                  <a:solidFill>
                    <a:srgbClr val="9900CC"/>
                  </a:solidFill>
                  <a:latin typeface="华文楷体" panose="02010600040101010101" pitchFamily="2" charset="-122"/>
                  <a:ea typeface="华文楷体" panose="02010600040101010101" pitchFamily="2" charset="-122"/>
                </a:rPr>
                <a:t>切仑科夫光辐射体：</a:t>
              </a:r>
              <a:r>
                <a:rPr kumimoji="0" lang="zh-CN" altLang="en-US" sz="1100" b="0" kern="0" dirty="0">
                  <a:solidFill>
                    <a:srgbClr val="9900CC"/>
                  </a:solidFill>
                  <a:latin typeface="华文楷体" panose="02010600040101010101" pitchFamily="2" charset="-122"/>
                  <a:ea typeface="华文楷体" panose="02010600040101010101" pitchFamily="2" charset="-122"/>
                  <a:cs typeface="Arial" panose="020B0604020202020204" pitchFamily="34" charset="0"/>
                </a:rPr>
                <a:t>超高纯度石英晶体</a:t>
              </a:r>
              <a:endParaRPr kumimoji="0" lang="zh-CN" altLang="en-US" sz="1100" b="0" kern="0" dirty="0">
                <a:solidFill>
                  <a:srgbClr val="9900CC"/>
                </a:solidFill>
                <a:latin typeface="华文楷体" panose="02010600040101010101" pitchFamily="2" charset="-122"/>
                <a:ea typeface="华文楷体" panose="02010600040101010101" pitchFamily="2" charset="-122"/>
              </a:endParaRPr>
            </a:p>
          </p:txBody>
        </p:sp>
        <p:sp>
          <p:nvSpPr>
            <p:cNvPr id="49" name="圆角矩形 47">
              <a:extLst>
                <a:ext uri="{FF2B5EF4-FFF2-40B4-BE49-F238E27FC236}">
                  <a16:creationId xmlns:a16="http://schemas.microsoft.com/office/drawing/2014/main" id="{1BB25C47-CF78-4CD6-9335-610A6348E911}"/>
                </a:ext>
              </a:extLst>
            </p:cNvPr>
            <p:cNvSpPr/>
            <p:nvPr/>
          </p:nvSpPr>
          <p:spPr>
            <a:xfrm>
              <a:off x="3944215" y="4543297"/>
              <a:ext cx="2667771" cy="1446433"/>
            </a:xfrm>
            <a:prstGeom prst="roundRect">
              <a:avLst/>
            </a:prstGeom>
            <a:noFill/>
            <a:ln w="38100" cap="flat" cmpd="sng" algn="ctr">
              <a:solidFill>
                <a:srgbClr val="FF0000"/>
              </a:solidFill>
              <a:prstDash val="solid"/>
              <a:miter lim="800000"/>
            </a:ln>
            <a:effectLst/>
          </p:spPr>
          <p:txBody>
            <a:bodyPr rtlCol="0" anchor="ctr"/>
            <a:lstStyle/>
            <a:p>
              <a:pPr algn="ctr" eaLnBrk="0" fontAlgn="auto" hangingPunct="0">
                <a:spcBef>
                  <a:spcPct val="0"/>
                </a:spcBef>
                <a:spcAft>
                  <a:spcPts val="0"/>
                </a:spcAft>
                <a:buClrTx/>
                <a:buFontTx/>
                <a:buNone/>
                <a:defRPr/>
              </a:pPr>
              <a:endParaRPr kumimoji="0" lang="zh-CN" altLang="en-US" sz="1800" b="0" kern="0" baseline="-25000">
                <a:solidFill>
                  <a:srgbClr val="FFFFFF"/>
                </a:solidFill>
                <a:latin typeface="Arial"/>
                <a:ea typeface="宋体"/>
              </a:endParaRPr>
            </a:p>
          </p:txBody>
        </p:sp>
        <p:pic>
          <p:nvPicPr>
            <p:cNvPr id="50" name="图片 49">
              <a:extLst>
                <a:ext uri="{FF2B5EF4-FFF2-40B4-BE49-F238E27FC236}">
                  <a16:creationId xmlns:a16="http://schemas.microsoft.com/office/drawing/2014/main" id="{F5B6B90A-08B9-4C91-A958-AAA4D26DC60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780753" y="5092388"/>
              <a:ext cx="756872" cy="637751"/>
            </a:xfrm>
            <a:prstGeom prst="rect">
              <a:avLst/>
            </a:prstGeom>
          </p:spPr>
        </p:pic>
        <p:sp>
          <p:nvSpPr>
            <p:cNvPr id="51" name="文本框 50">
              <a:extLst>
                <a:ext uri="{FF2B5EF4-FFF2-40B4-BE49-F238E27FC236}">
                  <a16:creationId xmlns:a16="http://schemas.microsoft.com/office/drawing/2014/main" id="{916C5F11-308D-4AAA-9B8C-431BE56C0C51}"/>
                </a:ext>
              </a:extLst>
            </p:cNvPr>
            <p:cNvSpPr txBox="1"/>
            <p:nvPr/>
          </p:nvSpPr>
          <p:spPr>
            <a:xfrm rot="16200000">
              <a:off x="5407193" y="5356582"/>
              <a:ext cx="620171" cy="239706"/>
            </a:xfrm>
            <a:prstGeom prst="rect">
              <a:avLst/>
            </a:prstGeom>
            <a:solidFill>
              <a:srgbClr val="FFFFFF"/>
            </a:solidFill>
          </p:spPr>
          <p:txBody>
            <a:bodyPr wrap="square" rtlCol="0">
              <a:spAutoFit/>
            </a:bodyPr>
            <a:lstStyle/>
            <a:p>
              <a:pPr algn="l" eaLnBrk="0" fontAlgn="auto" hangingPunct="0">
                <a:spcBef>
                  <a:spcPct val="0"/>
                </a:spcBef>
                <a:spcAft>
                  <a:spcPts val="0"/>
                </a:spcAft>
                <a:buClrTx/>
                <a:buFontTx/>
                <a:buNone/>
                <a:defRPr/>
              </a:pPr>
              <a:r>
                <a:rPr kumimoji="0" lang="zh-CN" altLang="en-US" sz="900" b="0" kern="0" baseline="-25000" dirty="0">
                  <a:solidFill>
                    <a:srgbClr val="9900CC"/>
                  </a:solidFill>
                  <a:latin typeface="华文楷体" panose="02010600040101010101" pitchFamily="2" charset="-122"/>
                  <a:ea typeface="华文楷体" panose="02010600040101010101" pitchFamily="2" charset="-122"/>
                </a:rPr>
                <a:t>透射率</a:t>
              </a:r>
              <a:r>
                <a:rPr kumimoji="0" lang="en-US" altLang="zh-CN" sz="900" b="0" kern="0" baseline="-25000" dirty="0">
                  <a:solidFill>
                    <a:srgbClr val="9900CC"/>
                  </a:solidFill>
                  <a:latin typeface="华文楷体" panose="02010600040101010101" pitchFamily="2" charset="-122"/>
                  <a:ea typeface="华文楷体" panose="02010600040101010101" pitchFamily="2" charset="-122"/>
                </a:rPr>
                <a:t>%</a:t>
              </a:r>
              <a:endParaRPr kumimoji="0" lang="zh-CN" altLang="en-US" sz="900" b="0" kern="0" baseline="-25000" dirty="0">
                <a:solidFill>
                  <a:srgbClr val="9900CC"/>
                </a:solidFill>
                <a:latin typeface="华文楷体" panose="02010600040101010101" pitchFamily="2" charset="-122"/>
                <a:ea typeface="华文楷体" panose="02010600040101010101" pitchFamily="2" charset="-122"/>
              </a:endParaRPr>
            </a:p>
          </p:txBody>
        </p:sp>
        <p:sp>
          <p:nvSpPr>
            <p:cNvPr id="52" name="文本框 51">
              <a:extLst>
                <a:ext uri="{FF2B5EF4-FFF2-40B4-BE49-F238E27FC236}">
                  <a16:creationId xmlns:a16="http://schemas.microsoft.com/office/drawing/2014/main" id="{9B3BE34F-7D64-4882-9F1F-0F6DB1C632D3}"/>
                </a:ext>
              </a:extLst>
            </p:cNvPr>
            <p:cNvSpPr txBox="1"/>
            <p:nvPr/>
          </p:nvSpPr>
          <p:spPr>
            <a:xfrm>
              <a:off x="5877227" y="5470548"/>
              <a:ext cx="620303" cy="230832"/>
            </a:xfrm>
            <a:prstGeom prst="rect">
              <a:avLst/>
            </a:prstGeom>
            <a:solidFill>
              <a:srgbClr val="FFFFFF"/>
            </a:solidFill>
          </p:spPr>
          <p:txBody>
            <a:bodyPr wrap="square" rtlCol="0">
              <a:spAutoFit/>
            </a:bodyPr>
            <a:lstStyle/>
            <a:p>
              <a:pPr algn="l" eaLnBrk="0" fontAlgn="auto" hangingPunct="0">
                <a:spcBef>
                  <a:spcPct val="0"/>
                </a:spcBef>
                <a:spcAft>
                  <a:spcPts val="0"/>
                </a:spcAft>
                <a:buClrTx/>
                <a:buFontTx/>
                <a:buNone/>
                <a:defRPr/>
              </a:pPr>
              <a:r>
                <a:rPr kumimoji="0" lang="zh-CN" altLang="en-US" sz="900" b="0" kern="0" baseline="-25000" dirty="0">
                  <a:solidFill>
                    <a:srgbClr val="9900CC"/>
                  </a:solidFill>
                  <a:latin typeface="华文楷体" panose="02010600040101010101" pitchFamily="2" charset="-122"/>
                  <a:ea typeface="华文楷体" panose="02010600040101010101" pitchFamily="2" charset="-122"/>
                </a:rPr>
                <a:t>波长</a:t>
              </a:r>
              <a:r>
                <a:rPr kumimoji="0" lang="en-US" altLang="zh-CN" sz="900" b="0" kern="0" baseline="-25000" dirty="0">
                  <a:solidFill>
                    <a:srgbClr val="9900CC"/>
                  </a:solidFill>
                  <a:latin typeface="华文楷体" panose="02010600040101010101" pitchFamily="2" charset="-122"/>
                  <a:ea typeface="华文楷体" panose="02010600040101010101" pitchFamily="2" charset="-122"/>
                </a:rPr>
                <a:t>(nm)</a:t>
              </a:r>
              <a:endParaRPr kumimoji="0" lang="zh-CN" altLang="en-US" sz="900" b="0" kern="0" baseline="-25000" dirty="0">
                <a:solidFill>
                  <a:srgbClr val="9900CC"/>
                </a:solidFill>
                <a:latin typeface="华文楷体" panose="02010600040101010101" pitchFamily="2" charset="-122"/>
                <a:ea typeface="华文楷体" panose="02010600040101010101" pitchFamily="2" charset="-122"/>
              </a:endParaRPr>
            </a:p>
          </p:txBody>
        </p:sp>
        <p:pic>
          <p:nvPicPr>
            <p:cNvPr id="53" name="图片 52">
              <a:extLst>
                <a:ext uri="{FF2B5EF4-FFF2-40B4-BE49-F238E27FC236}">
                  <a16:creationId xmlns:a16="http://schemas.microsoft.com/office/drawing/2014/main" id="{28B84564-3E19-4434-83CC-547CC8399909}"/>
                </a:ext>
              </a:extLst>
            </p:cNvPr>
            <p:cNvPicPr>
              <a:picLocks noChangeAspect="1"/>
            </p:cNvPicPr>
            <p:nvPr/>
          </p:nvPicPr>
          <p:blipFill>
            <a:blip r:embed="rId22"/>
            <a:stretch>
              <a:fillRect/>
            </a:stretch>
          </p:blipFill>
          <p:spPr>
            <a:xfrm>
              <a:off x="4839680" y="5125978"/>
              <a:ext cx="780023" cy="624757"/>
            </a:xfrm>
            <a:prstGeom prst="rect">
              <a:avLst/>
            </a:prstGeom>
          </p:spPr>
        </p:pic>
      </p:grpSp>
      <p:grpSp>
        <p:nvGrpSpPr>
          <p:cNvPr id="54" name="组合 53">
            <a:extLst>
              <a:ext uri="{FF2B5EF4-FFF2-40B4-BE49-F238E27FC236}">
                <a16:creationId xmlns:a16="http://schemas.microsoft.com/office/drawing/2014/main" id="{0CC69423-66EF-41BB-8C28-3E5EF43A30F8}"/>
              </a:ext>
            </a:extLst>
          </p:cNvPr>
          <p:cNvGrpSpPr/>
          <p:nvPr/>
        </p:nvGrpSpPr>
        <p:grpSpPr>
          <a:xfrm>
            <a:off x="422432" y="4784501"/>
            <a:ext cx="2667771" cy="1638818"/>
            <a:chOff x="347049" y="4515748"/>
            <a:chExt cx="2667771" cy="1638818"/>
          </a:xfrm>
        </p:grpSpPr>
        <p:sp>
          <p:nvSpPr>
            <p:cNvPr id="55" name="圆角矩形 53">
              <a:extLst>
                <a:ext uri="{FF2B5EF4-FFF2-40B4-BE49-F238E27FC236}">
                  <a16:creationId xmlns:a16="http://schemas.microsoft.com/office/drawing/2014/main" id="{43F24279-C950-44A8-8AAE-5CE0AF00F43A}"/>
                </a:ext>
              </a:extLst>
            </p:cNvPr>
            <p:cNvSpPr/>
            <p:nvPr/>
          </p:nvSpPr>
          <p:spPr>
            <a:xfrm>
              <a:off x="347049" y="4515748"/>
              <a:ext cx="2667771" cy="1603287"/>
            </a:xfrm>
            <a:prstGeom prst="roundRect">
              <a:avLst/>
            </a:prstGeom>
            <a:noFill/>
            <a:ln w="38100" cap="flat" cmpd="sng" algn="ctr">
              <a:solidFill>
                <a:srgbClr val="FF0000"/>
              </a:solidFill>
              <a:prstDash val="solid"/>
              <a:miter lim="800000"/>
            </a:ln>
            <a:effectLst/>
          </p:spPr>
          <p:txBody>
            <a:bodyPr rtlCol="0" anchor="ctr"/>
            <a:lstStyle/>
            <a:p>
              <a:pPr algn="ctr" eaLnBrk="0" fontAlgn="auto" hangingPunct="0">
                <a:spcBef>
                  <a:spcPct val="0"/>
                </a:spcBef>
                <a:spcAft>
                  <a:spcPts val="0"/>
                </a:spcAft>
                <a:buClrTx/>
                <a:buFontTx/>
                <a:buNone/>
                <a:defRPr/>
              </a:pPr>
              <a:endParaRPr kumimoji="0" lang="zh-CN" altLang="en-US" sz="1800" b="0" kern="0" baseline="-25000">
                <a:solidFill>
                  <a:srgbClr val="FFFFFF"/>
                </a:solidFill>
                <a:latin typeface="Arial"/>
                <a:ea typeface="宋体"/>
              </a:endParaRPr>
            </a:p>
          </p:txBody>
        </p:sp>
        <p:pic>
          <p:nvPicPr>
            <p:cNvPr id="56" name="图片 55">
              <a:extLst>
                <a:ext uri="{FF2B5EF4-FFF2-40B4-BE49-F238E27FC236}">
                  <a16:creationId xmlns:a16="http://schemas.microsoft.com/office/drawing/2014/main" id="{B3A6C346-A2F0-48D2-BF8C-F26517A2A56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7436" y="4787989"/>
              <a:ext cx="2493577" cy="430738"/>
            </a:xfrm>
            <a:prstGeom prst="rect">
              <a:avLst/>
            </a:prstGeom>
          </p:spPr>
        </p:pic>
        <p:sp>
          <p:nvSpPr>
            <p:cNvPr id="57" name="文本框 56">
              <a:extLst>
                <a:ext uri="{FF2B5EF4-FFF2-40B4-BE49-F238E27FC236}">
                  <a16:creationId xmlns:a16="http://schemas.microsoft.com/office/drawing/2014/main" id="{9BF938A6-3079-422B-8048-582E5A8D41C6}"/>
                </a:ext>
              </a:extLst>
            </p:cNvPr>
            <p:cNvSpPr txBox="1"/>
            <p:nvPr/>
          </p:nvSpPr>
          <p:spPr>
            <a:xfrm>
              <a:off x="503535" y="4529167"/>
              <a:ext cx="2318637" cy="307777"/>
            </a:xfrm>
            <a:prstGeom prst="rect">
              <a:avLst/>
            </a:prstGeom>
            <a:noFill/>
          </p:spPr>
          <p:txBody>
            <a:bodyPr wrap="square" rtlCol="0">
              <a:spAutoFit/>
            </a:bodyPr>
            <a:lstStyle/>
            <a:p>
              <a:pPr algn="l" eaLnBrk="0" fontAlgn="auto" hangingPunct="0">
                <a:spcBef>
                  <a:spcPct val="0"/>
                </a:spcBef>
                <a:spcAft>
                  <a:spcPts val="0"/>
                </a:spcAft>
                <a:buClrTx/>
                <a:buFontTx/>
                <a:buNone/>
                <a:defRPr/>
              </a:pPr>
              <a:r>
                <a:rPr kumimoji="0" lang="zh-CN" altLang="en-US" sz="1400" b="0" kern="0" dirty="0">
                  <a:solidFill>
                    <a:srgbClr val="392BF5"/>
                  </a:solidFill>
                  <a:latin typeface="华文楷体" panose="02010600040101010101" pitchFamily="2" charset="-122"/>
                  <a:ea typeface="华文楷体" panose="02010600040101010101" pitchFamily="2" charset="-122"/>
                </a:rPr>
                <a:t>上海光机精密机械研究所</a:t>
              </a:r>
            </a:p>
          </p:txBody>
        </p:sp>
        <p:pic>
          <p:nvPicPr>
            <p:cNvPr id="58" name="图片 57">
              <a:extLst>
                <a:ext uri="{FF2B5EF4-FFF2-40B4-BE49-F238E27FC236}">
                  <a16:creationId xmlns:a16="http://schemas.microsoft.com/office/drawing/2014/main" id="{EE42FE7E-09D0-40A3-97AF-181F7B5B1C0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08155" y="5226842"/>
              <a:ext cx="1103911" cy="644002"/>
            </a:xfrm>
            <a:prstGeom prst="rect">
              <a:avLst/>
            </a:prstGeom>
          </p:spPr>
        </p:pic>
        <p:pic>
          <p:nvPicPr>
            <p:cNvPr id="59" name="图片 58">
              <a:extLst>
                <a:ext uri="{FF2B5EF4-FFF2-40B4-BE49-F238E27FC236}">
                  <a16:creationId xmlns:a16="http://schemas.microsoft.com/office/drawing/2014/main" id="{24B38966-A114-4612-BE64-5F9DD771E21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481356" y="5233565"/>
              <a:ext cx="1429657" cy="637279"/>
            </a:xfrm>
            <a:prstGeom prst="rect">
              <a:avLst/>
            </a:prstGeom>
          </p:spPr>
        </p:pic>
        <p:sp>
          <p:nvSpPr>
            <p:cNvPr id="60" name="文本框 59">
              <a:extLst>
                <a:ext uri="{FF2B5EF4-FFF2-40B4-BE49-F238E27FC236}">
                  <a16:creationId xmlns:a16="http://schemas.microsoft.com/office/drawing/2014/main" id="{334B4E94-30AF-46C6-B16F-CBBCC5F4DC4E}"/>
                </a:ext>
              </a:extLst>
            </p:cNvPr>
            <p:cNvSpPr txBox="1"/>
            <p:nvPr/>
          </p:nvSpPr>
          <p:spPr>
            <a:xfrm>
              <a:off x="717623" y="5877567"/>
              <a:ext cx="2104549" cy="276999"/>
            </a:xfrm>
            <a:prstGeom prst="rect">
              <a:avLst/>
            </a:prstGeom>
            <a:noFill/>
          </p:spPr>
          <p:txBody>
            <a:bodyPr wrap="square" rtlCol="0">
              <a:spAutoFit/>
            </a:bodyPr>
            <a:lstStyle/>
            <a:p>
              <a:pPr algn="l" eaLnBrk="0" fontAlgn="auto" hangingPunct="0">
                <a:spcBef>
                  <a:spcPct val="0"/>
                </a:spcBef>
                <a:spcAft>
                  <a:spcPts val="0"/>
                </a:spcAft>
                <a:buClrTx/>
                <a:buFontTx/>
                <a:buNone/>
                <a:defRPr/>
              </a:pPr>
              <a:r>
                <a:rPr kumimoji="0" lang="zh-CN" altLang="en-US" sz="1200" b="0" kern="0" dirty="0">
                  <a:solidFill>
                    <a:srgbClr val="9900CC"/>
                  </a:solidFill>
                  <a:latin typeface="华文楷体" panose="02010600040101010101" pitchFamily="2" charset="-122"/>
                  <a:ea typeface="华文楷体" panose="02010600040101010101" pitchFamily="2" charset="-122"/>
                </a:rPr>
                <a:t>大尺寸石英辐射体表面加工</a:t>
              </a:r>
            </a:p>
          </p:txBody>
        </p:sp>
      </p:grpSp>
      <p:grpSp>
        <p:nvGrpSpPr>
          <p:cNvPr id="61" name="组合 60">
            <a:extLst>
              <a:ext uri="{FF2B5EF4-FFF2-40B4-BE49-F238E27FC236}">
                <a16:creationId xmlns:a16="http://schemas.microsoft.com/office/drawing/2014/main" id="{175D184E-0897-4593-BA02-70DEA4DBD986}"/>
              </a:ext>
            </a:extLst>
          </p:cNvPr>
          <p:cNvGrpSpPr/>
          <p:nvPr/>
        </p:nvGrpSpPr>
        <p:grpSpPr>
          <a:xfrm>
            <a:off x="3334045" y="4746919"/>
            <a:ext cx="2772817" cy="1656536"/>
            <a:chOff x="3237188" y="4572975"/>
            <a:chExt cx="2772817" cy="1656536"/>
          </a:xfrm>
        </p:grpSpPr>
        <p:sp>
          <p:nvSpPr>
            <p:cNvPr id="62" name="圆角矩形 60">
              <a:extLst>
                <a:ext uri="{FF2B5EF4-FFF2-40B4-BE49-F238E27FC236}">
                  <a16:creationId xmlns:a16="http://schemas.microsoft.com/office/drawing/2014/main" id="{F5D24903-BC85-40C1-A2B3-AF16435DEBB3}"/>
                </a:ext>
              </a:extLst>
            </p:cNvPr>
            <p:cNvSpPr/>
            <p:nvPr/>
          </p:nvSpPr>
          <p:spPr>
            <a:xfrm>
              <a:off x="3237188" y="4572975"/>
              <a:ext cx="2658361" cy="1656536"/>
            </a:xfrm>
            <a:prstGeom prst="roundRect">
              <a:avLst/>
            </a:prstGeom>
            <a:noFill/>
            <a:ln w="38100" cap="flat" cmpd="sng" algn="ctr">
              <a:solidFill>
                <a:srgbClr val="FF0000"/>
              </a:solidFill>
              <a:prstDash val="solid"/>
              <a:miter lim="800000"/>
            </a:ln>
            <a:effectLst/>
          </p:spPr>
          <p:txBody>
            <a:bodyPr rtlCol="0" anchor="ctr"/>
            <a:lstStyle/>
            <a:p>
              <a:pPr algn="ctr" fontAlgn="auto">
                <a:spcBef>
                  <a:spcPts val="0"/>
                </a:spcBef>
                <a:spcAft>
                  <a:spcPts val="0"/>
                </a:spcAft>
                <a:buClrTx/>
                <a:buFontTx/>
                <a:buNone/>
                <a:defRPr/>
              </a:pPr>
              <a:endParaRPr kumimoji="0" lang="zh-CN" altLang="en-US" sz="1800" b="0" kern="0">
                <a:solidFill>
                  <a:srgbClr val="FFFFFF"/>
                </a:solidFill>
                <a:latin typeface="Arial"/>
                <a:ea typeface="宋体"/>
              </a:endParaRPr>
            </a:p>
          </p:txBody>
        </p:sp>
        <p:sp>
          <p:nvSpPr>
            <p:cNvPr id="63" name="文本框 62">
              <a:extLst>
                <a:ext uri="{FF2B5EF4-FFF2-40B4-BE49-F238E27FC236}">
                  <a16:creationId xmlns:a16="http://schemas.microsoft.com/office/drawing/2014/main" id="{E00CF3D3-1423-4583-B7FD-95F566595A59}"/>
                </a:ext>
              </a:extLst>
            </p:cNvPr>
            <p:cNvSpPr txBox="1"/>
            <p:nvPr/>
          </p:nvSpPr>
          <p:spPr>
            <a:xfrm>
              <a:off x="3382994" y="4625109"/>
              <a:ext cx="2398653" cy="307777"/>
            </a:xfrm>
            <a:prstGeom prst="rect">
              <a:avLst/>
            </a:prstGeom>
            <a:noFill/>
          </p:spPr>
          <p:txBody>
            <a:bodyPr wrap="square" rtlCol="0">
              <a:spAutoFit/>
            </a:bodyPr>
            <a:lstStyle/>
            <a:p>
              <a:pPr algn="l" fontAlgn="auto">
                <a:spcBef>
                  <a:spcPts val="0"/>
                </a:spcBef>
                <a:spcAft>
                  <a:spcPts val="0"/>
                </a:spcAft>
                <a:buClrTx/>
                <a:buFontTx/>
                <a:buNone/>
                <a:defRPr/>
              </a:pPr>
              <a:r>
                <a:rPr kumimoji="0" lang="zh-CN" altLang="zh-CN" sz="1400" b="0" kern="0" dirty="0">
                  <a:solidFill>
                    <a:srgbClr val="392BF5"/>
                  </a:solidFill>
                  <a:latin typeface="华文楷体" panose="02010600040101010101" pitchFamily="2" charset="-122"/>
                  <a:ea typeface="华文楷体" panose="02010600040101010101" pitchFamily="2" charset="-122"/>
                </a:rPr>
                <a:t>合肥榛果智能技术有限公司</a:t>
              </a:r>
              <a:endParaRPr kumimoji="0" lang="zh-CN" altLang="en-US" sz="1400" b="0" kern="0" dirty="0">
                <a:solidFill>
                  <a:srgbClr val="392BF5"/>
                </a:solidFill>
                <a:ea typeface="宋体" panose="02010600030101010101" pitchFamily="2" charset="-122"/>
              </a:endParaRPr>
            </a:p>
          </p:txBody>
        </p:sp>
        <p:pic>
          <p:nvPicPr>
            <p:cNvPr id="64" name="图片 63">
              <a:extLst>
                <a:ext uri="{FF2B5EF4-FFF2-40B4-BE49-F238E27FC236}">
                  <a16:creationId xmlns:a16="http://schemas.microsoft.com/office/drawing/2014/main" id="{2B6D43E9-F9FC-4C10-97B5-2D1B7FF15804}"/>
                </a:ext>
              </a:extLst>
            </p:cNvPr>
            <p:cNvPicPr>
              <a:picLocks noChangeAspect="1"/>
            </p:cNvPicPr>
            <p:nvPr/>
          </p:nvPicPr>
          <p:blipFill>
            <a:blip r:embed="rId26"/>
            <a:stretch>
              <a:fillRect/>
            </a:stretch>
          </p:blipFill>
          <p:spPr>
            <a:xfrm>
              <a:off x="3404650" y="4938357"/>
              <a:ext cx="1166703" cy="965462"/>
            </a:xfrm>
            <a:prstGeom prst="rect">
              <a:avLst/>
            </a:prstGeom>
          </p:spPr>
        </p:pic>
        <p:pic>
          <p:nvPicPr>
            <p:cNvPr id="65" name="图片 64">
              <a:extLst>
                <a:ext uri="{FF2B5EF4-FFF2-40B4-BE49-F238E27FC236}">
                  <a16:creationId xmlns:a16="http://schemas.microsoft.com/office/drawing/2014/main" id="{F3991767-BB1B-4DC5-AF01-26003BDD3A8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5400000">
              <a:off x="4722832" y="4773631"/>
              <a:ext cx="971525" cy="1284454"/>
            </a:xfrm>
            <a:prstGeom prst="rect">
              <a:avLst/>
            </a:prstGeom>
          </p:spPr>
        </p:pic>
        <p:sp>
          <p:nvSpPr>
            <p:cNvPr id="66" name="文本框 65">
              <a:extLst>
                <a:ext uri="{FF2B5EF4-FFF2-40B4-BE49-F238E27FC236}">
                  <a16:creationId xmlns:a16="http://schemas.microsoft.com/office/drawing/2014/main" id="{CA53B8FA-4B18-4E75-8CE8-865EE60DA8F4}"/>
                </a:ext>
              </a:extLst>
            </p:cNvPr>
            <p:cNvSpPr txBox="1"/>
            <p:nvPr/>
          </p:nvSpPr>
          <p:spPr>
            <a:xfrm>
              <a:off x="3858431" y="5946701"/>
              <a:ext cx="2151574" cy="276999"/>
            </a:xfrm>
            <a:prstGeom prst="rect">
              <a:avLst/>
            </a:prstGeom>
            <a:noFill/>
          </p:spPr>
          <p:txBody>
            <a:bodyPr wrap="square" rtlCol="0">
              <a:spAutoFit/>
            </a:bodyPr>
            <a:lstStyle/>
            <a:p>
              <a:pPr algn="l" fontAlgn="auto">
                <a:spcBef>
                  <a:spcPts val="0"/>
                </a:spcBef>
                <a:spcAft>
                  <a:spcPts val="0"/>
                </a:spcAft>
                <a:buClrTx/>
                <a:buFontTx/>
                <a:buNone/>
                <a:defRPr/>
              </a:pPr>
              <a:r>
                <a:rPr kumimoji="0" lang="zh-CN" altLang="en-US" sz="1200" b="0" kern="0" dirty="0">
                  <a:solidFill>
                    <a:srgbClr val="9900CC"/>
                  </a:solidFill>
                  <a:latin typeface="华文楷体" pitchFamily="2" charset="-122"/>
                  <a:ea typeface="华文楷体" pitchFamily="2" charset="-122"/>
                </a:rPr>
                <a:t>微网格气体探测器研发</a:t>
              </a:r>
            </a:p>
          </p:txBody>
        </p:sp>
      </p:grpSp>
      <p:grpSp>
        <p:nvGrpSpPr>
          <p:cNvPr id="67" name="组合 66">
            <a:extLst>
              <a:ext uri="{FF2B5EF4-FFF2-40B4-BE49-F238E27FC236}">
                <a16:creationId xmlns:a16="http://schemas.microsoft.com/office/drawing/2014/main" id="{40DE1217-03E0-4AAC-83D8-E4BCA7968FEC}"/>
              </a:ext>
            </a:extLst>
          </p:cNvPr>
          <p:cNvGrpSpPr/>
          <p:nvPr/>
        </p:nvGrpSpPr>
        <p:grpSpPr>
          <a:xfrm>
            <a:off x="6116803" y="4746919"/>
            <a:ext cx="2703642" cy="1656536"/>
            <a:chOff x="3207319" y="4572975"/>
            <a:chExt cx="2703642" cy="1656536"/>
          </a:xfrm>
        </p:grpSpPr>
        <p:sp>
          <p:nvSpPr>
            <p:cNvPr id="68" name="圆角矩形 66">
              <a:extLst>
                <a:ext uri="{FF2B5EF4-FFF2-40B4-BE49-F238E27FC236}">
                  <a16:creationId xmlns:a16="http://schemas.microsoft.com/office/drawing/2014/main" id="{3DBB67AC-9E4C-4734-8BD2-3D1D50C69590}"/>
                </a:ext>
              </a:extLst>
            </p:cNvPr>
            <p:cNvSpPr/>
            <p:nvPr/>
          </p:nvSpPr>
          <p:spPr>
            <a:xfrm>
              <a:off x="3237188" y="4572975"/>
              <a:ext cx="2658361" cy="1656536"/>
            </a:xfrm>
            <a:prstGeom prst="roundRect">
              <a:avLst/>
            </a:prstGeom>
            <a:noFill/>
            <a:ln w="38100" cap="flat" cmpd="sng" algn="ctr">
              <a:solidFill>
                <a:srgbClr val="FF0000"/>
              </a:solidFill>
              <a:prstDash val="solid"/>
              <a:miter lim="800000"/>
            </a:ln>
            <a:effectLst/>
          </p:spPr>
          <p:txBody>
            <a:bodyPr rtlCol="0" anchor="ctr"/>
            <a:lstStyle/>
            <a:p>
              <a:pPr algn="ctr" fontAlgn="auto">
                <a:spcBef>
                  <a:spcPts val="0"/>
                </a:spcBef>
                <a:spcAft>
                  <a:spcPts val="0"/>
                </a:spcAft>
                <a:buClrTx/>
                <a:buFontTx/>
                <a:buNone/>
                <a:defRPr/>
              </a:pPr>
              <a:endParaRPr kumimoji="0" lang="zh-CN" altLang="en-US" sz="1800" b="0" kern="0">
                <a:solidFill>
                  <a:srgbClr val="FFFFFF"/>
                </a:solidFill>
                <a:latin typeface="Arial"/>
                <a:ea typeface="宋体"/>
              </a:endParaRPr>
            </a:p>
          </p:txBody>
        </p:sp>
        <p:sp>
          <p:nvSpPr>
            <p:cNvPr id="69" name="文本框 68">
              <a:extLst>
                <a:ext uri="{FF2B5EF4-FFF2-40B4-BE49-F238E27FC236}">
                  <a16:creationId xmlns:a16="http://schemas.microsoft.com/office/drawing/2014/main" id="{168271A2-5FAD-493B-8631-A45E23FA234E}"/>
                </a:ext>
              </a:extLst>
            </p:cNvPr>
            <p:cNvSpPr txBox="1"/>
            <p:nvPr/>
          </p:nvSpPr>
          <p:spPr>
            <a:xfrm>
              <a:off x="3207319" y="4605408"/>
              <a:ext cx="2703642" cy="307777"/>
            </a:xfrm>
            <a:prstGeom prst="rect">
              <a:avLst/>
            </a:prstGeom>
            <a:noFill/>
          </p:spPr>
          <p:txBody>
            <a:bodyPr wrap="square" rtlCol="0">
              <a:spAutoFit/>
            </a:bodyPr>
            <a:lstStyle/>
            <a:p>
              <a:pPr algn="l" fontAlgn="auto">
                <a:spcBef>
                  <a:spcPts val="0"/>
                </a:spcBef>
                <a:spcAft>
                  <a:spcPts val="0"/>
                </a:spcAft>
                <a:buClrTx/>
                <a:buFontTx/>
                <a:buNone/>
                <a:defRPr/>
              </a:pPr>
              <a:r>
                <a:rPr kumimoji="0" lang="zh-CN" altLang="en-US" sz="1400" b="0" kern="0" dirty="0">
                  <a:solidFill>
                    <a:srgbClr val="392BF5"/>
                  </a:solidFill>
                  <a:latin typeface="华文楷体" panose="02010600040101010101" pitchFamily="2" charset="-122"/>
                  <a:ea typeface="华文楷体" panose="02010600040101010101" pitchFamily="2" charset="-122"/>
                </a:rPr>
                <a:t>中科院西安光学精密机械研究所</a:t>
              </a:r>
              <a:endParaRPr kumimoji="0" lang="zh-CN" altLang="en-US" sz="1400" b="0" kern="0" dirty="0">
                <a:solidFill>
                  <a:srgbClr val="392BF5"/>
                </a:solidFill>
                <a:ea typeface="宋体" panose="02010600030101010101" pitchFamily="2" charset="-122"/>
              </a:endParaRPr>
            </a:p>
          </p:txBody>
        </p:sp>
        <p:sp>
          <p:nvSpPr>
            <p:cNvPr id="70" name="文本框 69">
              <a:extLst>
                <a:ext uri="{FF2B5EF4-FFF2-40B4-BE49-F238E27FC236}">
                  <a16:creationId xmlns:a16="http://schemas.microsoft.com/office/drawing/2014/main" id="{A733E08E-1DDB-49C7-82EF-D4B697A1E42B}"/>
                </a:ext>
              </a:extLst>
            </p:cNvPr>
            <p:cNvSpPr txBox="1"/>
            <p:nvPr/>
          </p:nvSpPr>
          <p:spPr>
            <a:xfrm>
              <a:off x="3656842" y="5933301"/>
              <a:ext cx="2151574" cy="276999"/>
            </a:xfrm>
            <a:prstGeom prst="rect">
              <a:avLst/>
            </a:prstGeom>
            <a:noFill/>
          </p:spPr>
          <p:txBody>
            <a:bodyPr wrap="square" rtlCol="0">
              <a:spAutoFit/>
            </a:bodyPr>
            <a:lstStyle/>
            <a:p>
              <a:pPr algn="l" fontAlgn="auto">
                <a:spcBef>
                  <a:spcPts val="0"/>
                </a:spcBef>
                <a:spcAft>
                  <a:spcPts val="0"/>
                </a:spcAft>
                <a:buClrTx/>
                <a:buFontTx/>
                <a:buNone/>
                <a:defRPr/>
              </a:pPr>
              <a:r>
                <a:rPr kumimoji="0" lang="zh-CN" altLang="zh-CN" sz="1200" b="0" kern="0" dirty="0">
                  <a:solidFill>
                    <a:srgbClr val="9900CC"/>
                  </a:solidFill>
                  <a:latin typeface="华文楷体" panose="02010600040101010101" pitchFamily="2" charset="-122"/>
                  <a:ea typeface="华文楷体" panose="02010600040101010101" pitchFamily="2" charset="-122"/>
                </a:rPr>
                <a:t>单阳极和多阳极</a:t>
              </a:r>
              <a:r>
                <a:rPr kumimoji="0" lang="en-US" altLang="zh-CN" sz="1200" b="0" kern="0" dirty="0">
                  <a:solidFill>
                    <a:srgbClr val="9900CC"/>
                  </a:solidFill>
                  <a:latin typeface="华文楷体" panose="02010600040101010101" pitchFamily="2" charset="-122"/>
                  <a:ea typeface="华文楷体" panose="02010600040101010101" pitchFamily="2" charset="-122"/>
                </a:rPr>
                <a:t>MCP-PMT</a:t>
              </a:r>
              <a:endParaRPr kumimoji="0" lang="zh-CN" altLang="en-US" sz="1200" b="0" kern="0" dirty="0">
                <a:solidFill>
                  <a:srgbClr val="9900CC"/>
                </a:solidFill>
                <a:latin typeface="华文楷体" pitchFamily="2" charset="-122"/>
                <a:ea typeface="华文楷体" pitchFamily="2" charset="-122"/>
              </a:endParaRPr>
            </a:p>
          </p:txBody>
        </p:sp>
      </p:grpSp>
      <p:pic>
        <p:nvPicPr>
          <p:cNvPr id="71" name="图片 70">
            <a:extLst>
              <a:ext uri="{FF2B5EF4-FFF2-40B4-BE49-F238E27FC236}">
                <a16:creationId xmlns:a16="http://schemas.microsoft.com/office/drawing/2014/main" id="{FE4887DB-EB7C-4588-B92A-E4CC6BE2FA1C}"/>
              </a:ext>
            </a:extLst>
          </p:cNvPr>
          <p:cNvPicPr>
            <a:picLocks noChangeAspect="1"/>
          </p:cNvPicPr>
          <p:nvPr/>
        </p:nvPicPr>
        <p:blipFill>
          <a:blip r:embed="rId28"/>
          <a:stretch>
            <a:fillRect/>
          </a:stretch>
        </p:blipFill>
        <p:spPr>
          <a:xfrm>
            <a:off x="6446808" y="5159246"/>
            <a:ext cx="1122818" cy="973051"/>
          </a:xfrm>
          <a:prstGeom prst="rect">
            <a:avLst/>
          </a:prstGeom>
        </p:spPr>
      </p:pic>
      <p:pic>
        <p:nvPicPr>
          <p:cNvPr id="72" name="Picture 3" descr="微信图片_20190331094400">
            <a:extLst>
              <a:ext uri="{FF2B5EF4-FFF2-40B4-BE49-F238E27FC236}">
                <a16:creationId xmlns:a16="http://schemas.microsoft.com/office/drawing/2014/main" id="{1D4BDDD3-8C18-43DD-B836-B3A0204AAE58}"/>
              </a:ext>
            </a:extLst>
          </p:cNvPr>
          <p:cNvPicPr>
            <a:picLocks noChangeAspect="1" noChangeArrowheads="1"/>
          </p:cNvPicPr>
          <p:nvPr/>
        </p:nvPicPr>
        <p:blipFill>
          <a:blip r:embed="rId29" cstate="print"/>
          <a:srcRect l="55122" t="25607" r="6734" b="33202"/>
          <a:stretch>
            <a:fillRect/>
          </a:stretch>
        </p:blipFill>
        <p:spPr bwMode="auto">
          <a:xfrm>
            <a:off x="7536454" y="5189094"/>
            <a:ext cx="1248577" cy="914498"/>
          </a:xfrm>
          <a:prstGeom prst="rect">
            <a:avLst/>
          </a:prstGeom>
          <a:noFill/>
        </p:spPr>
      </p:pic>
      <p:sp>
        <p:nvSpPr>
          <p:cNvPr id="73" name="文本框 72">
            <a:extLst>
              <a:ext uri="{FF2B5EF4-FFF2-40B4-BE49-F238E27FC236}">
                <a16:creationId xmlns:a16="http://schemas.microsoft.com/office/drawing/2014/main" id="{915127BD-0911-4262-A04E-6F5DF38C4BA5}"/>
              </a:ext>
            </a:extLst>
          </p:cNvPr>
          <p:cNvSpPr txBox="1"/>
          <p:nvPr/>
        </p:nvSpPr>
        <p:spPr>
          <a:xfrm>
            <a:off x="442795" y="762000"/>
            <a:ext cx="8181135" cy="461665"/>
          </a:xfrm>
          <a:prstGeom prst="rect">
            <a:avLst/>
          </a:prstGeom>
          <a:noFill/>
        </p:spPr>
        <p:txBody>
          <a:bodyPr wrap="square" rtlCol="0">
            <a:spAutoFit/>
          </a:bodyPr>
          <a:lstStyle/>
          <a:p>
            <a:pPr algn="ctr" eaLnBrk="0" hangingPunct="0">
              <a:spcBef>
                <a:spcPct val="0"/>
              </a:spcBef>
              <a:buClrTx/>
              <a:buFontTx/>
              <a:buNone/>
              <a:defRPr/>
            </a:pPr>
            <a:r>
              <a:rPr kumimoji="0" lang="zh-CN" altLang="en-US" sz="2400" dirty="0">
                <a:solidFill>
                  <a:srgbClr val="000000"/>
                </a:solidFill>
                <a:latin typeface="华文楷体" panose="02010600040101010101" pitchFamily="2" charset="-122"/>
                <a:ea typeface="华文楷体" panose="02010600040101010101" pitchFamily="2" charset="-122"/>
              </a:rPr>
              <a:t>项目需求为驱动力，推动</a:t>
            </a:r>
            <a:r>
              <a:rPr kumimoji="0" lang="zh-CN" altLang="en-US" sz="2400" dirty="0">
                <a:solidFill>
                  <a:srgbClr val="FF0000"/>
                </a:solidFill>
                <a:latin typeface="华文楷体" panose="02010600040101010101" pitchFamily="2" charset="-122"/>
                <a:ea typeface="华文楷体" panose="02010600040101010101" pitchFamily="2" charset="-122"/>
              </a:rPr>
              <a:t>国内外多领域</a:t>
            </a:r>
            <a:r>
              <a:rPr kumimoji="0" lang="zh-CN" altLang="en-US" sz="2400" dirty="0">
                <a:solidFill>
                  <a:srgbClr val="000000"/>
                </a:solidFill>
                <a:latin typeface="华文楷体" panose="02010600040101010101" pitchFamily="2" charset="-122"/>
                <a:ea typeface="华文楷体" panose="02010600040101010101" pitchFamily="2" charset="-122"/>
              </a:rPr>
              <a:t>的</a:t>
            </a:r>
            <a:r>
              <a:rPr kumimoji="0" lang="zh-CN" altLang="en-US" sz="2400" dirty="0">
                <a:solidFill>
                  <a:srgbClr val="FF0000"/>
                </a:solidFill>
                <a:latin typeface="华文楷体" panose="02010600040101010101" pitchFamily="2" charset="-122"/>
                <a:ea typeface="华文楷体" panose="02010600040101010101" pitchFamily="2" charset="-122"/>
              </a:rPr>
              <a:t>关键技术</a:t>
            </a:r>
            <a:r>
              <a:rPr kumimoji="0" lang="zh-CN" altLang="en-US" sz="2400" dirty="0">
                <a:solidFill>
                  <a:srgbClr val="000000"/>
                </a:solidFill>
                <a:latin typeface="华文楷体" panose="02010600040101010101" pitchFamily="2" charset="-122"/>
                <a:ea typeface="华文楷体" panose="02010600040101010101" pitchFamily="2" charset="-122"/>
              </a:rPr>
              <a:t>联合攻关</a:t>
            </a:r>
          </a:p>
        </p:txBody>
      </p:sp>
    </p:spTree>
    <p:extLst>
      <p:ext uri="{BB962C8B-B14F-4D97-AF65-F5344CB8AC3E}">
        <p14:creationId xmlns:p14="http://schemas.microsoft.com/office/powerpoint/2010/main" val="25991393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经费支持</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57</a:t>
            </a:fld>
            <a:endParaRPr lang="en-US" dirty="0"/>
          </a:p>
        </p:txBody>
      </p:sp>
      <p:sp>
        <p:nvSpPr>
          <p:cNvPr id="4" name="文本框 3">
            <a:extLst>
              <a:ext uri="{FF2B5EF4-FFF2-40B4-BE49-F238E27FC236}">
                <a16:creationId xmlns:a16="http://schemas.microsoft.com/office/drawing/2014/main" id="{6E62607F-B08E-4A04-87FF-F9F36B9C6E70}"/>
              </a:ext>
            </a:extLst>
          </p:cNvPr>
          <p:cNvSpPr txBox="1"/>
          <p:nvPr/>
        </p:nvSpPr>
        <p:spPr>
          <a:xfrm>
            <a:off x="382979" y="1066800"/>
            <a:ext cx="8837221" cy="3185487"/>
          </a:xfrm>
          <a:prstGeom prst="rect">
            <a:avLst/>
          </a:prstGeom>
          <a:noFill/>
        </p:spPr>
        <p:txBody>
          <a:bodyPr wrap="square" rtlCol="0">
            <a:spAutoFit/>
          </a:bodyPr>
          <a:lstStyle/>
          <a:p>
            <a:pPr marL="342900" indent="-342900" algn="l" eaLnBrk="0" hangingPunct="0">
              <a:lnSpc>
                <a:spcPct val="150000"/>
              </a:lnSpc>
              <a:spcBef>
                <a:spcPct val="0"/>
              </a:spcBef>
              <a:buClrTx/>
              <a:buFont typeface="Wingdings" panose="05000000000000000000" pitchFamily="2" charset="2"/>
              <a:buChar char="p"/>
            </a:pP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中国科学技术大学支持（</a:t>
            </a:r>
            <a:r>
              <a:rPr kumimoji="0" lang="en-US" altLang="zh-CN"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1500</a:t>
            </a: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万</a:t>
            </a: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en-US" altLang="zh-CN"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l" eaLnBrk="0" hangingPunct="0">
              <a:lnSpc>
                <a:spcPct val="150000"/>
              </a:lnSpc>
              <a:spcBef>
                <a:spcPct val="0"/>
              </a:spcBef>
              <a:buClrTx/>
              <a:buFont typeface="Wingdings" panose="05000000000000000000" pitchFamily="2" charset="2"/>
              <a:buChar char="p"/>
            </a:pP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中科院国际伙伴</a:t>
            </a:r>
            <a:r>
              <a:rPr kumimoji="0" lang="en-US" altLang="zh-CN"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大科学培育专项</a:t>
            </a: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en-US" altLang="zh-CN"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350</a:t>
            </a: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万</a:t>
            </a: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en-US" altLang="zh-CN"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l" eaLnBrk="0" hangingPunct="0">
              <a:lnSpc>
                <a:spcPct val="150000"/>
              </a:lnSpc>
              <a:spcBef>
                <a:spcPct val="0"/>
              </a:spcBef>
              <a:buClrTx/>
              <a:buFont typeface="Wingdings" panose="05000000000000000000" pitchFamily="2" charset="2"/>
              <a:buChar char="p"/>
            </a:pP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相关关键技术获得</a:t>
            </a:r>
            <a:r>
              <a:rPr kumimoji="0" lang="zh-CN" altLang="en-US"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国家自然科学基金</a:t>
            </a: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资助（在研）</a:t>
            </a: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en-US" altLang="zh-CN"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a:p>
            <a:pPr marL="742950" lvl="1" indent="-285750" algn="l" eaLnBrk="0" hangingPunct="0">
              <a:lnSpc>
                <a:spcPct val="150000"/>
              </a:lnSpc>
              <a:spcBef>
                <a:spcPct val="0"/>
              </a:spcBef>
              <a:buClrTx/>
              <a:buFont typeface="Arial" panose="020B0604020202020204" pitchFamily="34" charset="0"/>
              <a:buChar char="•"/>
            </a:pPr>
            <a:r>
              <a:rPr kumimoji="0" lang="zh-CN" altLang="zh-CN" sz="1600" dirty="0">
                <a:solidFill>
                  <a:srgbClr val="FF0000"/>
                </a:solidFill>
                <a:latin typeface="华文楷体" panose="02010600040101010101" pitchFamily="2" charset="-122"/>
                <a:ea typeface="华文楷体" panose="02010600040101010101" pitchFamily="2" charset="-122"/>
              </a:rPr>
              <a:t>重点</a:t>
            </a:r>
            <a:r>
              <a:rPr kumimoji="0" lang="zh-CN" altLang="zh-CN" sz="1600" dirty="0">
                <a:solidFill>
                  <a:srgbClr val="000000"/>
                </a:solidFill>
                <a:latin typeface="华文楷体" panose="02010600040101010101" pitchFamily="2" charset="-122"/>
                <a:ea typeface="华文楷体" panose="02010600040101010101" pitchFamily="2" charset="-122"/>
              </a:rPr>
              <a:t>项目</a:t>
            </a:r>
            <a:r>
              <a:rPr kumimoji="0" lang="zh-CN" altLang="en-US" sz="1600" dirty="0">
                <a:solidFill>
                  <a:srgbClr val="000000"/>
                </a:solidFill>
                <a:latin typeface="华文楷体" panose="02010600040101010101" pitchFamily="2" charset="-122"/>
                <a:ea typeface="华文楷体" panose="02010600040101010101" pitchFamily="2" charset="-122"/>
              </a:rPr>
              <a:t>，一种基于</a:t>
            </a:r>
            <a:r>
              <a:rPr kumimoji="0" lang="en-US" altLang="zh-CN" sz="1600" dirty="0" err="1">
                <a:solidFill>
                  <a:srgbClr val="000000"/>
                </a:solidFill>
                <a:latin typeface="华文楷体" panose="02010600040101010101" pitchFamily="2" charset="-122"/>
                <a:ea typeface="华文楷体" panose="02010600040101010101" pitchFamily="2" charset="-122"/>
              </a:rPr>
              <a:t>Micromegas</a:t>
            </a:r>
            <a:r>
              <a:rPr kumimoji="0" lang="zh-CN" altLang="en-US" sz="1600" dirty="0">
                <a:solidFill>
                  <a:srgbClr val="000000"/>
                </a:solidFill>
                <a:latin typeface="华文楷体" panose="02010600040101010101" pitchFamily="2" charset="-122"/>
                <a:ea typeface="华文楷体" panose="02010600040101010101" pitchFamily="2" charset="-122"/>
              </a:rPr>
              <a:t>探测器的高计数率精确定时技术，</a:t>
            </a:r>
            <a:r>
              <a:rPr kumimoji="0" lang="en-US" altLang="zh-CN" sz="1600" dirty="0">
                <a:solidFill>
                  <a:srgbClr val="000000"/>
                </a:solidFill>
                <a:latin typeface="华文楷体" panose="02010600040101010101" pitchFamily="2" charset="-122"/>
                <a:ea typeface="华文楷体" panose="02010600040101010101" pitchFamily="2" charset="-122"/>
              </a:rPr>
              <a:t>340</a:t>
            </a:r>
            <a:r>
              <a:rPr kumimoji="0" lang="zh-CN" altLang="en-US" sz="1600" dirty="0">
                <a:solidFill>
                  <a:srgbClr val="000000"/>
                </a:solidFill>
                <a:latin typeface="华文楷体" panose="02010600040101010101" pitchFamily="2" charset="-122"/>
                <a:ea typeface="华文楷体" panose="02010600040101010101" pitchFamily="2" charset="-122"/>
              </a:rPr>
              <a:t>万，</a:t>
            </a:r>
            <a:r>
              <a:rPr kumimoji="0" lang="en-US" altLang="zh-CN" sz="1600" dirty="0">
                <a:solidFill>
                  <a:srgbClr val="000000"/>
                </a:solidFill>
                <a:latin typeface="华文楷体" panose="02010600040101010101" pitchFamily="2" charset="-122"/>
                <a:ea typeface="华文楷体" panose="02010600040101010101" pitchFamily="2" charset="-122"/>
              </a:rPr>
              <a:t>2020.01-2024.12</a:t>
            </a:r>
          </a:p>
          <a:p>
            <a:pPr marL="742950" lvl="1" indent="-285750" algn="l" eaLnBrk="0" hangingPunct="0">
              <a:lnSpc>
                <a:spcPct val="150000"/>
              </a:lnSpc>
              <a:spcBef>
                <a:spcPct val="0"/>
              </a:spcBef>
              <a:buClrTx/>
              <a:buFont typeface="Arial" panose="020B0604020202020204" pitchFamily="34" charset="0"/>
              <a:buChar char="•"/>
            </a:pPr>
            <a:r>
              <a:rPr kumimoji="0" lang="zh-CN" altLang="zh-CN" sz="1600" dirty="0">
                <a:solidFill>
                  <a:srgbClr val="000000"/>
                </a:solidFill>
                <a:latin typeface="华文楷体" panose="02010600040101010101" pitchFamily="2" charset="-122"/>
                <a:ea typeface="华文楷体" panose="02010600040101010101" pitchFamily="2" charset="-122"/>
              </a:rPr>
              <a:t>联合</a:t>
            </a:r>
            <a:r>
              <a:rPr kumimoji="0" lang="zh-CN" altLang="zh-CN" sz="1600" dirty="0">
                <a:solidFill>
                  <a:srgbClr val="FF0000"/>
                </a:solidFill>
                <a:latin typeface="华文楷体" panose="02010600040101010101" pitchFamily="2" charset="-122"/>
                <a:ea typeface="华文楷体" panose="02010600040101010101" pitchFamily="2" charset="-122"/>
              </a:rPr>
              <a:t>重点</a:t>
            </a:r>
            <a:r>
              <a:rPr kumimoji="0" lang="zh-CN" altLang="zh-CN" sz="1600" dirty="0">
                <a:solidFill>
                  <a:srgbClr val="000000"/>
                </a:solidFill>
                <a:latin typeface="华文楷体" panose="02010600040101010101" pitchFamily="2" charset="-122"/>
                <a:ea typeface="华文楷体" panose="02010600040101010101" pitchFamily="2" charset="-122"/>
              </a:rPr>
              <a:t>项目</a:t>
            </a:r>
            <a:r>
              <a:rPr kumimoji="0" lang="zh-CN" altLang="en-US" sz="1600" dirty="0">
                <a:solidFill>
                  <a:srgbClr val="000000"/>
                </a:solidFill>
                <a:latin typeface="华文楷体" panose="02010600040101010101" pitchFamily="2" charset="-122"/>
                <a:ea typeface="华文楷体" panose="02010600040101010101" pitchFamily="2" charset="-122"/>
              </a:rPr>
              <a:t>，</a:t>
            </a:r>
            <a:r>
              <a:rPr kumimoji="0" lang="zh-CN" altLang="zh-CN" sz="1600" dirty="0">
                <a:solidFill>
                  <a:srgbClr val="000000"/>
                </a:solidFill>
                <a:latin typeface="华文楷体" panose="02010600040101010101" pitchFamily="2" charset="-122"/>
                <a:ea typeface="华文楷体" panose="02010600040101010101" pitchFamily="2" charset="-122"/>
              </a:rPr>
              <a:t>基于</a:t>
            </a:r>
            <a:r>
              <a:rPr kumimoji="0" lang="en-US" altLang="zh-CN" sz="1600" dirty="0">
                <a:solidFill>
                  <a:srgbClr val="000000"/>
                </a:solidFill>
                <a:latin typeface="华文楷体" panose="02010600040101010101" pitchFamily="2" charset="-122"/>
                <a:ea typeface="华文楷体" panose="02010600040101010101" pitchFamily="2" charset="-122"/>
              </a:rPr>
              <a:t>DIRC</a:t>
            </a:r>
            <a:r>
              <a:rPr kumimoji="0" lang="zh-CN" altLang="zh-CN" sz="1600" dirty="0">
                <a:solidFill>
                  <a:srgbClr val="000000"/>
                </a:solidFill>
                <a:latin typeface="华文楷体" panose="02010600040101010101" pitchFamily="2" charset="-122"/>
                <a:ea typeface="华文楷体" panose="02010600040101010101" pitchFamily="2" charset="-122"/>
              </a:rPr>
              <a:t>方法的超高分辨定时探测技术研究</a:t>
            </a:r>
            <a:r>
              <a:rPr kumimoji="0" lang="zh-CN" altLang="en-US" sz="1600" dirty="0">
                <a:solidFill>
                  <a:srgbClr val="000000"/>
                </a:solidFill>
                <a:latin typeface="华文楷体" panose="02010600040101010101" pitchFamily="2" charset="-122"/>
                <a:ea typeface="华文楷体" panose="02010600040101010101" pitchFamily="2" charset="-122"/>
              </a:rPr>
              <a:t>，</a:t>
            </a:r>
            <a:r>
              <a:rPr kumimoji="0" lang="en-US" altLang="zh-CN" sz="1600" dirty="0">
                <a:solidFill>
                  <a:srgbClr val="000000"/>
                </a:solidFill>
                <a:latin typeface="华文楷体" panose="02010600040101010101" pitchFamily="2" charset="-122"/>
                <a:ea typeface="华文楷体" panose="02010600040101010101" pitchFamily="2" charset="-122"/>
              </a:rPr>
              <a:t>300</a:t>
            </a:r>
            <a:r>
              <a:rPr kumimoji="0" lang="zh-CN" altLang="en-US" sz="1600" dirty="0">
                <a:solidFill>
                  <a:srgbClr val="000000"/>
                </a:solidFill>
                <a:latin typeface="华文楷体" panose="02010600040101010101" pitchFamily="2" charset="-122"/>
                <a:ea typeface="华文楷体" panose="02010600040101010101" pitchFamily="2" charset="-122"/>
              </a:rPr>
              <a:t>万，</a:t>
            </a:r>
            <a:r>
              <a:rPr kumimoji="0" lang="en-US" altLang="zh-CN" sz="1600" dirty="0">
                <a:solidFill>
                  <a:srgbClr val="000000"/>
                </a:solidFill>
                <a:latin typeface="华文楷体" panose="02010600040101010101" pitchFamily="2" charset="-122"/>
                <a:ea typeface="华文楷体" panose="02010600040101010101" pitchFamily="2" charset="-122"/>
              </a:rPr>
              <a:t>2020.1-2023.12</a:t>
            </a:r>
          </a:p>
          <a:p>
            <a:pPr marL="742950" lvl="1" indent="-285750" algn="l" eaLnBrk="0" hangingPunct="0">
              <a:lnSpc>
                <a:spcPct val="150000"/>
              </a:lnSpc>
              <a:spcBef>
                <a:spcPct val="0"/>
              </a:spcBef>
              <a:buClrTx/>
              <a:buFont typeface="Arial" panose="020B0604020202020204" pitchFamily="34" charset="0"/>
              <a:buChar char="•"/>
            </a:pPr>
            <a:r>
              <a:rPr kumimoji="0" lang="zh-CN" altLang="zh-CN" sz="1600" dirty="0">
                <a:solidFill>
                  <a:srgbClr val="000000"/>
                </a:solidFill>
                <a:latin typeface="华文楷体" panose="02010600040101010101" pitchFamily="2" charset="-122"/>
                <a:ea typeface="华文楷体" panose="02010600040101010101" pitchFamily="2" charset="-122"/>
              </a:rPr>
              <a:t>联合</a:t>
            </a:r>
            <a:r>
              <a:rPr kumimoji="0" lang="zh-CN" altLang="zh-CN" sz="1600" dirty="0">
                <a:solidFill>
                  <a:srgbClr val="FF0000"/>
                </a:solidFill>
                <a:latin typeface="华文楷体" panose="02010600040101010101" pitchFamily="2" charset="-122"/>
                <a:ea typeface="华文楷体" panose="02010600040101010101" pitchFamily="2" charset="-122"/>
              </a:rPr>
              <a:t>重点</a:t>
            </a:r>
            <a:r>
              <a:rPr kumimoji="0" lang="zh-CN" altLang="zh-CN" sz="1600" dirty="0">
                <a:solidFill>
                  <a:srgbClr val="000000"/>
                </a:solidFill>
                <a:latin typeface="华文楷体" panose="02010600040101010101" pitchFamily="2" charset="-122"/>
                <a:ea typeface="华文楷体" panose="02010600040101010101" pitchFamily="2" charset="-122"/>
              </a:rPr>
              <a:t>项目</a:t>
            </a:r>
            <a:r>
              <a:rPr kumimoji="0" lang="zh-CN" altLang="en-US" sz="1600" dirty="0">
                <a:solidFill>
                  <a:srgbClr val="000000"/>
                </a:solidFill>
                <a:latin typeface="华文楷体" panose="02010600040101010101" pitchFamily="2" charset="-122"/>
                <a:ea typeface="华文楷体" panose="02010600040101010101" pitchFamily="2" charset="-122"/>
              </a:rPr>
              <a:t>，基于</a:t>
            </a:r>
            <a:r>
              <a:rPr kumimoji="0" lang="en-US" altLang="zh-CN" sz="1600" dirty="0">
                <a:solidFill>
                  <a:srgbClr val="000000"/>
                </a:solidFill>
                <a:latin typeface="华文楷体" panose="02010600040101010101" pitchFamily="2" charset="-122"/>
                <a:ea typeface="华文楷体" panose="02010600040101010101" pitchFamily="2" charset="-122"/>
              </a:rPr>
              <a:t>THGEM</a:t>
            </a:r>
            <a:r>
              <a:rPr kumimoji="0" lang="zh-CN" altLang="en-US" sz="1600" dirty="0">
                <a:solidFill>
                  <a:srgbClr val="000000"/>
                </a:solidFill>
                <a:latin typeface="华文楷体" panose="02010600040101010101" pitchFamily="2" charset="-122"/>
                <a:ea typeface="华文楷体" panose="02010600040101010101" pitchFamily="2" charset="-122"/>
              </a:rPr>
              <a:t>的切伦科夫粒子鉴别探测器研究，</a:t>
            </a:r>
            <a:r>
              <a:rPr kumimoji="0" lang="en-US" altLang="zh-CN" sz="1600" dirty="0">
                <a:solidFill>
                  <a:srgbClr val="000000"/>
                </a:solidFill>
                <a:latin typeface="华文楷体" panose="02010600040101010101" pitchFamily="2" charset="-122"/>
                <a:ea typeface="华文楷体" panose="02010600040101010101" pitchFamily="2" charset="-122"/>
              </a:rPr>
              <a:t>275</a:t>
            </a:r>
            <a:r>
              <a:rPr kumimoji="0" lang="zh-CN" altLang="en-US" sz="1600" dirty="0">
                <a:solidFill>
                  <a:srgbClr val="000000"/>
                </a:solidFill>
                <a:latin typeface="华文楷体" panose="02010600040101010101" pitchFamily="2" charset="-122"/>
                <a:ea typeface="华文楷体" panose="02010600040101010101" pitchFamily="2" charset="-122"/>
              </a:rPr>
              <a:t>万，</a:t>
            </a:r>
            <a:r>
              <a:rPr kumimoji="0" lang="en-US" altLang="zh-CN" sz="1600" dirty="0" smtClean="0">
                <a:solidFill>
                  <a:srgbClr val="000000"/>
                </a:solidFill>
                <a:latin typeface="华文楷体" panose="02010600040101010101" pitchFamily="2" charset="-122"/>
                <a:ea typeface="华文楷体" panose="02010600040101010101" pitchFamily="2" charset="-122"/>
              </a:rPr>
              <a:t>2018.1-2021.12</a:t>
            </a:r>
          </a:p>
          <a:p>
            <a:pPr marL="742950" lvl="1" indent="-285750" algn="l" eaLnBrk="0" hangingPunct="0">
              <a:lnSpc>
                <a:spcPct val="150000"/>
              </a:lnSpc>
              <a:spcBef>
                <a:spcPct val="0"/>
              </a:spcBef>
              <a:buClrTx/>
              <a:buFont typeface="Arial" panose="020B0604020202020204" pitchFamily="34" charset="0"/>
              <a:buChar char="•"/>
            </a:pPr>
            <a:r>
              <a:rPr kumimoji="0" lang="zh-CN" altLang="en-US" sz="16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多</a:t>
            </a:r>
            <a:r>
              <a:rPr kumimoji="0" lang="zh-CN" altLang="en-US" sz="16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个面上和青年项目</a:t>
            </a:r>
            <a:r>
              <a:rPr kumimoji="0" lang="en-US" altLang="zh-CN" sz="16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a:t>
            </a:r>
            <a:endParaRPr kumimoji="0" lang="zh-CN" altLang="en-US" sz="20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CE0FBFCF-0F9C-4145-8515-2BDD3808C009}"/>
              </a:ext>
            </a:extLst>
          </p:cNvPr>
          <p:cNvSpPr txBox="1"/>
          <p:nvPr/>
        </p:nvSpPr>
        <p:spPr>
          <a:xfrm>
            <a:off x="398328" y="4343400"/>
            <a:ext cx="8440871" cy="532453"/>
          </a:xfrm>
          <a:prstGeom prst="rect">
            <a:avLst/>
          </a:prstGeom>
          <a:noFill/>
        </p:spPr>
        <p:txBody>
          <a:bodyPr wrap="square" rtlCol="0">
            <a:spAutoFit/>
          </a:bodyPr>
          <a:lstStyle/>
          <a:p>
            <a:pPr algn="l" eaLnBrk="0" hangingPunct="0">
              <a:lnSpc>
                <a:spcPct val="130000"/>
              </a:lnSpc>
              <a:spcBef>
                <a:spcPct val="0"/>
              </a:spcBef>
              <a:buClrTx/>
              <a:buFontTx/>
              <a:buNone/>
            </a:pP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希望</a:t>
            </a: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十四五</a:t>
            </a: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期间得到</a:t>
            </a: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支持</a:t>
            </a: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！同时争取</a:t>
            </a:r>
            <a:r>
              <a:rPr kumimoji="0" lang="zh-CN" altLang="en-US"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科学院、地方政府</a:t>
            </a:r>
            <a:r>
              <a:rPr kumimoji="0" lang="zh-CN" altLang="en-US"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经费</a:t>
            </a:r>
            <a:r>
              <a:rPr kumimoji="0" lang="zh-CN" altLang="en-US" sz="2200" dirty="0" smtClean="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支持。</a:t>
            </a:r>
            <a:endParaRPr kumimoji="0" lang="en-US" altLang="zh-CN" sz="22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1717360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初步时间表</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58</a:t>
            </a:fld>
            <a:endParaRPr lang="en-US" dirty="0"/>
          </a:p>
        </p:txBody>
      </p:sp>
      <p:graphicFrame>
        <p:nvGraphicFramePr>
          <p:cNvPr id="4" name="Table 5">
            <a:extLst>
              <a:ext uri="{FF2B5EF4-FFF2-40B4-BE49-F238E27FC236}">
                <a16:creationId xmlns:a16="http://schemas.microsoft.com/office/drawing/2014/main" id="{AB82D782-1FE6-4888-A10B-420D9E59EDFE}"/>
              </a:ext>
            </a:extLst>
          </p:cNvPr>
          <p:cNvGraphicFramePr>
            <a:graphicFrameLocks noGrp="1"/>
          </p:cNvGraphicFramePr>
          <p:nvPr>
            <p:extLst>
              <p:ext uri="{D42A27DB-BD31-4B8C-83A1-F6EECF244321}">
                <p14:modId xmlns:p14="http://schemas.microsoft.com/office/powerpoint/2010/main" val="4291510364"/>
              </p:ext>
            </p:extLst>
          </p:nvPr>
        </p:nvGraphicFramePr>
        <p:xfrm>
          <a:off x="288403" y="990600"/>
          <a:ext cx="8741297" cy="2214198"/>
        </p:xfrm>
        <a:graphic>
          <a:graphicData uri="http://schemas.openxmlformats.org/drawingml/2006/table">
            <a:tbl>
              <a:tblPr/>
              <a:tblGrid>
                <a:gridCol w="1654697">
                  <a:extLst>
                    <a:ext uri="{9D8B030D-6E8A-4147-A177-3AD203B41FA5}">
                      <a16:colId xmlns:a16="http://schemas.microsoft.com/office/drawing/2014/main" val="20000"/>
                    </a:ext>
                  </a:extLst>
                </a:gridCol>
                <a:gridCol w="395269">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gridCol w="3810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381000">
                  <a:extLst>
                    <a:ext uri="{9D8B030D-6E8A-4147-A177-3AD203B41FA5}">
                      <a16:colId xmlns:a16="http://schemas.microsoft.com/office/drawing/2014/main" val="20012"/>
                    </a:ext>
                  </a:extLst>
                </a:gridCol>
                <a:gridCol w="381000">
                  <a:extLst>
                    <a:ext uri="{9D8B030D-6E8A-4147-A177-3AD203B41FA5}">
                      <a16:colId xmlns:a16="http://schemas.microsoft.com/office/drawing/2014/main" val="1685836016"/>
                    </a:ext>
                  </a:extLst>
                </a:gridCol>
                <a:gridCol w="1091355">
                  <a:extLst>
                    <a:ext uri="{9D8B030D-6E8A-4147-A177-3AD203B41FA5}">
                      <a16:colId xmlns:a16="http://schemas.microsoft.com/office/drawing/2014/main" val="20013"/>
                    </a:ext>
                  </a:extLst>
                </a:gridCol>
                <a:gridCol w="570776">
                  <a:extLst>
                    <a:ext uri="{9D8B030D-6E8A-4147-A177-3AD203B41FA5}">
                      <a16:colId xmlns:a16="http://schemas.microsoft.com/office/drawing/2014/main" val="20014"/>
                    </a:ext>
                  </a:extLst>
                </a:gridCol>
              </a:tblGrid>
              <a:tr h="365921">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2018</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2019</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2020</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2021</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2022</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2023</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2024</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2025</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2026</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2027</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2028</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2029</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2030</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2031-</a:t>
                      </a:r>
                    </a:p>
                    <a:p>
                      <a:pPr algn="ctr" fontAlgn="b"/>
                      <a:r>
                        <a:rPr lang="en-US" sz="1400" b="1" i="0" u="none" strike="noStrike" dirty="0">
                          <a:solidFill>
                            <a:srgbClr val="0000FF"/>
                          </a:solidFill>
                          <a:effectLst/>
                          <a:latin typeface="Calibri"/>
                        </a:rPr>
                        <a:t>2040</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en-US" sz="1400" b="1" i="0" u="none" strike="noStrike" dirty="0">
                          <a:solidFill>
                            <a:srgbClr val="0000FF"/>
                          </a:solidFill>
                          <a:effectLst/>
                          <a:latin typeface="Calibri"/>
                        </a:rPr>
                        <a:t>2041-</a:t>
                      </a:r>
                    </a:p>
                    <a:p>
                      <a:pPr algn="ctr" fontAlgn="b"/>
                      <a:r>
                        <a:rPr lang="en-US" sz="1400" b="1" i="0" u="none" strike="noStrike" dirty="0">
                          <a:solidFill>
                            <a:srgbClr val="0000FF"/>
                          </a:solidFill>
                          <a:effectLst/>
                          <a:latin typeface="Calibri"/>
                        </a:rPr>
                        <a:t>2042</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8734">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zh-CN" altLang="en-US" sz="1800" b="1" i="0" u="none" strike="noStrike" dirty="0">
                          <a:solidFill>
                            <a:srgbClr val="0000CC"/>
                          </a:solidFill>
                          <a:effectLst/>
                          <a:latin typeface="华文楷体" panose="02010600040101010101" pitchFamily="2" charset="-122"/>
                          <a:ea typeface="华文楷体" panose="02010600040101010101" pitchFamily="2" charset="-122"/>
                        </a:rPr>
                        <a:t>成立合作组</a:t>
                      </a:r>
                      <a:endParaRPr lang="en-US" sz="1800" b="1" i="0" u="none" strike="noStrike" dirty="0">
                        <a:solidFill>
                          <a:srgbClr val="0000CC"/>
                        </a:solidFill>
                        <a:effectLst/>
                        <a:latin typeface="华文楷体" panose="02010600040101010101" pitchFamily="2" charset="-122"/>
                        <a:ea typeface="华文楷体" panose="02010600040101010101" pitchFamily="2" charset="-122"/>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endParaRPr lang="en-US" sz="1800" b="1" i="0" u="none" strike="noStrike" dirty="0">
                        <a:solidFill>
                          <a:srgbClr val="000000"/>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4800">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zh-CN" altLang="en-US" sz="1800" b="1" i="0" u="none" strike="noStrike" dirty="0">
                          <a:solidFill>
                            <a:srgbClr val="0000CC"/>
                          </a:solidFill>
                          <a:effectLst/>
                          <a:latin typeface="华文楷体" panose="02010600040101010101" pitchFamily="2" charset="-122"/>
                          <a:ea typeface="华文楷体" panose="02010600040101010101" pitchFamily="2" charset="-122"/>
                        </a:rPr>
                        <a:t>概念性设计报告</a:t>
                      </a:r>
                      <a:endParaRPr lang="en-US" sz="1800" b="1" i="0" u="none" strike="noStrike" dirty="0">
                        <a:solidFill>
                          <a:srgbClr val="0000CC"/>
                        </a:solidFill>
                        <a:effectLst/>
                        <a:latin typeface="华文楷体" panose="02010600040101010101" pitchFamily="2" charset="-122"/>
                        <a:ea typeface="华文楷体" panose="02010600040101010101" pitchFamily="2" charset="-122"/>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endParaRPr lang="en-US" sz="1800" b="1" i="0" u="none" strike="noStrike" dirty="0">
                        <a:solidFill>
                          <a:srgbClr val="000000"/>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4800">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zh-CN" altLang="en-US" sz="1800" b="1" i="0" u="none" strike="noStrike" dirty="0">
                          <a:solidFill>
                            <a:srgbClr val="0000CC"/>
                          </a:solidFill>
                          <a:effectLst/>
                          <a:latin typeface="华文楷体" panose="02010600040101010101" pitchFamily="2" charset="-122"/>
                          <a:ea typeface="华文楷体" panose="02010600040101010101" pitchFamily="2" charset="-122"/>
                        </a:rPr>
                        <a:t>技术设计报告</a:t>
                      </a:r>
                      <a:endParaRPr lang="en-US" sz="1800" b="1" i="0" u="none" strike="noStrike" dirty="0">
                        <a:solidFill>
                          <a:srgbClr val="0000CC"/>
                        </a:solidFill>
                        <a:effectLst/>
                        <a:latin typeface="华文楷体" panose="02010600040101010101" pitchFamily="2" charset="-122"/>
                        <a:ea typeface="华文楷体" panose="02010600040101010101" pitchFamily="2" charset="-122"/>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algn="l" defTabSz="914400" rtl="0" eaLnBrk="1" fontAlgn="b" latinLnBrk="0" hangingPunct="1"/>
                      <a:r>
                        <a:rPr lang="en-US" sz="1800" b="1" i="0" u="none" strike="noStrike" kern="1200" dirty="0">
                          <a:solidFill>
                            <a:srgbClr val="000000"/>
                          </a:solidFill>
                          <a:effectLst/>
                          <a:latin typeface="Calibri"/>
                          <a:ea typeface="+mn-ea"/>
                          <a:cs typeface="+mn-cs"/>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endParaRPr lang="en-US" sz="1800" b="1" i="0" u="none" strike="noStrike" dirty="0">
                        <a:solidFill>
                          <a:srgbClr val="000000"/>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209">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zh-CN" altLang="en-US" sz="1800" b="1" i="0" u="none" strike="noStrike" dirty="0">
                          <a:solidFill>
                            <a:srgbClr val="0000CC"/>
                          </a:solidFill>
                          <a:effectLst/>
                          <a:latin typeface="华文楷体" panose="02010600040101010101" pitchFamily="2" charset="-122"/>
                          <a:ea typeface="华文楷体" panose="02010600040101010101" pitchFamily="2" charset="-122"/>
                        </a:rPr>
                        <a:t>工程建设</a:t>
                      </a:r>
                      <a:endParaRPr lang="en-US" sz="1800" b="1" i="0" u="none" strike="noStrike" dirty="0">
                        <a:solidFill>
                          <a:srgbClr val="0000CC"/>
                        </a:solidFill>
                        <a:effectLst/>
                        <a:latin typeface="华文楷体" panose="02010600040101010101" pitchFamily="2" charset="-122"/>
                        <a:ea typeface="华文楷体" panose="02010600040101010101" pitchFamily="2" charset="-122"/>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ECD2A"/>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ECD2A"/>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ECD2A"/>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ECD2A"/>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ECD2A"/>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ECD2A"/>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endParaRPr lang="en-US" sz="1800" b="1" i="0" u="none" strike="noStrike" dirty="0">
                        <a:solidFill>
                          <a:srgbClr val="000000"/>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ECD2A"/>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7209">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zh-CN" altLang="en-US" sz="1800" b="1" i="0" u="none" strike="noStrike" dirty="0">
                          <a:solidFill>
                            <a:srgbClr val="0000CC"/>
                          </a:solidFill>
                          <a:effectLst/>
                          <a:latin typeface="华文楷体" panose="02010600040101010101" pitchFamily="2" charset="-122"/>
                          <a:ea typeface="华文楷体" panose="02010600040101010101" pitchFamily="2" charset="-122"/>
                        </a:rPr>
                        <a:t>调试与物理运行</a:t>
                      </a:r>
                      <a:r>
                        <a:rPr lang="en-US" sz="1800" b="1" i="0" u="none" strike="noStrike" dirty="0">
                          <a:solidFill>
                            <a:srgbClr val="0000CC"/>
                          </a:solidFill>
                          <a:effectLst/>
                          <a:latin typeface="华文楷体" panose="02010600040101010101" pitchFamily="2" charset="-122"/>
                          <a:ea typeface="华文楷体" panose="02010600040101010101" pitchFamily="2" charset="-122"/>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endParaRPr lang="en-US" sz="1800" b="1" i="0" u="none" strike="noStrike" dirty="0">
                        <a:solidFill>
                          <a:srgbClr val="000000"/>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ECD2A"/>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7209">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ctr" fontAlgn="b"/>
                      <a:r>
                        <a:rPr lang="zh-CN" altLang="en-US" sz="1800" b="1" i="0" u="none" strike="noStrike" dirty="0">
                          <a:solidFill>
                            <a:srgbClr val="0000CC"/>
                          </a:solidFill>
                          <a:effectLst/>
                          <a:latin typeface="华文楷体" panose="02010600040101010101" pitchFamily="2" charset="-122"/>
                          <a:ea typeface="华文楷体" panose="02010600040101010101" pitchFamily="2" charset="-122"/>
                        </a:rPr>
                        <a:t>升级</a:t>
                      </a:r>
                      <a:endParaRPr lang="en-US" sz="1800" b="1" i="0" u="none" strike="noStrike" dirty="0">
                        <a:solidFill>
                          <a:srgbClr val="0000CC"/>
                        </a:solidFill>
                        <a:effectLst/>
                        <a:latin typeface="华文楷体" panose="02010600040101010101" pitchFamily="2" charset="-122"/>
                        <a:ea typeface="华文楷体" panose="02010600040101010101" pitchFamily="2" charset="-122"/>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endParaRPr lang="en-US" sz="1800" b="1" i="0" u="none" strike="noStrike" dirty="0">
                        <a:solidFill>
                          <a:srgbClr val="000000"/>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ECD2A"/>
                    </a:solidFill>
                  </a:tcPr>
                </a:tc>
                <a:extLst>
                  <a:ext uri="{0D108BD9-81ED-4DB2-BD59-A6C34878D82A}">
                    <a16:rowId xmlns:a16="http://schemas.microsoft.com/office/drawing/2014/main" val="10006"/>
                  </a:ext>
                </a:extLst>
              </a:tr>
            </a:tbl>
          </a:graphicData>
        </a:graphic>
      </p:graphicFrame>
      <p:sp>
        <p:nvSpPr>
          <p:cNvPr id="5" name="Content Placeholder 2">
            <a:extLst>
              <a:ext uri="{FF2B5EF4-FFF2-40B4-BE49-F238E27FC236}">
                <a16:creationId xmlns:a16="http://schemas.microsoft.com/office/drawing/2014/main" id="{E8A6F0FC-52D3-4642-884B-B30E581CA492}"/>
              </a:ext>
            </a:extLst>
          </p:cNvPr>
          <p:cNvSpPr>
            <a:spLocks noGrp="1"/>
          </p:cNvSpPr>
          <p:nvPr/>
        </p:nvSpPr>
        <p:spPr>
          <a:xfrm>
            <a:off x="838200" y="3509598"/>
            <a:ext cx="6635496" cy="2815002"/>
          </a:xfrm>
          <a:prstGeom prst="rect">
            <a:avLst/>
          </a:prstGeom>
          <a:solidFill>
            <a:srgbClr val="FFFF00"/>
          </a:solidFill>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Tx/>
              <a:buFont typeface="Wingdings" panose="05000000000000000000" pitchFamily="2" charset="2"/>
              <a:buChar char="p"/>
            </a:pPr>
            <a:r>
              <a:rPr lang="zh-CN" altLang="en-US" sz="2200" dirty="0">
                <a:latin typeface="华文楷体"/>
                <a:ea typeface="华文楷体"/>
                <a:cs typeface="华文楷体"/>
              </a:rPr>
              <a:t>质心能量</a:t>
            </a:r>
            <a:r>
              <a:rPr lang="en-US" altLang="zh-CN" sz="2200" dirty="0">
                <a:latin typeface="华文楷体"/>
                <a:ea typeface="华文楷体"/>
                <a:cs typeface="华文楷体"/>
              </a:rPr>
              <a:t>: </a:t>
            </a:r>
            <a:r>
              <a:rPr lang="en-US" altLang="zh-CN" sz="2200" dirty="0">
                <a:solidFill>
                  <a:srgbClr val="FF0000"/>
                </a:solidFill>
                <a:latin typeface="华文楷体"/>
                <a:ea typeface="华文楷体"/>
                <a:cs typeface="华文楷体"/>
              </a:rPr>
              <a:t>2-7 </a:t>
            </a:r>
            <a:r>
              <a:rPr lang="en-US" altLang="zh-CN" sz="2200" dirty="0">
                <a:solidFill>
                  <a:schemeClr val="tx2"/>
                </a:solidFill>
                <a:latin typeface="华文楷体"/>
                <a:ea typeface="华文楷体"/>
                <a:cs typeface="华文楷体"/>
              </a:rPr>
              <a:t>GeV</a:t>
            </a:r>
            <a:r>
              <a:rPr lang="en-US" altLang="zh-CN" sz="2200" dirty="0">
                <a:solidFill>
                  <a:srgbClr val="FF0000"/>
                </a:solidFill>
                <a:latin typeface="华文楷体"/>
                <a:ea typeface="华文楷体"/>
                <a:cs typeface="华文楷体"/>
              </a:rPr>
              <a:t> </a:t>
            </a:r>
          </a:p>
          <a:p>
            <a:pPr>
              <a:lnSpc>
                <a:spcPct val="110000"/>
              </a:lnSpc>
              <a:buClrTx/>
              <a:buFont typeface="Wingdings" panose="05000000000000000000" pitchFamily="2" charset="2"/>
              <a:buChar char="p"/>
            </a:pPr>
            <a:r>
              <a:rPr lang="zh-CN" altLang="en-US" sz="2200" dirty="0">
                <a:latin typeface="华文楷体"/>
                <a:ea typeface="华文楷体"/>
                <a:cs typeface="华文楷体"/>
              </a:rPr>
              <a:t>亮度</a:t>
            </a:r>
            <a:r>
              <a:rPr lang="en-US" altLang="zh-CN" sz="2200" dirty="0">
                <a:latin typeface="华文楷体"/>
                <a:ea typeface="华文楷体"/>
                <a:cs typeface="华文楷体"/>
              </a:rPr>
              <a:t>: </a:t>
            </a:r>
            <a:r>
              <a:rPr lang="en-US" altLang="zh-CN" sz="2200" dirty="0" smtClean="0">
                <a:solidFill>
                  <a:srgbClr val="FF0000"/>
                </a:solidFill>
                <a:latin typeface="华文楷体"/>
                <a:ea typeface="华文楷体"/>
                <a:cs typeface="华文楷体"/>
              </a:rPr>
              <a:t>0.5</a:t>
            </a:r>
            <a:r>
              <a:rPr lang="en-US" altLang="zh-CN" sz="2200" dirty="0" smtClean="0">
                <a:solidFill>
                  <a:srgbClr val="FF0000"/>
                </a:solidFill>
                <a:latin typeface="华文楷体"/>
                <a:ea typeface="华文楷体"/>
                <a:cs typeface="华文楷体"/>
              </a:rPr>
              <a:t></a:t>
            </a:r>
            <a:r>
              <a:rPr lang="en-US" altLang="zh-CN" sz="2200" dirty="0" smtClean="0">
                <a:solidFill>
                  <a:srgbClr val="FF0000"/>
                </a:solidFill>
                <a:latin typeface="华文楷体"/>
                <a:ea typeface="华文楷体"/>
                <a:cs typeface="华文楷体"/>
              </a:rPr>
              <a:t>1</a:t>
            </a:r>
            <a:r>
              <a:rPr lang="en-US" altLang="zh-CN" sz="2200" dirty="0" smtClean="0">
                <a:solidFill>
                  <a:srgbClr val="FF0000"/>
                </a:solidFill>
                <a:latin typeface="华文楷体" panose="02010600040101010101" pitchFamily="2" charset="-122"/>
                <a:ea typeface="华文楷体" panose="02010600040101010101" pitchFamily="2" charset="-122"/>
                <a:cs typeface="华文楷体"/>
              </a:rPr>
              <a:t></a:t>
            </a:r>
            <a:r>
              <a:rPr lang="en-US" altLang="zh-CN" sz="2200" dirty="0">
                <a:solidFill>
                  <a:srgbClr val="FF0000"/>
                </a:solidFill>
                <a:latin typeface="华文楷体"/>
                <a:ea typeface="华文楷体"/>
                <a:cs typeface="华文楷体"/>
              </a:rPr>
              <a:t>10</a:t>
            </a:r>
            <a:r>
              <a:rPr lang="en-US" altLang="zh-CN" sz="2200" baseline="30000" dirty="0">
                <a:solidFill>
                  <a:srgbClr val="FF0000"/>
                </a:solidFill>
                <a:latin typeface="华文楷体"/>
                <a:ea typeface="华文楷体"/>
                <a:cs typeface="华文楷体"/>
              </a:rPr>
              <a:t>35 </a:t>
            </a:r>
            <a:r>
              <a:rPr lang="en-US" altLang="zh-CN" sz="2200" dirty="0">
                <a:solidFill>
                  <a:schemeClr val="tx2"/>
                </a:solidFill>
                <a:latin typeface="华文楷体"/>
                <a:ea typeface="华文楷体"/>
                <a:cs typeface="华文楷体"/>
              </a:rPr>
              <a:t>cm</a:t>
            </a:r>
            <a:r>
              <a:rPr lang="en-US" altLang="zh-CN" sz="2200" baseline="30000" dirty="0">
                <a:solidFill>
                  <a:schemeClr val="tx2"/>
                </a:solidFill>
                <a:latin typeface="华文楷体"/>
                <a:ea typeface="华文楷体"/>
                <a:cs typeface="华文楷体"/>
              </a:rPr>
              <a:t>-2</a:t>
            </a:r>
            <a:r>
              <a:rPr lang="en-US" altLang="zh-CN" sz="2200" dirty="0">
                <a:solidFill>
                  <a:schemeClr val="tx2"/>
                </a:solidFill>
                <a:latin typeface="华文楷体"/>
                <a:ea typeface="华文楷体"/>
                <a:cs typeface="华文楷体"/>
              </a:rPr>
              <a:t> s</a:t>
            </a:r>
            <a:r>
              <a:rPr lang="en-US" altLang="zh-CN" sz="2200" baseline="30000" dirty="0">
                <a:solidFill>
                  <a:schemeClr val="tx2"/>
                </a:solidFill>
                <a:latin typeface="华文楷体"/>
                <a:ea typeface="华文楷体"/>
                <a:cs typeface="华文楷体"/>
              </a:rPr>
              <a:t>-1</a:t>
            </a:r>
            <a:r>
              <a:rPr lang="en-US" altLang="zh-CN" sz="2200" dirty="0">
                <a:solidFill>
                  <a:schemeClr val="tx2"/>
                </a:solidFill>
                <a:latin typeface="华文楷体"/>
                <a:ea typeface="华文楷体"/>
                <a:cs typeface="华文楷体"/>
              </a:rPr>
              <a:t> </a:t>
            </a:r>
          </a:p>
          <a:p>
            <a:pPr>
              <a:lnSpc>
                <a:spcPct val="110000"/>
              </a:lnSpc>
              <a:buClrTx/>
              <a:buFont typeface="Wingdings" panose="05000000000000000000" pitchFamily="2" charset="2"/>
              <a:buChar char="p"/>
            </a:pPr>
            <a:r>
              <a:rPr lang="zh-CN" altLang="en-US" sz="2200" dirty="0">
                <a:latin typeface="华文楷体"/>
                <a:ea typeface="华文楷体"/>
                <a:cs typeface="华文楷体"/>
              </a:rPr>
              <a:t>具有进一步</a:t>
            </a:r>
            <a:r>
              <a:rPr lang="zh-CN" altLang="en-US" sz="2200" dirty="0">
                <a:solidFill>
                  <a:schemeClr val="tx2"/>
                </a:solidFill>
                <a:latin typeface="华文楷体"/>
                <a:ea typeface="华文楷体"/>
                <a:cs typeface="华文楷体"/>
              </a:rPr>
              <a:t>提升</a:t>
            </a:r>
            <a:r>
              <a:rPr lang="zh-CN" altLang="en-US" sz="2200" dirty="0">
                <a:solidFill>
                  <a:srgbClr val="FF0000"/>
                </a:solidFill>
                <a:latin typeface="华文楷体"/>
                <a:ea typeface="华文楷体"/>
                <a:cs typeface="华文楷体"/>
              </a:rPr>
              <a:t>亮度</a:t>
            </a:r>
            <a:r>
              <a:rPr lang="zh-CN" altLang="en-US" sz="2200" dirty="0">
                <a:solidFill>
                  <a:schemeClr val="tx2"/>
                </a:solidFill>
                <a:latin typeface="华文楷体"/>
                <a:ea typeface="华文楷体"/>
                <a:cs typeface="华文楷体"/>
              </a:rPr>
              <a:t>和实现</a:t>
            </a:r>
            <a:r>
              <a:rPr lang="zh-CN" altLang="en-US" sz="2200" dirty="0">
                <a:solidFill>
                  <a:srgbClr val="FF0000"/>
                </a:solidFill>
                <a:latin typeface="华文楷体"/>
                <a:ea typeface="华文楷体"/>
                <a:cs typeface="华文楷体"/>
              </a:rPr>
              <a:t>极化</a:t>
            </a:r>
            <a:r>
              <a:rPr lang="zh-CN" altLang="en-US" sz="2200" dirty="0">
                <a:solidFill>
                  <a:schemeClr val="tx2"/>
                </a:solidFill>
                <a:latin typeface="华文楷体"/>
                <a:ea typeface="华文楷体"/>
                <a:cs typeface="华文楷体"/>
              </a:rPr>
              <a:t>束流</a:t>
            </a:r>
            <a:r>
              <a:rPr lang="zh-CN" altLang="en-US" sz="2200" dirty="0">
                <a:latin typeface="华文楷体"/>
                <a:ea typeface="华文楷体"/>
                <a:cs typeface="华文楷体"/>
              </a:rPr>
              <a:t>的潜力</a:t>
            </a:r>
            <a:endParaRPr lang="en-US" altLang="zh-CN" sz="2200" b="1" baseline="0" dirty="0">
              <a:latin typeface="华文楷体"/>
              <a:ea typeface="华文楷体"/>
              <a:cs typeface="华文楷体"/>
            </a:endParaRPr>
          </a:p>
          <a:p>
            <a:pPr>
              <a:lnSpc>
                <a:spcPct val="110000"/>
              </a:lnSpc>
              <a:buClrTx/>
              <a:buFont typeface="Wingdings" panose="05000000000000000000" pitchFamily="2" charset="2"/>
              <a:buChar char="p"/>
            </a:pPr>
            <a:r>
              <a:rPr lang="zh-CN" altLang="en-US" sz="2200" b="1" baseline="0" dirty="0">
                <a:latin typeface="华文楷体"/>
                <a:ea typeface="华文楷体"/>
                <a:cs typeface="华文楷体"/>
              </a:rPr>
              <a:t>双储存环</a:t>
            </a:r>
            <a:r>
              <a:rPr lang="en-US" altLang="zh-CN" sz="2200" b="1" baseline="0" dirty="0">
                <a:latin typeface="华文楷体"/>
                <a:ea typeface="华文楷体"/>
                <a:cs typeface="华文楷体"/>
              </a:rPr>
              <a:t> </a:t>
            </a:r>
            <a:r>
              <a:rPr lang="zh-CN" altLang="en-US" sz="2200" b="1" baseline="0" dirty="0">
                <a:latin typeface="华文楷体"/>
                <a:ea typeface="华文楷体"/>
                <a:cs typeface="华文楷体"/>
              </a:rPr>
              <a:t>：</a:t>
            </a:r>
            <a:r>
              <a:rPr lang="en-US" altLang="zh-CN" sz="2200" b="1" baseline="0" dirty="0">
                <a:latin typeface="华文楷体"/>
                <a:ea typeface="华文楷体"/>
                <a:cs typeface="华文楷体"/>
              </a:rPr>
              <a:t>~800 </a:t>
            </a:r>
            <a:r>
              <a:rPr lang="zh-CN" altLang="en-US" sz="2200" b="1" baseline="0" dirty="0">
                <a:latin typeface="华文楷体"/>
                <a:ea typeface="华文楷体"/>
                <a:cs typeface="华文楷体"/>
              </a:rPr>
              <a:t>米，注入器：</a:t>
            </a:r>
            <a:r>
              <a:rPr lang="en-US" altLang="zh-CN" sz="2200" b="1" baseline="0" dirty="0">
                <a:latin typeface="华文楷体"/>
                <a:ea typeface="华文楷体"/>
                <a:cs typeface="华文楷体"/>
              </a:rPr>
              <a:t> ~ 300</a:t>
            </a:r>
            <a:r>
              <a:rPr lang="zh-CN" altLang="en-US" sz="2200" b="1" baseline="0" dirty="0">
                <a:latin typeface="华文楷体"/>
                <a:ea typeface="华文楷体"/>
                <a:cs typeface="华文楷体"/>
              </a:rPr>
              <a:t>米</a:t>
            </a:r>
            <a:endParaRPr lang="en-US" altLang="zh-CN" sz="2200" b="1" baseline="0" dirty="0">
              <a:latin typeface="华文楷体"/>
              <a:ea typeface="华文楷体"/>
              <a:cs typeface="华文楷体"/>
            </a:endParaRPr>
          </a:p>
          <a:p>
            <a:pPr>
              <a:lnSpc>
                <a:spcPct val="110000"/>
              </a:lnSpc>
              <a:buClrTx/>
              <a:buFont typeface="Wingdings" panose="05000000000000000000" pitchFamily="2" charset="2"/>
              <a:buChar char="p"/>
            </a:pPr>
            <a:r>
              <a:rPr lang="zh-CN" altLang="en-US" sz="2200" b="1" baseline="0" dirty="0">
                <a:latin typeface="华文楷体"/>
                <a:ea typeface="华文楷体"/>
                <a:cs typeface="华文楷体"/>
              </a:rPr>
              <a:t>预算</a:t>
            </a:r>
            <a:r>
              <a:rPr lang="en-US" altLang="zh-CN" sz="2200" b="1" baseline="0" dirty="0">
                <a:latin typeface="华文楷体"/>
                <a:ea typeface="华文楷体"/>
                <a:cs typeface="华文楷体"/>
              </a:rPr>
              <a:t>: </a:t>
            </a:r>
            <a:r>
              <a:rPr lang="zh-CN" altLang="en-US" sz="2200" b="1" baseline="0" dirty="0">
                <a:latin typeface="华文楷体"/>
                <a:ea typeface="华文楷体"/>
                <a:cs typeface="华文楷体"/>
              </a:rPr>
              <a:t>预研</a:t>
            </a:r>
            <a:r>
              <a:rPr lang="en-US" altLang="zh-CN" sz="2200" b="1" baseline="0" dirty="0">
                <a:latin typeface="华文楷体"/>
                <a:ea typeface="华文楷体"/>
                <a:cs typeface="华文楷体"/>
              </a:rPr>
              <a:t>~2.5</a:t>
            </a:r>
            <a:r>
              <a:rPr lang="zh-CN" altLang="en-US" sz="2200" b="1" baseline="0" dirty="0">
                <a:latin typeface="华文楷体"/>
                <a:ea typeface="华文楷体"/>
                <a:cs typeface="华文楷体"/>
              </a:rPr>
              <a:t>亿，建设</a:t>
            </a:r>
            <a:r>
              <a:rPr lang="en-US" altLang="zh-CN" sz="2200" b="1" baseline="0" dirty="0">
                <a:latin typeface="华文楷体"/>
                <a:ea typeface="华文楷体"/>
                <a:cs typeface="华文楷体"/>
              </a:rPr>
              <a:t>~45 </a:t>
            </a:r>
            <a:r>
              <a:rPr lang="zh-CN" altLang="en-US" sz="2200" b="1" baseline="0" dirty="0">
                <a:latin typeface="华文楷体"/>
                <a:ea typeface="华文楷体"/>
                <a:cs typeface="华文楷体"/>
              </a:rPr>
              <a:t>亿</a:t>
            </a:r>
            <a:r>
              <a:rPr lang="en-US" altLang="zh-CN" sz="2200" b="1" baseline="0" dirty="0">
                <a:latin typeface="华文楷体"/>
                <a:ea typeface="华文楷体"/>
                <a:cs typeface="华文楷体"/>
              </a:rPr>
              <a:t> </a:t>
            </a:r>
            <a:r>
              <a:rPr lang="zh-CN" altLang="en-US" sz="2200" b="1" baseline="0" dirty="0">
                <a:latin typeface="华文楷体"/>
                <a:ea typeface="华文楷体"/>
                <a:cs typeface="华文楷体"/>
              </a:rPr>
              <a:t>人民币</a:t>
            </a:r>
            <a:endParaRPr lang="en-US" altLang="zh-CN" sz="2200" b="1" baseline="0" dirty="0">
              <a:latin typeface="华文楷体"/>
              <a:ea typeface="华文楷体"/>
              <a:cs typeface="华文楷体"/>
            </a:endParaRPr>
          </a:p>
          <a:p>
            <a:pPr>
              <a:lnSpc>
                <a:spcPct val="110000"/>
              </a:lnSpc>
              <a:buClrTx/>
              <a:buFont typeface="Wingdings" panose="05000000000000000000" pitchFamily="2" charset="2"/>
              <a:buChar char="p"/>
            </a:pPr>
            <a:r>
              <a:rPr lang="zh-CN" altLang="en-US" sz="2200" b="1" baseline="0" dirty="0">
                <a:latin typeface="华文楷体"/>
                <a:ea typeface="华文楷体"/>
                <a:cs typeface="华文楷体"/>
              </a:rPr>
              <a:t>预研</a:t>
            </a:r>
            <a:r>
              <a:rPr lang="en-US" altLang="zh-CN" sz="2200" b="1" baseline="0" dirty="0">
                <a:latin typeface="华文楷体"/>
                <a:ea typeface="华文楷体"/>
                <a:cs typeface="华文楷体"/>
              </a:rPr>
              <a:t>5</a:t>
            </a:r>
            <a:r>
              <a:rPr lang="zh-CN" altLang="en-US" sz="2200" b="1" baseline="0" dirty="0">
                <a:latin typeface="华文楷体"/>
                <a:ea typeface="华文楷体"/>
                <a:cs typeface="华文楷体"/>
              </a:rPr>
              <a:t>年，建设</a:t>
            </a:r>
            <a:r>
              <a:rPr lang="en-US" altLang="zh-CN" sz="2200" b="1" baseline="0" dirty="0">
                <a:latin typeface="华文楷体"/>
                <a:ea typeface="华文楷体"/>
                <a:cs typeface="华文楷体"/>
              </a:rPr>
              <a:t>7</a:t>
            </a:r>
            <a:r>
              <a:rPr lang="zh-CN" altLang="en-US" sz="2200" b="1" baseline="0" dirty="0">
                <a:latin typeface="华文楷体"/>
                <a:ea typeface="华文楷体"/>
                <a:cs typeface="华文楷体"/>
              </a:rPr>
              <a:t>年，运行</a:t>
            </a:r>
            <a:r>
              <a:rPr lang="en-US" altLang="zh-CN" sz="2200" b="1" baseline="0" dirty="0">
                <a:latin typeface="华文楷体"/>
                <a:ea typeface="华文楷体"/>
                <a:cs typeface="华文楷体"/>
              </a:rPr>
              <a:t>15</a:t>
            </a:r>
            <a:r>
              <a:rPr lang="zh-CN" altLang="en-US" sz="2200" b="1" baseline="0" dirty="0">
                <a:latin typeface="华文楷体"/>
                <a:ea typeface="华文楷体"/>
                <a:cs typeface="华文楷体"/>
              </a:rPr>
              <a:t>年</a:t>
            </a:r>
            <a:endParaRPr lang="en-US" altLang="zh-CN" sz="2200" b="1" baseline="0" dirty="0">
              <a:latin typeface="华文楷体"/>
              <a:ea typeface="华文楷体"/>
              <a:cs typeface="华文楷体"/>
            </a:endParaRPr>
          </a:p>
          <a:p>
            <a:pPr>
              <a:lnSpc>
                <a:spcPct val="120000"/>
              </a:lnSpc>
              <a:buFont typeface="Wingdings" panose="05000000000000000000" pitchFamily="2" charset="2"/>
              <a:buChar char="p"/>
            </a:pPr>
            <a:endParaRPr lang="en-US" altLang="zh-CN" sz="2000" b="1" dirty="0">
              <a:solidFill>
                <a:srgbClr val="FFFF00"/>
              </a:solidFill>
              <a:latin typeface="华文楷体"/>
              <a:ea typeface="华文楷体"/>
              <a:cs typeface="华文楷体"/>
            </a:endParaRPr>
          </a:p>
        </p:txBody>
      </p:sp>
    </p:spTree>
    <p:extLst>
      <p:ext uri="{BB962C8B-B14F-4D97-AF65-F5344CB8AC3E}">
        <p14:creationId xmlns:p14="http://schemas.microsoft.com/office/powerpoint/2010/main" val="2872487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总结</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59</a:t>
            </a:fld>
            <a:endParaRPr lang="en-US" dirty="0"/>
          </a:p>
        </p:txBody>
      </p:sp>
      <p:sp>
        <p:nvSpPr>
          <p:cNvPr id="5" name="矩形 4"/>
          <p:cNvSpPr/>
          <p:nvPr/>
        </p:nvSpPr>
        <p:spPr>
          <a:xfrm>
            <a:off x="381000" y="762000"/>
            <a:ext cx="8317584" cy="5533823"/>
          </a:xfrm>
          <a:prstGeom prst="rect">
            <a:avLst/>
          </a:prstGeom>
        </p:spPr>
        <p:txBody>
          <a:bodyPr wrap="square">
            <a:spAutoFit/>
          </a:bodyPr>
          <a:lstStyle/>
          <a:p>
            <a:pPr marL="457200" lvl="0" indent="-457200" algn="l">
              <a:lnSpc>
                <a:spcPct val="120000"/>
              </a:lnSpc>
              <a:buClrTx/>
              <a:buFont typeface="Wingdings" panose="05000000000000000000" pitchFamily="2" charset="2"/>
              <a:buChar char="p"/>
            </a:pPr>
            <a:r>
              <a:rPr kumimoji="0" lang="zh-CN" altLang="en-US" sz="2400" kern="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陶粲能区</a:t>
            </a:r>
            <a:r>
              <a:rPr kumimoji="0" lang="zh-CN" altLang="en-US" sz="24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具有独特性质和重大的科学发现潜力。</a:t>
            </a:r>
            <a:r>
              <a:rPr kumimoji="0" lang="zh-CN" altLang="en-US" sz="2400" kern="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超级陶</a:t>
            </a:r>
            <a:r>
              <a:rPr kumimoji="0" lang="en-US" altLang="zh-CN" sz="2400" kern="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2400" kern="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粲装置</a:t>
            </a:r>
            <a:r>
              <a:rPr kumimoji="0" lang="zh-CN" altLang="en-US" sz="24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将使我国在该领域继续引领世界。</a:t>
            </a:r>
            <a:endParaRPr kumimoji="0" lang="en-US" altLang="zh-CN" sz="24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a:p>
            <a:pPr marL="457200" lvl="0" indent="-457200" algn="l">
              <a:lnSpc>
                <a:spcPct val="120000"/>
              </a:lnSpc>
              <a:buClrTx/>
              <a:buFont typeface="Wingdings" panose="05000000000000000000" pitchFamily="2" charset="2"/>
              <a:buChar char="p"/>
            </a:pPr>
            <a:r>
              <a:rPr kumimoji="0" lang="zh-CN" altLang="en-US" sz="24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超级陶粲装置有重大的前沿科学问题和关键技术有待解决，对</a:t>
            </a:r>
            <a:r>
              <a:rPr kumimoji="0" lang="zh-CN" altLang="en-US" sz="2400" kern="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基础科学研究</a:t>
            </a:r>
            <a:r>
              <a:rPr kumimoji="0" lang="zh-CN" altLang="en-US" sz="2400" kern="0" dirty="0">
                <a:solidFill>
                  <a:srgbClr val="000066"/>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en-US" sz="2400" kern="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高新技术推动</a:t>
            </a:r>
            <a:r>
              <a:rPr kumimoji="0" lang="zh-CN" altLang="en-US" sz="24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以及</a:t>
            </a:r>
            <a:r>
              <a:rPr kumimoji="0" lang="zh-CN" altLang="en-US" sz="2400" kern="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人才培育</a:t>
            </a:r>
            <a:r>
              <a:rPr kumimoji="0" lang="zh-CN" altLang="en-US" sz="24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等具有重要的科学意义和战略地位。</a:t>
            </a:r>
            <a:endParaRPr kumimoji="0" lang="en-US" altLang="zh-CN" sz="24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a:p>
            <a:pPr marL="800100" lvl="1" indent="-342900" algn="l">
              <a:lnSpc>
                <a:spcPct val="120000"/>
              </a:lnSpc>
              <a:buClrTx/>
              <a:buFont typeface="Arial" panose="020B0604020202020204" pitchFamily="34" charset="0"/>
              <a:buChar char="•"/>
            </a:pPr>
            <a:r>
              <a:rPr kumimoji="0" lang="zh-CN" altLang="en-US" sz="20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为</a:t>
            </a:r>
            <a:r>
              <a:rPr kumimoji="0" lang="zh-CN" altLang="en-US" sz="2000" kern="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人才培养</a:t>
            </a:r>
            <a:r>
              <a:rPr kumimoji="0" lang="zh-CN" altLang="en-US" sz="20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提供了一个非常</a:t>
            </a:r>
            <a:r>
              <a:rPr kumimoji="0" lang="zh-CN" altLang="en-US" sz="2000" kern="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理想的平台</a:t>
            </a:r>
            <a:r>
              <a:rPr kumimoji="0" lang="zh-CN" altLang="en-US" sz="2000" kern="0" dirty="0">
                <a:solidFill>
                  <a:srgbClr val="000099"/>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2000" kern="0" dirty="0">
              <a:solidFill>
                <a:srgbClr val="000099"/>
              </a:solidFill>
              <a:latin typeface="Times New Roman" panose="02020603050405020304" pitchFamily="18" charset="0"/>
              <a:ea typeface="华文楷体" panose="02010600040101010101" pitchFamily="2" charset="-122"/>
              <a:cs typeface="Times New Roman" panose="02020603050405020304" pitchFamily="18" charset="0"/>
            </a:endParaRPr>
          </a:p>
          <a:p>
            <a:pPr marL="800100" lvl="1" indent="-342900" algn="l">
              <a:lnSpc>
                <a:spcPct val="120000"/>
              </a:lnSpc>
              <a:buClrTx/>
              <a:buFont typeface="Arial" panose="020B0604020202020204" pitchFamily="34" charset="0"/>
              <a:buChar char="•"/>
            </a:pPr>
            <a:r>
              <a:rPr kumimoji="0" lang="zh-CN" altLang="en-US" sz="20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在未来有利于在国内高校中维持和发展一支粒子物理实验研究的队伍。</a:t>
            </a:r>
            <a:endParaRPr kumimoji="0" lang="en-US" altLang="zh-CN" sz="20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a:p>
            <a:pPr marL="457200" lvl="0" indent="-457200" algn="l">
              <a:lnSpc>
                <a:spcPct val="120000"/>
              </a:lnSpc>
              <a:buClrTx/>
              <a:buFont typeface="Wingdings" panose="05000000000000000000" pitchFamily="2" charset="2"/>
              <a:buChar char="p"/>
            </a:pPr>
            <a:r>
              <a:rPr kumimoji="0" lang="zh-CN" altLang="en-US" sz="24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初步组建</a:t>
            </a:r>
            <a:r>
              <a:rPr kumimoji="0" lang="zh-CN" altLang="en-US" sz="2400" kern="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国内外研究团队</a:t>
            </a:r>
            <a:r>
              <a:rPr kumimoji="0" lang="zh-CN" altLang="en-US" sz="2400" kern="0" dirty="0">
                <a:solidFill>
                  <a:srgbClr val="000066"/>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en-US" sz="24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正在开展</a:t>
            </a:r>
            <a:r>
              <a:rPr kumimoji="0" lang="zh-CN" altLang="en-US" sz="2400" kern="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可行性研究</a:t>
            </a:r>
            <a:r>
              <a:rPr kumimoji="0" lang="zh-CN" altLang="en-US" sz="24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和</a:t>
            </a:r>
            <a:r>
              <a:rPr kumimoji="0" lang="zh-CN" altLang="en-US" sz="2400" kern="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初步概念性设计</a:t>
            </a:r>
            <a:r>
              <a:rPr kumimoji="0" lang="zh-CN" altLang="en-US" sz="24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，准备开展</a:t>
            </a:r>
            <a:r>
              <a:rPr kumimoji="0" lang="zh-CN" altLang="en-US" sz="2400" kern="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关键技术预研</a:t>
            </a:r>
            <a:r>
              <a:rPr kumimoji="0" lang="zh-CN" altLang="en-US" sz="2400" kern="0" dirty="0">
                <a:solidFill>
                  <a:srgbClr val="000066"/>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en-US" sz="24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进展显著。 </a:t>
            </a:r>
            <a:endParaRPr kumimoji="0" lang="en-US" altLang="zh-CN" sz="2400" kern="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pPr marL="457200" lvl="0" indent="-457200" algn="l">
              <a:lnSpc>
                <a:spcPct val="120000"/>
              </a:lnSpc>
              <a:buClrTx/>
              <a:buFont typeface="Wingdings" panose="05000000000000000000" pitchFamily="2" charset="2"/>
              <a:buChar char="p"/>
            </a:pPr>
            <a:r>
              <a:rPr kumimoji="0" lang="en-US" altLang="zh-CN" sz="24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STCF</a:t>
            </a:r>
            <a:r>
              <a:rPr kumimoji="0" lang="zh-CN" altLang="en-US" sz="24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加速器、探测器技术预研工作对本领域的未来至关重要（可以与</a:t>
            </a:r>
            <a:r>
              <a:rPr kumimoji="0" lang="en-US" altLang="zh-CN" sz="24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CEPC</a:t>
            </a:r>
            <a:r>
              <a:rPr kumimoji="0" lang="zh-CN" altLang="en-US" sz="24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的预研技术共享</a:t>
            </a:r>
            <a:r>
              <a:rPr kumimoji="0" lang="zh-CN" altLang="en-US" sz="2400" kern="0" dirty="0" smtClean="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2400" kern="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408015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0000FF"/>
                </a:solidFill>
              </a:rPr>
              <a:t>STCF</a:t>
            </a:r>
            <a:r>
              <a:rPr lang="zh-CN" altLang="en-US" dirty="0" smtClean="0">
                <a:solidFill>
                  <a:srgbClr val="0000FF"/>
                </a:solidFill>
              </a:rPr>
              <a:t>实验数据</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6</a:t>
            </a:fld>
            <a:endParaRPr lang="en-US" dirty="0"/>
          </a:p>
        </p:txBody>
      </p:sp>
      <p:sp>
        <p:nvSpPr>
          <p:cNvPr id="4" name="文本框 3">
            <a:extLst>
              <a:ext uri="{FF2B5EF4-FFF2-40B4-BE49-F238E27FC236}">
                <a16:creationId xmlns:a16="http://schemas.microsoft.com/office/drawing/2014/main" id="{E46B52C9-C3B8-4BEB-955A-044B94A06E20}"/>
              </a:ext>
            </a:extLst>
          </p:cNvPr>
          <p:cNvSpPr txBox="1"/>
          <p:nvPr/>
        </p:nvSpPr>
        <p:spPr>
          <a:xfrm>
            <a:off x="173848" y="762000"/>
            <a:ext cx="8665351" cy="461665"/>
          </a:xfrm>
          <a:prstGeom prst="rect">
            <a:avLst/>
          </a:prstGeom>
          <a:noFill/>
        </p:spPr>
        <p:txBody>
          <a:bodyPr wrap="square">
            <a:spAutoFit/>
          </a:bodyPr>
          <a:lstStyle/>
          <a:p>
            <a:pPr algn="ctr">
              <a:buNone/>
            </a:pPr>
            <a:r>
              <a:rPr lang="zh-CN" altLang="en-US" sz="2400" dirty="0" smtClean="0">
                <a:solidFill>
                  <a:schemeClr val="tx1"/>
                </a:solidFill>
                <a:latin typeface="华文楷体" panose="02010600040101010101" pitchFamily="2" charset="-122"/>
                <a:ea typeface="华文楷体" panose="02010600040101010101" pitchFamily="2" charset="-122"/>
              </a:rPr>
              <a:t>每年采集超过</a:t>
            </a:r>
            <a:r>
              <a:rPr lang="en-US" altLang="zh-CN" sz="2400" dirty="0" smtClean="0">
                <a:solidFill>
                  <a:srgbClr val="FF0000"/>
                </a:solidFill>
                <a:latin typeface="华文楷体" panose="02010600040101010101" pitchFamily="2" charset="-122"/>
                <a:ea typeface="华文楷体" panose="02010600040101010101" pitchFamily="2" charset="-122"/>
              </a:rPr>
              <a:t>1ab</a:t>
            </a:r>
            <a:r>
              <a:rPr lang="en-US" altLang="zh-CN" sz="2400" baseline="30000" dirty="0" smtClean="0">
                <a:solidFill>
                  <a:srgbClr val="FF0000"/>
                </a:solidFill>
                <a:latin typeface="华文楷体" panose="02010600040101010101" pitchFamily="2" charset="-122"/>
                <a:ea typeface="华文楷体" panose="02010600040101010101" pitchFamily="2" charset="-122"/>
              </a:rPr>
              <a:t>-1</a:t>
            </a:r>
            <a:r>
              <a:rPr lang="zh-CN" altLang="en-US" sz="2400" dirty="0" smtClean="0">
                <a:solidFill>
                  <a:schemeClr val="tx1"/>
                </a:solidFill>
                <a:latin typeface="华文楷体" panose="02010600040101010101" pitchFamily="2" charset="-122"/>
                <a:ea typeface="华文楷体" panose="02010600040101010101" pitchFamily="2" charset="-122"/>
              </a:rPr>
              <a:t>数据，</a:t>
            </a:r>
            <a:r>
              <a:rPr lang="zh-CN" altLang="en-US" sz="2400" dirty="0" smtClean="0">
                <a:solidFill>
                  <a:srgbClr val="0000FF"/>
                </a:solidFill>
                <a:latin typeface="华文楷体" panose="02010600040101010101" pitchFamily="2" charset="-122"/>
                <a:ea typeface="华文楷体" panose="02010600040101010101" pitchFamily="2" charset="-122"/>
              </a:rPr>
              <a:t>每天</a:t>
            </a:r>
            <a:r>
              <a:rPr lang="zh-CN" altLang="en-US" sz="2400" dirty="0" smtClean="0">
                <a:solidFill>
                  <a:schemeClr val="tx1"/>
                </a:solidFill>
                <a:latin typeface="华文楷体" panose="02010600040101010101" pitchFamily="2" charset="-122"/>
                <a:ea typeface="华文楷体" panose="02010600040101010101" pitchFamily="2" charset="-122"/>
              </a:rPr>
              <a:t>约</a:t>
            </a:r>
            <a:r>
              <a:rPr lang="zh-CN" altLang="en-US" sz="2400" dirty="0">
                <a:solidFill>
                  <a:schemeClr val="tx1"/>
                </a:solidFill>
                <a:latin typeface="华文楷体" panose="02010600040101010101" pitchFamily="2" charset="-122"/>
                <a:ea typeface="华文楷体" panose="02010600040101010101" pitchFamily="2" charset="-122"/>
              </a:rPr>
              <a:t>为</a:t>
            </a:r>
            <a:r>
              <a:rPr lang="en-US" altLang="zh-CN" sz="2400" dirty="0" smtClean="0">
                <a:solidFill>
                  <a:srgbClr val="0000FF"/>
                </a:solidFill>
                <a:latin typeface="华文楷体" panose="02010600040101010101" pitchFamily="2" charset="-122"/>
                <a:ea typeface="华文楷体" panose="02010600040101010101" pitchFamily="2" charset="-122"/>
              </a:rPr>
              <a:t>BEPCII</a:t>
            </a:r>
            <a:r>
              <a:rPr lang="zh-CN" altLang="en-US" sz="2400" dirty="0" smtClean="0">
                <a:solidFill>
                  <a:srgbClr val="0000FF"/>
                </a:solidFill>
                <a:latin typeface="华文楷体" panose="02010600040101010101" pitchFamily="2" charset="-122"/>
                <a:ea typeface="华文楷体" panose="02010600040101010101" pitchFamily="2" charset="-122"/>
              </a:rPr>
              <a:t>半</a:t>
            </a:r>
            <a:r>
              <a:rPr lang="zh-CN" altLang="en-US" sz="2400" dirty="0" smtClean="0">
                <a:solidFill>
                  <a:srgbClr val="0000FF"/>
                </a:solidFill>
                <a:latin typeface="华文楷体" panose="02010600040101010101" pitchFamily="2" charset="-122"/>
                <a:ea typeface="华文楷体" panose="02010600040101010101" pitchFamily="2" charset="-122"/>
              </a:rPr>
              <a:t>年</a:t>
            </a:r>
            <a:r>
              <a:rPr lang="zh-CN" altLang="en-US" sz="2400" dirty="0" smtClean="0">
                <a:solidFill>
                  <a:schemeClr val="tx1"/>
                </a:solidFill>
                <a:latin typeface="华文楷体" panose="02010600040101010101" pitchFamily="2" charset="-122"/>
                <a:ea typeface="华文楷体" panose="02010600040101010101" pitchFamily="2" charset="-122"/>
              </a:rPr>
              <a:t>的数据或</a:t>
            </a:r>
            <a:r>
              <a:rPr lang="zh-CN" altLang="en-US" sz="2400" dirty="0">
                <a:solidFill>
                  <a:schemeClr val="tx1"/>
                </a:solidFill>
                <a:latin typeface="华文楷体" panose="02010600040101010101" pitchFamily="2" charset="-122"/>
                <a:ea typeface="华文楷体" panose="02010600040101010101" pitchFamily="2" charset="-122"/>
              </a:rPr>
              <a:t>更多</a:t>
            </a:r>
          </a:p>
        </p:txBody>
      </p:sp>
      <p:pic>
        <p:nvPicPr>
          <p:cNvPr id="5" name="图片 4">
            <a:extLst>
              <a:ext uri="{FF2B5EF4-FFF2-40B4-BE49-F238E27FC236}">
                <a16:creationId xmlns:a16="http://schemas.microsoft.com/office/drawing/2014/main" id="{D436AE4F-0B29-4176-B8B4-C2D1C885E077}"/>
              </a:ext>
            </a:extLst>
          </p:cNvPr>
          <p:cNvPicPr>
            <a:picLocks noChangeAspect="1"/>
          </p:cNvPicPr>
          <p:nvPr/>
        </p:nvPicPr>
        <p:blipFill>
          <a:blip r:embed="rId2"/>
          <a:stretch>
            <a:fillRect/>
          </a:stretch>
        </p:blipFill>
        <p:spPr>
          <a:xfrm>
            <a:off x="4299696" y="1310751"/>
            <a:ext cx="4539503" cy="5318649"/>
          </a:xfrm>
          <a:prstGeom prst="rect">
            <a:avLst/>
          </a:prstGeom>
        </p:spPr>
      </p:pic>
      <p:pic>
        <p:nvPicPr>
          <p:cNvPr id="6" name="图片 5"/>
          <p:cNvPicPr>
            <a:picLocks noChangeAspect="1"/>
          </p:cNvPicPr>
          <p:nvPr/>
        </p:nvPicPr>
        <p:blipFill>
          <a:blip r:embed="rId3"/>
          <a:stretch>
            <a:fillRect/>
          </a:stretch>
        </p:blipFill>
        <p:spPr>
          <a:xfrm>
            <a:off x="299276" y="1901952"/>
            <a:ext cx="3189353" cy="609600"/>
          </a:xfrm>
          <a:prstGeom prst="rect">
            <a:avLst/>
          </a:prstGeom>
        </p:spPr>
      </p:pic>
      <p:pic>
        <p:nvPicPr>
          <p:cNvPr id="7" name="图片 6"/>
          <p:cNvPicPr>
            <a:picLocks noChangeAspect="1"/>
          </p:cNvPicPr>
          <p:nvPr/>
        </p:nvPicPr>
        <p:blipFill>
          <a:blip r:embed="rId4"/>
          <a:stretch>
            <a:fillRect/>
          </a:stretch>
        </p:blipFill>
        <p:spPr>
          <a:xfrm>
            <a:off x="239809" y="3251834"/>
            <a:ext cx="4114800" cy="1513640"/>
          </a:xfrm>
          <a:prstGeom prst="rect">
            <a:avLst/>
          </a:prstGeom>
        </p:spPr>
      </p:pic>
      <p:pic>
        <p:nvPicPr>
          <p:cNvPr id="8" name="图片 7"/>
          <p:cNvPicPr>
            <a:picLocks noChangeAspect="1"/>
          </p:cNvPicPr>
          <p:nvPr/>
        </p:nvPicPr>
        <p:blipFill>
          <a:blip r:embed="rId5"/>
          <a:stretch>
            <a:fillRect/>
          </a:stretch>
        </p:blipFill>
        <p:spPr>
          <a:xfrm>
            <a:off x="252573" y="5516675"/>
            <a:ext cx="3026551" cy="913504"/>
          </a:xfrm>
          <a:prstGeom prst="rect">
            <a:avLst/>
          </a:prstGeom>
        </p:spPr>
      </p:pic>
      <p:sp>
        <p:nvSpPr>
          <p:cNvPr id="9" name="文本框 8"/>
          <p:cNvSpPr txBox="1"/>
          <p:nvPr/>
        </p:nvSpPr>
        <p:spPr>
          <a:xfrm>
            <a:off x="217553" y="1270236"/>
            <a:ext cx="1676400" cy="501035"/>
          </a:xfrm>
          <a:prstGeom prst="rect">
            <a:avLst/>
          </a:prstGeom>
          <a:noFill/>
        </p:spPr>
        <p:txBody>
          <a:bodyPr wrap="square" rtlCol="0">
            <a:spAutoFit/>
          </a:bodyPr>
          <a:lstStyle/>
          <a:p>
            <a:pPr marL="342900" indent="-342900" algn="l" eaLnBrk="0" hangingPunct="0">
              <a:lnSpc>
                <a:spcPct val="130000"/>
              </a:lnSpc>
              <a:spcBef>
                <a:spcPct val="0"/>
              </a:spcBef>
              <a:buClrTx/>
              <a:buSzPct val="90000"/>
              <a:buFont typeface="Wingdings" panose="05000000000000000000" pitchFamily="2" charset="2"/>
              <a:buChar char="p"/>
            </a:pPr>
            <a:r>
              <a:rPr kumimoji="0" lang="en-US" altLang="zh-CN" sz="22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XYZ</a:t>
            </a:r>
            <a:r>
              <a:rPr kumimoji="0" lang="zh-CN" altLang="en-US" sz="22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工厂</a:t>
            </a:r>
          </a:p>
        </p:txBody>
      </p:sp>
      <p:sp>
        <p:nvSpPr>
          <p:cNvPr id="10" name="文本框 9"/>
          <p:cNvSpPr txBox="1"/>
          <p:nvPr/>
        </p:nvSpPr>
        <p:spPr>
          <a:xfrm>
            <a:off x="204710" y="2663713"/>
            <a:ext cx="1676400" cy="501035"/>
          </a:xfrm>
          <a:prstGeom prst="rect">
            <a:avLst/>
          </a:prstGeom>
          <a:noFill/>
        </p:spPr>
        <p:txBody>
          <a:bodyPr wrap="square" rtlCol="0">
            <a:spAutoFit/>
          </a:bodyPr>
          <a:lstStyle/>
          <a:p>
            <a:pPr marL="342900" indent="-342900" algn="l" eaLnBrk="0" hangingPunct="0">
              <a:lnSpc>
                <a:spcPct val="130000"/>
              </a:lnSpc>
              <a:spcBef>
                <a:spcPct val="0"/>
              </a:spcBef>
              <a:buClrTx/>
              <a:buSzPct val="90000"/>
              <a:buFont typeface="Wingdings" panose="05000000000000000000" pitchFamily="2" charset="2"/>
              <a:buChar char="p"/>
            </a:pPr>
            <a:r>
              <a:rPr kumimoji="0" lang="zh-CN" altLang="en-US" sz="22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超子</a:t>
            </a:r>
            <a:r>
              <a:rPr kumimoji="0" lang="zh-CN" altLang="en-US" sz="22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工厂</a:t>
            </a:r>
          </a:p>
        </p:txBody>
      </p:sp>
      <p:sp>
        <p:nvSpPr>
          <p:cNvPr id="11" name="文本框 10"/>
          <p:cNvSpPr txBox="1"/>
          <p:nvPr/>
        </p:nvSpPr>
        <p:spPr>
          <a:xfrm>
            <a:off x="202193" y="4876800"/>
            <a:ext cx="2056431" cy="532453"/>
          </a:xfrm>
          <a:prstGeom prst="rect">
            <a:avLst/>
          </a:prstGeom>
          <a:noFill/>
        </p:spPr>
        <p:txBody>
          <a:bodyPr wrap="square" rtlCol="0">
            <a:spAutoFit/>
          </a:bodyPr>
          <a:lstStyle/>
          <a:p>
            <a:pPr marL="342900" indent="-342900" algn="l" eaLnBrk="0" hangingPunct="0">
              <a:lnSpc>
                <a:spcPct val="130000"/>
              </a:lnSpc>
              <a:spcBef>
                <a:spcPct val="0"/>
              </a:spcBef>
              <a:buClrTx/>
              <a:buSzPct val="90000"/>
              <a:buFont typeface="Wingdings" panose="05000000000000000000" pitchFamily="2" charset="2"/>
              <a:buChar char="p"/>
            </a:pPr>
            <a:r>
              <a:rPr kumimoji="0" lang="zh-CN" altLang="en-US" sz="22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轻介子工厂</a:t>
            </a:r>
          </a:p>
        </p:txBody>
      </p:sp>
    </p:spTree>
    <p:extLst>
      <p:ext uri="{BB962C8B-B14F-4D97-AF65-F5344CB8AC3E}">
        <p14:creationId xmlns:p14="http://schemas.microsoft.com/office/powerpoint/2010/main" val="24671574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sz="quarter" idx="1"/>
          </p:nvPr>
        </p:nvSpPr>
        <p:spPr>
          <a:xfrm>
            <a:off x="6705600" y="2287845"/>
            <a:ext cx="1981200" cy="990600"/>
          </a:xfrm>
        </p:spPr>
        <p:txBody>
          <a:bodyPr/>
          <a:lstStyle/>
          <a:p>
            <a:r>
              <a:rPr lang="zh-CN" altLang="en-US" sz="4000" dirty="0">
                <a:solidFill>
                  <a:srgbClr val="FF0000"/>
                </a:solidFill>
              </a:rPr>
              <a:t>谢谢</a:t>
            </a:r>
            <a:r>
              <a:rPr lang="en-US" altLang="zh-CN" sz="4000" dirty="0">
                <a:solidFill>
                  <a:srgbClr val="FF0000"/>
                </a:solidFill>
              </a:rPr>
              <a:t>!</a:t>
            </a:r>
            <a:endParaRPr lang="zh-CN" altLang="en-US" sz="4000" dirty="0">
              <a:solidFill>
                <a:srgbClr val="FF0000"/>
              </a:solidFill>
            </a:endParaRPr>
          </a:p>
        </p:txBody>
      </p:sp>
      <p:sp>
        <p:nvSpPr>
          <p:cNvPr id="7" name="TextBox 2"/>
          <p:cNvSpPr txBox="1"/>
          <p:nvPr/>
        </p:nvSpPr>
        <p:spPr>
          <a:xfrm>
            <a:off x="533400" y="381000"/>
            <a:ext cx="8305800" cy="255454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正致力于开展超级陶粲装置概念性设计和预研，希望能够成为</a:t>
            </a:r>
            <a:r>
              <a:rPr kumimoji="1" lang="zh-CN" altLang="en-US" sz="3200" b="1"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我国</a:t>
            </a:r>
            <a:r>
              <a:rPr lang="zh-CN" altLang="en-US"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新一代</a:t>
            </a:r>
            <a:r>
              <a:rPr kumimoji="1" lang="zh-CN" altLang="en-US" sz="3200" b="1"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基于</a:t>
            </a:r>
            <a:r>
              <a:rPr kumimoji="1" lang="zh-CN" altLang="en-US" sz="3200" b="1" i="0" u="none" strike="noStrike" kern="1200" cap="none" spc="0" normalizeH="0" baseline="0" noProof="0" dirty="0">
                <a:ln>
                  <a:noFill/>
                </a:ln>
                <a:solidFill>
                  <a:srgbClr val="FF0000"/>
                </a:solidFill>
                <a:effectLst/>
                <a:uLnTx/>
                <a:uFillTx/>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加速器的国际合作大科学工程</a:t>
            </a:r>
            <a:r>
              <a:rPr kumimoji="1" lang="zh-CN" altLang="en-US" sz="3200" b="1"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endParaRPr kumimoji="1" lang="en-US" altLang="zh-CN" sz="3200" b="1"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3200" b="1"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欢迎大家的参与！</a:t>
            </a:r>
          </a:p>
        </p:txBody>
      </p:sp>
      <p:sp>
        <p:nvSpPr>
          <p:cNvPr id="5" name="内容占位符 2">
            <a:extLst>
              <a:ext uri="{FF2B5EF4-FFF2-40B4-BE49-F238E27FC236}">
                <a16:creationId xmlns:a16="http://schemas.microsoft.com/office/drawing/2014/main" id="{2973EA9D-BD2A-4FC7-8958-85DC693B2573}"/>
              </a:ext>
            </a:extLst>
          </p:cNvPr>
          <p:cNvSpPr txBox="1">
            <a:spLocks/>
          </p:cNvSpPr>
          <p:nvPr/>
        </p:nvSpPr>
        <p:spPr bwMode="auto">
          <a:xfrm>
            <a:off x="419100" y="3278445"/>
            <a:ext cx="8534400" cy="175629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9pPr>
          </a:lstStyle>
          <a:p>
            <a:pPr marL="342900" indent="-342900">
              <a:buClrTx/>
              <a:buFont typeface="Wingdings" panose="05000000000000000000" pitchFamily="2" charset="2"/>
              <a:buChar char="p"/>
            </a:pPr>
            <a:r>
              <a:rPr lang="en-US" altLang="zh-CN" sz="2200" kern="0" baseline="0" dirty="0">
                <a:latin typeface="华文楷体" panose="02010600040101010101" pitchFamily="2" charset="-122"/>
                <a:ea typeface="华文楷体" panose="02010600040101010101" pitchFamily="2" charset="-122"/>
                <a:cs typeface="Times New Roman" panose="02020603050405020304" pitchFamily="18" charset="0"/>
              </a:rPr>
              <a:t>Workshop on future Super c-tau factories 2021 (international)</a:t>
            </a:r>
          </a:p>
          <a:p>
            <a:pPr marL="0" indent="0">
              <a:buFontTx/>
              <a:buNone/>
            </a:pPr>
            <a:r>
              <a:rPr lang="zh-CN" altLang="en-US" sz="2200" kern="0" baseline="0" dirty="0">
                <a:latin typeface="华文楷体" panose="02010600040101010101" pitchFamily="2" charset="-122"/>
                <a:ea typeface="华文楷体" panose="02010600040101010101" pitchFamily="2" charset="-122"/>
                <a:cs typeface="Times New Roman" panose="02020603050405020304" pitchFamily="18" charset="0"/>
              </a:rPr>
              <a:t>    时间：</a:t>
            </a:r>
            <a:r>
              <a:rPr lang="en-US" altLang="zh-CN" sz="2200" kern="0" baseline="0" dirty="0">
                <a:latin typeface="华文楷体" panose="02010600040101010101" pitchFamily="2" charset="-122"/>
                <a:ea typeface="华文楷体" panose="02010600040101010101" pitchFamily="2" charset="-122"/>
                <a:cs typeface="Times New Roman" panose="02020603050405020304" pitchFamily="18" charset="0"/>
              </a:rPr>
              <a:t>2021</a:t>
            </a:r>
            <a:r>
              <a:rPr lang="zh-CN" altLang="en-US" sz="2200" kern="0" baseline="0" dirty="0">
                <a:latin typeface="华文楷体" panose="02010600040101010101" pitchFamily="2" charset="-122"/>
                <a:ea typeface="华文楷体" panose="02010600040101010101" pitchFamily="2" charset="-122"/>
                <a:cs typeface="Times New Roman" panose="02020603050405020304" pitchFamily="18" charset="0"/>
              </a:rPr>
              <a:t>年</a:t>
            </a:r>
            <a:r>
              <a:rPr lang="en-US" altLang="zh-CN" sz="2200" kern="0" baseline="0" dirty="0">
                <a:latin typeface="华文楷体" panose="02010600040101010101" pitchFamily="2" charset="-122"/>
                <a:ea typeface="华文楷体" panose="02010600040101010101" pitchFamily="2" charset="-122"/>
                <a:cs typeface="Times New Roman" panose="02020603050405020304" pitchFamily="18" charset="0"/>
              </a:rPr>
              <a:t>11</a:t>
            </a:r>
            <a:r>
              <a:rPr lang="zh-CN" altLang="en-US" sz="2200" kern="0" baseline="0" dirty="0">
                <a:latin typeface="华文楷体" panose="02010600040101010101" pitchFamily="2" charset="-122"/>
                <a:ea typeface="华文楷体" panose="02010600040101010101" pitchFamily="2" charset="-122"/>
                <a:cs typeface="Times New Roman" panose="02020603050405020304" pitchFamily="18" charset="0"/>
              </a:rPr>
              <a:t>月</a:t>
            </a:r>
            <a:r>
              <a:rPr lang="en-US" altLang="zh-CN" sz="2200" kern="0" baseline="0" dirty="0">
                <a:latin typeface="华文楷体" panose="02010600040101010101" pitchFamily="2" charset="-122"/>
                <a:ea typeface="华文楷体" panose="02010600040101010101" pitchFamily="2" charset="-122"/>
                <a:cs typeface="Times New Roman" panose="02020603050405020304" pitchFamily="18" charset="0"/>
              </a:rPr>
              <a:t>15</a:t>
            </a:r>
            <a:r>
              <a:rPr lang="zh-CN" altLang="en-US" sz="2200" kern="0" baseline="0" dirty="0">
                <a:latin typeface="华文楷体" panose="02010600040101010101" pitchFamily="2" charset="-122"/>
                <a:ea typeface="华文楷体" panose="02010600040101010101" pitchFamily="2" charset="-122"/>
                <a:cs typeface="Times New Roman" panose="02020603050405020304" pitchFamily="18" charset="0"/>
              </a:rPr>
              <a:t>日</a:t>
            </a:r>
            <a:r>
              <a:rPr lang="en-US" altLang="zh-CN" sz="2200" kern="0" baseline="0" dirty="0">
                <a:latin typeface="华文楷体" panose="02010600040101010101" pitchFamily="2" charset="-122"/>
                <a:ea typeface="华文楷体" panose="02010600040101010101" pitchFamily="2" charset="-122"/>
                <a:cs typeface="Times New Roman" panose="02020603050405020304" pitchFamily="18" charset="0"/>
              </a:rPr>
              <a:t>-17</a:t>
            </a:r>
            <a:r>
              <a:rPr lang="zh-CN" altLang="en-US" sz="2200" kern="0" baseline="0" dirty="0">
                <a:latin typeface="华文楷体" panose="02010600040101010101" pitchFamily="2" charset="-122"/>
                <a:ea typeface="华文楷体" panose="02010600040101010101" pitchFamily="2" charset="-122"/>
                <a:cs typeface="Times New Roman" panose="02020603050405020304" pitchFamily="18" charset="0"/>
              </a:rPr>
              <a:t>日</a:t>
            </a:r>
            <a:endParaRPr lang="en-US" altLang="zh-CN" sz="2200" kern="0" baseline="0" dirty="0">
              <a:latin typeface="华文楷体" panose="02010600040101010101" pitchFamily="2" charset="-122"/>
              <a:ea typeface="华文楷体" panose="02010600040101010101" pitchFamily="2" charset="-122"/>
              <a:cs typeface="Times New Roman" panose="02020603050405020304" pitchFamily="18" charset="0"/>
            </a:endParaRPr>
          </a:p>
          <a:p>
            <a:pPr marL="0" indent="0">
              <a:buFontTx/>
              <a:buNone/>
            </a:pPr>
            <a:r>
              <a:rPr lang="zh-CN" altLang="en-US" sz="2200" kern="0" baseline="0" dirty="0">
                <a:latin typeface="华文楷体" panose="02010600040101010101" pitchFamily="2" charset="-122"/>
                <a:ea typeface="华文楷体" panose="02010600040101010101" pitchFamily="2" charset="-122"/>
                <a:cs typeface="Times New Roman" panose="02020603050405020304" pitchFamily="18" charset="0"/>
              </a:rPr>
              <a:t>    地点</a:t>
            </a:r>
            <a:r>
              <a:rPr lang="zh-CN" altLang="en-US" sz="2200" kern="0" baseline="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2200" kern="0" baseline="0" dirty="0">
                <a:latin typeface="华文楷体" panose="02010600040101010101" pitchFamily="2" charset="-122"/>
                <a:ea typeface="华文楷体" panose="02010600040101010101" pitchFamily="2" charset="-122"/>
                <a:cs typeface="Times New Roman" panose="02020603050405020304" pitchFamily="18" charset="0"/>
              </a:rPr>
              <a:t>线上</a:t>
            </a:r>
            <a:endParaRPr lang="en-US" altLang="zh-CN" sz="2200" kern="0" baseline="0" dirty="0">
              <a:latin typeface="华文楷体" panose="02010600040101010101" pitchFamily="2" charset="-122"/>
              <a:ea typeface="华文楷体" panose="02010600040101010101" pitchFamily="2" charset="-122"/>
              <a:cs typeface="Times New Roman" panose="02020603050405020304" pitchFamily="18" charset="0"/>
            </a:endParaRPr>
          </a:p>
          <a:p>
            <a:pPr marL="0" indent="0">
              <a:buFontTx/>
              <a:buNone/>
            </a:pPr>
            <a:r>
              <a:rPr lang="zh-CN" altLang="en-US" sz="2200" kern="0" baseline="0" dirty="0">
                <a:latin typeface="华文楷体" panose="02010600040101010101" pitchFamily="2" charset="-122"/>
                <a:ea typeface="华文楷体" panose="02010600040101010101" pitchFamily="2" charset="-122"/>
                <a:cs typeface="Times New Roman" panose="02020603050405020304" pitchFamily="18" charset="0"/>
              </a:rPr>
              <a:t>    会议网页：</a:t>
            </a:r>
            <a:r>
              <a:rPr lang="en-US" altLang="zh-CN" sz="2200" kern="0" baseline="0" dirty="0">
                <a:latin typeface="华文楷体" panose="02010600040101010101" pitchFamily="2" charset="-122"/>
                <a:ea typeface="华文楷体" panose="02010600040101010101" pitchFamily="2" charset="-122"/>
                <a:cs typeface="Times New Roman" panose="02020603050405020304" pitchFamily="18" charset="0"/>
                <a:hlinkClick r:id="rId2"/>
              </a:rPr>
              <a:t>https://indico.inp.nsk.su/event/62/</a:t>
            </a:r>
            <a:r>
              <a:rPr lang="en-US" altLang="zh-CN" sz="2200" kern="0" baseline="0" dirty="0">
                <a:latin typeface="华文楷体" panose="02010600040101010101" pitchFamily="2" charset="-122"/>
                <a:ea typeface="华文楷体" panose="02010600040101010101" pitchFamily="2" charset="-122"/>
                <a:cs typeface="Times New Roman" panose="02020603050405020304" pitchFamily="18" charset="0"/>
              </a:rPr>
              <a:t> </a:t>
            </a:r>
          </a:p>
        </p:txBody>
      </p:sp>
      <p:sp>
        <p:nvSpPr>
          <p:cNvPr id="6" name="内容占位符 2"/>
          <p:cNvSpPr>
            <a:spLocks noGrp="1"/>
          </p:cNvSpPr>
          <p:nvPr/>
        </p:nvSpPr>
        <p:spPr bwMode="auto">
          <a:xfrm>
            <a:off x="381000" y="4953000"/>
            <a:ext cx="8458200" cy="175260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R="0" lvl="0" algn="l" defTabSz="914400" rtl="0" eaLnBrk="1" fontAlgn="base" latinLnBrk="0" hangingPunct="1">
              <a:lnSpc>
                <a:spcPct val="100000"/>
              </a:lnSpc>
              <a:spcBef>
                <a:spcPct val="20000"/>
              </a:spcBef>
              <a:spcAft>
                <a:spcPct val="0"/>
              </a:spcAft>
              <a:buClrTx/>
              <a:buSzTx/>
              <a:buFont typeface="Wingdings" panose="05000000000000000000" pitchFamily="2" charset="2"/>
              <a:buChar char="p"/>
              <a:tabLst/>
              <a:defRPr/>
            </a:pPr>
            <a:r>
              <a:rPr kumimoji="1" lang="zh-CN" altLang="en-US"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rPr>
              <a:t>超级陶粲装置研究进展研讨会 （国内）</a:t>
            </a:r>
            <a:endParaRPr kumimoji="1" lang="en-US" altLang="zh-CN"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zh-CN" altLang="en-US"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rPr>
              <a:t>    时间</a:t>
            </a:r>
            <a:r>
              <a:rPr kumimoji="1" lang="zh-CN" altLang="en-US"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a:t>
            </a:r>
            <a:r>
              <a:rPr kumimoji="1" lang="en-US" altLang="zh-CN"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2021</a:t>
            </a:r>
            <a:r>
              <a:rPr kumimoji="1" lang="zh-CN" altLang="en-US"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年</a:t>
            </a:r>
            <a:r>
              <a:rPr kumimoji="1" lang="en-US" altLang="zh-CN"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12</a:t>
            </a:r>
            <a:r>
              <a:rPr kumimoji="1" lang="zh-CN" altLang="en-US"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月</a:t>
            </a:r>
            <a:r>
              <a:rPr kumimoji="1" lang="en-US" altLang="zh-CN"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9</a:t>
            </a:r>
            <a:r>
              <a:rPr kumimoji="1" lang="zh-CN" altLang="en-US"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日</a:t>
            </a:r>
            <a:r>
              <a:rPr kumimoji="1" lang="en-US" altLang="zh-CN"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-13</a:t>
            </a:r>
            <a:r>
              <a:rPr kumimoji="1" lang="zh-CN" altLang="en-US"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日</a:t>
            </a:r>
            <a:endParaRPr kumimoji="1" lang="en-US" altLang="zh-CN"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zh-CN" altLang="en-US"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    地点：中山大学，广州</a:t>
            </a:r>
            <a:endParaRPr kumimoji="1" lang="en-US" altLang="zh-CN"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zh-CN" altLang="en-US"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    会议网页</a:t>
            </a:r>
            <a:r>
              <a:rPr kumimoji="1" lang="en-US" altLang="zh-CN" sz="22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rPr>
              <a:t>: </a:t>
            </a:r>
            <a:r>
              <a:rPr kumimoji="1" lang="en-US" altLang="zh-CN" sz="16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hlinkClick r:id="rId3"/>
              </a:rPr>
              <a:t>http://cicpi.ustc.edu.cn/indico/conferenceDisplay.py?ovw=True&amp;confId=3752</a:t>
            </a:r>
            <a:endParaRPr kumimoji="1" lang="en-US" altLang="zh-CN" sz="1600"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9397082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en-US" altLang="zh-CN" dirty="0" smtClean="0"/>
              <a:t>Backup</a:t>
            </a:r>
            <a:endParaRPr lang="zh-CN" altLang="en-US" dirty="0"/>
          </a:p>
        </p:txBody>
      </p:sp>
    </p:spTree>
    <p:extLst>
      <p:ext uri="{BB962C8B-B14F-4D97-AF65-F5344CB8AC3E}">
        <p14:creationId xmlns:p14="http://schemas.microsoft.com/office/powerpoint/2010/main" val="8054048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00FF"/>
                </a:solidFill>
              </a:rPr>
              <a:t>外</a:t>
            </a:r>
            <a:r>
              <a:rPr lang="zh-CN" altLang="en-US" dirty="0" smtClean="0">
                <a:solidFill>
                  <a:srgbClr val="0000FF"/>
                </a:solidFill>
              </a:rPr>
              <a:t>径</a:t>
            </a:r>
            <a:r>
              <a:rPr lang="zh-CN" altLang="en-US" dirty="0">
                <a:solidFill>
                  <a:srgbClr val="0000FF"/>
                </a:solidFill>
              </a:rPr>
              <a:t>迹室</a:t>
            </a:r>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srgbClr val="000000"/>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600" b="1" i="0" u="none" strike="noStrike" kern="1200" cap="none" spc="0" normalizeH="0" baseline="0" noProof="0" dirty="0">
              <a:ln>
                <a:noFill/>
              </a:ln>
              <a:solidFill>
                <a:srgbClr val="000000"/>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Symbol" pitchFamily="18" charset="2"/>
            </a:endParaRPr>
          </a:p>
        </p:txBody>
      </p:sp>
      <p:grpSp>
        <p:nvGrpSpPr>
          <p:cNvPr id="20" name="组合 19"/>
          <p:cNvGrpSpPr/>
          <p:nvPr/>
        </p:nvGrpSpPr>
        <p:grpSpPr>
          <a:xfrm>
            <a:off x="291369" y="777713"/>
            <a:ext cx="3442431" cy="3032286"/>
            <a:chOff x="199464" y="2953434"/>
            <a:chExt cx="3442431" cy="3032286"/>
          </a:xfrm>
        </p:grpSpPr>
        <p:pic>
          <p:nvPicPr>
            <p:cNvPr id="11" name="图片 10"/>
            <p:cNvPicPr>
              <a:picLocks noChangeAspect="1"/>
            </p:cNvPicPr>
            <p:nvPr/>
          </p:nvPicPr>
          <p:blipFill>
            <a:blip r:embed="rId2"/>
            <a:stretch>
              <a:fillRect/>
            </a:stretch>
          </p:blipFill>
          <p:spPr>
            <a:xfrm>
              <a:off x="199464" y="3962399"/>
              <a:ext cx="3256895" cy="2023321"/>
            </a:xfrm>
            <a:prstGeom prst="rect">
              <a:avLst/>
            </a:prstGeom>
          </p:spPr>
        </p:pic>
        <p:sp>
          <p:nvSpPr>
            <p:cNvPr id="12" name="文本框 11"/>
            <p:cNvSpPr txBox="1"/>
            <p:nvPr/>
          </p:nvSpPr>
          <p:spPr>
            <a:xfrm>
              <a:off x="331693" y="2953434"/>
              <a:ext cx="3310202"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层数优化：</a:t>
              </a:r>
              <a:endParaRPr kumimoji="1" lang="en-US" altLang="zh-CN" sz="2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endParaRPr>
            </a:p>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综合考虑室的大小，信号占有率，漂移时间、造价等</a:t>
              </a:r>
              <a:endParaRPr kumimoji="1" lang="zh-CN" altLang="en-US" sz="2000"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endParaRPr>
            </a:p>
          </p:txBody>
        </p:sp>
      </p:grpSp>
      <p:grpSp>
        <p:nvGrpSpPr>
          <p:cNvPr id="19" name="组合 18"/>
          <p:cNvGrpSpPr/>
          <p:nvPr/>
        </p:nvGrpSpPr>
        <p:grpSpPr>
          <a:xfrm>
            <a:off x="4495800" y="947752"/>
            <a:ext cx="3886200" cy="2621057"/>
            <a:chOff x="3276600" y="3589341"/>
            <a:chExt cx="3022340" cy="2192993"/>
          </a:xfrm>
        </p:grpSpPr>
        <p:pic>
          <p:nvPicPr>
            <p:cNvPr id="13" name="图片 12"/>
            <p:cNvPicPr>
              <a:picLocks noChangeAspect="1"/>
            </p:cNvPicPr>
            <p:nvPr/>
          </p:nvPicPr>
          <p:blipFill>
            <a:blip r:embed="rId3"/>
            <a:stretch>
              <a:fillRect/>
            </a:stretch>
          </p:blipFill>
          <p:spPr>
            <a:xfrm>
              <a:off x="3276600" y="3847793"/>
              <a:ext cx="2916513" cy="1934541"/>
            </a:xfrm>
            <a:prstGeom prst="rect">
              <a:avLst/>
            </a:prstGeom>
          </p:spPr>
        </p:pic>
        <p:sp>
          <p:nvSpPr>
            <p:cNvPr id="14" name="文本框 13"/>
            <p:cNvSpPr txBox="1"/>
            <p:nvPr/>
          </p:nvSpPr>
          <p:spPr>
            <a:xfrm>
              <a:off x="3627466" y="3589341"/>
              <a:ext cx="267147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信号丝和场丝优化</a:t>
              </a:r>
              <a:endParaRPr kumimoji="1" lang="zh-CN" altLang="en-US" sz="2000"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endParaRPr>
            </a:p>
          </p:txBody>
        </p:sp>
      </p:grpSp>
      <p:grpSp>
        <p:nvGrpSpPr>
          <p:cNvPr id="18" name="组合 17"/>
          <p:cNvGrpSpPr/>
          <p:nvPr/>
        </p:nvGrpSpPr>
        <p:grpSpPr>
          <a:xfrm>
            <a:off x="4969364" y="3904604"/>
            <a:ext cx="3276561" cy="2107166"/>
            <a:chOff x="6234936" y="3568809"/>
            <a:chExt cx="2684921" cy="2107166"/>
          </a:xfrm>
        </p:grpSpPr>
        <p:pic>
          <p:nvPicPr>
            <p:cNvPr id="15" name="图片 14"/>
            <p:cNvPicPr>
              <a:picLocks noChangeAspect="1"/>
            </p:cNvPicPr>
            <p:nvPr/>
          </p:nvPicPr>
          <p:blipFill>
            <a:blip r:embed="rId4"/>
            <a:stretch>
              <a:fillRect/>
            </a:stretch>
          </p:blipFill>
          <p:spPr>
            <a:xfrm>
              <a:off x="6400800" y="3962400"/>
              <a:ext cx="2519057" cy="1713575"/>
            </a:xfrm>
            <a:prstGeom prst="rect">
              <a:avLst/>
            </a:prstGeom>
          </p:spPr>
        </p:pic>
        <p:sp>
          <p:nvSpPr>
            <p:cNvPr id="16" name="文本框 15"/>
            <p:cNvSpPr txBox="1"/>
            <p:nvPr/>
          </p:nvSpPr>
          <p:spPr>
            <a:xfrm>
              <a:off x="6234936" y="3568809"/>
              <a:ext cx="267147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室结构优化</a:t>
              </a:r>
              <a:endParaRPr kumimoji="1" lang="zh-CN" altLang="en-US" sz="2000"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endParaRPr>
            </a:p>
          </p:txBody>
        </p:sp>
      </p:grpSp>
      <p:grpSp>
        <p:nvGrpSpPr>
          <p:cNvPr id="22" name="组合 21"/>
          <p:cNvGrpSpPr/>
          <p:nvPr/>
        </p:nvGrpSpPr>
        <p:grpSpPr>
          <a:xfrm>
            <a:off x="609600" y="3962400"/>
            <a:ext cx="3505200" cy="2514600"/>
            <a:chOff x="3306101" y="4571384"/>
            <a:chExt cx="2379398" cy="1960162"/>
          </a:xfrm>
        </p:grpSpPr>
        <p:pic>
          <p:nvPicPr>
            <p:cNvPr id="17" name="图片 16"/>
            <p:cNvPicPr>
              <a:picLocks noChangeAspect="1"/>
            </p:cNvPicPr>
            <p:nvPr/>
          </p:nvPicPr>
          <p:blipFill>
            <a:blip r:embed="rId5"/>
            <a:stretch>
              <a:fillRect/>
            </a:stretch>
          </p:blipFill>
          <p:spPr>
            <a:xfrm>
              <a:off x="3306101" y="4876800"/>
              <a:ext cx="2379398" cy="1654746"/>
            </a:xfrm>
            <a:prstGeom prst="rect">
              <a:avLst/>
            </a:prstGeom>
          </p:spPr>
        </p:pic>
        <p:sp>
          <p:nvSpPr>
            <p:cNvPr id="21" name="文本框 20"/>
            <p:cNvSpPr txBox="1"/>
            <p:nvPr/>
          </p:nvSpPr>
          <p:spPr>
            <a:xfrm>
              <a:off x="3548264" y="4571384"/>
              <a:ext cx="1328536"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rPr>
                <a:t>气体优化</a:t>
              </a:r>
              <a:endParaRPr kumimoji="1" lang="zh-CN" altLang="en-US" sz="2000"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sym typeface="Symbol" pitchFamily="18" charset="2"/>
              </a:endParaRPr>
            </a:p>
          </p:txBody>
        </p:sp>
      </p:grpSp>
    </p:spTree>
    <p:extLst>
      <p:ext uri="{BB962C8B-B14F-4D97-AF65-F5344CB8AC3E}">
        <p14:creationId xmlns:p14="http://schemas.microsoft.com/office/powerpoint/2010/main" val="23811092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单色对撞模式</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63</a:t>
            </a:fld>
            <a:endParaRPr lang="en-US" dirty="0"/>
          </a:p>
        </p:txBody>
      </p:sp>
      <p:pic>
        <p:nvPicPr>
          <p:cNvPr id="4" name="图片 3">
            <a:extLst>
              <a:ext uri="{FF2B5EF4-FFF2-40B4-BE49-F238E27FC236}">
                <a16:creationId xmlns:a16="http://schemas.microsoft.com/office/drawing/2014/main" id="{E2800449-9493-43F5-A899-92965D295D78}"/>
              </a:ext>
            </a:extLst>
          </p:cNvPr>
          <p:cNvPicPr/>
          <p:nvPr/>
        </p:nvPicPr>
        <p:blipFill>
          <a:blip r:embed="rId2">
            <a:extLst>
              <a:ext uri="{28A0092B-C50C-407E-A947-70E740481C1C}">
                <a14:useLocalDpi xmlns:a14="http://schemas.microsoft.com/office/drawing/2010/main" val="0"/>
              </a:ext>
            </a:extLst>
          </a:blip>
          <a:stretch>
            <a:fillRect/>
          </a:stretch>
        </p:blipFill>
        <p:spPr>
          <a:xfrm>
            <a:off x="3856768" y="1208888"/>
            <a:ext cx="4800600" cy="4236050"/>
          </a:xfrm>
          <a:prstGeom prst="rect">
            <a:avLst/>
          </a:prstGeom>
        </p:spPr>
      </p:pic>
      <p:pic>
        <p:nvPicPr>
          <p:cNvPr id="5" name="图片 4">
            <a:extLst>
              <a:ext uri="{FF2B5EF4-FFF2-40B4-BE49-F238E27FC236}">
                <a16:creationId xmlns:a16="http://schemas.microsoft.com/office/drawing/2014/main" id="{F26FAC9D-33D5-40DE-BD18-6DB68FD428AE}"/>
              </a:ext>
            </a:extLst>
          </p:cNvPr>
          <p:cNvPicPr>
            <a:picLocks noChangeAspect="1"/>
          </p:cNvPicPr>
          <p:nvPr/>
        </p:nvPicPr>
        <p:blipFill>
          <a:blip r:embed="rId3"/>
          <a:stretch>
            <a:fillRect/>
          </a:stretch>
        </p:blipFill>
        <p:spPr>
          <a:xfrm>
            <a:off x="304800" y="1231963"/>
            <a:ext cx="3869641" cy="4236051"/>
          </a:xfrm>
          <a:prstGeom prst="rect">
            <a:avLst/>
          </a:prstGeom>
        </p:spPr>
      </p:pic>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F0B017A8-29D5-4AAB-8C07-23966B8DD5E9}"/>
                  </a:ext>
                </a:extLst>
              </p:cNvPr>
              <p:cNvSpPr txBox="1"/>
              <p:nvPr/>
            </p:nvSpPr>
            <p:spPr>
              <a:xfrm>
                <a:off x="643823" y="3833267"/>
                <a:ext cx="700833" cy="369332"/>
              </a:xfrm>
              <a:prstGeom prst="rect">
                <a:avLst/>
              </a:prstGeom>
              <a:noFill/>
            </p:spPr>
            <p:txBody>
              <a:bodyPr wrap="none" rtlCol="0">
                <a:spAutoFit/>
              </a:bodyPr>
              <a:lstStyle/>
              <a:p>
                <a:pPr algn="l" fontAlgn="auto">
                  <a:spcBef>
                    <a:spcPts val="0"/>
                  </a:spcBef>
                  <a:spcAft>
                    <a:spcPts val="0"/>
                  </a:spcAft>
                  <a:buClrTx/>
                  <a:buFontTx/>
                  <a:buNone/>
                </a:pPr>
                <a:r>
                  <a:rPr lang="en-US" altLang="zh-CN" sz="1800" dirty="0">
                    <a:solidFill>
                      <a:prstClr val="black"/>
                    </a:solidFill>
                    <a:latin typeface="Calibri" panose="020F0502020204030204"/>
                    <a:ea typeface="宋体" panose="02010600030101010101" pitchFamily="2" charset="-122"/>
                  </a:rPr>
                  <a:t>E+</a:t>
                </a:r>
                <a14:m>
                  <m:oMath xmlns:m="http://schemas.openxmlformats.org/officeDocument/2006/math">
                    <m:r>
                      <a:rPr lang="en-US" altLang="zh-CN" sz="1800" i="1" smtClean="0">
                        <a:solidFill>
                          <a:prstClr val="black"/>
                        </a:solidFill>
                        <a:latin typeface="Cambria Math" charset="0"/>
                        <a:ea typeface="Cambria Math" charset="0"/>
                        <a:cs typeface="Cambria Math" charset="0"/>
                      </a:rPr>
                      <m:t>∆</m:t>
                    </m:r>
                    <m:r>
                      <a:rPr lang="en-US" altLang="zh-CN" sz="1800" i="1" smtClean="0">
                        <a:solidFill>
                          <a:prstClr val="black"/>
                        </a:solidFill>
                        <a:latin typeface="Cambria Math" charset="0"/>
                        <a:ea typeface="Cambria Math" charset="0"/>
                        <a:cs typeface="Cambria Math" charset="0"/>
                      </a:rPr>
                      <m:t>𝑬</m:t>
                    </m:r>
                  </m:oMath>
                </a14:m>
                <a:endParaRPr lang="zh-CN" altLang="en-US" sz="1800" dirty="0">
                  <a:solidFill>
                    <a:prstClr val="black"/>
                  </a:solidFill>
                  <a:latin typeface="Calibri" panose="020F0502020204030204"/>
                  <a:ea typeface="宋体" panose="02010600030101010101" pitchFamily="2" charset="-122"/>
                </a:endParaRPr>
              </a:p>
            </p:txBody>
          </p:sp>
        </mc:Choice>
        <mc:Fallback>
          <p:sp>
            <p:nvSpPr>
              <p:cNvPr id="6" name="文本框 5">
                <a:extLst>
                  <a:ext uri="{FF2B5EF4-FFF2-40B4-BE49-F238E27FC236}">
                    <a16:creationId xmlns:a16="http://schemas.microsoft.com/office/drawing/2014/main" id="{F0B017A8-29D5-4AAB-8C07-23966B8DD5E9}"/>
                  </a:ext>
                </a:extLst>
              </p:cNvPr>
              <p:cNvSpPr txBox="1">
                <a:spLocks noRot="1" noChangeAspect="1" noMove="1" noResize="1" noEditPoints="1" noAdjustHandles="1" noChangeArrowheads="1" noChangeShapeType="1" noTextEdit="1"/>
              </p:cNvSpPr>
              <p:nvPr/>
            </p:nvSpPr>
            <p:spPr>
              <a:xfrm>
                <a:off x="643823" y="3833267"/>
                <a:ext cx="700833" cy="369332"/>
              </a:xfrm>
              <a:prstGeom prst="rect">
                <a:avLst/>
              </a:prstGeom>
              <a:blipFill>
                <a:blip r:embed="rId4"/>
                <a:stretch>
                  <a:fillRect l="-7826" t="-10000" b="-2666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322500F5-4255-46D6-B890-72CA2E1DCFF7}"/>
                  </a:ext>
                </a:extLst>
              </p:cNvPr>
              <p:cNvSpPr txBox="1"/>
              <p:nvPr/>
            </p:nvSpPr>
            <p:spPr>
              <a:xfrm>
                <a:off x="635220" y="4360219"/>
                <a:ext cx="655949" cy="369332"/>
              </a:xfrm>
              <a:prstGeom prst="rect">
                <a:avLst/>
              </a:prstGeom>
              <a:noFill/>
            </p:spPr>
            <p:txBody>
              <a:bodyPr wrap="none" rtlCol="0">
                <a:spAutoFit/>
              </a:bodyPr>
              <a:lstStyle/>
              <a:p>
                <a:pPr algn="l" fontAlgn="auto">
                  <a:spcBef>
                    <a:spcPts val="0"/>
                  </a:spcBef>
                  <a:spcAft>
                    <a:spcPts val="0"/>
                  </a:spcAft>
                  <a:buClrTx/>
                  <a:buFontTx/>
                  <a:buNone/>
                </a:pPr>
                <a:r>
                  <a:rPr lang="en-US" altLang="zh-CN" sz="1800" dirty="0">
                    <a:solidFill>
                      <a:prstClr val="black"/>
                    </a:solidFill>
                    <a:latin typeface="Calibri" panose="020F0502020204030204"/>
                    <a:ea typeface="宋体" panose="02010600030101010101" pitchFamily="2" charset="-122"/>
                  </a:rPr>
                  <a:t>E-</a:t>
                </a:r>
                <a14:m>
                  <m:oMath xmlns:m="http://schemas.openxmlformats.org/officeDocument/2006/math">
                    <m:r>
                      <a:rPr lang="en-US" altLang="zh-CN" sz="1800" i="1" smtClean="0">
                        <a:solidFill>
                          <a:prstClr val="black"/>
                        </a:solidFill>
                        <a:latin typeface="Cambria Math" charset="0"/>
                        <a:ea typeface="Cambria Math" charset="0"/>
                        <a:cs typeface="Cambria Math" charset="0"/>
                      </a:rPr>
                      <m:t>∆</m:t>
                    </m:r>
                    <m:r>
                      <a:rPr lang="en-US" altLang="zh-CN" sz="1800" i="1" smtClean="0">
                        <a:solidFill>
                          <a:prstClr val="black"/>
                        </a:solidFill>
                        <a:latin typeface="Cambria Math" charset="0"/>
                        <a:ea typeface="Cambria Math" charset="0"/>
                        <a:cs typeface="Cambria Math" charset="0"/>
                      </a:rPr>
                      <m:t>𝑬</m:t>
                    </m:r>
                  </m:oMath>
                </a14:m>
                <a:endParaRPr lang="zh-CN" altLang="en-US" sz="1800" dirty="0">
                  <a:solidFill>
                    <a:prstClr val="black"/>
                  </a:solidFill>
                  <a:latin typeface="Calibri" panose="020F0502020204030204"/>
                  <a:ea typeface="宋体" panose="02010600030101010101" pitchFamily="2" charset="-122"/>
                </a:endParaRPr>
              </a:p>
            </p:txBody>
          </p:sp>
        </mc:Choice>
        <mc:Fallback>
          <p:sp>
            <p:nvSpPr>
              <p:cNvPr id="7" name="文本框 6">
                <a:extLst>
                  <a:ext uri="{FF2B5EF4-FFF2-40B4-BE49-F238E27FC236}">
                    <a16:creationId xmlns:a16="http://schemas.microsoft.com/office/drawing/2014/main" id="{322500F5-4255-46D6-B890-72CA2E1DCFF7}"/>
                  </a:ext>
                </a:extLst>
              </p:cNvPr>
              <p:cNvSpPr txBox="1">
                <a:spLocks noRot="1" noChangeAspect="1" noMove="1" noResize="1" noEditPoints="1" noAdjustHandles="1" noChangeArrowheads="1" noChangeShapeType="1" noTextEdit="1"/>
              </p:cNvSpPr>
              <p:nvPr/>
            </p:nvSpPr>
            <p:spPr>
              <a:xfrm>
                <a:off x="635220" y="4360219"/>
                <a:ext cx="655949" cy="369332"/>
              </a:xfrm>
              <a:prstGeom prst="rect">
                <a:avLst/>
              </a:prstGeom>
              <a:blipFill>
                <a:blip r:embed="rId5"/>
                <a:stretch>
                  <a:fillRect l="-7407" t="-8197" b="-24590"/>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2CAE0EC7-2033-4D54-BCA6-36F2470E33D7}"/>
              </a:ext>
            </a:extLst>
          </p:cNvPr>
          <p:cNvSpPr txBox="1"/>
          <p:nvPr/>
        </p:nvSpPr>
        <p:spPr>
          <a:xfrm>
            <a:off x="643823" y="4096743"/>
            <a:ext cx="296876" cy="369332"/>
          </a:xfrm>
          <a:prstGeom prst="rect">
            <a:avLst/>
          </a:prstGeom>
          <a:noFill/>
        </p:spPr>
        <p:txBody>
          <a:bodyPr wrap="none" rtlCol="0">
            <a:spAutoFit/>
          </a:bodyPr>
          <a:lstStyle/>
          <a:p>
            <a:pPr algn="l" fontAlgn="auto">
              <a:spcBef>
                <a:spcPts val="0"/>
              </a:spcBef>
              <a:spcAft>
                <a:spcPts val="0"/>
              </a:spcAft>
              <a:buClrTx/>
              <a:buFontTx/>
              <a:buNone/>
            </a:pPr>
            <a:r>
              <a:rPr lang="en-US" altLang="zh-CN" sz="1800" dirty="0">
                <a:solidFill>
                  <a:prstClr val="black"/>
                </a:solidFill>
                <a:latin typeface="Calibri" panose="020F0502020204030204"/>
                <a:ea typeface="宋体" panose="02010600030101010101" pitchFamily="2" charset="-122"/>
              </a:rPr>
              <a:t>E</a:t>
            </a:r>
            <a:endParaRPr lang="zh-CN" altLang="en-US" sz="1800" dirty="0">
              <a:solidFill>
                <a:prstClr val="black"/>
              </a:solidFill>
              <a:latin typeface="Calibri" panose="020F0502020204030204"/>
              <a:ea typeface="宋体" panose="02010600030101010101" pitchFamily="2" charset="-122"/>
            </a:endParaRPr>
          </a:p>
        </p:txBody>
      </p:sp>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139BDC04-F0E2-49BD-BE09-F5BF342807B3}"/>
                  </a:ext>
                </a:extLst>
              </p:cNvPr>
              <p:cNvSpPr txBox="1"/>
              <p:nvPr/>
            </p:nvSpPr>
            <p:spPr>
              <a:xfrm>
                <a:off x="3261303" y="3833267"/>
                <a:ext cx="655949" cy="369332"/>
              </a:xfrm>
              <a:prstGeom prst="rect">
                <a:avLst/>
              </a:prstGeom>
              <a:noFill/>
            </p:spPr>
            <p:txBody>
              <a:bodyPr wrap="none" rtlCol="0">
                <a:spAutoFit/>
              </a:bodyPr>
              <a:lstStyle/>
              <a:p>
                <a:pPr algn="l" fontAlgn="auto">
                  <a:spcBef>
                    <a:spcPts val="0"/>
                  </a:spcBef>
                  <a:spcAft>
                    <a:spcPts val="0"/>
                  </a:spcAft>
                  <a:buClrTx/>
                  <a:buFontTx/>
                  <a:buNone/>
                </a:pPr>
                <a:r>
                  <a:rPr lang="en-US" altLang="zh-CN" sz="1800" dirty="0">
                    <a:solidFill>
                      <a:srgbClr val="FF0000"/>
                    </a:solidFill>
                    <a:latin typeface="Calibri" panose="020F0502020204030204"/>
                    <a:ea typeface="宋体" panose="02010600030101010101" pitchFamily="2" charset="-122"/>
                  </a:rPr>
                  <a:t>E-</a:t>
                </a:r>
                <a14:m>
                  <m:oMath xmlns:m="http://schemas.openxmlformats.org/officeDocument/2006/math">
                    <m:r>
                      <a:rPr lang="en-US" altLang="zh-CN" sz="1800" i="1" smtClean="0">
                        <a:solidFill>
                          <a:srgbClr val="FF0000"/>
                        </a:solidFill>
                        <a:latin typeface="Cambria Math" charset="0"/>
                        <a:ea typeface="Cambria Math" charset="0"/>
                        <a:cs typeface="Cambria Math" charset="0"/>
                      </a:rPr>
                      <m:t>∆</m:t>
                    </m:r>
                    <m:r>
                      <a:rPr lang="en-US" altLang="zh-CN" sz="1800" i="1" smtClean="0">
                        <a:solidFill>
                          <a:srgbClr val="FF0000"/>
                        </a:solidFill>
                        <a:latin typeface="Cambria Math" charset="0"/>
                        <a:ea typeface="Cambria Math" charset="0"/>
                        <a:cs typeface="Cambria Math" charset="0"/>
                      </a:rPr>
                      <m:t>𝑬</m:t>
                    </m:r>
                  </m:oMath>
                </a14:m>
                <a:endParaRPr lang="zh-CN" altLang="en-US" sz="1800" dirty="0">
                  <a:solidFill>
                    <a:srgbClr val="FF0000"/>
                  </a:solidFill>
                  <a:latin typeface="Calibri" panose="020F0502020204030204"/>
                  <a:ea typeface="宋体" panose="02010600030101010101" pitchFamily="2" charset="-122"/>
                </a:endParaRPr>
              </a:p>
            </p:txBody>
          </p:sp>
        </mc:Choice>
        <mc:Fallback>
          <p:sp>
            <p:nvSpPr>
              <p:cNvPr id="9" name="文本框 8">
                <a:extLst>
                  <a:ext uri="{FF2B5EF4-FFF2-40B4-BE49-F238E27FC236}">
                    <a16:creationId xmlns:a16="http://schemas.microsoft.com/office/drawing/2014/main" id="{139BDC04-F0E2-49BD-BE09-F5BF342807B3}"/>
                  </a:ext>
                </a:extLst>
              </p:cNvPr>
              <p:cNvSpPr txBox="1">
                <a:spLocks noRot="1" noChangeAspect="1" noMove="1" noResize="1" noEditPoints="1" noAdjustHandles="1" noChangeArrowheads="1" noChangeShapeType="1" noTextEdit="1"/>
              </p:cNvSpPr>
              <p:nvPr/>
            </p:nvSpPr>
            <p:spPr>
              <a:xfrm>
                <a:off x="3261303" y="3833267"/>
                <a:ext cx="655949" cy="369332"/>
              </a:xfrm>
              <a:prstGeom prst="rect">
                <a:avLst/>
              </a:prstGeom>
              <a:blipFill>
                <a:blip r:embed="rId6"/>
                <a:stretch>
                  <a:fillRect l="-8333" t="-10000" b="-2666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76B09CC8-A949-4900-8E70-140F3CBB512E}"/>
                  </a:ext>
                </a:extLst>
              </p:cNvPr>
              <p:cNvSpPr txBox="1"/>
              <p:nvPr/>
            </p:nvSpPr>
            <p:spPr>
              <a:xfrm>
                <a:off x="3261303" y="4360219"/>
                <a:ext cx="700833" cy="369332"/>
              </a:xfrm>
              <a:prstGeom prst="rect">
                <a:avLst/>
              </a:prstGeom>
              <a:noFill/>
            </p:spPr>
            <p:txBody>
              <a:bodyPr wrap="none" rtlCol="0">
                <a:spAutoFit/>
              </a:bodyPr>
              <a:lstStyle/>
              <a:p>
                <a:pPr algn="l" fontAlgn="auto">
                  <a:spcBef>
                    <a:spcPts val="0"/>
                  </a:spcBef>
                  <a:spcAft>
                    <a:spcPts val="0"/>
                  </a:spcAft>
                  <a:buClrTx/>
                  <a:buFontTx/>
                  <a:buNone/>
                </a:pPr>
                <a:r>
                  <a:rPr lang="en-US" altLang="zh-CN" sz="1800" dirty="0">
                    <a:solidFill>
                      <a:srgbClr val="FF0000"/>
                    </a:solidFill>
                    <a:latin typeface="Calibri" panose="020F0502020204030204"/>
                    <a:ea typeface="宋体" panose="02010600030101010101" pitchFamily="2" charset="-122"/>
                  </a:rPr>
                  <a:t>E+</a:t>
                </a:r>
                <a14:m>
                  <m:oMath xmlns:m="http://schemas.openxmlformats.org/officeDocument/2006/math">
                    <m:r>
                      <a:rPr lang="en-US" altLang="zh-CN" sz="1800" i="1" smtClean="0">
                        <a:solidFill>
                          <a:srgbClr val="FF0000"/>
                        </a:solidFill>
                        <a:latin typeface="Cambria Math" charset="0"/>
                        <a:ea typeface="Cambria Math" charset="0"/>
                        <a:cs typeface="Cambria Math" charset="0"/>
                      </a:rPr>
                      <m:t>∆</m:t>
                    </m:r>
                    <m:r>
                      <a:rPr lang="en-US" altLang="zh-CN" sz="1800" i="1" smtClean="0">
                        <a:solidFill>
                          <a:srgbClr val="FF0000"/>
                        </a:solidFill>
                        <a:latin typeface="Cambria Math" charset="0"/>
                        <a:ea typeface="Cambria Math" charset="0"/>
                        <a:cs typeface="Cambria Math" charset="0"/>
                      </a:rPr>
                      <m:t>𝑬</m:t>
                    </m:r>
                  </m:oMath>
                </a14:m>
                <a:endParaRPr lang="zh-CN" altLang="en-US" sz="1800" dirty="0">
                  <a:solidFill>
                    <a:srgbClr val="FF0000"/>
                  </a:solidFill>
                  <a:latin typeface="Calibri" panose="020F0502020204030204"/>
                  <a:ea typeface="宋体" panose="02010600030101010101" pitchFamily="2" charset="-122"/>
                </a:endParaRPr>
              </a:p>
            </p:txBody>
          </p:sp>
        </mc:Choice>
        <mc:Fallback>
          <p:sp>
            <p:nvSpPr>
              <p:cNvPr id="10" name="文本框 9">
                <a:extLst>
                  <a:ext uri="{FF2B5EF4-FFF2-40B4-BE49-F238E27FC236}">
                    <a16:creationId xmlns:a16="http://schemas.microsoft.com/office/drawing/2014/main" id="{76B09CC8-A949-4900-8E70-140F3CBB512E}"/>
                  </a:ext>
                </a:extLst>
              </p:cNvPr>
              <p:cNvSpPr txBox="1">
                <a:spLocks noRot="1" noChangeAspect="1" noMove="1" noResize="1" noEditPoints="1" noAdjustHandles="1" noChangeArrowheads="1" noChangeShapeType="1" noTextEdit="1"/>
              </p:cNvSpPr>
              <p:nvPr/>
            </p:nvSpPr>
            <p:spPr>
              <a:xfrm>
                <a:off x="3261303" y="4360219"/>
                <a:ext cx="700833" cy="369332"/>
              </a:xfrm>
              <a:prstGeom prst="rect">
                <a:avLst/>
              </a:prstGeom>
              <a:blipFill>
                <a:blip r:embed="rId7"/>
                <a:stretch>
                  <a:fillRect l="-7826" t="-8197" b="-24590"/>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557466D7-0834-433A-9093-07840687C339}"/>
              </a:ext>
            </a:extLst>
          </p:cNvPr>
          <p:cNvSpPr txBox="1"/>
          <p:nvPr/>
        </p:nvSpPr>
        <p:spPr>
          <a:xfrm>
            <a:off x="3280515" y="4121742"/>
            <a:ext cx="296876" cy="369332"/>
          </a:xfrm>
          <a:prstGeom prst="rect">
            <a:avLst/>
          </a:prstGeom>
          <a:noFill/>
        </p:spPr>
        <p:txBody>
          <a:bodyPr wrap="none" rtlCol="0">
            <a:spAutoFit/>
          </a:bodyPr>
          <a:lstStyle/>
          <a:p>
            <a:pPr algn="l" fontAlgn="auto">
              <a:spcBef>
                <a:spcPts val="0"/>
              </a:spcBef>
              <a:spcAft>
                <a:spcPts val="0"/>
              </a:spcAft>
              <a:buClrTx/>
              <a:buFontTx/>
              <a:buNone/>
            </a:pPr>
            <a:r>
              <a:rPr lang="en-US" altLang="zh-CN" sz="1800" dirty="0">
                <a:solidFill>
                  <a:srgbClr val="FF0000"/>
                </a:solidFill>
                <a:latin typeface="Calibri" panose="020F0502020204030204"/>
                <a:ea typeface="宋体" panose="02010600030101010101" pitchFamily="2" charset="-122"/>
              </a:rPr>
              <a:t>E</a:t>
            </a:r>
            <a:endParaRPr lang="zh-CN" altLang="en-US" sz="1800" dirty="0">
              <a:solidFill>
                <a:srgbClr val="FF0000"/>
              </a:solidFill>
              <a:latin typeface="Calibri" panose="020F0502020204030204"/>
              <a:ea typeface="宋体" panose="02010600030101010101" pitchFamily="2" charset="-122"/>
            </a:endParaRPr>
          </a:p>
        </p:txBody>
      </p:sp>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C2EAC957-BF8D-41A9-8404-690F14E9BDBE}"/>
                  </a:ext>
                </a:extLst>
              </p:cNvPr>
              <p:cNvSpPr txBox="1"/>
              <p:nvPr/>
            </p:nvSpPr>
            <p:spPr>
              <a:xfrm>
                <a:off x="6803670" y="1356930"/>
                <a:ext cx="2237407" cy="3374001"/>
              </a:xfrm>
              <a:prstGeom prst="rect">
                <a:avLst/>
              </a:prstGeom>
              <a:noFill/>
            </p:spPr>
            <p:txBody>
              <a:bodyPr wrap="none" rtlCol="0">
                <a:spAutoFit/>
              </a:bodyPr>
              <a:lstStyle/>
              <a:p>
                <a:pPr algn="l" fontAlgn="auto">
                  <a:spcBef>
                    <a:spcPts val="0"/>
                  </a:spcBef>
                  <a:spcAft>
                    <a:spcPts val="0"/>
                  </a:spcAft>
                  <a:buClrTx/>
                  <a:buFontTx/>
                  <a:buNone/>
                </a:pPr>
                <a14:m>
                  <m:oMath xmlns:m="http://schemas.openxmlformats.org/officeDocument/2006/math">
                    <m:r>
                      <a:rPr lang="el-GR" altLang="zh-CN" sz="1800" i="1" smtClean="0">
                        <a:solidFill>
                          <a:prstClr val="black"/>
                        </a:solidFill>
                        <a:latin typeface="Cambria Math" charset="0"/>
                        <a:ea typeface="Cambria Math" charset="0"/>
                        <a:cs typeface="Cambria Math" charset="0"/>
                      </a:rPr>
                      <m:t>𝜹</m:t>
                    </m:r>
                  </m:oMath>
                </a14:m>
                <a:r>
                  <a:rPr lang="en-US" altLang="zh-CN" sz="1800" dirty="0" err="1">
                    <a:solidFill>
                      <a:prstClr val="black"/>
                    </a:solidFill>
                    <a:latin typeface="Calibri" panose="020F0502020204030204"/>
                    <a:ea typeface="宋体" panose="02010600030101010101" pitchFamily="2" charset="-122"/>
                  </a:rPr>
                  <a:t>E</a:t>
                </a:r>
                <a:r>
                  <a:rPr lang="en-US" altLang="zh-CN" sz="1800" baseline="-25000" dirty="0" err="1">
                    <a:solidFill>
                      <a:prstClr val="black"/>
                    </a:solidFill>
                    <a:latin typeface="Calibri" panose="020F0502020204030204"/>
                    <a:ea typeface="宋体" panose="02010600030101010101" pitchFamily="2" charset="-122"/>
                  </a:rPr>
                  <a:t>rms</a:t>
                </a:r>
                <a:r>
                  <a:rPr lang="en-US" altLang="zh-CN" sz="1800" dirty="0">
                    <a:solidFill>
                      <a:prstClr val="black"/>
                    </a:solidFill>
                    <a:latin typeface="Calibri" panose="020F0502020204030204"/>
                    <a:ea typeface="宋体" panose="02010600030101010101" pitchFamily="2" charset="-122"/>
                  </a:rPr>
                  <a:t>=0 keV:</a:t>
                </a:r>
              </a:p>
              <a:p>
                <a:pPr algn="l" fontAlgn="auto">
                  <a:spcBef>
                    <a:spcPts val="0"/>
                  </a:spcBef>
                  <a:spcAft>
                    <a:spcPts val="0"/>
                  </a:spcAft>
                  <a:buClrTx/>
                  <a:buFontTx/>
                  <a:buNone/>
                </a:pPr>
                <a:endParaRPr lang="en-US" altLang="zh-CN" sz="1800" b="0" i="1" dirty="0">
                  <a:solidFill>
                    <a:prstClr val="black"/>
                  </a:solidFill>
                  <a:latin typeface="Cambria Math" charset="0"/>
                  <a:ea typeface="Cambria Math" charset="0"/>
                  <a:cs typeface="Cambria Math" charset="0"/>
                </a:endParaRPr>
              </a:p>
              <a:p>
                <a:pPr algn="l" fontAlgn="auto">
                  <a:spcBef>
                    <a:spcPts val="0"/>
                  </a:spcBef>
                  <a:spcAft>
                    <a:spcPts val="0"/>
                  </a:spcAft>
                  <a:buClrTx/>
                  <a:buFontTx/>
                  <a:buNone/>
                </a:pPr>
                <a:endParaRPr lang="en-US" altLang="zh-CN" sz="1800" b="0" i="1" dirty="0">
                  <a:solidFill>
                    <a:prstClr val="black"/>
                  </a:solidFill>
                  <a:latin typeface="Cambria Math" charset="0"/>
                  <a:ea typeface="Cambria Math" charset="0"/>
                  <a:cs typeface="Cambria Math" charset="0"/>
                </a:endParaRPr>
              </a:p>
              <a:p>
                <a:pPr algn="l" fontAlgn="auto">
                  <a:spcBef>
                    <a:spcPts val="0"/>
                  </a:spcBef>
                  <a:spcAft>
                    <a:spcPts val="0"/>
                  </a:spcAft>
                  <a:buClrTx/>
                  <a:buFontTx/>
                  <a:buNone/>
                </a:pPr>
                <a:endParaRPr lang="en-US" altLang="zh-CN" sz="1800" b="0" i="1" dirty="0">
                  <a:solidFill>
                    <a:prstClr val="black"/>
                  </a:solidFill>
                  <a:latin typeface="Cambria Math" charset="0"/>
                  <a:ea typeface="Cambria Math" charset="0"/>
                  <a:cs typeface="Cambria Math" charset="0"/>
                </a:endParaRPr>
              </a:p>
              <a:p>
                <a:pPr algn="l" fontAlgn="auto">
                  <a:spcBef>
                    <a:spcPts val="0"/>
                  </a:spcBef>
                  <a:spcAft>
                    <a:spcPts val="0"/>
                  </a:spcAft>
                  <a:buClrTx/>
                  <a:buFontTx/>
                  <a:buNone/>
                </a:pPr>
                <a:endParaRPr lang="en-US" altLang="zh-CN" sz="1800" b="0" i="1" dirty="0">
                  <a:solidFill>
                    <a:prstClr val="black"/>
                  </a:solidFill>
                  <a:latin typeface="Cambria Math" charset="0"/>
                  <a:ea typeface="Cambria Math" charset="0"/>
                  <a:cs typeface="Cambria Math" charset="0"/>
                </a:endParaRPr>
              </a:p>
              <a:p>
                <a:pPr algn="l" fontAlgn="auto">
                  <a:spcBef>
                    <a:spcPts val="0"/>
                  </a:spcBef>
                  <a:spcAft>
                    <a:spcPts val="0"/>
                  </a:spcAft>
                  <a:buClrTx/>
                  <a:buFontTx/>
                  <a:buNone/>
                </a:pPr>
                <a:endParaRPr lang="en-US" altLang="zh-CN" sz="1800" b="0" i="1" dirty="0">
                  <a:solidFill>
                    <a:prstClr val="black"/>
                  </a:solidFill>
                  <a:latin typeface="Cambria Math" charset="0"/>
                  <a:ea typeface="Cambria Math" charset="0"/>
                  <a:cs typeface="Cambria Math" charset="0"/>
                </a:endParaRPr>
              </a:p>
              <a:p>
                <a:pPr algn="l" fontAlgn="auto">
                  <a:spcBef>
                    <a:spcPts val="0"/>
                  </a:spcBef>
                  <a:spcAft>
                    <a:spcPts val="0"/>
                  </a:spcAft>
                  <a:buClrTx/>
                  <a:buFontTx/>
                  <a:buNone/>
                </a:pPr>
                <a14:m>
                  <m:oMath xmlns:m="http://schemas.openxmlformats.org/officeDocument/2006/math">
                    <m:r>
                      <a:rPr lang="el-GR" altLang="zh-CN" sz="1800" i="1" smtClean="0">
                        <a:solidFill>
                          <a:srgbClr val="FF0000"/>
                        </a:solidFill>
                        <a:latin typeface="Cambria Math" charset="0"/>
                        <a:ea typeface="Cambria Math" charset="0"/>
                        <a:cs typeface="Cambria Math" charset="0"/>
                      </a:rPr>
                      <m:t>𝜹</m:t>
                    </m:r>
                  </m:oMath>
                </a14:m>
                <a:r>
                  <a:rPr lang="en-US" altLang="zh-CN" sz="1800" dirty="0" err="1">
                    <a:solidFill>
                      <a:srgbClr val="FF0000"/>
                    </a:solidFill>
                    <a:latin typeface="Calibri" panose="020F0502020204030204"/>
                    <a:ea typeface="宋体" panose="02010600030101010101" pitchFamily="2" charset="-122"/>
                  </a:rPr>
                  <a:t>E</a:t>
                </a:r>
                <a:r>
                  <a:rPr lang="en-US" altLang="zh-CN" sz="1800" baseline="-25000" dirty="0" err="1">
                    <a:solidFill>
                      <a:srgbClr val="FF0000"/>
                    </a:solidFill>
                    <a:latin typeface="Calibri" panose="020F0502020204030204"/>
                    <a:ea typeface="宋体" panose="02010600030101010101" pitchFamily="2" charset="-122"/>
                  </a:rPr>
                  <a:t>rms</a:t>
                </a:r>
                <a:r>
                  <a:rPr lang="en-US" altLang="zh-CN" sz="1800" dirty="0">
                    <a:solidFill>
                      <a:srgbClr val="FF0000"/>
                    </a:solidFill>
                    <a:latin typeface="Calibri" panose="020F0502020204030204"/>
                    <a:ea typeface="宋体" panose="02010600030101010101" pitchFamily="2" charset="-122"/>
                  </a:rPr>
                  <a:t>=57 </a:t>
                </a:r>
                <a:r>
                  <a:rPr lang="en-US" altLang="zh-CN" sz="1800" dirty="0" err="1">
                    <a:solidFill>
                      <a:srgbClr val="FF0000"/>
                    </a:solidFill>
                    <a:latin typeface="Calibri" panose="020F0502020204030204"/>
                    <a:ea typeface="宋体" panose="02010600030101010101" pitchFamily="2" charset="-122"/>
                  </a:rPr>
                  <a:t>keV</a:t>
                </a:r>
                <a:r>
                  <a:rPr lang="en-US" altLang="zh-CN" sz="1800" dirty="0">
                    <a:solidFill>
                      <a:srgbClr val="FF0000"/>
                    </a:solidFill>
                    <a:latin typeface="Calibri" panose="020F0502020204030204"/>
                    <a:ea typeface="宋体" panose="02010600030101010101" pitchFamily="2" charset="-122"/>
                  </a:rPr>
                  <a:t>:  </a:t>
                </a:r>
              </a:p>
              <a:p>
                <a:pPr algn="l" fontAlgn="auto">
                  <a:spcBef>
                    <a:spcPts val="0"/>
                  </a:spcBef>
                  <a:spcAft>
                    <a:spcPts val="0"/>
                  </a:spcAft>
                  <a:buClrTx/>
                  <a:buFontTx/>
                  <a:buNone/>
                </a:pPr>
                <a14:m>
                  <m:oMath xmlns:m="http://schemas.openxmlformats.org/officeDocument/2006/math">
                    <m:sSub>
                      <m:sSubPr>
                        <m:ctrlPr>
                          <a:rPr lang="en-US" altLang="zh-CN" sz="1800" i="1">
                            <a:solidFill>
                              <a:srgbClr val="FF0000"/>
                            </a:solidFill>
                            <a:latin typeface="Cambria Math" panose="02040503050406030204" pitchFamily="18" charset="0"/>
                          </a:rPr>
                        </m:ctrlPr>
                      </m:sSubPr>
                      <m:e>
                        <m:r>
                          <a:rPr lang="en-US" altLang="zh-CN" sz="1800" i="1">
                            <a:solidFill>
                              <a:srgbClr val="FF0000"/>
                            </a:solidFill>
                            <a:latin typeface="Cambria Math" charset="0"/>
                          </a:rPr>
                          <m:t>    </m:t>
                        </m:r>
                        <m:r>
                          <a:rPr lang="en-US" altLang="zh-CN" sz="1800" i="1">
                            <a:solidFill>
                              <a:srgbClr val="FF0000"/>
                            </a:solidFill>
                            <a:latin typeface="Cambria Math" charset="0"/>
                            <a:ea typeface="Cambria Math" charset="0"/>
                            <a:cs typeface="Cambria Math" charset="0"/>
                          </a:rPr>
                          <m:t>𝝈</m:t>
                        </m:r>
                      </m:e>
                      <m:sub>
                        <m:r>
                          <a:rPr lang="en-US" altLang="zh-CN" sz="1800" i="1">
                            <a:solidFill>
                              <a:srgbClr val="FF0000"/>
                            </a:solidFill>
                            <a:latin typeface="Cambria Math" charset="0"/>
                          </a:rPr>
                          <m:t>𝑱</m:t>
                        </m:r>
                        <m:r>
                          <a:rPr lang="en-US" altLang="zh-CN" sz="1800" i="1">
                            <a:solidFill>
                              <a:srgbClr val="FF0000"/>
                            </a:solidFill>
                            <a:latin typeface="Cambria Math" charset="0"/>
                          </a:rPr>
                          <m:t>/</m:t>
                        </m:r>
                        <m:r>
                          <a:rPr lang="en-US" altLang="zh-CN" sz="1800" i="1">
                            <a:solidFill>
                              <a:srgbClr val="FF0000"/>
                            </a:solidFill>
                            <a:latin typeface="Cambria Math" charset="0"/>
                            <a:ea typeface="Cambria Math" charset="0"/>
                            <a:cs typeface="Cambria Math" charset="0"/>
                          </a:rPr>
                          <m:t>𝝍</m:t>
                        </m:r>
                      </m:sub>
                    </m:sSub>
                  </m:oMath>
                </a14:m>
                <a:r>
                  <a:rPr lang="en-US" altLang="zh-CN" sz="1800" dirty="0">
                    <a:solidFill>
                      <a:srgbClr val="FF0000"/>
                    </a:solidFill>
                    <a:latin typeface="Calibri" panose="020F0502020204030204"/>
                    <a:ea typeface="宋体" panose="02010600030101010101" pitchFamily="2" charset="-122"/>
                  </a:rPr>
                  <a:t>=41000 </a:t>
                </a:r>
                <a:r>
                  <a:rPr lang="en-US" altLang="zh-CN" sz="1800" dirty="0" err="1">
                    <a:solidFill>
                      <a:srgbClr val="FF0000"/>
                    </a:solidFill>
                    <a:latin typeface="Calibri" panose="020F0502020204030204"/>
                    <a:ea typeface="宋体" panose="02010600030101010101" pitchFamily="2" charset="-122"/>
                  </a:rPr>
                  <a:t>nb</a:t>
                </a:r>
                <a:endParaRPr lang="en-US" altLang="zh-CN" sz="1800" dirty="0">
                  <a:solidFill>
                    <a:srgbClr val="FF0000"/>
                  </a:solidFill>
                  <a:latin typeface="Calibri" panose="020F0502020204030204"/>
                  <a:ea typeface="宋体" panose="02010600030101010101" pitchFamily="2" charset="-122"/>
                </a:endParaRPr>
              </a:p>
              <a:p>
                <a:pPr algn="l" fontAlgn="auto">
                  <a:spcBef>
                    <a:spcPts val="0"/>
                  </a:spcBef>
                  <a:spcAft>
                    <a:spcPts val="0"/>
                  </a:spcAft>
                  <a:buClrTx/>
                  <a:buFontTx/>
                  <a:buNone/>
                </a:pPr>
                <a:endParaRPr lang="en-US" altLang="zh-CN" sz="1800" b="0" i="1" dirty="0">
                  <a:solidFill>
                    <a:prstClr val="black"/>
                  </a:solidFill>
                  <a:latin typeface="Cambria Math" charset="0"/>
                  <a:ea typeface="Cambria Math" charset="0"/>
                  <a:cs typeface="Cambria Math" charset="0"/>
                </a:endParaRPr>
              </a:p>
              <a:p>
                <a:pPr algn="l" fontAlgn="auto">
                  <a:spcBef>
                    <a:spcPts val="0"/>
                  </a:spcBef>
                  <a:spcAft>
                    <a:spcPts val="0"/>
                  </a:spcAft>
                  <a:buClrTx/>
                  <a:buFontTx/>
                  <a:buNone/>
                </a:pPr>
                <a14:m>
                  <m:oMath xmlns:m="http://schemas.openxmlformats.org/officeDocument/2006/math">
                    <m:r>
                      <a:rPr lang="el-GR" altLang="zh-CN" sz="1800" i="1" smtClean="0">
                        <a:solidFill>
                          <a:srgbClr val="0070C0"/>
                        </a:solidFill>
                        <a:latin typeface="Cambria Math" charset="0"/>
                        <a:ea typeface="Cambria Math" charset="0"/>
                        <a:cs typeface="Cambria Math" charset="0"/>
                      </a:rPr>
                      <m:t>𝜹</m:t>
                    </m:r>
                  </m:oMath>
                </a14:m>
                <a:r>
                  <a:rPr lang="en-US" altLang="zh-CN" sz="1800" dirty="0" err="1">
                    <a:solidFill>
                      <a:srgbClr val="0070C0"/>
                    </a:solidFill>
                    <a:latin typeface="Calibri" panose="020F0502020204030204"/>
                    <a:ea typeface="宋体" panose="02010600030101010101" pitchFamily="2" charset="-122"/>
                  </a:rPr>
                  <a:t>E</a:t>
                </a:r>
                <a:r>
                  <a:rPr lang="en-US" altLang="zh-CN" sz="1800" baseline="-25000" dirty="0" err="1">
                    <a:solidFill>
                      <a:srgbClr val="0070C0"/>
                    </a:solidFill>
                    <a:latin typeface="Calibri" panose="020F0502020204030204"/>
                    <a:ea typeface="宋体" panose="02010600030101010101" pitchFamily="2" charset="-122"/>
                  </a:rPr>
                  <a:t>rms</a:t>
                </a:r>
                <a:r>
                  <a:rPr lang="en-US" altLang="zh-CN" sz="1800" dirty="0">
                    <a:solidFill>
                      <a:srgbClr val="0070C0"/>
                    </a:solidFill>
                    <a:latin typeface="Calibri" panose="020F0502020204030204"/>
                    <a:ea typeface="宋体" panose="02010600030101010101" pitchFamily="2" charset="-122"/>
                  </a:rPr>
                  <a:t>=1100keV:  </a:t>
                </a:r>
              </a:p>
              <a:p>
                <a:pPr algn="l" fontAlgn="auto">
                  <a:spcBef>
                    <a:spcPts val="0"/>
                  </a:spcBef>
                  <a:spcAft>
                    <a:spcPts val="0"/>
                  </a:spcAft>
                  <a:buClrTx/>
                  <a:buFontTx/>
                  <a:buNone/>
                </a:pPr>
                <a14:m>
                  <m:oMath xmlns:m="http://schemas.openxmlformats.org/officeDocument/2006/math">
                    <m:sSub>
                      <m:sSubPr>
                        <m:ctrlPr>
                          <a:rPr lang="en-US" altLang="zh-CN" sz="1800" i="1">
                            <a:solidFill>
                              <a:srgbClr val="0070C0"/>
                            </a:solidFill>
                            <a:latin typeface="Cambria Math" panose="02040503050406030204" pitchFamily="18" charset="0"/>
                          </a:rPr>
                        </m:ctrlPr>
                      </m:sSubPr>
                      <m:e>
                        <m:r>
                          <a:rPr lang="en-US" altLang="zh-CN" sz="1800" i="1">
                            <a:solidFill>
                              <a:srgbClr val="0070C0"/>
                            </a:solidFill>
                            <a:latin typeface="Cambria Math" charset="0"/>
                            <a:ea typeface="Cambria Math" charset="0"/>
                            <a:cs typeface="Cambria Math" charset="0"/>
                          </a:rPr>
                          <m:t>𝝈</m:t>
                        </m:r>
                      </m:e>
                      <m:sub>
                        <m:r>
                          <a:rPr lang="en-US" altLang="zh-CN" sz="1800" i="1">
                            <a:solidFill>
                              <a:srgbClr val="0070C0"/>
                            </a:solidFill>
                            <a:latin typeface="Cambria Math" charset="0"/>
                          </a:rPr>
                          <m:t>𝑱</m:t>
                        </m:r>
                        <m:r>
                          <a:rPr lang="en-US" altLang="zh-CN" sz="1800" i="1">
                            <a:solidFill>
                              <a:srgbClr val="0070C0"/>
                            </a:solidFill>
                            <a:latin typeface="Cambria Math" charset="0"/>
                          </a:rPr>
                          <m:t>/</m:t>
                        </m:r>
                        <m:r>
                          <a:rPr lang="en-US" altLang="zh-CN" sz="1800" i="1">
                            <a:solidFill>
                              <a:srgbClr val="0070C0"/>
                            </a:solidFill>
                            <a:latin typeface="Cambria Math" charset="0"/>
                            <a:ea typeface="Cambria Math" charset="0"/>
                            <a:cs typeface="Cambria Math" charset="0"/>
                          </a:rPr>
                          <m:t>𝝍</m:t>
                        </m:r>
                      </m:sub>
                    </m:sSub>
                  </m:oMath>
                </a14:m>
                <a:r>
                  <a:rPr lang="en-US" altLang="zh-CN" sz="1800" dirty="0">
                    <a:solidFill>
                      <a:srgbClr val="0070C0"/>
                    </a:solidFill>
                    <a:latin typeface="Calibri" panose="020F0502020204030204"/>
                    <a:ea typeface="宋体" panose="02010600030101010101" pitchFamily="2" charset="-122"/>
                  </a:rPr>
                  <a:t>=3400 </a:t>
                </a:r>
                <a:r>
                  <a:rPr lang="en-US" altLang="zh-CN" sz="1800" dirty="0" err="1">
                    <a:solidFill>
                      <a:srgbClr val="0070C0"/>
                    </a:solidFill>
                    <a:latin typeface="Calibri" panose="020F0502020204030204"/>
                    <a:ea typeface="宋体" panose="02010600030101010101" pitchFamily="2" charset="-122"/>
                  </a:rPr>
                  <a:t>nb</a:t>
                </a:r>
                <a:r>
                  <a:rPr lang="en-US" altLang="zh-CN" sz="1800" dirty="0">
                    <a:solidFill>
                      <a:srgbClr val="0070C0"/>
                    </a:solidFill>
                    <a:latin typeface="Calibri" panose="020F0502020204030204"/>
                    <a:ea typeface="宋体" panose="02010600030101010101" pitchFamily="2" charset="-122"/>
                  </a:rPr>
                  <a:t> (BESIII)</a:t>
                </a:r>
              </a:p>
              <a:p>
                <a:pPr algn="l" fontAlgn="auto">
                  <a:spcBef>
                    <a:spcPts val="0"/>
                  </a:spcBef>
                  <a:spcAft>
                    <a:spcPts val="0"/>
                  </a:spcAft>
                  <a:buClrTx/>
                  <a:buFontTx/>
                  <a:buNone/>
                </a:pPr>
                <a:endParaRPr lang="zh-CN" altLang="en-US" sz="1800" b="0" baseline="-25000" dirty="0">
                  <a:solidFill>
                    <a:prstClr val="black"/>
                  </a:solidFill>
                  <a:latin typeface="Calibri" panose="020F0502020204030204"/>
                  <a:ea typeface="宋体" panose="02010600030101010101" pitchFamily="2" charset="-122"/>
                </a:endParaRPr>
              </a:p>
            </p:txBody>
          </p:sp>
        </mc:Choice>
        <mc:Fallback>
          <p:sp>
            <p:nvSpPr>
              <p:cNvPr id="12" name="文本框 11">
                <a:extLst>
                  <a:ext uri="{FF2B5EF4-FFF2-40B4-BE49-F238E27FC236}">
                    <a16:creationId xmlns:a16="http://schemas.microsoft.com/office/drawing/2014/main" id="{C2EAC957-BF8D-41A9-8404-690F14E9BDBE}"/>
                  </a:ext>
                </a:extLst>
              </p:cNvPr>
              <p:cNvSpPr txBox="1">
                <a:spLocks noRot="1" noChangeAspect="1" noMove="1" noResize="1" noEditPoints="1" noAdjustHandles="1" noChangeArrowheads="1" noChangeShapeType="1" noTextEdit="1"/>
              </p:cNvSpPr>
              <p:nvPr/>
            </p:nvSpPr>
            <p:spPr>
              <a:xfrm>
                <a:off x="6803670" y="1356930"/>
                <a:ext cx="2237407" cy="3374001"/>
              </a:xfrm>
              <a:prstGeom prst="rect">
                <a:avLst/>
              </a:prstGeom>
              <a:blipFill>
                <a:blip r:embed="rId8"/>
                <a:stretch>
                  <a:fillRect t="-1085" r="-218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文本框 12">
                <a:extLst>
                  <a:ext uri="{FF2B5EF4-FFF2-40B4-BE49-F238E27FC236}">
                    <a16:creationId xmlns:a16="http://schemas.microsoft.com/office/drawing/2014/main" id="{C55C8213-7667-47C2-819F-1009B07E2217}"/>
                  </a:ext>
                </a:extLst>
              </p:cNvPr>
              <p:cNvSpPr txBox="1"/>
              <p:nvPr/>
            </p:nvSpPr>
            <p:spPr>
              <a:xfrm>
                <a:off x="4740930" y="841046"/>
                <a:ext cx="3461460" cy="400110"/>
              </a:xfrm>
              <a:prstGeom prst="rect">
                <a:avLst/>
              </a:prstGeom>
              <a:solidFill>
                <a:srgbClr val="FFC000">
                  <a:lumMod val="40000"/>
                  <a:lumOff val="60000"/>
                </a:srgbClr>
              </a:solid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100" cap="none" spc="0" normalizeH="0" baseline="0" noProof="0" dirty="0">
                    <a:ln>
                      <a:noFill/>
                    </a:ln>
                    <a:solidFill>
                      <a:srgbClr val="FF0000"/>
                    </a:solidFill>
                    <a:effectLst/>
                    <a:uLnTx/>
                    <a:uFillTx/>
                    <a:latin typeface="Calibri" panose="020F0502020204030204"/>
                    <a:ea typeface="Heiti SC Light" charset="-122"/>
                    <a:cs typeface="Heiti SC Light" charset="-122"/>
                  </a:rPr>
                  <a:t> </a:t>
                </a:r>
                <a14:m>
                  <m:oMath xmlns:m="http://schemas.openxmlformats.org/officeDocument/2006/math">
                    <m:r>
                      <a:rPr kumimoji="0" lang="en-US" altLang="zh-CN" sz="2000" b="0" i="1" u="none" strike="noStrike" kern="100" cap="none" spc="0" normalizeH="0" baseline="0" noProof="0" smtClean="0">
                        <a:ln>
                          <a:noFill/>
                        </a:ln>
                        <a:solidFill>
                          <a:srgbClr val="FF0000"/>
                        </a:solidFill>
                        <a:effectLst/>
                        <a:uLnTx/>
                        <a:uFillTx/>
                        <a:latin typeface="Cambria Math" charset="0"/>
                        <a:ea typeface="Heiti SC Light" charset="-122"/>
                        <a:cs typeface="Heiti SC Light" charset="-122"/>
                      </a:rPr>
                      <m:t>𝑱</m:t>
                    </m:r>
                    <m:r>
                      <a:rPr kumimoji="0" lang="en-US" altLang="zh-CN" sz="2000" b="0" i="1" u="none" strike="noStrike" kern="100" cap="none" spc="0" normalizeH="0" baseline="0" noProof="0" smtClean="0">
                        <a:ln>
                          <a:noFill/>
                        </a:ln>
                        <a:solidFill>
                          <a:srgbClr val="FF0000"/>
                        </a:solidFill>
                        <a:effectLst/>
                        <a:uLnTx/>
                        <a:uFillTx/>
                        <a:latin typeface="Cambria Math" charset="0"/>
                        <a:ea typeface="Heiti SC Light" charset="-122"/>
                        <a:cs typeface="Heiti SC Light" charset="-122"/>
                      </a:rPr>
                      <m:t>/</m:t>
                    </m:r>
                    <m:r>
                      <a:rPr kumimoji="0" lang="en-US" altLang="zh-CN" sz="2000" b="0" i="1" u="none" strike="noStrike" kern="100" cap="none" spc="0" normalizeH="0" baseline="0" noProof="0" smtClean="0">
                        <a:ln>
                          <a:noFill/>
                        </a:ln>
                        <a:solidFill>
                          <a:srgbClr val="FF0000"/>
                        </a:solidFill>
                        <a:effectLst/>
                        <a:uLnTx/>
                        <a:uFillTx/>
                        <a:latin typeface="Cambria Math" charset="0"/>
                        <a:ea typeface="Heiti SC Light" charset="-122"/>
                        <a:cs typeface="Heiti SC Light" charset="-122"/>
                      </a:rPr>
                      <m:t>𝝍</m:t>
                    </m:r>
                  </m:oMath>
                </a14:m>
                <a:r>
                  <a:rPr kumimoji="0" lang="en-US" altLang="zh-CN" sz="2000" b="0" i="0" u="none" strike="noStrike" kern="0" cap="none" spc="0" normalizeH="0" baseline="0" noProof="0" dirty="0">
                    <a:ln>
                      <a:noFill/>
                    </a:ln>
                    <a:solidFill>
                      <a:srgbClr val="FF0000"/>
                    </a:solidFill>
                    <a:effectLst/>
                    <a:uLnTx/>
                    <a:uFillTx/>
                    <a:latin typeface="Calibri" panose="020F0502020204030204"/>
                    <a:ea typeface="Heiti SC Light" charset="-122"/>
                    <a:cs typeface="Heiti SC Light" charset="-122"/>
                  </a:rPr>
                  <a:t>  production cross-section </a:t>
                </a:r>
                <a:endParaRPr kumimoji="0" lang="zh-CN" altLang="en-US"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endParaRPr>
              </a:p>
            </p:txBody>
          </p:sp>
        </mc:Choice>
        <mc:Fallback>
          <p:sp>
            <p:nvSpPr>
              <p:cNvPr id="13" name="文本框 12">
                <a:extLst>
                  <a:ext uri="{FF2B5EF4-FFF2-40B4-BE49-F238E27FC236}">
                    <a16:creationId xmlns:a16="http://schemas.microsoft.com/office/drawing/2014/main" id="{C55C8213-7667-47C2-819F-1009B07E2217}"/>
                  </a:ext>
                </a:extLst>
              </p:cNvPr>
              <p:cNvSpPr txBox="1">
                <a:spLocks noRot="1" noChangeAspect="1" noMove="1" noResize="1" noEditPoints="1" noAdjustHandles="1" noChangeArrowheads="1" noChangeShapeType="1" noTextEdit="1"/>
              </p:cNvSpPr>
              <p:nvPr/>
            </p:nvSpPr>
            <p:spPr>
              <a:xfrm>
                <a:off x="4740930" y="841046"/>
                <a:ext cx="3461460" cy="400110"/>
              </a:xfrm>
              <a:prstGeom prst="rect">
                <a:avLst/>
              </a:prstGeom>
              <a:blipFill>
                <a:blip r:embed="rId9"/>
                <a:stretch>
                  <a:fillRect t="-9091" b="-2575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5B803A7B-B8CD-41A3-B60F-3ABF6FA292F0}"/>
                  </a:ext>
                </a:extLst>
              </p:cNvPr>
              <p:cNvSpPr txBox="1"/>
              <p:nvPr/>
            </p:nvSpPr>
            <p:spPr>
              <a:xfrm>
                <a:off x="6665207" y="1848146"/>
                <a:ext cx="2173993" cy="507831"/>
              </a:xfrm>
              <a:prstGeom prst="rect">
                <a:avLst/>
              </a:prstGeom>
              <a:solidFill>
                <a:srgbClr val="FFC000">
                  <a:lumMod val="40000"/>
                  <a:lumOff val="60000"/>
                </a:srgbClr>
              </a:solidFill>
            </p:spPr>
            <p:txBody>
              <a:bodyPr wrap="none" rtlCol="0">
                <a:spAutoFit/>
              </a:bodyPr>
              <a:lstStyle/>
              <a:p>
                <a:pPr marL="0" marR="0" lvl="0" indent="0" algn="l" defTabSz="91440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altLang="zh-CN" sz="1800" b="0" i="1" u="none" strike="noStrike" kern="100" cap="none" spc="0" normalizeH="0" baseline="0" noProof="0" smtClean="0">
                        <a:ln>
                          <a:noFill/>
                        </a:ln>
                        <a:solidFill>
                          <a:prstClr val="black"/>
                        </a:solidFill>
                        <a:effectLst/>
                        <a:uLnTx/>
                        <a:uFillTx/>
                        <a:latin typeface="Cambria Math" charset="0"/>
                        <a:ea typeface="Heiti SC Light" charset="-122"/>
                        <a:cs typeface="Heiti SC Light" charset="-122"/>
                      </a:rPr>
                      <m:t>𝑱</m:t>
                    </m:r>
                    <m:r>
                      <a:rPr kumimoji="0" lang="en-US" altLang="zh-CN" sz="1800" b="0" i="1" u="none" strike="noStrike" kern="100" cap="none" spc="0" normalizeH="0" baseline="0" noProof="0" smtClean="0">
                        <a:ln>
                          <a:noFill/>
                        </a:ln>
                        <a:solidFill>
                          <a:prstClr val="black"/>
                        </a:solidFill>
                        <a:effectLst/>
                        <a:uLnTx/>
                        <a:uFillTx/>
                        <a:latin typeface="Cambria Math" charset="0"/>
                        <a:ea typeface="Heiti SC Light" charset="-122"/>
                        <a:cs typeface="Heiti SC Light" charset="-122"/>
                      </a:rPr>
                      <m:t>/</m:t>
                    </m:r>
                    <m:r>
                      <a:rPr kumimoji="0" lang="en-US" altLang="zh-CN" sz="1800" b="0" i="1" u="none" strike="noStrike" kern="100" cap="none" spc="0" normalizeH="0" baseline="0" noProof="0" smtClean="0">
                        <a:ln>
                          <a:noFill/>
                        </a:ln>
                        <a:solidFill>
                          <a:prstClr val="black"/>
                        </a:solidFill>
                        <a:effectLst/>
                        <a:uLnTx/>
                        <a:uFillTx/>
                        <a:latin typeface="Cambria Math" charset="0"/>
                        <a:ea typeface="Heiti SC Light" charset="-122"/>
                        <a:cs typeface="Heiti SC Light" charset="-122"/>
                      </a:rPr>
                      <m:t>𝝍</m:t>
                    </m:r>
                    <m:r>
                      <a:rPr kumimoji="0" lang="en-US" altLang="zh-CN" sz="1800" b="0" i="1" u="none" strike="noStrike" kern="100" cap="none" spc="0" normalizeH="0" baseline="0" noProof="0" smtClean="0">
                        <a:ln>
                          <a:noFill/>
                        </a:ln>
                        <a:solidFill>
                          <a:prstClr val="black"/>
                        </a:solidFill>
                        <a:effectLst/>
                        <a:uLnTx/>
                        <a:uFillTx/>
                        <a:latin typeface="Cambria Math" charset="0"/>
                        <a:ea typeface="Heiti SC Light" charset="-122"/>
                        <a:cs typeface="Heiti SC Light" charset="-122"/>
                      </a:rPr>
                      <m:t> </m:t>
                    </m:r>
                    <m:r>
                      <a:rPr kumimoji="0" lang="en-US" altLang="zh-CN" sz="1800" b="0" i="0" u="none" strike="noStrike" kern="100" cap="none" spc="0" normalizeH="0" baseline="0" noProof="0" smtClean="0">
                        <a:ln>
                          <a:noFill/>
                        </a:ln>
                        <a:solidFill>
                          <a:prstClr val="black"/>
                        </a:solidFill>
                        <a:effectLst/>
                        <a:uLnTx/>
                        <a:uFillTx/>
                        <a:latin typeface="Cambria Math" charset="0"/>
                        <a:ea typeface="Heiti SC Light" charset="-122"/>
                        <a:cs typeface="Heiti SC Light" charset="-122"/>
                      </a:rPr>
                      <m:t> </m:t>
                    </m:r>
                    <m:r>
                      <a:rPr kumimoji="0" lang="en-US" altLang="zh-CN" sz="1800" b="0" i="0" u="none" strike="noStrike" kern="100" cap="none" spc="0" normalizeH="0" baseline="0" noProof="0" smtClean="0">
                        <a:ln>
                          <a:noFill/>
                        </a:ln>
                        <a:solidFill>
                          <a:prstClr val="black"/>
                        </a:solidFill>
                        <a:effectLst/>
                        <a:uLnTx/>
                        <a:uFillTx/>
                        <a:latin typeface="Cambria Math" charset="0"/>
                        <a:ea typeface="Heiti SC Light" charset="-122"/>
                        <a:cs typeface="Heiti SC Light" charset="-122"/>
                      </a:rPr>
                      <m:t>𝐰𝐢𝐝𝐭𝐡</m:t>
                    </m:r>
                  </m:oMath>
                </a14:m>
                <a:r>
                  <a:rPr kumimoji="0" lang="en-US" altLang="zh-CN" sz="1800" b="0" i="0" u="none" strike="noStrike" kern="100" cap="none" spc="0" normalizeH="0" baseline="0" noProof="0" dirty="0">
                    <a:ln>
                      <a:noFill/>
                    </a:ln>
                    <a:solidFill>
                      <a:prstClr val="black"/>
                    </a:solidFill>
                    <a:effectLst/>
                    <a:uLnTx/>
                    <a:uFillTx/>
                    <a:latin typeface="Heiti SC Light" charset="-122"/>
                    <a:ea typeface="Heiti SC Light" charset="-122"/>
                    <a:cs typeface="Heiti SC Light" charset="-122"/>
                  </a:rPr>
                  <a:t>:</a:t>
                </a:r>
                <a:r>
                  <a:rPr kumimoji="0" lang="zh-CN" altLang="en-US" sz="1800" b="0" i="0" u="none" strike="noStrike" kern="100" cap="none" spc="0" normalizeH="0" baseline="0" noProof="0" dirty="0">
                    <a:ln>
                      <a:noFill/>
                    </a:ln>
                    <a:solidFill>
                      <a:prstClr val="black"/>
                    </a:solidFill>
                    <a:effectLst/>
                    <a:uLnTx/>
                    <a:uFillTx/>
                    <a:latin typeface="Heiti SC Light" charset="-122"/>
                    <a:ea typeface="Heiti SC Light" charset="-122"/>
                    <a:cs typeface="Heiti SC Light" charset="-122"/>
                  </a:rPr>
                  <a:t> </a:t>
                </a:r>
                <a:r>
                  <a:rPr kumimoji="0" lang="en-US" altLang="zh-CN" sz="1800" b="0" i="0" u="none" strike="noStrike" kern="100" cap="none" spc="0" normalizeH="0" baseline="0" noProof="0" dirty="0">
                    <a:ln>
                      <a:noFill/>
                    </a:ln>
                    <a:solidFill>
                      <a:prstClr val="black"/>
                    </a:solidFill>
                    <a:effectLst/>
                    <a:uLnTx/>
                    <a:uFillTx/>
                    <a:latin typeface="Heiti SC Light" charset="-122"/>
                    <a:ea typeface="Heiti SC Light" charset="-122"/>
                    <a:cs typeface="Heiti SC Light" charset="-122"/>
                  </a:rPr>
                  <a:t>92</a:t>
                </a:r>
                <a:r>
                  <a:rPr kumimoji="0" lang="zh-CN" altLang="en-US" sz="1800" b="0" i="0" u="none" strike="noStrike" kern="100" cap="none" spc="0" normalizeH="0" baseline="0" noProof="0" dirty="0">
                    <a:ln>
                      <a:noFill/>
                    </a:ln>
                    <a:solidFill>
                      <a:prstClr val="black"/>
                    </a:solidFill>
                    <a:effectLst/>
                    <a:uLnTx/>
                    <a:uFillTx/>
                    <a:latin typeface="Heiti SC Light" charset="-122"/>
                    <a:ea typeface="Heiti SC Light" charset="-122"/>
                    <a:cs typeface="Heiti SC Light" charset="-122"/>
                  </a:rPr>
                  <a:t> </a:t>
                </a:r>
                <a:r>
                  <a:rPr kumimoji="0" lang="en-US" altLang="zh-CN" sz="1800" b="0" i="0" u="none" strike="noStrike" kern="100" cap="none" spc="0" normalizeH="0" baseline="0" noProof="0" dirty="0" err="1">
                    <a:ln>
                      <a:noFill/>
                    </a:ln>
                    <a:solidFill>
                      <a:prstClr val="black"/>
                    </a:solidFill>
                    <a:effectLst/>
                    <a:uLnTx/>
                    <a:uFillTx/>
                    <a:latin typeface="Heiti SC Light" charset="-122"/>
                    <a:ea typeface="Heiti SC Light" charset="-122"/>
                    <a:cs typeface="Heiti SC Light" charset="-122"/>
                  </a:rPr>
                  <a:t>keV</a:t>
                </a:r>
                <a:endParaRPr kumimoji="0" lang="zh-CN" altLang="en-US" sz="1800" b="0" i="0" u="none" strike="noStrike" kern="100" cap="none" spc="0" normalizeH="0" baseline="0" noProof="0" dirty="0">
                  <a:ln>
                    <a:noFill/>
                  </a:ln>
                  <a:solidFill>
                    <a:prstClr val="black"/>
                  </a:solidFill>
                  <a:effectLst/>
                  <a:uLnTx/>
                  <a:uFillTx/>
                  <a:latin typeface="Heiti SC Light" charset="-122"/>
                  <a:ea typeface="Heiti SC Light" charset="-122"/>
                  <a:cs typeface="Heiti SC Light" charset="-122"/>
                </a:endParaRPr>
              </a:p>
            </p:txBody>
          </p:sp>
        </mc:Choice>
        <mc:Fallback>
          <p:sp>
            <p:nvSpPr>
              <p:cNvPr id="14" name="文本框 13">
                <a:extLst>
                  <a:ext uri="{FF2B5EF4-FFF2-40B4-BE49-F238E27FC236}">
                    <a16:creationId xmlns:a16="http://schemas.microsoft.com/office/drawing/2014/main" id="{5B803A7B-B8CD-41A3-B60F-3ABF6FA292F0}"/>
                  </a:ext>
                </a:extLst>
              </p:cNvPr>
              <p:cNvSpPr txBox="1">
                <a:spLocks noRot="1" noChangeAspect="1" noMove="1" noResize="1" noEditPoints="1" noAdjustHandles="1" noChangeArrowheads="1" noChangeShapeType="1" noTextEdit="1"/>
              </p:cNvSpPr>
              <p:nvPr/>
            </p:nvSpPr>
            <p:spPr>
              <a:xfrm>
                <a:off x="6665207" y="1848146"/>
                <a:ext cx="2173993" cy="507831"/>
              </a:xfrm>
              <a:prstGeom prst="rect">
                <a:avLst/>
              </a:prstGeom>
              <a:blipFill>
                <a:blip r:embed="rId10"/>
                <a:stretch>
                  <a:fillRect l="-560" r="-4482" b="-6024"/>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4829EF83-E1D5-4D10-A5EC-6402170CE884}"/>
              </a:ext>
            </a:extLst>
          </p:cNvPr>
          <p:cNvSpPr txBox="1"/>
          <p:nvPr/>
        </p:nvSpPr>
        <p:spPr>
          <a:xfrm>
            <a:off x="7375080" y="5613604"/>
            <a:ext cx="1654620" cy="400110"/>
          </a:xfrm>
          <a:prstGeom prst="rect">
            <a:avLst/>
          </a:prstGeom>
          <a:solidFill>
            <a:srgbClr val="FFC000">
              <a:lumMod val="20000"/>
              <a:lumOff val="80000"/>
            </a:srgbClr>
          </a:solid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err="1">
                <a:ln>
                  <a:noFill/>
                </a:ln>
                <a:solidFill>
                  <a:srgbClr val="FF0000"/>
                </a:solidFill>
                <a:effectLst/>
                <a:uLnTx/>
                <a:uFillTx/>
                <a:latin typeface="Calibri" panose="020F0502020204030204"/>
                <a:ea typeface="宋体" panose="02010600030101010101" pitchFamily="2" charset="-122"/>
              </a:rPr>
              <a:t>Xiaoshuai</a:t>
            </a:r>
            <a:r>
              <a:rPr kumimoji="0" lang="en-US" altLang="zh-CN" sz="20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 Qin</a:t>
            </a:r>
            <a:endParaRPr kumimoji="0" lang="zh-CN" altLang="en-US" sz="20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sp>
        <p:nvSpPr>
          <p:cNvPr id="16" name="文本框 15">
            <a:extLst>
              <a:ext uri="{FF2B5EF4-FFF2-40B4-BE49-F238E27FC236}">
                <a16:creationId xmlns:a16="http://schemas.microsoft.com/office/drawing/2014/main" id="{20244594-BDE8-43FC-8BA4-8918EDFDC706}"/>
              </a:ext>
            </a:extLst>
          </p:cNvPr>
          <p:cNvSpPr txBox="1"/>
          <p:nvPr/>
        </p:nvSpPr>
        <p:spPr>
          <a:xfrm>
            <a:off x="652729" y="5613604"/>
            <a:ext cx="5917979" cy="461665"/>
          </a:xfrm>
          <a:prstGeom prst="rect">
            <a:avLst/>
          </a:prstGeom>
          <a:noFill/>
        </p:spPr>
        <p:txBody>
          <a:bodyPr wrap="square" rtlCol="0">
            <a:spAutoFit/>
          </a:bodyPr>
          <a:lstStyle/>
          <a:p>
            <a:pPr algn="l">
              <a:buNone/>
            </a:pPr>
            <a:r>
              <a:rPr kumimoji="1" lang="en-US" altLang="zh-CN" sz="2400" dirty="0"/>
              <a:t>Alexander </a:t>
            </a:r>
            <a:r>
              <a:rPr kumimoji="1" lang="en-US" altLang="zh-CN" sz="2400" dirty="0" err="1"/>
              <a:t>Zholents</a:t>
            </a:r>
            <a:r>
              <a:rPr kumimoji="1" lang="en-US" altLang="zh-CN" sz="2400" dirty="0"/>
              <a:t> CERN SL/92-27/AP</a:t>
            </a:r>
            <a:endParaRPr kumimoji="1" lang="zh-CN" altLang="en-US" sz="2400" dirty="0"/>
          </a:p>
        </p:txBody>
      </p:sp>
      <p:sp>
        <p:nvSpPr>
          <p:cNvPr id="17" name="文本框 16">
            <a:extLst>
              <a:ext uri="{FF2B5EF4-FFF2-40B4-BE49-F238E27FC236}">
                <a16:creationId xmlns:a16="http://schemas.microsoft.com/office/drawing/2014/main" id="{1BC84B24-931A-46E0-BF14-48C2C911A849}"/>
              </a:ext>
            </a:extLst>
          </p:cNvPr>
          <p:cNvSpPr txBox="1"/>
          <p:nvPr/>
        </p:nvSpPr>
        <p:spPr>
          <a:xfrm>
            <a:off x="342900" y="6243935"/>
            <a:ext cx="8458200" cy="461665"/>
          </a:xfrm>
          <a:prstGeom prst="rect">
            <a:avLst/>
          </a:prstGeom>
          <a:solidFill>
            <a:srgbClr val="FFFF00"/>
          </a:solidFill>
        </p:spPr>
        <p:txBody>
          <a:bodyPr wrap="square">
            <a:spAutoFit/>
          </a:bodyPr>
          <a:lstStyle/>
          <a:p>
            <a:pPr algn="l">
              <a:buNone/>
            </a:pPr>
            <a:r>
              <a:rPr lang="zh-CN" altLang="en-US" sz="2400" dirty="0">
                <a:solidFill>
                  <a:srgbClr val="0000FF"/>
                </a:solidFill>
                <a:latin typeface="华文楷体" panose="02010600040101010101" pitchFamily="2" charset="-122"/>
                <a:ea typeface="华文楷体" panose="02010600040101010101" pitchFamily="2" charset="-122"/>
              </a:rPr>
              <a:t>在保证高亮度对撞的条件下实现单色对撞，</a:t>
            </a:r>
            <a:r>
              <a:rPr lang="zh-CN" altLang="en-US" sz="2400" dirty="0">
                <a:latin typeface="华文楷体" panose="02010600040101010101" pitchFamily="2" charset="-122"/>
                <a:ea typeface="华文楷体" panose="02010600040101010101" pitchFamily="2" charset="-122"/>
              </a:rPr>
              <a:t>非常具有挑战性！</a:t>
            </a:r>
          </a:p>
        </p:txBody>
      </p:sp>
    </p:spTree>
    <p:extLst>
      <p:ext uri="{BB962C8B-B14F-4D97-AF65-F5344CB8AC3E}">
        <p14:creationId xmlns:p14="http://schemas.microsoft.com/office/powerpoint/2010/main" val="255054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4627" y="26894"/>
            <a:ext cx="7543800" cy="685800"/>
          </a:xfrm>
        </p:spPr>
        <p:txBody>
          <a:bodyPr/>
          <a:lstStyle/>
          <a:p>
            <a:r>
              <a:rPr lang="en-US" altLang="zh-CN" dirty="0" smtClean="0">
                <a:solidFill>
                  <a:srgbClr val="0000FF"/>
                </a:solidFill>
              </a:rPr>
              <a:t>Belle II</a:t>
            </a:r>
            <a:r>
              <a:rPr lang="zh-CN" altLang="en-US" dirty="0">
                <a:solidFill>
                  <a:srgbClr val="0000FF"/>
                </a:solidFill>
              </a:rPr>
              <a:t>、</a:t>
            </a:r>
            <a:r>
              <a:rPr lang="en-US" altLang="zh-CN" dirty="0" err="1" smtClean="0">
                <a:solidFill>
                  <a:srgbClr val="0000FF"/>
                </a:solidFill>
              </a:rPr>
              <a:t>LHCb</a:t>
            </a:r>
            <a:r>
              <a:rPr lang="zh-CN" altLang="en-US" dirty="0" smtClean="0">
                <a:solidFill>
                  <a:srgbClr val="0000FF"/>
                </a:solidFill>
              </a:rPr>
              <a:t>与</a:t>
            </a:r>
            <a:r>
              <a:rPr lang="en-US" altLang="zh-CN" dirty="0" smtClean="0">
                <a:solidFill>
                  <a:srgbClr val="0000FF"/>
                </a:solidFill>
              </a:rPr>
              <a:t>STCF</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7</a:t>
            </a:fld>
            <a:endParaRPr lang="en-US" dirty="0"/>
          </a:p>
        </p:txBody>
      </p:sp>
      <p:sp>
        <p:nvSpPr>
          <p:cNvPr id="16" name="文本框 15"/>
          <p:cNvSpPr txBox="1"/>
          <p:nvPr/>
        </p:nvSpPr>
        <p:spPr>
          <a:xfrm>
            <a:off x="124627" y="813015"/>
            <a:ext cx="2915486" cy="1396857"/>
          </a:xfrm>
          <a:prstGeom prst="rect">
            <a:avLst/>
          </a:prstGeom>
          <a:noFill/>
        </p:spPr>
        <p:txBody>
          <a:bodyPr wrap="square" rtlCol="0">
            <a:spAutoFit/>
          </a:bodyPr>
          <a:lstStyle/>
          <a:p>
            <a:pPr algn="ctr">
              <a:lnSpc>
                <a:spcPct val="120000"/>
              </a:lnSpc>
              <a:buNone/>
            </a:pPr>
            <a:r>
              <a:rPr lang="zh-CN" altLang="en-US" sz="2400" dirty="0" smtClean="0">
                <a:solidFill>
                  <a:schemeClr val="tx1"/>
                </a:solidFill>
                <a:latin typeface="华文楷体" panose="02010600040101010101" pitchFamily="2" charset="-122"/>
                <a:ea typeface="华文楷体" panose="02010600040101010101" pitchFamily="2" charset="-122"/>
              </a:rPr>
              <a:t>由</a:t>
            </a:r>
            <a:r>
              <a:rPr lang="en-US" altLang="zh-CN" sz="2400" dirty="0" smtClean="0">
                <a:solidFill>
                  <a:srgbClr val="FF0000"/>
                </a:solidFill>
                <a:latin typeface="华文楷体" panose="02010600040101010101" pitchFamily="2" charset="-122"/>
                <a:ea typeface="华文楷体" panose="02010600040101010101" pitchFamily="2" charset="-122"/>
              </a:rPr>
              <a:t>B</a:t>
            </a:r>
            <a:r>
              <a:rPr lang="zh-CN" altLang="en-US" sz="2400" dirty="0">
                <a:solidFill>
                  <a:srgbClr val="FF0000"/>
                </a:solidFill>
                <a:latin typeface="华文楷体" panose="02010600040101010101" pitchFamily="2" charset="-122"/>
                <a:ea typeface="华文楷体" panose="02010600040101010101" pitchFamily="2" charset="-122"/>
              </a:rPr>
              <a:t>强子</a:t>
            </a:r>
            <a:r>
              <a:rPr lang="zh-CN" altLang="en-US" sz="2400" dirty="0" smtClean="0">
                <a:solidFill>
                  <a:srgbClr val="FF0000"/>
                </a:solidFill>
                <a:latin typeface="华文楷体" panose="02010600040101010101" pitchFamily="2" charset="-122"/>
                <a:ea typeface="华文楷体" panose="02010600040101010101" pitchFamily="2" charset="-122"/>
              </a:rPr>
              <a:t>衰变</a:t>
            </a:r>
            <a:r>
              <a:rPr lang="zh-CN" altLang="en-US" sz="2400" dirty="0" smtClean="0">
                <a:solidFill>
                  <a:schemeClr val="tx1"/>
                </a:solidFill>
                <a:latin typeface="华文楷体" panose="02010600040101010101" pitchFamily="2" charset="-122"/>
                <a:ea typeface="华文楷体" panose="02010600040101010101" pitchFamily="2" charset="-122"/>
              </a:rPr>
              <a:t>和</a:t>
            </a:r>
            <a:r>
              <a:rPr lang="zh-CN" altLang="en-US" sz="2400" dirty="0" smtClean="0">
                <a:solidFill>
                  <a:srgbClr val="FF0000"/>
                </a:solidFill>
                <a:latin typeface="华文楷体" panose="02010600040101010101" pitchFamily="2" charset="-122"/>
                <a:ea typeface="华文楷体" panose="02010600040101010101" pitchFamily="2" charset="-122"/>
              </a:rPr>
              <a:t>正负电子对撞</a:t>
            </a:r>
            <a:r>
              <a:rPr lang="zh-CN" altLang="en-US" sz="2400" dirty="0" smtClean="0">
                <a:solidFill>
                  <a:schemeClr val="tx1"/>
                </a:solidFill>
                <a:latin typeface="华文楷体" panose="02010600040101010101" pitchFamily="2" charset="-122"/>
                <a:ea typeface="华文楷体" panose="02010600040101010101" pitchFamily="2" charset="-122"/>
              </a:rPr>
              <a:t>产生的粲强子</a:t>
            </a:r>
            <a:r>
              <a:rPr lang="zh-CN" altLang="en-US" sz="2400" dirty="0" smtClean="0">
                <a:solidFill>
                  <a:srgbClr val="FF0000"/>
                </a:solidFill>
                <a:latin typeface="华文楷体" panose="02010600040101010101" pitchFamily="2" charset="-122"/>
                <a:ea typeface="华文楷体" panose="02010600040101010101" pitchFamily="2" charset="-122"/>
              </a:rPr>
              <a:t>高度互补</a:t>
            </a:r>
            <a:endParaRPr lang="zh-CN" altLang="en-US" sz="2400" dirty="0">
              <a:solidFill>
                <a:srgbClr val="FF0000"/>
              </a:solidFill>
              <a:latin typeface="华文楷体" panose="02010600040101010101" pitchFamily="2" charset="-122"/>
              <a:ea typeface="华文楷体" panose="02010600040101010101" pitchFamily="2" charset="-122"/>
            </a:endParaRPr>
          </a:p>
        </p:txBody>
      </p:sp>
      <p:grpSp>
        <p:nvGrpSpPr>
          <p:cNvPr id="22" name="组合 21"/>
          <p:cNvGrpSpPr/>
          <p:nvPr/>
        </p:nvGrpSpPr>
        <p:grpSpPr>
          <a:xfrm>
            <a:off x="-46416" y="284725"/>
            <a:ext cx="7885885" cy="6059745"/>
            <a:chOff x="300318" y="309411"/>
            <a:chExt cx="7885885" cy="6059745"/>
          </a:xfrm>
        </p:grpSpPr>
        <p:grpSp>
          <p:nvGrpSpPr>
            <p:cNvPr id="21" name="组合 20"/>
            <p:cNvGrpSpPr/>
            <p:nvPr/>
          </p:nvGrpSpPr>
          <p:grpSpPr>
            <a:xfrm>
              <a:off x="300318" y="1422566"/>
              <a:ext cx="7885885" cy="4946590"/>
              <a:chOff x="395326" y="1828800"/>
              <a:chExt cx="7885885" cy="4946590"/>
            </a:xfrm>
          </p:grpSpPr>
          <p:graphicFrame>
            <p:nvGraphicFramePr>
              <p:cNvPr id="6" name="图示 5"/>
              <p:cNvGraphicFramePr/>
              <p:nvPr>
                <p:extLst>
                  <p:ext uri="{D42A27DB-BD31-4B8C-83A1-F6EECF244321}">
                    <p14:modId xmlns:p14="http://schemas.microsoft.com/office/powerpoint/2010/main" val="723271318"/>
                  </p:ext>
                </p:extLst>
              </p:nvPr>
            </p:nvGraphicFramePr>
            <p:xfrm>
              <a:off x="2047875" y="1828800"/>
              <a:ext cx="5162550" cy="4439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7432" y="3787734"/>
                <a:ext cx="4273779" cy="2627532"/>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326" y="3619743"/>
                <a:ext cx="4229342" cy="3155647"/>
              </a:xfrm>
              <a:prstGeom prst="rect">
                <a:avLst/>
              </a:prstGeom>
            </p:spPr>
          </p:pic>
        </p:grpSp>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3600" y="309411"/>
              <a:ext cx="4678690" cy="3581400"/>
            </a:xfrm>
            <a:prstGeom prst="rect">
              <a:avLst/>
            </a:prstGeom>
          </p:spPr>
        </p:pic>
      </p:grpSp>
      <p:sp>
        <p:nvSpPr>
          <p:cNvPr id="24" name="文本框 23"/>
          <p:cNvSpPr txBox="1"/>
          <p:nvPr/>
        </p:nvSpPr>
        <p:spPr>
          <a:xfrm>
            <a:off x="5105400" y="836835"/>
            <a:ext cx="3542033" cy="1828193"/>
          </a:xfrm>
          <a:prstGeom prst="rect">
            <a:avLst/>
          </a:prstGeom>
          <a:noFill/>
        </p:spPr>
        <p:txBody>
          <a:bodyPr wrap="square" rtlCol="0">
            <a:spAutoFit/>
          </a:bodyPr>
          <a:lstStyle/>
          <a:p>
            <a:pPr marL="342900" indent="-342900" algn="l">
              <a:buClrTx/>
              <a:buSzPct val="90000"/>
              <a:buFont typeface="Wingdings" panose="05000000000000000000" pitchFamily="2" charset="2"/>
              <a:buChar char="p"/>
            </a:pPr>
            <a:r>
              <a:rPr lang="zh-CN" altLang="en-US" sz="2200" dirty="0">
                <a:solidFill>
                  <a:schemeClr val="tx1"/>
                </a:solidFill>
                <a:latin typeface="华文楷体" panose="02010600040101010101" pitchFamily="2" charset="-122"/>
                <a:ea typeface="华文楷体" panose="02010600040101010101" pitchFamily="2" charset="-122"/>
              </a:rPr>
              <a:t>总亮度：</a:t>
            </a:r>
            <a:r>
              <a:rPr lang="en-US" altLang="zh-CN" sz="2200" dirty="0">
                <a:solidFill>
                  <a:schemeClr val="tx1"/>
                </a:solidFill>
                <a:latin typeface="华文楷体" panose="02010600040101010101" pitchFamily="2" charset="-122"/>
                <a:ea typeface="华文楷体" panose="02010600040101010101" pitchFamily="2" charset="-122"/>
              </a:rPr>
              <a:t>&gt;</a:t>
            </a:r>
            <a:r>
              <a:rPr lang="en-US" altLang="zh-CN" sz="2200" dirty="0" smtClean="0">
                <a:solidFill>
                  <a:schemeClr val="tx1"/>
                </a:solidFill>
                <a:latin typeface="华文楷体" panose="02010600040101010101" pitchFamily="2" charset="-122"/>
                <a:ea typeface="华文楷体" panose="02010600040101010101" pitchFamily="2" charset="-122"/>
              </a:rPr>
              <a:t>15ab</a:t>
            </a:r>
            <a:r>
              <a:rPr lang="en-US" altLang="zh-CN" sz="2200" baseline="30000" dirty="0" smtClean="0">
                <a:solidFill>
                  <a:schemeClr val="tx1"/>
                </a:solidFill>
                <a:latin typeface="华文楷体" panose="02010600040101010101" pitchFamily="2" charset="-122"/>
                <a:ea typeface="华文楷体" panose="02010600040101010101" pitchFamily="2" charset="-122"/>
              </a:rPr>
              <a:t>-1</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lang="zh-CN" altLang="en-US" sz="2200" dirty="0" smtClean="0">
                <a:solidFill>
                  <a:schemeClr val="tx1"/>
                </a:solidFill>
                <a:latin typeface="华文楷体" panose="02010600040101010101" pitchFamily="2" charset="-122"/>
                <a:ea typeface="华文楷体" panose="02010600040101010101" pitchFamily="2" charset="-122"/>
              </a:rPr>
              <a:t>量子关联，低本底</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lang="zh-CN" altLang="en-US" sz="2200" dirty="0" smtClean="0">
                <a:solidFill>
                  <a:schemeClr val="tx1"/>
                </a:solidFill>
                <a:latin typeface="华文楷体" panose="02010600040101010101" pitchFamily="2" charset="-122"/>
                <a:ea typeface="华文楷体" panose="02010600040101010101" pitchFamily="2" charset="-122"/>
              </a:rPr>
              <a:t>全事列重建，高效率，高分辨率</a:t>
            </a:r>
            <a:endParaRPr lang="en-US" altLang="zh-CN" sz="2200" dirty="0" smtClean="0">
              <a:solidFill>
                <a:schemeClr val="tx1"/>
              </a:solidFill>
              <a:latin typeface="华文楷体" panose="02010600040101010101" pitchFamily="2" charset="-122"/>
              <a:ea typeface="华文楷体" panose="02010600040101010101" pitchFamily="2" charset="-122"/>
            </a:endParaRPr>
          </a:p>
          <a:p>
            <a:pPr algn="l">
              <a:buClrTx/>
              <a:buSzPct val="90000"/>
              <a:buNone/>
            </a:pPr>
            <a:endParaRPr lang="zh-CN" altLang="en-US" sz="2000" baseline="30000" dirty="0">
              <a:solidFill>
                <a:schemeClr val="tx1"/>
              </a:solidFill>
              <a:latin typeface="华文楷体" panose="02010600040101010101" pitchFamily="2" charset="-122"/>
              <a:ea typeface="华文楷体" panose="02010600040101010101" pitchFamily="2" charset="-122"/>
            </a:endParaRPr>
          </a:p>
        </p:txBody>
      </p:sp>
      <p:sp>
        <p:nvSpPr>
          <p:cNvPr id="26" name="文本框 25"/>
          <p:cNvSpPr txBox="1"/>
          <p:nvPr/>
        </p:nvSpPr>
        <p:spPr>
          <a:xfrm>
            <a:off x="623605" y="5255672"/>
            <a:ext cx="2971800" cy="1138773"/>
          </a:xfrm>
          <a:prstGeom prst="rect">
            <a:avLst/>
          </a:prstGeom>
          <a:noFill/>
        </p:spPr>
        <p:txBody>
          <a:bodyPr wrap="square" rtlCol="0">
            <a:spAutoFit/>
          </a:bodyPr>
          <a:lstStyle/>
          <a:p>
            <a:pPr marL="342900" indent="-342900" algn="l">
              <a:buClrTx/>
              <a:buSzPct val="90000"/>
              <a:buFont typeface="Wingdings" panose="05000000000000000000" pitchFamily="2" charset="2"/>
              <a:buChar char="p"/>
            </a:pPr>
            <a:r>
              <a:rPr lang="zh-CN" altLang="en-US" sz="2000" dirty="0">
                <a:solidFill>
                  <a:schemeClr val="tx1"/>
                </a:solidFill>
                <a:latin typeface="华文楷体" panose="02010600040101010101" pitchFamily="2" charset="-122"/>
                <a:ea typeface="华文楷体" panose="02010600040101010101" pitchFamily="2" charset="-122"/>
              </a:rPr>
              <a:t>总亮度</a:t>
            </a:r>
            <a:r>
              <a:rPr lang="zh-CN" altLang="en-US" sz="2000" dirty="0" smtClean="0">
                <a:solidFill>
                  <a:schemeClr val="tx1"/>
                </a:solidFill>
                <a:latin typeface="华文楷体" panose="02010600040101010101" pitchFamily="2" charset="-122"/>
                <a:ea typeface="华文楷体" panose="02010600040101010101" pitchFamily="2" charset="-122"/>
              </a:rPr>
              <a:t>：</a:t>
            </a:r>
            <a:r>
              <a:rPr lang="en-US" altLang="zh-CN" sz="2000" dirty="0" smtClean="0">
                <a:solidFill>
                  <a:schemeClr val="tx1"/>
                </a:solidFill>
                <a:latin typeface="华文楷体" panose="02010600040101010101" pitchFamily="2" charset="-122"/>
                <a:ea typeface="华文楷体" panose="02010600040101010101" pitchFamily="2" charset="-122"/>
              </a:rPr>
              <a:t>50 </a:t>
            </a:r>
            <a:r>
              <a:rPr lang="en-US" altLang="zh-CN" sz="2000" dirty="0" smtClean="0">
                <a:solidFill>
                  <a:schemeClr val="tx1"/>
                </a:solidFill>
                <a:latin typeface="华文楷体" panose="02010600040101010101" pitchFamily="2" charset="-122"/>
                <a:ea typeface="华文楷体" panose="02010600040101010101" pitchFamily="2" charset="-122"/>
              </a:rPr>
              <a:t>fb</a:t>
            </a:r>
            <a:r>
              <a:rPr lang="en-US" altLang="zh-CN" sz="2000" baseline="30000" dirty="0" smtClean="0">
                <a:solidFill>
                  <a:schemeClr val="tx1"/>
                </a:solidFill>
                <a:latin typeface="华文楷体" panose="02010600040101010101" pitchFamily="2" charset="-122"/>
                <a:ea typeface="华文楷体" panose="02010600040101010101" pitchFamily="2" charset="-122"/>
              </a:rPr>
              <a:t>-1</a:t>
            </a:r>
            <a:endParaRPr lang="en-US" altLang="zh-CN" sz="20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lang="zh-CN" altLang="en-US" sz="2000" dirty="0" smtClean="0">
                <a:solidFill>
                  <a:schemeClr val="tx1"/>
                </a:solidFill>
                <a:latin typeface="华文楷体" panose="02010600040101010101" pitchFamily="2" charset="-122"/>
                <a:ea typeface="华文楷体" panose="02010600040101010101" pitchFamily="2" charset="-122"/>
              </a:rPr>
              <a:t>高产生截面，高本底</a:t>
            </a:r>
            <a:endParaRPr lang="en-US" altLang="zh-CN" sz="20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lang="zh-CN" altLang="en-US" sz="2000" dirty="0" smtClean="0">
                <a:solidFill>
                  <a:schemeClr val="tx1"/>
                </a:solidFill>
                <a:latin typeface="华文楷体" panose="02010600040101010101" pitchFamily="2" charset="-122"/>
                <a:ea typeface="华文楷体" panose="02010600040101010101" pitchFamily="2" charset="-122"/>
              </a:rPr>
              <a:t>中性粒子探测性能差</a:t>
            </a:r>
            <a:endParaRPr lang="en-US" altLang="zh-CN" sz="2000" dirty="0" smtClean="0">
              <a:solidFill>
                <a:schemeClr val="tx1"/>
              </a:solidFill>
              <a:latin typeface="华文楷体" panose="02010600040101010101" pitchFamily="2" charset="-122"/>
              <a:ea typeface="华文楷体" panose="02010600040101010101" pitchFamily="2" charset="-122"/>
            </a:endParaRPr>
          </a:p>
        </p:txBody>
      </p:sp>
      <p:sp>
        <p:nvSpPr>
          <p:cNvPr id="27" name="文本框 26"/>
          <p:cNvSpPr txBox="1"/>
          <p:nvPr/>
        </p:nvSpPr>
        <p:spPr>
          <a:xfrm>
            <a:off x="4953000" y="5205973"/>
            <a:ext cx="4545314" cy="1471172"/>
          </a:xfrm>
          <a:prstGeom prst="rect">
            <a:avLst/>
          </a:prstGeom>
          <a:noFill/>
        </p:spPr>
        <p:txBody>
          <a:bodyPr wrap="square" rtlCol="0">
            <a:spAutoFit/>
          </a:bodyPr>
          <a:lstStyle/>
          <a:p>
            <a:pPr marL="342900" indent="-342900" algn="l">
              <a:buClrTx/>
              <a:buSzPct val="90000"/>
              <a:buFont typeface="Wingdings" panose="05000000000000000000" pitchFamily="2" charset="2"/>
              <a:buChar char="p"/>
            </a:pPr>
            <a:r>
              <a:rPr lang="zh-CN" altLang="en-US" sz="2000" dirty="0">
                <a:solidFill>
                  <a:schemeClr val="tx1"/>
                </a:solidFill>
                <a:latin typeface="华文楷体" panose="02010600040101010101" pitchFamily="2" charset="-122"/>
                <a:ea typeface="华文楷体" panose="02010600040101010101" pitchFamily="2" charset="-122"/>
              </a:rPr>
              <a:t>总亮度</a:t>
            </a:r>
            <a:r>
              <a:rPr lang="zh-CN" altLang="en-US" sz="2000" dirty="0" smtClean="0">
                <a:solidFill>
                  <a:schemeClr val="tx1"/>
                </a:solidFill>
                <a:latin typeface="华文楷体" panose="02010600040101010101" pitchFamily="2" charset="-122"/>
                <a:ea typeface="华文楷体" panose="02010600040101010101" pitchFamily="2" charset="-122"/>
              </a:rPr>
              <a:t>：</a:t>
            </a:r>
            <a:r>
              <a:rPr lang="en-US" altLang="zh-CN" sz="2000" dirty="0" smtClean="0">
                <a:solidFill>
                  <a:schemeClr val="tx1"/>
                </a:solidFill>
                <a:latin typeface="华文楷体" panose="02010600040101010101" pitchFamily="2" charset="-122"/>
                <a:ea typeface="华文楷体" panose="02010600040101010101" pitchFamily="2" charset="-122"/>
              </a:rPr>
              <a:t>50ab</a:t>
            </a:r>
            <a:r>
              <a:rPr lang="en-US" altLang="zh-CN" sz="2000" baseline="30000" dirty="0" smtClean="0">
                <a:solidFill>
                  <a:schemeClr val="tx1"/>
                </a:solidFill>
                <a:latin typeface="华文楷体" panose="02010600040101010101" pitchFamily="2" charset="-122"/>
                <a:ea typeface="华文楷体" panose="02010600040101010101" pitchFamily="2" charset="-122"/>
              </a:rPr>
              <a:t>-1</a:t>
            </a:r>
            <a:endParaRPr lang="en-US" altLang="zh-CN" sz="20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lang="zh-CN" altLang="en-US" sz="2000" dirty="0" smtClean="0">
                <a:solidFill>
                  <a:schemeClr val="tx1"/>
                </a:solidFill>
                <a:latin typeface="华文楷体" panose="02010600040101010101" pitchFamily="2" charset="-122"/>
                <a:ea typeface="华文楷体" panose="02010600040101010101" pitchFamily="2" charset="-122"/>
              </a:rPr>
              <a:t>初态辐射有效亮度低</a:t>
            </a:r>
            <a:r>
              <a:rPr lang="en-US" altLang="zh-CN" sz="2000" dirty="0" smtClean="0">
                <a:solidFill>
                  <a:schemeClr val="tx1"/>
                </a:solidFill>
                <a:latin typeface="华文楷体" panose="02010600040101010101" pitchFamily="2" charset="-122"/>
                <a:ea typeface="华文楷体" panose="02010600040101010101" pitchFamily="2" charset="-122"/>
              </a:rPr>
              <a:t>:</a:t>
            </a:r>
          </a:p>
          <a:p>
            <a:pPr algn="l">
              <a:buClrTx/>
              <a:buSzPct val="90000"/>
              <a:buNone/>
            </a:pPr>
            <a:r>
              <a:rPr lang="en-US" altLang="zh-CN" sz="1800" dirty="0">
                <a:solidFill>
                  <a:schemeClr val="tx1"/>
                </a:solidFill>
                <a:latin typeface="华文楷体" panose="02010600040101010101" pitchFamily="2" charset="-122"/>
                <a:ea typeface="华文楷体" panose="02010600040101010101" pitchFamily="2" charset="-122"/>
              </a:rPr>
              <a:t> </a:t>
            </a:r>
            <a:r>
              <a:rPr lang="en-US" altLang="zh-CN" sz="1800" dirty="0" smtClean="0">
                <a:solidFill>
                  <a:schemeClr val="tx1"/>
                </a:solidFill>
                <a:latin typeface="华文楷体" panose="02010600040101010101" pitchFamily="2" charset="-122"/>
                <a:ea typeface="华文楷体" panose="02010600040101010101" pitchFamily="2" charset="-122"/>
              </a:rPr>
              <a:t>     [4, 5]GeV0.23ab</a:t>
            </a:r>
            <a:r>
              <a:rPr lang="en-US" altLang="zh-CN" sz="1800" baseline="30000" dirty="0" smtClean="0">
                <a:solidFill>
                  <a:schemeClr val="tx1"/>
                </a:solidFill>
                <a:latin typeface="华文楷体" panose="02010600040101010101" pitchFamily="2" charset="-122"/>
                <a:ea typeface="华文楷体" panose="02010600040101010101" pitchFamily="2" charset="-122"/>
              </a:rPr>
              <a:t>-1</a:t>
            </a:r>
            <a:r>
              <a:rPr lang="en-US" altLang="zh-CN" sz="1800" dirty="0" smtClean="0">
                <a:solidFill>
                  <a:schemeClr val="tx1"/>
                </a:solidFill>
                <a:latin typeface="华文楷体" panose="02010600040101010101" pitchFamily="2" charset="-122"/>
                <a:ea typeface="华文楷体" panose="02010600040101010101" pitchFamily="2" charset="-122"/>
              </a:rPr>
              <a:t>, [5, 6]GeV</a:t>
            </a:r>
            <a:r>
              <a:rPr lang="en-US" altLang="zh-CN" sz="1800" dirty="0">
                <a:solidFill>
                  <a:schemeClr val="tx1"/>
                </a:solidFill>
                <a:latin typeface="华文楷体" panose="02010600040101010101" pitchFamily="2" charset="-122"/>
                <a:ea typeface="华文楷体" panose="02010600040101010101" pitchFamily="2" charset="-122"/>
              </a:rPr>
              <a:t> </a:t>
            </a:r>
            <a:r>
              <a:rPr lang="en-US" altLang="zh-CN" sz="1800" dirty="0" smtClean="0">
                <a:solidFill>
                  <a:schemeClr val="tx1"/>
                </a:solidFill>
                <a:latin typeface="华文楷体" panose="02010600040101010101" pitchFamily="2" charset="-122"/>
                <a:ea typeface="华文楷体" panose="02010600040101010101" pitchFamily="2" charset="-122"/>
              </a:rPr>
              <a:t>0.3ab</a:t>
            </a:r>
            <a:r>
              <a:rPr lang="en-US" altLang="zh-CN" sz="1800" baseline="30000" dirty="0" smtClean="0">
                <a:solidFill>
                  <a:schemeClr val="tx1"/>
                </a:solidFill>
                <a:latin typeface="华文楷体" panose="02010600040101010101" pitchFamily="2" charset="-122"/>
                <a:ea typeface="华文楷体" panose="02010600040101010101" pitchFamily="2" charset="-122"/>
              </a:rPr>
              <a:t>-1</a:t>
            </a:r>
            <a:endParaRPr lang="en-US" altLang="zh-CN" sz="1800" baseline="30000" dirty="0" smtClean="0">
              <a:solidFill>
                <a:schemeClr val="tx1"/>
              </a:solidFill>
              <a:latin typeface="华文楷体" panose="02010600040101010101" pitchFamily="2" charset="-122"/>
              <a:ea typeface="华文楷体" panose="02010600040101010101" pitchFamily="2" charset="-122"/>
            </a:endParaRPr>
          </a:p>
          <a:p>
            <a:pPr marL="342900" indent="-342900" algn="l">
              <a:buClrTx/>
              <a:buSzPct val="90000"/>
              <a:buFont typeface="Wingdings" panose="05000000000000000000" pitchFamily="2" charset="2"/>
              <a:buChar char="p"/>
            </a:pPr>
            <a:r>
              <a:rPr lang="zh-CN" altLang="en-US" sz="2000" dirty="0" smtClean="0">
                <a:solidFill>
                  <a:schemeClr val="tx1"/>
                </a:solidFill>
                <a:latin typeface="华文楷体" panose="02010600040101010101" pitchFamily="2" charset="-122"/>
                <a:ea typeface="华文楷体" panose="02010600040101010101" pitchFamily="2" charset="-122"/>
              </a:rPr>
              <a:t>探测效率、分辨率相对于</a:t>
            </a:r>
            <a:r>
              <a:rPr lang="en-US" altLang="zh-CN" sz="2000" dirty="0" smtClean="0">
                <a:solidFill>
                  <a:schemeClr val="tx1"/>
                </a:solidFill>
                <a:latin typeface="华文楷体" panose="02010600040101010101" pitchFamily="2" charset="-122"/>
                <a:ea typeface="华文楷体" panose="02010600040101010101" pitchFamily="2" charset="-122"/>
              </a:rPr>
              <a:t>STCF</a:t>
            </a:r>
            <a:r>
              <a:rPr lang="zh-CN" altLang="en-US" sz="2000" dirty="0" smtClean="0">
                <a:solidFill>
                  <a:schemeClr val="tx1"/>
                </a:solidFill>
                <a:latin typeface="华文楷体" panose="02010600040101010101" pitchFamily="2" charset="-122"/>
                <a:ea typeface="华文楷体" panose="02010600040101010101" pitchFamily="2" charset="-122"/>
              </a:rPr>
              <a:t>低</a:t>
            </a:r>
            <a:endParaRPr lang="en-US" altLang="zh-CN" sz="2000" dirty="0" smtClean="0">
              <a:solidFill>
                <a:schemeClr val="tx1"/>
              </a:solidFill>
              <a:latin typeface="华文楷体" panose="02010600040101010101" pitchFamily="2" charset="-122"/>
              <a:ea typeface="华文楷体" panose="02010600040101010101" pitchFamily="2" charset="-122"/>
            </a:endParaRPr>
          </a:p>
        </p:txBody>
      </p:sp>
      <p:pic>
        <p:nvPicPr>
          <p:cNvPr id="28" name="图片 27"/>
          <p:cNvPicPr>
            <a:picLocks noChangeAspect="1"/>
          </p:cNvPicPr>
          <p:nvPr/>
        </p:nvPicPr>
        <p:blipFill>
          <a:blip r:embed="rId10"/>
          <a:stretch>
            <a:fillRect/>
          </a:stretch>
        </p:blipFill>
        <p:spPr>
          <a:xfrm>
            <a:off x="6412334" y="3838803"/>
            <a:ext cx="2524462" cy="1444191"/>
          </a:xfrm>
          <a:prstGeom prst="rect">
            <a:avLst/>
          </a:prstGeom>
        </p:spPr>
      </p:pic>
    </p:spTree>
    <p:extLst>
      <p:ext uri="{BB962C8B-B14F-4D97-AF65-F5344CB8AC3E}">
        <p14:creationId xmlns:p14="http://schemas.microsoft.com/office/powerpoint/2010/main" val="3013496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000FF"/>
                </a:solidFill>
              </a:rPr>
              <a:t>互补</a:t>
            </a:r>
            <a:r>
              <a:rPr lang="zh-CN" altLang="en-US" dirty="0" smtClean="0">
                <a:solidFill>
                  <a:srgbClr val="0000FF"/>
                </a:solidFill>
              </a:rPr>
              <a:t>与协同</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8</a:t>
            </a:fld>
            <a:endParaRPr lang="en-US" dirty="0"/>
          </a:p>
        </p:txBody>
      </p:sp>
      <p:pic>
        <p:nvPicPr>
          <p:cNvPr id="4" name="图片 3"/>
          <p:cNvPicPr>
            <a:picLocks noChangeAspect="1"/>
          </p:cNvPicPr>
          <p:nvPr/>
        </p:nvPicPr>
        <p:blipFill>
          <a:blip r:embed="rId2"/>
          <a:stretch>
            <a:fillRect/>
          </a:stretch>
        </p:blipFill>
        <p:spPr>
          <a:xfrm>
            <a:off x="762000" y="1219200"/>
            <a:ext cx="7619466" cy="5183574"/>
          </a:xfrm>
          <a:prstGeom prst="rect">
            <a:avLst/>
          </a:prstGeom>
        </p:spPr>
      </p:pic>
      <p:pic>
        <p:nvPicPr>
          <p:cNvPr id="5" name="图片 4"/>
          <p:cNvPicPr>
            <a:picLocks noChangeAspect="1"/>
          </p:cNvPicPr>
          <p:nvPr/>
        </p:nvPicPr>
        <p:blipFill>
          <a:blip r:embed="rId3"/>
          <a:stretch>
            <a:fillRect/>
          </a:stretch>
        </p:blipFill>
        <p:spPr>
          <a:xfrm>
            <a:off x="5791200" y="5397198"/>
            <a:ext cx="1647313" cy="1310643"/>
          </a:xfrm>
          <a:prstGeom prst="rect">
            <a:avLst/>
          </a:prstGeom>
        </p:spPr>
      </p:pic>
      <p:sp>
        <p:nvSpPr>
          <p:cNvPr id="6" name="文本框 5"/>
          <p:cNvSpPr txBox="1"/>
          <p:nvPr/>
        </p:nvSpPr>
        <p:spPr>
          <a:xfrm>
            <a:off x="6614856" y="5617716"/>
            <a:ext cx="1400687" cy="461665"/>
          </a:xfrm>
          <a:prstGeom prst="rect">
            <a:avLst/>
          </a:prstGeom>
          <a:noFill/>
        </p:spPr>
        <p:txBody>
          <a:bodyPr wrap="square" rtlCol="0">
            <a:spAutoFit/>
          </a:bodyPr>
          <a:lstStyle/>
          <a:p>
            <a:pPr>
              <a:buNone/>
            </a:pPr>
            <a:r>
              <a:rPr lang="en-US" altLang="zh-CN" sz="2400" dirty="0" smtClean="0"/>
              <a:t>STCF</a:t>
            </a:r>
            <a:endParaRPr lang="zh-CN" altLang="en-US" sz="2400" dirty="0"/>
          </a:p>
        </p:txBody>
      </p:sp>
    </p:spTree>
    <p:extLst>
      <p:ext uri="{BB962C8B-B14F-4D97-AF65-F5344CB8AC3E}">
        <p14:creationId xmlns:p14="http://schemas.microsoft.com/office/powerpoint/2010/main" val="5083137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p:cNvPicPr>
          <p:nvPr/>
        </p:nvPicPr>
        <p:blipFill>
          <a:blip r:embed="rId2"/>
          <a:stretch>
            <a:fillRect/>
          </a:stretch>
        </p:blipFill>
        <p:spPr>
          <a:xfrm>
            <a:off x="51349" y="3393325"/>
            <a:ext cx="2160000" cy="2880000"/>
          </a:xfrm>
          <a:prstGeom prst="rect">
            <a:avLst/>
          </a:prstGeom>
          <a:solidFill>
            <a:schemeClr val="bg1"/>
          </a:solidFill>
          <a:ln w="25400">
            <a:solidFill>
              <a:schemeClr val="tx1"/>
            </a:solidFill>
          </a:ln>
        </p:spPr>
      </p:pic>
      <p:pic>
        <p:nvPicPr>
          <p:cNvPr id="13" name="图片 12"/>
          <p:cNvPicPr>
            <a:picLocks/>
          </p:cNvPicPr>
          <p:nvPr/>
        </p:nvPicPr>
        <p:blipFill>
          <a:blip r:embed="rId3"/>
          <a:stretch>
            <a:fillRect/>
          </a:stretch>
        </p:blipFill>
        <p:spPr>
          <a:xfrm>
            <a:off x="1560592" y="2892458"/>
            <a:ext cx="2160000" cy="2880000"/>
          </a:xfrm>
          <a:prstGeom prst="rect">
            <a:avLst/>
          </a:prstGeom>
          <a:ln w="25400">
            <a:solidFill>
              <a:schemeClr val="tx1"/>
            </a:solidFill>
          </a:ln>
        </p:spPr>
      </p:pic>
      <p:pic>
        <p:nvPicPr>
          <p:cNvPr id="14" name="图片 13"/>
          <p:cNvPicPr>
            <a:picLocks/>
          </p:cNvPicPr>
          <p:nvPr/>
        </p:nvPicPr>
        <p:blipFill>
          <a:blip r:embed="rId4"/>
          <a:stretch>
            <a:fillRect/>
          </a:stretch>
        </p:blipFill>
        <p:spPr>
          <a:xfrm>
            <a:off x="2991591" y="2182609"/>
            <a:ext cx="2160000" cy="2880000"/>
          </a:xfrm>
          <a:prstGeom prst="rect">
            <a:avLst/>
          </a:prstGeom>
          <a:ln w="25400">
            <a:solidFill>
              <a:schemeClr val="tx1"/>
            </a:solidFill>
          </a:ln>
        </p:spPr>
      </p:pic>
      <p:sp>
        <p:nvSpPr>
          <p:cNvPr id="2" name="标题 1"/>
          <p:cNvSpPr>
            <a:spLocks noGrp="1"/>
          </p:cNvSpPr>
          <p:nvPr>
            <p:ph type="title"/>
          </p:nvPr>
        </p:nvSpPr>
        <p:spPr/>
        <p:txBody>
          <a:bodyPr/>
          <a:lstStyle/>
          <a:p>
            <a:r>
              <a:rPr lang="en-US" altLang="zh-CN" dirty="0" smtClean="0">
                <a:solidFill>
                  <a:srgbClr val="0000FF"/>
                </a:solidFill>
              </a:rPr>
              <a:t>STCF</a:t>
            </a:r>
            <a:r>
              <a:rPr lang="zh-CN" altLang="en-US" dirty="0" smtClean="0">
                <a:solidFill>
                  <a:srgbClr val="0000FF"/>
                </a:solidFill>
              </a:rPr>
              <a:t>潜在物理亮点</a:t>
            </a:r>
            <a:endParaRPr lang="zh-CN" altLang="en-US" dirty="0">
              <a:solidFill>
                <a:srgbClr val="0000FF"/>
              </a:solidFill>
            </a:endParaRPr>
          </a:p>
        </p:txBody>
      </p:sp>
      <p:sp>
        <p:nvSpPr>
          <p:cNvPr id="3" name="灯片编号占位符 2"/>
          <p:cNvSpPr>
            <a:spLocks noGrp="1"/>
          </p:cNvSpPr>
          <p:nvPr>
            <p:ph type="sldNum" sz="quarter" idx="10"/>
          </p:nvPr>
        </p:nvSpPr>
        <p:spPr/>
        <p:txBody>
          <a:bodyPr/>
          <a:lstStyle/>
          <a:p>
            <a:fld id="{C973300C-797F-D148-A78D-320196FBAF04}" type="slidenum">
              <a:rPr lang="en-US" smtClean="0"/>
              <a:pPr/>
              <a:t>9</a:t>
            </a:fld>
            <a:endParaRPr lang="en-US" dirty="0"/>
          </a:p>
        </p:txBody>
      </p:sp>
      <p:sp>
        <p:nvSpPr>
          <p:cNvPr id="4" name="内容占位符 2">
            <a:extLst>
              <a:ext uri="{FF2B5EF4-FFF2-40B4-BE49-F238E27FC236}">
                <a16:creationId xmlns:a16="http://schemas.microsoft.com/office/drawing/2014/main" id="{4A025BA6-625B-4206-8BCF-6F9764B05197}"/>
              </a:ext>
            </a:extLst>
          </p:cNvPr>
          <p:cNvSpPr txBox="1">
            <a:spLocks/>
          </p:cNvSpPr>
          <p:nvPr/>
        </p:nvSpPr>
        <p:spPr>
          <a:xfrm>
            <a:off x="152400" y="715191"/>
            <a:ext cx="4724400" cy="1676400"/>
          </a:xfrm>
          <a:prstGeom prst="rect">
            <a:avLst/>
          </a:prstGeom>
        </p:spPr>
        <p:txBody>
          <a:bodyPr/>
          <a:lstStyle>
            <a:lvl1pPr marL="342900" indent="-342900" algn="l" rtl="0" eaLnBrk="1" fontAlgn="base" hangingPunct="1">
              <a:spcBef>
                <a:spcPct val="20000"/>
              </a:spcBef>
              <a:spcAft>
                <a:spcPct val="0"/>
              </a:spcAft>
              <a:buClr>
                <a:srgbClr val="FF3399"/>
              </a:buClr>
              <a:buFont typeface="Wingdings 2" panose="05020102010507070707" pitchFamily="18" charset="2"/>
              <a:buChar char="è"/>
              <a:defRPr sz="44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anose="05020102010507070707" pitchFamily="18" charset="2"/>
              <a:buChar char="è"/>
              <a:defRPr sz="3600" b="1">
                <a:solidFill>
                  <a:srgbClr val="000099"/>
                </a:solidFill>
                <a:latin typeface="Times New Roman" panose="02020603050405020304" pitchFamily="18" charset="0"/>
                <a:ea typeface="华文楷体" panose="02010600040101010101" pitchFamily="2"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anose="05020102010507070707" pitchFamily="18" charset="2"/>
              <a:buChar char="è"/>
              <a:defRPr sz="3200" b="1">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None/>
              <a:tabLst/>
              <a:defRPr/>
            </a:pPr>
            <a:r>
              <a:rPr kumimoji="0" lang="zh-CN" altLang="en-US" sz="2200" b="1" i="0" u="none" strike="noStrike" kern="0" cap="none" spc="0" normalizeH="0" baseline="0" noProof="0" dirty="0">
                <a:ln>
                  <a:noFill/>
                </a:ln>
                <a:solidFill>
                  <a:schemeClr val="tx1"/>
                </a:solidFill>
                <a:effectLst/>
                <a:uLnTx/>
                <a:uFillTx/>
                <a:latin typeface="华文楷体" panose="02010600040101010101" pitchFamily="2" charset="-122"/>
              </a:rPr>
              <a:t>物理概念设计报告</a:t>
            </a:r>
            <a:r>
              <a:rPr kumimoji="0" lang="en-US" altLang="zh-CN" sz="2200" b="1" i="0" u="none" strike="noStrike" kern="0" cap="none" spc="0" normalizeH="0" baseline="0" noProof="0" dirty="0">
                <a:ln>
                  <a:noFill/>
                </a:ln>
                <a:solidFill>
                  <a:schemeClr val="tx1"/>
                </a:solidFill>
                <a:effectLst/>
                <a:uLnTx/>
                <a:uFillTx/>
                <a:latin typeface="华文楷体" panose="02010600040101010101" pitchFamily="2" charset="-122"/>
              </a:rPr>
              <a:t>CDR</a:t>
            </a:r>
          </a:p>
          <a:p>
            <a:pPr marR="0" lvl="0" algn="l" defTabSz="914400" rtl="0" eaLnBrk="1" fontAlgn="base" latinLnBrk="0" hangingPunct="1">
              <a:lnSpc>
                <a:spcPct val="100000"/>
              </a:lnSpc>
              <a:spcBef>
                <a:spcPct val="20000"/>
              </a:spcBef>
              <a:spcAft>
                <a:spcPct val="0"/>
              </a:spcAft>
              <a:buClrTx/>
              <a:buSzPct val="90000"/>
              <a:buFont typeface="Wingdings" panose="05000000000000000000" pitchFamily="2" charset="2"/>
              <a:buChar char="p"/>
              <a:tabLst/>
              <a:defRPr/>
            </a:pPr>
            <a:r>
              <a:rPr kumimoji="0" lang="zh-CN" altLang="en-US" sz="2200" kern="0" dirty="0">
                <a:solidFill>
                  <a:schemeClr val="tx1"/>
                </a:solidFill>
                <a:latin typeface="华文楷体" panose="02010600040101010101" pitchFamily="2" charset="-122"/>
              </a:rPr>
              <a:t>建立</a:t>
            </a:r>
            <a:r>
              <a:rPr kumimoji="0" lang="zh-CN" altLang="en-US" sz="2200" b="1" i="0" u="none" strike="noStrike" kern="0" cap="none" spc="0" normalizeH="0" baseline="0" noProof="0" dirty="0" smtClean="0">
                <a:ln>
                  <a:noFill/>
                </a:ln>
                <a:solidFill>
                  <a:srgbClr val="FF0000"/>
                </a:solidFill>
                <a:effectLst/>
                <a:uLnTx/>
                <a:uFillTx/>
                <a:latin typeface="华文楷体" panose="02010600040101010101" pitchFamily="2" charset="-122"/>
              </a:rPr>
              <a:t>快速模拟软件</a:t>
            </a:r>
            <a:endParaRPr kumimoji="0" lang="en-US" altLang="zh-CN" sz="2200" b="1" i="0" u="none" strike="noStrike" kern="0" cap="none" spc="0" normalizeH="0" baseline="0" noProof="0" dirty="0" smtClean="0">
              <a:ln>
                <a:noFill/>
              </a:ln>
              <a:solidFill>
                <a:srgbClr val="FF0000"/>
              </a:solidFill>
              <a:effectLst/>
              <a:uLnTx/>
              <a:uFillTx/>
              <a:latin typeface="华文楷体" panose="02010600040101010101" pitchFamily="2" charset="-122"/>
            </a:endParaRPr>
          </a:p>
          <a:p>
            <a:pPr marR="0" lvl="0" algn="l" defTabSz="914400" rtl="0" eaLnBrk="1" fontAlgn="base" latinLnBrk="0" hangingPunct="1">
              <a:lnSpc>
                <a:spcPct val="100000"/>
              </a:lnSpc>
              <a:spcBef>
                <a:spcPct val="20000"/>
              </a:spcBef>
              <a:spcAft>
                <a:spcPct val="0"/>
              </a:spcAft>
              <a:buClrTx/>
              <a:buSzPct val="90000"/>
              <a:buFont typeface="Wingdings" panose="05000000000000000000" pitchFamily="2" charset="2"/>
              <a:buChar char="p"/>
              <a:tabLst/>
              <a:defRPr/>
            </a:pPr>
            <a:r>
              <a:rPr kumimoji="0" lang="zh-CN" altLang="en-US" sz="2200" b="1" i="0" u="none" strike="noStrike" kern="0" cap="none" spc="0" normalizeH="0" baseline="0" noProof="0" dirty="0" smtClean="0">
                <a:ln>
                  <a:noFill/>
                </a:ln>
                <a:solidFill>
                  <a:schemeClr val="tx1"/>
                </a:solidFill>
                <a:effectLst/>
                <a:uLnTx/>
                <a:uFillTx/>
                <a:latin typeface="华文楷体" panose="02010600040101010101" pitchFamily="2" charset="-122"/>
              </a:rPr>
              <a:t>多次</a:t>
            </a:r>
            <a:r>
              <a:rPr kumimoji="0" lang="zh-CN" altLang="en-US" sz="2200" b="1" i="0" u="none" strike="noStrike" kern="0" cap="none" spc="0" normalizeH="0" baseline="0" noProof="0" dirty="0" smtClean="0">
                <a:ln>
                  <a:noFill/>
                </a:ln>
                <a:solidFill>
                  <a:srgbClr val="FF0000"/>
                </a:solidFill>
                <a:effectLst/>
                <a:uLnTx/>
                <a:uFillTx/>
                <a:latin typeface="华文楷体" panose="02010600040101010101" pitchFamily="2" charset="-122"/>
              </a:rPr>
              <a:t>组织</a:t>
            </a:r>
            <a:r>
              <a:rPr kumimoji="0" lang="zh-CN" altLang="en-US" sz="2200" kern="0" dirty="0">
                <a:solidFill>
                  <a:srgbClr val="FF0000"/>
                </a:solidFill>
                <a:latin typeface="华文楷体" panose="02010600040101010101" pitchFamily="2" charset="-122"/>
              </a:rPr>
              <a:t>会议</a:t>
            </a:r>
            <a:r>
              <a:rPr kumimoji="0" lang="zh-CN" altLang="en-US" sz="2200" b="1" i="0" u="none" strike="noStrike" kern="0" cap="none" spc="0" normalizeH="0" baseline="0" noProof="0" dirty="0" smtClean="0">
                <a:ln>
                  <a:noFill/>
                </a:ln>
                <a:solidFill>
                  <a:schemeClr val="tx1"/>
                </a:solidFill>
                <a:effectLst/>
                <a:uLnTx/>
                <a:uFillTx/>
                <a:latin typeface="华文楷体" panose="02010600040101010101" pitchFamily="2" charset="-122"/>
              </a:rPr>
              <a:t>讨论</a:t>
            </a:r>
            <a:r>
              <a:rPr kumimoji="0" lang="en-US" altLang="zh-CN" sz="2200" b="1" i="0" u="none" strike="noStrike" kern="0" cap="none" spc="0" normalizeH="0" baseline="0" noProof="0" dirty="0">
                <a:ln>
                  <a:noFill/>
                </a:ln>
                <a:solidFill>
                  <a:schemeClr val="tx1"/>
                </a:solidFill>
                <a:effectLst/>
                <a:uLnTx/>
                <a:uFillTx/>
                <a:latin typeface="华文楷体" panose="02010600040101010101" pitchFamily="2" charset="-122"/>
              </a:rPr>
              <a:t>CDR</a:t>
            </a:r>
            <a:r>
              <a:rPr kumimoji="0" lang="zh-CN" altLang="en-US" sz="2200" b="1" i="0" u="none" strike="noStrike" kern="0" cap="none" spc="0" normalizeH="0" baseline="0" noProof="0" dirty="0" smtClean="0">
                <a:ln>
                  <a:noFill/>
                </a:ln>
                <a:solidFill>
                  <a:schemeClr val="tx1"/>
                </a:solidFill>
                <a:effectLst/>
                <a:uLnTx/>
                <a:uFillTx/>
                <a:latin typeface="华文楷体" panose="02010600040101010101" pitchFamily="2" charset="-122"/>
              </a:rPr>
              <a:t>内容</a:t>
            </a:r>
            <a:endParaRPr kumimoji="0" lang="en-US" altLang="zh-CN" sz="2200" b="1" i="0" u="none" strike="noStrike" kern="0" cap="none" spc="0" normalizeH="0" baseline="0" noProof="0" dirty="0">
              <a:ln>
                <a:noFill/>
              </a:ln>
              <a:solidFill>
                <a:schemeClr val="tx1"/>
              </a:solidFill>
              <a:effectLst/>
              <a:uLnTx/>
              <a:uFillTx/>
              <a:latin typeface="华文楷体" panose="02010600040101010101" pitchFamily="2" charset="-122"/>
            </a:endParaRPr>
          </a:p>
          <a:p>
            <a:pPr marR="0" lvl="0" algn="l" defTabSz="914400" rtl="0" eaLnBrk="1" fontAlgn="base" latinLnBrk="0" hangingPunct="1">
              <a:lnSpc>
                <a:spcPct val="100000"/>
              </a:lnSpc>
              <a:spcBef>
                <a:spcPct val="20000"/>
              </a:spcBef>
              <a:spcAft>
                <a:spcPct val="0"/>
              </a:spcAft>
              <a:buClrTx/>
              <a:buSzPct val="90000"/>
              <a:buFont typeface="Wingdings" panose="05000000000000000000" pitchFamily="2" charset="2"/>
              <a:buChar char="p"/>
              <a:tabLst/>
              <a:defRPr/>
            </a:pPr>
            <a:r>
              <a:rPr kumimoji="0" lang="zh-CN" altLang="en-US" sz="2200" b="1" i="0" u="none" strike="noStrike" kern="0" cap="none" spc="0" normalizeH="0" baseline="0" noProof="0" dirty="0" smtClean="0">
                <a:ln>
                  <a:noFill/>
                </a:ln>
                <a:solidFill>
                  <a:schemeClr val="tx1"/>
                </a:solidFill>
                <a:effectLst/>
                <a:uLnTx/>
                <a:uFillTx/>
                <a:latin typeface="华文楷体" panose="02010600040101010101" pitchFamily="2" charset="-122"/>
              </a:rPr>
              <a:t>国际</a:t>
            </a:r>
            <a:r>
              <a:rPr kumimoji="0" lang="zh-CN" altLang="en-US" sz="2200" kern="0" dirty="0" smtClean="0">
                <a:solidFill>
                  <a:srgbClr val="FF0000"/>
                </a:solidFill>
                <a:latin typeface="华文楷体" panose="02010600040101010101" pitchFamily="2" charset="-122"/>
              </a:rPr>
              <a:t>专家评审</a:t>
            </a:r>
            <a:endParaRPr kumimoji="0" lang="en-US" altLang="zh-CN" sz="2200" b="1" i="0" u="none" strike="noStrike" kern="0" cap="none" spc="0" normalizeH="0" baseline="0" noProof="0" dirty="0">
              <a:ln>
                <a:noFill/>
              </a:ln>
              <a:solidFill>
                <a:srgbClr val="FF0000"/>
              </a:solidFill>
              <a:effectLst/>
              <a:uLnTx/>
              <a:uFillTx/>
              <a:latin typeface="华文楷体" panose="02010600040101010101" pitchFamily="2" charset="-122"/>
            </a:endParaRPr>
          </a:p>
          <a:p>
            <a:pPr marR="0" lvl="0" algn="l" defTabSz="914400" rtl="0" eaLnBrk="1" fontAlgn="base" latinLnBrk="0" hangingPunct="1">
              <a:lnSpc>
                <a:spcPct val="100000"/>
              </a:lnSpc>
              <a:spcBef>
                <a:spcPct val="20000"/>
              </a:spcBef>
              <a:spcAft>
                <a:spcPct val="0"/>
              </a:spcAft>
              <a:buClrTx/>
              <a:buSzPct val="90000"/>
              <a:buFont typeface="Wingdings" panose="05000000000000000000" pitchFamily="2" charset="2"/>
              <a:buChar char="p"/>
              <a:tabLst/>
              <a:defRPr/>
            </a:pPr>
            <a:r>
              <a:rPr kumimoji="0" lang="zh-CN" altLang="en-US" sz="2200" b="1" i="0" u="none" strike="noStrike" kern="0" cap="none" spc="0" normalizeH="0" baseline="0" noProof="0" dirty="0" smtClean="0">
                <a:ln>
                  <a:noFill/>
                </a:ln>
                <a:solidFill>
                  <a:srgbClr val="FF0000"/>
                </a:solidFill>
                <a:effectLst/>
                <a:uLnTx/>
                <a:uFillTx/>
                <a:latin typeface="华文楷体" panose="02010600040101010101" pitchFamily="2" charset="-122"/>
              </a:rPr>
              <a:t>定稿</a:t>
            </a:r>
            <a:r>
              <a:rPr kumimoji="0" lang="zh-CN" altLang="en-US" sz="2200" b="1" i="0" u="none" strike="noStrike" kern="0" cap="none" spc="0" normalizeH="0" baseline="0" noProof="0" dirty="0" smtClean="0">
                <a:ln>
                  <a:noFill/>
                </a:ln>
                <a:solidFill>
                  <a:schemeClr val="tx1"/>
                </a:solidFill>
                <a:effectLst/>
                <a:uLnTx/>
                <a:uFillTx/>
                <a:latin typeface="华文楷体" panose="02010600040101010101" pitchFamily="2" charset="-122"/>
              </a:rPr>
              <a:t>，等待发表</a:t>
            </a:r>
            <a:endParaRPr kumimoji="0" lang="en-US" altLang="zh-CN" sz="2200" b="1" i="0" u="none" strike="noStrike" kern="0" cap="none" spc="0" normalizeH="0" baseline="0" noProof="0" dirty="0">
              <a:ln>
                <a:noFill/>
              </a:ln>
              <a:solidFill>
                <a:schemeClr val="tx1"/>
              </a:solidFill>
              <a:effectLst/>
              <a:uLnTx/>
              <a:uFillTx/>
              <a:latin typeface="华文楷体" panose="02010600040101010101" pitchFamily="2" charset="-122"/>
            </a:endParaRPr>
          </a:p>
          <a:p>
            <a:pPr marL="342900" marR="0" lvl="0" indent="-342900" algn="l"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tabLst/>
              <a:defRPr/>
            </a:pPr>
            <a:endParaRPr kumimoji="0" lang="en-US" altLang="zh-CN" sz="2000" b="1" i="0" u="none" strike="noStrike" kern="0" cap="none" spc="0" normalizeH="0" baseline="0" noProof="0" dirty="0">
              <a:ln>
                <a:noFill/>
              </a:ln>
              <a:solidFill>
                <a:srgbClr val="000066"/>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tabLst/>
              <a:defRPr/>
            </a:pPr>
            <a:endParaRPr kumimoji="0" lang="zh-CN" altLang="en-US" sz="2000" b="1" i="0" u="none" strike="noStrike" kern="0" cap="none" spc="0" normalizeH="0" baseline="0" noProof="0" dirty="0">
              <a:ln>
                <a:noFill/>
              </a:ln>
              <a:solidFill>
                <a:srgbClr val="000066"/>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FD9112C6-657A-4210-8398-DD72E1CF7852}"/>
              </a:ext>
            </a:extLst>
          </p:cNvPr>
          <p:cNvPicPr>
            <a:picLocks noChangeAspect="1"/>
          </p:cNvPicPr>
          <p:nvPr/>
        </p:nvPicPr>
        <p:blipFill>
          <a:blip r:embed="rId5"/>
          <a:stretch>
            <a:fillRect/>
          </a:stretch>
        </p:blipFill>
        <p:spPr>
          <a:xfrm>
            <a:off x="4282647" y="924996"/>
            <a:ext cx="4269682" cy="2203595"/>
          </a:xfrm>
          <a:prstGeom prst="rect">
            <a:avLst/>
          </a:prstGeom>
        </p:spPr>
      </p:pic>
      <p:sp>
        <p:nvSpPr>
          <p:cNvPr id="8" name="文本框 7">
            <a:extLst>
              <a:ext uri="{FF2B5EF4-FFF2-40B4-BE49-F238E27FC236}">
                <a16:creationId xmlns:a16="http://schemas.microsoft.com/office/drawing/2014/main" id="{336660D4-B373-49D7-91C1-ED27F149D93D}"/>
              </a:ext>
            </a:extLst>
          </p:cNvPr>
          <p:cNvSpPr txBox="1"/>
          <p:nvPr/>
        </p:nvSpPr>
        <p:spPr>
          <a:xfrm>
            <a:off x="4800600" y="3393325"/>
            <a:ext cx="4800600" cy="1243417"/>
          </a:xfrm>
          <a:prstGeom prst="rect">
            <a:avLst/>
          </a:prstGeom>
          <a:noFill/>
        </p:spPr>
        <p:txBody>
          <a:bodyPr wrap="square" rtlCol="0">
            <a:spAutoFit/>
          </a:bodyPr>
          <a:lstStyle/>
          <a:p>
            <a:pPr marL="342900" indent="-342900" algn="l">
              <a:buClrTx/>
              <a:buFont typeface="+mj-lt"/>
              <a:buAutoNum type="arabicPeriod"/>
            </a:pPr>
            <a:r>
              <a:rPr lang="en-US" altLang="zh-CN" sz="2200" dirty="0" smtClean="0">
                <a:solidFill>
                  <a:srgbClr val="3366FF"/>
                </a:solidFill>
                <a:latin typeface="Times New Roman" panose="02020603050405020304" pitchFamily="18" charset="0"/>
                <a:cs typeface="Times New Roman" panose="02020603050405020304" pitchFamily="18" charset="0"/>
              </a:rPr>
              <a:t>QCD </a:t>
            </a:r>
            <a:r>
              <a:rPr lang="en-US" altLang="zh-CN" sz="2200" dirty="0">
                <a:solidFill>
                  <a:srgbClr val="3366FF"/>
                </a:solidFill>
                <a:latin typeface="Times New Roman" panose="02020603050405020304" pitchFamily="18" charset="0"/>
                <a:cs typeface="Times New Roman" panose="02020603050405020304" pitchFamily="18" charset="0"/>
              </a:rPr>
              <a:t>and hadronic </a:t>
            </a:r>
            <a:r>
              <a:rPr lang="en-US" altLang="zh-CN" sz="2200" dirty="0" smtClean="0">
                <a:solidFill>
                  <a:srgbClr val="3366FF"/>
                </a:solidFill>
                <a:latin typeface="Times New Roman" panose="02020603050405020304" pitchFamily="18" charset="0"/>
                <a:cs typeface="Times New Roman" panose="02020603050405020304" pitchFamily="18" charset="0"/>
              </a:rPr>
              <a:t>physics</a:t>
            </a:r>
          </a:p>
          <a:p>
            <a:pPr marL="342900" indent="-342900" algn="l">
              <a:buClrTx/>
              <a:buFont typeface="+mj-lt"/>
              <a:buAutoNum type="arabicPeriod"/>
            </a:pPr>
            <a:r>
              <a:rPr lang="en-US" altLang="zh-CN" sz="2200" dirty="0" smtClean="0">
                <a:solidFill>
                  <a:srgbClr val="3366FF"/>
                </a:solidFill>
                <a:latin typeface="Times New Roman" panose="02020603050405020304" pitchFamily="18" charset="0"/>
                <a:cs typeface="Times New Roman" panose="02020603050405020304" pitchFamily="18" charset="0"/>
              </a:rPr>
              <a:t>Flavor </a:t>
            </a:r>
            <a:r>
              <a:rPr lang="en-US" altLang="zh-CN" sz="2200" dirty="0">
                <a:solidFill>
                  <a:srgbClr val="3366FF"/>
                </a:solidFill>
                <a:latin typeface="Times New Roman" panose="02020603050405020304" pitchFamily="18" charset="0"/>
                <a:cs typeface="Times New Roman" panose="02020603050405020304" pitchFamily="18" charset="0"/>
              </a:rPr>
              <a:t>physics and CP </a:t>
            </a:r>
            <a:r>
              <a:rPr lang="en-US" altLang="zh-CN" sz="2200" dirty="0" smtClean="0">
                <a:solidFill>
                  <a:srgbClr val="3366FF"/>
                </a:solidFill>
                <a:latin typeface="Times New Roman" panose="02020603050405020304" pitchFamily="18" charset="0"/>
                <a:cs typeface="Times New Roman" panose="02020603050405020304" pitchFamily="18" charset="0"/>
              </a:rPr>
              <a:t>violation</a:t>
            </a:r>
          </a:p>
          <a:p>
            <a:pPr marL="342900" indent="-342900" algn="l">
              <a:buClrTx/>
              <a:buFont typeface="+mj-lt"/>
              <a:buAutoNum type="arabicPeriod"/>
            </a:pPr>
            <a:r>
              <a:rPr lang="en-US" altLang="zh-CN" sz="2200" dirty="0" smtClean="0">
                <a:solidFill>
                  <a:srgbClr val="3366FF"/>
                </a:solidFill>
                <a:latin typeface="Times New Roman" panose="02020603050405020304" pitchFamily="18" charset="0"/>
                <a:cs typeface="Times New Roman" panose="02020603050405020304" pitchFamily="18" charset="0"/>
              </a:rPr>
              <a:t>New </a:t>
            </a:r>
            <a:r>
              <a:rPr lang="en-US" altLang="zh-CN" sz="2200" dirty="0">
                <a:solidFill>
                  <a:srgbClr val="3366FF"/>
                </a:solidFill>
                <a:latin typeface="Times New Roman" panose="02020603050405020304" pitchFamily="18" charset="0"/>
                <a:cs typeface="Times New Roman" panose="02020603050405020304" pitchFamily="18" charset="0"/>
              </a:rPr>
              <a:t>Physics search</a:t>
            </a:r>
            <a:endParaRPr lang="zh-CN" altLang="en-US" sz="2200" dirty="0">
              <a:solidFill>
                <a:srgbClr val="3366FF"/>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F57F5279-7D08-41F8-815D-782087A596AF}"/>
              </a:ext>
            </a:extLst>
          </p:cNvPr>
          <p:cNvSpPr txBox="1"/>
          <p:nvPr/>
        </p:nvSpPr>
        <p:spPr>
          <a:xfrm>
            <a:off x="4606751" y="4992003"/>
            <a:ext cx="4876800" cy="1274195"/>
          </a:xfrm>
          <a:prstGeom prst="rect">
            <a:avLst/>
          </a:prstGeom>
          <a:noFill/>
        </p:spPr>
        <p:txBody>
          <a:bodyPr wrap="square" rtlCol="0">
            <a:spAutoFit/>
          </a:bodyPr>
          <a:lstStyle/>
          <a:p>
            <a:pPr algn="l">
              <a:buFont typeface="Wingdings 2" pitchFamily="18" charset="2"/>
              <a:buNone/>
            </a:pPr>
            <a:r>
              <a:rPr lang="zh-CN" altLang="en-US" sz="24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关键科学问题</a:t>
            </a:r>
            <a:r>
              <a:rPr lang="zh-CN" altLang="en-US" sz="2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sz="2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l">
              <a:buClrTx/>
              <a:buFont typeface="+mj-lt"/>
              <a:buAutoNum type="arabicPeriod"/>
            </a:pPr>
            <a:r>
              <a:rPr lang="zh-CN" altLang="en-US"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非</a:t>
            </a:r>
            <a:r>
              <a:rPr lang="zh-CN" altLang="en-US" sz="22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微扰强相互作用和</a:t>
            </a:r>
            <a:r>
              <a:rPr lang="zh-CN" altLang="en-US"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强子结构</a:t>
            </a:r>
            <a:endParaRPr lang="en-US" altLang="zh-CN"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gn="l">
              <a:buClrTx/>
              <a:buFont typeface="+mj-lt"/>
              <a:buAutoNum type="arabicPeriod"/>
            </a:pPr>
            <a:r>
              <a:rPr lang="zh-CN" altLang="en-US" sz="2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标准</a:t>
            </a:r>
            <a:r>
              <a:rPr lang="zh-CN" altLang="en-US" sz="22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模型精确检验和新物理寻找</a:t>
            </a:r>
          </a:p>
        </p:txBody>
      </p:sp>
      <p:sp>
        <p:nvSpPr>
          <p:cNvPr id="10" name="文本框 9">
            <a:extLst>
              <a:ext uri="{FF2B5EF4-FFF2-40B4-BE49-F238E27FC236}">
                <a16:creationId xmlns:a16="http://schemas.microsoft.com/office/drawing/2014/main" id="{CAECC826-2204-4706-9B33-B806881471ED}"/>
              </a:ext>
            </a:extLst>
          </p:cNvPr>
          <p:cNvSpPr txBox="1"/>
          <p:nvPr/>
        </p:nvSpPr>
        <p:spPr>
          <a:xfrm>
            <a:off x="28937" y="6273326"/>
            <a:ext cx="9115063" cy="461665"/>
          </a:xfrm>
          <a:prstGeom prst="rect">
            <a:avLst/>
          </a:prstGeom>
          <a:noFill/>
        </p:spPr>
        <p:txBody>
          <a:bodyPr wrap="square" rtlCol="0">
            <a:spAutoFit/>
          </a:bodyPr>
          <a:lstStyle/>
          <a:p>
            <a:pPr algn="l">
              <a:buFont typeface="Wingdings 2" pitchFamily="18" charset="2"/>
              <a:buNone/>
            </a:pPr>
            <a:r>
              <a:rPr lang="zh-CN" altLang="en-US" sz="24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实验定位</a:t>
            </a:r>
            <a:r>
              <a:rPr lang="zh-CN" altLang="en-US" sz="24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2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独特</a:t>
            </a:r>
            <a:r>
              <a:rPr lang="zh-CN" altLang="en-US" sz="24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的非微扰强相</a:t>
            </a:r>
            <a:r>
              <a:rPr lang="zh-CN" altLang="en-US" sz="24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互作用研究和</a:t>
            </a:r>
            <a:r>
              <a:rPr lang="zh-CN" altLang="en-US" sz="24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电</a:t>
            </a:r>
            <a:r>
              <a:rPr lang="zh-CN" altLang="en-US" sz="24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弱精确测量</a:t>
            </a:r>
            <a:r>
              <a:rPr lang="zh-CN" altLang="en-US" sz="24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专用平台</a:t>
            </a:r>
            <a:endParaRPr lang="en-US" altLang="zh-CN" sz="2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1" name="Picture 1" descr="age6image40583376">
            <a:extLst>
              <a:ext uri="{FF2B5EF4-FFF2-40B4-BE49-F238E27FC236}">
                <a16:creationId xmlns:a16="http://schemas.microsoft.com/office/drawing/2014/main" id="{46AA8C72-FBD6-42EC-8261-5F297824E3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789284"/>
            <a:ext cx="2247900" cy="232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432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zyh-uh">
  <a:themeElements>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fontScheme name="1_zyh-uh">
      <a:majorFont>
        <a:latin typeface="华文行楷"/>
        <a:ea typeface="华文行楷"/>
        <a:cs typeface=""/>
      </a:majorFont>
      <a:minorFont>
        <a:latin typeface="华文新魏"/>
        <a:ea typeface="华文新魏"/>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pitchFamily="34" charset="0"/>
            <a:ea typeface="MS PGothic" pitchFamily="34" charset="-128"/>
            <a:sym typeface="Symbol" pitchFamily="18"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pitchFamily="34" charset="0"/>
            <a:ea typeface="MS PGothic" pitchFamily="34" charset="-128"/>
            <a:sym typeface="Symbol" pitchFamily="18" charset="2"/>
          </a:defRPr>
        </a:defPPr>
      </a:lstStyle>
    </a:lnDef>
  </a:objectDefaults>
  <a:extraClrSchemeLst>
    <a:extraClrScheme>
      <a:clrScheme name="1_zyh-uh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zyh-uh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课程讲授">
  <a:themeElements>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fontScheme name="1_zyh-uh">
      <a:majorFont>
        <a:latin typeface="华文行楷"/>
        <a:ea typeface="宋体"/>
        <a:cs typeface=""/>
      </a:majorFont>
      <a:minorFont>
        <a:latin typeface="华文新魏"/>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charset="0"/>
            <a:ea typeface="MS PGothic" pitchFamily="34" charset="-128"/>
            <a:sym typeface="Symbol" pitchFamily="18"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charset="0"/>
            <a:ea typeface="MS PGothic" pitchFamily="34" charset="-128"/>
            <a:sym typeface="Symbol" pitchFamily="18" charset="2"/>
          </a:defRPr>
        </a:defPPr>
      </a:lstStyle>
    </a:lnDef>
  </a:objectDefaults>
  <a:extraClrSchemeLst>
    <a:extraClrScheme>
      <a:clrScheme name="1_zyh-uh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zyh-uh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课程讲授" id="{26639BBF-0CB4-4C7E-A108-B1CD2F774AB6}" vid="{D9BDEB4D-6FF0-4523-A878-4E4A439861AE}"/>
    </a:ext>
  </a:extLst>
</a:theme>
</file>

<file path=ppt/theme/theme3.xml><?xml version="1.0" encoding="utf-8"?>
<a:theme xmlns:a="http://schemas.openxmlformats.org/drawingml/2006/main" name="课件">
  <a:themeElements>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fontScheme name="1_zyh-uh">
      <a:majorFont>
        <a:latin typeface="华文行楷"/>
        <a:ea typeface="宋体"/>
        <a:cs typeface=""/>
      </a:majorFont>
      <a:minorFont>
        <a:latin typeface="华文新魏"/>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charset="0"/>
            <a:ea typeface="MS PGothic" pitchFamily="34" charset="-128"/>
            <a:sym typeface="Symbol" pitchFamily="18"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charset="0"/>
            <a:ea typeface="MS PGothic" pitchFamily="34" charset="-128"/>
            <a:sym typeface="Symbol" pitchFamily="18" charset="2"/>
          </a:defRPr>
        </a:defPPr>
      </a:lstStyle>
    </a:lnDef>
  </a:objectDefaults>
  <a:extraClrSchemeLst>
    <a:extraClrScheme>
      <a:clrScheme name="1_zyh-uh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zyh-uh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课件" id="{CC470757-CA08-49A8-B7A6-80AB668E139B}" vid="{C8A76236-E3F2-4C55-AD5B-351D9C49E5ED}"/>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32745</TotalTime>
  <Words>7806</Words>
  <Application>Microsoft Office PowerPoint</Application>
  <PresentationFormat>全屏显示(4:3)</PresentationFormat>
  <Paragraphs>1003</Paragraphs>
  <Slides>63</Slides>
  <Notes>12</Notes>
  <HiddenSlides>0</HiddenSlides>
  <MMClips>0</MMClips>
  <ScaleCrop>false</ScaleCrop>
  <HeadingPairs>
    <vt:vector size="8" baseType="variant">
      <vt:variant>
        <vt:lpstr>已用的字体</vt:lpstr>
      </vt:variant>
      <vt:variant>
        <vt:i4>31</vt:i4>
      </vt:variant>
      <vt:variant>
        <vt:lpstr>主题</vt:lpstr>
      </vt:variant>
      <vt:variant>
        <vt:i4>3</vt:i4>
      </vt:variant>
      <vt:variant>
        <vt:lpstr>嵌入 OLE 服务器</vt:lpstr>
      </vt:variant>
      <vt:variant>
        <vt:i4>1</vt:i4>
      </vt:variant>
      <vt:variant>
        <vt:lpstr>幻灯片标题</vt:lpstr>
      </vt:variant>
      <vt:variant>
        <vt:i4>63</vt:i4>
      </vt:variant>
    </vt:vector>
  </HeadingPairs>
  <TitlesOfParts>
    <vt:vector size="98" baseType="lpstr">
      <vt:lpstr>幼圆</vt:lpstr>
      <vt:lpstr>Arial</vt:lpstr>
      <vt:lpstr>华文仿宋</vt:lpstr>
      <vt:lpstr>FangSong</vt:lpstr>
      <vt:lpstr>Cambria Math</vt:lpstr>
      <vt:lpstr>华文新魏</vt:lpstr>
      <vt:lpstr>宋体</vt:lpstr>
      <vt:lpstr>楷体</vt:lpstr>
      <vt:lpstr>Wingdings</vt:lpstr>
      <vt:lpstr>Times New Roman</vt:lpstr>
      <vt:lpstr>微软雅黑</vt:lpstr>
      <vt:lpstr>Corbel</vt:lpstr>
      <vt:lpstr>SimHei</vt:lpstr>
      <vt:lpstr>SimHei</vt:lpstr>
      <vt:lpstr>Heiti SC Light</vt:lpstr>
      <vt:lpstr>Calibri</vt:lpstr>
      <vt:lpstr>Wingdings 2</vt:lpstr>
      <vt:lpstr>Arial Unicode MS</vt:lpstr>
      <vt:lpstr>Times CY</vt:lpstr>
      <vt:lpstr>Ebrima</vt:lpstr>
      <vt:lpstr>Helvetica Light</vt:lpstr>
      <vt:lpstr>楷体_GB2312</vt:lpstr>
      <vt:lpstr>Sitka Subheading</vt:lpstr>
      <vt:lpstr>Century Gothic</vt:lpstr>
      <vt:lpstr>Symbol</vt:lpstr>
      <vt:lpstr>等线</vt:lpstr>
      <vt:lpstr>华文宋体</vt:lpstr>
      <vt:lpstr>MS PGothic</vt:lpstr>
      <vt:lpstr>MS PGothic</vt:lpstr>
      <vt:lpstr>华文行楷</vt:lpstr>
      <vt:lpstr>华文楷体</vt:lpstr>
      <vt:lpstr>1_zyh-uh</vt:lpstr>
      <vt:lpstr>课程讲授</vt:lpstr>
      <vt:lpstr>课件</vt:lpstr>
      <vt:lpstr>Formel</vt:lpstr>
      <vt:lpstr>STCF预研进展和国际态势</vt:lpstr>
      <vt:lpstr>陶粲能区丰富的物理内容</vt:lpstr>
      <vt:lpstr>陶粲能区重要性与特色</vt:lpstr>
      <vt:lpstr>中国陶粲物理研究</vt:lpstr>
      <vt:lpstr>超级陶粲装置（STCF）</vt:lpstr>
      <vt:lpstr>STCF实验数据</vt:lpstr>
      <vt:lpstr>Belle II、LHCb与STCF</vt:lpstr>
      <vt:lpstr>互补与协同</vt:lpstr>
      <vt:lpstr>STCF潜在物理亮点</vt:lpstr>
      <vt:lpstr>STCF物理课题总结</vt:lpstr>
      <vt:lpstr>PowerPoint 演示文稿</vt:lpstr>
      <vt:lpstr>类粲夸克偶素</vt:lpstr>
      <vt:lpstr>核子电磁形状因子与核子结构</vt:lpstr>
      <vt:lpstr>核子电磁形状因子与核子结构</vt:lpstr>
      <vt:lpstr>量子色动力学与核子结构</vt:lpstr>
      <vt:lpstr>PowerPoint 演示文稿</vt:lpstr>
      <vt:lpstr>超子极化与CP破坏</vt:lpstr>
      <vt:lpstr>超子极化与CP破坏</vt:lpstr>
      <vt:lpstr>CKM矩阵元精确测量</vt:lpstr>
      <vt:lpstr>CKM矩阵元精确测量</vt:lpstr>
      <vt:lpstr>味物理与CP破坏</vt:lpstr>
      <vt:lpstr>超越标准模型新物理</vt:lpstr>
      <vt:lpstr>轻子LFV</vt:lpstr>
      <vt:lpstr>轻子LFV-黄金过程（1ab-1）</vt:lpstr>
      <vt:lpstr>J/衰变中LFV</vt:lpstr>
      <vt:lpstr>右手极化光子</vt:lpstr>
      <vt:lpstr>超越标准模型新物理</vt:lpstr>
      <vt:lpstr>STCF探测器</vt:lpstr>
      <vt:lpstr>探测器概念设计</vt:lpstr>
      <vt:lpstr>内径迹室-RWELL</vt:lpstr>
      <vt:lpstr>内径迹室-Silicon</vt:lpstr>
      <vt:lpstr>外径迹室</vt:lpstr>
      <vt:lpstr>粒子鉴别系统-RICH</vt:lpstr>
      <vt:lpstr>粒子鉴别系统-RICH</vt:lpstr>
      <vt:lpstr>粒子鉴别系统-FTOF</vt:lpstr>
      <vt:lpstr>粒子鉴别系统-FTOF</vt:lpstr>
      <vt:lpstr>电磁量能器</vt:lpstr>
      <vt:lpstr>电磁量能器</vt:lpstr>
      <vt:lpstr>缪子探测器</vt:lpstr>
      <vt:lpstr>离线软件系统</vt:lpstr>
      <vt:lpstr>STCF加速器</vt:lpstr>
      <vt:lpstr>加速器概念性设计</vt:lpstr>
      <vt:lpstr>加速器总体情况</vt:lpstr>
      <vt:lpstr>Lattice初步设计</vt:lpstr>
      <vt:lpstr>Lattice初步设计</vt:lpstr>
      <vt:lpstr>束-束模拟</vt:lpstr>
      <vt:lpstr>注入器及正电子源</vt:lpstr>
      <vt:lpstr>加速器前沿技术研究</vt:lpstr>
      <vt:lpstr>MDI 设计</vt:lpstr>
      <vt:lpstr>探测器本底研究</vt:lpstr>
      <vt:lpstr> BEPCII/BESIII束流本底实验</vt:lpstr>
      <vt:lpstr>项目组织状况</vt:lpstr>
      <vt:lpstr>项目组织状况</vt:lpstr>
      <vt:lpstr>国际合作</vt:lpstr>
      <vt:lpstr>国际合作</vt:lpstr>
      <vt:lpstr>多领域技术合作与攻关</vt:lpstr>
      <vt:lpstr>经费支持</vt:lpstr>
      <vt:lpstr>初步时间表</vt:lpstr>
      <vt:lpstr>总结</vt:lpstr>
      <vt:lpstr>PowerPoint 演示文稿</vt:lpstr>
      <vt:lpstr>Backup</vt:lpstr>
      <vt:lpstr>外径迹室</vt:lpstr>
      <vt:lpstr>单色对撞模式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COPPER Board Testing</dc:title>
  <dc:creator>Yangheng Zheng</dc:creator>
  <cp:lastModifiedBy>彭 海平</cp:lastModifiedBy>
  <cp:revision>2451</cp:revision>
  <dcterms:created xsi:type="dcterms:W3CDTF">2003-04-28T21:37:29Z</dcterms:created>
  <dcterms:modified xsi:type="dcterms:W3CDTF">2021-10-11T00:44:56Z</dcterms:modified>
</cp:coreProperties>
</file>