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6" r:id="rId3"/>
    <p:sldId id="291" r:id="rId4"/>
    <p:sldId id="271" r:id="rId5"/>
    <p:sldId id="290" r:id="rId6"/>
    <p:sldId id="282" r:id="rId7"/>
    <p:sldId id="283" r:id="rId8"/>
    <p:sldId id="289" r:id="rId9"/>
    <p:sldId id="284" r:id="rId10"/>
    <p:sldId id="286" r:id="rId11"/>
    <p:sldId id="264" r:id="rId12"/>
    <p:sldId id="269" r:id="rId13"/>
    <p:sldId id="280" r:id="rId14"/>
    <p:sldId id="292" r:id="rId15"/>
    <p:sldId id="274" r:id="rId16"/>
    <p:sldId id="270" r:id="rId17"/>
    <p:sldId id="287" r:id="rId18"/>
    <p:sldId id="266" r:id="rId19"/>
    <p:sldId id="288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C6D57-6D8C-472B-BD13-09227334C5BA}" type="datetimeFigureOut">
              <a:rPr lang="zh-CN" altLang="en-US" smtClean="0"/>
              <a:t>2021/9/16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7DCD6-4D15-4561-A68A-1D7257AECB9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4367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FC864F-105E-443C-A4B3-0942E526871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070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276B9A-A6EA-4BD9-BE1A-23B01E0B59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60E7C7B-B299-4099-9D95-512BA29528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3147983-E919-4ACF-B893-01B1B7A80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539F-E5AD-4D38-86D3-BD33BB3274EE}" type="datetimeFigureOut">
              <a:rPr lang="zh-CN" altLang="en-US" smtClean="0"/>
              <a:t>2021/9/16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1C09B4E-E5F2-4469-8A3F-262839361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6BFDFCD-D7D0-4A6C-B8BC-FC27BB356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956B-3605-4AB8-B51E-5381FD4BCD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7818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EC8656-37C5-4650-9EFD-5CF6458D0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DCC1CC0-6C10-424C-86C6-C4146BEFD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6C3FD99-8B2A-4BFB-9276-55059DF7C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539F-E5AD-4D38-86D3-BD33BB3274EE}" type="datetimeFigureOut">
              <a:rPr lang="zh-CN" altLang="en-US" smtClean="0"/>
              <a:t>2021/9/16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C7B3AD-DBD6-4F24-A391-639931165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99B36FF-3542-46A2-B721-2DDD080DA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956B-3605-4AB8-B51E-5381FD4BCD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9996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2D735C9-EC4B-4782-B8CA-B9D33B4995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0FB9949-3323-4E0F-B50B-D78404E199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3A936E5-0A51-405B-A9F6-276173FA3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539F-E5AD-4D38-86D3-BD33BB3274EE}" type="datetimeFigureOut">
              <a:rPr lang="zh-CN" altLang="en-US" smtClean="0"/>
              <a:t>2021/9/16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5ECFA17-6680-4C2A-831A-169317813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18812D4-352D-4527-833F-B1A8D0ACE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956B-3605-4AB8-B51E-5381FD4BCD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2389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3138E5-FA8D-45E0-ABB2-E9216636E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EAC56F4-7EB9-487F-8DE5-DD715DBBF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E58BB76-9F60-4EB2-BC06-1E8DB005E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539F-E5AD-4D38-86D3-BD33BB3274EE}" type="datetimeFigureOut">
              <a:rPr lang="zh-CN" altLang="en-US" smtClean="0"/>
              <a:t>2021/9/16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D20038C-8390-4892-AF4C-88B6730A3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3816C9D-2E76-4D50-BE41-FCE67C4C2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956B-3605-4AB8-B51E-5381FD4BCD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938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D4AA94-A0D4-435F-9E82-9AA7AB16E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1917FAA-7379-4630-9230-E7C74A472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14B8393-B115-4E05-941A-63B9B981C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539F-E5AD-4D38-86D3-BD33BB3274EE}" type="datetimeFigureOut">
              <a:rPr lang="zh-CN" altLang="en-US" smtClean="0"/>
              <a:t>2021/9/16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4ECC43F-EBB7-43EE-A95C-CA41411B5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5922C56-2693-41D6-9184-77CBB7D9D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956B-3605-4AB8-B51E-5381FD4BCD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1209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F42684-01B7-4F7A-830C-22A1EC4C1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1F432F-D287-4326-BEA4-0BB506F372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29EC744-3492-4B12-89D0-062B214CE4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8FE7B0F-9410-4D43-AA3C-B9851B854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539F-E5AD-4D38-86D3-BD33BB3274EE}" type="datetimeFigureOut">
              <a:rPr lang="zh-CN" altLang="en-US" smtClean="0"/>
              <a:t>2021/9/16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384B357-C771-4D16-B7A4-0DBA919F5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FE90B1C-A2C7-40B0-94BA-1CDEC8BC0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956B-3605-4AB8-B51E-5381FD4BCD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1757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205C6F5-E0F0-4B97-AD59-4816D89B8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0B638AC-6A53-4B53-9C58-14E8C0A9A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5D92838-778F-4C1A-980D-4D16923968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047FD0A-BC93-426A-AE35-9EB7FDE700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182202F-9F43-4BBF-A322-B7431CF101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1AA3BCA-96BD-42D0-9F02-24339F6CC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539F-E5AD-4D38-86D3-BD33BB3274EE}" type="datetimeFigureOut">
              <a:rPr lang="zh-CN" altLang="en-US" smtClean="0"/>
              <a:t>2021/9/16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B045999-FD76-4BC2-B956-23972F5E0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89CE542E-1DEF-41AC-8B18-61BA915EA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956B-3605-4AB8-B51E-5381FD4BCD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4553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4AAF8C-56D2-4305-8B99-9A7E68A71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8AD6375-21D4-47B3-AFB1-B40A92452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539F-E5AD-4D38-86D3-BD33BB3274EE}" type="datetimeFigureOut">
              <a:rPr lang="zh-CN" altLang="en-US" smtClean="0"/>
              <a:t>2021/9/16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A85605C-3DB7-4FD6-943A-B117909EB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EA8168C-19B9-4FD3-91AE-EE025D869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956B-3605-4AB8-B51E-5381FD4BCD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883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0A6594A-1CDA-440C-9AF2-7A62DC136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539F-E5AD-4D38-86D3-BD33BB3274EE}" type="datetimeFigureOut">
              <a:rPr lang="zh-CN" altLang="en-US" smtClean="0"/>
              <a:t>2021/9/16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98E3FA1-D95F-4F0B-A9C4-A5A42B6BB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1098AFC-6A9F-45EC-B284-9952C4E86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956B-3605-4AB8-B51E-5381FD4BCD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2103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140E708-888B-48D5-9306-0F7D3BD03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AC05B0A-C837-4591-9489-EA46CEC22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DE17BA0-A2A2-4234-A99A-84D1E02A15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F2AEB5D-BD2F-478B-B462-ED957763D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539F-E5AD-4D38-86D3-BD33BB3274EE}" type="datetimeFigureOut">
              <a:rPr lang="zh-CN" altLang="en-US" smtClean="0"/>
              <a:t>2021/9/16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DB3BA2B-8031-4131-9956-D1AF8372B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A0B7B70-0417-4689-A65E-077E8020A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956B-3605-4AB8-B51E-5381FD4BCD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0472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D8A825F-FB80-4635-9B45-3BAB53DFE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3828B8E-00CF-40A5-B0AB-FF3DE05B72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CF03FAB-71BA-45B5-AA35-3DE97657F8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7D579FC-DBFE-4402-B80B-4A2B60A0A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539F-E5AD-4D38-86D3-BD33BB3274EE}" type="datetimeFigureOut">
              <a:rPr lang="zh-CN" altLang="en-US" smtClean="0"/>
              <a:t>2021/9/16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B3E8FF7-6C98-4D92-8AEA-BB7D3356C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4B33CB6-0616-4316-BEE9-981DD3FD5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9956B-3605-4AB8-B51E-5381FD4BCD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0934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46DA9F3-2E4A-42D7-A85F-7CB09606A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7E37BE6-C941-4927-BA41-D2E28CCC7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E473D03-41D9-42DD-9B96-5AFD8F0D17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9539F-E5AD-4D38-86D3-BD33BB3274EE}" type="datetimeFigureOut">
              <a:rPr lang="zh-CN" altLang="en-US" smtClean="0"/>
              <a:t>2021/9/16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A34B46C-32BB-4383-8B1C-3991212F1B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BBCF3C5-AE03-4838-B317-CEF9FC0EFE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9956B-3605-4AB8-B51E-5381FD4BCD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0335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D3BD81F-62C3-4369-A72E-90D1307AAA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60389"/>
            <a:ext cx="9144000" cy="2387600"/>
          </a:xfrm>
        </p:spPr>
        <p:txBody>
          <a:bodyPr/>
          <a:lstStyle/>
          <a:p>
            <a:r>
              <a:rPr lang="en-US" altLang="zh-CN" b="1" dirty="0"/>
              <a:t>Garfield simulation with different gas mixtures</a:t>
            </a:r>
            <a:endParaRPr lang="zh-CN" altLang="en-US" b="1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9E8E000-C4B5-4DE4-B8F1-BC28502F9A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04634"/>
            <a:ext cx="9144000" cy="2387599"/>
          </a:xfrm>
        </p:spPr>
        <p:txBody>
          <a:bodyPr>
            <a:normAutofit/>
          </a:bodyPr>
          <a:lstStyle/>
          <a:p>
            <a:r>
              <a:rPr lang="en-US" altLang="zh-CN" u="sng" dirty="0" err="1"/>
              <a:t>Siman</a:t>
            </a:r>
            <a:r>
              <a:rPr lang="en-US" altLang="zh-CN" u="sng" dirty="0"/>
              <a:t> Liu</a:t>
            </a:r>
            <a:r>
              <a:rPr lang="en-US" altLang="zh-CN" dirty="0"/>
              <a:t>, Linghui Wu, Guang Zhao, </a:t>
            </a:r>
            <a:r>
              <a:rPr lang="en-US" altLang="zh-CN" dirty="0" err="1"/>
              <a:t>Shuiting</a:t>
            </a:r>
            <a:r>
              <a:rPr lang="en-US" altLang="zh-CN" dirty="0"/>
              <a:t> Xin , Weimin Song</a:t>
            </a:r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Cluster </a:t>
            </a:r>
            <a:r>
              <a:rPr lang="en-US" altLang="zh-CN"/>
              <a:t>Counting Meeting</a:t>
            </a:r>
            <a:endParaRPr lang="en-US" altLang="zh-CN" dirty="0"/>
          </a:p>
          <a:p>
            <a:r>
              <a:rPr lang="en-US" altLang="zh-CN" dirty="0"/>
              <a:t>Sept 16</a:t>
            </a:r>
            <a:r>
              <a:rPr lang="en-US" altLang="zh-CN" baseline="30000" dirty="0"/>
              <a:t>th</a:t>
            </a:r>
            <a:r>
              <a:rPr lang="en-US" altLang="zh-CN" dirty="0"/>
              <a:t>, 2021</a:t>
            </a:r>
            <a:endParaRPr lang="zh-CN" altLang="en-US" dirty="0"/>
          </a:p>
        </p:txBody>
      </p:sp>
      <p:pic>
        <p:nvPicPr>
          <p:cNvPr id="1030" name="Picture 6" descr="查看源图像">
            <a:extLst>
              <a:ext uri="{FF2B5EF4-FFF2-40B4-BE49-F238E27FC236}">
                <a16:creationId xmlns:a16="http://schemas.microsoft.com/office/drawing/2014/main" id="{CA835553-BA0B-4C8F-AA62-9F3C57C2E4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5053" y="0"/>
            <a:ext cx="2086947" cy="2086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ihep.cas.cn/images/logo_main2011.jpg">
            <a:extLst>
              <a:ext uri="{FF2B5EF4-FFF2-40B4-BE49-F238E27FC236}">
                <a16:creationId xmlns:a16="http://schemas.microsoft.com/office/drawing/2014/main" id="{5B138E78-959E-48C1-8A64-B25C6C3137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5393094" cy="1216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9093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609565-C3B8-46E7-A41D-22B848ABC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800" b="1" dirty="0"/>
              <a:t>Drift time</a:t>
            </a:r>
            <a:endParaRPr lang="zh-CN" altLang="en-US" sz="4800" b="1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BADD2BC-BEF9-456A-8347-FBF5C9AD8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3789-F8C3-443B-BE7B-E24E2D7374DF}" type="datetime1">
              <a:rPr lang="zh-CN" altLang="en-US" smtClean="0"/>
              <a:t>2021/9/16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245820B-3976-418E-9FC7-46FE1A00D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41EB-FC13-465D-9524-ED0BC8D63E36}" type="slidenum">
              <a:rPr lang="zh-CN" altLang="en-US" smtClean="0"/>
              <a:t>10</a:t>
            </a:fld>
            <a:endParaRPr lang="zh-CN" altLang="en-US"/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3C4CD30F-B2D4-4418-91B4-60CC872C25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6795" y="1690688"/>
            <a:ext cx="6141555" cy="4118976"/>
          </a:xfrm>
          <a:prstGeom prst="rect">
            <a:avLst/>
          </a:prstGeom>
        </p:spPr>
      </p:pic>
      <p:sp>
        <p:nvSpPr>
          <p:cNvPr id="9" name="TextBox 12">
            <a:extLst>
              <a:ext uri="{FF2B5EF4-FFF2-40B4-BE49-F238E27FC236}">
                <a16:creationId xmlns:a16="http://schemas.microsoft.com/office/drawing/2014/main" id="{68EB8736-F98D-4937-B276-CF3A2B5B5F97}"/>
              </a:ext>
            </a:extLst>
          </p:cNvPr>
          <p:cNvSpPr txBox="1"/>
          <p:nvPr/>
        </p:nvSpPr>
        <p:spPr>
          <a:xfrm>
            <a:off x="2533650" y="5809664"/>
            <a:ext cx="712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With the same ratio of He, He+C2H6 has the longer drift time</a:t>
            </a:r>
          </a:p>
        </p:txBody>
      </p:sp>
    </p:spTree>
    <p:extLst>
      <p:ext uri="{BB962C8B-B14F-4D97-AF65-F5344CB8AC3E}">
        <p14:creationId xmlns:p14="http://schemas.microsoft.com/office/powerpoint/2010/main" val="839760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>
            <a:extLst>
              <a:ext uri="{FF2B5EF4-FFF2-40B4-BE49-F238E27FC236}">
                <a16:creationId xmlns:a16="http://schemas.microsoft.com/office/drawing/2014/main" id="{8224082F-9E48-4945-B81D-CB467EE07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4800" b="1" dirty="0"/>
              <a:t>Longitudinal diffusion vs drift distance</a:t>
            </a:r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29009CD-98E4-460B-BAB4-DAF09A188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F0437-6ADB-4D31-BFD6-D4B041F6FF1C}" type="datetime1">
              <a:rPr lang="zh-CN" altLang="en-US" smtClean="0"/>
              <a:t>2021/9/16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7F2CE40-E6DC-440F-ADF6-8B9CAE4F2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41EB-FC13-465D-9524-ED0BC8D63E36}" type="slidenum">
              <a:rPr lang="zh-CN" altLang="en-US" smtClean="0"/>
              <a:t>11</a:t>
            </a:fld>
            <a:endParaRPr lang="zh-CN" altLang="en-US"/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320000EE-139D-4E92-A0E5-8D2703A960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71396"/>
            <a:ext cx="4140377" cy="3435632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93E3B734-60C3-4F41-BE96-38AB4B5C7A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2032" y="1911394"/>
            <a:ext cx="4132645" cy="3595634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CA87B8E4-FAEA-4611-B7FF-A417F3AF2A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6331" y="1895404"/>
            <a:ext cx="4235669" cy="354647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DCB7947-2239-964C-B34B-CB1B644B5A90}"/>
              </a:ext>
            </a:extLst>
          </p:cNvPr>
          <p:cNvSpPr txBox="1"/>
          <p:nvPr/>
        </p:nvSpPr>
        <p:spPr>
          <a:xfrm>
            <a:off x="3805339" y="5822587"/>
            <a:ext cx="8301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The higher ratio of He, the larger diffusion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D8F0E081-C657-4BE6-BA61-6DD65FF28D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481942"/>
            <a:ext cx="290614" cy="2306163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CF9736E5-8878-4593-AA9A-80DD72F468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74299" y="2556129"/>
            <a:ext cx="290614" cy="2306163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EFB8F965-A313-495E-9F4B-A536FA6EF10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77102" y="2556128"/>
            <a:ext cx="290614" cy="2306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794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>
            <a:extLst>
              <a:ext uri="{FF2B5EF4-FFF2-40B4-BE49-F238E27FC236}">
                <a16:creationId xmlns:a16="http://schemas.microsoft.com/office/drawing/2014/main" id="{726DAA6B-B3E8-4762-AE48-BC3D1C0D3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800" b="1" dirty="0"/>
              <a:t>Longitudinal diffusion</a:t>
            </a:r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BC1BA18-EC67-4409-BC8D-153D4CCC8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49619-558F-42EA-B60B-9CF0A9900387}" type="datetime1">
              <a:rPr lang="zh-CN" altLang="en-US" smtClean="0"/>
              <a:t>2021/9/16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C8C74AF2-A0E9-4FAE-BE90-973F82398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41EB-FC13-465D-9524-ED0BC8D63E36}" type="slidenum">
              <a:rPr lang="zh-CN" altLang="en-US" smtClean="0"/>
              <a:t>12</a:t>
            </a:fld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8A8AE006-58B4-423B-B4CA-E7506F1ECD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98783"/>
            <a:ext cx="5193530" cy="4449471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41E8D259-2704-4668-BE06-270B6A6DFB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1931" y="1787855"/>
            <a:ext cx="5396593" cy="456849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796D561-B446-DB4C-86CA-C96EECF16BA8}"/>
              </a:ext>
            </a:extLst>
          </p:cNvPr>
          <p:cNvSpPr txBox="1"/>
          <p:nvPr/>
        </p:nvSpPr>
        <p:spPr>
          <a:xfrm>
            <a:off x="2036616" y="6337506"/>
            <a:ext cx="8714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With the same ratio of He, diffusion of gas with iC4H10 is smaller in most cases</a:t>
            </a:r>
          </a:p>
        </p:txBody>
      </p:sp>
    </p:spTree>
    <p:extLst>
      <p:ext uri="{BB962C8B-B14F-4D97-AF65-F5344CB8AC3E}">
        <p14:creationId xmlns:p14="http://schemas.microsoft.com/office/powerpoint/2010/main" val="1578312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>
            <a:extLst>
              <a:ext uri="{FF2B5EF4-FFF2-40B4-BE49-F238E27FC236}">
                <a16:creationId xmlns:a16="http://schemas.microsoft.com/office/drawing/2014/main" id="{42DB003C-11AE-4B99-BDB9-9C496B45E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800" b="1" dirty="0"/>
              <a:t>Summary</a:t>
            </a:r>
            <a:endParaRPr lang="zh-CN" altLang="en-US" sz="4800" b="1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F77BA1-D67E-BB4A-BADF-65E391285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Comparison of ionization, drift velocity and diffusion between different gas mixtures performed</a:t>
            </a:r>
          </a:p>
          <a:p>
            <a:pPr lvl="1"/>
            <a:r>
              <a:rPr lang="en-US" sz="2000" dirty="0"/>
              <a:t>Increasing the ratio of He</a:t>
            </a:r>
          </a:p>
          <a:p>
            <a:pPr lvl="2"/>
            <a:r>
              <a:rPr lang="en-US" sz="1800" dirty="0"/>
              <a:t>helps to reduce the cluster density and drift velocity</a:t>
            </a:r>
          </a:p>
          <a:p>
            <a:pPr lvl="2"/>
            <a:r>
              <a:rPr lang="en-US" sz="1800" dirty="0"/>
              <a:t>but causes the diffusion to be more serious</a:t>
            </a:r>
          </a:p>
          <a:p>
            <a:pPr lvl="1"/>
            <a:r>
              <a:rPr lang="en-US" sz="2000" dirty="0"/>
              <a:t>With the same ratio of He</a:t>
            </a:r>
          </a:p>
          <a:p>
            <a:pPr lvl="2"/>
            <a:r>
              <a:rPr lang="en-US" sz="1800" dirty="0"/>
              <a:t>diffusion of gas with iC4H10 is smaller in most cases</a:t>
            </a:r>
          </a:p>
          <a:p>
            <a:pPr lvl="2"/>
            <a:r>
              <a:rPr lang="en-US" sz="1800" dirty="0"/>
              <a:t>the gas with C2H6 has lower drift velocity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AEBCBBC-C0C5-45E9-8D68-F87D3658A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05B3-33B6-4432-9C10-0EDFC5567B3D}" type="datetime1">
              <a:rPr lang="zh-CN" altLang="en-US" smtClean="0"/>
              <a:t>2021/9/16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7A946D9-AB92-4C79-85C6-71D852722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41EB-FC13-465D-9524-ED0BC8D63E36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16208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>
            <a:extLst>
              <a:ext uri="{FF2B5EF4-FFF2-40B4-BE49-F238E27FC236}">
                <a16:creationId xmlns:a16="http://schemas.microsoft.com/office/drawing/2014/main" id="{7E85DC9A-901A-41C5-B82E-83E3C8A586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/>
              <a:t>Thanks!</a:t>
            </a:r>
            <a:endParaRPr lang="zh-CN" altLang="en-US" b="1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7A26887-5A30-4D55-A032-25BE83880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3789-F8C3-443B-BE7B-E24E2D7374DF}" type="datetime1">
              <a:rPr lang="zh-CN" altLang="en-US" smtClean="0"/>
              <a:t>2021/9/16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E50FE22-22E1-4F9E-8B7A-DCAE8B986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41EB-FC13-465D-9524-ED0BC8D63E36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4865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31BE33-4E25-4339-B045-43FE56152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1705"/>
            <a:ext cx="10515600" cy="2852737"/>
          </a:xfrm>
        </p:spPr>
        <p:txBody>
          <a:bodyPr/>
          <a:lstStyle/>
          <a:p>
            <a:r>
              <a:rPr lang="en-US" altLang="zh-CN" b="1" dirty="0"/>
              <a:t>Back up 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A58B549-8389-482E-B90F-BCB9FB9A9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38360-B2DE-4214-AAA3-A4C2DB67B83B}" type="datetime1">
              <a:rPr lang="zh-CN" altLang="en-US" smtClean="0"/>
              <a:t>2021/9/16</a:t>
            </a:fld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5C9E0C2-EC53-4A12-A88E-9CB9068E8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41EB-FC13-465D-9524-ED0BC8D63E36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85719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5152EB56-ED52-483C-891D-D49590AF3D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2605" y="1604865"/>
            <a:ext cx="6028808" cy="5253135"/>
          </a:xfrm>
          <a:prstGeom prst="rect">
            <a:avLst/>
          </a:prstGeom>
        </p:spPr>
      </p:pic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1701C6E-2838-480C-9543-D1925A83A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BAC7-A720-4171-8ACE-6F9DDFA89829}" type="datetime1">
              <a:rPr lang="zh-CN" altLang="en-US" smtClean="0"/>
              <a:t>2021/9/16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999FE9F-67C0-4F75-B0EA-ABB5D1BEF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41EB-FC13-465D-9524-ED0BC8D63E36}" type="slidenum">
              <a:rPr lang="zh-CN" altLang="en-US" smtClean="0"/>
              <a:t>16</a:t>
            </a:fld>
            <a:endParaRPr lang="zh-CN" altLang="en-US"/>
          </a:p>
        </p:txBody>
      </p:sp>
      <p:sp>
        <p:nvSpPr>
          <p:cNvPr id="5" name="标题 1">
            <a:extLst>
              <a:ext uri="{FF2B5EF4-FFF2-40B4-BE49-F238E27FC236}">
                <a16:creationId xmlns:a16="http://schemas.microsoft.com/office/drawing/2014/main" id="{873C3BCB-6E56-46CC-973E-133E68F7F275}"/>
              </a:ext>
            </a:extLst>
          </p:cNvPr>
          <p:cNvSpPr txBox="1">
            <a:spLocks/>
          </p:cNvSpPr>
          <p:nvPr/>
        </p:nvSpPr>
        <p:spPr>
          <a:xfrm>
            <a:off x="838200" y="3653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/>
              <a:t>Drift velocity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51960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163D5DF-926C-4458-B67D-CF5924C1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3789-F8C3-443B-BE7B-E24E2D7374DF}" type="datetime1">
              <a:rPr lang="zh-CN" altLang="en-US" smtClean="0"/>
              <a:t>2021/9/16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3E53638-6F12-4BDE-B069-5F617D039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41EB-FC13-465D-9524-ED0BC8D63E36}" type="slidenum">
              <a:rPr lang="zh-CN" altLang="en-US" smtClean="0"/>
              <a:t>17</a:t>
            </a:fld>
            <a:endParaRPr lang="zh-CN" altLang="en-US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E0D85619-C2E0-4988-A829-5A1487C64C6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38200" y="1492898"/>
          <a:ext cx="4526903" cy="47929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57762">
                  <a:extLst>
                    <a:ext uri="{9D8B030D-6E8A-4147-A177-3AD203B41FA5}">
                      <a16:colId xmlns:a16="http://schemas.microsoft.com/office/drawing/2014/main" val="2049855957"/>
                    </a:ext>
                  </a:extLst>
                </a:gridCol>
                <a:gridCol w="2169141">
                  <a:extLst>
                    <a:ext uri="{9D8B030D-6E8A-4147-A177-3AD203B41FA5}">
                      <a16:colId xmlns:a16="http://schemas.microsoft.com/office/drawing/2014/main" val="1578330081"/>
                    </a:ext>
                  </a:extLst>
                </a:gridCol>
              </a:tblGrid>
              <a:tr h="27003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solidFill>
                            <a:srgbClr val="FF0000"/>
                          </a:solidFill>
                          <a:effectLst/>
                        </a:rPr>
                        <a:t>E = 2000 V/cm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2160210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gas composition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Drift velocity (cm/</a:t>
                      </a:r>
                      <a:r>
                        <a:rPr lang="el-G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μ</a:t>
                      </a:r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s)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95780089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He/IC4H10 (50/50)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 dirty="0">
                          <a:effectLst/>
                        </a:rPr>
                        <a:t>3.835 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45770650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He/IC4H10 (60/40)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>
                          <a:effectLst/>
                        </a:rPr>
                        <a:t>3.693 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75406049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He/IC4H10 (70/30)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 dirty="0">
                          <a:effectLst/>
                        </a:rPr>
                        <a:t>3.482 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60943692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He/IC4H10 (80/20)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>
                          <a:effectLst/>
                        </a:rPr>
                        <a:t>3.139 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27787967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He/IC4H10 (90/10)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>
                          <a:effectLst/>
                        </a:rPr>
                        <a:t>2.552 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94559911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He/C3H8 (50/50)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>
                          <a:effectLst/>
                        </a:rPr>
                        <a:t>3.657 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31219894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He/C3H8 (60/40)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>
                          <a:effectLst/>
                        </a:rPr>
                        <a:t>3.457 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29800924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He/C3H8 (70/30)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>
                          <a:effectLst/>
                        </a:rPr>
                        <a:t>3.196 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22272818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He/C3H8 (80/20)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>
                          <a:effectLst/>
                        </a:rPr>
                        <a:t>2.823 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66312523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He/C3H8 (90/10)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>
                          <a:effectLst/>
                        </a:rPr>
                        <a:t>2.287 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10929784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He/C2H6 (50/50)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>
                          <a:effectLst/>
                        </a:rPr>
                        <a:t>3.760 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37856609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He/C2H6 (60/40)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>
                          <a:effectLst/>
                        </a:rPr>
                        <a:t>3.442 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00537036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He/C2H6 (70/30)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>
                          <a:effectLst/>
                        </a:rPr>
                        <a:t>3.084 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13453502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He/C2H6 (80/20)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>
                          <a:effectLst/>
                        </a:rPr>
                        <a:t>2.665 </a:t>
                      </a:r>
                      <a:endParaRPr lang="en-US" altLang="zh-CN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70401346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He/C2H6 (90/10)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u="none" strike="noStrike" dirty="0">
                          <a:effectLst/>
                        </a:rPr>
                        <a:t>2.169 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94528938"/>
                  </a:ext>
                </a:extLst>
              </a:tr>
            </a:tbl>
          </a:graphicData>
        </a:graphic>
      </p:graphicFrame>
      <p:sp>
        <p:nvSpPr>
          <p:cNvPr id="8" name="标题 1">
            <a:extLst>
              <a:ext uri="{FF2B5EF4-FFF2-40B4-BE49-F238E27FC236}">
                <a16:creationId xmlns:a16="http://schemas.microsoft.com/office/drawing/2014/main" id="{AA4B862A-1912-4A5C-B039-68BB3853624B}"/>
              </a:ext>
            </a:extLst>
          </p:cNvPr>
          <p:cNvSpPr txBox="1">
            <a:spLocks/>
          </p:cNvSpPr>
          <p:nvPr/>
        </p:nvSpPr>
        <p:spPr>
          <a:xfrm>
            <a:off x="838200" y="3653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/>
              <a:t>Drift velocity</a:t>
            </a:r>
            <a:endParaRPr lang="zh-CN" altLang="en-US" dirty="0"/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FB43AB30-E96F-412B-B3AA-2951140747C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096000" y="1492898"/>
          <a:ext cx="4526903" cy="47929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57762">
                  <a:extLst>
                    <a:ext uri="{9D8B030D-6E8A-4147-A177-3AD203B41FA5}">
                      <a16:colId xmlns:a16="http://schemas.microsoft.com/office/drawing/2014/main" val="2049855957"/>
                    </a:ext>
                  </a:extLst>
                </a:gridCol>
                <a:gridCol w="2169141">
                  <a:extLst>
                    <a:ext uri="{9D8B030D-6E8A-4147-A177-3AD203B41FA5}">
                      <a16:colId xmlns:a16="http://schemas.microsoft.com/office/drawing/2014/main" val="1578330081"/>
                    </a:ext>
                  </a:extLst>
                </a:gridCol>
              </a:tblGrid>
              <a:tr h="27003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E = 3500 V/cm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2160210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gas composition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Drift velocity (cm/</a:t>
                      </a:r>
                      <a:r>
                        <a:rPr lang="el-GR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μ</a:t>
                      </a:r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s)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95780089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He/IC4H10 (50/50)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4.435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45770650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He/IC4H10 (60/40)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4.176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75406049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He/IC4H10 (70/30)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3.854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60943692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He/IC4H10 (80/20)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3.460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27787967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He/IC4H10 (90/10)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3.002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94559911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He/C3H8 (50/50)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4.048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31219894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He/C3H8 (60/40)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3.788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29800924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He/C3H8 (70/30)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3.490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22272818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He/C3H8 (80/20)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3.153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66312523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He/C3H8 (90/10)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2.799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10929784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He/C2H6 (50/50)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4.009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37856609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He/C2H6 (60/40)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3.699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00537036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He/C2H6 (70/30)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3.378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13453502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He/C2H6 (80/20)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3.057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70401346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He/C2H6 (90/10)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2.757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94528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83626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DA1B9BDF-4A98-4746-BC30-02469CE129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4814" y="1441205"/>
            <a:ext cx="5693229" cy="5416795"/>
          </a:xfrm>
          <a:prstGeom prst="rect">
            <a:avLst/>
          </a:prstGeom>
        </p:spPr>
      </p:pic>
      <p:sp>
        <p:nvSpPr>
          <p:cNvPr id="2" name="日期占位符 1">
            <a:extLst>
              <a:ext uri="{FF2B5EF4-FFF2-40B4-BE49-F238E27FC236}">
                <a16:creationId xmlns:a16="http://schemas.microsoft.com/office/drawing/2014/main" id="{F14173E6-042A-4D17-91F9-CD2C26F93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D6C7-B2F7-4D44-96FE-0BB17A61FAB0}" type="datetime1">
              <a:rPr lang="zh-CN" altLang="en-US" smtClean="0"/>
              <a:t>2021/9/16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8CB052B0-15CF-4CC0-9097-B7E28A23C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41EB-FC13-465D-9524-ED0BC8D63E36}" type="slidenum">
              <a:rPr lang="zh-CN" altLang="en-US" smtClean="0"/>
              <a:t>18</a:t>
            </a:fld>
            <a:endParaRPr lang="zh-CN" altLang="en-US"/>
          </a:p>
        </p:txBody>
      </p:sp>
      <p:sp>
        <p:nvSpPr>
          <p:cNvPr id="5" name="标题 1">
            <a:extLst>
              <a:ext uri="{FF2B5EF4-FFF2-40B4-BE49-F238E27FC236}">
                <a16:creationId xmlns:a16="http://schemas.microsoft.com/office/drawing/2014/main" id="{7BAD4BFB-0BE0-4225-AEB3-4F2BA2CB3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CN" dirty="0"/>
              <a:t>Drift time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382481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62909A1-2D54-4076-A588-8F511049F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3789-F8C3-443B-BE7B-E24E2D7374DF}" type="datetime1">
              <a:rPr lang="zh-CN" altLang="en-US" smtClean="0"/>
              <a:t>2021/9/16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AA128BC-F110-42C9-9C03-BF85BC632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41EB-FC13-465D-9524-ED0BC8D63E36}" type="slidenum">
              <a:rPr lang="zh-CN" altLang="en-US" smtClean="0"/>
              <a:t>19</a:t>
            </a:fld>
            <a:endParaRPr lang="zh-CN" altLang="en-US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85448F75-4995-41B7-AD75-37191FF169B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38200" y="1492898"/>
          <a:ext cx="4526903" cy="47929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57762">
                  <a:extLst>
                    <a:ext uri="{9D8B030D-6E8A-4147-A177-3AD203B41FA5}">
                      <a16:colId xmlns:a16="http://schemas.microsoft.com/office/drawing/2014/main" val="2049855957"/>
                    </a:ext>
                  </a:extLst>
                </a:gridCol>
                <a:gridCol w="2169141">
                  <a:extLst>
                    <a:ext uri="{9D8B030D-6E8A-4147-A177-3AD203B41FA5}">
                      <a16:colId xmlns:a16="http://schemas.microsoft.com/office/drawing/2014/main" val="1578330081"/>
                    </a:ext>
                  </a:extLst>
                </a:gridCol>
              </a:tblGrid>
              <a:tr h="27003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Drift distance = 0.5 cm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2160210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gas composition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Drift time (ns)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95780089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He/IC4H10 (50/50)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142.5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45770650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He/IC4H10 (60/40)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146.3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75406049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He/IC4H10 (70/30)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153.1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60943692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He/IC4H10 (80/20)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165.8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27787967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He/IC4H10 (90/10)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195.4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94559911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He/C3H8 (50/50)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143.4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31219894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He/C3H8 (60/40)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151.8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29800924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He/C3H8 (70/30)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163.1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22272818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He/C3H8 (80/20)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180.6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66312523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He/C3H8 (90/10)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216.1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10929784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He/C2H6 (50/50)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134.4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37856609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He/C2H6 (60/40)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146.6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00537036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He/C2H6 (70/30)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162.8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13453502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He/C2H6 (80/20)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186.3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70401346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He/C2H6 (90/10)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228.8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94528938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21162837-3BFC-4437-9422-C18B16313E6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347148" y="1492898"/>
          <a:ext cx="4526903" cy="47929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57762">
                  <a:extLst>
                    <a:ext uri="{9D8B030D-6E8A-4147-A177-3AD203B41FA5}">
                      <a16:colId xmlns:a16="http://schemas.microsoft.com/office/drawing/2014/main" val="2049855957"/>
                    </a:ext>
                  </a:extLst>
                </a:gridCol>
                <a:gridCol w="2169141">
                  <a:extLst>
                    <a:ext uri="{9D8B030D-6E8A-4147-A177-3AD203B41FA5}">
                      <a16:colId xmlns:a16="http://schemas.microsoft.com/office/drawing/2014/main" val="1578330081"/>
                    </a:ext>
                  </a:extLst>
                </a:gridCol>
              </a:tblGrid>
              <a:tr h="27003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Drift distance = 1.0 cm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2160210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gas composition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Drift time (ns)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95780089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He/IC4H10 (50/50)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429.1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45770650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He/IC4H10 (60/40)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423.9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75406049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He/IC4H10 (70/30)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427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60943692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He/IC4H10 (80/20)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445.2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27787967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He/IC4H10 (90/10)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503.8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94559911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He/C3H8 (50/50)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372.1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31219894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He/C3H8 (60/40)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394.3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29800924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He/C3H8 (70/30)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423.3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22272818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He/C3H8 (80/20)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467.2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66312523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He/C3H8 (90/10)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551.5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10929784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He/C2H6 (50/50)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333.8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37856609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He/C2H6 (60/40)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368.6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00537036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He/C2H6 (70/30)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411.5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13453502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He/C2H6 (80/20)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471.5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70401346"/>
                  </a:ext>
                </a:extLst>
              </a:tr>
              <a:tr h="270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He/C2H6 (90/10)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577.7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94528938"/>
                  </a:ext>
                </a:extLst>
              </a:tr>
            </a:tbl>
          </a:graphicData>
        </a:graphic>
      </p:graphicFrame>
      <p:sp>
        <p:nvSpPr>
          <p:cNvPr id="8" name="标题 1">
            <a:extLst>
              <a:ext uri="{FF2B5EF4-FFF2-40B4-BE49-F238E27FC236}">
                <a16:creationId xmlns:a16="http://schemas.microsoft.com/office/drawing/2014/main" id="{C05B7BCD-E889-43EB-9255-5691ABB37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CN" dirty="0"/>
              <a:t>Drift time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46818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051619-ED5C-4C66-BD71-B04023064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800" b="1" dirty="0"/>
              <a:t>Outline</a:t>
            </a:r>
            <a:endParaRPr lang="zh-CN" altLang="en-US" sz="4800" b="1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3DC3001-499C-405C-8D95-B3319A5C3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702AB-061B-4174-A034-DBC028B05556}" type="datetime1">
              <a:rPr lang="zh-CN" altLang="en-US" smtClean="0"/>
              <a:t>2021/9/16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A2CBC9D-1ACD-47C3-AA51-2AA6762F0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41EB-FC13-465D-9524-ED0BC8D63E36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652CD82-870C-CA45-BD44-81DB0E6B9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0" dirty="0"/>
              <a:t>Motivation</a:t>
            </a:r>
          </a:p>
          <a:p>
            <a:r>
              <a:rPr lang="en-US" sz="3200" b="0" dirty="0"/>
              <a:t>Ionization</a:t>
            </a:r>
          </a:p>
          <a:p>
            <a:r>
              <a:rPr lang="en-US" sz="3200" b="0" dirty="0"/>
              <a:t>Drift velocity</a:t>
            </a:r>
          </a:p>
          <a:p>
            <a:r>
              <a:rPr lang="en-US" sz="3200" b="0" dirty="0"/>
              <a:t>Longitudinal diffusion</a:t>
            </a:r>
          </a:p>
          <a:p>
            <a:r>
              <a:rPr lang="en-US" sz="3200" b="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2976312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EA159-A4F9-934F-95EC-D657F973C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1D2C3-6C20-5D45-9BB5-0C47B2BA6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cluster counting method has great PID capability in the future electron-positron collider experiment</a:t>
            </a:r>
          </a:p>
          <a:p>
            <a:r>
              <a:rPr lang="en-US" dirty="0"/>
              <a:t>The choice of the gas mixture is essential. To improve reliability of the cluster counting, some characteristics would be expected</a:t>
            </a:r>
          </a:p>
          <a:p>
            <a:pPr lvl="1"/>
            <a:r>
              <a:rPr lang="en-US" dirty="0"/>
              <a:t>Low cluster density to achieve high counting efficiency</a:t>
            </a:r>
          </a:p>
          <a:p>
            <a:pPr lvl="1"/>
            <a:r>
              <a:rPr lang="en-US" dirty="0"/>
              <a:t>Low drift velocity helps to identify clusters in time </a:t>
            </a:r>
          </a:p>
          <a:p>
            <a:pPr lvl="1"/>
            <a:r>
              <a:rPr lang="en-US" dirty="0"/>
              <a:t>Small longitudinal diffusion to avoid overcounting on the clusters with more than one electrons</a:t>
            </a:r>
          </a:p>
          <a:p>
            <a:r>
              <a:rPr lang="en-US" dirty="0"/>
              <a:t>A study with Garfield++ is performed to understand the property of different gas mixtures</a:t>
            </a:r>
          </a:p>
          <a:p>
            <a:pPr lvl="1"/>
            <a:r>
              <a:rPr lang="en-US" dirty="0"/>
              <a:t>He + iC</a:t>
            </a:r>
            <a:r>
              <a:rPr lang="en-US" baseline="-25000" dirty="0"/>
              <a:t>4</a:t>
            </a:r>
            <a:r>
              <a:rPr lang="en-US" dirty="0"/>
              <a:t>H</a:t>
            </a:r>
            <a:r>
              <a:rPr lang="en-US" baseline="-25000" dirty="0"/>
              <a:t>10</a:t>
            </a:r>
            <a:r>
              <a:rPr lang="en-US" dirty="0"/>
              <a:t> (used in KLOE and Babar)</a:t>
            </a:r>
          </a:p>
          <a:p>
            <a:pPr lvl="1"/>
            <a:r>
              <a:rPr lang="en-US" dirty="0"/>
              <a:t>He + C</a:t>
            </a:r>
            <a:r>
              <a:rPr lang="en-US" baseline="-25000" dirty="0"/>
              <a:t>3</a:t>
            </a:r>
            <a:r>
              <a:rPr lang="en-US" dirty="0"/>
              <a:t>H</a:t>
            </a:r>
            <a:r>
              <a:rPr lang="en-US" baseline="-25000" dirty="0"/>
              <a:t>8</a:t>
            </a:r>
            <a:r>
              <a:rPr lang="en-US" dirty="0"/>
              <a:t> (used in BESIII and CLEOIII/CLEO-c)</a:t>
            </a:r>
          </a:p>
          <a:p>
            <a:pPr lvl="1"/>
            <a:r>
              <a:rPr lang="en-US" dirty="0"/>
              <a:t>He + 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6</a:t>
            </a:r>
            <a:r>
              <a:rPr lang="en-US" dirty="0"/>
              <a:t> (used in Belle</a:t>
            </a:r>
            <a:r>
              <a:rPr lang="en-US" altLang="zh-CN" dirty="0"/>
              <a:t>/Belle-II</a:t>
            </a:r>
            <a:r>
              <a:rPr lang="en-US" dirty="0"/>
              <a:t>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DB951-8E04-184D-A0FF-D94A44A90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3789-F8C3-443B-BE7B-E24E2D7374DF}" type="datetime1">
              <a:rPr lang="zh-CN" altLang="en-US" smtClean="0"/>
              <a:t>2021/9/16</a:t>
            </a:fld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539D-721B-7F4B-8D85-E681D190E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41EB-FC13-465D-9524-ED0BC8D63E3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6125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B2A132DC-B8D1-4B11-9ADB-BF9D6197B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800" b="1" dirty="0"/>
              <a:t>Cluster density</a:t>
            </a:r>
            <a:endParaRPr lang="zh-CN" altLang="en-US" sz="4800" b="1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4378917-D3CB-4F37-AEF4-0A71F1623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4A45C-6E24-4E14-B609-CD41E001C79D}" type="datetime1">
              <a:rPr lang="zh-CN" altLang="en-US" smtClean="0"/>
              <a:t>2021/9/16</a:t>
            </a:fld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3D0689D8-A181-415B-9805-1E2B1ED1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41EB-FC13-465D-9524-ED0BC8D63E36}" type="slidenum">
              <a:rPr lang="zh-CN" altLang="en-US" smtClean="0"/>
              <a:t>4</a:t>
            </a:fld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D0C8CC33-446F-4431-970D-793BD01B93D0}"/>
                  </a:ext>
                </a:extLst>
              </p:cNvPr>
              <p:cNvSpPr txBox="1"/>
              <p:nvPr/>
            </p:nvSpPr>
            <p:spPr>
              <a:xfrm>
                <a:off x="6487044" y="4438420"/>
                <a:ext cx="5118054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sz="2000" dirty="0">
                    <a:solidFill>
                      <a:schemeClr val="accent6">
                        <a:lumMod val="75000"/>
                      </a:schemeClr>
                    </a:solidFill>
                  </a:rPr>
                  <a:t>Cluster density </a:t>
                </a:r>
                <a:r>
                  <a:rPr lang="en-US" altLang="zh-CN" sz="2000" dirty="0">
                    <a:solidFill>
                      <a:schemeClr val="accent6">
                        <a:lumMod val="75000"/>
                      </a:schemeClr>
                    </a:solidFill>
                    <a:sym typeface="Wingdings" panose="05000000000000000000" pitchFamily="2" charset="2"/>
                  </a:rPr>
                  <a:t>: (at the same ratio of He)</a:t>
                </a:r>
                <a:endParaRPr lang="en-US" altLang="zh-CN" sz="2000" dirty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r>
                  <a:rPr lang="en-US" altLang="zh-CN" sz="2000" dirty="0">
                    <a:solidFill>
                      <a:schemeClr val="accent6">
                        <a:lumMod val="75000"/>
                      </a:schemeClr>
                    </a:solidFill>
                  </a:rPr>
                  <a:t>                              iC4H10 &gt; C3H8 &gt; C2H6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sz="2000" dirty="0">
                    <a:solidFill>
                      <a:schemeClr val="accent6">
                        <a:lumMod val="75000"/>
                      </a:schemeClr>
                    </a:solidFill>
                  </a:rPr>
                  <a:t>He ratio</a:t>
                </a:r>
                <a14:m>
                  <m:oMath xmlns:m="http://schemas.openxmlformats.org/officeDocument/2006/math">
                    <m:r>
                      <a:rPr lang="en-US" altLang="zh-CN" sz="200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↑</m:t>
                    </m:r>
                  </m:oMath>
                </a14:m>
                <a:r>
                  <a:rPr lang="zh-CN" altLang="en-US" sz="2000" dirty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r>
                  <a:rPr lang="en-US" altLang="zh-CN" sz="2000" dirty="0">
                    <a:solidFill>
                      <a:schemeClr val="accent6">
                        <a:lumMod val="75000"/>
                      </a:schemeClr>
                    </a:solidFill>
                  </a:rPr>
                  <a:t>Cluster density</a:t>
                </a:r>
                <a14:m>
                  <m:oMath xmlns:m="http://schemas.openxmlformats.org/officeDocument/2006/math">
                    <m:r>
                      <a:rPr lang="en-US" altLang="zh-CN" sz="200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↓</m:t>
                    </m:r>
                  </m:oMath>
                </a14:m>
                <a:endParaRPr lang="zh-CN" altLang="en-US" sz="20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D0C8CC33-446F-4431-970D-793BD01B93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7044" y="4438420"/>
                <a:ext cx="5118054" cy="1015663"/>
              </a:xfrm>
              <a:prstGeom prst="rect">
                <a:avLst/>
              </a:prstGeom>
              <a:blipFill>
                <a:blip r:embed="rId3"/>
                <a:stretch>
                  <a:fillRect l="-1071" t="-2994" b="-95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图片 4">
            <a:extLst>
              <a:ext uri="{FF2B5EF4-FFF2-40B4-BE49-F238E27FC236}">
                <a16:creationId xmlns:a16="http://schemas.microsoft.com/office/drawing/2014/main" id="{A7DC61FA-C423-4649-9430-7601A13232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4463" y="2384740"/>
            <a:ext cx="2066925" cy="139065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3107DD29-6F93-4B1E-8983-FF0B3F0D16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4442" y="2293065"/>
            <a:ext cx="4130021" cy="3516271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9479F23C-BFD8-EB48-862B-E83346A7C362}"/>
              </a:ext>
            </a:extLst>
          </p:cNvPr>
          <p:cNvSpPr txBox="1"/>
          <p:nvPr/>
        </p:nvSpPr>
        <p:spPr>
          <a:xfrm>
            <a:off x="7387553" y="2235197"/>
            <a:ext cx="4045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Incident particle:  10 GeV/c pion</a:t>
            </a:r>
          </a:p>
          <a:p>
            <a:r>
              <a:rPr lang="en-US" sz="2000" b="1" dirty="0">
                <a:solidFill>
                  <a:schemeClr val="accent1"/>
                </a:solidFill>
              </a:rPr>
              <a:t>Gas pressure: 1 </a:t>
            </a:r>
            <a:r>
              <a:rPr lang="en-US" sz="2000" b="1" dirty="0" err="1">
                <a:solidFill>
                  <a:schemeClr val="accent1"/>
                </a:solidFill>
              </a:rPr>
              <a:t>atm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789D3B1-337C-4A5C-88B3-E243D2BE6362}"/>
              </a:ext>
            </a:extLst>
          </p:cNvPr>
          <p:cNvSpPr/>
          <p:nvPr/>
        </p:nvSpPr>
        <p:spPr>
          <a:xfrm>
            <a:off x="2282629" y="5559618"/>
            <a:ext cx="1640461" cy="3842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>
                <a:solidFill>
                  <a:schemeClr val="tx1"/>
                </a:solidFill>
              </a:rPr>
              <a:t>Ratio of He (%)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F2B4EB36-72A8-4332-9A53-8065678E7C1F}"/>
              </a:ext>
            </a:extLst>
          </p:cNvPr>
          <p:cNvSpPr/>
          <p:nvPr/>
        </p:nvSpPr>
        <p:spPr>
          <a:xfrm rot="16200000">
            <a:off x="132316" y="3803012"/>
            <a:ext cx="1640461" cy="261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 err="1">
                <a:solidFill>
                  <a:schemeClr val="tx1"/>
                </a:solidFill>
              </a:rPr>
              <a:t>Ncl</a:t>
            </a:r>
            <a:r>
              <a:rPr lang="en-US" altLang="zh-CN" sz="1600" b="1" dirty="0">
                <a:solidFill>
                  <a:schemeClr val="tx1"/>
                </a:solidFill>
              </a:rPr>
              <a:t> (/cm)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AB4AA32D-1AA1-4547-A851-EED771A0CE93}"/>
              </a:ext>
            </a:extLst>
          </p:cNvPr>
          <p:cNvSpPr/>
          <p:nvPr/>
        </p:nvSpPr>
        <p:spPr>
          <a:xfrm rot="16200000">
            <a:off x="61651" y="2318787"/>
            <a:ext cx="1640461" cy="3842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8F1C76BB-BBDD-4101-8DA2-B27DD3877094}"/>
              </a:ext>
            </a:extLst>
          </p:cNvPr>
          <p:cNvSpPr/>
          <p:nvPr/>
        </p:nvSpPr>
        <p:spPr>
          <a:xfrm rot="16200000">
            <a:off x="53884" y="5261952"/>
            <a:ext cx="1640461" cy="3842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072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1DCC1E6-9FC7-4A3F-8D27-C369C23B0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3789-F8C3-443B-BE7B-E24E2D7374DF}" type="datetime1">
              <a:rPr lang="zh-CN" altLang="en-US" smtClean="0"/>
              <a:t>2021/9/16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D6399B9-F9C5-4736-BEB5-4B3AB866B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41EB-FC13-465D-9524-ED0BC8D63E36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15" name="标题 1">
            <a:extLst>
              <a:ext uri="{FF2B5EF4-FFF2-40B4-BE49-F238E27FC236}">
                <a16:creationId xmlns:a16="http://schemas.microsoft.com/office/drawing/2014/main" id="{3588907E-05F0-44CB-A931-D9B036E5D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4800" b="1" dirty="0"/>
              <a:t>Cluster size</a:t>
            </a:r>
            <a:endParaRPr lang="zh-CN" altLang="en-US" sz="4800" b="1" dirty="0"/>
          </a:p>
        </p:txBody>
      </p:sp>
      <p:pic>
        <p:nvPicPr>
          <p:cNvPr id="18" name="图片 17">
            <a:extLst>
              <a:ext uri="{FF2B5EF4-FFF2-40B4-BE49-F238E27FC236}">
                <a16:creationId xmlns:a16="http://schemas.microsoft.com/office/drawing/2014/main" id="{AB822A95-8FFB-4B3D-8D02-9D9026DE9A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528596"/>
            <a:ext cx="4058728" cy="3368264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62B15046-91CE-47E3-9F92-53E0624DA9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2043" y="2297676"/>
            <a:ext cx="4058728" cy="3613615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D55F0E01-E57B-4AD4-AB08-02FA75C454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85728" y="2428282"/>
            <a:ext cx="4306272" cy="3468578"/>
          </a:xfrm>
          <a:prstGeom prst="rect">
            <a:avLst/>
          </a:prstGeom>
        </p:spPr>
      </p:pic>
      <p:sp>
        <p:nvSpPr>
          <p:cNvPr id="22" name="矩形: 圆角 21">
            <a:extLst>
              <a:ext uri="{FF2B5EF4-FFF2-40B4-BE49-F238E27FC236}">
                <a16:creationId xmlns:a16="http://schemas.microsoft.com/office/drawing/2014/main" id="{3F051AFC-8F20-495F-8FB2-764AF1167D69}"/>
              </a:ext>
            </a:extLst>
          </p:cNvPr>
          <p:cNvSpPr/>
          <p:nvPr/>
        </p:nvSpPr>
        <p:spPr>
          <a:xfrm>
            <a:off x="5411755" y="2318289"/>
            <a:ext cx="1931437" cy="4410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chemeClr val="tx1"/>
                </a:solidFill>
              </a:rPr>
              <a:t>Cluster size = 2</a:t>
            </a:r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23" name="矩形: 圆角 22">
            <a:extLst>
              <a:ext uri="{FF2B5EF4-FFF2-40B4-BE49-F238E27FC236}">
                <a16:creationId xmlns:a16="http://schemas.microsoft.com/office/drawing/2014/main" id="{5C84D606-6AF9-4C05-8283-326E818581E7}"/>
              </a:ext>
            </a:extLst>
          </p:cNvPr>
          <p:cNvSpPr/>
          <p:nvPr/>
        </p:nvSpPr>
        <p:spPr>
          <a:xfrm>
            <a:off x="1244081" y="2315783"/>
            <a:ext cx="1931437" cy="4410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chemeClr val="tx1"/>
                </a:solidFill>
              </a:rPr>
              <a:t>Cluster size = 1</a:t>
            </a:r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24" name="矩形: 圆角 23">
            <a:extLst>
              <a:ext uri="{FF2B5EF4-FFF2-40B4-BE49-F238E27FC236}">
                <a16:creationId xmlns:a16="http://schemas.microsoft.com/office/drawing/2014/main" id="{553226E1-99E7-4521-B487-66ACC93FB842}"/>
              </a:ext>
            </a:extLst>
          </p:cNvPr>
          <p:cNvSpPr/>
          <p:nvPr/>
        </p:nvSpPr>
        <p:spPr>
          <a:xfrm>
            <a:off x="9500193" y="2315783"/>
            <a:ext cx="1931437" cy="4410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>
                <a:solidFill>
                  <a:schemeClr val="tx1"/>
                </a:solidFill>
              </a:rPr>
              <a:t>Cluster size </a:t>
            </a:r>
            <a:r>
              <a:rPr lang="zh-CN" altLang="en-US" b="1" dirty="0">
                <a:solidFill>
                  <a:schemeClr val="tx1"/>
                </a:solidFill>
              </a:rPr>
              <a:t>≥</a:t>
            </a:r>
            <a:r>
              <a:rPr lang="en-US" altLang="zh-CN" b="1" dirty="0">
                <a:solidFill>
                  <a:schemeClr val="tx1"/>
                </a:solidFill>
              </a:rPr>
              <a:t> 3</a:t>
            </a:r>
            <a:endParaRPr lang="zh-CN" altLang="en-US" b="1" dirty="0">
              <a:solidFill>
                <a:schemeClr val="tx1"/>
              </a:solidFill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D4106735-B3BE-48D6-B9B6-3B08EF4D540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94319" y="1506112"/>
            <a:ext cx="1430168" cy="96223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E21FFF2-CDF2-FC43-99E9-D2BF1DC9A964}"/>
              </a:ext>
            </a:extLst>
          </p:cNvPr>
          <p:cNvSpPr txBox="1"/>
          <p:nvPr/>
        </p:nvSpPr>
        <p:spPr>
          <a:xfrm>
            <a:off x="3390312" y="5931904"/>
            <a:ext cx="6109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</a:rPr>
              <a:t>Most clusters have only one electron (85~90%)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</a:rPr>
              <a:t>A few percent of clusters have more than two electrons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6DC3F72B-1638-457D-B084-2DC26FEE2A4D}"/>
              </a:ext>
            </a:extLst>
          </p:cNvPr>
          <p:cNvSpPr/>
          <p:nvPr/>
        </p:nvSpPr>
        <p:spPr>
          <a:xfrm rot="16200000" flipV="1">
            <a:off x="-126462" y="3706238"/>
            <a:ext cx="457201" cy="2042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84D49646-8601-46AC-B6B4-E9FF8AF3357F}"/>
              </a:ext>
            </a:extLst>
          </p:cNvPr>
          <p:cNvSpPr/>
          <p:nvPr/>
        </p:nvSpPr>
        <p:spPr>
          <a:xfrm rot="16200000" flipV="1">
            <a:off x="3856175" y="3618690"/>
            <a:ext cx="457201" cy="2042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EC0623B8-5956-4189-998D-0E6A8DD3575D}"/>
              </a:ext>
            </a:extLst>
          </p:cNvPr>
          <p:cNvSpPr/>
          <p:nvPr/>
        </p:nvSpPr>
        <p:spPr>
          <a:xfrm rot="16200000" flipV="1">
            <a:off x="7759267" y="3630477"/>
            <a:ext cx="457201" cy="2042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534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>
            <a:extLst>
              <a:ext uri="{FF2B5EF4-FFF2-40B4-BE49-F238E27FC236}">
                <a16:creationId xmlns:a16="http://schemas.microsoft.com/office/drawing/2014/main" id="{8851D5AB-872B-4C84-B830-719D2779B085}"/>
              </a:ext>
            </a:extLst>
          </p:cNvPr>
          <p:cNvSpPr txBox="1">
            <a:spLocks/>
          </p:cNvSpPr>
          <p:nvPr/>
        </p:nvSpPr>
        <p:spPr>
          <a:xfrm>
            <a:off x="838200" y="3653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4800" dirty="0"/>
              <a:t>Drift velocity</a:t>
            </a:r>
            <a:r>
              <a:rPr lang="zh-CN" altLang="en-US" sz="4800" dirty="0"/>
              <a:t> </a:t>
            </a:r>
            <a:r>
              <a:rPr lang="en-US" altLang="zh-CN" sz="4800" dirty="0"/>
              <a:t>vs E</a:t>
            </a:r>
            <a:endParaRPr lang="zh-CN" altLang="en-US" sz="4800" dirty="0"/>
          </a:p>
        </p:txBody>
      </p:sp>
      <p:sp>
        <p:nvSpPr>
          <p:cNvPr id="11" name="灯片编号占位符 2">
            <a:extLst>
              <a:ext uri="{FF2B5EF4-FFF2-40B4-BE49-F238E27FC236}">
                <a16:creationId xmlns:a16="http://schemas.microsoft.com/office/drawing/2014/main" id="{F9947252-D5AE-4AF2-8776-A42A18D2E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C3E41EB-FC13-465D-9524-ED0BC8D63E36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12" name="日期占位符 1">
            <a:extLst>
              <a:ext uri="{FF2B5EF4-FFF2-40B4-BE49-F238E27FC236}">
                <a16:creationId xmlns:a16="http://schemas.microsoft.com/office/drawing/2014/main" id="{A18DA07B-D4B6-4190-ADD9-CB3D267B1C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15C4A45C-6E24-4E14-B609-CD41E001C79D}" type="datetime1">
              <a:rPr lang="zh-CN" altLang="en-US" smtClean="0"/>
              <a:t>2021/9/16</a:t>
            </a:fld>
            <a:endParaRPr lang="zh-CN" altLang="en-US" dirty="0"/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95D7D601-131E-430D-89F9-ABF347A77A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52035"/>
            <a:ext cx="4034495" cy="349352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A8B1BC99-D678-4A2C-9718-567EF4A2A8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2221" y="2446139"/>
            <a:ext cx="4115026" cy="3493520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C14547A2-6AB1-4750-BA12-18F8757531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37247" y="2440243"/>
            <a:ext cx="4054753" cy="3493520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8B1C931B-FE41-4863-93BF-17FC84B5B2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08878" y="4217904"/>
            <a:ext cx="1071095" cy="1224109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A7358C08-E4F7-4E72-9709-32951170C5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00744" y="4192653"/>
            <a:ext cx="1071095" cy="1224109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C07F0776-7772-4392-ACEE-ADA506836E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73949" y="4158467"/>
            <a:ext cx="1071095" cy="122410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9B55355-CEC5-974B-B400-902823EC63CB}"/>
              </a:ext>
            </a:extLst>
          </p:cNvPr>
          <p:cNvSpPr txBox="1"/>
          <p:nvPr/>
        </p:nvSpPr>
        <p:spPr>
          <a:xfrm>
            <a:off x="838200" y="1718199"/>
            <a:ext cx="3198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Gas pressure: 1 </a:t>
            </a:r>
            <a:r>
              <a:rPr lang="en-US" sz="2400" dirty="0" err="1">
                <a:solidFill>
                  <a:schemeClr val="accent1"/>
                </a:solidFill>
              </a:rPr>
              <a:t>atm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55301D-9026-CD48-94E8-EDE0B9814481}"/>
              </a:ext>
            </a:extLst>
          </p:cNvPr>
          <p:cNvSpPr txBox="1"/>
          <p:nvPr/>
        </p:nvSpPr>
        <p:spPr>
          <a:xfrm>
            <a:off x="2951018" y="6022337"/>
            <a:ext cx="6289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Increasing ratio of He helps to reduce the drift velocity</a:t>
            </a:r>
          </a:p>
        </p:txBody>
      </p:sp>
    </p:spTree>
    <p:extLst>
      <p:ext uri="{BB962C8B-B14F-4D97-AF65-F5344CB8AC3E}">
        <p14:creationId xmlns:p14="http://schemas.microsoft.com/office/powerpoint/2010/main" val="2569177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3D2E8AC-5AC1-43E1-B5C8-589653CD3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800" b="1" dirty="0"/>
              <a:t>Drift velocity vs E</a:t>
            </a:r>
            <a:endParaRPr lang="zh-CN" altLang="en-US" sz="4800" b="1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49C0FAC-A782-488F-AB8D-EA30F016A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3789-F8C3-443B-BE7B-E24E2D7374DF}" type="datetime1">
              <a:rPr lang="zh-CN" altLang="en-US" smtClean="0"/>
              <a:t>2021/9/16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C2FB6E7-90CA-4443-821D-11CB871BD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41EB-FC13-465D-9524-ED0BC8D63E36}" type="slidenum">
              <a:rPr lang="zh-CN" altLang="en-US" smtClean="0"/>
              <a:t>7</a:t>
            </a:fld>
            <a:endParaRPr lang="zh-CN" altLang="en-US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E04F6D00-F8A0-40B9-91D4-2473D8D837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257" y="1690688"/>
            <a:ext cx="6335485" cy="394162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D1E876E-9477-F143-BEDB-183FFE63C1A9}"/>
              </a:ext>
            </a:extLst>
          </p:cNvPr>
          <p:cNvSpPr txBox="1"/>
          <p:nvPr/>
        </p:nvSpPr>
        <p:spPr>
          <a:xfrm>
            <a:off x="2533650" y="5809664"/>
            <a:ext cx="712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With the same ratio of He, He+C2H6 has the lower drift velocity</a:t>
            </a:r>
          </a:p>
        </p:txBody>
      </p:sp>
    </p:spTree>
    <p:extLst>
      <p:ext uri="{BB962C8B-B14F-4D97-AF65-F5344CB8AC3E}">
        <p14:creationId xmlns:p14="http://schemas.microsoft.com/office/powerpoint/2010/main" val="2582989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2A32423-A8FF-5740-9079-54069DE0A27F}"/>
              </a:ext>
            </a:extLst>
          </p:cNvPr>
          <p:cNvCxnSpPr/>
          <p:nvPr/>
        </p:nvCxnSpPr>
        <p:spPr>
          <a:xfrm flipV="1">
            <a:off x="2826330" y="1690688"/>
            <a:ext cx="0" cy="33723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1">
            <a:extLst>
              <a:ext uri="{FF2B5EF4-FFF2-40B4-BE49-F238E27FC236}">
                <a16:creationId xmlns:a16="http://schemas.microsoft.com/office/drawing/2014/main" id="{11609565-C3B8-46E7-A41D-22B848ABC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763" y="365125"/>
            <a:ext cx="11055927" cy="1325563"/>
          </a:xfrm>
        </p:spPr>
        <p:txBody>
          <a:bodyPr>
            <a:normAutofit/>
          </a:bodyPr>
          <a:lstStyle/>
          <a:p>
            <a:r>
              <a:rPr lang="en-US" altLang="zh-CN" b="1" dirty="0"/>
              <a:t>Simulation of drift time to distance relation and diffusion</a:t>
            </a:r>
            <a:endParaRPr lang="zh-CN" altLang="en-US" b="1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BADD2BC-BEF9-456A-8347-FBF5C9AD8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3789-F8C3-443B-BE7B-E24E2D7374DF}" type="datetime1">
              <a:rPr lang="zh-CN" altLang="en-US" smtClean="0"/>
              <a:t>2021/9/16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245820B-3976-418E-9FC7-46FE1A00D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41EB-FC13-465D-9524-ED0BC8D63E36}" type="slidenum">
              <a:rPr lang="zh-CN" altLang="en-US" smtClean="0"/>
              <a:t>8</a:t>
            </a:fld>
            <a:endParaRPr lang="zh-CN" altLang="en-US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F8B2F90A-55AB-4C94-9605-C6A76F17C121}"/>
              </a:ext>
            </a:extLst>
          </p:cNvPr>
          <p:cNvSpPr/>
          <p:nvPr/>
        </p:nvSpPr>
        <p:spPr>
          <a:xfrm>
            <a:off x="1446541" y="2179682"/>
            <a:ext cx="2743200" cy="2586632"/>
          </a:xfrm>
          <a:prstGeom prst="rect">
            <a:avLst/>
          </a:prstGeom>
          <a:noFill/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BEFA82B2-BA11-451E-820F-C5E0599933DF}"/>
              </a:ext>
            </a:extLst>
          </p:cNvPr>
          <p:cNvCxnSpPr>
            <a:cxnSpLocks/>
          </p:cNvCxnSpPr>
          <p:nvPr/>
        </p:nvCxnSpPr>
        <p:spPr>
          <a:xfrm>
            <a:off x="1104496" y="3452472"/>
            <a:ext cx="342729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椭圆 18">
            <a:extLst>
              <a:ext uri="{FF2B5EF4-FFF2-40B4-BE49-F238E27FC236}">
                <a16:creationId xmlns:a16="http://schemas.microsoft.com/office/drawing/2014/main" id="{800912AA-108B-4F69-829C-FF6F3961E513}"/>
              </a:ext>
            </a:extLst>
          </p:cNvPr>
          <p:cNvSpPr/>
          <p:nvPr/>
        </p:nvSpPr>
        <p:spPr>
          <a:xfrm>
            <a:off x="3854352" y="3357766"/>
            <a:ext cx="180000" cy="180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64302364-0861-408A-95CF-165EA44410BC}"/>
              </a:ext>
            </a:extLst>
          </p:cNvPr>
          <p:cNvSpPr/>
          <p:nvPr/>
        </p:nvSpPr>
        <p:spPr>
          <a:xfrm>
            <a:off x="6096000" y="2892624"/>
            <a:ext cx="51706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/>
              <a:t>Cell</a:t>
            </a:r>
            <a:r>
              <a:rPr lang="zh-CN" altLang="en-US" sz="2400" b="1" dirty="0"/>
              <a:t> </a:t>
            </a:r>
            <a:r>
              <a:rPr lang="en-US" altLang="zh-CN" sz="2400" b="1" dirty="0"/>
              <a:t>size:</a:t>
            </a:r>
            <a:r>
              <a:rPr lang="zh-CN" altLang="en-US" sz="2400" b="1" dirty="0"/>
              <a:t>     </a:t>
            </a:r>
            <a:r>
              <a:rPr lang="en-US" altLang="zh-CN" sz="2400" dirty="0"/>
              <a:t>2cm × 2cm</a:t>
            </a:r>
            <a:endParaRPr lang="en-US" altLang="zh-CN" sz="2400" b="1" dirty="0"/>
          </a:p>
          <a:p>
            <a:r>
              <a:rPr lang="zh-CN" altLang="en-US" sz="2400" b="1" dirty="0"/>
              <a:t>High voltage </a:t>
            </a:r>
            <a:r>
              <a:rPr lang="en-US" altLang="zh-CN" sz="2400" b="1" dirty="0"/>
              <a:t>on sense wire:   </a:t>
            </a:r>
            <a:r>
              <a:rPr lang="en-US" altLang="zh-CN" sz="2400" dirty="0"/>
              <a:t>2500V</a:t>
            </a:r>
          </a:p>
          <a:p>
            <a:r>
              <a:rPr lang="en-US" altLang="zh-CN" sz="2400" b="1" dirty="0"/>
              <a:t>M</a:t>
            </a:r>
            <a:r>
              <a:rPr lang="zh-CN" altLang="en-US" sz="2400" b="1" dirty="0"/>
              <a:t>agnetic field </a:t>
            </a:r>
            <a:r>
              <a:rPr lang="en-US" altLang="zh-CN" sz="2400" b="1" dirty="0"/>
              <a:t>: </a:t>
            </a:r>
            <a:r>
              <a:rPr lang="en-US" altLang="zh-CN" sz="2400" dirty="0"/>
              <a:t>3T</a:t>
            </a:r>
          </a:p>
          <a:p>
            <a:r>
              <a:rPr lang="en-US" altLang="zh-CN" sz="2400" b="1" dirty="0"/>
              <a:t>Gas pressure: </a:t>
            </a:r>
            <a:r>
              <a:rPr lang="en-US" altLang="zh-CN" sz="2400" dirty="0"/>
              <a:t>1 </a:t>
            </a:r>
            <a:r>
              <a:rPr lang="en-US" altLang="zh-CN" sz="2400" dirty="0" err="1"/>
              <a:t>atm</a:t>
            </a:r>
            <a:endParaRPr lang="en-US" altLang="zh-CN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CAA3AC-247F-5D4D-82A3-9CED02F8061B}"/>
              </a:ext>
            </a:extLst>
          </p:cNvPr>
          <p:cNvSpPr txBox="1"/>
          <p:nvPr/>
        </p:nvSpPr>
        <p:spPr>
          <a:xfrm>
            <a:off x="2913196" y="3892898"/>
            <a:ext cx="1948131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</a:rPr>
              <a:t>Drift distance</a:t>
            </a: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57E28939-0C2A-4290-BA43-CE9E50522425}"/>
              </a:ext>
            </a:extLst>
          </p:cNvPr>
          <p:cNvSpPr/>
          <p:nvPr/>
        </p:nvSpPr>
        <p:spPr>
          <a:xfrm>
            <a:off x="2736330" y="3357766"/>
            <a:ext cx="180000" cy="1800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48D508A-E887-7A45-AADD-673547F96352}"/>
              </a:ext>
            </a:extLst>
          </p:cNvPr>
          <p:cNvSpPr txBox="1"/>
          <p:nvPr/>
        </p:nvSpPr>
        <p:spPr>
          <a:xfrm>
            <a:off x="3215369" y="2928603"/>
            <a:ext cx="1316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Electron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E933560-F4D8-CA47-8819-340636945103}"/>
              </a:ext>
            </a:extLst>
          </p:cNvPr>
          <p:cNvCxnSpPr/>
          <p:nvPr/>
        </p:nvCxnSpPr>
        <p:spPr>
          <a:xfrm>
            <a:off x="3944352" y="3602176"/>
            <a:ext cx="0" cy="241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02EDAEA-BCC2-6D4E-B3A5-B112BE037ED8}"/>
              </a:ext>
            </a:extLst>
          </p:cNvPr>
          <p:cNvCxnSpPr/>
          <p:nvPr/>
        </p:nvCxnSpPr>
        <p:spPr>
          <a:xfrm>
            <a:off x="2826330" y="3723021"/>
            <a:ext cx="1118022" cy="0"/>
          </a:xfrm>
          <a:prstGeom prst="straightConnector1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0A01B17E-DDD7-E544-9574-00252F2CAFE9}"/>
              </a:ext>
            </a:extLst>
          </p:cNvPr>
          <p:cNvSpPr txBox="1"/>
          <p:nvPr/>
        </p:nvSpPr>
        <p:spPr>
          <a:xfrm>
            <a:off x="6075212" y="2048360"/>
            <a:ext cx="3485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Configurations:</a:t>
            </a:r>
          </a:p>
        </p:txBody>
      </p:sp>
    </p:spTree>
    <p:extLst>
      <p:ext uri="{BB962C8B-B14F-4D97-AF65-F5344CB8AC3E}">
        <p14:creationId xmlns:p14="http://schemas.microsoft.com/office/powerpoint/2010/main" val="640536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609565-C3B8-46E7-A41D-22B848ABC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800" b="1" dirty="0"/>
              <a:t>Drift time vs drift distance</a:t>
            </a:r>
            <a:endParaRPr lang="zh-CN" altLang="en-US" sz="4800" b="1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BADD2BC-BEF9-456A-8347-FBF5C9AD8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3789-F8C3-443B-BE7B-E24E2D7374DF}" type="datetime1">
              <a:rPr lang="zh-CN" altLang="en-US" smtClean="0"/>
              <a:t>2021/9/16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245820B-3976-418E-9FC7-46FE1A00D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E41EB-FC13-465D-9524-ED0BC8D63E36}" type="slidenum">
              <a:rPr lang="zh-CN" altLang="en-US" smtClean="0"/>
              <a:t>9</a:t>
            </a:fld>
            <a:endParaRPr lang="zh-CN" altLang="en-US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903AFDFD-81B0-488D-AA09-73F421152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0745" y="2190183"/>
            <a:ext cx="3761255" cy="365243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05F84B32-B66E-4399-B47D-82D0A8CEB7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84" y="2190183"/>
            <a:ext cx="4050996" cy="3656845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B301F278-7032-41AB-9444-FEDCB9E2C8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5874" y="2113562"/>
            <a:ext cx="4314871" cy="381008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0AE2115-C149-3F49-9F08-2E74C4853D7E}"/>
              </a:ext>
            </a:extLst>
          </p:cNvPr>
          <p:cNvSpPr txBox="1"/>
          <p:nvPr/>
        </p:nvSpPr>
        <p:spPr>
          <a:xfrm>
            <a:off x="3233416" y="6123543"/>
            <a:ext cx="6289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Increasing ratio of He helps to reduce the drift velocity</a:t>
            </a:r>
          </a:p>
        </p:txBody>
      </p:sp>
    </p:spTree>
    <p:extLst>
      <p:ext uri="{BB962C8B-B14F-4D97-AF65-F5344CB8AC3E}">
        <p14:creationId xmlns:p14="http://schemas.microsoft.com/office/powerpoint/2010/main" val="9208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954</Words>
  <Application>Microsoft Office PowerPoint</Application>
  <PresentationFormat>宽屏</PresentationFormat>
  <Paragraphs>240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5" baseType="lpstr">
      <vt:lpstr>等线</vt:lpstr>
      <vt:lpstr>等线 Light</vt:lpstr>
      <vt:lpstr>Arial</vt:lpstr>
      <vt:lpstr>Cambria Math</vt:lpstr>
      <vt:lpstr>Wingdings</vt:lpstr>
      <vt:lpstr>Office 主题​​</vt:lpstr>
      <vt:lpstr>Garfield simulation with different gas mixtures</vt:lpstr>
      <vt:lpstr>Outline</vt:lpstr>
      <vt:lpstr>Motivation</vt:lpstr>
      <vt:lpstr>Cluster density</vt:lpstr>
      <vt:lpstr>Cluster size</vt:lpstr>
      <vt:lpstr>PowerPoint 演示文稿</vt:lpstr>
      <vt:lpstr>Drift velocity vs E</vt:lpstr>
      <vt:lpstr>Simulation of drift time to distance relation and diffusion</vt:lpstr>
      <vt:lpstr>Drift time vs drift distance</vt:lpstr>
      <vt:lpstr>Drift time</vt:lpstr>
      <vt:lpstr>Longitudinal diffusion vs drift distance</vt:lpstr>
      <vt:lpstr>Longitudinal diffusion</vt:lpstr>
      <vt:lpstr>Summary</vt:lpstr>
      <vt:lpstr>Thanks!</vt:lpstr>
      <vt:lpstr>Back up </vt:lpstr>
      <vt:lpstr>PowerPoint 演示文稿</vt:lpstr>
      <vt:lpstr>PowerPoint 演示文稿</vt:lpstr>
      <vt:lpstr>Drift time</vt:lpstr>
      <vt:lpstr>Drift 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Garfield simulation with different gas mixtures</dc:title>
  <dc:creator>lenovo</dc:creator>
  <cp:lastModifiedBy>lenovo</cp:lastModifiedBy>
  <cp:revision>19</cp:revision>
  <dcterms:created xsi:type="dcterms:W3CDTF">2021-09-16T03:09:10Z</dcterms:created>
  <dcterms:modified xsi:type="dcterms:W3CDTF">2021-09-16T07:13:11Z</dcterms:modified>
</cp:coreProperties>
</file>