
<file path=[Content_Types].xml><?xml version="1.0" encoding="utf-8"?>
<Types xmlns="http://schemas.openxmlformats.org/package/2006/content-types">
  <Default Extension="avi" ContentType="video/x-msvideo"/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7"/>
  </p:notesMasterIdLst>
  <p:handoutMasterIdLst>
    <p:handoutMasterId r:id="rId48"/>
  </p:handoutMasterIdLst>
  <p:sldIdLst>
    <p:sldId id="257" r:id="rId2"/>
    <p:sldId id="1856" r:id="rId3"/>
    <p:sldId id="644" r:id="rId4"/>
    <p:sldId id="1934" r:id="rId5"/>
    <p:sldId id="438" r:id="rId6"/>
    <p:sldId id="567" r:id="rId7"/>
    <p:sldId id="568" r:id="rId8"/>
    <p:sldId id="509" r:id="rId9"/>
    <p:sldId id="591" r:id="rId10"/>
    <p:sldId id="1949" r:id="rId11"/>
    <p:sldId id="1935" r:id="rId12"/>
    <p:sldId id="1608" r:id="rId13"/>
    <p:sldId id="1938" r:id="rId14"/>
    <p:sldId id="1942" r:id="rId15"/>
    <p:sldId id="1941" r:id="rId16"/>
    <p:sldId id="1944" r:id="rId17"/>
    <p:sldId id="1940" r:id="rId18"/>
    <p:sldId id="1943" r:id="rId19"/>
    <p:sldId id="664" r:id="rId20"/>
    <p:sldId id="611" r:id="rId21"/>
    <p:sldId id="609" r:id="rId22"/>
    <p:sldId id="610" r:id="rId23"/>
    <p:sldId id="612" r:id="rId24"/>
    <p:sldId id="646" r:id="rId25"/>
    <p:sldId id="650" r:id="rId26"/>
    <p:sldId id="649" r:id="rId27"/>
    <p:sldId id="648" r:id="rId28"/>
    <p:sldId id="670" r:id="rId29"/>
    <p:sldId id="669" r:id="rId30"/>
    <p:sldId id="287" r:id="rId31"/>
    <p:sldId id="288" r:id="rId32"/>
    <p:sldId id="278" r:id="rId33"/>
    <p:sldId id="277" r:id="rId34"/>
    <p:sldId id="286" r:id="rId35"/>
    <p:sldId id="279" r:id="rId36"/>
    <p:sldId id="1936" r:id="rId37"/>
    <p:sldId id="1950" r:id="rId38"/>
    <p:sldId id="1951" r:id="rId39"/>
    <p:sldId id="1952" r:id="rId40"/>
    <p:sldId id="1953" r:id="rId41"/>
    <p:sldId id="1954" r:id="rId42"/>
    <p:sldId id="1955" r:id="rId43"/>
    <p:sldId id="1956" r:id="rId44"/>
    <p:sldId id="310" r:id="rId45"/>
    <p:sldId id="1957" r:id="rId46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18">
          <p15:clr>
            <a:srgbClr val="A4A3A4"/>
          </p15:clr>
        </p15:guide>
        <p15:guide id="2" pos="288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690">
          <p15:clr>
            <a:srgbClr val="A4A3A4"/>
          </p15:clr>
        </p15:guide>
        <p15:guide id="2" pos="2162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113D7"/>
    <a:srgbClr val="000062"/>
    <a:srgbClr val="481F67"/>
    <a:srgbClr val="2D21C9"/>
    <a:srgbClr val="7E36B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4" autoAdjust="0"/>
    <p:restoredTop sz="92479" autoAdjust="0"/>
  </p:normalViewPr>
  <p:slideViewPr>
    <p:cSldViewPr>
      <p:cViewPr>
        <p:scale>
          <a:sx n="70" d="100"/>
          <a:sy n="70" d="100"/>
        </p:scale>
        <p:origin x="1158" y="132"/>
      </p:cViewPr>
      <p:guideLst>
        <p:guide orient="horz" pos="2018"/>
        <p:guide pos="2883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7" d="100"/>
          <a:sy n="67" d="100"/>
        </p:scale>
        <p:origin x="-2868" y="-108"/>
      </p:cViewPr>
      <p:guideLst>
        <p:guide orient="horz" pos="2690"/>
        <p:guide pos="21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0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wmf"/><Relationship Id="rId1" Type="http://schemas.openxmlformats.org/officeDocument/2006/relationships/image" Target="../media/image12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8BED5-9C48-4BF8-99ED-6AF7F6562620}" type="datetimeFigureOut">
              <a:rPr lang="zh-CN" altLang="en-US" smtClean="0"/>
              <a:t>2021/11/14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155268-8B29-4E58-BDB6-42FBD1E0D46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F45125-6BB2-42D8-89D2-079D7DB1EE81}" type="datetimeFigureOut">
              <a:rPr lang="zh-CN" altLang="en-US" smtClean="0"/>
              <a:t>2021/11/14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1B2A34-E763-4E0B-9540-7ABCAAD7BC8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1B2A34-E763-4E0B-9540-7ABCAAD7BC88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14462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>
              <a:defRPr/>
            </a:pPr>
            <a:fld id="{085EA7AF-5064-4EFC-B66B-B1512A506837}" type="datetimeFigureOut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2021/11/14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>
              <a:defRPr/>
            </a:pPr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>
              <a:defRPr/>
            </a:pPr>
            <a:fld id="{3A3F7802-8221-4925-8559-8C1C024F7E38}" type="slidenum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>
              <a:defRPr/>
            </a:pPr>
            <a:fld id="{8E901183-64D4-4B9C-8806-27D224F38543}" type="datetimeFigureOut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2021/11/14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>
              <a:defRPr/>
            </a:pPr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>
              <a:defRPr/>
            </a:pPr>
            <a:fld id="{0489A26C-B4B3-4A11-B504-D7F607B6A9A8}" type="slidenum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>
              <a:defRPr/>
            </a:pPr>
            <a:fld id="{7832A369-BEC1-4B3B-9043-AAC0E7C9FE78}" type="datetimeFigureOut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2021/11/14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>
              <a:defRPr/>
            </a:pPr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>
              <a:defRPr/>
            </a:pPr>
            <a:fld id="{ECC1D063-1532-4096-A869-44E7872F8415}" type="slidenum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>
              <a:defRPr/>
            </a:pPr>
            <a:fld id="{4DEA3B56-3317-4FEF-ABB5-C9A114BD565C}" type="datetimeFigureOut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2021/11/14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>
              <a:defRPr/>
            </a:pPr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>
              <a:defRPr/>
            </a:pPr>
            <a:fld id="{4B733AD8-029D-4BCD-A3A0-35514861307B}" type="slidenum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>
              <a:defRPr/>
            </a:pPr>
            <a:fld id="{5BB947CC-864A-4913-B0CD-03B033FC061E}" type="datetimeFigureOut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2021/11/14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>
              <a:defRPr/>
            </a:pPr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>
              <a:defRPr/>
            </a:pPr>
            <a:fld id="{E35A0F7B-B524-4345-855B-46E31EF3C787}" type="slidenum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>
              <a:defRPr/>
            </a:pPr>
            <a:fld id="{3CE32595-1D31-4BC2-9C45-11FCFB66B404}" type="datetimeFigureOut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2021/11/14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>
              <a:defRPr/>
            </a:pPr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>
              <a:defRPr/>
            </a:pPr>
            <a:fld id="{23BB1C12-7D20-4D3D-918C-B37C68C6EB4B}" type="slidenum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>
              <a:defRPr/>
            </a:pPr>
            <a:fld id="{B3F479EA-3D97-4193-AA33-2B1B9806D306}" type="datetimeFigureOut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2021/11/14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>
              <a:defRPr/>
            </a:pPr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>
              <a:defRPr/>
            </a:pPr>
            <a:fld id="{CB6D2064-45C0-440C-83CE-F03D2CFF4684}" type="slidenum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050" name="Picture 2" descr="C:\Users\pp\Desktop\未标题-1.png"/>
          <p:cNvPicPr>
            <a:picLocks noChangeAspect="1" noChangeArrowheads="1"/>
          </p:cNvPicPr>
          <p:nvPr userDrawn="1"/>
        </p:nvPicPr>
        <p:blipFill>
          <a:blip r:embed="rId2" cstate="print">
            <a:lum bright="10000"/>
          </a:blip>
          <a:stretch>
            <a:fillRect/>
          </a:stretch>
        </p:blipFill>
        <p:spPr bwMode="auto">
          <a:xfrm>
            <a:off x="1357290" y="142852"/>
            <a:ext cx="6548440" cy="65484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>
              <a:defRPr/>
            </a:pPr>
            <a:fld id="{DC242FB5-20D4-4F27-BA86-71FEC4426866}" type="datetimeFigureOut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2021/11/14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>
              <a:defRPr/>
            </a:pPr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>
              <a:defRPr/>
            </a:pPr>
            <a:fld id="{F8F005E1-1E45-4749-B3D0-1E79024ED034}" type="slidenum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bg>
      <p:bgPr>
        <a:pattFill prst="dotDmnd">
          <a:fgClr>
            <a:schemeClr val="accent3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9144000" cy="963613"/>
          </a:xfrm>
          <a:prstGeom prst="rect">
            <a:avLst/>
          </a:prstGeom>
          <a:solidFill>
            <a:srgbClr val="B3B3B3"/>
          </a:solidFill>
          <a:ln>
            <a:solidFill>
              <a:srgbClr val="B3B3B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rtl="0">
              <a:defRPr/>
            </a:pPr>
            <a:endParaRPr lang="zh-CN" altLang="en-US" kern="120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矩形 2"/>
          <p:cNvSpPr/>
          <p:nvPr userDrawn="1"/>
        </p:nvSpPr>
        <p:spPr>
          <a:xfrm>
            <a:off x="-11113" y="0"/>
            <a:ext cx="9155113" cy="7413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rtl="0">
              <a:defRPr/>
            </a:pPr>
            <a:endParaRPr lang="zh-CN" altLang="en-US" kern="120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8" name="标题 17"/>
          <p:cNvSpPr>
            <a:spLocks noGrp="1"/>
          </p:cNvSpPr>
          <p:nvPr>
            <p:ph type="title"/>
          </p:nvPr>
        </p:nvSpPr>
        <p:spPr>
          <a:xfrm>
            <a:off x="0" y="0"/>
            <a:ext cx="6643702" cy="785794"/>
          </a:xfrm>
        </p:spPr>
        <p:txBody>
          <a:bodyPr/>
          <a:lstStyle>
            <a:lvl1pPr algn="l">
              <a:defRPr sz="3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pic>
        <p:nvPicPr>
          <p:cNvPr id="24" name="Picture 2" descr="C:\Users\pp\Desktop\logo-nocolor.png"/>
          <p:cNvPicPr>
            <a:picLocks noChangeAspect="1" noChangeArrowheads="1"/>
          </p:cNvPicPr>
          <p:nvPr userDrawn="1"/>
        </p:nvPicPr>
        <p:blipFill>
          <a:blip r:embed="rId2" cstate="print">
            <a:lum bright="40000"/>
          </a:blip>
          <a:srcRect/>
          <a:stretch>
            <a:fillRect/>
          </a:stretch>
        </p:blipFill>
        <p:spPr bwMode="auto">
          <a:xfrm>
            <a:off x="8429829" y="97696"/>
            <a:ext cx="571504" cy="571504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>
              <a:defRPr/>
            </a:pPr>
            <a:fld id="{EE4E7DE8-CB08-4AA2-9DB9-8A7853D7F049}" type="datetimeFigureOut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2021/11/14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>
              <a:defRPr/>
            </a:pPr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>
              <a:defRPr/>
            </a:pPr>
            <a:fld id="{185E7B5E-B45C-4DEF-B1AB-40A9A3EBEDCD}" type="slidenum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>
              <a:defRPr/>
            </a:pPr>
            <a:fld id="{0B893448-438B-478E-B0D3-E263D11CB848}" type="datetimeFigureOut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2021/11/14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ctr" rtl="0">
              <a:defRPr/>
            </a:pPr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>
              <a:defRPr/>
            </a:pPr>
            <a:fld id="{6AB6D47F-7A91-4F43-B60F-38FEE5951B4C}" type="slidenum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标题，一项大型内容和两项小型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29150" y="1825625"/>
            <a:ext cx="3886200" cy="20986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29150" y="4076700"/>
            <a:ext cx="3886200" cy="21002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r>
              <a:rPr lang="en-US" altLang="x-none" strike="noStrike" noProof="1"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&lt;#&gt;</a:t>
            </a:r>
            <a:endParaRPr lang="en-US" altLang="x-none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28650" y="1825625"/>
            <a:ext cx="3886200" cy="20986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29150" y="1825625"/>
            <a:ext cx="3886200" cy="20986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28650" y="4076700"/>
            <a:ext cx="3886200" cy="21002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4076700"/>
            <a:ext cx="3886200" cy="21002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r>
              <a:rPr lang="en-US" altLang="x-none" strike="noStrike" noProof="1"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&lt;#&gt;</a:t>
            </a:r>
            <a:endParaRPr lang="en-US" altLang="x-none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 rtl="0">
              <a:defRPr/>
            </a:pPr>
            <a:fld id="{6D22C0EC-83CC-45D7-9FEA-32311B4D9795}" type="datetimeFigureOut">
              <a:rPr lang="zh-CN" alt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2021/11/14</a:t>
            </a:fld>
            <a:endParaRPr lang="zh-CN" altLang="en-US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 rtl="0">
              <a:defRPr/>
            </a:pPr>
            <a:endParaRPr lang="zh-CN" altLang="en-US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 rtl="0">
              <a:defRPr/>
            </a:pPr>
            <a:fld id="{83753C80-D16E-4AA3-AFA8-9155A42F650B}" type="slidenum">
              <a:rPr lang="zh-CN" alt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11.wmf"/><Relationship Id="rId17" Type="http://schemas.openxmlformats.org/officeDocument/2006/relationships/image" Target="../media/image15.jpe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14.jpeg"/><Relationship Id="rId1" Type="http://schemas.openxmlformats.org/officeDocument/2006/relationships/vmlDrawing" Target="../drawings/vmlDrawing1.vml"/><Relationship Id="rId6" Type="http://schemas.openxmlformats.org/officeDocument/2006/relationships/image" Target="../media/image8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5" Type="http://schemas.openxmlformats.org/officeDocument/2006/relationships/image" Target="../media/image13.png"/><Relationship Id="rId10" Type="http://schemas.openxmlformats.org/officeDocument/2006/relationships/image" Target="../media/image10.wmf"/><Relationship Id="rId4" Type="http://schemas.openxmlformats.org/officeDocument/2006/relationships/image" Target="../media/image7.wmf"/><Relationship Id="rId9" Type="http://schemas.openxmlformats.org/officeDocument/2006/relationships/oleObject" Target="../embeddings/oleObject4.bin"/><Relationship Id="rId14" Type="http://schemas.openxmlformats.org/officeDocument/2006/relationships/image" Target="../media/image1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emf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8.emf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6" Type="http://schemas.openxmlformats.org/officeDocument/2006/relationships/image" Target="../media/image27.png"/><Relationship Id="rId5" Type="http://schemas.openxmlformats.org/officeDocument/2006/relationships/image" Target="../media/image26.GIF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30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emf"/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4.png"/><Relationship Id="rId4" Type="http://schemas.openxmlformats.org/officeDocument/2006/relationships/image" Target="../media/image33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36.gif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avi"/><Relationship Id="rId1" Type="http://schemas.microsoft.com/office/2007/relationships/media" Target="../media/media3.avi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2.png"/><Relationship Id="rId2" Type="http://schemas.openxmlformats.org/officeDocument/2006/relationships/video" Target="../media/media4.avi"/><Relationship Id="rId1" Type="http://schemas.microsoft.com/office/2007/relationships/media" Target="../media/media4.avi"/><Relationship Id="rId6" Type="http://schemas.openxmlformats.org/officeDocument/2006/relationships/image" Target="../media/image41.emf"/><Relationship Id="rId5" Type="http://schemas.openxmlformats.org/officeDocument/2006/relationships/image" Target="../media/image40.emf"/><Relationship Id="rId4" Type="http://schemas.openxmlformats.org/officeDocument/2006/relationships/image" Target="../media/image39.e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emf"/><Relationship Id="rId3" Type="http://schemas.openxmlformats.org/officeDocument/2006/relationships/image" Target="../media/image44.emf"/><Relationship Id="rId7" Type="http://schemas.openxmlformats.org/officeDocument/2006/relationships/image" Target="../media/image48.emf"/><Relationship Id="rId2" Type="http://schemas.openxmlformats.org/officeDocument/2006/relationships/image" Target="../media/image43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emf"/><Relationship Id="rId5" Type="http://schemas.openxmlformats.org/officeDocument/2006/relationships/image" Target="../media/image46.png"/><Relationship Id="rId4" Type="http://schemas.openxmlformats.org/officeDocument/2006/relationships/image" Target="../media/image45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avi"/><Relationship Id="rId1" Type="http://schemas.microsoft.com/office/2007/relationships/media" Target="../media/media5.avi"/><Relationship Id="rId4" Type="http://schemas.openxmlformats.org/officeDocument/2006/relationships/image" Target="../media/image5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4.png"/><Relationship Id="rId2" Type="http://schemas.openxmlformats.org/officeDocument/2006/relationships/video" Target="../media/media6.avi"/><Relationship Id="rId1" Type="http://schemas.microsoft.com/office/2007/relationships/media" Target="../media/media6.avi"/><Relationship Id="rId6" Type="http://schemas.openxmlformats.org/officeDocument/2006/relationships/image" Target="../media/image53.emf"/><Relationship Id="rId5" Type="http://schemas.openxmlformats.org/officeDocument/2006/relationships/image" Target="../media/image52.emf"/><Relationship Id="rId4" Type="http://schemas.openxmlformats.org/officeDocument/2006/relationships/image" Target="../media/image5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emf"/><Relationship Id="rId2" Type="http://schemas.openxmlformats.org/officeDocument/2006/relationships/image" Target="../media/image55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emf"/><Relationship Id="rId5" Type="http://schemas.openxmlformats.org/officeDocument/2006/relationships/image" Target="../media/image58.emf"/><Relationship Id="rId4" Type="http://schemas.openxmlformats.org/officeDocument/2006/relationships/image" Target="../media/image57.e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wmf"/><Relationship Id="rId3" Type="http://schemas.openxmlformats.org/officeDocument/2006/relationships/image" Target="../media/image61.emf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4.emf"/><Relationship Id="rId5" Type="http://schemas.openxmlformats.org/officeDocument/2006/relationships/image" Target="../media/image63.emf"/><Relationship Id="rId10" Type="http://schemas.openxmlformats.org/officeDocument/2006/relationships/image" Target="../media/image66.emf"/><Relationship Id="rId4" Type="http://schemas.openxmlformats.org/officeDocument/2006/relationships/image" Target="../media/image62.emf"/><Relationship Id="rId9" Type="http://schemas.openxmlformats.org/officeDocument/2006/relationships/image" Target="../media/image65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emf"/><Relationship Id="rId2" Type="http://schemas.openxmlformats.org/officeDocument/2006/relationships/image" Target="../media/image67.emf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GIF"/><Relationship Id="rId2" Type="http://schemas.openxmlformats.org/officeDocument/2006/relationships/image" Target="../media/image69.GIF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2.jpeg"/><Relationship Id="rId4" Type="http://schemas.openxmlformats.org/officeDocument/2006/relationships/image" Target="../media/image71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emf"/><Relationship Id="rId7" Type="http://schemas.openxmlformats.org/officeDocument/2006/relationships/image" Target="../media/image79.emf"/><Relationship Id="rId2" Type="http://schemas.openxmlformats.org/officeDocument/2006/relationships/image" Target="../media/image74.emf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8.emf"/><Relationship Id="rId5" Type="http://schemas.openxmlformats.org/officeDocument/2006/relationships/image" Target="../media/image77.emf"/><Relationship Id="rId4" Type="http://schemas.openxmlformats.org/officeDocument/2006/relationships/image" Target="../media/image76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emf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emf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3.em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7" Type="http://schemas.openxmlformats.org/officeDocument/2006/relationships/image" Target="../media/image88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emf"/><Relationship Id="rId5" Type="http://schemas.openxmlformats.org/officeDocument/2006/relationships/image" Target="../media/image86.emf"/><Relationship Id="rId4" Type="http://schemas.openxmlformats.org/officeDocument/2006/relationships/image" Target="../media/image8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69.GI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3.png"/><Relationship Id="rId5" Type="http://schemas.openxmlformats.org/officeDocument/2006/relationships/image" Target="../media/image92.GIF"/><Relationship Id="rId4" Type="http://schemas.openxmlformats.org/officeDocument/2006/relationships/image" Target="../media/image9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7" Type="http://schemas.openxmlformats.org/officeDocument/2006/relationships/image" Target="../media/image101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0.png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5.png"/><Relationship Id="rId4" Type="http://schemas.openxmlformats.org/officeDocument/2006/relationships/image" Target="../media/image104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GIF"/><Relationship Id="rId5" Type="http://schemas.openxmlformats.org/officeDocument/2006/relationships/image" Target="../media/image110.emf"/><Relationship Id="rId4" Type="http://schemas.openxmlformats.org/officeDocument/2006/relationships/image" Target="../media/image109.e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11.gi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em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GIF"/><Relationship Id="rId5" Type="http://schemas.openxmlformats.org/officeDocument/2006/relationships/image" Target="../media/image117.GIF"/><Relationship Id="rId4" Type="http://schemas.openxmlformats.org/officeDocument/2006/relationships/image" Target="../media/image116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jpeg"/><Relationship Id="rId3" Type="http://schemas.openxmlformats.org/officeDocument/2006/relationships/image" Target="../media/image123.png"/><Relationship Id="rId7" Type="http://schemas.openxmlformats.org/officeDocument/2006/relationships/image" Target="../media/image125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21.wmf"/><Relationship Id="rId5" Type="http://schemas.openxmlformats.org/officeDocument/2006/relationships/oleObject" Target="../embeddings/oleObject8.bin"/><Relationship Id="rId10" Type="http://schemas.openxmlformats.org/officeDocument/2006/relationships/image" Target="../media/image122.wmf"/><Relationship Id="rId4" Type="http://schemas.openxmlformats.org/officeDocument/2006/relationships/image" Target="../media/image124.png"/><Relationship Id="rId9" Type="http://schemas.openxmlformats.org/officeDocument/2006/relationships/oleObject" Target="../embeddings/oleObject9.bin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0.emf"/><Relationship Id="rId5" Type="http://schemas.openxmlformats.org/officeDocument/2006/relationships/image" Target="../media/image129.emf"/><Relationship Id="rId4" Type="http://schemas.openxmlformats.org/officeDocument/2006/relationships/image" Target="../media/image12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6174" y="3933770"/>
            <a:ext cx="9126537" cy="86518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120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890" y="1772920"/>
            <a:ext cx="9131935" cy="321564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1200" dirty="0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027" name="Picture 3" descr="C:\Users\pp\Desktop\logo-lon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85728"/>
            <a:ext cx="5150946" cy="915561"/>
          </a:xfrm>
          <a:prstGeom prst="rect">
            <a:avLst/>
          </a:prstGeom>
          <a:noFill/>
        </p:spPr>
      </p:pic>
      <p:sp>
        <p:nvSpPr>
          <p:cNvPr id="9" name="标题 4097"/>
          <p:cNvSpPr>
            <a:spLocks noGrp="1"/>
          </p:cNvSpPr>
          <p:nvPr>
            <p:ph type="ctrTitle"/>
          </p:nvPr>
        </p:nvSpPr>
        <p:spPr>
          <a:xfrm>
            <a:off x="0" y="1700530"/>
            <a:ext cx="9178925" cy="1584325"/>
          </a:xfrm>
        </p:spPr>
        <p:txBody>
          <a:bodyPr anchor="ctr"/>
          <a:lstStyle/>
          <a:p>
            <a:r>
              <a:rPr lang="en-US" altLang="zh-CN" sz="3200" kern="1200" baseline="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+mj-cs"/>
              </a:rPr>
              <a:t>Collective behavior </a:t>
            </a:r>
            <a:r>
              <a:rPr lang="en-US" altLang="zh-CN" sz="3200" kern="1200" baseline="0" dirty="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+mj-cs"/>
              </a:rPr>
              <a:t>of artificial active matter</a:t>
            </a:r>
          </a:p>
        </p:txBody>
      </p:sp>
      <p:sp>
        <p:nvSpPr>
          <p:cNvPr id="10" name="副标题 2"/>
          <p:cNvSpPr>
            <a:spLocks noGrp="1"/>
          </p:cNvSpPr>
          <p:nvPr>
            <p:ph type="subTitle" idx="1"/>
          </p:nvPr>
        </p:nvSpPr>
        <p:spPr>
          <a:xfrm>
            <a:off x="5715" y="3644265"/>
            <a:ext cx="9173845" cy="1026160"/>
          </a:xfrm>
        </p:spPr>
        <p:txBody>
          <a:bodyPr anchor="t"/>
          <a:lstStyle/>
          <a:p>
            <a:pPr defTabSz="233680"/>
            <a:r>
              <a:rPr lang="zh-CN" altLang="en-US" sz="2400" kern="1200" baseline="0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杨明成</a:t>
            </a:r>
            <a:endParaRPr lang="en-US" altLang="zh-CN" sz="2400" kern="1200" baseline="0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defTabSz="233680"/>
            <a:r>
              <a:rPr lang="zh-CN" alt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中科院物理所</a:t>
            </a:r>
            <a:endParaRPr lang="en-US" altLang="zh-CN" sz="2400" kern="1200" baseline="0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标题 12290"/>
          <p:cNvSpPr>
            <a:spLocks noGrp="1"/>
          </p:cNvSpPr>
          <p:nvPr/>
        </p:nvSpPr>
        <p:spPr>
          <a:xfrm>
            <a:off x="685800" y="36195"/>
            <a:ext cx="8213725" cy="6572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800" dirty="0">
                <a:solidFill>
                  <a:schemeClr val="tx2"/>
                </a:solidFill>
                <a:latin typeface="Aharoni" panose="02010803020104030203" charset="0"/>
                <a:cs typeface="Aharoni" panose="02010803020104030203" charset="0"/>
              </a:rPr>
              <a:t>      </a:t>
            </a:r>
            <a:endParaRPr lang="en-US" sz="24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152673" y="6309320"/>
            <a:ext cx="263069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Bacteria (E. Coli)</a:t>
            </a:r>
          </a:p>
        </p:txBody>
      </p:sp>
      <p:pic>
        <p:nvPicPr>
          <p:cNvPr id="12" name="图片 11" descr="bacteria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3531005"/>
            <a:ext cx="2934675" cy="2694521"/>
          </a:xfrm>
          <a:prstGeom prst="rect">
            <a:avLst/>
          </a:prstGeom>
        </p:spPr>
      </p:pic>
      <p:pic>
        <p:nvPicPr>
          <p:cNvPr id="14" name="图片 13" descr="puller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9955" y="3531006"/>
            <a:ext cx="2922445" cy="269452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4968685" y="6236679"/>
            <a:ext cx="37252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self-propelling colloidal flask</a:t>
            </a:r>
          </a:p>
        </p:txBody>
      </p:sp>
      <p:cxnSp>
        <p:nvCxnSpPr>
          <p:cNvPr id="11" name="直接连接符 10">
            <a:extLst>
              <a:ext uri="{FF2B5EF4-FFF2-40B4-BE49-F238E27FC236}">
                <a16:creationId xmlns:a16="http://schemas.microsoft.com/office/drawing/2014/main" id="{67302051-7351-442D-A395-5FBF77F7EEDB}"/>
              </a:ext>
            </a:extLst>
          </p:cNvPr>
          <p:cNvCxnSpPr/>
          <p:nvPr/>
        </p:nvCxnSpPr>
        <p:spPr>
          <a:xfrm>
            <a:off x="796570" y="49397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>
            <a:extLst>
              <a:ext uri="{FF2B5EF4-FFF2-40B4-BE49-F238E27FC236}">
                <a16:creationId xmlns:a16="http://schemas.microsoft.com/office/drawing/2014/main" id="{11D4032F-41F1-45AD-AAD7-46EAE9D74410}"/>
              </a:ext>
            </a:extLst>
          </p:cNvPr>
          <p:cNvSpPr/>
          <p:nvPr/>
        </p:nvSpPr>
        <p:spPr>
          <a:xfrm>
            <a:off x="2049443" y="44242"/>
            <a:ext cx="34147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Self-propelled particle</a:t>
            </a:r>
            <a:endParaRPr lang="zh-CN" altLang="en-US" sz="2400" b="1" dirty="0">
              <a:solidFill>
                <a:schemeClr val="tx2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15" name="平行四边形 14">
            <a:extLst>
              <a:ext uri="{FF2B5EF4-FFF2-40B4-BE49-F238E27FC236}">
                <a16:creationId xmlns:a16="http://schemas.microsoft.com/office/drawing/2014/main" id="{EE87CDE3-B1BC-4DF4-AF65-8646D79D1E2D}"/>
              </a:ext>
            </a:extLst>
          </p:cNvPr>
          <p:cNvSpPr/>
          <p:nvPr/>
        </p:nvSpPr>
        <p:spPr>
          <a:xfrm>
            <a:off x="361315" y="10287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3" descr="C:\Users\Chen\Documents\NewIOP_JobTalk\Brownian_motion\tracked\Brownian_motion_8bit_reduced.gif">
            <a:extLst>
              <a:ext uri="{FF2B5EF4-FFF2-40B4-BE49-F238E27FC236}">
                <a16:creationId xmlns:a16="http://schemas.microsoft.com/office/drawing/2014/main" id="{20C8DEBF-B6F4-4948-A1C6-BE2D7340A230}"/>
              </a:ext>
            </a:extLst>
          </p:cNvPr>
          <p:cNvPicPr>
            <a:picLocks noGrp="1" noChangeAspect="1" noChangeArrowheads="1" noCrop="1"/>
          </p:cNvPicPr>
          <p:nvPr>
            <p:ph idx="1"/>
            <p:custDataLst>
              <p:tags r:id="rId1"/>
            </p:custDataLst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3347864" y="632474"/>
            <a:ext cx="3077140" cy="2590001"/>
          </a:xfrm>
          <a:prstGeom prst="rect">
            <a:avLst/>
          </a:prstGeom>
          <a:noFill/>
        </p:spPr>
      </p:pic>
      <p:sp>
        <p:nvSpPr>
          <p:cNvPr id="16" name="文本框 15">
            <a:extLst>
              <a:ext uri="{FF2B5EF4-FFF2-40B4-BE49-F238E27FC236}">
                <a16:creationId xmlns:a16="http://schemas.microsoft.com/office/drawing/2014/main" id="{817E70E7-51B3-4A66-A744-2AA853720FA8}"/>
              </a:ext>
            </a:extLst>
          </p:cNvPr>
          <p:cNvSpPr txBox="1"/>
          <p:nvPr/>
        </p:nvSpPr>
        <p:spPr>
          <a:xfrm>
            <a:off x="539552" y="1608447"/>
            <a:ext cx="2630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Colloidal Brownian motion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>
            <a:grpSpLocks noChangeAspect="1"/>
          </p:cNvGrpSpPr>
          <p:nvPr/>
        </p:nvGrpSpPr>
        <p:grpSpPr>
          <a:xfrm>
            <a:off x="467544" y="3246812"/>
            <a:ext cx="7776864" cy="679268"/>
            <a:chOff x="326" y="4713"/>
            <a:chExt cx="12556" cy="1143"/>
          </a:xfrm>
        </p:grpSpPr>
        <p:sp>
          <p:nvSpPr>
            <p:cNvPr id="11273" name="箭头 283"/>
            <p:cNvSpPr/>
            <p:nvPr/>
          </p:nvSpPr>
          <p:spPr>
            <a:xfrm>
              <a:off x="2598" y="5594"/>
              <a:ext cx="9071" cy="3"/>
            </a:xfrm>
            <a:prstGeom prst="line">
              <a:avLst/>
            </a:prstGeom>
            <a:ln w="101600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</p:sp>
        <p:graphicFrame>
          <p:nvGraphicFramePr>
            <p:cNvPr id="11274" name="对象 11273"/>
            <p:cNvGraphicFramePr>
              <a:graphicFrameLocks noChangeAspect="1"/>
            </p:cNvGraphicFramePr>
            <p:nvPr/>
          </p:nvGraphicFramePr>
          <p:xfrm>
            <a:off x="2338" y="4733"/>
            <a:ext cx="892" cy="68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94" r:id="rId3" imgW="274955" imgH="209550" progId="">
                    <p:embed/>
                  </p:oleObj>
                </mc:Choice>
                <mc:Fallback>
                  <p:oleObj r:id="rId3" imgW="274955" imgH="209550" progId="">
                    <p:embed/>
                    <p:pic>
                      <p:nvPicPr>
                        <p:cNvPr id="11274" name="对象 11273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2338" y="4733"/>
                          <a:ext cx="892" cy="68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1275" name="对象 11274"/>
            <p:cNvGraphicFramePr>
              <a:graphicFrameLocks noChangeAspect="1"/>
            </p:cNvGraphicFramePr>
            <p:nvPr/>
          </p:nvGraphicFramePr>
          <p:xfrm>
            <a:off x="5075" y="4713"/>
            <a:ext cx="920" cy="7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95" r:id="rId5" imgW="274955" imgH="209550" progId="">
                    <p:embed/>
                  </p:oleObj>
                </mc:Choice>
                <mc:Fallback>
                  <p:oleObj r:id="rId5" imgW="274955" imgH="209550" progId="">
                    <p:embed/>
                    <p:pic>
                      <p:nvPicPr>
                        <p:cNvPr id="11275" name="对象 11274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5075" y="4713"/>
                          <a:ext cx="920" cy="70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1276" name="对象 11275"/>
            <p:cNvGraphicFramePr>
              <a:graphicFrameLocks noChangeAspect="1"/>
            </p:cNvGraphicFramePr>
            <p:nvPr/>
          </p:nvGraphicFramePr>
          <p:xfrm>
            <a:off x="8367" y="4713"/>
            <a:ext cx="875" cy="7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96" r:id="rId7" imgW="261620" imgH="209550" progId="">
                    <p:embed/>
                  </p:oleObj>
                </mc:Choice>
                <mc:Fallback>
                  <p:oleObj r:id="rId7" imgW="261620" imgH="209550" progId="">
                    <p:embed/>
                    <p:pic>
                      <p:nvPicPr>
                        <p:cNvPr id="11276" name="对象 11275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8367" y="4713"/>
                          <a:ext cx="875" cy="70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1277" name="对象 11276"/>
            <p:cNvGraphicFramePr>
              <a:graphicFrameLocks noChangeAspect="1"/>
            </p:cNvGraphicFramePr>
            <p:nvPr/>
          </p:nvGraphicFramePr>
          <p:xfrm>
            <a:off x="11207" y="4732"/>
            <a:ext cx="765" cy="68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97" r:id="rId9" imgW="236220" imgH="209550" progId="">
                    <p:embed/>
                  </p:oleObj>
                </mc:Choice>
                <mc:Fallback>
                  <p:oleObj r:id="rId9" imgW="236220" imgH="209550" progId="">
                    <p:embed/>
                    <p:pic>
                      <p:nvPicPr>
                        <p:cNvPr id="11277" name="对象 11276"/>
                        <p:cNvPicPr/>
                        <p:nvPr/>
                      </p:nvPicPr>
                      <p:blipFill>
                        <a:blip r:embed="rId10"/>
                        <a:stretch>
                          <a:fillRect/>
                        </a:stretch>
                      </p:blipFill>
                      <p:spPr>
                        <a:xfrm>
                          <a:off x="11207" y="4732"/>
                          <a:ext cx="765" cy="68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1278" name="文本框 11277"/>
            <p:cNvSpPr txBox="1"/>
            <p:nvPr/>
          </p:nvSpPr>
          <p:spPr>
            <a:xfrm>
              <a:off x="11820" y="4782"/>
              <a:ext cx="1062" cy="62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/>
            <a:p>
              <a:r>
                <a:rPr lang="zh-CN" altLang="en-US" sz="2000" dirty="0">
                  <a:latin typeface="Times New Roman" panose="02020603050405020304" pitchFamily="18" charset="0"/>
                </a:rPr>
                <a:t>(m)</a:t>
              </a:r>
            </a:p>
          </p:txBody>
        </p:sp>
        <p:sp>
          <p:nvSpPr>
            <p:cNvPr id="11280" name="文本框 11279"/>
            <p:cNvSpPr txBox="1"/>
            <p:nvPr/>
          </p:nvSpPr>
          <p:spPr>
            <a:xfrm>
              <a:off x="326" y="5231"/>
              <a:ext cx="2268" cy="6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/>
            <a:p>
              <a:r>
                <a:rPr lang="zh-CN" altLang="en-US" sz="2000" dirty="0">
                  <a:latin typeface="Times New Roman" panose="02020603050405020304" pitchFamily="18" charset="0"/>
                </a:rPr>
                <a:t>length scale</a:t>
              </a:r>
            </a:p>
          </p:txBody>
        </p:sp>
      </p:grpSp>
      <p:cxnSp>
        <p:nvCxnSpPr>
          <p:cNvPr id="6" name="直接连接符 5"/>
          <p:cNvCxnSpPr/>
          <p:nvPr/>
        </p:nvCxnSpPr>
        <p:spPr>
          <a:xfrm>
            <a:off x="796570" y="49397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矩形 30"/>
          <p:cNvSpPr/>
          <p:nvPr/>
        </p:nvSpPr>
        <p:spPr>
          <a:xfrm>
            <a:off x="2049443" y="44242"/>
            <a:ext cx="21194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Active Matter</a:t>
            </a:r>
            <a:endParaRPr lang="zh-CN" altLang="en-US" sz="2400" b="1" dirty="0">
              <a:solidFill>
                <a:schemeClr val="tx2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20" name="平行四边形 19"/>
          <p:cNvSpPr/>
          <p:nvPr/>
        </p:nvSpPr>
        <p:spPr>
          <a:xfrm>
            <a:off x="361315" y="10287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915816" y="548680"/>
            <a:ext cx="4464496" cy="113755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285750" indent="-285750" algn="l" fontAlgn="auto">
              <a:lnSpc>
                <a:spcPct val="130000"/>
              </a:lnSpc>
              <a:buFont typeface="Wingdings" panose="05000000000000000000" charset="0"/>
              <a:buChar char="Ø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Consisting of self-propelled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units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L="285750" indent="-285750" algn="l" fontAlgn="auto">
              <a:lnSpc>
                <a:spcPct val="130000"/>
              </a:lnSpc>
              <a:buFont typeface="Wingdings" panose="05000000000000000000" charset="0"/>
              <a:buChar char="Ø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Intrinsically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out-of-equilibrium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L="285750" indent="-285750" algn="l" fontAlgn="auto">
              <a:lnSpc>
                <a:spcPct val="130000"/>
              </a:lnSpc>
              <a:buFont typeface="Wingdings" panose="05000000000000000000" charset="0"/>
              <a:buChar char="Ø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Novel phenomena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graphicFrame>
        <p:nvGraphicFramePr>
          <p:cNvPr id="11" name="对象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51580993"/>
              </p:ext>
            </p:extLst>
          </p:nvPr>
        </p:nvGraphicFramePr>
        <p:xfrm>
          <a:off x="3109189" y="2385931"/>
          <a:ext cx="1069976" cy="8270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98" r:id="rId11" imgW="2255520" imgH="1752600" progId="Paint.Picture">
                  <p:embed/>
                </p:oleObj>
              </mc:Choice>
              <mc:Fallback>
                <p:oleObj r:id="rId11" imgW="2255520" imgH="1752600" progId="Paint.Picture">
                  <p:embed/>
                  <p:pic>
                    <p:nvPicPr>
                      <p:cNvPr id="11" name="对象 10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109189" y="2385931"/>
                        <a:ext cx="1069976" cy="8270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对象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9305454"/>
              </p:ext>
            </p:extLst>
          </p:nvPr>
        </p:nvGraphicFramePr>
        <p:xfrm>
          <a:off x="1255712" y="2276872"/>
          <a:ext cx="1069975" cy="8966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99" r:id="rId13" imgW="2278380" imgH="2004060" progId="Paint.Picture">
                  <p:embed/>
                </p:oleObj>
              </mc:Choice>
              <mc:Fallback>
                <p:oleObj r:id="rId13" imgW="2278380" imgH="2004060" progId="Paint.Picture">
                  <p:embed/>
                  <p:pic>
                    <p:nvPicPr>
                      <p:cNvPr id="13" name="对象 12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1255712" y="2276872"/>
                        <a:ext cx="1069975" cy="8966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5" name="图片 1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149964" y="2328945"/>
            <a:ext cx="1151263" cy="884030"/>
          </a:xfrm>
          <a:prstGeom prst="rect">
            <a:avLst/>
          </a:prstGeom>
        </p:spPr>
      </p:pic>
      <p:pic>
        <p:nvPicPr>
          <p:cNvPr id="3086" name="Picture 14" descr="Image result for starling">
            <a:extLst>
              <a:ext uri="{FF2B5EF4-FFF2-40B4-BE49-F238E27FC236}">
                <a16:creationId xmlns:a16="http://schemas.microsoft.com/office/drawing/2014/main" id="{F68D5C95-D344-4DC9-9300-C0ED8F3797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425" y="2294736"/>
            <a:ext cx="1151263" cy="86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左大括号 1">
            <a:extLst>
              <a:ext uri="{FF2B5EF4-FFF2-40B4-BE49-F238E27FC236}">
                <a16:creationId xmlns:a16="http://schemas.microsoft.com/office/drawing/2014/main" id="{C450AA78-7D64-4B06-82AA-1229AD21C711}"/>
              </a:ext>
            </a:extLst>
          </p:cNvPr>
          <p:cNvSpPr/>
          <p:nvPr/>
        </p:nvSpPr>
        <p:spPr>
          <a:xfrm>
            <a:off x="2699792" y="692696"/>
            <a:ext cx="203989" cy="860286"/>
          </a:xfrm>
          <a:prstGeom prst="lef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文本框 9222">
            <a:extLst>
              <a:ext uri="{FF2B5EF4-FFF2-40B4-BE49-F238E27FC236}">
                <a16:creationId xmlns:a16="http://schemas.microsoft.com/office/drawing/2014/main" id="{ED5AB1D8-8555-43AD-90D1-4E23048F34ED}"/>
              </a:ext>
            </a:extLst>
          </p:cNvPr>
          <p:cNvSpPr txBox="1"/>
          <p:nvPr/>
        </p:nvSpPr>
        <p:spPr>
          <a:xfrm>
            <a:off x="467544" y="4602614"/>
            <a:ext cx="8316415" cy="338554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altLang="zh-CN" sz="1600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Artificial active matter</a:t>
            </a:r>
            <a:r>
              <a:rPr lang="zh-CN" altLang="en-US" sz="1600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：</a:t>
            </a:r>
            <a:r>
              <a:rPr lang="en-US" altLang="zh-CN" sz="1600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self-propulsion from</a:t>
            </a:r>
            <a:r>
              <a:rPr lang="zh-CN" altLang="en-US" sz="1600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1600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simple</a:t>
            </a:r>
            <a:r>
              <a:rPr lang="zh-CN" altLang="en-US" sz="1600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1600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physical</a:t>
            </a:r>
            <a:r>
              <a:rPr lang="zh-CN" altLang="en-US" sz="1600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1600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or chemical effects</a:t>
            </a:r>
            <a:endParaRPr lang="zh-CN" altLang="en-US" sz="1600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pSp>
        <p:nvGrpSpPr>
          <p:cNvPr id="29" name="组合 28">
            <a:extLst>
              <a:ext uri="{FF2B5EF4-FFF2-40B4-BE49-F238E27FC236}">
                <a16:creationId xmlns:a16="http://schemas.microsoft.com/office/drawing/2014/main" id="{DBE8C6AF-C1B6-4B05-B4BD-D5AD4ACDECDD}"/>
              </a:ext>
            </a:extLst>
          </p:cNvPr>
          <p:cNvGrpSpPr/>
          <p:nvPr/>
        </p:nvGrpSpPr>
        <p:grpSpPr>
          <a:xfrm>
            <a:off x="3059832" y="5589240"/>
            <a:ext cx="5991165" cy="387985"/>
            <a:chOff x="6986" y="5002"/>
            <a:chExt cx="9229" cy="611"/>
          </a:xfrm>
        </p:grpSpPr>
        <p:grpSp>
          <p:nvGrpSpPr>
            <p:cNvPr id="30" name="组合 29">
              <a:extLst>
                <a:ext uri="{FF2B5EF4-FFF2-40B4-BE49-F238E27FC236}">
                  <a16:creationId xmlns:a16="http://schemas.microsoft.com/office/drawing/2014/main" id="{C09B96BC-9625-4134-B2F1-D0FB07BD00C0}"/>
                </a:ext>
              </a:extLst>
            </p:cNvPr>
            <p:cNvGrpSpPr/>
            <p:nvPr/>
          </p:nvGrpSpPr>
          <p:grpSpPr>
            <a:xfrm>
              <a:off x="6986" y="5002"/>
              <a:ext cx="9229" cy="611"/>
              <a:chOff x="3930" y="5354"/>
              <a:chExt cx="9496" cy="611"/>
            </a:xfrm>
          </p:grpSpPr>
          <p:sp>
            <p:nvSpPr>
              <p:cNvPr id="33" name="文本框 32">
                <a:extLst>
                  <a:ext uri="{FF2B5EF4-FFF2-40B4-BE49-F238E27FC236}">
                    <a16:creationId xmlns:a16="http://schemas.microsoft.com/office/drawing/2014/main" id="{56D2BD18-7A18-47A8-8935-6ACD92968F7E}"/>
                  </a:ext>
                </a:extLst>
              </p:cNvPr>
              <p:cNvSpPr txBox="1"/>
              <p:nvPr/>
            </p:nvSpPr>
            <p:spPr>
              <a:xfrm>
                <a:off x="3930" y="5378"/>
                <a:ext cx="9496" cy="533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/>
              <a:p>
                <a:r>
                  <a:rPr lang="en-US" altLang="zh-CN" sz="1600" dirty="0"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rPr>
                  <a:t>Catalytic reaction</a:t>
                </a:r>
                <a:r>
                  <a:rPr lang="zh-CN" altLang="en-US" sz="1600" dirty="0"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rPr>
                  <a:t>        </a:t>
                </a:r>
                <a:r>
                  <a:rPr lang="en-US" altLang="zh-CN" sz="1600" dirty="0"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rPr>
                  <a:t>chemical gradient         </a:t>
                </a:r>
                <a:r>
                  <a:rPr lang="en-US" altLang="zh-CN" sz="1600" dirty="0" err="1"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rPr>
                  <a:t>phoresis</a:t>
                </a:r>
                <a:endParaRPr lang="zh-CN" altLang="en-US" sz="1600" dirty="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</p:txBody>
          </p:sp>
          <p:sp>
            <p:nvSpPr>
              <p:cNvPr id="34" name="右箭头 18">
                <a:extLst>
                  <a:ext uri="{FF2B5EF4-FFF2-40B4-BE49-F238E27FC236}">
                    <a16:creationId xmlns:a16="http://schemas.microsoft.com/office/drawing/2014/main" id="{36DBAD33-FBFF-4C2E-BC24-FE63BFE4FBB5}"/>
                  </a:ext>
                </a:extLst>
              </p:cNvPr>
              <p:cNvSpPr/>
              <p:nvPr/>
            </p:nvSpPr>
            <p:spPr>
              <a:xfrm>
                <a:off x="6897" y="5457"/>
                <a:ext cx="449" cy="361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sp>
            <p:nvSpPr>
              <p:cNvPr id="35" name="流程图: 过程 34">
                <a:extLst>
                  <a:ext uri="{FF2B5EF4-FFF2-40B4-BE49-F238E27FC236}">
                    <a16:creationId xmlns:a16="http://schemas.microsoft.com/office/drawing/2014/main" id="{7C986089-D0A7-4020-800C-526642FF029E}"/>
                  </a:ext>
                </a:extLst>
              </p:cNvPr>
              <p:cNvSpPr/>
              <p:nvPr/>
            </p:nvSpPr>
            <p:spPr>
              <a:xfrm>
                <a:off x="3933" y="5354"/>
                <a:ext cx="8618" cy="611"/>
              </a:xfrm>
              <a:prstGeom prst="flowChartProcess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</p:grpSp>
        <p:sp>
          <p:nvSpPr>
            <p:cNvPr id="32" name="右箭头 55">
              <a:extLst>
                <a:ext uri="{FF2B5EF4-FFF2-40B4-BE49-F238E27FC236}">
                  <a16:creationId xmlns:a16="http://schemas.microsoft.com/office/drawing/2014/main" id="{96FA97BF-909D-4427-81D3-0472D75F4A9B}"/>
                </a:ext>
              </a:extLst>
            </p:cNvPr>
            <p:cNvSpPr/>
            <p:nvPr/>
          </p:nvSpPr>
          <p:spPr>
            <a:xfrm>
              <a:off x="13309" y="5107"/>
              <a:ext cx="430" cy="422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  <p:pic>
        <p:nvPicPr>
          <p:cNvPr id="36" name="Picture 2" descr="Image result for self-diffusiophoretic Janus particle">
            <a:extLst>
              <a:ext uri="{FF2B5EF4-FFF2-40B4-BE49-F238E27FC236}">
                <a16:creationId xmlns:a16="http://schemas.microsoft.com/office/drawing/2014/main" id="{3D9DCA10-BD2F-4BC3-ABB2-835B68C16B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069" y="4889452"/>
            <a:ext cx="1666723" cy="185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文本框 9222">
            <a:extLst>
              <a:ext uri="{FF2B5EF4-FFF2-40B4-BE49-F238E27FC236}">
                <a16:creationId xmlns:a16="http://schemas.microsoft.com/office/drawing/2014/main" id="{A47A755E-2BC6-4FF5-AD63-4F0486AB2D9C}"/>
              </a:ext>
            </a:extLst>
          </p:cNvPr>
          <p:cNvSpPr txBox="1"/>
          <p:nvPr/>
        </p:nvSpPr>
        <p:spPr>
          <a:xfrm>
            <a:off x="506367" y="1916832"/>
            <a:ext cx="7017961" cy="338554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altLang="zh-CN" sz="1600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Biological active matter (living matter)</a:t>
            </a:r>
            <a:endParaRPr lang="zh-CN" altLang="en-US" sz="1600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3230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8"/>
          <p:cNvSpPr txBox="1"/>
          <p:nvPr/>
        </p:nvSpPr>
        <p:spPr>
          <a:xfrm>
            <a:off x="2627784" y="4149080"/>
            <a:ext cx="4176464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Clustering without attraction</a:t>
            </a:r>
          </a:p>
        </p:txBody>
      </p:sp>
      <p:cxnSp>
        <p:nvCxnSpPr>
          <p:cNvPr id="11" name="直接连接符 10">
            <a:extLst>
              <a:ext uri="{FF2B5EF4-FFF2-40B4-BE49-F238E27FC236}">
                <a16:creationId xmlns:a16="http://schemas.microsoft.com/office/drawing/2014/main" id="{0127CCD5-42F4-4253-8775-9BD481B65B0C}"/>
              </a:ext>
            </a:extLst>
          </p:cNvPr>
          <p:cNvCxnSpPr>
            <a:cxnSpLocks/>
          </p:cNvCxnSpPr>
          <p:nvPr/>
        </p:nvCxnSpPr>
        <p:spPr>
          <a:xfrm>
            <a:off x="796570" y="49397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矩形 11">
            <a:extLst>
              <a:ext uri="{FF2B5EF4-FFF2-40B4-BE49-F238E27FC236}">
                <a16:creationId xmlns:a16="http://schemas.microsoft.com/office/drawing/2014/main" id="{659F07BD-C7A1-4691-A921-06ED783E13DD}"/>
              </a:ext>
            </a:extLst>
          </p:cNvPr>
          <p:cNvSpPr/>
          <p:nvPr/>
        </p:nvSpPr>
        <p:spPr>
          <a:xfrm>
            <a:off x="2049443" y="44242"/>
            <a:ext cx="66445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Motility induced phase separation</a:t>
            </a:r>
            <a:endParaRPr lang="zh-CN" altLang="en-US" sz="2400" b="1" dirty="0">
              <a:solidFill>
                <a:schemeClr val="tx2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13" name="平行四边形 12">
            <a:extLst>
              <a:ext uri="{FF2B5EF4-FFF2-40B4-BE49-F238E27FC236}">
                <a16:creationId xmlns:a16="http://schemas.microsoft.com/office/drawing/2014/main" id="{BABC62BC-A7FA-4D96-B8A3-3C60DB90387C}"/>
              </a:ext>
            </a:extLst>
          </p:cNvPr>
          <p:cNvSpPr/>
          <p:nvPr/>
        </p:nvSpPr>
        <p:spPr>
          <a:xfrm>
            <a:off x="361315" y="10287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DE61047E-10F4-41BD-A1C8-4B9F155A81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5013176"/>
            <a:ext cx="1532709" cy="1476103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0455EB08-D0F7-4C17-8FE7-04519C699A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298472"/>
            <a:ext cx="3740500" cy="2812302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23D56E08-5D8D-49BE-8769-DDA008649A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5268" y="1340410"/>
            <a:ext cx="3739464" cy="2749198"/>
          </a:xfrm>
          <a:prstGeom prst="rect">
            <a:avLst/>
          </a:prstGeom>
        </p:spPr>
      </p:pic>
      <p:sp>
        <p:nvSpPr>
          <p:cNvPr id="17" name="文本框 16">
            <a:extLst>
              <a:ext uri="{FF2B5EF4-FFF2-40B4-BE49-F238E27FC236}">
                <a16:creationId xmlns:a16="http://schemas.microsoft.com/office/drawing/2014/main" id="{99805256-4783-4CE6-B472-827A37D19C66}"/>
              </a:ext>
            </a:extLst>
          </p:cNvPr>
          <p:cNvSpPr txBox="1"/>
          <p:nvPr/>
        </p:nvSpPr>
        <p:spPr>
          <a:xfrm>
            <a:off x="3347864" y="464384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800" b="0" i="1" u="none" strike="noStrike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PRL</a:t>
            </a:r>
            <a:r>
              <a:rPr lang="en-US" altLang="zh-CN" sz="1800" b="0" i="0" u="none" strike="noStrike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110, 238301 (2013)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9706CBEF-8FF7-435D-A15C-6F598E2D6197}"/>
              </a:ext>
            </a:extLst>
          </p:cNvPr>
          <p:cNvSpPr txBox="1"/>
          <p:nvPr/>
        </p:nvSpPr>
        <p:spPr>
          <a:xfrm>
            <a:off x="1547664" y="863550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Activity off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C4C3A984-57A0-4295-B800-32359F7F5D72}"/>
              </a:ext>
            </a:extLst>
          </p:cNvPr>
          <p:cNvSpPr txBox="1"/>
          <p:nvPr/>
        </p:nvSpPr>
        <p:spPr>
          <a:xfrm>
            <a:off x="5940152" y="908720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Activity on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CA7F8610-83BE-440F-B1C5-0C3A9ED73ECF}"/>
              </a:ext>
            </a:extLst>
          </p:cNvPr>
          <p:cNvSpPr txBox="1"/>
          <p:nvPr/>
        </p:nvSpPr>
        <p:spPr>
          <a:xfrm>
            <a:off x="2915816" y="5589240"/>
            <a:ext cx="542438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Persistent self-propulsion induced self-trapping.</a:t>
            </a:r>
            <a:endParaRPr lang="zh-CN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325755" y="653956"/>
            <a:ext cx="8427720" cy="398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2000" b="1" i="1" dirty="0">
                <a:solidFill>
                  <a:schemeClr val="accent6">
                    <a:lumMod val="75000"/>
                  </a:schemeClr>
                </a:solidFill>
                <a:cs typeface="+mn-lt"/>
              </a:rPr>
              <a:t>(D</a:t>
            </a:r>
            <a:r>
              <a:rPr lang="en-US" altLang="zh-CN" sz="2000" b="1" baseline="-25000" dirty="0">
                <a:solidFill>
                  <a:schemeClr val="accent6">
                    <a:lumMod val="75000"/>
                  </a:schemeClr>
                </a:solidFill>
                <a:cs typeface="+mn-lt"/>
              </a:rPr>
              <a:t>A</a:t>
            </a:r>
            <a:r>
              <a:rPr lang="en-US" altLang="zh-CN" sz="2000" b="1" i="1" dirty="0">
                <a:solidFill>
                  <a:schemeClr val="accent6">
                    <a:lumMod val="75000"/>
                  </a:schemeClr>
                </a:solidFill>
                <a:cs typeface="+mn-lt"/>
              </a:rPr>
              <a:t>+D</a:t>
            </a:r>
            <a:r>
              <a:rPr lang="en-US" altLang="zh-CN" sz="2000" b="1" baseline="-25000" dirty="0">
                <a:solidFill>
                  <a:schemeClr val="accent6">
                    <a:lumMod val="75000"/>
                  </a:schemeClr>
                </a:solidFill>
                <a:cs typeface="+mn-lt"/>
              </a:rPr>
              <a:t>T</a:t>
            </a:r>
            <a:r>
              <a:rPr lang="en-US" altLang="zh-CN" sz="2000" b="1" i="1" dirty="0">
                <a:solidFill>
                  <a:schemeClr val="accent6">
                    <a:lumMod val="75000"/>
                  </a:schemeClr>
                </a:solidFill>
                <a:cs typeface="+mn-lt"/>
              </a:rPr>
              <a:t>)/μ  </a:t>
            </a:r>
            <a:r>
              <a:rPr lang="en-US" altLang="zh-CN" sz="2000" dirty="0">
                <a:solidFill>
                  <a:schemeClr val="tx1"/>
                </a:solidFill>
                <a:cs typeface="+mn-lt"/>
              </a:rPr>
              <a:t>fluctuation/dissipation, </a:t>
            </a:r>
            <a:r>
              <a:rPr lang="en-US" altLang="zh-CN" sz="2000" b="1" i="1" dirty="0">
                <a:solidFill>
                  <a:schemeClr val="accent6">
                    <a:lumMod val="75000"/>
                  </a:schemeClr>
                </a:solidFill>
                <a:cs typeface="+mn-lt"/>
              </a:rPr>
              <a:t>   E </a:t>
            </a:r>
            <a:r>
              <a:rPr lang="en-US" altLang="zh-CN" sz="2000" dirty="0">
                <a:solidFill>
                  <a:schemeClr val="tx1"/>
                </a:solidFill>
                <a:cs typeface="+mn-lt"/>
              </a:rPr>
              <a:t>kinetic energy,</a:t>
            </a:r>
            <a:r>
              <a:rPr lang="en-US" altLang="zh-CN" sz="2000" b="1" i="1" dirty="0">
                <a:solidFill>
                  <a:schemeClr val="accent6">
                    <a:lumMod val="75000"/>
                  </a:schemeClr>
                </a:solidFill>
                <a:cs typeface="+mn-lt"/>
              </a:rPr>
              <a:t>    U </a:t>
            </a:r>
            <a:r>
              <a:rPr lang="en-US" altLang="zh-CN" sz="2000" dirty="0">
                <a:solidFill>
                  <a:schemeClr val="tx1"/>
                </a:solidFill>
                <a:cs typeface="+mn-lt"/>
              </a:rPr>
              <a:t>potential energy</a:t>
            </a:r>
          </a:p>
        </p:txBody>
      </p:sp>
      <p:sp>
        <p:nvSpPr>
          <p:cNvPr id="29" name="矩形 28"/>
          <p:cNvSpPr/>
          <p:nvPr/>
        </p:nvSpPr>
        <p:spPr>
          <a:xfrm>
            <a:off x="5940152" y="1124744"/>
            <a:ext cx="7950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l-GR" altLang="zh-CN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ρ</a:t>
            </a:r>
            <a:r>
              <a:rPr lang="en-US" altLang="zh-CN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=0.3</a:t>
            </a:r>
            <a:endParaRPr lang="zh-CN" altLang="en-US" sz="2000" dirty="0"/>
          </a:p>
        </p:txBody>
      </p:sp>
      <p:sp>
        <p:nvSpPr>
          <p:cNvPr id="30" name="矩形 29"/>
          <p:cNvSpPr/>
          <p:nvPr/>
        </p:nvSpPr>
        <p:spPr>
          <a:xfrm>
            <a:off x="5940152" y="4869160"/>
            <a:ext cx="948055" cy="398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l-GR" altLang="zh-CN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ρ</a:t>
            </a:r>
            <a:r>
              <a:rPr lang="en-US" altLang="zh-CN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=0.06</a:t>
            </a:r>
            <a:endParaRPr lang="zh-CN" altLang="en-US" sz="2000" dirty="0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8647" y="1572520"/>
            <a:ext cx="5083076" cy="3413595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2627784" y="6165304"/>
            <a:ext cx="4320480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en-US" sz="1600" b="0" dirty="0">
                <a:solidFill>
                  <a:srgbClr val="000000"/>
                </a:solidFill>
                <a:latin typeface="Times New Roman" panose="02020603050405020304" pitchFamily="18" charset="0"/>
                <a:cs typeface="Helvetica" charset="0"/>
              </a:rPr>
              <a:t>Ye, … </a:t>
            </a:r>
            <a:r>
              <a:rPr lang="en-US" sz="1600" b="1" dirty="0">
                <a:solidFill>
                  <a:srgbClr val="000000"/>
                </a:solidFill>
                <a:latin typeface="Times New Roman" panose="02020603050405020304" pitchFamily="18" charset="0"/>
                <a:cs typeface="Helvetica" charset="0"/>
              </a:rPr>
              <a:t>Yang*</a:t>
            </a:r>
            <a:r>
              <a:rPr lang="en-US" sz="1600" b="0" dirty="0">
                <a:solidFill>
                  <a:srgbClr val="000000"/>
                </a:solidFill>
                <a:latin typeface="Times New Roman" panose="02020603050405020304" pitchFamily="18" charset="0"/>
                <a:cs typeface="Helvetica" charset="0"/>
              </a:rPr>
              <a:t>, </a:t>
            </a:r>
            <a:r>
              <a:rPr lang="en-US" sz="1600" b="0" i="1" dirty="0">
                <a:solidFill>
                  <a:srgbClr val="000000"/>
                </a:solidFill>
                <a:latin typeface="Times New Roman" panose="02020603050405020304" pitchFamily="18" charset="0"/>
                <a:cs typeface="Helvetica" charset="0"/>
              </a:rPr>
              <a:t>Soft Matter</a:t>
            </a:r>
            <a:r>
              <a:rPr lang="en-US" sz="1600" b="0" dirty="0">
                <a:solidFill>
                  <a:srgbClr val="000000"/>
                </a:solidFill>
                <a:latin typeface="Times New Roman" panose="02020603050405020304" pitchFamily="18" charset="0"/>
                <a:cs typeface="Helvetica" charset="0"/>
              </a:rPr>
              <a:t> </a:t>
            </a:r>
            <a:r>
              <a:rPr lang="en-US" sz="1600" b="1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16</a:t>
            </a:r>
            <a:r>
              <a:rPr lang="en-US" sz="1600" b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, 4655 (</a:t>
            </a:r>
            <a:r>
              <a:rPr lang="en-US" sz="1600" b="0" dirty="0">
                <a:solidFill>
                  <a:srgbClr val="000000"/>
                </a:solidFill>
                <a:latin typeface="Times New Roman" panose="02020603050405020304" pitchFamily="18" charset="0"/>
                <a:cs typeface="Helvetica" charset="0"/>
              </a:rPr>
              <a:t>2020</a:t>
            </a:r>
            <a:r>
              <a:rPr lang="en-US" sz="1600" b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)</a:t>
            </a:r>
            <a:endParaRPr lang="zh-CN" altLang="en-US" sz="1600" dirty="0"/>
          </a:p>
        </p:txBody>
      </p:sp>
      <p:pic>
        <p:nvPicPr>
          <p:cNvPr id="9" name="图片 8" descr="20191216161341">
            <a:extLst>
              <a:ext uri="{FF2B5EF4-FFF2-40B4-BE49-F238E27FC236}">
                <a16:creationId xmlns:a16="http://schemas.microsoft.com/office/drawing/2014/main" id="{EBC7DDC9-0042-43DD-9979-1FBAF3249E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47" y="1668372"/>
            <a:ext cx="2866463" cy="2880236"/>
          </a:xfrm>
          <a:prstGeom prst="rect">
            <a:avLst/>
          </a:prstGeom>
        </p:spPr>
      </p:pic>
      <p:cxnSp>
        <p:nvCxnSpPr>
          <p:cNvPr id="10" name="直接连接符 9">
            <a:extLst>
              <a:ext uri="{FF2B5EF4-FFF2-40B4-BE49-F238E27FC236}">
                <a16:creationId xmlns:a16="http://schemas.microsoft.com/office/drawing/2014/main" id="{BBB6975C-72F6-43FA-8B19-D88702C4C02E}"/>
              </a:ext>
            </a:extLst>
          </p:cNvPr>
          <p:cNvCxnSpPr>
            <a:cxnSpLocks/>
          </p:cNvCxnSpPr>
          <p:nvPr/>
        </p:nvCxnSpPr>
        <p:spPr>
          <a:xfrm>
            <a:off x="796570" y="49397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0">
            <a:extLst>
              <a:ext uri="{FF2B5EF4-FFF2-40B4-BE49-F238E27FC236}">
                <a16:creationId xmlns:a16="http://schemas.microsoft.com/office/drawing/2014/main" id="{A23C8732-1560-4DA7-92CB-06A820D52385}"/>
              </a:ext>
            </a:extLst>
          </p:cNvPr>
          <p:cNvSpPr/>
          <p:nvPr/>
        </p:nvSpPr>
        <p:spPr>
          <a:xfrm>
            <a:off x="2049443" y="44242"/>
            <a:ext cx="410673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Effective temperature</a:t>
            </a:r>
            <a:endParaRPr lang="zh-CN" altLang="en-US" sz="2400" b="1" dirty="0">
              <a:solidFill>
                <a:schemeClr val="tx2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12" name="平行四边形 11">
            <a:extLst>
              <a:ext uri="{FF2B5EF4-FFF2-40B4-BE49-F238E27FC236}">
                <a16:creationId xmlns:a16="http://schemas.microsoft.com/office/drawing/2014/main" id="{D11F8C88-833C-4A77-BA22-AE4B3517E098}"/>
              </a:ext>
            </a:extLst>
          </p:cNvPr>
          <p:cNvSpPr/>
          <p:nvPr/>
        </p:nvSpPr>
        <p:spPr>
          <a:xfrm>
            <a:off x="361315" y="10287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DC57C479-9E61-47AD-94CE-082933DD0987}"/>
              </a:ext>
            </a:extLst>
          </p:cNvPr>
          <p:cNvSpPr txBox="1"/>
          <p:nvPr/>
        </p:nvSpPr>
        <p:spPr>
          <a:xfrm>
            <a:off x="1331640" y="5445224"/>
            <a:ext cx="66967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temperature depends on external constraint.</a:t>
            </a:r>
            <a:endParaRPr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>
            <a:extLst>
              <a:ext uri="{FF2B5EF4-FFF2-40B4-BE49-F238E27FC236}">
                <a16:creationId xmlns:a16="http://schemas.microsoft.com/office/drawing/2014/main" id="{6D8E3569-4146-4546-A15A-B1E07D76F4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6143" y="757075"/>
            <a:ext cx="6466270" cy="1753455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B1104B3A-A1C3-4F82-AFC9-811F5F4AB7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6143" y="2801292"/>
            <a:ext cx="6466271" cy="1707826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57C13A59-7A3F-468B-8C06-5BA06126AA0D}"/>
              </a:ext>
            </a:extLst>
          </p:cNvPr>
          <p:cNvSpPr txBox="1"/>
          <p:nvPr/>
        </p:nvSpPr>
        <p:spPr>
          <a:xfrm>
            <a:off x="1115617" y="5055567"/>
            <a:ext cx="69127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altLang="zh-CN" sz="2400" b="0" i="0" u="none" strike="noStrike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Pressure is not a state function for generic active fluids.</a:t>
            </a:r>
            <a:endParaRPr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EC4568ED-C50C-45C9-A2B5-701189CEB413}"/>
              </a:ext>
            </a:extLst>
          </p:cNvPr>
          <p:cNvSpPr txBox="1"/>
          <p:nvPr/>
        </p:nvSpPr>
        <p:spPr>
          <a:xfrm>
            <a:off x="3347864" y="6093296"/>
            <a:ext cx="316835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altLang="zh-CN" sz="16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Nature Phys</a:t>
            </a:r>
            <a:r>
              <a:rPr lang="fr-FR" altLang="zh-CN" sz="16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 </a:t>
            </a:r>
            <a:r>
              <a:rPr lang="fr-FR" altLang="zh-CN" sz="16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11, </a:t>
            </a:r>
            <a:r>
              <a:rPr lang="fr-FR" altLang="zh-CN" sz="16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673 (2015).</a:t>
            </a:r>
            <a:endParaRPr lang="zh-CN" altLang="en-US" sz="16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cxnSp>
        <p:nvCxnSpPr>
          <p:cNvPr id="7" name="直接连接符 6">
            <a:extLst>
              <a:ext uri="{FF2B5EF4-FFF2-40B4-BE49-F238E27FC236}">
                <a16:creationId xmlns:a16="http://schemas.microsoft.com/office/drawing/2014/main" id="{0E14233D-09E6-4881-895C-E3A238C5DE4A}"/>
              </a:ext>
            </a:extLst>
          </p:cNvPr>
          <p:cNvCxnSpPr/>
          <p:nvPr/>
        </p:nvCxnSpPr>
        <p:spPr>
          <a:xfrm>
            <a:off x="796570" y="49397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>
            <a:extLst>
              <a:ext uri="{FF2B5EF4-FFF2-40B4-BE49-F238E27FC236}">
                <a16:creationId xmlns:a16="http://schemas.microsoft.com/office/drawing/2014/main" id="{8BA8388F-256F-47E5-926F-FC2E0CD06F93}"/>
              </a:ext>
            </a:extLst>
          </p:cNvPr>
          <p:cNvSpPr/>
          <p:nvPr/>
        </p:nvSpPr>
        <p:spPr>
          <a:xfrm>
            <a:off x="1907704" y="71744"/>
            <a:ext cx="31683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Active</a:t>
            </a:r>
            <a:r>
              <a:rPr lang="zh-CN" altLang="en-US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pressure</a:t>
            </a:r>
            <a:endParaRPr lang="zh-CN" altLang="en-US" sz="2400" b="1" dirty="0">
              <a:solidFill>
                <a:schemeClr val="tx2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11" name="平行四边形 10">
            <a:extLst>
              <a:ext uri="{FF2B5EF4-FFF2-40B4-BE49-F238E27FC236}">
                <a16:creationId xmlns:a16="http://schemas.microsoft.com/office/drawing/2014/main" id="{9AC4488A-A7BE-42C2-96FF-84A57760EC72}"/>
              </a:ext>
            </a:extLst>
          </p:cNvPr>
          <p:cNvSpPr/>
          <p:nvPr/>
        </p:nvSpPr>
        <p:spPr>
          <a:xfrm>
            <a:off x="361315" y="10287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7340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9A456DF-A205-4438-A2BF-5AD3196BC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976" y="1143439"/>
            <a:ext cx="4501572" cy="480502"/>
          </a:xfrm>
        </p:spPr>
        <p:txBody>
          <a:bodyPr/>
          <a:lstStyle/>
          <a:p>
            <a:r>
              <a:rPr lang="en-US" altLang="zh-CN" sz="1800" dirty="0"/>
              <a:t>Heat engine without temperature change</a:t>
            </a:r>
            <a:endParaRPr lang="zh-CN" altLang="en-US" sz="1800" dirty="0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E4B68B3B-2159-4EE6-9BDC-FFBABFB591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858" y="2286000"/>
            <a:ext cx="4608630" cy="2107605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6E1D9853-39D8-4F3C-81EA-A1181113C976}"/>
              </a:ext>
            </a:extLst>
          </p:cNvPr>
          <p:cNvSpPr txBox="1"/>
          <p:nvPr/>
        </p:nvSpPr>
        <p:spPr>
          <a:xfrm>
            <a:off x="5652120" y="5538718"/>
            <a:ext cx="280831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</a:t>
            </a:r>
            <a:r>
              <a:rPr lang="en-US" altLang="zh-CN" sz="1600" b="0" i="0" u="none" strike="noStrike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1600" b="1" i="0" u="none" strike="noStrike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102</a:t>
            </a:r>
            <a:r>
              <a:rPr lang="en-US" altLang="zh-CN" sz="1600" b="0" i="0" u="none" strike="noStrike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010101(R) (2020)</a:t>
            </a:r>
            <a:endParaRPr lang="zh-CN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图片 19">
            <a:extLst>
              <a:ext uri="{FF2B5EF4-FFF2-40B4-BE49-F238E27FC236}">
                <a16:creationId xmlns:a16="http://schemas.microsoft.com/office/drawing/2014/main" id="{B8D94261-6E6C-4A10-A6E0-B611FE706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1" y="1988840"/>
            <a:ext cx="3096343" cy="316613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1" name="文本框 20">
            <a:extLst>
              <a:ext uri="{FF2B5EF4-FFF2-40B4-BE49-F238E27FC236}">
                <a16:creationId xmlns:a16="http://schemas.microsoft.com/office/drawing/2014/main" id="{D2EA2A0C-7CC3-4D15-B56E-087F4FD78F1E}"/>
              </a:ext>
            </a:extLst>
          </p:cNvPr>
          <p:cNvSpPr txBox="1"/>
          <p:nvPr/>
        </p:nvSpPr>
        <p:spPr>
          <a:xfrm>
            <a:off x="683568" y="5538718"/>
            <a:ext cx="309634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altLang="zh-CN" sz="1600" i="1" dirty="0">
                <a:latin typeface="Times New Roman" panose="02020603050405020304" pitchFamily="18" charset="0"/>
                <a:cs typeface="+mn-cs"/>
              </a:rPr>
              <a:t>Nature Phys.</a:t>
            </a:r>
            <a:r>
              <a:rPr lang="fr-FR" altLang="zh-CN" sz="1600" dirty="0">
                <a:latin typeface="Times New Roman" panose="02020603050405020304" pitchFamily="18" charset="0"/>
                <a:cs typeface="+mn-cs"/>
              </a:rPr>
              <a:t> </a:t>
            </a:r>
            <a:r>
              <a:rPr lang="fr-FR" altLang="zh-CN" sz="1600" b="1" dirty="0">
                <a:latin typeface="Times New Roman" panose="02020603050405020304" pitchFamily="18" charset="0"/>
                <a:cs typeface="+mn-cs"/>
              </a:rPr>
              <a:t>12</a:t>
            </a:r>
            <a:r>
              <a:rPr lang="fr-FR" altLang="zh-CN" sz="1600" dirty="0">
                <a:latin typeface="Times New Roman" panose="02020603050405020304" pitchFamily="18" charset="0"/>
                <a:cs typeface="+mn-cs"/>
              </a:rPr>
              <a:t>, 1134 (2016)</a:t>
            </a:r>
            <a:endParaRPr lang="zh-CN" altLang="en-US" sz="1600" dirty="0"/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CBE5FD9D-27B7-49BC-9E15-E3614C99F2B6}"/>
              </a:ext>
            </a:extLst>
          </p:cNvPr>
          <p:cNvSpPr txBox="1"/>
          <p:nvPr/>
        </p:nvSpPr>
        <p:spPr>
          <a:xfrm>
            <a:off x="385455" y="1112772"/>
            <a:ext cx="454658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altLang="zh-CN" dirty="0" err="1">
                <a:latin typeface="Whitney-Semibold"/>
              </a:rPr>
              <a:t>M</a:t>
            </a:r>
            <a:r>
              <a:rPr lang="en-US" altLang="zh-CN" sz="1800" b="0" i="0" u="none" strike="noStrike" baseline="0" dirty="0" err="1">
                <a:latin typeface="Whitney-Semibold"/>
              </a:rPr>
              <a:t>icrometre</a:t>
            </a:r>
            <a:r>
              <a:rPr lang="en-US" altLang="zh-CN" sz="1800" b="0" i="0" u="none" strike="noStrike" baseline="0" dirty="0">
                <a:latin typeface="Whitney-Semibold"/>
              </a:rPr>
              <a:t>-sized Stirling heat engine operating between bacterial reservoirs</a:t>
            </a:r>
            <a:endParaRPr lang="zh-CN" altLang="en-US" dirty="0"/>
          </a:p>
        </p:txBody>
      </p:sp>
      <p:cxnSp>
        <p:nvCxnSpPr>
          <p:cNvPr id="9" name="直接连接符 8">
            <a:extLst>
              <a:ext uri="{FF2B5EF4-FFF2-40B4-BE49-F238E27FC236}">
                <a16:creationId xmlns:a16="http://schemas.microsoft.com/office/drawing/2014/main" id="{E50F1802-3445-439C-9391-D837F84CB213}"/>
              </a:ext>
            </a:extLst>
          </p:cNvPr>
          <p:cNvCxnSpPr/>
          <p:nvPr/>
        </p:nvCxnSpPr>
        <p:spPr>
          <a:xfrm>
            <a:off x="796570" y="49397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>
            <a:extLst>
              <a:ext uri="{FF2B5EF4-FFF2-40B4-BE49-F238E27FC236}">
                <a16:creationId xmlns:a16="http://schemas.microsoft.com/office/drawing/2014/main" id="{30422850-517D-47EB-867B-375D86F6FF98}"/>
              </a:ext>
            </a:extLst>
          </p:cNvPr>
          <p:cNvSpPr/>
          <p:nvPr/>
        </p:nvSpPr>
        <p:spPr>
          <a:xfrm>
            <a:off x="2049443" y="44242"/>
            <a:ext cx="29033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Active</a:t>
            </a:r>
            <a:r>
              <a:rPr lang="zh-CN" altLang="en-US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heat engine</a:t>
            </a:r>
            <a:endParaRPr lang="zh-CN" altLang="en-US" sz="2400" b="1" dirty="0">
              <a:solidFill>
                <a:schemeClr val="tx2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11" name="平行四边形 10">
            <a:extLst>
              <a:ext uri="{FF2B5EF4-FFF2-40B4-BE49-F238E27FC236}">
                <a16:creationId xmlns:a16="http://schemas.microsoft.com/office/drawing/2014/main" id="{D0F420ED-1955-481C-B2B9-EFF00FB2B9D6}"/>
              </a:ext>
            </a:extLst>
          </p:cNvPr>
          <p:cNvSpPr/>
          <p:nvPr/>
        </p:nvSpPr>
        <p:spPr>
          <a:xfrm>
            <a:off x="361315" y="10287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7168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99592" y="-27384"/>
            <a:ext cx="6781111" cy="511175"/>
          </a:xfrm>
        </p:spPr>
        <p:txBody>
          <a:bodyPr>
            <a:normAutofit/>
          </a:bodyPr>
          <a:lstStyle/>
          <a:p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Spontaneous directed motion</a:t>
            </a: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1453923"/>
            <a:ext cx="6552728" cy="3248436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3131840" y="4797152"/>
            <a:ext cx="36727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cs typeface="+mn-lt"/>
              </a:rPr>
              <a:t>bacterial ratchet motors</a:t>
            </a:r>
          </a:p>
        </p:txBody>
      </p:sp>
      <p:sp>
        <p:nvSpPr>
          <p:cNvPr id="13" name="矩形 12"/>
          <p:cNvSpPr/>
          <p:nvPr/>
        </p:nvSpPr>
        <p:spPr>
          <a:xfrm>
            <a:off x="3491880" y="5661248"/>
            <a:ext cx="302433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600" i="1" dirty="0">
                <a:latin typeface="Times New Roman" panose="02020603050405020304" pitchFamily="18" charset="0"/>
              </a:rPr>
              <a:t>PNAS</a:t>
            </a:r>
            <a:r>
              <a:rPr lang="en-US" altLang="zh-CN" sz="1600" dirty="0">
                <a:latin typeface="Times New Roman" panose="02020603050405020304" pitchFamily="18" charset="0"/>
              </a:rPr>
              <a:t> </a:t>
            </a:r>
            <a:r>
              <a:rPr lang="en-US" altLang="zh-CN" sz="1600" b="1" dirty="0">
                <a:latin typeface="Times New Roman" panose="02020603050405020304" pitchFamily="18" charset="0"/>
              </a:rPr>
              <a:t>107</a:t>
            </a:r>
            <a:r>
              <a:rPr lang="en-US" altLang="zh-CN" sz="1600" dirty="0">
                <a:latin typeface="Times New Roman" panose="02020603050405020304" pitchFamily="18" charset="0"/>
              </a:rPr>
              <a:t>, 9543 (2010) </a:t>
            </a:r>
            <a:endParaRPr lang="zh-CN" altLang="en-US" sz="1600" dirty="0"/>
          </a:p>
        </p:txBody>
      </p:sp>
      <p:cxnSp>
        <p:nvCxnSpPr>
          <p:cNvPr id="9" name="直接连接符 8">
            <a:extLst>
              <a:ext uri="{FF2B5EF4-FFF2-40B4-BE49-F238E27FC236}">
                <a16:creationId xmlns:a16="http://schemas.microsoft.com/office/drawing/2014/main" id="{E7A7BF17-2CB3-49B1-9DC7-1248A8B1D1E6}"/>
              </a:ext>
            </a:extLst>
          </p:cNvPr>
          <p:cNvCxnSpPr>
            <a:cxnSpLocks/>
          </p:cNvCxnSpPr>
          <p:nvPr/>
        </p:nvCxnSpPr>
        <p:spPr>
          <a:xfrm>
            <a:off x="796570" y="493979"/>
            <a:ext cx="7839654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平行四边形 10">
            <a:extLst>
              <a:ext uri="{FF2B5EF4-FFF2-40B4-BE49-F238E27FC236}">
                <a16:creationId xmlns:a16="http://schemas.microsoft.com/office/drawing/2014/main" id="{3DB7C055-DEB6-4235-A78B-DF66F6702824}"/>
              </a:ext>
            </a:extLst>
          </p:cNvPr>
          <p:cNvSpPr/>
          <p:nvPr/>
        </p:nvSpPr>
        <p:spPr>
          <a:xfrm>
            <a:off x="361315" y="92450"/>
            <a:ext cx="1031264" cy="409836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直接连接符 5"/>
          <p:cNvCxnSpPr/>
          <p:nvPr/>
        </p:nvCxnSpPr>
        <p:spPr>
          <a:xfrm>
            <a:off x="796570" y="49397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矩形 30"/>
          <p:cNvSpPr/>
          <p:nvPr/>
        </p:nvSpPr>
        <p:spPr>
          <a:xfrm>
            <a:off x="2049443" y="44242"/>
            <a:ext cx="44598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Emergent collective behavior</a:t>
            </a:r>
            <a:endParaRPr lang="zh-CN" altLang="en-US" sz="2400" b="1" dirty="0">
              <a:solidFill>
                <a:schemeClr val="tx2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20" name="平行四边形 19"/>
          <p:cNvSpPr/>
          <p:nvPr/>
        </p:nvSpPr>
        <p:spPr>
          <a:xfrm>
            <a:off x="361315" y="10287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图片 7" descr="GIF_bird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8598" y="692696"/>
            <a:ext cx="3165311" cy="2965947"/>
          </a:xfrm>
          <a:prstGeom prst="rect">
            <a:avLst/>
          </a:prstGeom>
        </p:spPr>
      </p:pic>
      <p:pic>
        <p:nvPicPr>
          <p:cNvPr id="30" name="microtubules">
            <a:hlinkClick r:id="" action="ppaction://media"/>
            <a:extLst>
              <a:ext uri="{FF2B5EF4-FFF2-40B4-BE49-F238E27FC236}">
                <a16:creationId xmlns:a16="http://schemas.microsoft.com/office/drawing/2014/main" id="{55289B9F-A2FA-4BA8-835A-3B38C46ECB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24889" t="1143" r="787" b="-1143"/>
          <a:stretch/>
        </p:blipFill>
        <p:spPr>
          <a:xfrm>
            <a:off x="5148064" y="692695"/>
            <a:ext cx="2952328" cy="2965951"/>
          </a:xfrm>
          <a:prstGeom prst="rect">
            <a:avLst/>
          </a:prstGeom>
        </p:spPr>
      </p:pic>
      <p:sp>
        <p:nvSpPr>
          <p:cNvPr id="32" name="TextBox 25">
            <a:extLst>
              <a:ext uri="{FF2B5EF4-FFF2-40B4-BE49-F238E27FC236}">
                <a16:creationId xmlns:a16="http://schemas.microsoft.com/office/drawing/2014/main" id="{05E94C62-EB4A-40F4-8C67-31642E969EBA}"/>
              </a:ext>
            </a:extLst>
          </p:cNvPr>
          <p:cNvSpPr txBox="1"/>
          <p:nvPr/>
        </p:nvSpPr>
        <p:spPr>
          <a:xfrm>
            <a:off x="5508104" y="3636313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cs typeface="Arial"/>
              </a:rPr>
              <a:t>      kinesin + microtubule</a:t>
            </a:r>
          </a:p>
          <a:p>
            <a:r>
              <a:rPr lang="en-US" sz="1600" dirty="0">
                <a:cs typeface="Arial"/>
              </a:rPr>
              <a:t>Sanchez </a:t>
            </a:r>
            <a:r>
              <a:rPr lang="en-US" sz="1600" i="1" dirty="0">
                <a:cs typeface="Arial"/>
              </a:rPr>
              <a:t>et al. </a:t>
            </a:r>
            <a:r>
              <a:rPr lang="en-US" sz="1600" b="1" i="1" dirty="0">
                <a:cs typeface="Arial"/>
              </a:rPr>
              <a:t>Nature</a:t>
            </a:r>
            <a:r>
              <a:rPr lang="en-US" sz="1600" dirty="0">
                <a:cs typeface="Arial"/>
              </a:rPr>
              <a:t> (2012)</a:t>
            </a:r>
          </a:p>
        </p:txBody>
      </p:sp>
      <p:pic>
        <p:nvPicPr>
          <p:cNvPr id="38" name="内容占位符 11266">
            <a:extLst>
              <a:ext uri="{FF2B5EF4-FFF2-40B4-BE49-F238E27FC236}">
                <a16:creationId xmlns:a16="http://schemas.microsoft.com/office/drawing/2014/main" id="{E6307DE7-44A2-4361-9F1E-3B8681CDABF4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7"/>
          <a:stretch>
            <a:fillRect/>
          </a:stretch>
        </p:blipFill>
        <p:spPr>
          <a:xfrm>
            <a:off x="6244098" y="4360193"/>
            <a:ext cx="2075815" cy="2131695"/>
          </a:xfrm>
        </p:spPr>
      </p:pic>
      <p:pic>
        <p:nvPicPr>
          <p:cNvPr id="40" name="图片 39">
            <a:extLst>
              <a:ext uri="{FF2B5EF4-FFF2-40B4-BE49-F238E27FC236}">
                <a16:creationId xmlns:a16="http://schemas.microsoft.com/office/drawing/2014/main" id="{C5C5BDB5-50F6-4882-BFA6-239C7F5104A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5576" y="4323759"/>
            <a:ext cx="2075815" cy="21304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" name="图片 40">
            <a:extLst>
              <a:ext uri="{FF2B5EF4-FFF2-40B4-BE49-F238E27FC236}">
                <a16:creationId xmlns:a16="http://schemas.microsoft.com/office/drawing/2014/main" id="{9CC73168-5950-4DA5-A831-0BDC61011C4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99837" y="4323124"/>
            <a:ext cx="2075815" cy="21310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TextBox 25">
            <a:extLst>
              <a:ext uri="{FF2B5EF4-FFF2-40B4-BE49-F238E27FC236}">
                <a16:creationId xmlns:a16="http://schemas.microsoft.com/office/drawing/2014/main" id="{4159A799-758E-41D1-A1E2-FB3F96E22B1B}"/>
              </a:ext>
            </a:extLst>
          </p:cNvPr>
          <p:cNvSpPr txBox="1"/>
          <p:nvPr/>
        </p:nvSpPr>
        <p:spPr>
          <a:xfrm>
            <a:off x="3419872" y="6402814"/>
            <a:ext cx="23762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cs typeface="Arial"/>
              </a:rPr>
              <a:t>Zhang </a:t>
            </a:r>
            <a:r>
              <a:rPr lang="en-US" sz="1600" i="1" dirty="0">
                <a:cs typeface="Arial"/>
              </a:rPr>
              <a:t>et al. </a:t>
            </a:r>
            <a:r>
              <a:rPr lang="en-US" sz="1600" b="1" i="1" dirty="0">
                <a:cs typeface="Arial"/>
              </a:rPr>
              <a:t>PNAS </a:t>
            </a:r>
            <a:r>
              <a:rPr lang="en-US" sz="1600" dirty="0">
                <a:cs typeface="Arial"/>
              </a:rPr>
              <a:t>(2010)</a:t>
            </a: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998DBC0-03DE-4AF3-AD0B-D2975B0DFA1F}"/>
              </a:ext>
            </a:extLst>
          </p:cNvPr>
          <p:cNvSpPr txBox="1"/>
          <p:nvPr/>
        </p:nvSpPr>
        <p:spPr>
          <a:xfrm>
            <a:off x="549851" y="6402814"/>
            <a:ext cx="243797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600" b="0" i="0" u="none" strike="noStrike" baseline="0" dirty="0"/>
              <a:t>Surrey et al, </a:t>
            </a:r>
            <a:r>
              <a:rPr lang="en-US" altLang="zh-CN" sz="1600" b="1" i="1" u="none" strike="noStrike" baseline="0" dirty="0"/>
              <a:t>Science</a:t>
            </a:r>
            <a:r>
              <a:rPr lang="en-US" altLang="zh-CN" sz="1600" b="0" i="0" u="none" strike="noStrike" baseline="0" dirty="0"/>
              <a:t> (2001)</a:t>
            </a:r>
            <a:endParaRPr lang="zh-CN" altLang="en-US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6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33">
            <a:extLst>
              <a:ext uri="{FF2B5EF4-FFF2-40B4-BE49-F238E27FC236}">
                <a16:creationId xmlns:a16="http://schemas.microsoft.com/office/drawing/2014/main" id="{B2ECA2C5-C1E0-42E9-ADFA-FD6203E12037}"/>
              </a:ext>
            </a:extLst>
          </p:cNvPr>
          <p:cNvSpPr txBox="1"/>
          <p:nvPr/>
        </p:nvSpPr>
        <p:spPr>
          <a:xfrm>
            <a:off x="5146828" y="6309320"/>
            <a:ext cx="2872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None/>
            </a:pPr>
            <a:r>
              <a:rPr lang="en-US" altLang="zh-CN" sz="1800" i="1" u="none" strike="noStrike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</a:t>
            </a:r>
            <a:r>
              <a:rPr lang="en-US" altLang="zh-CN" sz="1800" i="0" u="none" strike="noStrike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98, 062310 (2018)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6" name="直接连接符 15">
            <a:extLst>
              <a:ext uri="{FF2B5EF4-FFF2-40B4-BE49-F238E27FC236}">
                <a16:creationId xmlns:a16="http://schemas.microsoft.com/office/drawing/2014/main" id="{7105E8C6-9DDC-4C5B-9AE4-A21C9D21B991}"/>
              </a:ext>
            </a:extLst>
          </p:cNvPr>
          <p:cNvCxnSpPr/>
          <p:nvPr/>
        </p:nvCxnSpPr>
        <p:spPr>
          <a:xfrm>
            <a:off x="796570" y="49397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矩形 16">
            <a:extLst>
              <a:ext uri="{FF2B5EF4-FFF2-40B4-BE49-F238E27FC236}">
                <a16:creationId xmlns:a16="http://schemas.microsoft.com/office/drawing/2014/main" id="{912E2021-8D23-4C99-A544-3F0F3E6494CD}"/>
              </a:ext>
            </a:extLst>
          </p:cNvPr>
          <p:cNvSpPr/>
          <p:nvPr/>
        </p:nvSpPr>
        <p:spPr>
          <a:xfrm>
            <a:off x="1833225" y="44242"/>
            <a:ext cx="662720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Collective behavior of</a:t>
            </a:r>
            <a:r>
              <a:rPr lang="zh-CN" altLang="en-US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active</a:t>
            </a:r>
            <a:r>
              <a:rPr lang="zh-CN" altLang="en-US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systems</a:t>
            </a:r>
            <a:endParaRPr lang="zh-CN" altLang="en-US" sz="2400" b="1" dirty="0">
              <a:solidFill>
                <a:schemeClr val="tx2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18" name="平行四边形 17">
            <a:extLst>
              <a:ext uri="{FF2B5EF4-FFF2-40B4-BE49-F238E27FC236}">
                <a16:creationId xmlns:a16="http://schemas.microsoft.com/office/drawing/2014/main" id="{3ADB9C07-B3B8-49FF-84E2-619467860EC7}"/>
              </a:ext>
            </a:extLst>
          </p:cNvPr>
          <p:cNvSpPr/>
          <p:nvPr/>
        </p:nvSpPr>
        <p:spPr>
          <a:xfrm>
            <a:off x="361315" y="10287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BCC29B4-A159-449C-8BC0-F53F059DF1DC}"/>
              </a:ext>
            </a:extLst>
          </p:cNvPr>
          <p:cNvSpPr txBox="1"/>
          <p:nvPr/>
        </p:nvSpPr>
        <p:spPr>
          <a:xfrm>
            <a:off x="4499992" y="620683"/>
            <a:ext cx="4513469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b="0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2021 </a:t>
            </a:r>
            <a:r>
              <a:rPr lang="en-US" altLang="zh-CN" b="0" i="0" dirty="0" err="1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IgNobel</a:t>
            </a:r>
            <a:r>
              <a:rPr lang="en-US" altLang="zh-CN" b="0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 Physics Prize</a:t>
            </a:r>
          </a:p>
          <a:p>
            <a:pPr algn="l"/>
            <a:endParaRPr lang="en-US" altLang="zh-CN" sz="1400" b="0" i="0" dirty="0">
              <a:solidFill>
                <a:srgbClr val="000000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/>
            <a:r>
              <a:rPr lang="en-US" altLang="zh-CN" sz="1400" b="0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Alessandro </a:t>
            </a:r>
            <a:r>
              <a:rPr lang="en-US" altLang="zh-CN" sz="1400" b="0" i="0" dirty="0" err="1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Corbetta</a:t>
            </a:r>
            <a:r>
              <a:rPr lang="en-US" altLang="zh-CN" sz="1400" b="0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, et al, "</a:t>
            </a:r>
            <a:r>
              <a:rPr lang="en-US" altLang="zh-CN" sz="1400" b="0" i="0" dirty="0">
                <a:solidFill>
                  <a:srgbClr val="0070C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for conducting experiments to learn why pedestrians do not constantly collide with other pedestrian</a:t>
            </a:r>
            <a:r>
              <a:rPr lang="en-US" altLang="zh-CN" sz="1400" b="0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s.”</a:t>
            </a:r>
          </a:p>
          <a:p>
            <a:pPr algn="just"/>
            <a:endParaRPr lang="en-US" altLang="zh-CN" sz="1400" b="0" i="0" dirty="0">
              <a:solidFill>
                <a:srgbClr val="000000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/>
            <a:r>
              <a:rPr lang="en-US" altLang="zh-CN" sz="1400" b="0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Pedestrian traffic is a fascinating case study in dynamic collective behavior. Physicists typically model such systems as interacting matter particles, with social forces acting on people in similar ways to physical forces. </a:t>
            </a:r>
            <a:r>
              <a:rPr lang="en-US" altLang="zh-CN" sz="1400" b="0" i="0" dirty="0" err="1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Corbetta</a:t>
            </a:r>
            <a:r>
              <a:rPr lang="en-US" altLang="zh-CN" sz="1400" b="0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 et al. set up a six-month pedestrian-tracking experiment, and collected about 5 million trajectories, and used that data to build a better model for pedestrian.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365AFB4E-94E2-47CE-BDB6-C4F633DE5D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404" y="4153180"/>
            <a:ext cx="3124643" cy="2084137"/>
          </a:xfrm>
          <a:prstGeom prst="rect">
            <a:avLst/>
          </a:prstGeom>
        </p:spPr>
      </p:pic>
      <p:sp>
        <p:nvSpPr>
          <p:cNvPr id="13" name="文本框 12">
            <a:extLst>
              <a:ext uri="{FF2B5EF4-FFF2-40B4-BE49-F238E27FC236}">
                <a16:creationId xmlns:a16="http://schemas.microsoft.com/office/drawing/2014/main" id="{AEE14B65-7AC6-47F2-B922-8A22807ABBC8}"/>
              </a:ext>
            </a:extLst>
          </p:cNvPr>
          <p:cNvSpPr txBox="1"/>
          <p:nvPr/>
        </p:nvSpPr>
        <p:spPr>
          <a:xfrm>
            <a:off x="107262" y="620102"/>
            <a:ext cx="408142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b="0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2021 Nobel Physics Prize</a:t>
            </a:r>
          </a:p>
          <a:p>
            <a:pPr algn="l"/>
            <a:endParaRPr lang="en-US" altLang="zh-CN" sz="1400" b="0" i="0" dirty="0">
              <a:solidFill>
                <a:srgbClr val="000000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/>
            <a:r>
              <a:rPr lang="en-US" altLang="zh-CN" sz="1400" b="0" i="0" dirty="0">
                <a:solidFill>
                  <a:srgbClr val="2E2A25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Giorgio </a:t>
            </a:r>
            <a:r>
              <a:rPr lang="en-US" altLang="zh-CN" sz="1400" b="0" i="0" dirty="0" err="1">
                <a:solidFill>
                  <a:srgbClr val="2E2A25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Parisi</a:t>
            </a:r>
            <a:r>
              <a:rPr lang="en-US" altLang="zh-CN" sz="1400" b="0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, </a:t>
            </a:r>
            <a:r>
              <a:rPr lang="en-US" altLang="zh-CN" sz="1400" b="0" i="0" dirty="0">
                <a:solidFill>
                  <a:srgbClr val="2E2A25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"</a:t>
            </a:r>
            <a:r>
              <a:rPr lang="en-US" altLang="zh-CN" sz="1400" b="0" i="0" dirty="0">
                <a:solidFill>
                  <a:srgbClr val="0070C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for the discovery of the interplay of disorder and fluctuations in physical systems from atomic to planetary scales</a:t>
            </a:r>
            <a:r>
              <a:rPr lang="en-US" altLang="zh-CN" sz="1400" b="0" i="0" dirty="0">
                <a:solidFill>
                  <a:srgbClr val="2E2A25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."</a:t>
            </a:r>
            <a:endParaRPr lang="en-US" altLang="zh-CN" sz="1400" b="0" i="0" dirty="0">
              <a:solidFill>
                <a:srgbClr val="000000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5207AFFA-AB8F-4630-BA6D-E28B891BB8BF}"/>
              </a:ext>
            </a:extLst>
          </p:cNvPr>
          <p:cNvSpPr txBox="1"/>
          <p:nvPr/>
        </p:nvSpPr>
        <p:spPr>
          <a:xfrm>
            <a:off x="272148" y="5952038"/>
            <a:ext cx="3888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800" b="0" i="0" u="none" strike="noStrike" baseline="0" dirty="0">
                <a:solidFill>
                  <a:srgbClr val="0070C0"/>
                </a:solidFill>
                <a:latin typeface="AdvOT24c3cae3.B"/>
              </a:rPr>
              <a:t>Scale-free correlations in starling </a:t>
            </a:r>
            <a:r>
              <a:rPr lang="en-US" altLang="zh-CN" sz="1800" b="0" i="0" u="none" strike="noStrike" baseline="0" dirty="0">
                <a:solidFill>
                  <a:srgbClr val="0070C0"/>
                </a:solidFill>
                <a:latin typeface="AdvOT24c3cae3.B+fb"/>
              </a:rPr>
              <a:t>fl</a:t>
            </a:r>
            <a:r>
              <a:rPr lang="en-US" altLang="zh-CN" sz="1800" b="0" i="0" u="none" strike="noStrike" baseline="0" dirty="0">
                <a:solidFill>
                  <a:srgbClr val="0070C0"/>
                </a:solidFill>
                <a:latin typeface="AdvOT24c3cae3.B"/>
              </a:rPr>
              <a:t>ocks</a:t>
            </a:r>
            <a:endParaRPr lang="zh-CN" altLang="en-US" dirty="0">
              <a:solidFill>
                <a:srgbClr val="0070C0"/>
              </a:solidFill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01F699B4-C120-4A78-8325-8D57D350FE17}"/>
              </a:ext>
            </a:extLst>
          </p:cNvPr>
          <p:cNvSpPr txBox="1"/>
          <p:nvPr/>
        </p:nvSpPr>
        <p:spPr>
          <a:xfrm>
            <a:off x="796570" y="6309320"/>
            <a:ext cx="26163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altLang="zh-CN" b="0" i="1" u="none" strike="noStrike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PNAS</a:t>
            </a:r>
            <a:r>
              <a:rPr lang="es-ES" altLang="zh-CN" b="0" i="0" u="none" strike="noStrike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107, 11865 (2010)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C1A60E1C-1741-4213-8CBB-27EA466852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409" y="4378283"/>
            <a:ext cx="3779125" cy="1424439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:a16="http://schemas.microsoft.com/office/drawing/2014/main" id="{B7DCA7D4-83D6-4483-B6E8-614BFE652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4082" y="2372054"/>
            <a:ext cx="1708319" cy="1700827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BEB8BFB5-C83A-4DF6-9577-9BB051393C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44" y="2204864"/>
            <a:ext cx="1389425" cy="2084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2789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nature12673-sv3">
            <a:hlinkClick r:id="" action="ppaction://media"/>
            <a:extLst>
              <a:ext uri="{FF2B5EF4-FFF2-40B4-BE49-F238E27FC236}">
                <a16:creationId xmlns:a16="http://schemas.microsoft.com/office/drawing/2014/main" id="{489E61CE-80D7-4FED-8573-8EE58C7DB57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78590" y="1299286"/>
            <a:ext cx="3281842" cy="3281842"/>
          </a:xfrm>
          <a:prstGeom prst="rect">
            <a:avLst/>
          </a:prstGeom>
        </p:spPr>
      </p:pic>
      <p:sp>
        <p:nvSpPr>
          <p:cNvPr id="6" name="TextBox 33">
            <a:extLst>
              <a:ext uri="{FF2B5EF4-FFF2-40B4-BE49-F238E27FC236}">
                <a16:creationId xmlns:a16="http://schemas.microsoft.com/office/drawing/2014/main" id="{B2ECA2C5-C1E0-42E9-ADFA-FD6203E12037}"/>
              </a:ext>
            </a:extLst>
          </p:cNvPr>
          <p:cNvSpPr txBox="1"/>
          <p:nvPr/>
        </p:nvSpPr>
        <p:spPr>
          <a:xfrm>
            <a:off x="5281182" y="4582869"/>
            <a:ext cx="2872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None/>
            </a:pPr>
            <a:r>
              <a:rPr lang="en-US" sz="2000" dirty="0"/>
              <a:t>Colloidal roller flocking</a:t>
            </a:r>
          </a:p>
          <a:p>
            <a:pPr algn="r">
              <a:buNone/>
            </a:pPr>
            <a:r>
              <a:rPr lang="en-US" sz="1600" dirty="0" err="1"/>
              <a:t>Bricard</a:t>
            </a:r>
            <a:r>
              <a:rPr lang="en-US" sz="1600" dirty="0"/>
              <a:t>, </a:t>
            </a:r>
            <a:r>
              <a:rPr lang="en-US" sz="1600" i="1" dirty="0"/>
              <a:t>et al.</a:t>
            </a:r>
            <a:r>
              <a:rPr lang="en-US" sz="1600" dirty="0"/>
              <a:t> </a:t>
            </a:r>
            <a:r>
              <a:rPr lang="en-US" sz="1600" b="1" i="1" dirty="0"/>
              <a:t>Nature</a:t>
            </a:r>
            <a:r>
              <a:rPr lang="en-US" sz="1600" dirty="0"/>
              <a:t> (2013)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FE42BB94-9C78-44F0-A792-2DC9AE8BC25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99286"/>
            <a:ext cx="3672408" cy="3281842"/>
          </a:xfrm>
          <a:prstGeom prst="rect">
            <a:avLst/>
          </a:prstGeom>
        </p:spPr>
      </p:pic>
      <p:sp>
        <p:nvSpPr>
          <p:cNvPr id="8" name="文本框 2">
            <a:extLst>
              <a:ext uri="{FF2B5EF4-FFF2-40B4-BE49-F238E27FC236}">
                <a16:creationId xmlns:a16="http://schemas.microsoft.com/office/drawing/2014/main" id="{452C39A7-CFFE-4A39-B3D0-E79F77E742E7}"/>
              </a:ext>
            </a:extLst>
          </p:cNvPr>
          <p:cNvSpPr txBox="1"/>
          <p:nvPr/>
        </p:nvSpPr>
        <p:spPr>
          <a:xfrm>
            <a:off x="1259632" y="4582869"/>
            <a:ext cx="2560610" cy="646331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2000" b="0" i="0" u="none" strike="noStrike" baseline="0" dirty="0"/>
              <a:t>Living colloidal crystal</a:t>
            </a:r>
          </a:p>
          <a:p>
            <a:r>
              <a:rPr lang="en-US" altLang="zh-CN" sz="1600" b="0" i="0" u="none" strike="noStrike" baseline="0" dirty="0" err="1"/>
              <a:t>Palacci</a:t>
            </a:r>
            <a:r>
              <a:rPr lang="en-US" altLang="zh-CN" sz="1600" dirty="0"/>
              <a:t>, </a:t>
            </a:r>
            <a:r>
              <a:rPr lang="en-US" altLang="zh-CN" sz="1600" i="1" dirty="0"/>
              <a:t>et al</a:t>
            </a:r>
            <a:r>
              <a:rPr lang="en-US" altLang="zh-CN" sz="1600" dirty="0"/>
              <a:t>. </a:t>
            </a:r>
            <a:r>
              <a:rPr lang="en-US" altLang="zh-CN" sz="1600" b="1" i="1" dirty="0"/>
              <a:t>Science</a:t>
            </a:r>
            <a:r>
              <a:rPr lang="en-US" altLang="zh-CN" sz="1600" dirty="0"/>
              <a:t> (2013)</a:t>
            </a:r>
          </a:p>
        </p:txBody>
      </p:sp>
      <p:cxnSp>
        <p:nvCxnSpPr>
          <p:cNvPr id="16" name="直接连接符 15">
            <a:extLst>
              <a:ext uri="{FF2B5EF4-FFF2-40B4-BE49-F238E27FC236}">
                <a16:creationId xmlns:a16="http://schemas.microsoft.com/office/drawing/2014/main" id="{7105E8C6-9DDC-4C5B-9AE4-A21C9D21B991}"/>
              </a:ext>
            </a:extLst>
          </p:cNvPr>
          <p:cNvCxnSpPr/>
          <p:nvPr/>
        </p:nvCxnSpPr>
        <p:spPr>
          <a:xfrm>
            <a:off x="796570" y="49397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矩形 16">
            <a:extLst>
              <a:ext uri="{FF2B5EF4-FFF2-40B4-BE49-F238E27FC236}">
                <a16:creationId xmlns:a16="http://schemas.microsoft.com/office/drawing/2014/main" id="{912E2021-8D23-4C99-A544-3F0F3E6494CD}"/>
              </a:ext>
            </a:extLst>
          </p:cNvPr>
          <p:cNvSpPr/>
          <p:nvPr/>
        </p:nvSpPr>
        <p:spPr>
          <a:xfrm>
            <a:off x="1833225" y="44242"/>
            <a:ext cx="662720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Collective behavior of artificial active matter</a:t>
            </a:r>
            <a:endParaRPr lang="zh-CN" altLang="en-US" sz="2400" b="1" dirty="0">
              <a:solidFill>
                <a:schemeClr val="tx2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18" name="平行四边形 17">
            <a:extLst>
              <a:ext uri="{FF2B5EF4-FFF2-40B4-BE49-F238E27FC236}">
                <a16:creationId xmlns:a16="http://schemas.microsoft.com/office/drawing/2014/main" id="{3ADB9C07-B3B8-49FF-84E2-619467860EC7}"/>
              </a:ext>
            </a:extLst>
          </p:cNvPr>
          <p:cNvSpPr/>
          <p:nvPr/>
        </p:nvSpPr>
        <p:spPr>
          <a:xfrm>
            <a:off x="361315" y="10287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58453A1E-B2C7-4726-9B52-F8EE9D8CD725}"/>
              </a:ext>
            </a:extLst>
          </p:cNvPr>
          <p:cNvSpPr txBox="1"/>
          <p:nvPr/>
        </p:nvSpPr>
        <p:spPr>
          <a:xfrm>
            <a:off x="251520" y="5661248"/>
            <a:ext cx="8784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n"/>
            </a:pPr>
            <a:r>
              <a:rPr lang="en-US" altLang="zh-CN" sz="2000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Understand, control and design collective behavior of active matter.</a:t>
            </a:r>
          </a:p>
        </p:txBody>
      </p:sp>
    </p:spTree>
    <p:extLst>
      <p:ext uri="{BB962C8B-B14F-4D97-AF65-F5344CB8AC3E}">
        <p14:creationId xmlns:p14="http://schemas.microsoft.com/office/powerpoint/2010/main" val="3910358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幻灯片编号占位符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042AC-3BF2-B74D-BD12-8AB4CE0DD190}" type="slidenum">
              <a:rPr kumimoji="1" lang="zh-CN" altLang="en-US" smtClean="0"/>
              <a:t>12</a:t>
            </a:fld>
            <a:endParaRPr kumimoji="1" lang="zh-CN" altLang="en-US"/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565081A3-0FCF-4258-A138-3670B09E7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3031" y="1340768"/>
            <a:ext cx="5741357" cy="4291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08083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6870" y="2172653"/>
            <a:ext cx="8229600" cy="1143000"/>
          </a:xfrm>
        </p:spPr>
        <p:txBody>
          <a:bodyPr/>
          <a:lstStyle/>
          <a:p>
            <a:r>
              <a:rPr lang="en-US" altLang="zh-CN" sz="3600" dirty="0">
                <a:solidFill>
                  <a:schemeClr val="tx2"/>
                </a:solidFill>
              </a:rPr>
              <a:t>(1) Light-controlled collective motion of active colloids</a:t>
            </a:r>
          </a:p>
        </p:txBody>
      </p:sp>
    </p:spTree>
    <p:extLst>
      <p:ext uri="{BB962C8B-B14F-4D97-AF65-F5344CB8AC3E}">
        <p14:creationId xmlns:p14="http://schemas.microsoft.com/office/powerpoint/2010/main" val="32845712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796570" y="50286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平行四边形 8"/>
          <p:cNvSpPr/>
          <p:nvPr/>
        </p:nvSpPr>
        <p:spPr>
          <a:xfrm>
            <a:off x="361315" y="11176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23528" y="5874708"/>
            <a:ext cx="8455784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>
              <a:buFont typeface="Wingdings" panose="05000000000000000000" charset="0"/>
              <a:buChar char="p"/>
            </a:pPr>
            <a:r>
              <a:rPr lang="en-US" altLang="zh-CN" sz="2000" dirty="0">
                <a:solidFill>
                  <a:srgbClr val="005FD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altLang="zh-CN" sz="2000" b="0" i="0" u="none" strike="noStrike" baseline="0" dirty="0">
                <a:solidFill>
                  <a:srgbClr val="005FD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 is challenging for the artificial active matter to realize the similar phototaxis.</a:t>
            </a:r>
            <a:endParaRPr lang="zh-CN" altLang="en-US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5C191950-EEDD-4EFA-8F06-2D87172CCCA5}"/>
              </a:ext>
            </a:extLst>
          </p:cNvPr>
          <p:cNvSpPr/>
          <p:nvPr/>
        </p:nvSpPr>
        <p:spPr>
          <a:xfrm>
            <a:off x="2063426" y="53132"/>
            <a:ext cx="654102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Light-controlled active colloids</a:t>
            </a:r>
            <a:endParaRPr lang="zh-CN" altLang="en-US" sz="2400" b="1" dirty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3" name="Movie S2">
            <a:hlinkClick r:id="" action="ppaction://media"/>
            <a:extLst>
              <a:ext uri="{FF2B5EF4-FFF2-40B4-BE49-F238E27FC236}">
                <a16:creationId xmlns:a16="http://schemas.microsoft.com/office/drawing/2014/main" id="{6931FA68-6279-4709-B39A-8EDDF3F643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00175" y="1844824"/>
            <a:ext cx="6340177" cy="3566349"/>
          </a:xfrm>
          <a:prstGeom prst="rect">
            <a:avLst/>
          </a:prstGeom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id="{8D74CE52-78B1-4960-87CA-DA4F48F1C3D3}"/>
              </a:ext>
            </a:extLst>
          </p:cNvPr>
          <p:cNvSpPr txBox="1"/>
          <p:nvPr/>
        </p:nvSpPr>
        <p:spPr>
          <a:xfrm>
            <a:off x="580869" y="783237"/>
            <a:ext cx="819844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altLang="zh-CN" sz="2000" b="0" i="0" u="none" strike="noStrike" baseline="0" dirty="0">
                <a:solidFill>
                  <a:srgbClr val="005FD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Light intensity–dependent bidirectional phototaxis is vital for microorganisms </a:t>
            </a:r>
          </a:p>
          <a:p>
            <a:pPr algn="l"/>
            <a:r>
              <a:rPr lang="en-US" altLang="zh-CN" sz="2000" b="0" i="0" u="none" strike="noStrike" baseline="0" dirty="0">
                <a:solidFill>
                  <a:srgbClr val="005FD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gain energy or escape from damage. </a:t>
            </a:r>
            <a:endParaRPr lang="zh-CN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2784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796570" y="50286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平行四边形 8"/>
          <p:cNvSpPr/>
          <p:nvPr/>
        </p:nvSpPr>
        <p:spPr>
          <a:xfrm>
            <a:off x="361315" y="11176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403648" y="5786323"/>
            <a:ext cx="6649685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Light intensity-dependent bidirectional phototaxis</a:t>
            </a:r>
            <a:endParaRPr lang="zh-CN" altLang="en-US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5C191950-EEDD-4EFA-8F06-2D87172CCCA5}"/>
              </a:ext>
            </a:extLst>
          </p:cNvPr>
          <p:cNvSpPr/>
          <p:nvPr/>
        </p:nvSpPr>
        <p:spPr>
          <a:xfrm>
            <a:off x="1703386" y="53132"/>
            <a:ext cx="69730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Light-controlled artificial active colloids</a:t>
            </a:r>
            <a:endParaRPr lang="zh-CN" altLang="en-US" sz="2400" b="1" dirty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AD1E589F-B3DB-454E-AE7C-DE1A3A6C2ADA}"/>
              </a:ext>
            </a:extLst>
          </p:cNvPr>
          <p:cNvSpPr txBox="1"/>
          <p:nvPr/>
        </p:nvSpPr>
        <p:spPr>
          <a:xfrm>
            <a:off x="4283968" y="777523"/>
            <a:ext cx="48600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800" dirty="0"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rPr>
              <a:t> C</a:t>
            </a:r>
            <a:r>
              <a:rPr lang="en-US" altLang="zh-CN" dirty="0">
                <a:latin typeface="+mj-lt"/>
              </a:rPr>
              <a:t>arbon nitride (C3N4)/ </a:t>
            </a:r>
            <a:r>
              <a:rPr lang="en-US" altLang="zh-CN" dirty="0" err="1">
                <a:latin typeface="+mj-lt"/>
              </a:rPr>
              <a:t>polypyrrole</a:t>
            </a:r>
            <a:r>
              <a:rPr lang="en-US" altLang="zh-CN" dirty="0">
                <a:latin typeface="+mj-lt"/>
              </a:rPr>
              <a:t> nanoparticle (</a:t>
            </a:r>
            <a:r>
              <a:rPr lang="en-US" altLang="zh-CN" dirty="0" err="1">
                <a:latin typeface="+mj-lt"/>
              </a:rPr>
              <a:t>PPyNP</a:t>
            </a:r>
            <a:r>
              <a:rPr lang="en-US" altLang="zh-CN" dirty="0">
                <a:latin typeface="+mj-lt"/>
              </a:rPr>
              <a:t>)-based</a:t>
            </a:r>
            <a:r>
              <a:rPr lang="en-US" altLang="zh-CN" dirty="0">
                <a:latin typeface="+mj-lt"/>
                <a:ea typeface="微软雅黑" panose="020B0503020204020204" pitchFamily="34" charset="-122"/>
              </a:rPr>
              <a:t> </a:t>
            </a:r>
            <a:r>
              <a:rPr lang="en-US" altLang="zh-CN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active colloid.</a:t>
            </a:r>
            <a:endParaRPr lang="zh-CN" altLang="en-US" dirty="0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8186222B-5104-4F88-ABD4-8F48905D7D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485" y="761624"/>
            <a:ext cx="3440572" cy="157491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A463CD6B-9E52-4D22-A14C-3A9A10E0F1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484" y="2332912"/>
            <a:ext cx="3440573" cy="1605196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123228C1-8DDE-4CD5-AAEF-7E3C2E79F1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483" y="3938108"/>
            <a:ext cx="3397814" cy="1605196"/>
          </a:xfrm>
          <a:prstGeom prst="rect">
            <a:avLst/>
          </a:prstGeom>
        </p:spPr>
      </p:pic>
      <p:pic>
        <p:nvPicPr>
          <p:cNvPr id="3" name="Movie S1">
            <a:hlinkClick r:id="" action="ppaction://media"/>
            <a:extLst>
              <a:ext uri="{FF2B5EF4-FFF2-40B4-BE49-F238E27FC236}">
                <a16:creationId xmlns:a16="http://schemas.microsoft.com/office/drawing/2014/main" id="{825F7643-9AB8-4DEA-9660-0550E915F1C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39952" y="1666873"/>
            <a:ext cx="4744859" cy="3558644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ECC1CEB3-801C-4306-80EE-642DC73F7EE1}"/>
              </a:ext>
            </a:extLst>
          </p:cNvPr>
          <p:cNvSpPr txBox="1"/>
          <p:nvPr/>
        </p:nvSpPr>
        <p:spPr>
          <a:xfrm>
            <a:off x="2361862" y="6347460"/>
            <a:ext cx="5522506" cy="30777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Tong</a:t>
            </a:r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…, </a:t>
            </a:r>
            <a:r>
              <a:rPr lang="en-US" sz="1400" b="1" u="sng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Yang*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PNAS</a:t>
            </a:r>
            <a:r>
              <a:rPr lang="pt-BR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118, e2104481118 </a:t>
            </a:r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(2021) </a:t>
            </a:r>
            <a:endParaRPr lang="en-US" altLang="en-US" sz="1400" b="0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87819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4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B2344DE5-4DB0-4D48-8F10-4AAB263278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68" y="4221088"/>
            <a:ext cx="5040560" cy="1938402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AC8B50F6-E4F4-4226-909D-2F388B089F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128" y="3342018"/>
            <a:ext cx="4319451" cy="557349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5909BF1F-72BF-4A8C-B8D9-3475459597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5127" y="3386607"/>
            <a:ext cx="1748273" cy="326262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66CCFA7E-5D9D-4D25-AEC8-477F7AACAD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2319" y="4067074"/>
            <a:ext cx="2552129" cy="2246429"/>
          </a:xfrm>
          <a:prstGeom prst="rect">
            <a:avLst/>
          </a:prstGeom>
        </p:spPr>
      </p:pic>
      <p:cxnSp>
        <p:nvCxnSpPr>
          <p:cNvPr id="7" name="直接连接符 6">
            <a:extLst>
              <a:ext uri="{FF2B5EF4-FFF2-40B4-BE49-F238E27FC236}">
                <a16:creationId xmlns:a16="http://schemas.microsoft.com/office/drawing/2014/main" id="{9E6828D9-476C-47DF-8EF2-ED2A35029A38}"/>
              </a:ext>
            </a:extLst>
          </p:cNvPr>
          <p:cNvCxnSpPr/>
          <p:nvPr/>
        </p:nvCxnSpPr>
        <p:spPr>
          <a:xfrm>
            <a:off x="796570" y="50286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平行四边形 8">
            <a:extLst>
              <a:ext uri="{FF2B5EF4-FFF2-40B4-BE49-F238E27FC236}">
                <a16:creationId xmlns:a16="http://schemas.microsoft.com/office/drawing/2014/main" id="{4F2A7D10-E8F1-41F6-883E-1381A7820716}"/>
              </a:ext>
            </a:extLst>
          </p:cNvPr>
          <p:cNvSpPr/>
          <p:nvPr/>
        </p:nvSpPr>
        <p:spPr>
          <a:xfrm>
            <a:off x="361315" y="11176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3C194EB1-F4C1-49AB-A272-9EE925DA9DFF}"/>
              </a:ext>
            </a:extLst>
          </p:cNvPr>
          <p:cNvSpPr/>
          <p:nvPr/>
        </p:nvSpPr>
        <p:spPr>
          <a:xfrm>
            <a:off x="1703386" y="53132"/>
            <a:ext cx="69730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Light-controlled artificial active colloids</a:t>
            </a:r>
            <a:endParaRPr lang="zh-CN" altLang="en-US" sz="2400" b="1" dirty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491CB3DD-2DC7-4D29-8D30-AFAE19EB25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9552" y="796699"/>
            <a:ext cx="2440856" cy="1873314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427D99FE-6117-400D-859D-0429D31B6BE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4208" y="774152"/>
            <a:ext cx="2019192" cy="1895861"/>
          </a:xfrm>
          <a:prstGeom prst="rect">
            <a:avLst/>
          </a:prstGeom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id="{56980693-46DB-4AE0-B232-0CEC1B5852E3}"/>
              </a:ext>
            </a:extLst>
          </p:cNvPr>
          <p:cNvSpPr txBox="1"/>
          <p:nvPr/>
        </p:nvSpPr>
        <p:spPr>
          <a:xfrm>
            <a:off x="251520" y="2843644"/>
            <a:ext cx="86190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>
                <a:solidFill>
                  <a:srgbClr val="2113D7"/>
                </a:solidFill>
                <a:latin typeface="+mj-lt"/>
              </a:rPr>
              <a:t>C3N4/</a:t>
            </a:r>
            <a:r>
              <a:rPr lang="en-US" altLang="zh-CN" dirty="0" err="1">
                <a:solidFill>
                  <a:srgbClr val="2113D7"/>
                </a:solidFill>
                <a:latin typeface="+mj-lt"/>
              </a:rPr>
              <a:t>PPyNP</a:t>
            </a:r>
            <a:r>
              <a:rPr lang="en-US" altLang="zh-CN" dirty="0">
                <a:solidFill>
                  <a:srgbClr val="2113D7"/>
                </a:solidFill>
                <a:latin typeface="+mj-lt"/>
              </a:rPr>
              <a:t>: </a:t>
            </a:r>
            <a:r>
              <a:rPr lang="en-US" altLang="zh-CN" dirty="0">
                <a:solidFill>
                  <a:srgbClr val="2113D7"/>
                </a:solidFill>
                <a:latin typeface="AdvPECF94B"/>
              </a:rPr>
              <a:t>h</a:t>
            </a:r>
            <a:r>
              <a:rPr lang="en-US" altLang="zh-CN" sz="1800" b="0" i="0" u="none" strike="noStrike" baseline="0" dirty="0">
                <a:solidFill>
                  <a:srgbClr val="2113D7"/>
                </a:solidFill>
                <a:latin typeface="AdvPECF94B"/>
              </a:rPr>
              <a:t>ydrolyze water (self-</a:t>
            </a:r>
            <a:r>
              <a:rPr lang="en-US" altLang="zh-CN" sz="1800" b="0" i="0" u="none" strike="noStrike" baseline="0" dirty="0" err="1">
                <a:solidFill>
                  <a:srgbClr val="2113D7"/>
                </a:solidFill>
                <a:latin typeface="AdvPECF94B"/>
              </a:rPr>
              <a:t>diffusiophoresis</a:t>
            </a:r>
            <a:r>
              <a:rPr lang="en-US" altLang="zh-CN" sz="1800" b="0" i="0" u="none" strike="noStrike" baseline="0" dirty="0">
                <a:solidFill>
                  <a:srgbClr val="2113D7"/>
                </a:solidFill>
                <a:latin typeface="AdvPECF94B"/>
              </a:rPr>
              <a:t>) and heat water (self-thermophoresis)</a:t>
            </a:r>
            <a:endParaRPr lang="zh-CN" altLang="en-US" dirty="0">
              <a:solidFill>
                <a:srgbClr val="2113D7"/>
              </a:solidFill>
            </a:endParaRPr>
          </a:p>
        </p:txBody>
      </p:sp>
      <p:pic>
        <p:nvPicPr>
          <p:cNvPr id="16" name="图片 15">
            <a:extLst>
              <a:ext uri="{FF2B5EF4-FFF2-40B4-BE49-F238E27FC236}">
                <a16:creationId xmlns:a16="http://schemas.microsoft.com/office/drawing/2014/main" id="{871E4E41-A3C3-4156-8322-12561AAC38C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33459" y="774152"/>
            <a:ext cx="2390082" cy="1868304"/>
          </a:xfrm>
          <a:prstGeom prst="rect">
            <a:avLst/>
          </a:prstGeom>
        </p:spPr>
      </p:pic>
      <p:sp>
        <p:nvSpPr>
          <p:cNvPr id="17" name="文本框 16">
            <a:extLst>
              <a:ext uri="{FF2B5EF4-FFF2-40B4-BE49-F238E27FC236}">
                <a16:creationId xmlns:a16="http://schemas.microsoft.com/office/drawing/2014/main" id="{DA3054DC-8FA7-4122-AE1D-8540585B8808}"/>
              </a:ext>
            </a:extLst>
          </p:cNvPr>
          <p:cNvSpPr txBox="1"/>
          <p:nvPr/>
        </p:nvSpPr>
        <p:spPr>
          <a:xfrm>
            <a:off x="251520" y="6237312"/>
            <a:ext cx="576064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600" b="0" i="0" u="none" strike="noStrike" baseline="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Competition between self-</a:t>
            </a:r>
            <a:r>
              <a:rPr lang="en-US" altLang="zh-CN" sz="1600" b="0" i="0" u="none" strike="noStrike" baseline="0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diffusiophoresis</a:t>
            </a:r>
            <a:r>
              <a:rPr lang="en-US" altLang="zh-CN" sz="1600" b="0" i="0" u="none" strike="noStrike" baseline="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self-thermophoresis</a:t>
            </a:r>
            <a:endParaRPr lang="zh-CN" altLang="en-US" sz="16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1041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本框 7"/>
          <p:cNvSpPr txBox="1"/>
          <p:nvPr/>
        </p:nvSpPr>
        <p:spPr>
          <a:xfrm>
            <a:off x="611560" y="5373216"/>
            <a:ext cx="8095744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Collective phototactic behavior of light-driven active colloids.</a:t>
            </a:r>
            <a:endParaRPr lang="zh-CN" altLang="en-US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3" name="Movie S6">
            <a:hlinkClick r:id="" action="ppaction://media"/>
            <a:extLst>
              <a:ext uri="{FF2B5EF4-FFF2-40B4-BE49-F238E27FC236}">
                <a16:creationId xmlns:a16="http://schemas.microsoft.com/office/drawing/2014/main" id="{AC26FB00-09C6-4375-BB30-9849A84E4D9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0228" y="806616"/>
            <a:ext cx="7578408" cy="4262854"/>
          </a:xfrm>
          <a:prstGeom prst="rect">
            <a:avLst/>
          </a:prstGeom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id="{8A0A9489-0817-4033-8DD5-7D813C02CB14}"/>
              </a:ext>
            </a:extLst>
          </p:cNvPr>
          <p:cNvSpPr txBox="1"/>
          <p:nvPr/>
        </p:nvSpPr>
        <p:spPr>
          <a:xfrm>
            <a:off x="2267744" y="6354750"/>
            <a:ext cx="5522506" cy="30777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Tong</a:t>
            </a:r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…, </a:t>
            </a:r>
            <a:r>
              <a:rPr lang="en-US" sz="1400" b="1" u="sng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Yang*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PNAS</a:t>
            </a:r>
            <a:r>
              <a:rPr lang="pt-BR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118, e2104481118 </a:t>
            </a:r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(2021) </a:t>
            </a:r>
            <a:endParaRPr lang="en-US" altLang="en-US" sz="1400" b="0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1" name="直接连接符 10">
            <a:extLst>
              <a:ext uri="{FF2B5EF4-FFF2-40B4-BE49-F238E27FC236}">
                <a16:creationId xmlns:a16="http://schemas.microsoft.com/office/drawing/2014/main" id="{7378A528-A0C0-437F-B217-1869572578C5}"/>
              </a:ext>
            </a:extLst>
          </p:cNvPr>
          <p:cNvCxnSpPr/>
          <p:nvPr/>
        </p:nvCxnSpPr>
        <p:spPr>
          <a:xfrm>
            <a:off x="796570" y="50286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平行四边形 11">
            <a:extLst>
              <a:ext uri="{FF2B5EF4-FFF2-40B4-BE49-F238E27FC236}">
                <a16:creationId xmlns:a16="http://schemas.microsoft.com/office/drawing/2014/main" id="{C6F6C68C-16C3-4BBD-ADAB-3E470D49E777}"/>
              </a:ext>
            </a:extLst>
          </p:cNvPr>
          <p:cNvSpPr/>
          <p:nvPr/>
        </p:nvSpPr>
        <p:spPr>
          <a:xfrm>
            <a:off x="361315" y="11176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46ECEA62-9379-408D-8E3A-96DB5DD883A8}"/>
              </a:ext>
            </a:extLst>
          </p:cNvPr>
          <p:cNvSpPr/>
          <p:nvPr/>
        </p:nvSpPr>
        <p:spPr>
          <a:xfrm>
            <a:off x="1703386" y="53132"/>
            <a:ext cx="69730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Light-controlled artificial active colloids</a:t>
            </a:r>
            <a:endParaRPr lang="zh-CN" altLang="en-US" sz="2400" b="1" dirty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468624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本框 7"/>
          <p:cNvSpPr txBox="1"/>
          <p:nvPr/>
        </p:nvSpPr>
        <p:spPr>
          <a:xfrm>
            <a:off x="971600" y="5661248"/>
            <a:ext cx="7496188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>
              <a:buFont typeface="Wingdings" panose="05000000000000000000" charset="0"/>
              <a:buChar char="p"/>
            </a:pPr>
            <a:r>
              <a:rPr lang="en-US" altLang="zh-CN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Collective spinning behavior of artificial active colloids.</a:t>
            </a:r>
            <a:endParaRPr lang="zh-CN" altLang="en-US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4" name="Movie S7">
            <a:hlinkClick r:id="" action="ppaction://media"/>
            <a:extLst>
              <a:ext uri="{FF2B5EF4-FFF2-40B4-BE49-F238E27FC236}">
                <a16:creationId xmlns:a16="http://schemas.microsoft.com/office/drawing/2014/main" id="{049A7874-7CA6-4262-BE67-538E3C5302A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8123" y="1484784"/>
            <a:ext cx="4673918" cy="3505438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9E22B78A-7537-4FBB-9359-BEFB74A8A8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3246" y="1111728"/>
            <a:ext cx="3782631" cy="1788287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830BC603-6FBE-442F-9DC5-6A96606846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6296" y="3368902"/>
            <a:ext cx="1683102" cy="1727787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07308854-718A-452F-BA44-A100A7C030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7370" y="3368903"/>
            <a:ext cx="2028926" cy="1727786"/>
          </a:xfrm>
          <a:prstGeom prst="rect">
            <a:avLst/>
          </a:prstGeom>
        </p:spPr>
      </p:pic>
      <p:cxnSp>
        <p:nvCxnSpPr>
          <p:cNvPr id="12" name="直接连接符 11">
            <a:extLst>
              <a:ext uri="{FF2B5EF4-FFF2-40B4-BE49-F238E27FC236}">
                <a16:creationId xmlns:a16="http://schemas.microsoft.com/office/drawing/2014/main" id="{E790E79E-3095-4D8E-8DDF-6A9F24C384AD}"/>
              </a:ext>
            </a:extLst>
          </p:cNvPr>
          <p:cNvCxnSpPr/>
          <p:nvPr/>
        </p:nvCxnSpPr>
        <p:spPr>
          <a:xfrm>
            <a:off x="796570" y="50286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平行四边形 13">
            <a:extLst>
              <a:ext uri="{FF2B5EF4-FFF2-40B4-BE49-F238E27FC236}">
                <a16:creationId xmlns:a16="http://schemas.microsoft.com/office/drawing/2014/main" id="{C9DC7FDF-4B92-445A-8476-BE8A0B15BC5B}"/>
              </a:ext>
            </a:extLst>
          </p:cNvPr>
          <p:cNvSpPr/>
          <p:nvPr/>
        </p:nvSpPr>
        <p:spPr>
          <a:xfrm>
            <a:off x="361315" y="11176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50607469-E73D-4AFC-8B26-6C144537FC7A}"/>
              </a:ext>
            </a:extLst>
          </p:cNvPr>
          <p:cNvSpPr/>
          <p:nvPr/>
        </p:nvSpPr>
        <p:spPr>
          <a:xfrm>
            <a:off x="1703386" y="53132"/>
            <a:ext cx="69730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Light-controlled artificial active colloids</a:t>
            </a:r>
            <a:endParaRPr lang="zh-CN" altLang="en-US" sz="2400" b="1" dirty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235BF5BA-29B6-4F73-BF87-3DA95358AA83}"/>
              </a:ext>
            </a:extLst>
          </p:cNvPr>
          <p:cNvSpPr txBox="1"/>
          <p:nvPr/>
        </p:nvSpPr>
        <p:spPr>
          <a:xfrm>
            <a:off x="815942" y="980728"/>
            <a:ext cx="4341483" cy="3693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Under a nonuniform light field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E7F967C4-30F7-4D60-9333-B6CB955C795E}"/>
              </a:ext>
            </a:extLst>
          </p:cNvPr>
          <p:cNvSpPr txBox="1"/>
          <p:nvPr/>
        </p:nvSpPr>
        <p:spPr>
          <a:xfrm>
            <a:off x="2267744" y="6354750"/>
            <a:ext cx="5522506" cy="30777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Tong</a:t>
            </a:r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…, </a:t>
            </a:r>
            <a:r>
              <a:rPr lang="en-US" sz="1400" b="1" u="sng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Yang*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PNAS</a:t>
            </a:r>
            <a:r>
              <a:rPr lang="pt-BR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118, e2104481118 </a:t>
            </a:r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(2021) </a:t>
            </a:r>
            <a:endParaRPr lang="en-US" altLang="en-US" sz="1400" b="0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55181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7CD463D4-2B2F-4963-B373-106090D85A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5856" y="1774912"/>
            <a:ext cx="4605572" cy="1778675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94BAD55C-4122-4232-876E-D9E91B62DD5C}"/>
              </a:ext>
            </a:extLst>
          </p:cNvPr>
          <p:cNvSpPr txBox="1"/>
          <p:nvPr/>
        </p:nvSpPr>
        <p:spPr>
          <a:xfrm>
            <a:off x="499191" y="692696"/>
            <a:ext cx="832128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altLang="zh-CN" sz="2000" b="0" i="0" u="none" strike="noStrike" baseline="0" dirty="0">
                <a:solidFill>
                  <a:srgbClr val="2113D7"/>
                </a:solidFill>
              </a:rPr>
              <a:t>Programmable Dynamic Shapes with a Swarm of Light-Powered active colloids.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951C36AA-69C7-4B84-8A3D-D1B2979271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896" y="1197309"/>
            <a:ext cx="4896544" cy="380163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002BC981-F3FE-4120-AAD9-5A26234A35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6249" y="2237379"/>
            <a:ext cx="827167" cy="812395"/>
          </a:xfrm>
          <a:prstGeom prst="rect">
            <a:avLst/>
          </a:prstGeom>
        </p:spPr>
      </p:pic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id="{9922DC41-E496-4545-A7FE-4956A2E31E02}"/>
              </a:ext>
            </a:extLst>
          </p:cNvPr>
          <p:cNvCxnSpPr/>
          <p:nvPr/>
        </p:nvCxnSpPr>
        <p:spPr>
          <a:xfrm>
            <a:off x="796570" y="50286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平行四边形 6">
            <a:extLst>
              <a:ext uri="{FF2B5EF4-FFF2-40B4-BE49-F238E27FC236}">
                <a16:creationId xmlns:a16="http://schemas.microsoft.com/office/drawing/2014/main" id="{75049843-66AF-4557-AF3A-493FAB9A288D}"/>
              </a:ext>
            </a:extLst>
          </p:cNvPr>
          <p:cNvSpPr/>
          <p:nvPr/>
        </p:nvSpPr>
        <p:spPr>
          <a:xfrm>
            <a:off x="361315" y="11176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FCAF1690-5B77-4AA8-A7E7-249B9E505FE8}"/>
              </a:ext>
            </a:extLst>
          </p:cNvPr>
          <p:cNvSpPr/>
          <p:nvPr/>
        </p:nvSpPr>
        <p:spPr>
          <a:xfrm>
            <a:off x="1703386" y="53132"/>
            <a:ext cx="69730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Light-controlled artificial active colloids</a:t>
            </a:r>
            <a:endParaRPr lang="zh-CN" altLang="en-US" sz="2400" b="1" dirty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DF0B9CA6-8E32-4DE9-BFE3-7090C51602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4705" y="3948017"/>
            <a:ext cx="1368152" cy="2032683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7A16ABF8-57FB-4875-9419-BCC17B5BAC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5856" y="3751027"/>
            <a:ext cx="4296233" cy="2515055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8AEDB649-E9A3-439B-81D8-DB511F37077C}"/>
              </a:ext>
            </a:extLst>
          </p:cNvPr>
          <p:cNvSpPr txBox="1"/>
          <p:nvPr/>
        </p:nvSpPr>
        <p:spPr>
          <a:xfrm>
            <a:off x="385682" y="1268760"/>
            <a:ext cx="31061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 err="1"/>
              <a:t>Diffusiophoresis</a:t>
            </a:r>
            <a:r>
              <a:rPr lang="en-US" altLang="zh-CN" sz="1600" dirty="0"/>
              <a:t> induced attraction</a:t>
            </a:r>
            <a:endParaRPr lang="zh-CN" altLang="en-US" sz="1600" dirty="0"/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39538897-BC73-41A0-9489-2A6E346A7E1D}"/>
              </a:ext>
            </a:extLst>
          </p:cNvPr>
          <p:cNvSpPr txBox="1"/>
          <p:nvPr/>
        </p:nvSpPr>
        <p:spPr>
          <a:xfrm>
            <a:off x="1491479" y="6355131"/>
            <a:ext cx="633670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altLang="zh-CN" sz="1400" b="0" i="0" u="none" strike="noStrike" baseline="0" dirty="0">
                <a:latin typeface="微软雅黑" panose="020B0503020204020204" pitchFamily="34" charset="-122"/>
                <a:ea typeface="微软雅黑" panose="020B0503020204020204" pitchFamily="34" charset="-122"/>
              </a:rPr>
              <a:t>Chen ... </a:t>
            </a:r>
            <a:r>
              <a:rPr lang="de-DE" altLang="zh-CN" sz="1400" b="1" i="0" u="sng" strike="noStrike" baseline="0" dirty="0">
                <a:latin typeface="微软雅黑" panose="020B0503020204020204" pitchFamily="34" charset="-122"/>
                <a:ea typeface="微软雅黑" panose="020B0503020204020204" pitchFamily="34" charset="-122"/>
              </a:rPr>
              <a:t>Yang</a:t>
            </a:r>
            <a:r>
              <a:rPr lang="de-DE" altLang="zh-CN" sz="1400" b="0" i="0" u="none" strike="noStrike" baseline="0" dirty="0">
                <a:latin typeface="微软雅黑" panose="020B0503020204020204" pitchFamily="34" charset="-122"/>
                <a:ea typeface="微软雅黑" panose="020B0503020204020204" pitchFamily="34" charset="-122"/>
              </a:rPr>
              <a:t>*, Dai* and He*, </a:t>
            </a:r>
            <a:r>
              <a:rPr lang="de-DE" altLang="zh-CN" sz="1400" b="0" i="1" u="none" strike="noStrike" baseline="0" dirty="0">
                <a:latin typeface="微软雅黑" panose="020B0503020204020204" pitchFamily="34" charset="-122"/>
                <a:ea typeface="微软雅黑" panose="020B0503020204020204" pitchFamily="34" charset="-122"/>
              </a:rPr>
              <a:t>Angew. Chem. Int. Ed. </a:t>
            </a:r>
            <a:r>
              <a:rPr lang="de-DE" altLang="zh-CN" sz="1400" b="0" i="0" u="none" strike="noStrike" baseline="0" dirty="0">
                <a:latin typeface="微软雅黑" panose="020B0503020204020204" pitchFamily="34" charset="-122"/>
                <a:ea typeface="微软雅黑" panose="020B0503020204020204" pitchFamily="34" charset="-122"/>
              </a:rPr>
              <a:t>60, 16674 (2021)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233276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6870" y="2172653"/>
            <a:ext cx="8229600" cy="1143000"/>
          </a:xfrm>
        </p:spPr>
        <p:txBody>
          <a:bodyPr/>
          <a:lstStyle/>
          <a:p>
            <a:r>
              <a:rPr lang="en-US" altLang="zh-CN" sz="3600" dirty="0">
                <a:solidFill>
                  <a:schemeClr val="tx2"/>
                </a:solidFill>
              </a:rPr>
              <a:t>(2) Collective edge flow of chiral active matter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标题 11265"/>
          <p:cNvSpPr>
            <a:spLocks noGrp="1"/>
          </p:cNvSpPr>
          <p:nvPr>
            <p:ph type="title"/>
          </p:nvPr>
        </p:nvSpPr>
        <p:spPr>
          <a:xfrm>
            <a:off x="685800" y="-35242"/>
            <a:ext cx="7772400" cy="657225"/>
          </a:xfrm>
        </p:spPr>
        <p:txBody>
          <a:bodyPr anchor="ctr"/>
          <a:lstStyle/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Active rotors in experiments</a:t>
            </a:r>
          </a:p>
        </p:txBody>
      </p:sp>
      <p:sp>
        <p:nvSpPr>
          <p:cNvPr id="10242" name="文本框 16"/>
          <p:cNvSpPr txBox="1"/>
          <p:nvPr/>
        </p:nvSpPr>
        <p:spPr>
          <a:xfrm>
            <a:off x="373063" y="3228975"/>
            <a:ext cx="2497137" cy="3651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1800" dirty="0">
                <a:latin typeface="Times New Roman" panose="02020603050405020304" pitchFamily="18" charset="0"/>
                <a:sym typeface="Arial" panose="020B0604020202020204" pitchFamily="34" charset="0"/>
              </a:rPr>
              <a:t>Rotary biological motor</a:t>
            </a:r>
          </a:p>
        </p:txBody>
      </p:sp>
      <p:pic>
        <p:nvPicPr>
          <p:cNvPr id="10243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900" y="860425"/>
            <a:ext cx="2324100" cy="2355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4" name="图片 717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7425" y="1211263"/>
            <a:ext cx="1419225" cy="12223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5" name="图片 717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4050" y="1220788"/>
            <a:ext cx="1508125" cy="12128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6" name="文本框 7180"/>
          <p:cNvSpPr txBox="1"/>
          <p:nvPr/>
        </p:nvSpPr>
        <p:spPr>
          <a:xfrm>
            <a:off x="5584825" y="2797175"/>
            <a:ext cx="3330575" cy="823913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x-none" sz="1600" dirty="0">
                <a:latin typeface="Times New Roman" panose="02020603050405020304" pitchFamily="18" charset="0"/>
              </a:rPr>
              <a:t>Chemcal and thermal powered rotors</a:t>
            </a:r>
            <a:r>
              <a:rPr lang="en-US" altLang="x-none" sz="1600" u="sng" dirty="0">
                <a:latin typeface="Times New Roman" panose="02020603050405020304" pitchFamily="18" charset="0"/>
              </a:rPr>
              <a:t> Catchmark </a:t>
            </a:r>
            <a:r>
              <a:rPr lang="zh-CN" altLang="en-US" sz="1600" u="sng" dirty="0">
                <a:latin typeface="Times New Roman" panose="02020603050405020304" pitchFamily="18" charset="0"/>
              </a:rPr>
              <a:t>et al</a:t>
            </a:r>
            <a:r>
              <a:rPr lang="en-US" altLang="x-none" sz="1600" u="sng" dirty="0">
                <a:latin typeface="Times New Roman" panose="02020603050405020304" pitchFamily="18" charset="0"/>
              </a:rPr>
              <a:t> </a:t>
            </a:r>
            <a:r>
              <a:rPr lang="zh-CN" altLang="en-US" sz="1600" u="sng" dirty="0">
                <a:latin typeface="Times New Roman" panose="02020603050405020304" pitchFamily="18" charset="0"/>
              </a:rPr>
              <a:t>(2005) Small        Jiang</a:t>
            </a:r>
            <a:r>
              <a:rPr lang="en-US" altLang="x-none" sz="1600" u="sng" dirty="0">
                <a:latin typeface="Times New Roman" panose="02020603050405020304" pitchFamily="18" charset="0"/>
              </a:rPr>
              <a:t> </a:t>
            </a:r>
            <a:r>
              <a:rPr lang="zh-CN" altLang="en-US" sz="1600" u="sng" dirty="0">
                <a:latin typeface="Times New Roman" panose="02020603050405020304" pitchFamily="18" charset="0"/>
              </a:rPr>
              <a:t>et al</a:t>
            </a:r>
            <a:r>
              <a:rPr lang="en-US" altLang="x-none" sz="1600" u="sng" dirty="0">
                <a:latin typeface="Times New Roman" panose="02020603050405020304" pitchFamily="18" charset="0"/>
              </a:rPr>
              <a:t> </a:t>
            </a:r>
            <a:r>
              <a:rPr lang="zh-CN" altLang="en-US" sz="1600" u="sng" dirty="0">
                <a:latin typeface="Times New Roman" panose="02020603050405020304" pitchFamily="18" charset="0"/>
              </a:rPr>
              <a:t>(2010) PRL</a:t>
            </a:r>
            <a:endParaRPr lang="zh-CN" altLang="en-US" dirty="0">
              <a:latin typeface="Times New Roman" panose="02020603050405020304" pitchFamily="18" charset="0"/>
            </a:endParaRPr>
          </a:p>
        </p:txBody>
      </p:sp>
      <p:pic>
        <p:nvPicPr>
          <p:cNvPr id="10247" name="图片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65613" y="4132263"/>
            <a:ext cx="1654175" cy="176212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0248" name="对象 9"/>
          <p:cNvGraphicFramePr/>
          <p:nvPr/>
        </p:nvGraphicFramePr>
        <p:xfrm>
          <a:off x="6937375" y="4181475"/>
          <a:ext cx="1471613" cy="1506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8" r:id="rId7" imgW="3558540" imgH="2164080" progId="Paint.Picture">
                  <p:embed/>
                </p:oleObj>
              </mc:Choice>
              <mc:Fallback>
                <p:oleObj r:id="rId7" imgW="3558540" imgH="2164080" progId="Paint.Picture">
                  <p:embed/>
                  <p:pic>
                    <p:nvPicPr>
                      <p:cNvPr id="10248" name="对象 9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937375" y="4181475"/>
                        <a:ext cx="1471613" cy="15065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9" name="文本框 11"/>
          <p:cNvSpPr txBox="1"/>
          <p:nvPr/>
        </p:nvSpPr>
        <p:spPr>
          <a:xfrm>
            <a:off x="6738938" y="5821363"/>
            <a:ext cx="2301875" cy="57943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x-none" sz="1600" dirty="0">
                <a:latin typeface="Times New Roman" panose="02020603050405020304" pitchFamily="18" charset="0"/>
              </a:rPr>
              <a:t>Spinning grannular </a:t>
            </a:r>
            <a:r>
              <a:rPr lang="en-US" altLang="x-none" sz="1600" u="sng" dirty="0">
                <a:latin typeface="Times New Roman" panose="02020603050405020304" pitchFamily="18" charset="0"/>
              </a:rPr>
              <a:t>     Tsai </a:t>
            </a:r>
            <a:r>
              <a:rPr lang="zh-CN" altLang="en-US" sz="1600" u="sng" dirty="0">
                <a:latin typeface="Times New Roman" panose="02020603050405020304" pitchFamily="18" charset="0"/>
              </a:rPr>
              <a:t>et al</a:t>
            </a:r>
            <a:r>
              <a:rPr lang="en-US" altLang="x-none" sz="1600" u="sng" dirty="0">
                <a:latin typeface="Times New Roman" panose="02020603050405020304" pitchFamily="18" charset="0"/>
              </a:rPr>
              <a:t> </a:t>
            </a:r>
            <a:r>
              <a:rPr lang="zh-CN" altLang="en-US" sz="1600" u="sng" dirty="0">
                <a:latin typeface="Times New Roman" panose="02020603050405020304" pitchFamily="18" charset="0"/>
              </a:rPr>
              <a:t>(20</a:t>
            </a:r>
            <a:r>
              <a:rPr lang="en-US" altLang="zh-CN" sz="1600" u="sng" dirty="0">
                <a:latin typeface="Times New Roman" panose="02020603050405020304" pitchFamily="18" charset="0"/>
              </a:rPr>
              <a:t>05</a:t>
            </a:r>
            <a:r>
              <a:rPr lang="zh-CN" altLang="en-US" sz="1600" u="sng" dirty="0">
                <a:latin typeface="Times New Roman" panose="02020603050405020304" pitchFamily="18" charset="0"/>
              </a:rPr>
              <a:t>) PRL</a:t>
            </a:r>
          </a:p>
        </p:txBody>
      </p:sp>
      <p:sp>
        <p:nvSpPr>
          <p:cNvPr id="10250" name="文本框 12"/>
          <p:cNvSpPr txBox="1"/>
          <p:nvPr/>
        </p:nvSpPr>
        <p:spPr>
          <a:xfrm>
            <a:off x="3694113" y="5870575"/>
            <a:ext cx="2936875" cy="5794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1600">
                <a:latin typeface="Times New Roman" panose="02020603050405020304" pitchFamily="18" charset="0"/>
              </a:rPr>
              <a:t>Magnetic field driven rotor </a:t>
            </a:r>
            <a:r>
              <a:rPr lang="zh-CN" altLang="en-US" sz="1600" u="sng">
                <a:latin typeface="Times New Roman" panose="02020603050405020304" pitchFamily="18" charset="0"/>
              </a:rPr>
              <a:t>Grzybowski </a:t>
            </a:r>
            <a:r>
              <a:rPr lang="en-US" altLang="zh-CN" sz="1600" u="sng">
                <a:latin typeface="Times New Roman" panose="02020603050405020304" pitchFamily="18" charset="0"/>
              </a:rPr>
              <a:t>et al (2002) Science</a:t>
            </a:r>
          </a:p>
        </p:txBody>
      </p:sp>
      <p:pic>
        <p:nvPicPr>
          <p:cNvPr id="10251" name="图片 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47975" y="838200"/>
            <a:ext cx="2373313" cy="20304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52" name="文本框 7180"/>
          <p:cNvSpPr txBox="1"/>
          <p:nvPr/>
        </p:nvSpPr>
        <p:spPr>
          <a:xfrm>
            <a:off x="2987675" y="3048000"/>
            <a:ext cx="2263775" cy="5794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x-none" sz="1600" dirty="0">
                <a:latin typeface="Times New Roman" panose="02020603050405020304" pitchFamily="18" charset="0"/>
              </a:rPr>
              <a:t>Spinning bacteria  </a:t>
            </a:r>
            <a:r>
              <a:rPr lang="en-US" altLang="x-none" sz="1600" u="sng" dirty="0">
                <a:latin typeface="Times New Roman" panose="02020603050405020304" pitchFamily="18" charset="0"/>
              </a:rPr>
              <a:t>          Petroff </a:t>
            </a:r>
            <a:r>
              <a:rPr lang="zh-CN" altLang="en-US" sz="1600" u="sng" dirty="0">
                <a:latin typeface="Times New Roman" panose="02020603050405020304" pitchFamily="18" charset="0"/>
              </a:rPr>
              <a:t>et al</a:t>
            </a:r>
            <a:r>
              <a:rPr lang="en-US" altLang="x-none" sz="1600" u="sng" dirty="0">
                <a:latin typeface="Times New Roman" panose="02020603050405020304" pitchFamily="18" charset="0"/>
              </a:rPr>
              <a:t> </a:t>
            </a:r>
            <a:r>
              <a:rPr lang="zh-CN" altLang="en-US" sz="1600" u="sng" dirty="0">
                <a:latin typeface="Times New Roman" panose="02020603050405020304" pitchFamily="18" charset="0"/>
              </a:rPr>
              <a:t>(20</a:t>
            </a:r>
            <a:r>
              <a:rPr lang="en-US" altLang="zh-CN" sz="1600" u="sng" dirty="0">
                <a:latin typeface="Times New Roman" panose="02020603050405020304" pitchFamily="18" charset="0"/>
              </a:rPr>
              <a:t>1</a:t>
            </a:r>
            <a:r>
              <a:rPr lang="zh-CN" altLang="en-US" sz="1600" u="sng" dirty="0">
                <a:latin typeface="Times New Roman" panose="02020603050405020304" pitchFamily="18" charset="0"/>
              </a:rPr>
              <a:t>5) </a:t>
            </a:r>
            <a:r>
              <a:rPr lang="en-US" altLang="zh-CN" sz="1600" u="sng" dirty="0">
                <a:latin typeface="Times New Roman" panose="02020603050405020304" pitchFamily="18" charset="0"/>
              </a:rPr>
              <a:t>PRL</a:t>
            </a:r>
          </a:p>
        </p:txBody>
      </p:sp>
      <p:pic>
        <p:nvPicPr>
          <p:cNvPr id="10253" name="图片 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4650" y="4346575"/>
            <a:ext cx="2936875" cy="15351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54" name="文本框 7180"/>
          <p:cNvSpPr txBox="1"/>
          <p:nvPr/>
        </p:nvSpPr>
        <p:spPr>
          <a:xfrm>
            <a:off x="935038" y="5922963"/>
            <a:ext cx="1874837" cy="33496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600" u="sng" dirty="0">
                <a:latin typeface="Times New Roman" panose="02020603050405020304" pitchFamily="18" charset="0"/>
              </a:rPr>
              <a:t>Quincke rotation</a:t>
            </a:r>
          </a:p>
        </p:txBody>
      </p:sp>
      <p:cxnSp>
        <p:nvCxnSpPr>
          <p:cNvPr id="6" name="直接连接符 5"/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平行四边形 29"/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标题 11265"/>
          <p:cNvSpPr>
            <a:spLocks noGrp="1"/>
          </p:cNvSpPr>
          <p:nvPr>
            <p:ph type="title"/>
          </p:nvPr>
        </p:nvSpPr>
        <p:spPr>
          <a:xfrm>
            <a:off x="685800" y="-34925"/>
            <a:ext cx="7772400" cy="657225"/>
          </a:xfrm>
        </p:spPr>
        <p:txBody>
          <a:bodyPr anchor="ctr"/>
          <a:lstStyle/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Confinement induced collective motion</a:t>
            </a:r>
          </a:p>
        </p:txBody>
      </p:sp>
      <p:pic>
        <p:nvPicPr>
          <p:cNvPr id="7176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2301875"/>
            <a:ext cx="2840355" cy="27285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7" name="文本框 5"/>
          <p:cNvSpPr txBox="1"/>
          <p:nvPr/>
        </p:nvSpPr>
        <p:spPr>
          <a:xfrm>
            <a:off x="1490980" y="5305108"/>
            <a:ext cx="1743075" cy="33813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x-none" sz="1600" u="sng" dirty="0">
                <a:latin typeface="Times New Roman" panose="02020603050405020304" pitchFamily="18" charset="0"/>
              </a:rPr>
              <a:t>Tsai </a:t>
            </a:r>
            <a:r>
              <a:rPr lang="zh-CN" altLang="en-US" sz="1600" u="sng" dirty="0">
                <a:latin typeface="Times New Roman" panose="02020603050405020304" pitchFamily="18" charset="0"/>
              </a:rPr>
              <a:t>(20</a:t>
            </a:r>
            <a:r>
              <a:rPr lang="en-US" altLang="zh-CN" sz="1600" u="sng" dirty="0">
                <a:latin typeface="Times New Roman" panose="02020603050405020304" pitchFamily="18" charset="0"/>
              </a:rPr>
              <a:t>05</a:t>
            </a:r>
            <a:r>
              <a:rPr lang="zh-CN" altLang="en-US" sz="1600" u="sng" dirty="0">
                <a:latin typeface="Times New Roman" panose="02020603050405020304" pitchFamily="18" charset="0"/>
              </a:rPr>
              <a:t>) PRL</a:t>
            </a:r>
          </a:p>
        </p:txBody>
      </p:sp>
      <p:sp>
        <p:nvSpPr>
          <p:cNvPr id="7181" name="文本框 10"/>
          <p:cNvSpPr txBox="1"/>
          <p:nvPr/>
        </p:nvSpPr>
        <p:spPr>
          <a:xfrm>
            <a:off x="122555" y="3153093"/>
            <a:ext cx="1333500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000" dirty="0">
                <a:solidFill>
                  <a:schemeClr val="accent2"/>
                </a:solidFill>
                <a:latin typeface="Times New Roman" panose="02020603050405020304" pitchFamily="18" charset="0"/>
              </a:rPr>
              <a:t>Spinner</a:t>
            </a:r>
          </a:p>
        </p:txBody>
      </p:sp>
      <p:sp>
        <p:nvSpPr>
          <p:cNvPr id="7182" name="文本框 1"/>
          <p:cNvSpPr txBox="1"/>
          <p:nvPr/>
        </p:nvSpPr>
        <p:spPr>
          <a:xfrm>
            <a:off x="1122045" y="1024255"/>
            <a:ext cx="721804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2000" dirty="0">
                <a:solidFill>
                  <a:schemeClr val="accent2"/>
                </a:solidFill>
              </a:rPr>
              <a:t>In confinement, chiral active fluid exhibits a </a:t>
            </a:r>
            <a:r>
              <a:rPr lang="en-US" altLang="zh-CN" sz="2000" dirty="0">
                <a:solidFill>
                  <a:schemeClr val="accent2"/>
                </a:solidFill>
                <a:sym typeface="+mn-ea"/>
              </a:rPr>
              <a:t>spontaneous edge flow</a:t>
            </a:r>
          </a:p>
          <a:p>
            <a:r>
              <a:rPr lang="en-US" altLang="zh-CN" sz="2000" dirty="0">
                <a:solidFill>
                  <a:schemeClr val="accent2"/>
                </a:solidFill>
                <a:sym typeface="+mn-ea"/>
              </a:rPr>
              <a:t>along the system boundary.  </a:t>
            </a:r>
            <a:r>
              <a:rPr lang="en-US" altLang="zh-CN" sz="2000" b="1" dirty="0">
                <a:solidFill>
                  <a:srgbClr val="0070C0"/>
                </a:solidFill>
                <a:sym typeface="+mn-ea"/>
              </a:rPr>
              <a:t>Boundary matters!</a:t>
            </a:r>
            <a:r>
              <a:rPr lang="en-US" altLang="zh-CN" sz="2000" dirty="0">
                <a:solidFill>
                  <a:schemeClr val="accent2"/>
                </a:solidFill>
              </a:rPr>
              <a:t> </a:t>
            </a:r>
          </a:p>
        </p:txBody>
      </p:sp>
      <p:cxnSp>
        <p:nvCxnSpPr>
          <p:cNvPr id="6" name="直接连接符 5"/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平行四边形 29"/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1840" y="2221865"/>
            <a:ext cx="4205605" cy="288861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5382895" y="5253990"/>
            <a:ext cx="2540000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1600" u="sng"/>
              <a:t>Dasbiswas </a:t>
            </a:r>
            <a:r>
              <a:rPr lang="en-US" altLang="zh-CN" sz="1600" u="sng"/>
              <a:t>(2018) PNAS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2607310" y="6010910"/>
            <a:ext cx="46196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>
                <a:solidFill>
                  <a:srgbClr val="FF0000"/>
                </a:solidFill>
              </a:rPr>
              <a:t>Incompressible condition!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标题 11265"/>
          <p:cNvSpPr>
            <a:spLocks noGrp="1"/>
          </p:cNvSpPr>
          <p:nvPr>
            <p:ph type="title"/>
          </p:nvPr>
        </p:nvSpPr>
        <p:spPr>
          <a:xfrm>
            <a:off x="1116330" y="-34925"/>
            <a:ext cx="7772400" cy="657225"/>
          </a:xfrm>
        </p:spPr>
        <p:txBody>
          <a:bodyPr anchor="ctr"/>
          <a:lstStyle/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Active spinners: simulation and experiment  </a:t>
            </a:r>
          </a:p>
        </p:txBody>
      </p:sp>
      <p:sp>
        <p:nvSpPr>
          <p:cNvPr id="7182" name="文本框 1"/>
          <p:cNvSpPr txBox="1"/>
          <p:nvPr/>
        </p:nvSpPr>
        <p:spPr>
          <a:xfrm>
            <a:off x="2198370" y="6262370"/>
            <a:ext cx="5311140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2000">
                <a:solidFill>
                  <a:schemeClr val="accent2"/>
                </a:solidFill>
                <a:sym typeface="+mn-ea"/>
              </a:rPr>
              <a:t>Spontaneous edge flow along the boundary. </a:t>
            </a:r>
            <a:r>
              <a:rPr lang="en-US" altLang="zh-CN" sz="2000">
                <a:solidFill>
                  <a:schemeClr val="accent2"/>
                </a:solidFill>
              </a:rPr>
              <a:t> </a:t>
            </a:r>
          </a:p>
        </p:txBody>
      </p:sp>
      <p:cxnSp>
        <p:nvCxnSpPr>
          <p:cNvPr id="6" name="直接连接符 5"/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平行四边形 29"/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图片 3" descr="Movie_S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7950" y="3342005"/>
            <a:ext cx="2603500" cy="2603500"/>
          </a:xfrm>
          <a:prstGeom prst="rect">
            <a:avLst/>
          </a:prstGeom>
        </p:spPr>
      </p:pic>
      <p:pic>
        <p:nvPicPr>
          <p:cNvPr id="5" name="图片 4" descr="Movie_S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575" y="3342005"/>
            <a:ext cx="2601595" cy="2622550"/>
          </a:xfrm>
          <a:prstGeom prst="rect">
            <a:avLst/>
          </a:prstGeom>
        </p:spPr>
      </p:pic>
      <p:pic>
        <p:nvPicPr>
          <p:cNvPr id="2" name="图片 1" descr="Fig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9672" y="678180"/>
            <a:ext cx="4968240" cy="240347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80340" y="908720"/>
            <a:ext cx="173482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friction between spinners</a:t>
            </a:r>
          </a:p>
        </p:txBody>
      </p:sp>
      <p:grpSp>
        <p:nvGrpSpPr>
          <p:cNvPr id="10" name="组合 9">
            <a:extLst>
              <a:ext uri="{FF2B5EF4-FFF2-40B4-BE49-F238E27FC236}">
                <a16:creationId xmlns:a16="http://schemas.microsoft.com/office/drawing/2014/main" id="{6E332B7C-BD58-4473-A632-54E60FAFB7C2}"/>
              </a:ext>
            </a:extLst>
          </p:cNvPr>
          <p:cNvGrpSpPr>
            <a:grpSpLocks noChangeAspect="1"/>
          </p:cNvGrpSpPr>
          <p:nvPr/>
        </p:nvGrpSpPr>
        <p:grpSpPr>
          <a:xfrm>
            <a:off x="7061904" y="1259154"/>
            <a:ext cx="1686560" cy="1686560"/>
            <a:chOff x="3244" y="-259"/>
            <a:chExt cx="10110" cy="10110"/>
          </a:xfrm>
        </p:grpSpPr>
        <p:grpSp>
          <p:nvGrpSpPr>
            <p:cNvPr id="11" name="组合 10">
              <a:extLst>
                <a:ext uri="{FF2B5EF4-FFF2-40B4-BE49-F238E27FC236}">
                  <a16:creationId xmlns:a16="http://schemas.microsoft.com/office/drawing/2014/main" id="{B88275F0-298A-4F2C-8D3F-E118556FDE0C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244" y="-259"/>
              <a:ext cx="10110" cy="10110"/>
              <a:chOff x="3244" y="-259"/>
              <a:chExt cx="10110" cy="10110"/>
            </a:xfrm>
          </p:grpSpPr>
          <p:pic>
            <p:nvPicPr>
              <p:cNvPr id="13" name="图片 12" descr="flow_field">
                <a:extLst>
                  <a:ext uri="{FF2B5EF4-FFF2-40B4-BE49-F238E27FC236}">
                    <a16:creationId xmlns:a16="http://schemas.microsoft.com/office/drawing/2014/main" id="{762651DE-0BC3-4885-97C5-62E56D33A99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380" y="-141"/>
                <a:ext cx="9907" cy="9927"/>
              </a:xfrm>
              <a:prstGeom prst="rect">
                <a:avLst/>
              </a:prstGeom>
            </p:spPr>
          </p:pic>
          <p:sp>
            <p:nvSpPr>
              <p:cNvPr id="14" name="椭圆 13">
                <a:extLst>
                  <a:ext uri="{FF2B5EF4-FFF2-40B4-BE49-F238E27FC236}">
                    <a16:creationId xmlns:a16="http://schemas.microsoft.com/office/drawing/2014/main" id="{905B3D49-8CC7-4EDE-A862-3EF637F50EE6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244" y="-259"/>
                <a:ext cx="10110" cy="1011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12" name="圆角矩形 7">
              <a:extLst>
                <a:ext uri="{FF2B5EF4-FFF2-40B4-BE49-F238E27FC236}">
                  <a16:creationId xmlns:a16="http://schemas.microsoft.com/office/drawing/2014/main" id="{05553173-E39C-490A-B903-CDD57DF198AD}"/>
                </a:ext>
              </a:extLst>
            </p:cNvPr>
            <p:cNvSpPr/>
            <p:nvPr/>
          </p:nvSpPr>
          <p:spPr>
            <a:xfrm>
              <a:off x="8244" y="8762"/>
              <a:ext cx="104" cy="1049"/>
            </a:xfrm>
            <a:prstGeom prst="round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标题 11265"/>
          <p:cNvSpPr>
            <a:spLocks noGrp="1"/>
          </p:cNvSpPr>
          <p:nvPr>
            <p:ph type="title"/>
          </p:nvPr>
        </p:nvSpPr>
        <p:spPr>
          <a:xfrm>
            <a:off x="901065" y="-34925"/>
            <a:ext cx="7772400" cy="657225"/>
          </a:xfrm>
        </p:spPr>
        <p:txBody>
          <a:bodyPr anchor="ctr"/>
          <a:lstStyle/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Spatially oscillatory edge flow velocity</a:t>
            </a:r>
          </a:p>
        </p:txBody>
      </p:sp>
      <p:cxnSp>
        <p:nvCxnSpPr>
          <p:cNvPr id="6" name="直接连接符 5"/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平行四边形 29"/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图片 8" descr="Fig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4330" y="1956435"/>
            <a:ext cx="6245225" cy="430403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19735" y="706755"/>
            <a:ext cx="8579485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000">
                <a:latin typeface="Calibri" panose="020F0502020204030204" pitchFamily="34" charset="0"/>
                <a:cs typeface="Calibri" panose="020F0502020204030204" pitchFamily="34" charset="0"/>
                <a:sym typeface="+mn-ea"/>
              </a:rPr>
              <a:t>Inhomogeneous density distribution from confinement boundary (entropy effect)</a:t>
            </a:r>
            <a:endParaRPr lang="zh-CN" altLang="en-US" sz="2000"/>
          </a:p>
          <a:p>
            <a:r>
              <a:rPr lang="en-US" altLang="zh-CN" sz="2000"/>
              <a:t>                         </a:t>
            </a:r>
          </a:p>
          <a:p>
            <a:r>
              <a:rPr lang="en-US" altLang="zh-CN" sz="2000"/>
              <a:t>                         spatially oscillatory edge flow</a:t>
            </a:r>
          </a:p>
        </p:txBody>
      </p:sp>
      <p:sp>
        <p:nvSpPr>
          <p:cNvPr id="11" name="右箭头 10"/>
          <p:cNvSpPr/>
          <p:nvPr/>
        </p:nvSpPr>
        <p:spPr>
          <a:xfrm>
            <a:off x="1115060" y="1430655"/>
            <a:ext cx="648335" cy="215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B2B9EB0E-3D16-439C-969E-AE20D37AFA86}"/>
              </a:ext>
            </a:extLst>
          </p:cNvPr>
          <p:cNvSpPr txBox="1"/>
          <p:nvPr/>
        </p:nvSpPr>
        <p:spPr>
          <a:xfrm>
            <a:off x="2195736" y="6403975"/>
            <a:ext cx="5688632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60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Liu,…, </a:t>
            </a:r>
            <a:r>
              <a:rPr lang="en-US" altLang="zh-CN" sz="1600" b="1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Yang</a:t>
            </a:r>
            <a:r>
              <a:rPr lang="en-US" altLang="zh-CN" sz="160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*, </a:t>
            </a:r>
            <a:r>
              <a:rPr lang="zh-CN" altLang="en-US" sz="1600" i="1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Proc. Natl. Acad. Sci. U.S.A.</a:t>
            </a:r>
            <a:r>
              <a:rPr lang="zh-CN" altLang="en-US" sz="160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 117, 11901 (2020).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标题 11265"/>
          <p:cNvSpPr>
            <a:spLocks noGrp="1"/>
          </p:cNvSpPr>
          <p:nvPr>
            <p:ph type="title"/>
          </p:nvPr>
        </p:nvSpPr>
        <p:spPr>
          <a:xfrm>
            <a:off x="1044575" y="-34925"/>
            <a:ext cx="7772400" cy="657225"/>
          </a:xfrm>
        </p:spPr>
        <p:txBody>
          <a:bodyPr anchor="ctr"/>
          <a:lstStyle/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Continuum hydrodynamic theory</a:t>
            </a:r>
          </a:p>
        </p:txBody>
      </p:sp>
      <p:sp>
        <p:nvSpPr>
          <p:cNvPr id="7182" name="文本框 1"/>
          <p:cNvSpPr txBox="1"/>
          <p:nvPr/>
        </p:nvSpPr>
        <p:spPr>
          <a:xfrm>
            <a:off x="763270" y="880745"/>
            <a:ext cx="4020820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2000">
                <a:solidFill>
                  <a:schemeClr val="accent2"/>
                </a:solidFill>
              </a:rPr>
              <a:t>Momentum conservation: </a:t>
            </a:r>
          </a:p>
        </p:txBody>
      </p:sp>
      <p:cxnSp>
        <p:nvCxnSpPr>
          <p:cNvPr id="6" name="直接连接符 5"/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平行四边形 29"/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4130" y="1323975"/>
            <a:ext cx="3580765" cy="4318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6960" y="2856230"/>
            <a:ext cx="3991610" cy="72898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1430" y="2011045"/>
            <a:ext cx="5096510" cy="4406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99665" y="4204970"/>
            <a:ext cx="5634990" cy="4064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16150" y="5370830"/>
            <a:ext cx="5818505" cy="62103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66340" y="6206490"/>
            <a:ext cx="5261610" cy="301625"/>
          </a:xfrm>
          <a:prstGeom prst="rect">
            <a:avLst/>
          </a:prstGeom>
        </p:spPr>
      </p:pic>
      <p:sp>
        <p:nvSpPr>
          <p:cNvPr id="10" name="文本框 1"/>
          <p:cNvSpPr txBox="1"/>
          <p:nvPr/>
        </p:nvSpPr>
        <p:spPr>
          <a:xfrm>
            <a:off x="746760" y="3734435"/>
            <a:ext cx="4020820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2000">
                <a:solidFill>
                  <a:schemeClr val="accent2"/>
                </a:solidFill>
              </a:rPr>
              <a:t>Angular momentum conservation: </a:t>
            </a:r>
          </a:p>
        </p:txBody>
      </p:sp>
      <p:sp>
        <p:nvSpPr>
          <p:cNvPr id="11" name="文本框 1"/>
          <p:cNvSpPr txBox="1"/>
          <p:nvPr/>
        </p:nvSpPr>
        <p:spPr>
          <a:xfrm>
            <a:off x="730250" y="2498090"/>
            <a:ext cx="4020820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2000" dirty="0">
                <a:solidFill>
                  <a:schemeClr val="accent2"/>
                </a:solidFill>
              </a:rPr>
              <a:t>Rotational viscosity: </a:t>
            </a:r>
          </a:p>
        </p:txBody>
      </p:sp>
      <p:sp>
        <p:nvSpPr>
          <p:cNvPr id="13" name="左大括号 12"/>
          <p:cNvSpPr/>
          <p:nvPr/>
        </p:nvSpPr>
        <p:spPr>
          <a:xfrm>
            <a:off x="466725" y="925195"/>
            <a:ext cx="287655" cy="3672840"/>
          </a:xfrm>
          <a:prstGeom prst="lef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右箭头 13"/>
          <p:cNvSpPr/>
          <p:nvPr/>
        </p:nvSpPr>
        <p:spPr>
          <a:xfrm>
            <a:off x="683260" y="5517515"/>
            <a:ext cx="1007745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标题 11265"/>
          <p:cNvSpPr>
            <a:spLocks noGrp="1"/>
          </p:cNvSpPr>
          <p:nvPr>
            <p:ph type="title"/>
          </p:nvPr>
        </p:nvSpPr>
        <p:spPr>
          <a:xfrm>
            <a:off x="1116330" y="-34925"/>
            <a:ext cx="7772400" cy="657225"/>
          </a:xfrm>
        </p:spPr>
        <p:txBody>
          <a:bodyPr anchor="ctr"/>
          <a:lstStyle/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Comparison between theory and simulation</a:t>
            </a:r>
          </a:p>
        </p:txBody>
      </p:sp>
      <p:cxnSp>
        <p:nvCxnSpPr>
          <p:cNvPr id="6" name="直接连接符 5"/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平行四边形 29"/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图片 1" descr="Fig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1160" y="1460500"/>
            <a:ext cx="5949950" cy="487362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110" y="755015"/>
            <a:ext cx="3219450" cy="588010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7C09420F-3440-447A-B44F-5A8C17730908}"/>
              </a:ext>
            </a:extLst>
          </p:cNvPr>
          <p:cNvSpPr txBox="1"/>
          <p:nvPr/>
        </p:nvSpPr>
        <p:spPr>
          <a:xfrm>
            <a:off x="2324978" y="6403975"/>
            <a:ext cx="5415374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60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Liu,…, </a:t>
            </a:r>
            <a:r>
              <a:rPr lang="en-US" altLang="zh-CN" sz="1600" b="1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Yang</a:t>
            </a:r>
            <a:r>
              <a:rPr lang="en-US" altLang="zh-CN" sz="160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*, </a:t>
            </a:r>
            <a:r>
              <a:rPr lang="zh-CN" altLang="en-US" sz="1600" i="1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Proc. Natl. Acad. Sci. U.S.A.</a:t>
            </a:r>
            <a:r>
              <a:rPr lang="zh-CN" altLang="en-US" sz="160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 117, 11901 (2020).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标题 11265"/>
          <p:cNvSpPr>
            <a:spLocks noGrp="1"/>
          </p:cNvSpPr>
          <p:nvPr>
            <p:ph type="title"/>
          </p:nvPr>
        </p:nvSpPr>
        <p:spPr>
          <a:xfrm>
            <a:off x="1188085" y="-34925"/>
            <a:ext cx="7772400" cy="657225"/>
          </a:xfrm>
        </p:spPr>
        <p:txBody>
          <a:bodyPr anchor="ctr"/>
          <a:lstStyle/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Collective motion modes for higher densities</a:t>
            </a:r>
          </a:p>
        </p:txBody>
      </p:sp>
      <p:sp>
        <p:nvSpPr>
          <p:cNvPr id="7181" name="文本框 10"/>
          <p:cNvSpPr txBox="1"/>
          <p:nvPr/>
        </p:nvSpPr>
        <p:spPr>
          <a:xfrm>
            <a:off x="1844675" y="928688"/>
            <a:ext cx="1333500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000" dirty="0">
                <a:solidFill>
                  <a:schemeClr val="tx1"/>
                </a:solidFill>
                <a:latin typeface="Times New Roman" panose="02020603050405020304" pitchFamily="18" charset="0"/>
              </a:rPr>
              <a:t>Simulation</a:t>
            </a:r>
          </a:p>
        </p:txBody>
      </p:sp>
      <p:cxnSp>
        <p:nvCxnSpPr>
          <p:cNvPr id="6" name="直接连接符 5"/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平行四边形 29"/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图片 6" descr="Fig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7700" y="1482725"/>
            <a:ext cx="4309110" cy="446659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2195736" y="6403975"/>
            <a:ext cx="5472608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60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Liu,…, </a:t>
            </a:r>
            <a:r>
              <a:rPr lang="en-US" altLang="zh-CN" sz="1600" b="1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Yang</a:t>
            </a:r>
            <a:r>
              <a:rPr lang="en-US" altLang="zh-CN" sz="160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*, </a:t>
            </a:r>
            <a:r>
              <a:rPr lang="zh-CN" altLang="en-US" sz="1600" i="1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Proc. Natl. Acad. Sci. U.S.A.</a:t>
            </a:r>
            <a:r>
              <a:rPr lang="zh-CN" altLang="en-US" sz="160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 117, 11901 (2020).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690" y="1270000"/>
            <a:ext cx="2738755" cy="206502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9325" y="4004310"/>
            <a:ext cx="2738120" cy="1942465"/>
          </a:xfrm>
          <a:prstGeom prst="rect">
            <a:avLst/>
          </a:prstGeom>
        </p:spPr>
      </p:pic>
      <p:sp>
        <p:nvSpPr>
          <p:cNvPr id="9" name="文本框 10"/>
          <p:cNvSpPr txBox="1"/>
          <p:nvPr/>
        </p:nvSpPr>
        <p:spPr>
          <a:xfrm>
            <a:off x="1899920" y="3639185"/>
            <a:ext cx="1478915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000" dirty="0">
                <a:solidFill>
                  <a:schemeClr val="tx1"/>
                </a:solidFill>
                <a:latin typeface="Times New Roman" panose="02020603050405020304" pitchFamily="18" charset="0"/>
              </a:rPr>
              <a:t>Experiment</a:t>
            </a:r>
          </a:p>
        </p:txBody>
      </p:sp>
      <p:sp>
        <p:nvSpPr>
          <p:cNvPr id="10" name="文本框 10"/>
          <p:cNvSpPr txBox="1"/>
          <p:nvPr/>
        </p:nvSpPr>
        <p:spPr>
          <a:xfrm>
            <a:off x="5005705" y="966470"/>
            <a:ext cx="3474085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000" dirty="0">
                <a:solidFill>
                  <a:schemeClr val="tx1"/>
                </a:solidFill>
                <a:latin typeface="Times New Roman" panose="02020603050405020304" pitchFamily="18" charset="0"/>
              </a:rPr>
              <a:t>Structrual origin of three modes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6870" y="2172653"/>
            <a:ext cx="8229600" cy="1143000"/>
          </a:xfrm>
        </p:spPr>
        <p:txBody>
          <a:bodyPr/>
          <a:lstStyle/>
          <a:p>
            <a:r>
              <a:rPr lang="en-US" altLang="zh-CN" sz="3600" dirty="0">
                <a:solidFill>
                  <a:schemeClr val="tx2"/>
                </a:solidFill>
              </a:rPr>
              <a:t>(3) Topological edge transport of cargo</a:t>
            </a:r>
          </a:p>
        </p:txBody>
      </p:sp>
    </p:spTree>
    <p:extLst>
      <p:ext uri="{BB962C8B-B14F-4D97-AF65-F5344CB8AC3E}">
        <p14:creationId xmlns:p14="http://schemas.microsoft.com/office/powerpoint/2010/main" val="640256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本框 9"/>
          <p:cNvSpPr txBox="1"/>
          <p:nvPr/>
        </p:nvSpPr>
        <p:spPr>
          <a:xfrm>
            <a:off x="5292080" y="2385900"/>
            <a:ext cx="280831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Topological insulators (quantum spin Hall state)</a:t>
            </a:r>
            <a:endParaRPr lang="zh-CN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180" y="923945"/>
            <a:ext cx="4303422" cy="1461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图片 11" descr="图片包含 游戏机, 食物, 蛋糕&#10;&#10;描述已自动生成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466180"/>
            <a:ext cx="2636458" cy="2011842"/>
          </a:xfrm>
          <a:prstGeom prst="rect">
            <a:avLst/>
          </a:prstGeom>
        </p:spPr>
      </p:pic>
      <p:sp>
        <p:nvSpPr>
          <p:cNvPr id="23" name="文本框 22"/>
          <p:cNvSpPr txBox="1"/>
          <p:nvPr/>
        </p:nvSpPr>
        <p:spPr>
          <a:xfrm>
            <a:off x="3419872" y="6022171"/>
            <a:ext cx="2304256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Topological sound</a:t>
            </a:r>
          </a:p>
          <a:p>
            <a:pPr algn="ctr"/>
            <a:r>
              <a:rPr lang="en-US" altLang="zh-CN" sz="1400" b="0" i="1" u="none" strike="noStrike" baseline="0" dirty="0">
                <a:latin typeface="AdvOTb65e897d.B"/>
              </a:rPr>
              <a:t>PRL</a:t>
            </a:r>
            <a:r>
              <a:rPr lang="en-US" altLang="zh-CN" sz="1400" b="0" i="0" u="none" strike="noStrike" baseline="0" dirty="0">
                <a:latin typeface="AdvOTb65e897d.B"/>
              </a:rPr>
              <a:t> </a:t>
            </a:r>
            <a:r>
              <a:rPr lang="en-US" altLang="zh-CN" sz="1400" b="1" i="0" u="none" strike="noStrike" baseline="0" dirty="0">
                <a:latin typeface="AdvOTb65e897d.B"/>
              </a:rPr>
              <a:t>114</a:t>
            </a:r>
            <a:r>
              <a:rPr lang="en-US" altLang="zh-CN" sz="1400" b="0" i="0" u="none" strike="noStrike" baseline="0" dirty="0">
                <a:latin typeface="AdvOT1ef757c0"/>
              </a:rPr>
              <a:t>, 114301 (2015).</a:t>
            </a:r>
            <a:endParaRPr lang="en-US" altLang="zh-C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6444208" y="5914450"/>
            <a:ext cx="24482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600" b="0" i="0" u="none" strike="noStrike" baseline="0" dirty="0">
                <a:latin typeface="Whitney-Semibold"/>
              </a:rPr>
              <a:t>Topological sound in active liquid</a:t>
            </a:r>
          </a:p>
          <a:p>
            <a:pPr algn="ctr"/>
            <a:r>
              <a:rPr lang="en-US" altLang="zh-CN" sz="1600" i="1" dirty="0">
                <a:latin typeface="Whitney-Semibold"/>
                <a:cs typeface="Times New Roman" panose="02020603050405020304" pitchFamily="18" charset="0"/>
              </a:rPr>
              <a:t>Nat. Phys. </a:t>
            </a:r>
            <a:r>
              <a:rPr lang="en-US" altLang="zh-CN" sz="1600" b="1" dirty="0">
                <a:latin typeface="Whitney-Semibold"/>
                <a:cs typeface="Times New Roman" panose="02020603050405020304" pitchFamily="18" charset="0"/>
              </a:rPr>
              <a:t>13</a:t>
            </a:r>
            <a:r>
              <a:rPr lang="en-US" altLang="zh-CN" sz="1600" dirty="0">
                <a:latin typeface="Whitney-Semibold"/>
                <a:cs typeface="Times New Roman" panose="02020603050405020304" pitchFamily="18" charset="0"/>
              </a:rPr>
              <a:t>, 1091 (2017)</a:t>
            </a:r>
            <a:endParaRPr lang="zh-CN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标题 11265">
            <a:extLst>
              <a:ext uri="{FF2B5EF4-FFF2-40B4-BE49-F238E27FC236}">
                <a16:creationId xmlns:a16="http://schemas.microsoft.com/office/drawing/2014/main" id="{58731717-C4ED-4569-9585-42208F9C0EA1}"/>
              </a:ext>
            </a:extLst>
          </p:cNvPr>
          <p:cNvSpPr txBox="1">
            <a:spLocks/>
          </p:cNvSpPr>
          <p:nvPr/>
        </p:nvSpPr>
        <p:spPr>
          <a:xfrm>
            <a:off x="1044575" y="-34925"/>
            <a:ext cx="6839793" cy="657225"/>
          </a:xfrm>
          <a:prstGeom prst="rect">
            <a:avLst/>
          </a:prstGeom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Topological edge mode</a:t>
            </a:r>
          </a:p>
        </p:txBody>
      </p:sp>
      <p:cxnSp>
        <p:nvCxnSpPr>
          <p:cNvPr id="22" name="直接连接符 21">
            <a:extLst>
              <a:ext uri="{FF2B5EF4-FFF2-40B4-BE49-F238E27FC236}">
                <a16:creationId xmlns:a16="http://schemas.microsoft.com/office/drawing/2014/main" id="{E8919B41-B30C-40A0-BD1F-2AC6F2434D78}"/>
              </a:ext>
            </a:extLst>
          </p:cNvPr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平行四边形 23">
            <a:extLst>
              <a:ext uri="{FF2B5EF4-FFF2-40B4-BE49-F238E27FC236}">
                <a16:creationId xmlns:a16="http://schemas.microsoft.com/office/drawing/2014/main" id="{0EA0E4CC-17F4-415F-8049-060144C8EAE3}"/>
              </a:ext>
            </a:extLst>
          </p:cNvPr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39CB456C-4F61-466F-AE18-39C27FF7CE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863" y="834992"/>
            <a:ext cx="2928865" cy="1346187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4EB4558D-6DB4-4E19-A296-473989C7B4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560" y="3302700"/>
            <a:ext cx="2304256" cy="2506779"/>
          </a:xfrm>
          <a:prstGeom prst="rect">
            <a:avLst/>
          </a:prstGeom>
        </p:spPr>
      </p:pic>
      <p:sp>
        <p:nvSpPr>
          <p:cNvPr id="27" name="文本框 26">
            <a:extLst>
              <a:ext uri="{FF2B5EF4-FFF2-40B4-BE49-F238E27FC236}">
                <a16:creationId xmlns:a16="http://schemas.microsoft.com/office/drawing/2014/main" id="{8227E62B-762C-40EE-B87F-E9275F71F533}"/>
              </a:ext>
            </a:extLst>
          </p:cNvPr>
          <p:cNvSpPr txBox="1"/>
          <p:nvPr/>
        </p:nvSpPr>
        <p:spPr>
          <a:xfrm>
            <a:off x="771875" y="6022171"/>
            <a:ext cx="2324877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600" b="0" u="none" strike="noStrike" baseline="0" dirty="0">
                <a:solidFill>
                  <a:srgbClr val="211D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Topological photonics</a:t>
            </a:r>
          </a:p>
          <a:p>
            <a:r>
              <a:rPr lang="en-US" altLang="zh-CN" sz="1400" b="0" i="1" u="none" strike="noStrike" baseline="0" dirty="0">
                <a:solidFill>
                  <a:srgbClr val="211D1E"/>
                </a:solidFill>
                <a:latin typeface="Minion Pro"/>
              </a:rPr>
              <a:t>Nature </a:t>
            </a:r>
            <a:r>
              <a:rPr lang="en-US" altLang="zh-CN" sz="1400" b="1" i="0" u="none" strike="noStrike" baseline="0" dirty="0">
                <a:solidFill>
                  <a:srgbClr val="211D1E"/>
                </a:solidFill>
                <a:latin typeface="Minion Pro"/>
              </a:rPr>
              <a:t>461, </a:t>
            </a:r>
            <a:r>
              <a:rPr lang="en-US" altLang="zh-CN" sz="1400" b="0" i="0" u="none" strike="noStrike" baseline="0" dirty="0">
                <a:solidFill>
                  <a:srgbClr val="211D1E"/>
                </a:solidFill>
                <a:latin typeface="Minion Pro"/>
              </a:rPr>
              <a:t>772 (2009).</a:t>
            </a:r>
            <a:endParaRPr lang="zh-CN" altLang="en-US" sz="1400" dirty="0"/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9C1CB684-E2AD-4C72-9398-3D7916C4C45F}"/>
              </a:ext>
            </a:extLst>
          </p:cNvPr>
          <p:cNvSpPr txBox="1"/>
          <p:nvPr/>
        </p:nvSpPr>
        <p:spPr>
          <a:xfrm>
            <a:off x="827584" y="2276872"/>
            <a:ext cx="212314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Quantum Hall state</a:t>
            </a:r>
            <a:endParaRPr lang="zh-CN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15D6A6F1-8902-48D2-9EB3-EEB77E6F2D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2891" y="3270095"/>
            <a:ext cx="2347725" cy="230580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60"/>
    </mc:Choice>
    <mc:Fallback xmlns="">
      <p:transition spd="slow" advTm="3760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115616" y="4797152"/>
            <a:ext cx="67687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 requirements: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zh-CN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Nonvanishing edge flow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zh-CN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cargo can stay cling to the boundary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zh-CN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cargo can be </a:t>
            </a:r>
            <a:r>
              <a:rPr lang="en-US" altLang="zh-CN" sz="21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controllably</a:t>
            </a:r>
            <a:r>
              <a:rPr lang="en-US" altLang="zh-CN" sz="2100" dirty="0">
                <a:solidFill>
                  <a:srgbClr val="231F2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released from the boundary</a:t>
            </a:r>
          </a:p>
        </p:txBody>
      </p:sp>
      <p:sp>
        <p:nvSpPr>
          <p:cNvPr id="3" name="文本框 11"/>
          <p:cNvSpPr txBox="1"/>
          <p:nvPr/>
        </p:nvSpPr>
        <p:spPr>
          <a:xfrm>
            <a:off x="53007" y="3594116"/>
            <a:ext cx="864096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zh-CN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hether or not a topological edge flow c</a:t>
            </a:r>
            <a:r>
              <a:rPr lang="en-US" altLang="zh-CN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robustly </a:t>
            </a:r>
            <a:r>
              <a:rPr lang="zh-CN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unidirectionally transport an intruder (i.e., cargo) </a:t>
            </a:r>
            <a:r>
              <a:rPr lang="en-US" altLang="zh-CN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5" name="标题 11265">
            <a:extLst>
              <a:ext uri="{FF2B5EF4-FFF2-40B4-BE49-F238E27FC236}">
                <a16:creationId xmlns:a16="http://schemas.microsoft.com/office/drawing/2014/main" id="{F1C8C736-9B77-41E5-9EA8-97F67A7137D6}"/>
              </a:ext>
            </a:extLst>
          </p:cNvPr>
          <p:cNvSpPr txBox="1">
            <a:spLocks/>
          </p:cNvSpPr>
          <p:nvPr/>
        </p:nvSpPr>
        <p:spPr>
          <a:xfrm>
            <a:off x="1044575" y="-34925"/>
            <a:ext cx="7055817" cy="657225"/>
          </a:xfrm>
          <a:prstGeom prst="rect">
            <a:avLst/>
          </a:prstGeom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Topological transport of an intruder</a:t>
            </a:r>
          </a:p>
        </p:txBody>
      </p:sp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id="{5F9D4A44-C9EA-47F3-96E5-604EF1A2DD71}"/>
              </a:ext>
            </a:extLst>
          </p:cNvPr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平行四边形 6">
            <a:extLst>
              <a:ext uri="{FF2B5EF4-FFF2-40B4-BE49-F238E27FC236}">
                <a16:creationId xmlns:a16="http://schemas.microsoft.com/office/drawing/2014/main" id="{CE925403-EBE2-47BB-8B2D-F6A9C5542FF4}"/>
              </a:ext>
            </a:extLst>
          </p:cNvPr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图片 7" descr="Movie_S2">
            <a:extLst>
              <a:ext uri="{FF2B5EF4-FFF2-40B4-BE49-F238E27FC236}">
                <a16:creationId xmlns:a16="http://schemas.microsoft.com/office/drawing/2014/main" id="{0494722D-0172-446A-B51E-6F607750BE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887620"/>
            <a:ext cx="2376264" cy="2376264"/>
          </a:xfrm>
          <a:prstGeom prst="rect">
            <a:avLst/>
          </a:prstGeom>
        </p:spPr>
      </p:pic>
      <p:grpSp>
        <p:nvGrpSpPr>
          <p:cNvPr id="9" name="组合 8">
            <a:extLst>
              <a:ext uri="{FF2B5EF4-FFF2-40B4-BE49-F238E27FC236}">
                <a16:creationId xmlns:a16="http://schemas.microsoft.com/office/drawing/2014/main" id="{FB11A496-FFBA-4FB3-B02D-2CD65044C36A}"/>
              </a:ext>
            </a:extLst>
          </p:cNvPr>
          <p:cNvGrpSpPr>
            <a:grpSpLocks noChangeAspect="1"/>
          </p:cNvGrpSpPr>
          <p:nvPr/>
        </p:nvGrpSpPr>
        <p:grpSpPr>
          <a:xfrm>
            <a:off x="5220072" y="815612"/>
            <a:ext cx="2448272" cy="2448272"/>
            <a:chOff x="3244" y="-259"/>
            <a:chExt cx="10110" cy="10110"/>
          </a:xfrm>
        </p:grpSpPr>
        <p:grpSp>
          <p:nvGrpSpPr>
            <p:cNvPr id="10" name="组合 9">
              <a:extLst>
                <a:ext uri="{FF2B5EF4-FFF2-40B4-BE49-F238E27FC236}">
                  <a16:creationId xmlns:a16="http://schemas.microsoft.com/office/drawing/2014/main" id="{67E9429D-8D61-415D-9A88-8B932BB7D1B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244" y="-259"/>
              <a:ext cx="10110" cy="10110"/>
              <a:chOff x="3244" y="-259"/>
              <a:chExt cx="10110" cy="10110"/>
            </a:xfrm>
          </p:grpSpPr>
          <p:pic>
            <p:nvPicPr>
              <p:cNvPr id="12" name="图片 11" descr="flow_field">
                <a:extLst>
                  <a:ext uri="{FF2B5EF4-FFF2-40B4-BE49-F238E27FC236}">
                    <a16:creationId xmlns:a16="http://schemas.microsoft.com/office/drawing/2014/main" id="{DFB66C50-9577-4579-8643-6258B928B44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380" y="-141"/>
                <a:ext cx="9907" cy="9927"/>
              </a:xfrm>
              <a:prstGeom prst="rect">
                <a:avLst/>
              </a:prstGeom>
            </p:spPr>
          </p:pic>
          <p:sp>
            <p:nvSpPr>
              <p:cNvPr id="13" name="椭圆 12">
                <a:extLst>
                  <a:ext uri="{FF2B5EF4-FFF2-40B4-BE49-F238E27FC236}">
                    <a16:creationId xmlns:a16="http://schemas.microsoft.com/office/drawing/2014/main" id="{04406F2A-03B6-47D6-B6AB-B0769A9BCD4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244" y="-259"/>
                <a:ext cx="10110" cy="1011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11" name="圆角矩形 7">
              <a:extLst>
                <a:ext uri="{FF2B5EF4-FFF2-40B4-BE49-F238E27FC236}">
                  <a16:creationId xmlns:a16="http://schemas.microsoft.com/office/drawing/2014/main" id="{FC591F96-1354-449B-B30F-684DF8B7C223}"/>
                </a:ext>
              </a:extLst>
            </p:cNvPr>
            <p:cNvSpPr/>
            <p:nvPr/>
          </p:nvSpPr>
          <p:spPr>
            <a:xfrm>
              <a:off x="8244" y="8762"/>
              <a:ext cx="104" cy="1049"/>
            </a:xfrm>
            <a:prstGeom prst="round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图片包含 图表&#10;&#10;描述已自动生成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4302" y="1951905"/>
            <a:ext cx="3153614" cy="3293891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3"/>
          <a:srcRect l="7001" t="2591" r="6332" b="4394"/>
          <a:stretch>
            <a:fillRect/>
          </a:stretch>
        </p:blipFill>
        <p:spPr>
          <a:xfrm>
            <a:off x="1844735" y="717883"/>
            <a:ext cx="641043" cy="1054933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6822" y="823848"/>
            <a:ext cx="650081" cy="642938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 flipH="1">
            <a:off x="6005760" y="5260529"/>
            <a:ext cx="1302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00009A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Simulation</a:t>
            </a:r>
            <a:endParaRPr lang="en-US" altLang="zh-CN" dirty="0">
              <a:solidFill>
                <a:srgbClr val="2113D7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 flipH="1">
            <a:off x="1757405" y="5209941"/>
            <a:ext cx="1446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2020A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Experiment</a:t>
            </a:r>
          </a:p>
        </p:txBody>
      </p:sp>
      <p:sp>
        <p:nvSpPr>
          <p:cNvPr id="12" name="文本框 11"/>
          <p:cNvSpPr txBox="1"/>
          <p:nvPr/>
        </p:nvSpPr>
        <p:spPr>
          <a:xfrm flipH="1">
            <a:off x="2555776" y="1028174"/>
            <a:ext cx="903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00009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spinner</a:t>
            </a:r>
          </a:p>
        </p:txBody>
      </p:sp>
      <p:sp>
        <p:nvSpPr>
          <p:cNvPr id="14" name="文本框 13"/>
          <p:cNvSpPr txBox="1"/>
          <p:nvPr/>
        </p:nvSpPr>
        <p:spPr>
          <a:xfrm flipH="1">
            <a:off x="5281850" y="1435982"/>
            <a:ext cx="878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00009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spinner</a:t>
            </a:r>
          </a:p>
        </p:txBody>
      </p:sp>
      <p:pic>
        <p:nvPicPr>
          <p:cNvPr id="15" name="图片 14" descr="exper_long_barrier(加速到15s)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810" y="1969107"/>
            <a:ext cx="3293936" cy="3259489"/>
          </a:xfrm>
          <a:prstGeom prst="rect">
            <a:avLst/>
          </a:prstGeom>
        </p:spPr>
      </p:pic>
      <p:pic>
        <p:nvPicPr>
          <p:cNvPr id="16" name="图片 15" descr="大球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48264" y="817101"/>
            <a:ext cx="754281" cy="739691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 flipH="1">
            <a:off x="6948264" y="1475492"/>
            <a:ext cx="952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00009A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cargo</a:t>
            </a:r>
            <a:endParaRPr lang="en-US" altLang="zh-CN" dirty="0">
              <a:solidFill>
                <a:srgbClr val="0000F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文本框 25"/>
          <p:cNvSpPr txBox="1"/>
          <p:nvPr/>
        </p:nvSpPr>
        <p:spPr>
          <a:xfrm>
            <a:off x="708752" y="5732006"/>
            <a:ext cx="8098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4313" indent="-214313">
              <a:buFont typeface="Wingdings" panose="05000000000000000000" charset="0"/>
              <a:buChar char="Ø"/>
            </a:pPr>
            <a:r>
              <a:rPr lang="en-US" altLang="zh-CN" dirty="0">
                <a:solidFill>
                  <a:srgbClr val="2113D7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Edge flow combined with depletion-like interaction induce topological transport.</a:t>
            </a:r>
          </a:p>
        </p:txBody>
      </p:sp>
      <p:sp>
        <p:nvSpPr>
          <p:cNvPr id="22" name="标题 11265">
            <a:extLst>
              <a:ext uri="{FF2B5EF4-FFF2-40B4-BE49-F238E27FC236}">
                <a16:creationId xmlns:a16="http://schemas.microsoft.com/office/drawing/2014/main" id="{0DF94710-581D-4DC3-9375-DB5E665AFA20}"/>
              </a:ext>
            </a:extLst>
          </p:cNvPr>
          <p:cNvSpPr txBox="1">
            <a:spLocks/>
          </p:cNvSpPr>
          <p:nvPr/>
        </p:nvSpPr>
        <p:spPr>
          <a:xfrm>
            <a:off x="1044575" y="-34925"/>
            <a:ext cx="7772400" cy="657225"/>
          </a:xfrm>
          <a:prstGeom prst="rect">
            <a:avLst/>
          </a:prstGeom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Topological edge transport of an cargo</a:t>
            </a:r>
          </a:p>
        </p:txBody>
      </p:sp>
      <p:cxnSp>
        <p:nvCxnSpPr>
          <p:cNvPr id="23" name="直接连接符 22">
            <a:extLst>
              <a:ext uri="{FF2B5EF4-FFF2-40B4-BE49-F238E27FC236}">
                <a16:creationId xmlns:a16="http://schemas.microsoft.com/office/drawing/2014/main" id="{988CD60E-4BF9-4036-84F4-9A62EB805255}"/>
              </a:ext>
            </a:extLst>
          </p:cNvPr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平行四边形 23">
            <a:extLst>
              <a:ext uri="{FF2B5EF4-FFF2-40B4-BE49-F238E27FC236}">
                <a16:creationId xmlns:a16="http://schemas.microsoft.com/office/drawing/2014/main" id="{9EA3A950-5252-454F-94D7-82765088144B}"/>
              </a:ext>
            </a:extLst>
          </p:cNvPr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文本框 11">
            <a:extLst>
              <a:ext uri="{FF2B5EF4-FFF2-40B4-BE49-F238E27FC236}">
                <a16:creationId xmlns:a16="http://schemas.microsoft.com/office/drawing/2014/main" id="{6882A02D-BDFA-4633-88FB-31F8DD48E4EA}"/>
              </a:ext>
            </a:extLst>
          </p:cNvPr>
          <p:cNvSpPr txBox="1"/>
          <p:nvPr/>
        </p:nvSpPr>
        <p:spPr>
          <a:xfrm>
            <a:off x="1844735" y="6261376"/>
            <a:ext cx="603995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5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Yang … </a:t>
            </a:r>
            <a:r>
              <a:rPr lang="en-US" altLang="zh-CN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Yang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*, </a:t>
            </a:r>
            <a:r>
              <a:rPr lang="en-US" altLang="zh-CN" sz="16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Phys. Rev. Lett.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126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198001 (2021)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-2188" y="793064"/>
            <a:ext cx="5297791" cy="869400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altLang="zh-CN" sz="3000" dirty="0">
                <a:solidFill>
                  <a:srgbClr val="FFFFFF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Transport dependence  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3577" y="925873"/>
            <a:ext cx="6688823" cy="4585589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 flipH="1">
            <a:off x="141685" y="1867612"/>
            <a:ext cx="1333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00009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Experiment</a:t>
            </a:r>
          </a:p>
        </p:txBody>
      </p:sp>
      <p:sp>
        <p:nvSpPr>
          <p:cNvPr id="7" name="文本框 6"/>
          <p:cNvSpPr txBox="1"/>
          <p:nvPr/>
        </p:nvSpPr>
        <p:spPr>
          <a:xfrm flipH="1">
            <a:off x="251519" y="4221088"/>
            <a:ext cx="1210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00009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Simulation</a:t>
            </a:r>
          </a:p>
        </p:txBody>
      </p:sp>
      <p:sp>
        <p:nvSpPr>
          <p:cNvPr id="8" name="文本框 7"/>
          <p:cNvSpPr txBox="1"/>
          <p:nvPr/>
        </p:nvSpPr>
        <p:spPr>
          <a:xfrm flipH="1">
            <a:off x="1892905" y="5507940"/>
            <a:ext cx="2535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dirty="0">
                <a:solidFill>
                  <a:srgbClr val="00009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Spinner packing fraction</a:t>
            </a:r>
          </a:p>
        </p:txBody>
      </p:sp>
      <p:sp>
        <p:nvSpPr>
          <p:cNvPr id="9" name="文本框 8"/>
          <p:cNvSpPr txBox="1"/>
          <p:nvPr/>
        </p:nvSpPr>
        <p:spPr>
          <a:xfrm flipH="1">
            <a:off x="5148064" y="5507940"/>
            <a:ext cx="2535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dirty="0">
                <a:solidFill>
                  <a:srgbClr val="00009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Cargo size / spinner size</a:t>
            </a:r>
          </a:p>
        </p:txBody>
      </p:sp>
      <p:sp>
        <p:nvSpPr>
          <p:cNvPr id="16" name="标题 11265">
            <a:extLst>
              <a:ext uri="{FF2B5EF4-FFF2-40B4-BE49-F238E27FC236}">
                <a16:creationId xmlns:a16="http://schemas.microsoft.com/office/drawing/2014/main" id="{1E7C5F1C-4D51-4360-BC7E-129473696B5A}"/>
              </a:ext>
            </a:extLst>
          </p:cNvPr>
          <p:cNvSpPr txBox="1">
            <a:spLocks/>
          </p:cNvSpPr>
          <p:nvPr/>
        </p:nvSpPr>
        <p:spPr>
          <a:xfrm>
            <a:off x="1044575" y="-34925"/>
            <a:ext cx="7772400" cy="657225"/>
          </a:xfrm>
          <a:prstGeom prst="rect">
            <a:avLst/>
          </a:prstGeom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Transport velocity and dwell probability</a:t>
            </a:r>
          </a:p>
        </p:txBody>
      </p:sp>
      <p:cxnSp>
        <p:nvCxnSpPr>
          <p:cNvPr id="17" name="直接连接符 16">
            <a:extLst>
              <a:ext uri="{FF2B5EF4-FFF2-40B4-BE49-F238E27FC236}">
                <a16:creationId xmlns:a16="http://schemas.microsoft.com/office/drawing/2014/main" id="{F844A853-62EE-407C-B2F3-CDDDB3477711}"/>
              </a:ext>
            </a:extLst>
          </p:cNvPr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平行四边形 18">
            <a:extLst>
              <a:ext uri="{FF2B5EF4-FFF2-40B4-BE49-F238E27FC236}">
                <a16:creationId xmlns:a16="http://schemas.microsoft.com/office/drawing/2014/main" id="{F9CBCFA3-C72C-4165-877C-6A685BA7545A}"/>
              </a:ext>
            </a:extLst>
          </p:cNvPr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6C0D429F-1E98-4DEA-AC99-8A2D2C6E678C}"/>
              </a:ext>
            </a:extLst>
          </p:cNvPr>
          <p:cNvSpPr txBox="1"/>
          <p:nvPr/>
        </p:nvSpPr>
        <p:spPr>
          <a:xfrm>
            <a:off x="2420799" y="6261376"/>
            <a:ext cx="481549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5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Yang … </a:t>
            </a:r>
            <a:r>
              <a:rPr lang="en-US" altLang="zh-CN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Yang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*, </a:t>
            </a:r>
            <a:r>
              <a:rPr lang="en-US" altLang="zh-CN" sz="16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Phys. Rev. Lett.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126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198001 (2021)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"/>
    </mc:Choice>
    <mc:Fallback xmlns="">
      <p:transition spd="slow" advTm="216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321" y="838264"/>
            <a:ext cx="5691875" cy="4110798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 flipH="1">
            <a:off x="832049" y="5373216"/>
            <a:ext cx="777239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+mj-cs"/>
                <a:sym typeface="+mn-ea"/>
              </a:rPr>
              <a:t>The dwell probability and </a:t>
            </a:r>
            <a:r>
              <a:rPr lang="en-US" altLang="zh-CN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transport velocity increase with the activity.</a:t>
            </a:r>
          </a:p>
          <a:p>
            <a:endParaRPr lang="en-US" altLang="zh-CN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Controllable!</a:t>
            </a:r>
          </a:p>
        </p:txBody>
      </p:sp>
      <p:cxnSp>
        <p:nvCxnSpPr>
          <p:cNvPr id="17" name="直接连接符 16">
            <a:extLst>
              <a:ext uri="{FF2B5EF4-FFF2-40B4-BE49-F238E27FC236}">
                <a16:creationId xmlns:a16="http://schemas.microsoft.com/office/drawing/2014/main" id="{B2EC65BE-E085-4940-9128-468DA354AF32}"/>
              </a:ext>
            </a:extLst>
          </p:cNvPr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平行四边形 17">
            <a:extLst>
              <a:ext uri="{FF2B5EF4-FFF2-40B4-BE49-F238E27FC236}">
                <a16:creationId xmlns:a16="http://schemas.microsoft.com/office/drawing/2014/main" id="{0E0B8B27-7F39-4B2C-B539-7D8C45672925}"/>
              </a:ext>
            </a:extLst>
          </p:cNvPr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标题 11265">
            <a:extLst>
              <a:ext uri="{FF2B5EF4-FFF2-40B4-BE49-F238E27FC236}">
                <a16:creationId xmlns:a16="http://schemas.microsoft.com/office/drawing/2014/main" id="{18BDBCB6-5BAD-4C0A-A329-B0827FB5EE2E}"/>
              </a:ext>
            </a:extLst>
          </p:cNvPr>
          <p:cNvSpPr txBox="1">
            <a:spLocks/>
          </p:cNvSpPr>
          <p:nvPr/>
        </p:nvSpPr>
        <p:spPr>
          <a:xfrm>
            <a:off x="1044575" y="-34925"/>
            <a:ext cx="7772400" cy="657225"/>
          </a:xfrm>
          <a:prstGeom prst="rect">
            <a:avLst/>
          </a:prstGeom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Transport velocity and dwell probability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"/>
    </mc:Choice>
    <mc:Fallback xmlns="">
      <p:transition spd="slow" advTm="289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552" y="3278738"/>
            <a:ext cx="3797378" cy="274255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1004024"/>
            <a:ext cx="3316018" cy="468293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513064" y="2276872"/>
            <a:ext cx="4851024" cy="907534"/>
            <a:chOff x="607463" y="5035654"/>
            <a:chExt cx="4083314" cy="719396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7463" y="5035654"/>
              <a:ext cx="4083314" cy="667112"/>
            </a:xfrm>
            <a:prstGeom prst="rect">
              <a:avLst/>
            </a:prstGeom>
          </p:spPr>
        </p:pic>
        <p:sp>
          <p:nvSpPr>
            <p:cNvPr id="9" name="椭圆 8"/>
            <p:cNvSpPr/>
            <p:nvPr/>
          </p:nvSpPr>
          <p:spPr>
            <a:xfrm>
              <a:off x="1255879" y="5326701"/>
              <a:ext cx="2191996" cy="428349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350" dirty="0">
                <a:solidFill>
                  <a:srgbClr val="FF0000"/>
                </a:solidFill>
              </a:endParaRPr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611560" y="3417161"/>
            <a:ext cx="45528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accent2"/>
                </a:solidFill>
                <a:cs typeface="Times New Roman" panose="02020603050405020304" pitchFamily="18" charset="0"/>
              </a:rPr>
              <a:t>odd viscosity: shear induces normal stress</a:t>
            </a:r>
            <a:endParaRPr lang="zh-CN" altLang="en-US" sz="2000" dirty="0">
              <a:cs typeface="Times New Roman" panose="02020603050405020304" pitchFamily="18" charset="0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494" y="1610155"/>
            <a:ext cx="5602000" cy="433628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3064" y="4350102"/>
            <a:ext cx="4578567" cy="825462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20" name="文本框 19"/>
          <p:cNvSpPr txBox="1"/>
          <p:nvPr/>
        </p:nvSpPr>
        <p:spPr>
          <a:xfrm>
            <a:off x="827584" y="5313560"/>
            <a:ext cx="379737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Flow velocity at external boundary </a:t>
            </a:r>
            <a:endParaRPr lang="zh-CN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2" name="图片 3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3907" y="1034886"/>
            <a:ext cx="1088298" cy="291509"/>
          </a:xfrm>
          <a:prstGeom prst="rect">
            <a:avLst/>
          </a:prstGeom>
        </p:spPr>
      </p:pic>
      <p:sp>
        <p:nvSpPr>
          <p:cNvPr id="27" name="标题 11265">
            <a:extLst>
              <a:ext uri="{FF2B5EF4-FFF2-40B4-BE49-F238E27FC236}">
                <a16:creationId xmlns:a16="http://schemas.microsoft.com/office/drawing/2014/main" id="{17B63484-274A-4403-BE5A-E77D72593BEC}"/>
              </a:ext>
            </a:extLst>
          </p:cNvPr>
          <p:cNvSpPr txBox="1">
            <a:spLocks/>
          </p:cNvSpPr>
          <p:nvPr/>
        </p:nvSpPr>
        <p:spPr>
          <a:xfrm>
            <a:off x="1044575" y="-34925"/>
            <a:ext cx="7772400" cy="657225"/>
          </a:xfrm>
          <a:prstGeom prst="rect">
            <a:avLst/>
          </a:prstGeom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Continuum hydrodynamic theory</a:t>
            </a:r>
          </a:p>
        </p:txBody>
      </p:sp>
      <p:cxnSp>
        <p:nvCxnSpPr>
          <p:cNvPr id="28" name="直接连接符 27">
            <a:extLst>
              <a:ext uri="{FF2B5EF4-FFF2-40B4-BE49-F238E27FC236}">
                <a16:creationId xmlns:a16="http://schemas.microsoft.com/office/drawing/2014/main" id="{435ECF31-0E7A-4C1D-A5B1-37293630ABCE}"/>
              </a:ext>
            </a:extLst>
          </p:cNvPr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平行四边形 29">
            <a:extLst>
              <a:ext uri="{FF2B5EF4-FFF2-40B4-BE49-F238E27FC236}">
                <a16:creationId xmlns:a16="http://schemas.microsoft.com/office/drawing/2014/main" id="{FA1FDA55-E429-45CD-A3C1-CE33B06353CC}"/>
              </a:ext>
            </a:extLst>
          </p:cNvPr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8348" y="3135170"/>
            <a:ext cx="3923852" cy="3030134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750903"/>
            <a:ext cx="3509111" cy="475969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 rotWithShape="1">
          <a:blip r:embed="rId4"/>
          <a:srcRect r="2790"/>
          <a:stretch>
            <a:fillRect/>
          </a:stretch>
        </p:blipFill>
        <p:spPr>
          <a:xfrm>
            <a:off x="5004048" y="2394068"/>
            <a:ext cx="1368152" cy="408910"/>
          </a:xfrm>
          <a:prstGeom prst="rect">
            <a:avLst/>
          </a:prstGeom>
        </p:spPr>
      </p:pic>
      <p:sp>
        <p:nvSpPr>
          <p:cNvPr id="21" name="文本框 20"/>
          <p:cNvSpPr txBox="1"/>
          <p:nvPr/>
        </p:nvSpPr>
        <p:spPr>
          <a:xfrm>
            <a:off x="399963" y="2426000"/>
            <a:ext cx="2475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attractive force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标题 11265">
            <a:extLst>
              <a:ext uri="{FF2B5EF4-FFF2-40B4-BE49-F238E27FC236}">
                <a16:creationId xmlns:a16="http://schemas.microsoft.com/office/drawing/2014/main" id="{3310AD60-01DD-4254-90AB-CBC5AEC68A96}"/>
              </a:ext>
            </a:extLst>
          </p:cNvPr>
          <p:cNvSpPr txBox="1">
            <a:spLocks/>
          </p:cNvSpPr>
          <p:nvPr/>
        </p:nvSpPr>
        <p:spPr>
          <a:xfrm>
            <a:off x="1044575" y="-34925"/>
            <a:ext cx="6551761" cy="657225"/>
          </a:xfrm>
          <a:prstGeom prst="rect">
            <a:avLst/>
          </a:prstGeom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800" dirty="0">
                <a:solidFill>
                  <a:schemeClr val="tx2"/>
                </a:solidFill>
                <a:latin typeface="Times New Roman" panose="02020603050405020304" pitchFamily="18" charset="0"/>
              </a:rPr>
              <a:t> </a:t>
            </a:r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Radial stress tensor</a:t>
            </a:r>
          </a:p>
        </p:txBody>
      </p:sp>
      <p:cxnSp>
        <p:nvCxnSpPr>
          <p:cNvPr id="29" name="直接连接符 28">
            <a:extLst>
              <a:ext uri="{FF2B5EF4-FFF2-40B4-BE49-F238E27FC236}">
                <a16:creationId xmlns:a16="http://schemas.microsoft.com/office/drawing/2014/main" id="{1DF6D6FC-E991-4672-A2E5-89E74E56FE83}"/>
              </a:ext>
            </a:extLst>
          </p:cNvPr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平行四边形 29">
            <a:extLst>
              <a:ext uri="{FF2B5EF4-FFF2-40B4-BE49-F238E27FC236}">
                <a16:creationId xmlns:a16="http://schemas.microsoft.com/office/drawing/2014/main" id="{31049152-1C74-4F4B-ADD3-05A8302E4E67}"/>
              </a:ext>
            </a:extLst>
          </p:cNvPr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1" name="图片 30">
            <a:extLst>
              <a:ext uri="{FF2B5EF4-FFF2-40B4-BE49-F238E27FC236}">
                <a16:creationId xmlns:a16="http://schemas.microsoft.com/office/drawing/2014/main" id="{36C51F83-FB5F-4C27-9C63-5A6E29C46E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23928" y="835657"/>
            <a:ext cx="4550896" cy="825461"/>
          </a:xfrm>
          <a:prstGeom prst="rect">
            <a:avLst/>
          </a:prstGeom>
        </p:spPr>
      </p:pic>
      <p:sp>
        <p:nvSpPr>
          <p:cNvPr id="32" name="文本框 31">
            <a:extLst>
              <a:ext uri="{FF2B5EF4-FFF2-40B4-BE49-F238E27FC236}">
                <a16:creationId xmlns:a16="http://schemas.microsoft.com/office/drawing/2014/main" id="{E373CAF8-F54F-4678-921A-0EED836409DF}"/>
              </a:ext>
            </a:extLst>
          </p:cNvPr>
          <p:cNvSpPr txBox="1"/>
          <p:nvPr/>
        </p:nvSpPr>
        <p:spPr>
          <a:xfrm>
            <a:off x="414113" y="1067930"/>
            <a:ext cx="34378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Flow velocity at internal boundary 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文本框 33">
            <a:extLst>
              <a:ext uri="{FF2B5EF4-FFF2-40B4-BE49-F238E27FC236}">
                <a16:creationId xmlns:a16="http://schemas.microsoft.com/office/drawing/2014/main" id="{3537E806-CDD6-4FD2-B9D5-EEC14E1FFF41}"/>
              </a:ext>
            </a:extLst>
          </p:cNvPr>
          <p:cNvSpPr txBox="1"/>
          <p:nvPr/>
        </p:nvSpPr>
        <p:spPr>
          <a:xfrm>
            <a:off x="399963" y="1852114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Radial stress tensor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文本框 11">
            <a:extLst>
              <a:ext uri="{FF2B5EF4-FFF2-40B4-BE49-F238E27FC236}">
                <a16:creationId xmlns:a16="http://schemas.microsoft.com/office/drawing/2014/main" id="{3943C21B-F53A-4D5F-B3E8-FEB5E4B6B67B}"/>
              </a:ext>
            </a:extLst>
          </p:cNvPr>
          <p:cNvSpPr txBox="1"/>
          <p:nvPr/>
        </p:nvSpPr>
        <p:spPr>
          <a:xfrm>
            <a:off x="2132767" y="6330806"/>
            <a:ext cx="459947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5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Yang … </a:t>
            </a:r>
            <a:r>
              <a:rPr lang="en-US" altLang="zh-CN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Yang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*, </a:t>
            </a:r>
            <a:r>
              <a:rPr lang="en-US" altLang="zh-CN" sz="16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Phys. Rev. Lett.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126</a:t>
            </a:r>
            <a:r>
              <a:rPr lang="en-US" altLang="zh-CN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198001 (2021)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"/>
    </mc:Choice>
    <mc:Fallback xmlns="">
      <p:transition spd="slow" advTm="134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图片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1894651"/>
            <a:ext cx="5654671" cy="3168352"/>
          </a:xfrm>
          <a:prstGeom prst="rect">
            <a:avLst/>
          </a:prstGeom>
        </p:spPr>
      </p:pic>
      <p:sp>
        <p:nvSpPr>
          <p:cNvPr id="25" name="标题 11265">
            <a:extLst>
              <a:ext uri="{FF2B5EF4-FFF2-40B4-BE49-F238E27FC236}">
                <a16:creationId xmlns:a16="http://schemas.microsoft.com/office/drawing/2014/main" id="{3310AD60-01DD-4254-90AB-CBC5AEC68A96}"/>
              </a:ext>
            </a:extLst>
          </p:cNvPr>
          <p:cNvSpPr txBox="1">
            <a:spLocks/>
          </p:cNvSpPr>
          <p:nvPr/>
        </p:nvSpPr>
        <p:spPr>
          <a:xfrm>
            <a:off x="1044575" y="-34925"/>
            <a:ext cx="7772400" cy="657225"/>
          </a:xfrm>
          <a:prstGeom prst="rect">
            <a:avLst/>
          </a:prstGeom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8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Microscopic origin of odd viscosity</a:t>
            </a:r>
          </a:p>
        </p:txBody>
      </p:sp>
      <p:cxnSp>
        <p:nvCxnSpPr>
          <p:cNvPr id="29" name="直接连接符 28">
            <a:extLst>
              <a:ext uri="{FF2B5EF4-FFF2-40B4-BE49-F238E27FC236}">
                <a16:creationId xmlns:a16="http://schemas.microsoft.com/office/drawing/2014/main" id="{1DF6D6FC-E991-4672-A2E5-89E74E56FE83}"/>
              </a:ext>
            </a:extLst>
          </p:cNvPr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平行四边形 29">
            <a:extLst>
              <a:ext uri="{FF2B5EF4-FFF2-40B4-BE49-F238E27FC236}">
                <a16:creationId xmlns:a16="http://schemas.microsoft.com/office/drawing/2014/main" id="{31049152-1C74-4F4B-ADD3-05A8302E4E67}"/>
              </a:ext>
            </a:extLst>
          </p:cNvPr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690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"/>
    </mc:Choice>
    <mc:Fallback xmlns="">
      <p:transition spd="slow" advTm="134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6870" y="2172653"/>
            <a:ext cx="8229600" cy="1143000"/>
          </a:xfrm>
        </p:spPr>
        <p:txBody>
          <a:bodyPr/>
          <a:lstStyle/>
          <a:p>
            <a:r>
              <a:rPr lang="en-US" altLang="zh-CN" sz="3600" dirty="0">
                <a:solidFill>
                  <a:schemeClr val="tx2"/>
                </a:solidFill>
              </a:rPr>
              <a:t>(4) Collective motion of active colloids with chemical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9874041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矩形 30"/>
          <p:cNvSpPr/>
          <p:nvPr/>
        </p:nvSpPr>
        <p:spPr>
          <a:xfrm>
            <a:off x="1703386" y="53132"/>
            <a:ext cx="69730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Artificial active colloid with communication</a:t>
            </a:r>
            <a:endParaRPr lang="zh-CN" altLang="en-US" sz="2400" b="1" dirty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cxnSp>
        <p:nvCxnSpPr>
          <p:cNvPr id="2" name="直接连接符 1"/>
          <p:cNvCxnSpPr/>
          <p:nvPr/>
        </p:nvCxnSpPr>
        <p:spPr>
          <a:xfrm>
            <a:off x="796570" y="50286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平行四边形 8"/>
          <p:cNvSpPr/>
          <p:nvPr/>
        </p:nvSpPr>
        <p:spPr>
          <a:xfrm>
            <a:off x="361315" y="11176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E6AACEC5-AC04-417F-9F01-4D58694FC6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2758996"/>
            <a:ext cx="1906543" cy="1174060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E8F9068D-9DB3-4E46-A261-7E78FDF74D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4467830"/>
            <a:ext cx="2028692" cy="1337434"/>
          </a:xfrm>
          <a:prstGeom prst="rect">
            <a:avLst/>
          </a:prstGeom>
        </p:spPr>
      </p:pic>
      <p:sp>
        <p:nvSpPr>
          <p:cNvPr id="3" name="左大括号 2">
            <a:extLst>
              <a:ext uri="{FF2B5EF4-FFF2-40B4-BE49-F238E27FC236}">
                <a16:creationId xmlns:a16="http://schemas.microsoft.com/office/drawing/2014/main" id="{EF3D50DB-14B4-409F-A927-16B2948EA3AD}"/>
              </a:ext>
            </a:extLst>
          </p:cNvPr>
          <p:cNvSpPr/>
          <p:nvPr/>
        </p:nvSpPr>
        <p:spPr>
          <a:xfrm>
            <a:off x="539552" y="692696"/>
            <a:ext cx="72008" cy="936104"/>
          </a:xfrm>
          <a:prstGeom prst="leftBrac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DC1085EB-C2EE-4CD4-9787-7494C3E74119}"/>
              </a:ext>
            </a:extLst>
          </p:cNvPr>
          <p:cNvSpPr txBox="1"/>
          <p:nvPr/>
        </p:nvSpPr>
        <p:spPr>
          <a:xfrm>
            <a:off x="611560" y="611396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Biological active particles often communicate with each other,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and change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their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self-propelled velocities accordingly.</a:t>
            </a: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4C47D28C-8DCD-4398-9405-B561766722F6}"/>
              </a:ext>
            </a:extLst>
          </p:cNvPr>
          <p:cNvSpPr txBox="1"/>
          <p:nvPr/>
        </p:nvSpPr>
        <p:spPr>
          <a:xfrm>
            <a:off x="611560" y="1403484"/>
            <a:ext cx="6994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Artificial active particles generally cannot do these.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2EAED55C-1995-4FD6-A354-0E9AE4EF1EAF}"/>
              </a:ext>
            </a:extLst>
          </p:cNvPr>
          <p:cNvSpPr txBox="1"/>
          <p:nvPr/>
        </p:nvSpPr>
        <p:spPr>
          <a:xfrm>
            <a:off x="2555776" y="4365104"/>
            <a:ext cx="64807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altLang="zh-CN" sz="1800" kern="100" dirty="0" err="1">
                <a:effectLst/>
                <a:ea typeface="微软雅黑" panose="020B0503020204020204" pitchFamily="34" charset="-122"/>
              </a:rPr>
              <a:t>ZnO</a:t>
            </a:r>
            <a:r>
              <a:rPr lang="zh-CN" altLang="en-US" sz="1800" kern="100" dirty="0">
                <a:effectLst/>
                <a:ea typeface="微软雅黑" panose="020B0503020204020204" pitchFamily="34" charset="-122"/>
              </a:rPr>
              <a:t> </a:t>
            </a:r>
            <a:r>
              <a:rPr lang="en-US" altLang="zh-CN" kern="100" dirty="0">
                <a:ea typeface="微软雅黑" panose="020B0503020204020204" pitchFamily="34" charset="-122"/>
              </a:rPr>
              <a:t>nano</a:t>
            </a:r>
            <a:r>
              <a:rPr lang="en-US" altLang="zh-CN" sz="1800" kern="100" dirty="0">
                <a:effectLst/>
                <a:ea typeface="微软雅黑" panose="020B0503020204020204" pitchFamily="34" charset="-122"/>
              </a:rPr>
              <a:t>rod self-propels by self-</a:t>
            </a:r>
            <a:r>
              <a:rPr lang="en-US" altLang="zh-CN" sz="1800" kern="100" dirty="0" err="1">
                <a:effectLst/>
                <a:ea typeface="微软雅黑" panose="020B0503020204020204" pitchFamily="34" charset="-122"/>
              </a:rPr>
              <a:t>diffusiophoresis</a:t>
            </a:r>
            <a:r>
              <a:rPr lang="en-US" altLang="zh-CN" sz="1800" kern="100" dirty="0">
                <a:effectLst/>
                <a:ea typeface="微软雅黑" panose="020B0503020204020204" pitchFamily="34" charset="-122"/>
              </a:rPr>
              <a:t> </a:t>
            </a:r>
          </a:p>
          <a:p>
            <a:r>
              <a:rPr lang="en-US" altLang="zh-CN" kern="100" dirty="0">
                <a:ea typeface="微软雅黑" panose="020B0503020204020204" pitchFamily="34" charset="-122"/>
              </a:rPr>
              <a:t>     (depending on PH)</a:t>
            </a:r>
            <a:r>
              <a:rPr lang="en-US" altLang="zh-CN" sz="1800" kern="100" dirty="0">
                <a:effectLst/>
                <a:ea typeface="微软雅黑" panose="020B0503020204020204" pitchFamily="34" charset="-122"/>
              </a:rPr>
              <a:t> </a:t>
            </a:r>
          </a:p>
          <a:p>
            <a:r>
              <a:rPr lang="en-US" altLang="zh-CN" kern="1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</a:t>
            </a:r>
          </a:p>
          <a:p>
            <a:endParaRPr lang="en-US" altLang="zh-CN" kern="1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altLang="zh-CN" dirty="0"/>
              <a:t>C</a:t>
            </a:r>
            <a:r>
              <a:rPr lang="en-US" altLang="zh-CN" sz="1800" b="0" i="0" u="none" strike="noStrike" baseline="0" dirty="0"/>
              <a:t>hemically active sulfonated PS microbead (depending on cation)</a:t>
            </a:r>
            <a:endParaRPr lang="en-US" altLang="zh-CN" kern="100" dirty="0">
              <a:ea typeface="微软雅黑" panose="020B0503020204020204" pitchFamily="34" charset="-122"/>
            </a:endParaRP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6F90E90C-40CC-4BB0-A1EB-D87CF4179666}"/>
              </a:ext>
            </a:extLst>
          </p:cNvPr>
          <p:cNvSpPr txBox="1"/>
          <p:nvPr/>
        </p:nvSpPr>
        <p:spPr>
          <a:xfrm>
            <a:off x="2627784" y="2865710"/>
            <a:ext cx="6264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altLang="zh-CN" kern="100" dirty="0">
                <a:ea typeface="微软雅黑" panose="020B0503020204020204" pitchFamily="34" charset="-122"/>
              </a:rPr>
              <a:t>Consider two types of chemically-powered active particles, whose reaction products are each other’s food or “catalyzer”, so their activities (motility) depend on their separation.</a:t>
            </a:r>
            <a:r>
              <a:rPr lang="en-US" altLang="zh-CN" kern="1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endParaRPr lang="zh-CN" altLang="zh-CN" sz="1800" kern="100" dirty="0"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9C047C5D-0464-417F-ABC8-27748D4DA1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7824" y="5810650"/>
            <a:ext cx="2887865" cy="339686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51BFE065-57A6-4CAD-B1A7-99D87401BF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87824" y="5013176"/>
            <a:ext cx="2869455" cy="288032"/>
          </a:xfrm>
          <a:prstGeom prst="rect">
            <a:avLst/>
          </a:prstGeom>
        </p:spPr>
      </p:pic>
      <p:sp>
        <p:nvSpPr>
          <p:cNvPr id="20" name="文本框 19">
            <a:extLst>
              <a:ext uri="{FF2B5EF4-FFF2-40B4-BE49-F238E27FC236}">
                <a16:creationId xmlns:a16="http://schemas.microsoft.com/office/drawing/2014/main" id="{F07FFA50-371B-4417-A370-E7C6BD14938F}"/>
              </a:ext>
            </a:extLst>
          </p:cNvPr>
          <p:cNvSpPr txBox="1"/>
          <p:nvPr/>
        </p:nvSpPr>
        <p:spPr>
          <a:xfrm>
            <a:off x="1259632" y="6309320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u="sng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Ion-exchange reaction enables chemical communication!</a:t>
            </a:r>
            <a:endParaRPr lang="en-US" altLang="zh-CN" b="1" u="sng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3" name="图片 22" descr="GIF_bird">
            <a:extLst>
              <a:ext uri="{FF2B5EF4-FFF2-40B4-BE49-F238E27FC236}">
                <a16:creationId xmlns:a16="http://schemas.microsoft.com/office/drawing/2014/main" id="{8A1B4C91-E604-4B5E-9731-C358D5E734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07276" y="1000856"/>
            <a:ext cx="1669180" cy="1564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07366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796570" y="50286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平行四边形 8"/>
          <p:cNvSpPr/>
          <p:nvPr/>
        </p:nvSpPr>
        <p:spPr>
          <a:xfrm>
            <a:off x="361315" y="11176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80712" y="5301208"/>
            <a:ext cx="823976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>
              <a:buFont typeface="Wingdings" panose="05000000000000000000" charset="0"/>
              <a:buChar char="p"/>
            </a:pPr>
            <a:r>
              <a:rPr lang="en-US" altLang="zh-CN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Chemical communication between active particles induces</a:t>
            </a: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en-US" altLang="zh-CN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separation-dependent</a:t>
            </a: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en-US" altLang="zh-CN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self-propelled</a:t>
            </a: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en-US" altLang="zh-CN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velocity.</a:t>
            </a:r>
            <a:endParaRPr lang="zh-CN" altLang="en-US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243455" y="6347460"/>
            <a:ext cx="5522506" cy="30777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Wu, 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…, </a:t>
            </a:r>
            <a:r>
              <a:rPr lang="en-US" sz="1400" b="1" u="sng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Yang*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Tang*, </a:t>
            </a:r>
            <a:r>
              <a:rPr lang="en-US" sz="1400" b="0" i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Nature Nanotechnology </a:t>
            </a:r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16, 288 (2021) </a:t>
            </a:r>
            <a:endParaRPr lang="en-US" altLang="en-US" sz="1400" b="0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53C4A53B-35C6-4212-B620-33E0FCFFEAF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570" y="1627059"/>
            <a:ext cx="3183705" cy="2977355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52800213-ADDB-4DE3-B31E-A6E88BBDE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638" y="1627059"/>
            <a:ext cx="3487407" cy="3234290"/>
          </a:xfrm>
          <a:prstGeom prst="rect">
            <a:avLst/>
          </a:prstGeom>
        </p:spPr>
      </p:pic>
      <p:sp>
        <p:nvSpPr>
          <p:cNvPr id="20" name="矩形 19">
            <a:extLst>
              <a:ext uri="{FF2B5EF4-FFF2-40B4-BE49-F238E27FC236}">
                <a16:creationId xmlns:a16="http://schemas.microsoft.com/office/drawing/2014/main" id="{5C191950-EEDD-4EFA-8F06-2D87172CCCA5}"/>
              </a:ext>
            </a:extLst>
          </p:cNvPr>
          <p:cNvSpPr/>
          <p:nvPr/>
        </p:nvSpPr>
        <p:spPr>
          <a:xfrm>
            <a:off x="1703386" y="53132"/>
            <a:ext cx="69730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Artificial active colloid with communication</a:t>
            </a:r>
            <a:endParaRPr lang="zh-CN" altLang="en-US" sz="2400" b="1" dirty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8E3FB5E1-7BE8-4806-B1A1-903625AD045D}"/>
              </a:ext>
            </a:extLst>
          </p:cNvPr>
          <p:cNvSpPr txBox="1"/>
          <p:nvPr/>
        </p:nvSpPr>
        <p:spPr>
          <a:xfrm>
            <a:off x="949136" y="1052736"/>
            <a:ext cx="2830776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000" dirty="0" err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ZnO</a:t>
            </a:r>
            <a:r>
              <a:rPr lang="en-US" altLang="zh-CN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and SPS mixture</a:t>
            </a:r>
            <a:endParaRPr lang="zh-CN" altLang="en-US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AD1E589F-B3DB-454E-AE7C-DE1A3A6C2ADA}"/>
              </a:ext>
            </a:extLst>
          </p:cNvPr>
          <p:cNvSpPr txBox="1"/>
          <p:nvPr/>
        </p:nvSpPr>
        <p:spPr>
          <a:xfrm>
            <a:off x="4788024" y="910461"/>
            <a:ext cx="43559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8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en-US" altLang="zh-CN" sz="1800" dirty="0" err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ZnO</a:t>
            </a:r>
            <a:r>
              <a:rPr lang="en-US" altLang="zh-CN" sz="18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nanorod motility changes </a:t>
            </a:r>
            <a:r>
              <a:rPr lang="en-US" altLang="zh-CN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with its separation from SPS microbead.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7851442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796570" y="50286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平行四边形 8"/>
          <p:cNvSpPr/>
          <p:nvPr/>
        </p:nvSpPr>
        <p:spPr>
          <a:xfrm>
            <a:off x="361315" y="11176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73756" y="632882"/>
            <a:ext cx="8218724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>
              <a:buFont typeface="Wingdings" panose="05000000000000000000" charset="0"/>
              <a:buChar char="p"/>
            </a:pPr>
            <a:r>
              <a:rPr lang="en-US" altLang="zh-CN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Communication and separation-dependent motility induce hierarchal and dynamic swarming motion. </a:t>
            </a:r>
            <a:endParaRPr lang="zh-CN" altLang="en-US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9C73702E-B0AC-419E-B570-E409D0290705}"/>
              </a:ext>
            </a:extLst>
          </p:cNvPr>
          <p:cNvSpPr txBox="1"/>
          <p:nvPr/>
        </p:nvSpPr>
        <p:spPr>
          <a:xfrm>
            <a:off x="1475656" y="1340768"/>
            <a:ext cx="7095233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- </a:t>
            </a:r>
            <a:r>
              <a:rPr lang="en-US" altLang="zh-CN" dirty="0" err="1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ZnO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 nanorod produces repulsive osmotic flow</a:t>
            </a:r>
          </a:p>
          <a:p>
            <a:pPr algn="l"/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- SPS microbead produces attractive osmotic flow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91BD5C5D-C8B0-484C-B2ED-D667C388DF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354" y="2242093"/>
            <a:ext cx="7611291" cy="3923211"/>
          </a:xfrm>
          <a:prstGeom prst="rect">
            <a:avLst/>
          </a:prstGeom>
        </p:spPr>
      </p:pic>
      <p:sp>
        <p:nvSpPr>
          <p:cNvPr id="14" name="矩形 13">
            <a:extLst>
              <a:ext uri="{FF2B5EF4-FFF2-40B4-BE49-F238E27FC236}">
                <a16:creationId xmlns:a16="http://schemas.microsoft.com/office/drawing/2014/main" id="{2AFC818B-D530-4F43-94B3-40610C9C2CCA}"/>
              </a:ext>
            </a:extLst>
          </p:cNvPr>
          <p:cNvSpPr/>
          <p:nvPr/>
        </p:nvSpPr>
        <p:spPr>
          <a:xfrm>
            <a:off x="1703386" y="53132"/>
            <a:ext cx="69730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Collective behavior of </a:t>
            </a:r>
            <a:r>
              <a:rPr lang="en-US" altLang="zh-CN" sz="2400" b="1" dirty="0" err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ZnO</a:t>
            </a:r>
            <a:r>
              <a:rPr lang="en-US" altLang="zh-CN" sz="2400" b="1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-SPS mixture</a:t>
            </a:r>
            <a:endParaRPr lang="zh-CN" altLang="en-US" sz="2400" b="1" dirty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0D8FC436-90C1-4399-9E0D-A26B742C6294}"/>
              </a:ext>
            </a:extLst>
          </p:cNvPr>
          <p:cNvSpPr txBox="1"/>
          <p:nvPr/>
        </p:nvSpPr>
        <p:spPr>
          <a:xfrm>
            <a:off x="2243455" y="6347460"/>
            <a:ext cx="5522506" cy="30777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Wu, 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…, </a:t>
            </a:r>
            <a:r>
              <a:rPr lang="en-US" sz="1400" b="1" u="sng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Yang*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Tang*, </a:t>
            </a:r>
            <a:r>
              <a:rPr lang="en-US" sz="1400" b="0" i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Nature Nanotechnology </a:t>
            </a:r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16, 288 (2021) </a:t>
            </a:r>
            <a:endParaRPr lang="en-US" altLang="en-US" sz="1400" b="0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299597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796570" y="50286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平行四边形 8"/>
          <p:cNvSpPr/>
          <p:nvPr/>
        </p:nvSpPr>
        <p:spPr>
          <a:xfrm>
            <a:off x="361315" y="11176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" name="组合 9">
            <a:extLst>
              <a:ext uri="{FF2B5EF4-FFF2-40B4-BE49-F238E27FC236}">
                <a16:creationId xmlns:a16="http://schemas.microsoft.com/office/drawing/2014/main" id="{7B7B9045-8D2C-4492-8E78-180603301250}"/>
              </a:ext>
            </a:extLst>
          </p:cNvPr>
          <p:cNvGrpSpPr/>
          <p:nvPr/>
        </p:nvGrpSpPr>
        <p:grpSpPr>
          <a:xfrm>
            <a:off x="4247932" y="1628800"/>
            <a:ext cx="4178976" cy="4134456"/>
            <a:chOff x="4257254" y="1148656"/>
            <a:chExt cx="4178976" cy="4134456"/>
          </a:xfrm>
        </p:grpSpPr>
        <p:pic>
          <p:nvPicPr>
            <p:cNvPr id="20" name="图片 19">
              <a:extLst>
                <a:ext uri="{FF2B5EF4-FFF2-40B4-BE49-F238E27FC236}">
                  <a16:creationId xmlns:a16="http://schemas.microsoft.com/office/drawing/2014/main" id="{92AAD913-167D-4C75-89E5-F2224D8D757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257254" y="2288829"/>
              <a:ext cx="1754906" cy="1748024"/>
            </a:xfrm>
            <a:prstGeom prst="rect">
              <a:avLst/>
            </a:prstGeom>
          </p:spPr>
        </p:pic>
        <p:pic>
          <p:nvPicPr>
            <p:cNvPr id="21" name="图片 20">
              <a:extLst>
                <a:ext uri="{FF2B5EF4-FFF2-40B4-BE49-F238E27FC236}">
                  <a16:creationId xmlns:a16="http://schemas.microsoft.com/office/drawing/2014/main" id="{72279D54-2FB7-4F69-9CEE-3437791D106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681324" y="3507314"/>
              <a:ext cx="1754906" cy="1775798"/>
            </a:xfrm>
            <a:prstGeom prst="rect">
              <a:avLst/>
            </a:prstGeom>
          </p:spPr>
        </p:pic>
        <p:pic>
          <p:nvPicPr>
            <p:cNvPr id="22" name="图片 21">
              <a:extLst>
                <a:ext uri="{FF2B5EF4-FFF2-40B4-BE49-F238E27FC236}">
                  <a16:creationId xmlns:a16="http://schemas.microsoft.com/office/drawing/2014/main" id="{A01490E2-325B-4A2C-855A-3A0A4F97E71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681324" y="1148656"/>
              <a:ext cx="1754905" cy="1782983"/>
            </a:xfrm>
            <a:prstGeom prst="rect">
              <a:avLst/>
            </a:prstGeom>
          </p:spPr>
        </p:pic>
        <p:sp>
          <p:nvSpPr>
            <p:cNvPr id="5" name="箭头: 圆角右 4">
              <a:extLst>
                <a:ext uri="{FF2B5EF4-FFF2-40B4-BE49-F238E27FC236}">
                  <a16:creationId xmlns:a16="http://schemas.microsoft.com/office/drawing/2014/main" id="{5EFB418D-E38B-42EB-B2A0-F3B0CA02DA67}"/>
                </a:ext>
              </a:extLst>
            </p:cNvPr>
            <p:cNvSpPr/>
            <p:nvPr/>
          </p:nvSpPr>
          <p:spPr>
            <a:xfrm>
              <a:off x="5580112" y="1844824"/>
              <a:ext cx="864096" cy="352400"/>
            </a:xfrm>
            <a:prstGeom prst="ben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9" name="文本框 18">
              <a:extLst>
                <a:ext uri="{FF2B5EF4-FFF2-40B4-BE49-F238E27FC236}">
                  <a16:creationId xmlns:a16="http://schemas.microsoft.com/office/drawing/2014/main" id="{CCC90DC1-C528-4039-9682-A5D75462B69D}"/>
                </a:ext>
              </a:extLst>
            </p:cNvPr>
            <p:cNvSpPr txBox="1"/>
            <p:nvPr/>
          </p:nvSpPr>
          <p:spPr>
            <a:xfrm>
              <a:off x="4375428" y="1475492"/>
              <a:ext cx="215011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indent="0" algn="l">
                <a:buFont typeface="Wingdings" panose="05000000000000000000" charset="0"/>
                <a:buNone/>
              </a:pPr>
              <a:r>
                <a:rPr lang="en-US" altLang="zh-CN" sz="1800" dirty="0">
                  <a:ea typeface="微软雅黑" panose="020B0503020204020204" pitchFamily="34" charset="-122"/>
                </a:rPr>
                <a:t>With communication</a:t>
              </a:r>
              <a:endParaRPr lang="zh-CN" altLang="en-US" sz="1800" dirty="0">
                <a:ea typeface="微软雅黑" panose="020B0503020204020204" pitchFamily="34" charset="-122"/>
              </a:endParaRPr>
            </a:p>
          </p:txBody>
        </p:sp>
        <p:sp>
          <p:nvSpPr>
            <p:cNvPr id="26" name="箭头: 圆角右 25">
              <a:extLst>
                <a:ext uri="{FF2B5EF4-FFF2-40B4-BE49-F238E27FC236}">
                  <a16:creationId xmlns:a16="http://schemas.microsoft.com/office/drawing/2014/main" id="{B1514799-DA52-4FBE-AD15-E6BC6FC43A1D}"/>
                </a:ext>
              </a:extLst>
            </p:cNvPr>
            <p:cNvSpPr/>
            <p:nvPr/>
          </p:nvSpPr>
          <p:spPr>
            <a:xfrm flipV="1">
              <a:off x="5580112" y="4122536"/>
              <a:ext cx="864096" cy="369332"/>
            </a:xfrm>
            <a:prstGeom prst="ben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id="{FBC34BDF-F7B2-4723-912D-94418E10D1FA}"/>
                </a:ext>
              </a:extLst>
            </p:cNvPr>
            <p:cNvSpPr txBox="1"/>
            <p:nvPr/>
          </p:nvSpPr>
          <p:spPr>
            <a:xfrm>
              <a:off x="4545286" y="4491868"/>
              <a:ext cx="1980252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indent="0" algn="l">
                <a:buFont typeface="Wingdings" panose="05000000000000000000" charset="0"/>
                <a:buNone/>
              </a:pPr>
              <a:r>
                <a:rPr lang="en-US" altLang="zh-CN" sz="1800" dirty="0">
                  <a:ea typeface="微软雅黑" panose="020B0503020204020204" pitchFamily="34" charset="-122"/>
                </a:rPr>
                <a:t>No communication</a:t>
              </a:r>
              <a:endParaRPr lang="zh-CN" altLang="en-US" sz="1800" dirty="0">
                <a:ea typeface="微软雅黑" panose="020B0503020204020204" pitchFamily="34" charset="-122"/>
              </a:endParaRPr>
            </a:p>
          </p:txBody>
        </p:sp>
      </p:grp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A78EBFFE-5CE3-4C58-B2DD-63A1A2E3DCCE}"/>
              </a:ext>
            </a:extLst>
          </p:cNvPr>
          <p:cNvGrpSpPr/>
          <p:nvPr/>
        </p:nvGrpSpPr>
        <p:grpSpPr>
          <a:xfrm>
            <a:off x="493948" y="1641611"/>
            <a:ext cx="2866794" cy="4307669"/>
            <a:chOff x="493948" y="1454734"/>
            <a:chExt cx="2866794" cy="4307669"/>
          </a:xfrm>
        </p:grpSpPr>
        <p:pic>
          <p:nvPicPr>
            <p:cNvPr id="14" name="图片 13" descr="chemical_communication_exp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93948" y="1454734"/>
              <a:ext cx="2150110" cy="1958340"/>
            </a:xfrm>
            <a:prstGeom prst="rect">
              <a:avLst/>
            </a:prstGeom>
          </p:spPr>
        </p:pic>
        <p:sp>
          <p:nvSpPr>
            <p:cNvPr id="23" name="文本框 22"/>
            <p:cNvSpPr txBox="1"/>
            <p:nvPr/>
          </p:nvSpPr>
          <p:spPr>
            <a:xfrm>
              <a:off x="714606" y="5423849"/>
              <a:ext cx="1919928" cy="33855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indent="0" algn="l">
                <a:buFont typeface="Wingdings" panose="05000000000000000000" charset="0"/>
                <a:buNone/>
              </a:pPr>
              <a:r>
                <a:rPr lang="en-US" altLang="zh-CN" sz="1600" dirty="0" err="1">
                  <a:latin typeface="微软雅黑" panose="020B0503020204020204" pitchFamily="34" charset="-122"/>
                  <a:ea typeface="微软雅黑" panose="020B0503020204020204" pitchFamily="34" charset="-122"/>
                </a:rPr>
                <a:t>ZnO</a:t>
              </a:r>
              <a:r>
                <a:rPr lang="en-US" altLang="zh-CN" sz="16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-SPS</a:t>
              </a:r>
              <a:r>
                <a:rPr lang="zh-CN" altLang="en-US" sz="16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 </a:t>
              </a:r>
              <a:r>
                <a:rPr lang="en-US" altLang="zh-CN" sz="16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mixture</a:t>
              </a:r>
              <a:endPara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4" name="图片 3" descr="chemical_communication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93948" y="3492158"/>
              <a:ext cx="2140585" cy="1889760"/>
            </a:xfrm>
            <a:prstGeom prst="rect">
              <a:avLst/>
            </a:prstGeom>
          </p:spPr>
        </p:pic>
        <p:sp>
          <p:nvSpPr>
            <p:cNvPr id="28" name="文本框 27">
              <a:extLst>
                <a:ext uri="{FF2B5EF4-FFF2-40B4-BE49-F238E27FC236}">
                  <a16:creationId xmlns:a16="http://schemas.microsoft.com/office/drawing/2014/main" id="{0FE0AD9A-F42F-4D6F-A572-6FE18C0AFFDD}"/>
                </a:ext>
              </a:extLst>
            </p:cNvPr>
            <p:cNvSpPr txBox="1"/>
            <p:nvPr/>
          </p:nvSpPr>
          <p:spPr>
            <a:xfrm>
              <a:off x="2640662" y="2204864"/>
              <a:ext cx="72008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indent="0" algn="l">
                <a:buFont typeface="Wingdings" panose="05000000000000000000" charset="0"/>
                <a:buNone/>
              </a:pPr>
              <a:r>
                <a:rPr lang="en-US" altLang="zh-CN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Exp</a:t>
              </a:r>
              <a:endPara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" name="文本框 28">
              <a:extLst>
                <a:ext uri="{FF2B5EF4-FFF2-40B4-BE49-F238E27FC236}">
                  <a16:creationId xmlns:a16="http://schemas.microsoft.com/office/drawing/2014/main" id="{217A5257-2850-4FE0-82B6-2AC8E9422D66}"/>
                </a:ext>
              </a:extLst>
            </p:cNvPr>
            <p:cNvSpPr txBox="1"/>
            <p:nvPr/>
          </p:nvSpPr>
          <p:spPr>
            <a:xfrm>
              <a:off x="2640662" y="4211796"/>
              <a:ext cx="72008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indent="0" algn="l">
                <a:buFont typeface="Wingdings" panose="05000000000000000000" charset="0"/>
                <a:buNone/>
              </a:pPr>
              <a:r>
                <a:rPr lang="en-US" altLang="zh-CN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Sim</a:t>
              </a:r>
              <a:endParaRPr lang="zh-CN" altLang="en-US" sz="18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3" name="矩形 32">
            <a:extLst>
              <a:ext uri="{FF2B5EF4-FFF2-40B4-BE49-F238E27FC236}">
                <a16:creationId xmlns:a16="http://schemas.microsoft.com/office/drawing/2014/main" id="{4BC82D98-0A2C-4AA0-ACB7-772B2F672881}"/>
              </a:ext>
            </a:extLst>
          </p:cNvPr>
          <p:cNvSpPr/>
          <p:nvPr/>
        </p:nvSpPr>
        <p:spPr>
          <a:xfrm>
            <a:off x="1703386" y="53132"/>
            <a:ext cx="69730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Collective behavior of </a:t>
            </a:r>
            <a:r>
              <a:rPr lang="en-US" altLang="zh-CN" sz="2400" b="1" dirty="0" err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ZnO</a:t>
            </a:r>
            <a:r>
              <a:rPr lang="en-US" altLang="zh-CN" sz="2400" b="1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-SPS mixture</a:t>
            </a:r>
            <a:endParaRPr lang="zh-CN" altLang="en-US" sz="2400" b="1" dirty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4" name="文本框 33">
            <a:extLst>
              <a:ext uri="{FF2B5EF4-FFF2-40B4-BE49-F238E27FC236}">
                <a16:creationId xmlns:a16="http://schemas.microsoft.com/office/drawing/2014/main" id="{4DFCEC54-D96B-40A6-A9B6-34ABD61E14CA}"/>
              </a:ext>
            </a:extLst>
          </p:cNvPr>
          <p:cNvSpPr txBox="1"/>
          <p:nvPr/>
        </p:nvSpPr>
        <p:spPr>
          <a:xfrm>
            <a:off x="764550" y="766445"/>
            <a:ext cx="84159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charset="0"/>
              <a:buChar char="p"/>
            </a:pPr>
            <a:r>
              <a:rPr lang="en-US" altLang="zh-CN" sz="18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Communication, separation-dependent motility and osmotic effect induce hierarchal and dynamic emergent collective motion. </a:t>
            </a:r>
            <a:endParaRPr lang="zh-CN" altLang="en-US" sz="18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5" name="文本框 34">
            <a:extLst>
              <a:ext uri="{FF2B5EF4-FFF2-40B4-BE49-F238E27FC236}">
                <a16:creationId xmlns:a16="http://schemas.microsoft.com/office/drawing/2014/main" id="{FEDD833A-115B-40EE-95E8-2F2C24572B40}"/>
              </a:ext>
            </a:extLst>
          </p:cNvPr>
          <p:cNvSpPr txBox="1"/>
          <p:nvPr/>
        </p:nvSpPr>
        <p:spPr>
          <a:xfrm>
            <a:off x="4860032" y="5795972"/>
            <a:ext cx="41044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800" dirty="0">
                <a:solidFill>
                  <a:srgbClr val="0070C0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rPr>
              <a:t>Brownian dynamics simulation </a:t>
            </a:r>
            <a:endParaRPr lang="zh-CN" altLang="en-US" sz="1800" dirty="0">
              <a:solidFill>
                <a:srgbClr val="0070C0"/>
              </a:solidFill>
              <a:latin typeface="+mj-lt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D59890EB-AD35-4408-BDA9-FC3B2B39ED33}"/>
              </a:ext>
            </a:extLst>
          </p:cNvPr>
          <p:cNvSpPr txBox="1"/>
          <p:nvPr/>
        </p:nvSpPr>
        <p:spPr>
          <a:xfrm>
            <a:off x="2243455" y="6347460"/>
            <a:ext cx="5522506" cy="30777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Wu, 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…, </a:t>
            </a:r>
            <a:r>
              <a:rPr lang="en-US" sz="1400" b="1" u="sng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Yang*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Tang*, </a:t>
            </a:r>
            <a:r>
              <a:rPr lang="en-US" sz="1400" b="0" i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Nature Nanotechnology </a:t>
            </a:r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16, 288 (2021) </a:t>
            </a:r>
            <a:endParaRPr lang="en-US" altLang="en-US" sz="1400" b="0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5566250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796570" y="50286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平行四边形 8"/>
          <p:cNvSpPr/>
          <p:nvPr/>
        </p:nvSpPr>
        <p:spPr>
          <a:xfrm>
            <a:off x="361315" y="11176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3131840" y="1679119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Evolution over time</a:t>
            </a: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E69024AC-822B-42F1-9595-3C5EDD92673C}"/>
              </a:ext>
            </a:extLst>
          </p:cNvPr>
          <p:cNvSpPr/>
          <p:nvPr/>
        </p:nvSpPr>
        <p:spPr>
          <a:xfrm>
            <a:off x="1547664" y="53132"/>
            <a:ext cx="734481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i="0" u="none" strike="noStrike" baseline="0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Macroscopic segregation and quorum sensing</a:t>
            </a:r>
            <a:endParaRPr lang="zh-CN" altLang="en-US" sz="2400" b="1" dirty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28" name="图片 27">
            <a:extLst>
              <a:ext uri="{FF2B5EF4-FFF2-40B4-BE49-F238E27FC236}">
                <a16:creationId xmlns:a16="http://schemas.microsoft.com/office/drawing/2014/main" id="{44BED8DC-A8A3-4389-8126-785F2D624E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899" y="2001727"/>
            <a:ext cx="7176202" cy="3249981"/>
          </a:xfrm>
          <a:prstGeom prst="rect">
            <a:avLst/>
          </a:prstGeom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id="{FDA831A8-BF56-43EE-BE22-8ABDBD675144}"/>
              </a:ext>
            </a:extLst>
          </p:cNvPr>
          <p:cNvSpPr txBox="1"/>
          <p:nvPr/>
        </p:nvSpPr>
        <p:spPr>
          <a:xfrm>
            <a:off x="2802596" y="5291916"/>
            <a:ext cx="4001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Accumulate at the boundary wall</a:t>
            </a: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53C6437D-4B91-4C7F-803E-638DAA463AB8}"/>
              </a:ext>
            </a:extLst>
          </p:cNvPr>
          <p:cNvSpPr txBox="1"/>
          <p:nvPr/>
        </p:nvSpPr>
        <p:spPr>
          <a:xfrm>
            <a:off x="420134" y="908720"/>
            <a:ext cx="8040298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000" dirty="0">
                <a:solidFill>
                  <a:srgbClr val="2D21C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Boundary wall impedes ion diffusion, leading to macroscopic segregation and </a:t>
            </a:r>
            <a:r>
              <a:rPr lang="en-US" altLang="zh-CN" sz="2000" dirty="0" err="1">
                <a:solidFill>
                  <a:srgbClr val="2D21C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quorum“decision</a:t>
            </a:r>
            <a:r>
              <a:rPr lang="en-US" altLang="zh-CN" sz="2000" dirty="0">
                <a:solidFill>
                  <a:srgbClr val="2D21C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-making”</a:t>
            </a:r>
            <a:r>
              <a:rPr lang="zh-CN" altLang="en-US" sz="2000" dirty="0">
                <a:solidFill>
                  <a:srgbClr val="2D21C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：</a:t>
            </a:r>
            <a:endParaRPr lang="zh-CN" altLang="en-US" sz="20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3D55B243-92AB-4207-9170-EDC2B6D70996}"/>
              </a:ext>
            </a:extLst>
          </p:cNvPr>
          <p:cNvSpPr txBox="1"/>
          <p:nvPr/>
        </p:nvSpPr>
        <p:spPr>
          <a:xfrm>
            <a:off x="1340024" y="5795972"/>
            <a:ext cx="7264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Different from motility-induced trapping at the boundary! 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9FFB0254-3A45-464B-8258-4CB70A68F0D2}"/>
              </a:ext>
            </a:extLst>
          </p:cNvPr>
          <p:cNvSpPr txBox="1"/>
          <p:nvPr/>
        </p:nvSpPr>
        <p:spPr>
          <a:xfrm>
            <a:off x="2243455" y="6347460"/>
            <a:ext cx="5522506" cy="30777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Wu, 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…, </a:t>
            </a:r>
            <a:r>
              <a:rPr lang="en-US" sz="1400" b="1" u="sng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Yang*</a:t>
            </a:r>
            <a:r>
              <a:rPr lang="en-US" sz="14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Tang*, </a:t>
            </a:r>
            <a:r>
              <a:rPr lang="en-US" sz="1400" b="0" i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Nature Nanotechnology </a:t>
            </a:r>
            <a:r>
              <a:rPr lang="en-US" sz="1400" b="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16, 288 (2021) </a:t>
            </a:r>
            <a:endParaRPr lang="en-US" altLang="en-US" sz="1400" b="0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0518144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直接连接符 1"/>
          <p:cNvCxnSpPr/>
          <p:nvPr/>
        </p:nvCxnSpPr>
        <p:spPr>
          <a:xfrm>
            <a:off x="796570" y="50286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平行四边形 8"/>
          <p:cNvSpPr/>
          <p:nvPr/>
        </p:nvSpPr>
        <p:spPr>
          <a:xfrm>
            <a:off x="361315" y="11176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539552" y="378904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Evolution over time</a:t>
            </a: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E69024AC-822B-42F1-9595-3C5EDD92673C}"/>
              </a:ext>
            </a:extLst>
          </p:cNvPr>
          <p:cNvSpPr/>
          <p:nvPr/>
        </p:nvSpPr>
        <p:spPr>
          <a:xfrm>
            <a:off x="1547664" y="53132"/>
            <a:ext cx="734481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400" b="1" i="0" u="none" strike="noStrike" baseline="0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Macroscopic segregation and quorum sensing</a:t>
            </a:r>
            <a:endParaRPr lang="zh-CN" altLang="en-US" sz="2400" b="1" dirty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32" name="图片 31">
            <a:extLst>
              <a:ext uri="{FF2B5EF4-FFF2-40B4-BE49-F238E27FC236}">
                <a16:creationId xmlns:a16="http://schemas.microsoft.com/office/drawing/2014/main" id="{5BDF9E60-421D-46A8-9764-97D354D7C1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5322" y="1665032"/>
            <a:ext cx="3173355" cy="4320480"/>
          </a:xfrm>
          <a:prstGeom prst="rect">
            <a:avLst/>
          </a:prstGeom>
        </p:spPr>
      </p:pic>
      <p:sp>
        <p:nvSpPr>
          <p:cNvPr id="16" name="文本框 15">
            <a:extLst>
              <a:ext uri="{FF2B5EF4-FFF2-40B4-BE49-F238E27FC236}">
                <a16:creationId xmlns:a16="http://schemas.microsoft.com/office/drawing/2014/main" id="{7CF6E391-9497-4690-8A95-F07287B372AE}"/>
              </a:ext>
            </a:extLst>
          </p:cNvPr>
          <p:cNvSpPr txBox="1"/>
          <p:nvPr/>
        </p:nvSpPr>
        <p:spPr>
          <a:xfrm>
            <a:off x="2985322" y="6115536"/>
            <a:ext cx="3240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Accumulate</a:t>
            </a:r>
            <a:r>
              <a:rPr lang="zh-CN" altLang="en-US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dirty="0">
                <a:solidFill>
                  <a:srgbClr val="2113D7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at sharp corner</a:t>
            </a: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53C6437D-4B91-4C7F-803E-638DAA463AB8}"/>
              </a:ext>
            </a:extLst>
          </p:cNvPr>
          <p:cNvSpPr txBox="1"/>
          <p:nvPr/>
        </p:nvSpPr>
        <p:spPr>
          <a:xfrm>
            <a:off x="780174" y="692696"/>
            <a:ext cx="7752266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000" dirty="0">
                <a:solidFill>
                  <a:srgbClr val="2D21C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Boundary wall impedes ion diffusion, leading to macroscopic segregation and </a:t>
            </a:r>
            <a:r>
              <a:rPr lang="en-US" altLang="zh-CN" sz="2000" dirty="0" err="1">
                <a:solidFill>
                  <a:srgbClr val="2D21C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quorum“decision</a:t>
            </a:r>
            <a:r>
              <a:rPr lang="en-US" altLang="zh-CN" sz="2000" dirty="0">
                <a:solidFill>
                  <a:srgbClr val="2D21C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-making”</a:t>
            </a:r>
            <a:r>
              <a:rPr lang="zh-CN" altLang="en-US" sz="2000" dirty="0">
                <a:solidFill>
                  <a:srgbClr val="2D21C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：</a:t>
            </a:r>
            <a:endParaRPr lang="zh-CN" altLang="en-US" sz="20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391219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2870142" y="4365104"/>
            <a:ext cx="328612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b="1" dirty="0">
                <a:solidFill>
                  <a:schemeClr val="tx2"/>
                </a:solidFill>
                <a:latin typeface="+mj-ea"/>
                <a:ea typeface="+mj-ea"/>
                <a:cs typeface="+mj-ea"/>
              </a:rPr>
              <a:t>Thank you!</a:t>
            </a:r>
          </a:p>
        </p:txBody>
      </p:sp>
      <p:sp>
        <p:nvSpPr>
          <p:cNvPr id="17409" name="标题 17409"/>
          <p:cNvSpPr>
            <a:spLocks noGrp="1"/>
          </p:cNvSpPr>
          <p:nvPr/>
        </p:nvSpPr>
        <p:spPr>
          <a:xfrm>
            <a:off x="2047240" y="44450"/>
            <a:ext cx="4260215" cy="587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400" b="1" dirty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haroni" panose="02010803020104030203" charset="0"/>
              </a:rPr>
              <a:t>Collaborator</a:t>
            </a:r>
          </a:p>
        </p:txBody>
      </p:sp>
      <p:cxnSp>
        <p:nvCxnSpPr>
          <p:cNvPr id="6" name="直接连接符 5"/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平行四边形 29"/>
          <p:cNvSpPr/>
          <p:nvPr/>
        </p:nvSpPr>
        <p:spPr>
          <a:xfrm>
            <a:off x="361594" y="130268"/>
            <a:ext cx="1038811" cy="47916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79512" y="2868013"/>
            <a:ext cx="5398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     叶方富              陈科</a:t>
            </a:r>
            <a:r>
              <a:rPr lang="en-US" altLang="zh-CN" dirty="0"/>
              <a:t>                  </a:t>
            </a:r>
            <a:r>
              <a:rPr lang="zh-CN" altLang="en-US" dirty="0"/>
              <a:t>郑宁</a:t>
            </a:r>
            <a:r>
              <a:rPr lang="en-US" altLang="zh-CN" dirty="0"/>
              <a:t>            </a:t>
            </a:r>
            <a:r>
              <a:rPr lang="zh-CN" altLang="en-US" dirty="0"/>
              <a:t>    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680" y="1159409"/>
            <a:ext cx="1080120" cy="1621339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847" y="1159410"/>
            <a:ext cx="1187809" cy="1612726"/>
          </a:xfrm>
          <a:prstGeom prst="rect">
            <a:avLst/>
          </a:prstGeom>
        </p:spPr>
      </p:pic>
      <p:graphicFrame>
        <p:nvGraphicFramePr>
          <p:cNvPr id="8" name="对象 7"/>
          <p:cNvGraphicFramePr/>
          <p:nvPr>
            <p:extLst>
              <p:ext uri="{D42A27DB-BD31-4B8C-83A1-F6EECF244321}">
                <p14:modId xmlns:p14="http://schemas.microsoft.com/office/powerpoint/2010/main" val="94755279"/>
              </p:ext>
            </p:extLst>
          </p:nvPr>
        </p:nvGraphicFramePr>
        <p:xfrm>
          <a:off x="3024151" y="1159409"/>
          <a:ext cx="1187809" cy="16213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0" r:id="rId5" imgW="11650980" imgH="10417810" progId="Paint.Picture">
                  <p:embed/>
                </p:oleObj>
              </mc:Choice>
              <mc:Fallback>
                <p:oleObj r:id="rId5" imgW="11650980" imgH="10417810" progId="Paint.Picture">
                  <p:embed/>
                  <p:pic>
                    <p:nvPicPr>
                      <p:cNvPr id="8" name="对象 7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024151" y="1159409"/>
                        <a:ext cx="1187809" cy="162133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3" name="直接连接符 12">
            <a:extLst>
              <a:ext uri="{FF2B5EF4-FFF2-40B4-BE49-F238E27FC236}">
                <a16:creationId xmlns:a16="http://schemas.microsoft.com/office/drawing/2014/main" id="{D9DD4CD2-65DD-4DE8-8E40-B4284FABB996}"/>
              </a:ext>
            </a:extLst>
          </p:cNvPr>
          <p:cNvCxnSpPr/>
          <p:nvPr/>
        </p:nvCxnSpPr>
        <p:spPr>
          <a:xfrm>
            <a:off x="796570" y="60192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 descr="Dr. TANG, Jinyao">
            <a:extLst>
              <a:ext uri="{FF2B5EF4-FFF2-40B4-BE49-F238E27FC236}">
                <a16:creationId xmlns:a16="http://schemas.microsoft.com/office/drawing/2014/main" id="{736604DE-3900-48FD-9168-EF9B853BC1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150" y="1170415"/>
            <a:ext cx="1285978" cy="1590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文本框 15">
            <a:extLst>
              <a:ext uri="{FF2B5EF4-FFF2-40B4-BE49-F238E27FC236}">
                <a16:creationId xmlns:a16="http://schemas.microsoft.com/office/drawing/2014/main" id="{CCAB2E10-F5A5-424E-ACE5-DB02C75FC265}"/>
              </a:ext>
            </a:extLst>
          </p:cNvPr>
          <p:cNvSpPr txBox="1"/>
          <p:nvPr/>
        </p:nvSpPr>
        <p:spPr>
          <a:xfrm>
            <a:off x="4513205" y="2886033"/>
            <a:ext cx="13771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800" dirty="0"/>
              <a:t>唐晋尧</a:t>
            </a:r>
            <a:endParaRPr lang="en-US" altLang="zh-CN" sz="1800" dirty="0"/>
          </a:p>
          <a:p>
            <a:pPr algn="ctr"/>
            <a:r>
              <a:rPr lang="zh-CN" altLang="en-US" dirty="0"/>
              <a:t>（香港大学）</a:t>
            </a:r>
            <a:r>
              <a:rPr lang="zh-CN" altLang="en-US" sz="1800" dirty="0"/>
              <a:t> </a:t>
            </a:r>
            <a:r>
              <a:rPr lang="en-US" altLang="zh-CN" sz="1800" dirty="0"/>
              <a:t> </a:t>
            </a:r>
            <a:endParaRPr lang="zh-CN" altLang="en-US" dirty="0"/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36EE48E1-FEF4-4A7B-A334-17783F3DF7A0}"/>
              </a:ext>
            </a:extLst>
          </p:cNvPr>
          <p:cNvSpPr txBox="1"/>
          <p:nvPr/>
        </p:nvSpPr>
        <p:spPr>
          <a:xfrm>
            <a:off x="2699792" y="314096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  </a:t>
            </a:r>
            <a:r>
              <a:rPr lang="zh-CN" altLang="en-US" dirty="0"/>
              <a:t>（北京理工）</a:t>
            </a: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357F53AD-D55F-4B8B-924F-0BF588A89A01}"/>
              </a:ext>
            </a:extLst>
          </p:cNvPr>
          <p:cNvSpPr txBox="1"/>
          <p:nvPr/>
        </p:nvSpPr>
        <p:spPr>
          <a:xfrm>
            <a:off x="225996" y="3212976"/>
            <a:ext cx="2754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     </a:t>
            </a:r>
            <a:r>
              <a:rPr lang="zh-CN" altLang="en-US" dirty="0"/>
              <a:t> （中科院物理所）</a:t>
            </a:r>
          </a:p>
        </p:txBody>
      </p:sp>
      <p:pic>
        <p:nvPicPr>
          <p:cNvPr id="3083" name="Picture 11">
            <a:extLst>
              <a:ext uri="{FF2B5EF4-FFF2-40B4-BE49-F238E27FC236}">
                <a16:creationId xmlns:a16="http://schemas.microsoft.com/office/drawing/2014/main" id="{B091B43D-5C5D-46B3-8239-B4F165F3F3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3165" y="1194924"/>
            <a:ext cx="1211272" cy="1566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文本框 18">
            <a:extLst>
              <a:ext uri="{FF2B5EF4-FFF2-40B4-BE49-F238E27FC236}">
                <a16:creationId xmlns:a16="http://schemas.microsoft.com/office/drawing/2014/main" id="{ED9A70B4-3AEC-4261-B1EB-99CE6927C44E}"/>
              </a:ext>
            </a:extLst>
          </p:cNvPr>
          <p:cNvSpPr txBox="1"/>
          <p:nvPr/>
        </p:nvSpPr>
        <p:spPr>
          <a:xfrm>
            <a:off x="7638104" y="2854659"/>
            <a:ext cx="13771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800" dirty="0"/>
              <a:t>董彬</a:t>
            </a:r>
            <a:endParaRPr lang="en-US" altLang="zh-CN" sz="1800" dirty="0"/>
          </a:p>
          <a:p>
            <a:pPr algn="ctr"/>
            <a:r>
              <a:rPr lang="zh-CN" altLang="en-US" dirty="0"/>
              <a:t>（苏州大学）</a:t>
            </a:r>
            <a:r>
              <a:rPr lang="zh-CN" altLang="en-US" sz="1800" dirty="0"/>
              <a:t> </a:t>
            </a:r>
            <a:r>
              <a:rPr lang="en-US" altLang="zh-CN" sz="1800" dirty="0"/>
              <a:t> </a:t>
            </a:r>
            <a:endParaRPr lang="zh-CN" altLang="en-US" dirty="0"/>
          </a:p>
        </p:txBody>
      </p:sp>
      <p:graphicFrame>
        <p:nvGraphicFramePr>
          <p:cNvPr id="20" name="对象 19">
            <a:extLst>
              <a:ext uri="{FF2B5EF4-FFF2-40B4-BE49-F238E27FC236}">
                <a16:creationId xmlns:a16="http://schemas.microsoft.com/office/drawing/2014/main" id="{DC398045-0D1F-4337-BDF0-EA36B05939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6400144"/>
              </p:ext>
            </p:extLst>
          </p:nvPr>
        </p:nvGraphicFramePr>
        <p:xfrm>
          <a:off x="5992769" y="1194738"/>
          <a:ext cx="1341755" cy="15608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1" r:id="rId9" imgW="1341120" imgH="1508760" progId="Paint.Picture">
                  <p:embed/>
                </p:oleObj>
              </mc:Choice>
              <mc:Fallback>
                <p:oleObj r:id="rId9" imgW="1341120" imgH="1508760" progId="Paint.Picture">
                  <p:embed/>
                  <p:pic>
                    <p:nvPicPr>
                      <p:cNvPr id="20" name="对象 19">
                        <a:extLst>
                          <a:ext uri="{FF2B5EF4-FFF2-40B4-BE49-F238E27FC236}">
                            <a16:creationId xmlns:a16="http://schemas.microsoft.com/office/drawing/2014/main" id="{DC398045-0D1F-4337-BDF0-EA36B059398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992769" y="1194738"/>
                        <a:ext cx="1341755" cy="156081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文本框 20">
            <a:extLst>
              <a:ext uri="{FF2B5EF4-FFF2-40B4-BE49-F238E27FC236}">
                <a16:creationId xmlns:a16="http://schemas.microsoft.com/office/drawing/2014/main" id="{E8A1607D-5E46-474B-A1D9-B4000F2BFDAE}"/>
              </a:ext>
            </a:extLst>
          </p:cNvPr>
          <p:cNvSpPr txBox="1"/>
          <p:nvPr/>
        </p:nvSpPr>
        <p:spPr>
          <a:xfrm>
            <a:off x="6091245" y="2854677"/>
            <a:ext cx="1145051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  贺强 </a:t>
            </a:r>
            <a:endParaRPr lang="en-US" altLang="zh-CN" dirty="0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  <a:p>
            <a:r>
              <a:rPr lang="en-US" altLang="zh-CN" dirty="0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(</a:t>
            </a:r>
            <a:r>
              <a:rPr lang="zh-CN" altLang="en-US" dirty="0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哈工大</a:t>
            </a:r>
            <a:r>
              <a:rPr lang="en-US" altLang="zh-CN" dirty="0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)</a:t>
            </a:r>
            <a:r>
              <a:rPr lang="en-US" altLang="zh-CN" dirty="0">
                <a:latin typeface="+mj-ea"/>
                <a:ea typeface="+mj-ea"/>
                <a:sym typeface="+mn-ea"/>
              </a:rPr>
              <a:t> </a:t>
            </a:r>
            <a:endParaRPr lang="zh-CN" altLang="en-US" dirty="0"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34886358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直接连接符 5"/>
          <p:cNvCxnSpPr/>
          <p:nvPr/>
        </p:nvCxnSpPr>
        <p:spPr>
          <a:xfrm>
            <a:off x="796570" y="493979"/>
            <a:ext cx="789739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矩形 30"/>
          <p:cNvSpPr/>
          <p:nvPr/>
        </p:nvSpPr>
        <p:spPr>
          <a:xfrm>
            <a:off x="2049443" y="44242"/>
            <a:ext cx="54962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Collective behavior  - </a:t>
            </a:r>
            <a:r>
              <a:rPr lang="en-US" altLang="zh-CN" sz="2400" b="1" dirty="0" err="1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Vicsek</a:t>
            </a:r>
            <a:r>
              <a:rPr lang="en-US" altLang="zh-CN" sz="2400" b="1" dirty="0">
                <a:solidFill>
                  <a:schemeClr val="tx2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 model</a:t>
            </a:r>
            <a:endParaRPr lang="zh-CN" altLang="en-US" sz="2400" b="1" dirty="0">
              <a:solidFill>
                <a:schemeClr val="tx2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20" name="平行四边形 19"/>
          <p:cNvSpPr/>
          <p:nvPr/>
        </p:nvSpPr>
        <p:spPr>
          <a:xfrm>
            <a:off x="361315" y="102870"/>
            <a:ext cx="1038860" cy="399415"/>
          </a:xfrm>
          <a:prstGeom prst="parallelogram">
            <a:avLst/>
          </a:prstGeom>
          <a:solidFill>
            <a:srgbClr val="3461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F08DA1C5-A918-44F4-8E2B-BA3C4BC741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1894047"/>
            <a:ext cx="1584176" cy="1578352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249F7035-C2B3-4B35-9608-964F5295C0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3811875"/>
            <a:ext cx="3029322" cy="399414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6E347935-0DA8-42A5-B3D6-D6C9B393EA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568" y="4395515"/>
            <a:ext cx="2820342" cy="473645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ED313C32-881D-4F7F-BA42-2F3A5BC3F0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69413" y="1060234"/>
            <a:ext cx="4824554" cy="4212484"/>
          </a:xfrm>
          <a:prstGeom prst="rect">
            <a:avLst/>
          </a:prstGeom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id="{EB79B9A3-2B1E-4A82-9699-D8BD1752835E}"/>
              </a:ext>
            </a:extLst>
          </p:cNvPr>
          <p:cNvSpPr txBox="1"/>
          <p:nvPr/>
        </p:nvSpPr>
        <p:spPr>
          <a:xfrm>
            <a:off x="5508104" y="5815119"/>
            <a:ext cx="23042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600" b="0" i="1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PRL</a:t>
            </a:r>
            <a:r>
              <a:rPr lang="en-US" altLang="zh-CN" sz="1600" b="0" i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75, 1226 (1995)</a:t>
            </a:r>
            <a:endParaRPr lang="zh-CN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911606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FSHAPE" val="412871244"/>
  <p:tag name="KSO_WM_UNIT_PLACING_PICTURE_USER_VIEWPORT" val="{&quot;height&quot;:5147,&quot;width&quot;:6999}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6338</TotalTime>
  <Words>1474</Words>
  <Application>Microsoft Office PowerPoint</Application>
  <PresentationFormat>全屏显示(4:3)</PresentationFormat>
  <Paragraphs>219</Paragraphs>
  <Slides>45</Slides>
  <Notes>5</Notes>
  <HiddenSlides>0</HiddenSlides>
  <MMClips>6</MMClips>
  <ScaleCrop>false</ScaleCrop>
  <HeadingPairs>
    <vt:vector size="8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45</vt:i4>
      </vt:variant>
    </vt:vector>
  </HeadingPairs>
  <TitlesOfParts>
    <vt:vector size="61" baseType="lpstr">
      <vt:lpstr>AdvOT1ef757c0</vt:lpstr>
      <vt:lpstr>AdvOT24c3cae3.B</vt:lpstr>
      <vt:lpstr>AdvOT24c3cae3.B+fb</vt:lpstr>
      <vt:lpstr>AdvOTb65e897d.B</vt:lpstr>
      <vt:lpstr>AdvPECF94B</vt:lpstr>
      <vt:lpstr>Minion Pro</vt:lpstr>
      <vt:lpstr>Whitney-Semibold</vt:lpstr>
      <vt:lpstr>宋体</vt:lpstr>
      <vt:lpstr>微软雅黑</vt:lpstr>
      <vt:lpstr>Aharoni</vt:lpstr>
      <vt:lpstr>Arial</vt:lpstr>
      <vt:lpstr>Calibri</vt:lpstr>
      <vt:lpstr>Times New Roman</vt:lpstr>
      <vt:lpstr>Wingdings</vt:lpstr>
      <vt:lpstr>Office 主题​​</vt:lpstr>
      <vt:lpstr>Bitmap Image</vt:lpstr>
      <vt:lpstr>Collective behavior of artificial active matter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Heat engine without temperature change</vt:lpstr>
      <vt:lpstr>Spontaneous directed motion</vt:lpstr>
      <vt:lpstr>PowerPoint 演示文稿</vt:lpstr>
      <vt:lpstr>PowerPoint 演示文稿</vt:lpstr>
      <vt:lpstr>PowerPoint 演示文稿</vt:lpstr>
      <vt:lpstr>PowerPoint 演示文稿</vt:lpstr>
      <vt:lpstr>(1) Light-controlled collective motion of active colloids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(2) Collective edge flow of chiral active matter</vt:lpstr>
      <vt:lpstr>Active rotors in experiments</vt:lpstr>
      <vt:lpstr>Confinement induced collective motion</vt:lpstr>
      <vt:lpstr>Active spinners: simulation and experiment  </vt:lpstr>
      <vt:lpstr>Spatially oscillatory edge flow velocity</vt:lpstr>
      <vt:lpstr>Continuum hydrodynamic theory</vt:lpstr>
      <vt:lpstr>Comparison between theory and simulation</vt:lpstr>
      <vt:lpstr>Collective motion modes for higher densities</vt:lpstr>
      <vt:lpstr>(3) Topological edge transport of cargo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(4) Collective motion of active colloids with chemical communication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pp</dc:creator>
  <cp:lastModifiedBy>yang le</cp:lastModifiedBy>
  <cp:revision>417</cp:revision>
  <dcterms:created xsi:type="dcterms:W3CDTF">2015-02-24T10:08:00Z</dcterms:created>
  <dcterms:modified xsi:type="dcterms:W3CDTF">2021-11-14T08:30:14Z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2052-11.1.0.10132</vt:lpwstr>
  </property>
</Properties>
</file>