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4" r:id="rId10"/>
    <p:sldId id="265" r:id="rId11"/>
    <p:sldId id="266" r:id="rId12"/>
    <p:sldId id="269" r:id="rId13"/>
    <p:sldId id="268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8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C7B364-8671-4B6D-8EFD-C91415E59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FB85B69-709B-444B-B719-D46451CAE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05892E-7055-467A-AD53-1D520B77F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B7D4-4CBE-4BA4-9DD4-0AFA98FFDC8F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D1A413-4198-46AF-B3DA-0ED0A43D3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838E42-E0D6-43B8-A246-11AFE8BC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E4DE-7919-46BA-B437-66355EA70F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828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C9E6E8-321F-4584-9CEE-84BD8D1C3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4A82A15-4D97-4501-AD03-CC5A9B295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5BEFE5-6B46-4BB9-9354-7C43CE5A3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B7D4-4CBE-4BA4-9DD4-0AFA98FFDC8F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DD52E8-EFA2-45AC-8C5F-033727FE3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568F68-FB07-4545-8C9E-43A067A7F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E4DE-7919-46BA-B437-66355EA70F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320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6DB55D4-5E8B-42B1-A6DC-18CC6647FF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7B0463A-3090-452C-B36F-75EB537F8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10DC8B-DFA4-45C4-B477-3031EB4CD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B7D4-4CBE-4BA4-9DD4-0AFA98FFDC8F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631F94-8C3C-43F3-ACE4-B0A15C8A7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E8551A-545A-40C5-AC8A-5E4A9309B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E4DE-7919-46BA-B437-66355EA70F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726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5DE710-1BEF-400F-BA1F-5E6ED49B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96F578-0888-4877-9C2C-1A9D2A09C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1030F3-A9CC-4B1E-B786-0FC74181E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B7D4-4CBE-4BA4-9DD4-0AFA98FFDC8F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B85EB9-3201-4B5E-B3BC-113677FF9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597EAD-91AF-4A8B-B2BE-9A60F97D7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E4DE-7919-46BA-B437-66355EA70F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35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67A04B-5EA0-40C9-854C-EA9EFB9D6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972DC3-C54C-4AAC-B50A-298AA0ABD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E9CD12-860D-485A-BCDC-E987A2BB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B7D4-4CBE-4BA4-9DD4-0AFA98FFDC8F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D7D7A5-C72D-47EF-885F-B5E20408C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236402-9FF5-4A31-9515-9B7782E5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E4DE-7919-46BA-B437-66355EA70F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201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080116-C3F1-46E9-BD7C-6DE69785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7E76E3-40BC-4011-AEF7-05E3E5DBA5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7E166B2-01FA-44D8-B13F-6DF8C0A31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5E56F4A-D0BE-4731-B5E7-E99FFB834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B7D4-4CBE-4BA4-9DD4-0AFA98FFDC8F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465C16A-1A90-45AF-B98F-6F7F9571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8ED9E6-1E98-42FE-BE7A-5E5509668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E4DE-7919-46BA-B437-66355EA70F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02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33EC49-2CF4-467E-B4E2-49205902C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1A22E35-4C11-477E-9F41-99E0F40D4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562284E-E878-422A-AFA4-F37907A77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C0903FD-78F0-4FC5-985B-B192CEE85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2D63AF9-B59F-4051-A06C-5508EC1A56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BD85F27-E7C4-4CD4-AB67-8F28C07CE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B7D4-4CBE-4BA4-9DD4-0AFA98FFDC8F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8AE3352-402E-468A-BABE-3BA5D6360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DCE6855-E64E-4DE8-9F6A-E72EB207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E4DE-7919-46BA-B437-66355EA70F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619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8799BB-F766-4880-A0D6-B54AE58ED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09ADB1B-8CB0-4C8C-8E0F-8FD56585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B7D4-4CBE-4BA4-9DD4-0AFA98FFDC8F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FCAE6B5-5204-4950-BF37-DFDC93654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9172A6B-370B-46A4-A0F9-FC9F18331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E4DE-7919-46BA-B437-66355EA70F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292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DE4E3CF-8D43-46D2-8610-5925A4AB7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B7D4-4CBE-4BA4-9DD4-0AFA98FFDC8F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0393E52-13FC-4223-B5AA-31B874585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45C61DE-0F1A-457E-BD21-51749FCF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E4DE-7919-46BA-B437-66355EA70F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944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6C84EA-5FD4-4506-9C62-6D6D151F5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CCF5E9-092D-420F-BAEC-2ED426E70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8208D4E-77BB-4FF1-B3CC-63318BBCB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33010CE-0E5E-4901-BA41-EA3A7AF89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B7D4-4CBE-4BA4-9DD4-0AFA98FFDC8F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8BC8CEC-265B-4C3B-986E-01B774157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21A2667-9128-4392-8004-A324FCF1C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E4DE-7919-46BA-B437-66355EA70F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439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5C7EBB-4086-4881-ABFF-DEBE582A5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0E59813-74A3-48B3-9D63-E1B6E01E4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457026A-51DB-4E3E-9478-F6A013F98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9877828-118F-4350-B567-84E8AFF97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B7D4-4CBE-4BA4-9DD4-0AFA98FFDC8F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D1A85D7-2991-4D53-8F13-62DFB57F6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7521B9E-8CAB-49A8-A465-D562B89FC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E4DE-7919-46BA-B437-66355EA70F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933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6F90915-F533-4D58-BC27-44ED76947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FD8F29F-E327-4D74-AD51-8F55CBEB2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2393BE-2B40-4579-822F-4CABB3E80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FB7D4-4CBE-4BA4-9DD4-0AFA98FFDC8F}" type="datetimeFigureOut">
              <a:rPr lang="zh-CN" altLang="en-US" smtClean="0"/>
              <a:t>2021/9/10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B70185-289F-435A-95C7-F66656297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192D16-53D1-435E-8867-BCB7A0905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2E4DE-7919-46BA-B437-66355EA70F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504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524DC6-5FB7-4639-A380-B7E95A1219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Fast Simulation for CEPC Tracker Optimization</a:t>
            </a:r>
            <a:endParaRPr lang="zh-CN" altLang="en-US" b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BA3A959-8149-4D43-8EFE-64954D4BA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6037" y="4224207"/>
            <a:ext cx="9144000" cy="1655762"/>
          </a:xfrm>
        </p:spPr>
        <p:txBody>
          <a:bodyPr/>
          <a:lstStyle/>
          <a:p>
            <a:r>
              <a:rPr lang="en-US" altLang="zh-CN" dirty="0"/>
              <a:t>       Yun </a:t>
            </a:r>
            <a:r>
              <a:rPr lang="en-US" altLang="zh-CN" dirty="0" err="1"/>
              <a:t>Youhui</a:t>
            </a:r>
            <a:r>
              <a:rPr lang="zh-CN" altLang="en-US" dirty="0"/>
              <a:t>，</a:t>
            </a:r>
            <a:r>
              <a:rPr lang="en-US" altLang="zh-CN" dirty="0"/>
              <a:t>Wei </a:t>
            </a:r>
            <a:r>
              <a:rPr lang="en-US" altLang="zh-CN" dirty="0" err="1"/>
              <a:t>Zhiling</a:t>
            </a:r>
            <a:r>
              <a:rPr lang="zh-CN" altLang="en-US" dirty="0"/>
              <a:t>，</a:t>
            </a:r>
            <a:r>
              <a:rPr lang="en-US" altLang="zh-CN" dirty="0"/>
              <a:t>Li </a:t>
            </a:r>
            <a:r>
              <a:rPr lang="en-US" altLang="zh-CN" dirty="0" err="1"/>
              <a:t>Zepeng</a:t>
            </a:r>
            <a:endParaRPr lang="en-US" altLang="zh-CN" dirty="0"/>
          </a:p>
          <a:p>
            <a:r>
              <a:rPr lang="en-US" altLang="zh-CN" dirty="0"/>
              <a:t>Fu </a:t>
            </a:r>
            <a:r>
              <a:rPr lang="en-US" altLang="zh-CN" dirty="0" err="1"/>
              <a:t>Chengdong</a:t>
            </a:r>
            <a:r>
              <a:rPr lang="en-US" altLang="zh-CN" dirty="0"/>
              <a:t>,  Wu </a:t>
            </a:r>
            <a:r>
              <a:rPr lang="en-US" altLang="zh-CN" dirty="0" err="1"/>
              <a:t>Linghui</a:t>
            </a:r>
            <a:endParaRPr lang="en-US" altLang="zh-CN" dirty="0"/>
          </a:p>
          <a:p>
            <a:r>
              <a:rPr lang="en-US" altLang="zh-CN" dirty="0"/>
              <a:t>Sep.9</a:t>
            </a:r>
            <a:r>
              <a:rPr lang="en-US" altLang="zh-CN" baseline="30000" dirty="0"/>
              <a:t>th</a:t>
            </a:r>
            <a:r>
              <a:rPr lang="en-US" altLang="zh-CN" dirty="0"/>
              <a:t> ,2021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7048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内容占位符 10">
            <a:extLst>
              <a:ext uri="{FF2B5EF4-FFF2-40B4-BE49-F238E27FC236}">
                <a16:creationId xmlns:a16="http://schemas.microsoft.com/office/drawing/2014/main" id="{2964562A-CE9D-4948-A6C1-D2C7DC8D25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6"/>
          <a:stretch/>
        </p:blipFill>
        <p:spPr>
          <a:xfrm>
            <a:off x="471943" y="1150070"/>
            <a:ext cx="11299594" cy="4826524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52955069-0057-4F19-A2A6-B8F5434F23F9}"/>
                  </a:ext>
                </a:extLst>
              </p:cNvPr>
              <p:cNvSpPr txBox="1"/>
              <p:nvPr/>
            </p:nvSpPr>
            <p:spPr>
              <a:xfrm>
                <a:off x="5379562" y="749960"/>
                <a:ext cx="25263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sz="2000" b="1" i="1" smtClean="0">
                        <a:latin typeface="Cambria Math" panose="02040503050406030204" pitchFamily="18" charset="0"/>
                      </a:rPr>
                      <m:t>𝝈</m:t>
                    </m:r>
                    <m:sSub>
                      <m:sSubPr>
                        <m:ctrlP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altLang="zh-CN" sz="2000" b="1" dirty="0"/>
                  <a:t> vs Pt </a:t>
                </a:r>
                <a:endParaRPr lang="zh-CN" altLang="en-US" sz="2000" b="1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52955069-0057-4F19-A2A6-B8F5434F2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562" y="749960"/>
                <a:ext cx="2526384" cy="400110"/>
              </a:xfrm>
              <a:prstGeom prst="rect">
                <a:avLst/>
              </a:prstGeom>
              <a:blipFill>
                <a:blip r:embed="rId3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6707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内容占位符 12">
            <a:extLst>
              <a:ext uri="{FF2B5EF4-FFF2-40B4-BE49-F238E27FC236}">
                <a16:creationId xmlns:a16="http://schemas.microsoft.com/office/drawing/2014/main" id="{F8D69E0A-78C3-4470-BE09-32933C7BA0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16"/>
          <a:stretch/>
        </p:blipFill>
        <p:spPr>
          <a:xfrm>
            <a:off x="291930" y="1018095"/>
            <a:ext cx="11608139" cy="4967925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7C1797C1-5B43-49B1-A635-497040F08529}"/>
                  </a:ext>
                </a:extLst>
              </p:cNvPr>
              <p:cNvSpPr txBox="1"/>
              <p:nvPr/>
            </p:nvSpPr>
            <p:spPr>
              <a:xfrm>
                <a:off x="5492683" y="617985"/>
                <a:ext cx="25263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sz="2000" b="1" i="1" smtClean="0">
                        <a:latin typeface="Cambria Math" panose="02040503050406030204" pitchFamily="18" charset="0"/>
                      </a:rPr>
                      <m:t>𝝈</m:t>
                    </m:r>
                    <m:sSub>
                      <m:sSubPr>
                        <m:ctrlP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altLang="zh-CN" sz="2000" b="1" dirty="0"/>
                  <a:t> vs Pt </a:t>
                </a:r>
                <a:endParaRPr lang="zh-CN" altLang="en-US" sz="2000" b="1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7C1797C1-5B43-49B1-A635-497040F085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683" y="617985"/>
                <a:ext cx="2526384" cy="400110"/>
              </a:xfrm>
              <a:prstGeom prst="rect">
                <a:avLst/>
              </a:prstGeom>
              <a:blipFill>
                <a:blip r:embed="rId3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0287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1FB77A-41E9-4BB1-A7CD-44765F514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5165" y="478247"/>
            <a:ext cx="2263219" cy="596409"/>
          </a:xfrm>
        </p:spPr>
        <p:txBody>
          <a:bodyPr>
            <a:normAutofit/>
          </a:bodyPr>
          <a:lstStyle/>
          <a:p>
            <a:r>
              <a:rPr lang="en-US" altLang="zh-CN" sz="3600" b="1" dirty="0"/>
              <a:t>Summary</a:t>
            </a:r>
            <a:endParaRPr lang="zh-CN" altLang="en-US" sz="36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38FABE-4641-4911-A38B-07387F6BE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309" y="1721930"/>
            <a:ext cx="10515600" cy="3443959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increasing the number of DC layers:</a:t>
            </a:r>
            <a:endParaRPr lang="en-US" altLang="zh-CN" sz="2000" i="1" dirty="0">
              <a:latin typeface="Cambria Math" panose="02040503050406030204" pitchFamily="18" charset="0"/>
            </a:endParaRPr>
          </a:p>
          <a:p>
            <a:pPr marL="0" indent="0">
              <a:buNone/>
            </a:pPr>
            <a:r>
              <a:rPr lang="zh-CN" altLang="en-US" sz="2000" dirty="0"/>
              <a:t>    </a:t>
            </a:r>
            <a:r>
              <a:rPr lang="en-US" altLang="zh-CN" sz="2000" dirty="0"/>
              <a:t>could improve Pt resolution(~15%</a:t>
            </a:r>
            <a:r>
              <a:rPr lang="zh-CN" altLang="en-US" sz="2000" dirty="0"/>
              <a:t> </a:t>
            </a:r>
            <a:r>
              <a:rPr lang="en-US" altLang="zh-CN" sz="2000" dirty="0"/>
              <a:t>for</a:t>
            </a:r>
            <a:r>
              <a:rPr lang="zh-CN" altLang="en-US" sz="2000" dirty="0"/>
              <a:t> </a:t>
            </a:r>
            <a:r>
              <a:rPr lang="en-US" altLang="zh-CN" sz="2000" dirty="0"/>
              <a:t>5&lt;Pt&lt;20GeV/c,~5% in high Pt range)</a:t>
            </a:r>
          </a:p>
          <a:p>
            <a:pPr marL="0" indent="0">
              <a:buNone/>
            </a:pPr>
            <a:r>
              <a:rPr lang="en-US" altLang="zh-CN" sz="2000" dirty="0"/>
              <a:t>    has little impact on D0 and Z0 resolution</a:t>
            </a:r>
          </a:p>
          <a:p>
            <a:endParaRPr lang="en-US" altLang="zh-CN" sz="2000" dirty="0"/>
          </a:p>
          <a:p>
            <a:r>
              <a:rPr lang="en-US" altLang="zh-CN" sz="2000" dirty="0"/>
              <a:t>Move one layer of SIT to outside of DC:</a:t>
            </a:r>
            <a:endParaRPr lang="en-US" altLang="zh-CN" sz="2000" i="1" dirty="0">
              <a:latin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altLang="zh-CN" sz="2000" dirty="0"/>
              <a:t>    Pt resolution improved below 75 GeV/c but worse above 75 GeV/c</a:t>
            </a:r>
          </a:p>
          <a:p>
            <a:pPr marL="0" indent="0">
              <a:buNone/>
            </a:pPr>
            <a:r>
              <a:rPr lang="zh-CN" altLang="en-US" sz="2000" dirty="0"/>
              <a:t>    </a:t>
            </a:r>
            <a:r>
              <a:rPr lang="en-US" altLang="zh-CN" sz="2000" dirty="0"/>
              <a:t>has little impact on D0 resolution</a:t>
            </a:r>
          </a:p>
          <a:p>
            <a:pPr marL="0" indent="0">
              <a:buNone/>
            </a:pPr>
            <a:r>
              <a:rPr lang="en-US" altLang="zh-CN" sz="2000" dirty="0"/>
              <a:t>    Z0 resolution slightly improved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674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5F0F58-F062-4270-B598-05C438282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14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CN" sz="4800" b="1" dirty="0"/>
              <a:t>Thanks!</a:t>
            </a:r>
            <a:endParaRPr lang="zh-CN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09410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8248EC-3FD6-4C15-B9D6-6E5787C12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3970" y="446835"/>
            <a:ext cx="2544059" cy="719727"/>
          </a:xfrm>
        </p:spPr>
        <p:txBody>
          <a:bodyPr>
            <a:normAutofit/>
          </a:bodyPr>
          <a:lstStyle/>
          <a:p>
            <a:pPr algn="ctr"/>
            <a:r>
              <a:rPr lang="en-US" altLang="zh-CN" sz="2800" b="1" dirty="0"/>
              <a:t>Baseline Design</a:t>
            </a:r>
            <a:endParaRPr lang="zh-CN" altLang="en-US" sz="28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D283B2-620A-4B85-8B54-A83051814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1123" y="1166562"/>
            <a:ext cx="8569751" cy="5479335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There are 6 VXDs, 4 SITs,1 DC and 1 </a:t>
            </a:r>
            <a:r>
              <a:rPr lang="en-US" altLang="zh-CN" sz="2000" dirty="0" err="1"/>
              <a:t>SET,their</a:t>
            </a:r>
            <a:r>
              <a:rPr lang="en-US" altLang="zh-CN" sz="2000" dirty="0"/>
              <a:t> parameters are as follows.</a:t>
            </a:r>
          </a:p>
          <a:p>
            <a:pPr marL="0" indent="0">
              <a:buNone/>
            </a:pPr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Fast simulation performed using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Chengdong’s</a:t>
            </a:r>
            <a:r>
              <a:rPr lang="en-US" altLang="zh-CN" sz="2000" dirty="0"/>
              <a:t> software tool.</a:t>
            </a:r>
            <a:endParaRPr lang="zh-CN" altLang="en-US" sz="20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2E17848-AEB8-46DE-AEC6-26A6E1FB9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7514" y="1599617"/>
            <a:ext cx="5896486" cy="423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82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90FFEC-F73E-404C-993E-C7409CB2D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70"/>
          </a:xfrm>
        </p:spPr>
        <p:txBody>
          <a:bodyPr>
            <a:normAutofit/>
          </a:bodyPr>
          <a:lstStyle/>
          <a:p>
            <a:pPr algn="ctr"/>
            <a:r>
              <a:rPr lang="en-US" altLang="zh-CN" sz="2800" b="1" dirty="0"/>
              <a:t>Scanning of number of DC layers</a:t>
            </a:r>
            <a:endParaRPr lang="zh-CN" altLang="en-US" sz="28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B3E8F5-26E9-4FAC-AA3F-970C5C33C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9188"/>
            <a:ext cx="10515600" cy="5291612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We change DC layers from 50 to 150 and leave the total n of DC and other parameters unchanged. The changes are as follows.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We also try to delete DC. </a:t>
            </a:r>
          </a:p>
          <a:p>
            <a:r>
              <a:rPr lang="en-US" altLang="zh-CN" sz="2000" dirty="0"/>
              <a:t>Both results with multiple-scattering (MSON) and without multiple-scattering (MSOFF) are presented</a:t>
            </a:r>
          </a:p>
          <a:p>
            <a:pPr marL="0" indent="0">
              <a:buNone/>
            </a:pPr>
            <a:r>
              <a:rPr lang="en-US" altLang="zh-CN" sz="2000" dirty="0"/>
              <a:t>                           </a:t>
            </a:r>
            <a:endParaRPr lang="en-US" altLang="zh-CN" sz="2400" dirty="0"/>
          </a:p>
          <a:p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AEAB50A-3700-43EC-8CB6-0B2050B75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496" y="1887889"/>
            <a:ext cx="7538716" cy="24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08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B0AFCE75-4B94-47FE-A76C-783650F7BF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5"/>
          <a:stretch/>
        </p:blipFill>
        <p:spPr>
          <a:xfrm>
            <a:off x="219936" y="952107"/>
            <a:ext cx="11752127" cy="4977353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8C682562-CBF7-4D85-995D-DB4C7A512AC0}"/>
                  </a:ext>
                </a:extLst>
              </p:cNvPr>
              <p:cNvSpPr txBox="1"/>
              <p:nvPr/>
            </p:nvSpPr>
            <p:spPr>
              <a:xfrm>
                <a:off x="4832807" y="543579"/>
                <a:ext cx="2526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b="1" i="1" smtClean="0">
                        <a:latin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n-US" altLang="zh-CN" b="1" dirty="0"/>
                  <a:t>Pt/Pt vs Pt (MSON)</a:t>
                </a:r>
                <a:endParaRPr lang="zh-CN" altLang="en-US" b="1" dirty="0"/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8C682562-CBF7-4D85-995D-DB4C7A512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807" y="543579"/>
                <a:ext cx="2526384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9788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D4F74917-482F-4359-A36C-E1538FC1D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86"/>
          <a:stretch/>
        </p:blipFill>
        <p:spPr>
          <a:xfrm>
            <a:off x="189797" y="989813"/>
            <a:ext cx="11812405" cy="5024487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77FAFED9-198E-4D08-98A3-60473A4E9F6A}"/>
                  </a:ext>
                </a:extLst>
              </p:cNvPr>
              <p:cNvSpPr txBox="1"/>
              <p:nvPr/>
            </p:nvSpPr>
            <p:spPr>
              <a:xfrm>
                <a:off x="4832807" y="553006"/>
                <a:ext cx="2526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b="1" i="1" smtClean="0">
                        <a:latin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n-US" altLang="zh-CN" b="1" dirty="0"/>
                  <a:t>Pt/Pt vs Pt (MSOFF)</a:t>
                </a:r>
                <a:endParaRPr lang="zh-CN" altLang="en-US" b="1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77FAFED9-198E-4D08-98A3-60473A4E9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807" y="553006"/>
                <a:ext cx="2526384" cy="369332"/>
              </a:xfrm>
              <a:prstGeom prst="rect">
                <a:avLst/>
              </a:prstGeom>
              <a:blipFill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83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内容占位符 19">
            <a:extLst>
              <a:ext uri="{FF2B5EF4-FFF2-40B4-BE49-F238E27FC236}">
                <a16:creationId xmlns:a16="http://schemas.microsoft.com/office/drawing/2014/main" id="{62E315CE-5757-4413-9D4E-0AAFAD990D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34"/>
          <a:stretch/>
        </p:blipFill>
        <p:spPr>
          <a:xfrm>
            <a:off x="463786" y="1216057"/>
            <a:ext cx="11264428" cy="4794129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E5CAE59F-E1A1-413A-AE8F-2995B44AA914}"/>
                  </a:ext>
                </a:extLst>
              </p:cNvPr>
              <p:cNvSpPr txBox="1"/>
              <p:nvPr/>
            </p:nvSpPr>
            <p:spPr>
              <a:xfrm>
                <a:off x="2315850" y="846725"/>
                <a:ext cx="2526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b="1" i="1" smtClean="0">
                        <a:latin typeface="Cambria Math" panose="02040503050406030204" pitchFamily="18" charset="0"/>
                      </a:rPr>
                      <m:t>𝝈</m:t>
                    </m:r>
                    <m:sSub>
                      <m:sSub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altLang="zh-CN" b="1" dirty="0"/>
                  <a:t> vs Pt (MSON)</a:t>
                </a:r>
                <a:endParaRPr lang="zh-CN" altLang="en-US" b="1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E5CAE59F-E1A1-413A-AE8F-2995B44AA9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5850" y="846725"/>
                <a:ext cx="2526384" cy="369332"/>
              </a:xfrm>
              <a:prstGeom prst="rect">
                <a:avLst/>
              </a:prstGeom>
              <a:blipFill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F6E74C08-F568-481B-99A8-2BD7F5CDB639}"/>
                  </a:ext>
                </a:extLst>
              </p:cNvPr>
              <p:cNvSpPr txBox="1"/>
              <p:nvPr/>
            </p:nvSpPr>
            <p:spPr>
              <a:xfrm>
                <a:off x="8105479" y="846725"/>
                <a:ext cx="2526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b="1" i="1" smtClean="0">
                        <a:latin typeface="Cambria Math" panose="02040503050406030204" pitchFamily="18" charset="0"/>
                      </a:rPr>
                      <m:t>𝝈</m:t>
                    </m:r>
                    <m:sSub>
                      <m:sSub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altLang="zh-CN" b="1" dirty="0"/>
                  <a:t> vs Pt (MSOFF)</a:t>
                </a:r>
                <a:endParaRPr lang="zh-CN" altLang="en-US" b="1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F6E74C08-F568-481B-99A8-2BD7F5CDB6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5479" y="846725"/>
                <a:ext cx="2526384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3616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CA641077-3F60-4D73-B58F-B7C8DF5EA5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1"/>
          <a:stretch/>
        </p:blipFill>
        <p:spPr>
          <a:xfrm>
            <a:off x="377675" y="1168923"/>
            <a:ext cx="11264428" cy="4763273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462A7673-5FE8-4FBD-B364-C5F4F0D253A4}"/>
                  </a:ext>
                </a:extLst>
              </p:cNvPr>
              <p:cNvSpPr txBox="1"/>
              <p:nvPr/>
            </p:nvSpPr>
            <p:spPr>
              <a:xfrm>
                <a:off x="2278142" y="787463"/>
                <a:ext cx="2526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b="1" i="1" smtClean="0">
                        <a:latin typeface="Cambria Math" panose="02040503050406030204" pitchFamily="18" charset="0"/>
                      </a:rPr>
                      <m:t>𝝈</m:t>
                    </m:r>
                    <m:sSub>
                      <m:sSub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altLang="zh-CN" b="1" dirty="0"/>
                  <a:t> vs Pt (MSON)</a:t>
                </a:r>
                <a:endParaRPr lang="zh-CN" altLang="en-US" b="1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462A7673-5FE8-4FBD-B364-C5F4F0D25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142" y="787463"/>
                <a:ext cx="2526384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D9F7F1A-66A3-4D31-8A4C-9A7D83E8504B}"/>
                  </a:ext>
                </a:extLst>
              </p:cNvPr>
              <p:cNvSpPr txBox="1"/>
              <p:nvPr/>
            </p:nvSpPr>
            <p:spPr>
              <a:xfrm>
                <a:off x="8003070" y="787463"/>
                <a:ext cx="2526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b="1" i="1" smtClean="0">
                        <a:latin typeface="Cambria Math" panose="02040503050406030204" pitchFamily="18" charset="0"/>
                      </a:rPr>
                      <m:t>𝝈</m:t>
                    </m:r>
                    <m:sSub>
                      <m:sSub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altLang="zh-CN" b="1" dirty="0"/>
                  <a:t> vs Pt (MSON)</a:t>
                </a:r>
                <a:endParaRPr lang="zh-CN" altLang="en-US" b="1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D9F7F1A-66A3-4D31-8A4C-9A7D83E85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3070" y="787463"/>
                <a:ext cx="2526384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8876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11B95B-C0DE-4F00-886A-750BE3304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70"/>
          </a:xfrm>
        </p:spPr>
        <p:txBody>
          <a:bodyPr>
            <a:normAutofit/>
          </a:bodyPr>
          <a:lstStyle/>
          <a:p>
            <a:pPr algn="ctr"/>
            <a:r>
              <a:rPr lang="en-US" altLang="zh-CN" sz="2800" b="1" dirty="0"/>
              <a:t>Study on the position of silicon tracker</a:t>
            </a:r>
            <a:endParaRPr lang="zh-CN" alt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内容占位符 6">
                <a:extLst>
                  <a:ext uri="{FF2B5EF4-FFF2-40B4-BE49-F238E27FC236}">
                    <a16:creationId xmlns:a16="http://schemas.microsoft.com/office/drawing/2014/main" id="{B4CADB54-F96B-4E30-BA75-349BFD4118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0555" y="2865257"/>
                <a:ext cx="4195713" cy="1127485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000" dirty="0"/>
                  <a:t>4 SITs +1 SET  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zh-CN" altLang="en-US" sz="2000" dirty="0"/>
                  <a:t> </a:t>
                </a:r>
                <a:r>
                  <a:rPr lang="en-US" altLang="zh-CN" sz="2000" dirty="0"/>
                  <a:t>3 SITs + 2 SETs</a:t>
                </a:r>
              </a:p>
              <a:p>
                <a:r>
                  <a:rPr lang="en-US" altLang="zh-CN" sz="2000" dirty="0"/>
                  <a:t>DC is moved inward 100 mm.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7" name="内容占位符 6">
                <a:extLst>
                  <a:ext uri="{FF2B5EF4-FFF2-40B4-BE49-F238E27FC236}">
                    <a16:creationId xmlns:a16="http://schemas.microsoft.com/office/drawing/2014/main" id="{B4CADB54-F96B-4E30-BA75-349BFD4118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0555" y="2865257"/>
                <a:ext cx="4195713" cy="1127485"/>
              </a:xfrm>
              <a:blipFill>
                <a:blip r:embed="rId2"/>
                <a:stretch>
                  <a:fillRect l="-1308" t="-54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图片 13">
            <a:extLst>
              <a:ext uri="{FF2B5EF4-FFF2-40B4-BE49-F238E27FC236}">
                <a16:creationId xmlns:a16="http://schemas.microsoft.com/office/drawing/2014/main" id="{170DF496-3BD0-4A94-93D4-437DAEADD5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835" y="1352860"/>
            <a:ext cx="5858485" cy="532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109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4D991C-E9EC-D445-B650-EC21C689F242}"/>
              </a:ext>
            </a:extLst>
          </p:cNvPr>
          <p:cNvSpPr txBox="1"/>
          <p:nvPr/>
        </p:nvSpPr>
        <p:spPr>
          <a:xfrm>
            <a:off x="1870364" y="1537855"/>
            <a:ext cx="1925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图标太小，移到空白处放大一些</a:t>
            </a:r>
            <a:endParaRPr lang="en-US" dirty="0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B38039E1-CCD0-4E74-9003-CDA4648841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82" y="656701"/>
            <a:ext cx="11567835" cy="5301422"/>
          </a:xfrm>
        </p:spPr>
      </p:pic>
    </p:spTree>
    <p:extLst>
      <p:ext uri="{BB962C8B-B14F-4D97-AF65-F5344CB8AC3E}">
        <p14:creationId xmlns:p14="http://schemas.microsoft.com/office/powerpoint/2010/main" val="875989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279</Words>
  <Application>Microsoft Office PowerPoint</Application>
  <PresentationFormat>宽屏</PresentationFormat>
  <Paragraphs>53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等线</vt:lpstr>
      <vt:lpstr>等线 Light</vt:lpstr>
      <vt:lpstr>Arial</vt:lpstr>
      <vt:lpstr>Cambria Math</vt:lpstr>
      <vt:lpstr>Times New Roman</vt:lpstr>
      <vt:lpstr>Office 主题​​</vt:lpstr>
      <vt:lpstr>Fast Simulation for CEPC Tracker Optimization</vt:lpstr>
      <vt:lpstr>Baseline Design</vt:lpstr>
      <vt:lpstr>Scanning of number of DC layers</vt:lpstr>
      <vt:lpstr>PowerPoint 演示文稿</vt:lpstr>
      <vt:lpstr>PowerPoint 演示文稿</vt:lpstr>
      <vt:lpstr>PowerPoint 演示文稿</vt:lpstr>
      <vt:lpstr>PowerPoint 演示文稿</vt:lpstr>
      <vt:lpstr>Study on the position of silicon tracker</vt:lpstr>
      <vt:lpstr>PowerPoint 演示文稿</vt:lpstr>
      <vt:lpstr>PowerPoint 演示文稿</vt:lpstr>
      <vt:lpstr>PowerPoint 演示文稿</vt:lpstr>
      <vt:lpstr>Summary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Different Tracker layout</dc:title>
  <dc:creator>2461352794@qq.com</dc:creator>
  <cp:lastModifiedBy>2461352794@qq.com</cp:lastModifiedBy>
  <cp:revision>21</cp:revision>
  <dcterms:created xsi:type="dcterms:W3CDTF">2021-09-09T08:30:23Z</dcterms:created>
  <dcterms:modified xsi:type="dcterms:W3CDTF">2021-09-10T09:01:31Z</dcterms:modified>
</cp:coreProperties>
</file>