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9" r:id="rId1"/>
    <p:sldMasterId id="2147483708" r:id="rId2"/>
    <p:sldMasterId id="2147483720" r:id="rId3"/>
    <p:sldMasterId id="2147483732" r:id="rId4"/>
  </p:sldMasterIdLst>
  <p:notesMasterIdLst>
    <p:notesMasterId r:id="rId68"/>
  </p:notesMasterIdLst>
  <p:handoutMasterIdLst>
    <p:handoutMasterId r:id="rId69"/>
  </p:handoutMasterIdLst>
  <p:sldIdLst>
    <p:sldId id="1364" r:id="rId5"/>
    <p:sldId id="819" r:id="rId6"/>
    <p:sldId id="258" r:id="rId7"/>
    <p:sldId id="259" r:id="rId8"/>
    <p:sldId id="260" r:id="rId9"/>
    <p:sldId id="261" r:id="rId10"/>
    <p:sldId id="262" r:id="rId11"/>
    <p:sldId id="263" r:id="rId12"/>
    <p:sldId id="1382" r:id="rId13"/>
    <p:sldId id="291" r:id="rId14"/>
    <p:sldId id="282" r:id="rId15"/>
    <p:sldId id="284" r:id="rId16"/>
    <p:sldId id="292" r:id="rId17"/>
    <p:sldId id="2244" r:id="rId18"/>
    <p:sldId id="1371" r:id="rId19"/>
    <p:sldId id="279" r:id="rId20"/>
    <p:sldId id="1383" r:id="rId21"/>
    <p:sldId id="1365" r:id="rId22"/>
    <p:sldId id="452" r:id="rId23"/>
    <p:sldId id="257" r:id="rId24"/>
    <p:sldId id="471" r:id="rId25"/>
    <p:sldId id="2232" r:id="rId26"/>
    <p:sldId id="2245" r:id="rId27"/>
    <p:sldId id="2235" r:id="rId28"/>
    <p:sldId id="739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5" r:id="rId37"/>
    <p:sldId id="277" r:id="rId38"/>
    <p:sldId id="278" r:id="rId39"/>
    <p:sldId id="829" r:id="rId40"/>
    <p:sldId id="265" r:id="rId41"/>
    <p:sldId id="264" r:id="rId42"/>
    <p:sldId id="276" r:id="rId43"/>
    <p:sldId id="2236" r:id="rId44"/>
    <p:sldId id="293" r:id="rId45"/>
    <p:sldId id="547" r:id="rId46"/>
    <p:sldId id="287" r:id="rId47"/>
    <p:sldId id="2241" r:id="rId48"/>
    <p:sldId id="288" r:id="rId49"/>
    <p:sldId id="289" r:id="rId50"/>
    <p:sldId id="290" r:id="rId51"/>
    <p:sldId id="327" r:id="rId52"/>
    <p:sldId id="2230" r:id="rId53"/>
    <p:sldId id="329" r:id="rId54"/>
    <p:sldId id="2228" r:id="rId55"/>
    <p:sldId id="2219" r:id="rId56"/>
    <p:sldId id="285" r:id="rId57"/>
    <p:sldId id="2237" r:id="rId58"/>
    <p:sldId id="2238" r:id="rId59"/>
    <p:sldId id="2239" r:id="rId60"/>
    <p:sldId id="2240" r:id="rId61"/>
    <p:sldId id="2242" r:id="rId62"/>
    <p:sldId id="2243" r:id="rId63"/>
    <p:sldId id="274" r:id="rId64"/>
    <p:sldId id="316" r:id="rId65"/>
    <p:sldId id="1369" r:id="rId66"/>
    <p:sldId id="1367" r:id="rId67"/>
  </p:sldIdLst>
  <p:sldSz cx="9144000" cy="6858000" type="screen4x3"/>
  <p:notesSz cx="6797675" cy="992822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800" u="sng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B5"/>
    <a:srgbClr val="000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8" autoAdjust="0"/>
    <p:restoredTop sz="86384" autoAdjust="0"/>
  </p:normalViewPr>
  <p:slideViewPr>
    <p:cSldViewPr>
      <p:cViewPr varScale="1">
        <p:scale>
          <a:sx n="100" d="100"/>
          <a:sy n="100" d="100"/>
        </p:scale>
        <p:origin x="232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F34DCBD8-161B-B14B-90E4-666731C3BC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3EDEAFD9-DF40-C24C-BB95-331580FF59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3A384A9C-BA97-3542-B8D8-FA640C37854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A5D6A13E-8531-E244-A70B-5E201C2D92F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fld id="{48CC72EB-DEEF-B749-A8B2-9786828C91D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BB04F437-2074-8E4A-BB03-7755AF8A14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15C35F0E-BB77-AF4C-9D39-B4C37A519F3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92784C9-54AF-E04C-ABB0-E1C0E1954D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3988CCCA-520D-0149-961C-C39BE38E56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1C47E622-329A-7D48-A338-901720FE08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E54C0D1C-CB5F-9E44-A2A4-93A1D5C46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fld id="{36F7ECF2-97C7-9340-94EC-8A97FFD208A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ECF2-97C7-9340-94EC-8A97FFD208A2}" type="slidenum">
              <a:rPr lang="en-US" altLang="zh-CN" smtClean="0"/>
              <a:pPr/>
              <a:t>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551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24FD28-2928-C74B-BC14-FA66A240B7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D811434-E330-374D-A20F-01CC1897F39D}" type="slidenum">
              <a:t>10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FE68F3-AABF-104A-B85C-2CFAD3D959B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42B8A44-FDDB-6B47-9A9F-23B417848C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061D6B-2442-8A4F-8380-59EF4D4D7B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C7E1A9-60F9-2E46-B5EC-891D2CB841B8}" type="slidenum">
              <a:t>11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300C84-B97A-4D42-ABA8-08C14FEFB2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A20758-780C-D844-885E-1FEAF70556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" altLang="zh-CN" dirty="0"/>
              <a:t>Bs is hadronic decays. </a:t>
            </a:r>
            <a:endParaRPr lang="en-none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663195-85FC-5D48-93B5-0386FC0692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491B22D-531A-E84E-BF44-E080DA3B7C51}" type="slidenum">
              <a:t>12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1332CF-9B4E-4047-A25D-5F00B6C83C2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B658598-99F6-CA49-A7E5-9EFFB8DB43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expectation of </a:t>
            </a:r>
            <a:r>
              <a:rPr kumimoji="1" lang="en-US" altLang="zh-CN" dirty="0" err="1"/>
              <a:t>sqr</a:t>
            </a:r>
            <a:r>
              <a:rPr kumimoji="1" lang="en-US" altLang="zh-CN" dirty="0"/>
              <a:t>(first derivation)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ECF2-97C7-9340-94EC-8A97FFD208A2}" type="slidenum">
              <a:rPr lang="en-US" altLang="zh-CN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2151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A47C4-F0A2-CA40-B64D-13FD71B2BE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967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D14F5A-EE2E-1F4F-A3A8-AF45D2DF5B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FA518-4DD2-6941-9020-9411CBEBF2A3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AF29C1-69E4-C446-9558-B463A1281B4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CF6C16-FDCB-1B4D-9F96-1E40B3BB4B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19A1F7-A853-FC49-9042-2730FA3620C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5F64B-C424-B84C-85D1-074ADA45EDBC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B69F3E-9C6B-CE4B-B880-253ECAD0814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CF24411-C9D8-C242-A270-FF28B26D0B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377CA0-5101-0247-8752-CD15E8A69E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72F5-6D9E-3142-A893-BD7F5317BB83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0BA548E-DF2F-0444-ADC4-63F130389C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99548D5-5B01-4345-938F-5A5FCCE3DD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F1E8E5-2918-6543-843F-61C7BD1C78E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412F9-5B48-4B43-B076-ECFA456794A8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5E6CD3-DCE7-8E4C-93B3-4E2A1FA6A2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CE2BC3-F7F0-1441-882B-0D2D9A7D3C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F877FD-B5EA-E249-9A20-C10563E4A1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F55CB-6C08-994F-BB82-5F3E744EFA29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AF93E4-69AB-4E42-8A07-4BBAF26710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40351F1-258D-5349-8FA4-AF0727A954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ECF2-97C7-9340-94EC-8A97FFD208A2}" type="slidenum">
              <a:rPr lang="en-US" altLang="zh-CN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5510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60D466-54F5-6241-AA7A-E47EFF662CA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77E15-DF69-F240-8CF4-9E6DB779A3EE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91055FE-883A-724C-8C47-F3E8951C646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057BB8-7DB9-104C-B1BD-95794AD773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F72AE9-C0B4-774A-A630-B38C4607D9F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05367-236B-A441-9992-DD3E1643504E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6D3505-46DF-9D48-AC1A-29F1866DCB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2332B3-4740-954D-B47D-BAEE259939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2D7A90-0631-8E42-A0EC-3B82A345A5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AA677-41D9-414E-994A-0F0F0EC85E36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863D05-1033-9641-886C-ACAFA3B02D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D71B53-434F-8947-9FD6-94E370E403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lang="el-GR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Γ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s is the average Bs decay width, and ∆</a:t>
            </a:r>
            <a:r>
              <a:rPr lang="el-GR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Γ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s is the positive decay-width </a:t>
            </a:r>
            <a:endParaRPr lang="en" altLang="zh-CN" dirty="0"/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difference between the heavy and light mass eigenstates in the Bs0 system </a:t>
            </a:r>
          </a:p>
          <a:p>
            <a:endParaRPr lang="e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Time-dependent analyses of tree-level B0 (s) decays are sensitive to the an- (s) </a:t>
            </a:r>
            <a:endParaRPr lang="en" altLang="zh-CN" dirty="0"/>
          </a:p>
          <a:p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gle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lang="el-GR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γ ≡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arg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(−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VudV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∗ /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VcdV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∗ ) of the unitarity triangle of the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Cabibbo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-Kobayashi-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Maskawa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ub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cb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endParaRPr lang="en" altLang="zh-CN" dirty="0"/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(CKM) matrix [1, 2] through CP violation in the interference of mixing and decay am-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plitudes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endParaRPr lang="en" altLang="zh-CN" dirty="0"/>
          </a:p>
          <a:p>
            <a:endParaRPr lang="en" altLang="zh-CN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endParaRPr lang="en" altLang="zh-CN" dirty="0"/>
          </a:p>
          <a:p>
            <a:endParaRPr lang="en-none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0F1B6F-82CD-E240-A996-2FB40DB5B1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A1C6E56-87AF-D647-BE2F-42C6C3FC5971}" type="slidenum">
              <a:t>33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F02644-5C5A-9E47-9FA1-98E0DD9234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29F489-6933-6E45-BC8E-797BC7DEDF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AB6981-CFC7-3B45-AD10-CF56EF4BAA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D2BC62-6E15-8548-9D34-5BBA0C35027A}" type="slidenum">
              <a:t>34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7636F3-61B9-FA49-A5F1-126B8278AA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11D0646-2294-7A47-A227-D7173BD656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AF747B-1D7D-324F-B7EF-9EB61A4D94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4EFBB7-61ED-E147-922C-185520A7B613}" type="slidenum">
              <a:t>36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FA4F94-082A-4B4E-BB64-E86CCE0145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E253659-4400-5B4A-814C-E20790456F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1C4303-3FD3-564C-8CAA-E704EB45790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B07EAD1-2BA1-6149-B6DD-FB4697B3D61D}" type="slidenum">
              <a:t>37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3AE1D2-8096-3B48-9894-EC4DAFC68D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BFDE4B-2513-4D49-8590-5EC23B6B20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98CEDE-EEC1-2B42-AEC6-638BB407616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33A608-D3F4-B045-AF91-5C755DFF148D}" type="slidenum">
              <a:t>38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707C20-4543-124C-BA41-D6C9FDBAC95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D149DE-FF82-D342-91D1-BCDB17B067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AC2F1-8E84-D643-AAEE-A7E114353D2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2CC7C17-A444-8E46-997C-C538218E8BCE}" type="slidenum">
              <a:t>39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81AAE7-89AA-5A42-8E7D-C15AFDE19B3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EE4F85-D867-BA4D-AEFF-67DE35B32B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8297BB-D7AD-DA42-BDC9-CA0ADBBC72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36580D-6F5F-8947-BAD2-8F078396C8A6}" type="slidenum">
              <a:t>40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23D6A07-1DF8-B84D-A199-E421023C72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6719CF-D4D4-6F4E-9725-D2F21D1782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01273E-4D10-BC47-BE98-8C8776C4AD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B29D461-01C5-624C-8B7A-A346A9745F76}" type="slidenum">
              <a:t>2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162DE13-013A-8E49-98F7-CF31736387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352350-38F6-5F45-BDB7-7D4E9662B9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DB49F8-0EE8-D94E-ACC1-F54F05EDBC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3430DD7-1AB0-C64F-9BF9-B2FBEE28BD4D}" type="slidenum">
              <a:t>42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CC592C-4A44-D248-B8A1-280BDDBD15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AF677D2-45D1-144C-B1D1-C96AF5199B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F52FA8-EC85-F745-9218-8105F3D5E47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E78D356-0506-7B4F-9667-7948F6073180}" type="slidenum">
              <a:t>44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AD71AD-0687-324E-81FC-6A20E92409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992748C-51F4-2547-974D-43F3536067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0A43D-9209-1A42-9A68-CCB6FC2EA7D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0A15B6D-8B5D-8548-9C48-D80E51650C70}" type="slidenum">
              <a:t>45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E75092-1E09-524C-9330-8FA286978C3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861C83-F235-0B49-8D45-34BA98E892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0B69AA-1275-6C47-96BE-E06EE99DB4B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AF6AAA6-7C36-564D-9350-681B792C273C}" type="slidenum">
              <a:t>46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D0D464-03B7-9E4C-8F5E-AC1F297C78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12B67A-2710-F342-9C75-BBEE7C419D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altLang="zh-CN" noProof="0" smtClean="0"/>
              <a:pPr/>
              <a:t>49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44227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980D9-D585-E541-BA8D-1E8395FEE93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16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C1805F-30DD-564F-B861-AE03A2AA2D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FF6D1-20F3-1847-A558-F47335447E3D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27F832-DEF1-AB40-AB41-8B9D1BBD3CB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47AA13-3999-0242-86F2-52C3E08F05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  <p:extLst>
      <p:ext uri="{BB962C8B-B14F-4D97-AF65-F5344CB8AC3E}">
        <p14:creationId xmlns:p14="http://schemas.microsoft.com/office/powerpoint/2010/main" val="29965430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ECF2-97C7-9340-94EC-8A97FFD208A2}" type="slidenum">
              <a:rPr lang="en-US" altLang="zh-CN" smtClean="0"/>
              <a:pPr/>
              <a:t>61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5174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69DFA1-BC04-9B4E-A46E-130A4DF02D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8D6727C-3D2C-9046-A2C1-A827BAFB92BB}" type="slidenum">
              <a:t>3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F69C81-27F7-0841-9D00-8969990BD3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4A703B-BB85-8248-BA7B-5888911CC2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7AF2BC-A56A-B746-8D96-F819F3AB90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216773-502D-CC4C-8C1F-B3B71CF71C74}" type="slidenum">
              <a:t>4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037D8F8-763B-C746-B0F7-CC8D2D132B3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8F8826B-CD90-8941-88EC-6FAB3E493D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CDA5D3-31EE-B74C-A75C-3433A89479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4E3CDF5-5CD7-E946-ABBB-90B06654D334}" type="slidenum">
              <a:t>5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9C4DA5-DBD8-1543-A089-9A3DD978C1D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B042116-F2CD-AA46-85B7-4454A3771D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025A35-A6C5-A647-8ABF-65DD48A7E62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9F5D3B8-371D-E442-9B0A-01D9FEA18557}" type="slidenum">
              <a:t>6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C8047D-F74D-454A-B67C-06588D86DE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2670E9-2F09-8646-8FCC-E01B103726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3FBEB9-7AC6-9C4D-B0EF-67B0809B31B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1235884-D969-AD4E-B3DB-9052EA412B06}" type="slidenum">
              <a:t>7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3340E4-C14A-EA4D-9863-1E73B6B748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F791CC-B83B-294A-BCEA-29DB415B62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86AC32-D486-E14A-BC95-3ACE0C87214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F78AD71-2CD9-7C45-BB27-BC87154EFCD3}" type="slidenum">
              <a:t>9</a:t>
            </a:fld>
            <a:endParaRPr lang="en-none"/>
          </a:p>
        </p:txBody>
      </p:sp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65937B-B690-8F42-A66D-C8CF39DBCB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B31EA42-154B-4C40-BFCF-74F5AA9403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406C19-D2A3-E345-B33A-42159BAA5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383032-F5FF-6A46-8E06-878AC48E74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6AB3F8-E28E-D843-B3B2-FD75515467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A9914-DB73-3E45-8298-1BE57ACD634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0566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07CE25-252B-9E4D-A118-09A9FE00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5CC7BB-BA1A-B440-9748-DCD8FE898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72850C-4679-5840-8244-D3B78C392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782D33-34E6-A74A-B374-BA80DD11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8252D3-D183-2E43-8244-9BC103A35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DD2E49F-C5B9-D442-97A3-4500C4FE2A7C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98227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0351C9-0470-614B-96C0-FAEA3662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C8D5F2-39B4-394E-AB0E-66260A5A6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8E800-1226-4147-9A93-6312EC9C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0842B8-C652-3A45-9482-E113019D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9E3331-B6D3-F34A-950E-682B510F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1F4BE3-898E-8344-B569-DC1C03511C5F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55432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3C0599-A604-724B-B097-695BE59A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3CBB76-6506-F94F-8F39-D8C8F9CAE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4526396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EC4753-3BF9-F144-9FBA-F6616EBD1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9680" y="1604329"/>
            <a:ext cx="4046400" cy="4526396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6CF000-0070-B941-9E9B-36F3C0D6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9771FD-A746-624F-88EA-9D3258E88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CD2EB1-6810-244A-8FBC-203C9DE9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B6BFAE-677D-E349-A210-A0A82C2E52BF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71943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81C13-F654-0B46-BCD9-F4295802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CB1E88-350C-6541-A098-335077848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2A32B4-CD17-C447-AA71-224C26968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A186EC2-8AEB-934B-AE01-60AA015BE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2D41781-7745-C948-AFB5-F64F63C08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8CD13-864C-774B-8E29-708C4B4CC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6D8B16-5A70-D241-B5BF-172B92EC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EECD221-E251-8441-BF63-1B3177677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6A7668-A587-8C47-B486-C6281E9E95AE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42243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07CA6-4052-654F-8027-DA1ACEE88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68C3E6-820E-E040-B6E1-1E584DA1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0E9FA56-1608-B240-9043-8A22BB62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870EE2-926D-2044-9C4D-07BC2358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FA2247-7C5C-7F4D-A359-6C64320AC0AB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012362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81B5FE7-8F4C-6948-A544-B7D4F5AC6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DCAC8F-498E-774B-B269-80D839FC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B6335-C91D-434B-BDB8-AE76B38A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C72FA1-056D-D142-8D99-426AAABBCC4E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0258117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4426A-4513-2940-AEE6-BAEE749E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0C83F1-9FBB-B942-AD1B-773A38911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9226C98-40C9-F74E-AD8D-94EA30928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D288CD-98BC-7245-9E60-FA1007C5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11F676-7B83-B34D-9294-61943EA7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9CFB84-752F-5145-BB89-1BEB9D6D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7E5FB3-3414-3E41-9521-6E95F08E3EBF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463172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327687-CEE2-3146-9A34-C7A2C45E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7AB360-53D6-B448-ADF7-475680070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27007B-8C61-3045-80B6-4E6A043FC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38E2C4-28BF-7446-A04F-389A4BACD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F87A0C-6B62-3441-8AB1-17038D8D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B8B875-D9CF-E542-A1DD-9DFC7BE7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7E5EC9-D6CB-5D4A-AE0A-94BEFF5E2736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481682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14817C-D522-8442-B9F1-A4162C3E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E90969-4B01-914C-B89D-65B9C26DB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79A087-F619-CD49-8C2F-4152D92E1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35270E-5719-8346-BD7C-B6E3AAB4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EF413A-5042-3843-B33F-FB43712F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CE9218-B5C7-764F-93AB-C976E930BA1E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4266113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4360BFB-7F79-BA45-8436-9D22DB7276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85709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FB50F-09A9-CD4A-9047-9CAE70E0A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85709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ED3A46-A7D2-184C-BD19-B9242F99E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ACC11-BFAF-2B4C-A836-CF25C56F4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E59B2E-7563-874F-8A84-91140305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41FFB7-5DBA-0045-8358-29DCD230B04C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46538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500F3C-EC80-214D-88CE-5A4118B51AE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5930D-10CF-954E-BB33-FF6E3AAD59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28B00-420C-C440-90EE-4CC0569F1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58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4655AB-F1CF-0042-8787-0E69C5FF3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DC49E8A-8831-154D-B62F-453E47FD6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9263B4-5A69-D24F-A8ED-668C8985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8317FC-76FD-EA43-A5BF-E0B56632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1E36A-5367-294F-B7D0-3EC9942A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9786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AD068B-5CB2-E64D-A5A4-A66BE120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46CCD7-9412-B340-BF29-5B1B995B9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257687-5688-C541-8168-FD89CA3B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397B13-DF3A-B34E-A11F-490A31F25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7345D2-C72F-D048-803B-F3B6FDB2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7829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408B6E-9641-C344-9865-52528A2D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6EC1D8-4B16-6840-B33C-90C87BE58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8A676-0487-1B43-9EAC-3B92EEFB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73759B-5569-5D4E-8958-C62281A5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3402B4-8FC8-E240-A8A2-EC8337E4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9656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719A8-4D37-4345-8E4B-7DAFF441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4806A0-AF7C-7545-B321-C00EC3BC7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1B235E-A107-9447-ACC9-0351D66C7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939FE3-5647-AC4B-898F-DB5AF09C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31763E-34E4-744A-953C-15FC735F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DAC8DC-3BA6-CD44-81C2-30BB35D3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418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2D105-85DB-1249-ADE3-7D513682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85403E-7414-824B-93B3-1B23F1EFB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294AE4-A9DD-BC4F-AE7A-DA5735110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0049E22-9383-954F-964E-48B9746A7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9BA572-1ECE-3843-AE07-053F3F13D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BBE5553-BDF8-7744-8EFD-08BCEDBE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87F3E28-BE3D-3A42-980B-6D082A590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6CB088-3B78-B34F-A68B-AE752510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5988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60E210-5259-9845-B00E-7C488EDB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555EE4E-6C91-144B-B869-790ED4DE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FAB4638-8AFF-E841-AB45-92D050EF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6DB3FB-D074-6547-9F7E-398609F4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7443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A0A2C2-7589-6846-81ED-AA22F2CB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716F75-EBB9-984A-AD1F-F7C6AA51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BA1F97-DA5B-BE40-A991-44D64683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325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562A6-1C17-334E-A9C4-C889CE5E1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A06F9-9244-DE43-AC99-1D37E4983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0E4B10-8359-2B4F-BD5F-2027416E7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A597C3-A147-B541-8242-C6A66CC6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1EFD7-F602-F942-8D58-7875377CA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BCA1D4-C23E-584C-886A-49E57772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628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3F22DD-6F4B-D646-BD9E-8D6FA55D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E75FD9-5AF0-8E44-BFD1-B1A6144D4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EB9406-A15E-DA46-915A-76AEB10A8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9B691F-49F7-A243-8DFF-887FED94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647C17-AF6F-0D44-9FB3-0F707597D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80D1D1-6E0F-5841-8813-6B66A3A2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4279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4204B5-7307-2749-A0E5-82FEDBB2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F251D2-37F3-F74F-9446-C17D2C4B5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EEE349-3715-4840-921B-ECFBDD09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88F8ED-DB08-D14B-9E44-09999907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9CA301-8E06-554A-80B5-4CA7BEBA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15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B2D5837-DAFB-B047-A51E-2381901E7C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13FC815-2521-D442-8D3D-3CDF749F53A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B5699-E7AC-AF42-8163-22B094DB1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582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FF3BA9-04E2-5D45-9E69-B6BAF2423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7EAE83-7B09-6842-B0C1-56E2BC0C3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96D318-889A-3942-A66A-6514A7A1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2D5E35-861B-424C-82F6-A606ADDC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EF91AF-808E-D843-B6CD-E8EC479A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1166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55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66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70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30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37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81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39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3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6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altLang="zh-CN" noProof="0" smtClean="0"/>
              <a:t>‹#›</a:t>
            </a:fld>
            <a:endParaRPr lang="zh-CN" altLang="en-US" noProof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857" y="2741613"/>
            <a:ext cx="4079081" cy="2387600"/>
          </a:xfrm>
        </p:spPr>
        <p:txBody>
          <a:bodyPr rtlCol="0" anchor="b"/>
          <a:lstStyle>
            <a:lvl1pPr algn="l">
              <a:lnSpc>
                <a:spcPts val="3750"/>
              </a:lnSpc>
              <a:defRPr sz="4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2857" y="5373689"/>
            <a:ext cx="4079081" cy="734611"/>
          </a:xfrm>
        </p:spPr>
        <p:txBody>
          <a:bodyPr rtlCol="0"/>
          <a:lstStyle>
            <a:lvl1pPr marL="0" indent="0" algn="l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82857" y="6355308"/>
            <a:ext cx="3086100" cy="249385"/>
          </a:xfrm>
        </p:spPr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</p:spTree>
    <p:extLst>
      <p:ext uri="{BB962C8B-B14F-4D97-AF65-F5344CB8AC3E}">
        <p14:creationId xmlns:p14="http://schemas.microsoft.com/office/powerpoint/2010/main" val="686649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57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31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"/>
            <a:ext cx="7886700" cy="72736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725121"/>
            <a:ext cx="4572000" cy="2880000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555E-436B-462D-A800-76EFF11FA977}" type="datetime1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Kaili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3DB2-EE56-41DA-8F36-4E7CFF9CEF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4572001" y="725121"/>
            <a:ext cx="4572000" cy="2880000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0" y="3615123"/>
            <a:ext cx="4572000" cy="2880000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2"/>
          </p:nvPr>
        </p:nvSpPr>
        <p:spPr>
          <a:xfrm>
            <a:off x="4572001" y="3602353"/>
            <a:ext cx="4572000" cy="2880000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11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altLang="zh-CN" noProof="0" smtClean="0"/>
              <a:t>‹#›</a:t>
            </a:fld>
            <a:endParaRPr lang="zh-CN" altLang="en-US" noProof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857" y="2741613"/>
            <a:ext cx="4079081" cy="2387600"/>
          </a:xfrm>
        </p:spPr>
        <p:txBody>
          <a:bodyPr rtlCol="0" anchor="b"/>
          <a:lstStyle>
            <a:lvl1pPr algn="l">
              <a:lnSpc>
                <a:spcPts val="3750"/>
              </a:lnSpc>
              <a:defRPr sz="4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2857" y="5373689"/>
            <a:ext cx="4079081" cy="734611"/>
          </a:xfrm>
        </p:spPr>
        <p:txBody>
          <a:bodyPr rtlCol="0"/>
          <a:lstStyle>
            <a:lvl1pPr marL="0" indent="0" algn="l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zh-CN" altLang="en-US" noProof="0"/>
              <a:t>单击以编辑母版副标题样式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82857" y="6355308"/>
            <a:ext cx="3086100" cy="249385"/>
          </a:xfrm>
        </p:spPr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</p:spTree>
    <p:extLst>
      <p:ext uri="{BB962C8B-B14F-4D97-AF65-F5344CB8AC3E}">
        <p14:creationId xmlns:p14="http://schemas.microsoft.com/office/powerpoint/2010/main" val="193787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栏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1974" y="1640264"/>
            <a:ext cx="3780000" cy="4479736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1" y="648000"/>
            <a:ext cx="7695974" cy="72000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5" name="左栏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6000" y="1640264"/>
            <a:ext cx="3780000" cy="4479736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38112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文本版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副标题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1" y="1439069"/>
            <a:ext cx="3780000" cy="360362"/>
          </a:xfrm>
        </p:spPr>
        <p:txBody>
          <a:bodyPr rtlCol="0"/>
          <a:lstStyle>
            <a:lvl1pPr marL="0" indent="0">
              <a:buNone/>
              <a:defRPr sz="1725" b="1"/>
            </a:lvl1pPr>
          </a:lstStyle>
          <a:p>
            <a:pPr lvl="0" rtl="0"/>
            <a:r>
              <a:rPr lang="zh-CN" altLang="en-US" noProof="0"/>
              <a:t>副标题</a:t>
            </a:r>
          </a:p>
        </p:txBody>
      </p:sp>
      <p:sp>
        <p:nvSpPr>
          <p:cNvPr id="3" name="左栏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6000" y="2232000"/>
            <a:ext cx="3780000" cy="3888000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46592" y="1618154"/>
            <a:ext cx="3490766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 sz="1200" i="1">
                <a:latin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CN" altLang="en-US" noProof="0"/>
              <a:t>插入或拖放图像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42337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001" y="1649692"/>
            <a:ext cx="7695974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28567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90865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ury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-1" y="1026862"/>
            <a:ext cx="9144002" cy="4804276"/>
          </a:xfrm>
          <a:prstGeom prst="rect">
            <a:avLst/>
          </a:prstGeom>
        </p:spPr>
        <p:txBody>
          <a:bodyPr lIns="0" tIns="0" rIns="0" bIns="0"/>
          <a:lstStyle>
            <a:lvl1pPr>
              <a:defRPr sz="3692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85689" y="5804389"/>
            <a:ext cx="181666" cy="184416"/>
          </a:xfrm>
          <a:prstGeom prst="rect">
            <a:avLst/>
          </a:prstGeom>
        </p:spPr>
        <p:txBody>
          <a:bodyPr lIns="38100" tIns="38100" rIns="38100" bIns="38100"/>
          <a:lstStyle>
            <a:lvl1pPr algn="r">
              <a:defRPr sz="633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555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栏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1974" y="1640264"/>
            <a:ext cx="3780000" cy="4479736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添加页脚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1" y="648000"/>
            <a:ext cx="7695974" cy="72000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5" name="左栏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6000" y="1640264"/>
            <a:ext cx="3780000" cy="4479736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3949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ury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-1" y="1026862"/>
            <a:ext cx="9144002" cy="4804276"/>
          </a:xfrm>
          <a:prstGeom prst="rect">
            <a:avLst/>
          </a:prstGeom>
        </p:spPr>
        <p:txBody>
          <a:bodyPr lIns="0" tIns="0" rIns="0" bIns="0"/>
          <a:lstStyle>
            <a:lvl1pPr>
              <a:defRPr sz="3692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85689" y="5804389"/>
            <a:ext cx="181666" cy="184416"/>
          </a:xfrm>
          <a:prstGeom prst="rect">
            <a:avLst/>
          </a:prstGeom>
        </p:spPr>
        <p:txBody>
          <a:bodyPr lIns="38100" tIns="38100" rIns="38100" bIns="38100"/>
          <a:lstStyle>
            <a:lvl1pPr algn="r">
              <a:defRPr sz="633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841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1642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DCAF30-0B7B-364E-9A4C-390A59CB5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4C85222-8821-B941-96A1-24CD35AD1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349E69-4D12-444F-A48E-F3059322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95569-7F85-BE4D-84B4-D5083ACC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FAAC5E-FAF8-6B46-98D1-7F83FDB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FCC9B8-D57C-FD49-978F-09D8429AFD84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82978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2AB043-1E06-754E-9465-A39637E9B4C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3810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0EB3B4-D178-4F42-918C-E4A8D9BDE30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752600"/>
            <a:ext cx="8540750" cy="427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2F6683-7C1F-0C46-9700-74D6A99E4B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89874F-0583-BC42-8A07-9633BC6060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A616FC-2DF0-BD4E-84F3-5DAB0F6EE9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fld id="{1F0A3A8C-3FA0-294F-96BC-490C804C12A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A86074-3548-674F-9EFE-72DC5A988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none" altLang="zh-CN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EA43EA-7CE5-BB48-88AD-BFAEFAD23E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171" y="1604841"/>
            <a:ext cx="8228763" cy="45261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none" altLang="zh-CN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66A2B6-E854-8941-9322-34DC6EBD6B0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171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27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A1D1D7-2212-4C4F-8F33-7E76E91FA1D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en-none" sz="127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none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27FD00-ECD5-694D-B425-E5C3CB9E158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842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none" sz="127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28872D2-717F-7445-A7F4-19F0F369ECB5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27193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hangingPunct="0">
        <a:tabLst/>
        <a:defRPr lang="en-none" altLang="zh-CN" sz="3991" b="0" i="0" u="none" strike="noStrike" kern="1200">
          <a:ln>
            <a:noFill/>
          </a:ln>
          <a:latin typeface="Arial" pitchFamily="18"/>
          <a:ea typeface="SimSun" pitchFamily="2"/>
        </a:defRPr>
      </a:lvl1pPr>
    </p:titleStyle>
    <p:bodyStyle>
      <a:lvl1pPr rtl="0" hangingPunct="0">
        <a:spcBef>
          <a:spcPts val="0"/>
        </a:spcBef>
        <a:spcAft>
          <a:spcPts val="1285"/>
        </a:spcAft>
        <a:tabLst/>
        <a:defRPr lang="en-none" altLang="zh-CN" sz="2903" b="0" i="0" u="none" strike="noStrike" kern="1200">
          <a:ln>
            <a:noFill/>
          </a:ln>
          <a:latin typeface="Arial" pitchFamily="18"/>
          <a:ea typeface="SimSun" pitchFamily="2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65DA59D-F3F3-8C41-879B-7739FFE33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798E61-92F3-154C-B964-0133B2D91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D3AA4E-F059-3D44-BD92-074490C58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20CB5-0FAC-FF47-BD0B-087A842C1FEE}" type="datetimeFigureOut">
              <a:rPr kumimoji="1" lang="zh-CN" altLang="en-US" smtClean="0"/>
              <a:t>2021/11/2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1E45B7-B2F6-5E4B-92D7-5A58257FA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79F838-9829-3B49-93CF-E77657BC1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511B3-34FE-604B-8B63-358F3E4BBA7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240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1494-25D4-5C46-92D3-41E7FD19E4CE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704B-C07D-194D-ABD6-19B084741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1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ihep.ac.cn/event/13888/session/15" TargetMode="External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g"/><Relationship Id="rId4" Type="http://schemas.openxmlformats.org/officeDocument/2006/relationships/hyperlink" Target="https://indico.ihep.ac.cn/event/13888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8.png"/><Relationship Id="rId4" Type="http://schemas.openxmlformats.org/officeDocument/2006/relationships/image" Target="../media/image125.png"/><Relationship Id="rId9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5" Type="http://schemas.openxmlformats.org/officeDocument/2006/relationships/image" Target="../media/image131.png"/><Relationship Id="rId4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430.png"/><Relationship Id="rId7" Type="http://schemas.openxmlformats.org/officeDocument/2006/relationships/image" Target="../media/image158.pn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NUL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11" Type="http://schemas.openxmlformats.org/officeDocument/2006/relationships/image" Target="NULL"/><Relationship Id="rId5" Type="http://schemas.openxmlformats.org/officeDocument/2006/relationships/image" Target="../media/image162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61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E73BAC-D8BE-EB4D-89AB-726FCEFDA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7772400" cy="1143000"/>
          </a:xfrm>
        </p:spPr>
        <p:txBody>
          <a:bodyPr/>
          <a:lstStyle/>
          <a:p>
            <a:r>
              <a:rPr kumimoji="1" lang="en-US" altLang="zh-CN" dirty="0"/>
              <a:t>Physics and White Papers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554F23D-0199-7044-B83E-B9A779FF8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332" y="3068960"/>
            <a:ext cx="7016824" cy="1752600"/>
          </a:xfrm>
        </p:spPr>
        <p:txBody>
          <a:bodyPr/>
          <a:lstStyle/>
          <a:p>
            <a:r>
              <a:rPr kumimoji="1" lang="en-US" altLang="zh-CN" dirty="0" err="1"/>
              <a:t>Manqi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Ruan</a:t>
            </a:r>
            <a:r>
              <a:rPr kumimoji="1" lang="en-US" altLang="zh-CN" dirty="0"/>
              <a:t>,  </a:t>
            </a:r>
            <a:r>
              <a:rPr kumimoji="1" lang="en-US" altLang="zh-CN" u="sng" dirty="0" err="1"/>
              <a:t>Yaquan</a:t>
            </a:r>
            <a:r>
              <a:rPr kumimoji="1" lang="en-US" altLang="zh-CN" u="sng" dirty="0"/>
              <a:t> Fang  </a:t>
            </a:r>
          </a:p>
          <a:p>
            <a:r>
              <a:rPr kumimoji="1" lang="en-US" altLang="zh-CN" dirty="0"/>
              <a:t>on behalf of CEPC Physics working group</a:t>
            </a:r>
          </a:p>
          <a:p>
            <a:r>
              <a:rPr kumimoji="1" lang="en-US" altLang="zh-CN" dirty="0"/>
              <a:t> </a:t>
            </a:r>
          </a:p>
          <a:p>
            <a:r>
              <a:rPr kumimoji="1" lang="en-US" altLang="zh-CN" sz="2400" dirty="0"/>
              <a:t>Seventh Meeting of the CEPC-</a:t>
            </a:r>
            <a:r>
              <a:rPr kumimoji="1" lang="en-US" altLang="zh-CN" sz="2400" dirty="0" err="1"/>
              <a:t>SppC</a:t>
            </a:r>
            <a:r>
              <a:rPr kumimoji="1" lang="en-US" altLang="zh-CN" sz="2400" dirty="0"/>
              <a:t> International Advisory Committee</a:t>
            </a:r>
          </a:p>
          <a:p>
            <a:r>
              <a:rPr kumimoji="1" lang="en-US" altLang="zh-CN" sz="2400" dirty="0"/>
              <a:t>Nov 1-3, 5, 2021</a:t>
            </a:r>
          </a:p>
          <a:p>
            <a:r>
              <a:rPr kumimoji="1" lang="en-US" altLang="zh-CN" dirty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3096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06B2166-8386-CE4B-AC63-6AAE646ABA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83249" y="692696"/>
            <a:ext cx="3653247" cy="20223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C8E010BE-6E4B-494E-AAD1-82EFA7E4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0968" y="6666422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7C72FA1-056D-D142-8D99-426AAABBCC4E}" type="slidenum">
              <a:rPr lang="en-US" altLang="zh-CN" smtClean="0"/>
              <a:pPr lvl="0"/>
              <a:t>9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54D4DEF-1FAD-2A4B-A1BD-43E9E513CC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618" y="-27384"/>
            <a:ext cx="8228763" cy="874178"/>
          </a:xfrm>
        </p:spPr>
        <p:txBody>
          <a:bodyPr/>
          <a:lstStyle/>
          <a:p>
            <a:pPr lvl="0"/>
            <a:r>
              <a:rPr lang="en-none" sz="2903" dirty="0"/>
              <a:t>Better </a:t>
            </a:r>
            <a:r>
              <a:rPr lang="en" sz="2903" dirty="0"/>
              <a:t>U</a:t>
            </a:r>
            <a:r>
              <a:rPr lang="en-none" sz="2903" dirty="0"/>
              <a:t>nderstood </a:t>
            </a:r>
            <a:r>
              <a:rPr lang="en" sz="2903" dirty="0"/>
              <a:t>D</a:t>
            </a:r>
            <a:r>
              <a:rPr lang="en-none" sz="2903" dirty="0"/>
              <a:t>etector Performance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7B4610-E1BE-2944-982F-60A096B02437}"/>
              </a:ext>
            </a:extLst>
          </p:cNvPr>
          <p:cNvSpPr txBox="1"/>
          <p:nvPr/>
        </p:nvSpPr>
        <p:spPr>
          <a:xfrm>
            <a:off x="35496" y="764704"/>
            <a:ext cx="561080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2000" u="none" dirty="0">
                <a:latin typeface="Arial" pitchFamily="18"/>
                <a:ea typeface="SimSun" pitchFamily="2"/>
              </a:rPr>
              <a:t>Pi-Kaon separation: 3-sigma (requirement)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2000" u="none" dirty="0">
                <a:latin typeface="Arial" pitchFamily="18"/>
                <a:ea typeface="SimSun" pitchFamily="2"/>
              </a:rPr>
              <a:t>Pi-0: eff*purity @ </a:t>
            </a:r>
            <a:r>
              <a:rPr lang="en-none" altLang="zh-CN" sz="2000" u="none" dirty="0" err="1">
                <a:latin typeface="Arial" pitchFamily="18"/>
                <a:ea typeface="SimSun" pitchFamily="2"/>
              </a:rPr>
              <a:t>Z→qq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  &gt;  60% @ 5GeV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2000" u="none" dirty="0">
                <a:latin typeface="Arial" pitchFamily="18"/>
                <a:ea typeface="SimSun" pitchFamily="2"/>
              </a:rPr>
              <a:t>Jet charge: eff*(1-2ω)2 ~ 15%/30% @ </a:t>
            </a:r>
            <a:r>
              <a:rPr lang="en-none" altLang="zh-CN" sz="2000" u="none" dirty="0" err="1">
                <a:latin typeface="Arial" pitchFamily="18"/>
                <a:ea typeface="SimSun" pitchFamily="2"/>
              </a:rPr>
              <a:t>Z→bb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/cc</a:t>
            </a:r>
            <a:endParaRPr lang="en" altLang="zh-CN" sz="2000" u="none" dirty="0">
              <a:latin typeface="Arial" pitchFamily="18"/>
              <a:ea typeface="SimSun" pitchFamily="2"/>
            </a:endParaRP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2000" u="none" dirty="0">
                <a:latin typeface="Arial" pitchFamily="18"/>
                <a:ea typeface="SimSun" pitchFamily="2"/>
              </a:rPr>
              <a:t>Lepton inside jets: </a:t>
            </a:r>
            <a:endParaRPr lang="en" altLang="zh-CN" sz="2000" u="none" dirty="0">
              <a:latin typeface="Arial" pitchFamily="18"/>
              <a:ea typeface="SimSun" pitchFamily="2"/>
            </a:endParaRPr>
          </a:p>
          <a:p>
            <a:pPr marL="0" lvl="1">
              <a:spcBef>
                <a:spcPts val="0"/>
              </a:spcBef>
              <a:spcAft>
                <a:spcPts val="0"/>
              </a:spcAft>
              <a:buSzPct val="75000"/>
              <a:defRPr sz="1800"/>
            </a:pPr>
            <a:r>
              <a:rPr lang="en" altLang="zh-CN" sz="2000" u="none" dirty="0">
                <a:latin typeface="Arial" pitchFamily="18"/>
                <a:ea typeface="SimSun" pitchFamily="2"/>
              </a:rPr>
              <a:t>      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eff*purity @ </a:t>
            </a:r>
            <a:r>
              <a:rPr lang="en-none" altLang="zh-CN" sz="2000" u="none" dirty="0" err="1">
                <a:latin typeface="Arial" pitchFamily="18"/>
                <a:ea typeface="SimSun" pitchFamily="2"/>
              </a:rPr>
              <a:t>Z→qq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 ~ 90% (energy &gt; 3 GeV)</a:t>
            </a:r>
            <a:endParaRPr lang="en" altLang="zh-CN" sz="2000" u="none" dirty="0">
              <a:latin typeface="Arial" pitchFamily="18"/>
              <a:ea typeface="SimSun" pitchFamily="2"/>
            </a:endParaRPr>
          </a:p>
          <a:p>
            <a:pPr marL="0" lvl="1">
              <a:spcBef>
                <a:spcPts val="0"/>
              </a:spcBef>
              <a:spcAft>
                <a:spcPts val="0"/>
              </a:spcAft>
              <a:buSzPct val="75000"/>
              <a:defRPr sz="1800"/>
            </a:pPr>
            <a:r>
              <a:rPr lang="en" altLang="zh-CN" sz="2000" u="none" dirty="0">
                <a:latin typeface="Arial" pitchFamily="18"/>
                <a:ea typeface="SimSun" pitchFamily="2"/>
              </a:rPr>
              <a:t>      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slight degrading in jet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2000" u="none" dirty="0">
                <a:latin typeface="Arial" pitchFamily="18"/>
                <a:ea typeface="SimSun" pitchFamily="2"/>
              </a:rPr>
              <a:t>Tau: eff*purity @ </a:t>
            </a:r>
            <a:r>
              <a:rPr lang="en-none" altLang="zh-CN" sz="2000" u="none" dirty="0" err="1">
                <a:latin typeface="Arial" pitchFamily="18"/>
                <a:ea typeface="SimSun" pitchFamily="2"/>
              </a:rPr>
              <a:t>WW→tauvqq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: 70%, </a:t>
            </a:r>
            <a:endParaRPr lang="en" altLang="zh-CN" sz="2000" u="none" dirty="0">
              <a:latin typeface="Arial" pitchFamily="18"/>
              <a:ea typeface="SimSun" pitchFamily="2"/>
            </a:endParaRPr>
          </a:p>
          <a:p>
            <a:pPr marL="457200" lvl="2">
              <a:spcBef>
                <a:spcPts val="0"/>
              </a:spcBef>
              <a:spcAft>
                <a:spcPts val="0"/>
              </a:spcAft>
              <a:buSzPct val="75000"/>
              <a:defRPr sz="1800"/>
            </a:pPr>
            <a:r>
              <a:rPr lang="en-none" altLang="zh-CN" sz="2000" u="none" dirty="0">
                <a:latin typeface="Arial" pitchFamily="18"/>
                <a:ea typeface="SimSun" pitchFamily="2"/>
              </a:rPr>
              <a:t>mis id from jet fragments ~ o(1%)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2000" u="none" dirty="0">
                <a:latin typeface="Arial" pitchFamily="18"/>
                <a:ea typeface="SimSun" pitchFamily="2"/>
              </a:rPr>
              <a:t>Reconstruction of simple combinations: </a:t>
            </a:r>
            <a:endParaRPr lang="en" altLang="zh-CN" sz="2000" u="none" dirty="0">
              <a:latin typeface="Arial" pitchFamily="18"/>
              <a:ea typeface="SimSun" pitchFamily="2"/>
            </a:endParaRPr>
          </a:p>
          <a:p>
            <a:pPr marL="0" lvl="1">
              <a:spcBef>
                <a:spcPts val="0"/>
              </a:spcBef>
              <a:spcAft>
                <a:spcPts val="0"/>
              </a:spcAft>
              <a:buSzPct val="75000"/>
              <a:defRPr sz="1800"/>
            </a:pPr>
            <a:r>
              <a:rPr lang="en" altLang="zh-CN" sz="2000" u="none" dirty="0">
                <a:latin typeface="Arial" pitchFamily="18"/>
                <a:ea typeface="SimSun" pitchFamily="2"/>
              </a:rPr>
              <a:t>     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Ks/Lambda/D with all tracks @  </a:t>
            </a:r>
            <a:r>
              <a:rPr lang="en-none" altLang="zh-CN" sz="2000" u="none" dirty="0" err="1">
                <a:latin typeface="Arial" pitchFamily="18"/>
                <a:ea typeface="SimSun" pitchFamily="2"/>
              </a:rPr>
              <a:t>Z→qq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: </a:t>
            </a:r>
            <a:endParaRPr lang="en" altLang="zh-CN" sz="2000" u="none" dirty="0">
              <a:latin typeface="Arial" pitchFamily="18"/>
              <a:ea typeface="SimSun" pitchFamily="2"/>
            </a:endParaRPr>
          </a:p>
          <a:p>
            <a:pPr marL="0" lvl="1">
              <a:spcBef>
                <a:spcPts val="0"/>
              </a:spcBef>
              <a:spcAft>
                <a:spcPts val="0"/>
              </a:spcAft>
              <a:buSzPct val="75000"/>
              <a:defRPr sz="1800"/>
            </a:pPr>
            <a:r>
              <a:rPr lang="en" altLang="zh-CN" sz="2000" u="none" dirty="0">
                <a:latin typeface="Arial" pitchFamily="18"/>
                <a:ea typeface="SimSun" pitchFamily="2"/>
              </a:rPr>
              <a:t>     </a:t>
            </a:r>
            <a:r>
              <a:rPr lang="en-none" altLang="zh-CN" sz="2000" u="none" dirty="0">
                <a:latin typeface="Arial" pitchFamily="18"/>
                <a:ea typeface="SimSun" pitchFamily="2"/>
              </a:rPr>
              <a:t>60/75 – 80/85%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2000" u="none" dirty="0">
                <a:latin typeface="Arial" pitchFamily="18"/>
                <a:ea typeface="SimSun" pitchFamily="2"/>
              </a:rPr>
              <a:t>Missing Energy: Consistent with BMR.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endParaRPr lang="en-none" altLang="zh-CN" sz="1600" u="none" dirty="0">
              <a:latin typeface="Arial" pitchFamily="18"/>
              <a:ea typeface="SimSun" pitchFamily="2"/>
            </a:endParaRP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endParaRPr lang="en-none" altLang="zh-CN" sz="1600" u="none" dirty="0">
              <a:latin typeface="Arial" pitchFamily="18"/>
              <a:ea typeface="SimSun" pitchFamily="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D44DE06-B057-804E-BECC-2074FB1DE08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56907" y="2780927"/>
            <a:ext cx="3708817" cy="202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95C983-0711-6A4B-8FAA-5B55B3D037A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33033" y="4803325"/>
            <a:ext cx="2326999" cy="208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F8A2505-1892-C24E-B284-62E42D78EAE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86822" y="4832371"/>
            <a:ext cx="4149674" cy="205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1C49538-159E-B740-B447-7AAA5182B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" y="4832371"/>
            <a:ext cx="2174486" cy="19089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A4299F34-8B36-5A44-A899-2EAB11E1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0194" y="648335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10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0878C84-53EC-D442-A128-B4C66920E2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1625" y="214292"/>
            <a:ext cx="8540750" cy="1143000"/>
          </a:xfrm>
        </p:spPr>
        <p:txBody>
          <a:bodyPr/>
          <a:lstStyle/>
          <a:p>
            <a:pPr lvl="0"/>
            <a:r>
              <a:rPr lang="en" dirty="0"/>
              <a:t>Example: </a:t>
            </a:r>
            <a:r>
              <a:rPr lang="en-none" dirty="0" err="1"/>
              <a:t>Taus</a:t>
            </a:r>
            <a:r>
              <a:rPr lang="en-none" dirty="0"/>
              <a:t> at the CEPC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743628-5941-6948-81A8-8155318C77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37" y="5828973"/>
            <a:ext cx="8228763" cy="324265"/>
          </a:xfrm>
        </p:spPr>
        <p:txBody>
          <a:bodyPr/>
          <a:lstStyle/>
          <a:p>
            <a:pPr lvl="0"/>
            <a:r>
              <a:rPr lang="en-none" sz="1814"/>
              <a:t>TAURUS/Specify Tau decay product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1B49A3-F499-F041-AD6A-252F0562D22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982" y="2330630"/>
            <a:ext cx="9110451" cy="24804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680F20C-1087-8942-91FB-24A2F71CFF3C}"/>
              </a:ext>
            </a:extLst>
          </p:cNvPr>
          <p:cNvSpPr txBox="1"/>
          <p:nvPr/>
        </p:nvSpPr>
        <p:spPr>
          <a:xfrm>
            <a:off x="3514671" y="1493679"/>
            <a:ext cx="1773003" cy="80455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Semi-Leptonic: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ZH, Z</a:t>
            </a:r>
            <a:r>
              <a:rPr lang="en-none" sz="1633" u="none">
                <a:latin typeface="Arial" pitchFamily="34"/>
                <a:ea typeface="Arial" pitchFamily="34"/>
                <a:cs typeface="Arial" pitchFamily="34"/>
              </a:rPr>
              <a:t>→qq</a:t>
            </a:r>
            <a:r>
              <a:rPr lang="en-none" sz="1633" u="none">
                <a:latin typeface="Arial" pitchFamily="18"/>
                <a:ea typeface="Arial" pitchFamily="34"/>
                <a:cs typeface="Arial" pitchFamily="34"/>
              </a:rPr>
              <a:t>, H</a:t>
            </a:r>
            <a:r>
              <a:rPr lang="en-none" sz="1633" u="none">
                <a:latin typeface="Arial" pitchFamily="34"/>
                <a:ea typeface="Arial" pitchFamily="34"/>
                <a:cs typeface="Arial" pitchFamily="34"/>
              </a:rPr>
              <a:t>→ττ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34"/>
                <a:ea typeface="Arial" pitchFamily="34"/>
                <a:cs typeface="Arial" pitchFamily="34"/>
              </a:rPr>
              <a:t>WW→τvqq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EDE42E-8DD1-E343-9412-C833F325B13E}"/>
              </a:ext>
            </a:extLst>
          </p:cNvPr>
          <p:cNvSpPr txBox="1"/>
          <p:nvPr/>
        </p:nvSpPr>
        <p:spPr>
          <a:xfrm>
            <a:off x="6780182" y="1494006"/>
            <a:ext cx="1468304" cy="563849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Full-Hadronic: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Z</a:t>
            </a:r>
            <a:r>
              <a:rPr lang="en-none" sz="1633" u="none">
                <a:latin typeface="Arial" pitchFamily="34"/>
                <a:ea typeface="Arial" pitchFamily="34"/>
                <a:cs typeface="Arial" pitchFamily="34"/>
              </a:rPr>
              <a:t>→qq→τ + X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FFF1DD-5B11-A74C-8CE0-DEF835C2DA2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310" y="1430981"/>
            <a:ext cx="3185507" cy="34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3DF9A8C-657F-6045-818D-5CB219802F62}"/>
              </a:ext>
            </a:extLst>
          </p:cNvPr>
          <p:cNvSpPr txBox="1"/>
          <p:nvPr/>
        </p:nvSpPr>
        <p:spPr>
          <a:xfrm>
            <a:off x="367697" y="5103702"/>
            <a:ext cx="8493241" cy="61719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2000"/>
            </a:pPr>
            <a:r>
              <a:rPr lang="en-none" sz="1814" u="none">
                <a:latin typeface="Arial" pitchFamily="18"/>
                <a:ea typeface="SimSun" pitchFamily="2"/>
                <a:cs typeface="Lucida Sans" pitchFamily="2"/>
              </a:rPr>
              <a:t>TAURUS (</a:t>
            </a:r>
            <a:r>
              <a:rPr lang="en-none" sz="1814" u="none"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Tau R</a:t>
            </a:r>
            <a:r>
              <a:rPr lang="en-none" sz="1814" u="none">
                <a:latin typeface="Arial" pitchFamily="18"/>
                <a:ea typeface="SimSun" pitchFamily="2"/>
                <a:cs typeface="Lucida Sans" pitchFamily="2"/>
              </a:rPr>
              <a:t>econstr</a:t>
            </a:r>
            <a:r>
              <a:rPr lang="en-none" sz="1814" u="none"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U</a:t>
            </a:r>
            <a:r>
              <a:rPr lang="en-none" sz="1814" u="none">
                <a:latin typeface="Arial" pitchFamily="18"/>
                <a:ea typeface="SimSun" pitchFamily="2"/>
                <a:cs typeface="Lucida Sans" pitchFamily="2"/>
              </a:rPr>
              <a:t>ction tool</a:t>
            </a:r>
            <a:r>
              <a:rPr lang="en-none" sz="1814" u="none"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S</a:t>
            </a:r>
            <a:r>
              <a:rPr lang="en-none" sz="1814" u="none">
                <a:latin typeface="Arial" pitchFamily="18"/>
                <a:ea typeface="SimSun" pitchFamily="2"/>
                <a:cs typeface="Lucida Sans" pitchFamily="2"/>
              </a:rPr>
              <a:t>):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2000"/>
            </a:pPr>
            <a:r>
              <a:rPr lang="en-none" sz="1814" u="none">
                <a:latin typeface="Arial" pitchFamily="18"/>
                <a:ea typeface="SimSun" pitchFamily="2"/>
                <a:cs typeface="Lucida Sans" pitchFamily="2"/>
              </a:rPr>
              <a:t>an </a:t>
            </a:r>
            <a:r>
              <a:rPr lang="en-none" sz="1814" u="none"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overall</a:t>
            </a:r>
            <a:r>
              <a:rPr lang="en-none" sz="1814" u="none">
                <a:latin typeface="Arial" pitchFamily="18"/>
                <a:ea typeface="SimSun" pitchFamily="2"/>
                <a:cs typeface="Lucida Sans" pitchFamily="2"/>
              </a:rPr>
              <a:t> efficiency*purity higher than 70% is achieved for qq</a:t>
            </a:r>
            <a:r>
              <a:rPr lang="en-none" sz="1814" u="none">
                <a:latin typeface="Arial" pitchFamily="34"/>
                <a:ea typeface="Arial" pitchFamily="34"/>
                <a:cs typeface="Arial" pitchFamily="34"/>
              </a:rPr>
              <a:t>ττ</a:t>
            </a:r>
            <a:r>
              <a:rPr lang="en-none" sz="1814" u="none">
                <a:latin typeface="Arial" pitchFamily="18"/>
                <a:ea typeface="SimSun" pitchFamily="2"/>
                <a:cs typeface="Lucida Sans" pitchFamily="2"/>
              </a:rPr>
              <a:t>, and qq</a:t>
            </a:r>
            <a:r>
              <a:rPr lang="en-none" sz="1814" u="none">
                <a:latin typeface="Arial" pitchFamily="34"/>
                <a:ea typeface="Arial" pitchFamily="34"/>
                <a:cs typeface="Arial" pitchFamily="34"/>
              </a:rPr>
              <a:t>τ</a:t>
            </a:r>
            <a:r>
              <a:rPr lang="en-none" sz="1814" u="none">
                <a:latin typeface="Arial" pitchFamily="18"/>
                <a:ea typeface="SimSun" pitchFamily="2"/>
                <a:cs typeface="Lucida Sans" pitchFamily="2"/>
              </a:rPr>
              <a:t>v events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B77D1E-38AA-3B49-9F61-ACB02ED4E41D}"/>
              </a:ext>
            </a:extLst>
          </p:cNvPr>
          <p:cNvSpPr txBox="1"/>
          <p:nvPr/>
        </p:nvSpPr>
        <p:spPr>
          <a:xfrm>
            <a:off x="333211" y="1537099"/>
            <a:ext cx="775294" cy="29640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" sz="1451" i="1" u="none" dirty="0">
                <a:solidFill>
                  <a:srgbClr val="0000FF"/>
                </a:solidFill>
                <a:latin typeface="Arial" pitchFamily="18"/>
                <a:ea typeface="SimSun" pitchFamily="2"/>
                <a:cs typeface="Lucida Sans" pitchFamily="2"/>
              </a:rPr>
              <a:t>Dan Yu</a:t>
            </a:r>
            <a:endParaRPr lang="en-none" sz="1451" i="1" u="none" dirty="0">
              <a:solidFill>
                <a:srgbClr val="0000FF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BA7F9B69-F5FC-C345-856F-8E8ACB36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5973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11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3975596-6D43-064D-ADB9-663D2755AE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1625" y="102174"/>
            <a:ext cx="8540750" cy="1143000"/>
          </a:xfrm>
        </p:spPr>
        <p:txBody>
          <a:bodyPr/>
          <a:lstStyle/>
          <a:p>
            <a:pPr lvl="0"/>
            <a:r>
              <a:rPr lang="en-none" sz="3628" dirty="0"/>
              <a:t>TAURUS: differential performance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4FF326-3CC9-4B48-B3FC-91B5D39E4C4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229" y="1291544"/>
            <a:ext cx="4572043" cy="238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98078A-6BFB-9D4E-8C6E-1A9945B1D3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55641" y="1291544"/>
            <a:ext cx="4487792" cy="23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138C00-E9C2-754A-B23F-828B70B3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6087" y="3648264"/>
            <a:ext cx="4565186" cy="22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1C0EF9-6E9F-FC45-A240-DC7F294F8A3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585432" y="3648264"/>
            <a:ext cx="4558001" cy="23106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F6E352E-8C76-9D4F-88A3-CD34048CC473}"/>
              </a:ext>
            </a:extLst>
          </p:cNvPr>
          <p:cNvSpPr txBox="1"/>
          <p:nvPr/>
        </p:nvSpPr>
        <p:spPr>
          <a:xfrm>
            <a:off x="539552" y="1073227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</a:rPr>
              <a:t>Higgs </a:t>
            </a:r>
            <a:endParaRPr kumimoji="1"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8B3A172-1CDC-BA4A-9312-C992072AD3F6}"/>
              </a:ext>
            </a:extLst>
          </p:cNvPr>
          <p:cNvSpPr txBox="1"/>
          <p:nvPr/>
        </p:nvSpPr>
        <p:spPr>
          <a:xfrm>
            <a:off x="5652120" y="98376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</a:rPr>
              <a:t>WW </a:t>
            </a:r>
            <a:endParaRPr kumimoji="1"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6F1EB9-36A8-C54B-B8BF-377BBE91A319}"/>
              </a:ext>
            </a:extLst>
          </p:cNvPr>
          <p:cNvSpPr txBox="1"/>
          <p:nvPr/>
        </p:nvSpPr>
        <p:spPr>
          <a:xfrm>
            <a:off x="518072" y="3473149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</a:rPr>
              <a:t>Flavor leptonic </a:t>
            </a:r>
            <a:endParaRPr kumimoji="1"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5139D2C-07C0-CD4B-9158-66FE7CFC557A}"/>
              </a:ext>
            </a:extLst>
          </p:cNvPr>
          <p:cNvSpPr txBox="1"/>
          <p:nvPr/>
        </p:nvSpPr>
        <p:spPr>
          <a:xfrm>
            <a:off x="5151646" y="3489402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</a:rPr>
              <a:t>Flavor Hadronic </a:t>
            </a:r>
            <a:endParaRPr kumimoji="1" lang="zh-CN" alt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4D732932-3B0A-C142-AAEE-B59AC087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73344" y="647700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12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C07BF0-A3AB-B546-BD7C-75510B81D8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none"/>
              <a:t>PFA Fast simulation (Preliminary)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EC9DB0-075F-EF44-A13C-074198DE3B73}"/>
              </a:ext>
            </a:extLst>
          </p:cNvPr>
          <p:cNvSpPr txBox="1"/>
          <p:nvPr/>
        </p:nvSpPr>
        <p:spPr>
          <a:xfrm>
            <a:off x="500277" y="5229425"/>
            <a:ext cx="8482404" cy="1045263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Fast simulation reproduces the full simulation results, factorize/quantifies different impacts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Remarks: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	Same cleaning condition as in the Full simulation applied</a:t>
            </a:r>
          </a:p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	Early phase of modeling/tuning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6D9298-D1E4-484C-906A-3D5A509B80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95454" y="1632271"/>
            <a:ext cx="4808793" cy="30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66F84D-95A7-224D-AF37-FB9750B20D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1767" y="1209253"/>
            <a:ext cx="4123687" cy="39976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C3404CA-CA97-1742-8CE0-5FB9791CFB1A}"/>
              </a:ext>
            </a:extLst>
          </p:cNvPr>
          <p:cNvSpPr txBox="1"/>
          <p:nvPr/>
        </p:nvSpPr>
        <p:spPr>
          <a:xfrm>
            <a:off x="7654182" y="1398329"/>
            <a:ext cx="999266" cy="29640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1600"/>
            </a:pPr>
            <a:r>
              <a:rPr lang="en-none" sz="1451" i="1" u="none" dirty="0">
                <a:solidFill>
                  <a:srgbClr val="0000FF"/>
                </a:solidFill>
                <a:latin typeface="Arial" pitchFamily="18"/>
                <a:ea typeface="SimSun" pitchFamily="2"/>
                <a:cs typeface="Lucida Sans" pitchFamily="2"/>
              </a:rPr>
              <a:t>YX. Wang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715B8-893D-CC4F-B83B-ABDD7598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26" y="294048"/>
            <a:ext cx="8540750" cy="1143000"/>
          </a:xfrm>
        </p:spPr>
        <p:txBody>
          <a:bodyPr/>
          <a:lstStyle/>
          <a:p>
            <a:r>
              <a:rPr kumimoji="1" lang="en-US" altLang="zh-CN" dirty="0"/>
              <a:t>CDR/Latest Runs at CEPC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533ECCB-6C6B-BC41-8FE8-1E78F138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704B-C07D-194D-ABD6-19B08474129F}" type="slidenum">
              <a:rPr lang="en-US" smtClean="0"/>
              <a:t>13</a:t>
            </a:fld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F9793D6-578A-DE41-83E0-63366F9EC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37048"/>
            <a:ext cx="6847786" cy="40324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4BCEB2D-B405-784E-95B2-FE38FC150707}"/>
              </a:ext>
            </a:extLst>
          </p:cNvPr>
          <p:cNvSpPr txBox="1"/>
          <p:nvPr/>
        </p:nvSpPr>
        <p:spPr>
          <a:xfrm>
            <a:off x="1043608" y="5733256"/>
            <a:ext cx="781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kumimoji="1" lang="en-US" altLang="zh-CN" sz="1800" u="none" dirty="0"/>
              <a:t>Studies are mostly based on CDR Setup.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kumimoji="1" lang="en-US" altLang="zh-CN" sz="1800" u="none" dirty="0"/>
              <a:t>The impacts of the latest plans will be briefly addressed in some studies. </a:t>
            </a:r>
            <a:endParaRPr kumimoji="1" lang="zh-CN" altLang="en-US" sz="1800" u="none" dirty="0"/>
          </a:p>
        </p:txBody>
      </p:sp>
    </p:spTree>
    <p:extLst>
      <p:ext uri="{BB962C8B-B14F-4D97-AF65-F5344CB8AC3E}">
        <p14:creationId xmlns:p14="http://schemas.microsoft.com/office/powerpoint/2010/main" val="144515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1">
            <a:extLst>
              <a:ext uri="{FF2B5EF4-FFF2-40B4-BE49-F238E27FC236}">
                <a16:creationId xmlns:a16="http://schemas.microsoft.com/office/drawing/2014/main" id="{8E758441-252E-454A-A03E-E9BC547CC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DF745AD-3B0F-5241-B19A-88B43E0D595F}" type="slidenum">
              <a:rPr lang="en-US" altLang="en-US" sz="1662" u="sng">
                <a:solidFill>
                  <a:schemeClr val="tx1"/>
                </a:solidFill>
              </a:rPr>
              <a:pPr/>
              <a:t>14</a:t>
            </a:fld>
            <a:endParaRPr lang="en-US" altLang="en-US" sz="1662" u="sng" dirty="0">
              <a:solidFill>
                <a:schemeClr val="tx1"/>
              </a:solidFill>
            </a:endParaRPr>
          </a:p>
        </p:txBody>
      </p:sp>
      <p:sp>
        <p:nvSpPr>
          <p:cNvPr id="43010" name="TextBox 5">
            <a:extLst>
              <a:ext uri="{FF2B5EF4-FFF2-40B4-BE49-F238E27FC236}">
                <a16:creationId xmlns:a16="http://schemas.microsoft.com/office/drawing/2014/main" id="{4BA26343-711A-C948-9376-EA9E775C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700808"/>
            <a:ext cx="5697415" cy="1342547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62" b="1" u="none" dirty="0">
                <a:solidFill>
                  <a:schemeClr val="tx2"/>
                </a:solidFill>
                <a:latin typeface="+mn-lt"/>
                <a:cs typeface="Arial Black" panose="020B0604020202020204" pitchFamily="34" charset="0"/>
              </a:rPr>
              <a:t>Higgs Physics updates </a:t>
            </a:r>
          </a:p>
        </p:txBody>
      </p:sp>
    </p:spTree>
    <p:extLst>
      <p:ext uri="{BB962C8B-B14F-4D97-AF65-F5344CB8AC3E}">
        <p14:creationId xmlns:p14="http://schemas.microsoft.com/office/powerpoint/2010/main" val="53038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6C54F44-70DD-994B-869C-80E538B02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25" y="1079460"/>
            <a:ext cx="3358961" cy="2528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772" y="86317"/>
            <a:ext cx="9192164" cy="757372"/>
          </a:xfrm>
        </p:spPr>
        <p:txBody>
          <a:bodyPr>
            <a:normAutofit/>
          </a:bodyPr>
          <a:lstStyle/>
          <a:p>
            <a:r>
              <a:rPr lang="en-US" sz="3600" dirty="0"/>
              <a:t>MVA methods  widely used Higgs analyses</a:t>
            </a:r>
            <a:endParaRPr lang="en-US" sz="2700" dirty="0"/>
          </a:p>
        </p:txBody>
      </p:sp>
      <p:sp>
        <p:nvSpPr>
          <p:cNvPr id="6" name="TextBox 5"/>
          <p:cNvSpPr txBox="1"/>
          <p:nvPr/>
        </p:nvSpPr>
        <p:spPr>
          <a:xfrm>
            <a:off x="49849" y="3523708"/>
            <a:ext cx="4026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sz="1400" u="none" dirty="0"/>
              <a:t>For H-&gt;</a:t>
            </a:r>
            <a:r>
              <a:rPr lang="en-US" sz="1400" u="none" dirty="0">
                <a:latin typeface="Symbol" charset="2"/>
                <a:ea typeface="Symbol" charset="2"/>
                <a:cs typeface="Symbol" charset="2"/>
              </a:rPr>
              <a:t>mm</a:t>
            </a:r>
            <a:r>
              <a:rPr lang="en-US" sz="1400" u="none" dirty="0"/>
              <a:t>, the improvement is ~35% </a:t>
            </a:r>
            <a:r>
              <a:rPr lang="en-US" sz="1400" u="none" dirty="0" err="1"/>
              <a:t>w.r.t</a:t>
            </a:r>
            <a:r>
              <a:rPr lang="en-US" sz="1400" u="none" dirty="0"/>
              <a:t> cut based one for the signal significance (improvement on precision 17%-12%).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7" y="948267"/>
            <a:ext cx="4206467" cy="2452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67" y="4385592"/>
            <a:ext cx="2845477" cy="21151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280" y="4217020"/>
            <a:ext cx="20555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charset="2"/>
              <a:buChar char="Ø"/>
            </a:pPr>
            <a:r>
              <a:rPr lang="en-US" altLang="zh-CN" sz="1600" u="none" dirty="0"/>
              <a:t>The overall precision has been improved from 6.8% to 5.7%  with MVA as well as full simulated samples used for H-&gt;</a:t>
            </a:r>
            <a:r>
              <a:rPr lang="en-US" altLang="zh-CN" sz="1600" u="none" dirty="0">
                <a:latin typeface="Symbol" charset="2"/>
                <a:ea typeface="Symbol" charset="2"/>
                <a:cs typeface="Symbol" charset="2"/>
              </a:rPr>
              <a:t>gg</a:t>
            </a:r>
            <a:r>
              <a:rPr lang="en-US" altLang="zh-CN" sz="1600" u="none" dirty="0"/>
              <a:t>. </a:t>
            </a:r>
            <a:endParaRPr lang="en-US" sz="1600" u="non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57" y="4079451"/>
            <a:ext cx="3358961" cy="23018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2673" y="1762758"/>
            <a:ext cx="8931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u="none" dirty="0" err="1"/>
              <a:t>Kunlin</a:t>
            </a:r>
            <a:r>
              <a:rPr lang="en-US" sz="1050" b="1" i="1" u="none" dirty="0"/>
              <a:t> Ran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4462" y="5518698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u="none" dirty="0" err="1"/>
              <a:t>Fangyi</a:t>
            </a:r>
            <a:r>
              <a:rPr lang="en-US" sz="1200" b="1" i="1" u="none" dirty="0"/>
              <a:t> </a:t>
            </a:r>
            <a:r>
              <a:rPr lang="en-US" sz="1200" b="1" i="1" u="none" dirty="0" err="1"/>
              <a:t>Guo</a:t>
            </a:r>
            <a:endParaRPr lang="en-US" sz="1200" b="1" i="1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5511C67-C414-0E47-A378-3CF83868FDA0}"/>
                  </a:ext>
                </a:extLst>
              </p:cNvPr>
              <p:cNvSpPr txBox="1"/>
              <p:nvPr/>
            </p:nvSpPr>
            <p:spPr>
              <a:xfrm>
                <a:off x="2834780" y="5139754"/>
                <a:ext cx="7327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𝜸𝜸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5511C67-C414-0E47-A378-3CF83868F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780" y="5139754"/>
                <a:ext cx="732769" cy="215444"/>
              </a:xfrm>
              <a:prstGeom prst="rect">
                <a:avLst/>
              </a:prstGeom>
              <a:blipFill>
                <a:blip r:embed="rId7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F3A1C5A-D9BB-A042-9910-CAE7AE181D15}"/>
                  </a:ext>
                </a:extLst>
              </p:cNvPr>
              <p:cNvSpPr txBox="1"/>
              <p:nvPr/>
            </p:nvSpPr>
            <p:spPr>
              <a:xfrm>
                <a:off x="672673" y="1559214"/>
                <a:ext cx="7327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𝝁𝝁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F3A1C5A-D9BB-A042-9910-CAE7AE181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73" y="1559214"/>
                <a:ext cx="732769" cy="215444"/>
              </a:xfrm>
              <a:prstGeom prst="rect">
                <a:avLst/>
              </a:prstGeom>
              <a:blipFill>
                <a:blip r:embed="rId8"/>
                <a:stretch>
                  <a:fillRect r="-1695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19E6D64-BE41-FF41-A472-D4B8D575749D}"/>
                  </a:ext>
                </a:extLst>
              </p:cNvPr>
              <p:cNvSpPr txBox="1"/>
              <p:nvPr/>
            </p:nvSpPr>
            <p:spPr>
              <a:xfrm>
                <a:off x="5253981" y="3844104"/>
                <a:ext cx="7327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𝒁𝒁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19E6D64-BE41-FF41-A472-D4B8D5757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81" y="3844104"/>
                <a:ext cx="732769" cy="215444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3F68AC8A-DA88-054C-BC2F-009344540A30}"/>
              </a:ext>
            </a:extLst>
          </p:cNvPr>
          <p:cNvSpPr/>
          <p:nvPr/>
        </p:nvSpPr>
        <p:spPr>
          <a:xfrm>
            <a:off x="4918347" y="3396009"/>
            <a:ext cx="16065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200" b="1" i="1" u="none" dirty="0" err="1"/>
              <a:t>Ryuta</a:t>
            </a:r>
            <a:r>
              <a:rPr lang="en" altLang="zh-CN" sz="1200" b="1" i="1" u="none" dirty="0"/>
              <a:t> </a:t>
            </a:r>
            <a:r>
              <a:rPr lang="en" altLang="zh-CN" sz="1200" b="1" i="1" u="none" dirty="0" err="1"/>
              <a:t>Kiuchi</a:t>
            </a:r>
            <a:r>
              <a:rPr lang="en" altLang="zh-CN" sz="1200" b="1" i="1" u="none" dirty="0"/>
              <a:t>, et al.,</a:t>
            </a:r>
            <a:endParaRPr lang="zh-CN" altLang="en-US" sz="1200" b="1" i="1" u="none" dirty="0"/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2E58C67E-7728-1B41-A781-8609724A85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289175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DF745AD-3B0F-5241-B19A-88B43E0D595F}" type="slidenum">
              <a:rPr lang="en-US" altLang="en-US" sz="1662" u="sng">
                <a:solidFill>
                  <a:schemeClr val="tx1"/>
                </a:solidFill>
              </a:rPr>
              <a:pPr/>
              <a:t>15</a:t>
            </a:fld>
            <a:endParaRPr lang="en-US" altLang="en-US" sz="1662" u="sng" dirty="0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59E741-6BC3-B34F-A26E-7287B7E5CA3C}"/>
              </a:ext>
            </a:extLst>
          </p:cNvPr>
          <p:cNvSpPr txBox="1"/>
          <p:nvPr/>
        </p:nvSpPr>
        <p:spPr>
          <a:xfrm>
            <a:off x="6036778" y="3758383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 err="1">
                <a:solidFill>
                  <a:srgbClr val="7030A0"/>
                </a:solidFill>
              </a:rPr>
              <a:t>ArXiv</a:t>
            </a:r>
            <a:r>
              <a:rPr kumimoji="1" lang="en-US" altLang="zh-CN" sz="1600" b="1" dirty="0">
                <a:solidFill>
                  <a:srgbClr val="7030A0"/>
                </a:solidFill>
              </a:rPr>
              <a:t>: 2103.09633</a:t>
            </a:r>
            <a:endParaRPr kumimoji="1" lang="zh-CN" altLang="en-US" sz="16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8973CA7-1CAD-F340-B136-4CFF88452AB0}"/>
                  </a:ext>
                </a:extLst>
              </p:cNvPr>
              <p:cNvSpPr txBox="1"/>
              <p:nvPr/>
            </p:nvSpPr>
            <p:spPr>
              <a:xfrm>
                <a:off x="5796136" y="1340768"/>
                <a:ext cx="141554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𝒃𝒃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𝒄𝒄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𝒈𝒈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8973CA7-1CAD-F340-B136-4CFF88452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340768"/>
                <a:ext cx="1415542" cy="215444"/>
              </a:xfrm>
              <a:prstGeom prst="rect">
                <a:avLst/>
              </a:prstGeom>
              <a:blipFill>
                <a:blip r:embed="rId10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A778D69D-7ABE-E047-993E-0BE35391DF4A}"/>
              </a:ext>
            </a:extLst>
          </p:cNvPr>
          <p:cNvSpPr txBox="1"/>
          <p:nvPr/>
        </p:nvSpPr>
        <p:spPr>
          <a:xfrm>
            <a:off x="5769036" y="903476"/>
            <a:ext cx="249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rgbClr val="7030A0"/>
                </a:solidFill>
              </a:rPr>
              <a:t>CPC Vol. 44, No.1 (2020)013001</a:t>
            </a:r>
            <a:r>
              <a:rPr kumimoji="1" lang="zh-CN" altLang="zh-CN" sz="1200" b="1" dirty="0">
                <a:solidFill>
                  <a:srgbClr val="7030A0"/>
                </a:solidFill>
              </a:rPr>
              <a:t> </a:t>
            </a:r>
            <a:endParaRPr kumimoji="1" lang="en-US" altLang="zh-CN" sz="1200" b="1" dirty="0">
              <a:solidFill>
                <a:srgbClr val="7030A0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0D54EEE-3971-5641-9919-14AD9655CEB1}"/>
              </a:ext>
            </a:extLst>
          </p:cNvPr>
          <p:cNvSpPr/>
          <p:nvPr/>
        </p:nvSpPr>
        <p:spPr>
          <a:xfrm>
            <a:off x="6036778" y="1624258"/>
            <a:ext cx="11391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200" b="1" i="1" u="none" dirty="0"/>
              <a:t>Yu Bai, et al.,</a:t>
            </a:r>
            <a:endParaRPr lang="zh-CN" altLang="en-US" sz="1200" b="1" i="1" u="none" dirty="0"/>
          </a:p>
        </p:txBody>
      </p:sp>
      <p:pic>
        <p:nvPicPr>
          <p:cNvPr id="1026" name="Picture 2" descr="page8image4006481024">
            <a:extLst>
              <a:ext uri="{FF2B5EF4-FFF2-40B4-BE49-F238E27FC236}">
                <a16:creationId xmlns:a16="http://schemas.microsoft.com/office/drawing/2014/main" id="{46E444CE-0D98-CB46-BE53-67496AED3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73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8image4006482864">
            <a:extLst>
              <a:ext uri="{FF2B5EF4-FFF2-40B4-BE49-F238E27FC236}">
                <a16:creationId xmlns:a16="http://schemas.microsoft.com/office/drawing/2014/main" id="{8385A67D-8171-DE40-8601-99AC8360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92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8image4006482864">
            <a:extLst>
              <a:ext uri="{FF2B5EF4-FFF2-40B4-BE49-F238E27FC236}">
                <a16:creationId xmlns:a16="http://schemas.microsoft.com/office/drawing/2014/main" id="{31039177-EA77-094E-8C5B-08C65D3B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92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8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FF592-9C14-1442-B278-D6FAA2AE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57" y="-27379"/>
            <a:ext cx="8540750" cy="743744"/>
          </a:xfrm>
        </p:spPr>
        <p:txBody>
          <a:bodyPr/>
          <a:lstStyle/>
          <a:p>
            <a:r>
              <a:rPr kumimoji="1" lang="en-US" altLang="zh-CN" dirty="0"/>
              <a:t>Other activities in Higgs group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FE3F51-B4F9-5A45-BD18-91854325A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628B00-420C-C440-90EE-4CC0569F10A2}" type="slidenum">
              <a:rPr lang="en-US" altLang="en-US" u="sng" smtClean="0"/>
              <a:pPr>
                <a:defRPr/>
              </a:pPr>
              <a:t>16</a:t>
            </a:fld>
            <a:endParaRPr lang="en-US" alt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BE9980D-5547-5749-9B68-498E71D8CBE2}"/>
                  </a:ext>
                </a:extLst>
              </p:cNvPr>
              <p:cNvSpPr/>
              <p:nvPr/>
            </p:nvSpPr>
            <p:spPr>
              <a:xfrm>
                <a:off x="971600" y="2875196"/>
                <a:ext cx="2324675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900" b="1" i="1" u="none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𝒁𝒉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𝑺𝑺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𝑺𝑺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acc>
                        <m:accPr>
                          <m:chr m:val="̅"/>
                          <m:ctrlP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altLang="zh-CN" sz="900" b="1" i="1" u="non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acc>
                        <m:accPr>
                          <m:chr m:val="̅"/>
                          <m:ctrlP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900" b="1" i="1" u="non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zh-CN" altLang="en-US" sz="900" b="1" u="none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BE9980D-5547-5749-9B68-498E71D8C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875196"/>
                <a:ext cx="2324675" cy="2308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46CFD51E-6008-0747-97F4-02D170F30976}"/>
              </a:ext>
            </a:extLst>
          </p:cNvPr>
          <p:cNvSpPr txBox="1"/>
          <p:nvPr/>
        </p:nvSpPr>
        <p:spPr>
          <a:xfrm>
            <a:off x="5662434" y="752979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i="1" u="none" dirty="0">
                <a:solidFill>
                  <a:srgbClr val="C00000"/>
                </a:solidFill>
              </a:rPr>
              <a:t>Global analysis</a:t>
            </a:r>
            <a:endParaRPr kumimoji="1" lang="zh-CN" altLang="en-US" sz="1800" b="1" i="1" u="none" dirty="0">
              <a:solidFill>
                <a:srgbClr val="C0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CD493DA-569C-FE4F-B13F-E2655B0D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11" y="1137549"/>
            <a:ext cx="3193285" cy="104518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5453D0-6D9F-5747-B9E7-0178B52CE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806" y="4365104"/>
            <a:ext cx="3537626" cy="213934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69036FE-0082-E241-BA3F-824E52869BD1}"/>
              </a:ext>
            </a:extLst>
          </p:cNvPr>
          <p:cNvSpPr txBox="1"/>
          <p:nvPr/>
        </p:nvSpPr>
        <p:spPr>
          <a:xfrm>
            <a:off x="859509" y="1033341"/>
            <a:ext cx="197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i="1" u="none" dirty="0">
                <a:solidFill>
                  <a:srgbClr val="C00000"/>
                </a:solidFill>
              </a:rPr>
              <a:t>Higgs CP  Study</a:t>
            </a:r>
            <a:endParaRPr kumimoji="1" lang="zh-CN" altLang="en-US" sz="1800" b="1" i="1" u="none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18DED7C-1F91-C345-B36C-07DC2FC2D30A}"/>
                  </a:ext>
                </a:extLst>
              </p:cNvPr>
              <p:cNvSpPr/>
              <p:nvPr/>
            </p:nvSpPr>
            <p:spPr>
              <a:xfrm>
                <a:off x="642305" y="1473809"/>
                <a:ext cx="2400401" cy="627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91438" lvl="0" indent="-91438" defTabSz="914377" eaLnBrk="1" fontAlgn="auto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  <a:defRPr/>
                </a:pPr>
                <a:r>
                  <a:rPr lang="en-US" altLang="zh-CN" sz="1200" b="1" dirty="0">
                    <a:solidFill>
                      <a:prstClr val="black"/>
                    </a:solidFill>
                    <a:latin typeface="Calibri" panose="020F0502020204030204"/>
                  </a:rPr>
                  <a:t>Study  channel:</a:t>
                </a:r>
                <a:r>
                  <a:rPr lang="en-US" altLang="zh-CN" sz="1200" b="1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</a:t>
                </a:r>
                <a:endParaRPr lang="en-US" altLang="zh-CN" sz="1200" b="1" i="1" u="none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 Math" panose="02040503050406030204" pitchFamily="18" charset="0"/>
                </a:endParaRPr>
              </a:p>
              <a:p>
                <a:pPr marL="91438" lvl="0" indent="-91438" defTabSz="914377" eaLnBrk="1" fontAlgn="auto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  <a:defRPr/>
                </a:pPr>
                <a14:m>
                  <m:oMath xmlns:m="http://schemas.openxmlformats.org/officeDocument/2006/math">
                    <m:r>
                      <a:rPr lang="en-US" altLang="zh-CN" sz="1200" b="1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𝒆𝒆</m:t>
                    </m:r>
                    <m:r>
                      <a:rPr lang="en-US" altLang="zh-CN" sz="1200" b="1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200" b="1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𝒁𝑯</m:t>
                    </m:r>
                    <m:r>
                      <a:rPr lang="en-US" altLang="zh-CN" sz="1200" b="1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200" b="1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𝝁𝝁</m:t>
                    </m:r>
                    <m:r>
                      <a:rPr lang="en-US" altLang="zh-CN" sz="1200" b="1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altLang="zh-CN" sz="1200" b="1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200" b="1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200" b="1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  <m:acc>
                          <m:accPr>
                            <m:chr m:val="̅"/>
                            <m:ctrlPr>
                              <a:rPr lang="en-US" altLang="zh-CN" sz="1200" b="1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zh-CN" sz="1200" b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libri" panose="020F0502020204030204"/>
                          </a:rPr>
                          <m:t>/</m:t>
                        </m:r>
                        <m:r>
                          <a:rPr lang="en-US" altLang="zh-CN" sz="1200" b="1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200" b="1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zh-CN" sz="1200" b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libri" panose="020F0502020204030204"/>
                          </a:rPr>
                          <m:t>/</m:t>
                        </m:r>
                        <m:r>
                          <a:rPr lang="en-US" altLang="zh-CN" sz="1200" b="1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𝒈𝒈</m:t>
                        </m:r>
                      </m:e>
                    </m:d>
                  </m:oMath>
                </a14:m>
                <a:endParaRPr lang="en-US" altLang="zh-CN" sz="1200" b="1" u="none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18DED7C-1F91-C345-B36C-07DC2FC2D3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05" y="1473809"/>
                <a:ext cx="2400401" cy="627801"/>
              </a:xfrm>
              <a:prstGeom prst="rect">
                <a:avLst/>
              </a:prstGeom>
              <a:blipFill>
                <a:blip r:embed="rId5"/>
                <a:stretch>
                  <a:fillRect t="-4000"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E1382D1-4E94-8948-93AD-E1BD82997233}"/>
                  </a:ext>
                </a:extLst>
              </p:cNvPr>
              <p:cNvSpPr txBox="1"/>
              <p:nvPr/>
            </p:nvSpPr>
            <p:spPr>
              <a:xfrm>
                <a:off x="212292" y="3561504"/>
                <a:ext cx="32660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altLang="zh-CN" sz="1600" u="none" dirty="0">
                    <a:solidFill>
                      <a:prstClr val="black"/>
                    </a:solidFill>
                    <a:latin typeface="Calibri" panose="020F0502020204030204"/>
                  </a:rPr>
                  <a:t>68% CL: [</a:t>
                </a:r>
                <a14:m>
                  <m:oMath xmlns:m="http://schemas.openxmlformats.org/officeDocument/2006/math">
                    <m:r>
                      <a:rPr lang="en-US" altLang="zh-CN" sz="1600" u="none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600" b="0" i="1" u="none" smtClean="0">
                        <a:latin typeface="Cambria Math" panose="02040503050406030204" pitchFamily="18" charset="0"/>
                      </a:rPr>
                      <m:t>2.9</m:t>
                    </m:r>
                    <m:sSup>
                      <m:sSupPr>
                        <m:ctrlP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zh-CN" sz="1600" i="1" u="none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1600" b="0" i="1" u="none" smtClean="0">
                        <a:latin typeface="Cambria Math" panose="02040503050406030204" pitchFamily="18" charset="0"/>
                      </a:rPr>
                      <m:t>2.9</m:t>
                    </m:r>
                    <m:sSup>
                      <m:sSupPr>
                        <m:ctrlP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CN" sz="1600" u="none" dirty="0">
                    <a:solidFill>
                      <a:prstClr val="black"/>
                    </a:solidFill>
                    <a:latin typeface="Calibri" panose="020F0502020204030204"/>
                  </a:rPr>
                  <a:t>]</a:t>
                </a:r>
              </a:p>
              <a:p>
                <a:pPr defTabSz="457200">
                  <a:defRPr/>
                </a:pPr>
                <a:r>
                  <a:rPr lang="en-US" altLang="zh-CN" sz="1600" u="none" dirty="0">
                    <a:solidFill>
                      <a:prstClr val="black"/>
                    </a:solidFill>
                    <a:latin typeface="Calibri" panose="020F0502020204030204"/>
                  </a:rPr>
                  <a:t>95% CL: [</a:t>
                </a:r>
                <a14:m>
                  <m:oMath xmlns:m="http://schemas.openxmlformats.org/officeDocument/2006/math">
                    <m:r>
                      <a:rPr lang="en-US" altLang="zh-CN" sz="1600" u="none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600" i="1" u="none">
                        <a:latin typeface="Cambria Math" panose="02040503050406030204" pitchFamily="18" charset="0"/>
                      </a:rPr>
                      <m:t>5.7</m:t>
                    </m:r>
                    <m:sSup>
                      <m:sSupPr>
                        <m:ctrlP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zh-CN" sz="1600" i="1" u="none">
                        <a:latin typeface="Cambria Math" panose="02040503050406030204" pitchFamily="18" charset="0"/>
                      </a:rPr>
                      <m:t>, 5</m:t>
                    </m:r>
                    <m:r>
                      <m:rPr>
                        <m:nor/>
                      </m:rPr>
                      <a:rPr lang="en-US" altLang="zh-CN" sz="1600" u="none">
                        <a:latin typeface="Cambria Math" panose="02040503050406030204" pitchFamily="18" charset="0"/>
                      </a:rPr>
                      <m:t>.7</m:t>
                    </m:r>
                    <m:sSup>
                      <m:sSupPr>
                        <m:ctrlP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i="1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CN" sz="1600" u="none" dirty="0">
                    <a:solidFill>
                      <a:prstClr val="black"/>
                    </a:solidFill>
                    <a:latin typeface="Calibri" panose="020F0502020204030204"/>
                  </a:rPr>
                  <a:t>]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E1382D1-4E94-8948-93AD-E1BD82997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92" y="3561504"/>
                <a:ext cx="3266018" cy="584775"/>
              </a:xfrm>
              <a:prstGeom prst="rect">
                <a:avLst/>
              </a:prstGeom>
              <a:blipFill>
                <a:blip r:embed="rId6"/>
                <a:stretch>
                  <a:fillRect l="-772" t="-4255" b="-10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:a16="http://schemas.microsoft.com/office/drawing/2014/main" id="{2881AA2D-ECE6-5944-A0BF-951DE8C9A2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2" y="2017434"/>
            <a:ext cx="2302057" cy="141156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DF69A4D-7E15-E546-812C-4948367756BB}"/>
              </a:ext>
            </a:extLst>
          </p:cNvPr>
          <p:cNvSpPr txBox="1"/>
          <p:nvPr/>
        </p:nvSpPr>
        <p:spPr>
          <a:xfrm>
            <a:off x="5796136" y="2708920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u="none" dirty="0"/>
              <a:t>Calculate the efficiency matrix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u="none" dirty="0"/>
              <a:t>Particle level information as the </a:t>
            </a:r>
          </a:p>
          <a:p>
            <a:r>
              <a:rPr kumimoji="1" lang="en-US" altLang="zh-CN" sz="1600" u="none" dirty="0"/>
              <a:t>      input.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u="none" dirty="0"/>
              <a:t>Proof-of-Principle study shows precision</a:t>
            </a:r>
          </a:p>
          <a:p>
            <a:r>
              <a:rPr kumimoji="1" lang="en-US" altLang="zh-CN" sz="1600" u="none" dirty="0"/>
              <a:t>     improved by a factor of ~2.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1600" u="none" dirty="0"/>
              <a:t>Full simulation study is ongoing. </a:t>
            </a:r>
            <a:endParaRPr kumimoji="1" lang="zh-CN" altLang="en-US" sz="1600" u="none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58C0006-BCE1-5843-B3B1-27275CBA30D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483768" y="4667001"/>
            <a:ext cx="2313382" cy="207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1D9A299-8A4D-8544-B40C-9486CB09AEB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19075" y="4725144"/>
            <a:ext cx="2436701" cy="20664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31A87C9-46A8-4841-A583-76DD4223902D}"/>
                  </a:ext>
                </a:extLst>
              </p:cNvPr>
              <p:cNvSpPr txBox="1"/>
              <p:nvPr/>
            </p:nvSpPr>
            <p:spPr>
              <a:xfrm>
                <a:off x="1520363" y="5480109"/>
                <a:ext cx="97618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𝝉𝝉</m:t>
                      </m:r>
                    </m:oMath>
                  </m:oMathPara>
                </a14:m>
                <a:endParaRPr kumimoji="1" lang="zh-CN" altLang="en-US" sz="1400" b="1" u="none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31A87C9-46A8-4841-A583-76DD42239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363" y="5480109"/>
                <a:ext cx="976187" cy="215444"/>
              </a:xfrm>
              <a:prstGeom prst="rect">
                <a:avLst/>
              </a:prstGeom>
              <a:blipFill>
                <a:blip r:embed="rId10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89D809AA-BD30-2345-82F0-C86388884E7D}"/>
              </a:ext>
            </a:extLst>
          </p:cNvPr>
          <p:cNvSpPr txBox="1"/>
          <p:nvPr/>
        </p:nvSpPr>
        <p:spPr>
          <a:xfrm>
            <a:off x="2315872" y="4293096"/>
            <a:ext cx="2472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</a:rPr>
              <a:t>Euro. Phys. J. C(2020) 80:7</a:t>
            </a:r>
            <a:endParaRPr kumimoji="1"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657330B-9BF2-3747-934B-55F5CE76196F}"/>
              </a:ext>
            </a:extLst>
          </p:cNvPr>
          <p:cNvSpPr txBox="1"/>
          <p:nvPr/>
        </p:nvSpPr>
        <p:spPr>
          <a:xfrm>
            <a:off x="6313658" y="2376327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</a:rPr>
              <a:t>ArXiv:2105.14997</a:t>
            </a:r>
            <a:endParaRPr kumimoji="1"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567AFFE-A3B7-A74F-82A1-65D950AB319E}"/>
              </a:ext>
            </a:extLst>
          </p:cNvPr>
          <p:cNvSpPr txBox="1"/>
          <p:nvPr/>
        </p:nvSpPr>
        <p:spPr>
          <a:xfrm>
            <a:off x="11423" y="4283804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i="1" u="none" dirty="0">
                <a:solidFill>
                  <a:srgbClr val="C00000"/>
                </a:solidFill>
              </a:rPr>
              <a:t>Higgs decays to </a:t>
            </a:r>
            <a:r>
              <a:rPr kumimoji="1" lang="en-US" altLang="zh-CN" sz="1800" b="1" i="1" u="none" dirty="0" err="1">
                <a:solidFill>
                  <a:srgbClr val="C00000"/>
                </a:solidFill>
                <a:latin typeface="Symbol" pitchFamily="2" charset="2"/>
              </a:rPr>
              <a:t>tt</a:t>
            </a:r>
            <a:r>
              <a:rPr kumimoji="1" lang="en-US" altLang="zh-CN" sz="1800" b="1" i="1" u="none" dirty="0">
                <a:solidFill>
                  <a:srgbClr val="C00000"/>
                </a:solidFill>
                <a:latin typeface="Symbol" pitchFamily="2" charset="2"/>
              </a:rPr>
              <a:t>  </a:t>
            </a:r>
            <a:endParaRPr kumimoji="1" lang="zh-CN" altLang="en-US" sz="1800" b="1" i="1" u="none" dirty="0">
              <a:solidFill>
                <a:srgbClr val="C00000"/>
              </a:solidFill>
              <a:latin typeface="Symbol" pitchFamily="2" charset="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DC0277E-A863-C04C-B2AE-FF53050F0C24}"/>
              </a:ext>
            </a:extLst>
          </p:cNvPr>
          <p:cNvSpPr txBox="1"/>
          <p:nvPr/>
        </p:nvSpPr>
        <p:spPr>
          <a:xfrm>
            <a:off x="3008144" y="92845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i="1" u="none" dirty="0">
                <a:solidFill>
                  <a:srgbClr val="C00000"/>
                </a:solidFill>
              </a:rPr>
              <a:t>Higgs invisible decays</a:t>
            </a:r>
            <a:r>
              <a:rPr kumimoji="1" lang="en-US" altLang="zh-CN" sz="1800" b="1" i="1" u="none" dirty="0">
                <a:solidFill>
                  <a:srgbClr val="C00000"/>
                </a:solidFill>
                <a:latin typeface="Symbol" pitchFamily="2" charset="2"/>
              </a:rPr>
              <a:t>  </a:t>
            </a:r>
            <a:endParaRPr kumimoji="1" lang="zh-CN" altLang="en-US" sz="1800" b="1" i="1" u="none" dirty="0">
              <a:solidFill>
                <a:srgbClr val="C00000"/>
              </a:solidFill>
              <a:latin typeface="Symbol" pitchFamily="2" charset="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DC1192E-09C4-494D-B0BF-F25A56BAA8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934450"/>
            <a:ext cx="2043330" cy="2091267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72394E29-C077-0840-9B36-87EE4CE8899C}"/>
              </a:ext>
            </a:extLst>
          </p:cNvPr>
          <p:cNvSpPr/>
          <p:nvPr/>
        </p:nvSpPr>
        <p:spPr>
          <a:xfrm>
            <a:off x="3614045" y="1402673"/>
            <a:ext cx="1657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</a:rPr>
              <a:t>ArXiv:2103.09633</a:t>
            </a:r>
            <a:endParaRPr kumimoji="1"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1AFE11-7847-F54B-8B86-B13FFFC9B6D3}"/>
              </a:ext>
            </a:extLst>
          </p:cNvPr>
          <p:cNvSpPr txBox="1"/>
          <p:nvPr/>
        </p:nvSpPr>
        <p:spPr>
          <a:xfrm>
            <a:off x="8081015" y="2234554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00" b="1" u="none" dirty="0"/>
              <a:t>Gang Li</a:t>
            </a:r>
            <a:endParaRPr kumimoji="1" lang="zh-CN" altLang="en-US" sz="1100" b="1" u="none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E86A4EB-CF46-2349-B599-7E351D15160A}"/>
              </a:ext>
            </a:extLst>
          </p:cNvPr>
          <p:cNvSpPr txBox="1"/>
          <p:nvPr/>
        </p:nvSpPr>
        <p:spPr>
          <a:xfrm>
            <a:off x="2011141" y="1500970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00" b="1" i="1" u="none" dirty="0" err="1"/>
              <a:t>Qiyu</a:t>
            </a:r>
            <a:r>
              <a:rPr kumimoji="1" lang="en-US" altLang="zh-CN" sz="1100" b="1" i="1" u="none" dirty="0"/>
              <a:t> Sha</a:t>
            </a:r>
            <a:endParaRPr kumimoji="1" lang="zh-CN" altLang="en-US" sz="1100" b="1" i="1" u="none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F819F3C-7686-584F-8118-5E2613A8DE56}"/>
              </a:ext>
            </a:extLst>
          </p:cNvPr>
          <p:cNvSpPr/>
          <p:nvPr/>
        </p:nvSpPr>
        <p:spPr>
          <a:xfrm>
            <a:off x="4000527" y="1680466"/>
            <a:ext cx="16065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200" b="1" i="1" u="none" dirty="0" err="1"/>
              <a:t>Ryuta</a:t>
            </a:r>
            <a:r>
              <a:rPr lang="en" altLang="zh-CN" sz="1200" b="1" i="1" u="none" dirty="0"/>
              <a:t> </a:t>
            </a:r>
            <a:r>
              <a:rPr lang="en" altLang="zh-CN" sz="1200" b="1" i="1" u="none" dirty="0" err="1"/>
              <a:t>Kiuchi</a:t>
            </a:r>
            <a:r>
              <a:rPr lang="en" altLang="zh-CN" sz="1200" b="1" i="1" u="none" dirty="0"/>
              <a:t>, et al.</a:t>
            </a:r>
            <a:endParaRPr lang="zh-CN" altLang="en-US" sz="1200" b="1" i="1" u="none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172B48D-1C9D-524D-87A2-969976016942}"/>
              </a:ext>
            </a:extLst>
          </p:cNvPr>
          <p:cNvSpPr txBox="1"/>
          <p:nvPr/>
        </p:nvSpPr>
        <p:spPr>
          <a:xfrm>
            <a:off x="4719191" y="4346204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00" b="1" u="none" dirty="0"/>
              <a:t>Dan Yu</a:t>
            </a:r>
            <a:endParaRPr kumimoji="1" lang="zh-CN" altLang="en-US" sz="1100" b="1" u="none" dirty="0"/>
          </a:p>
        </p:txBody>
      </p:sp>
    </p:spTree>
    <p:extLst>
      <p:ext uri="{BB962C8B-B14F-4D97-AF65-F5344CB8AC3E}">
        <p14:creationId xmlns:p14="http://schemas.microsoft.com/office/powerpoint/2010/main" val="368448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1">
            <a:extLst>
              <a:ext uri="{FF2B5EF4-FFF2-40B4-BE49-F238E27FC236}">
                <a16:creationId xmlns:a16="http://schemas.microsoft.com/office/drawing/2014/main" id="{8E758441-252E-454A-A03E-E9BC547CC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DF745AD-3B0F-5241-B19A-88B43E0D595F}" type="slidenum">
              <a:rPr lang="en-US" altLang="en-US" sz="1662" u="sng">
                <a:solidFill>
                  <a:schemeClr val="tx1"/>
                </a:solidFill>
              </a:rPr>
              <a:pPr/>
              <a:t>17</a:t>
            </a:fld>
            <a:endParaRPr lang="en-US" altLang="en-US" sz="1662" u="sng" dirty="0">
              <a:solidFill>
                <a:schemeClr val="tx1"/>
              </a:solidFill>
            </a:endParaRPr>
          </a:p>
        </p:txBody>
      </p:sp>
      <p:sp>
        <p:nvSpPr>
          <p:cNvPr id="43010" name="TextBox 5">
            <a:extLst>
              <a:ext uri="{FF2B5EF4-FFF2-40B4-BE49-F238E27FC236}">
                <a16:creationId xmlns:a16="http://schemas.microsoft.com/office/drawing/2014/main" id="{4BA26343-711A-C948-9376-EA9E775C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2731652"/>
            <a:ext cx="6233084" cy="71744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62" b="1" u="none" dirty="0">
                <a:solidFill>
                  <a:schemeClr val="tx2"/>
                </a:solidFill>
                <a:latin typeface="+mn-lt"/>
                <a:cs typeface="Arial Black" panose="020B0604020202020204" pitchFamily="34" charset="0"/>
              </a:rPr>
              <a:t>Physics @ 360 GeV Run</a:t>
            </a:r>
          </a:p>
        </p:txBody>
      </p:sp>
    </p:spTree>
    <p:extLst>
      <p:ext uri="{BB962C8B-B14F-4D97-AF65-F5344CB8AC3E}">
        <p14:creationId xmlns:p14="http://schemas.microsoft.com/office/powerpoint/2010/main" val="2392055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3284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Accelerator at </a:t>
            </a:r>
            <a:r>
              <a:rPr lang="en-US" altLang="zh-CN" sz="3200" dirty="0" err="1"/>
              <a:t>ttbar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" y="1366970"/>
            <a:ext cx="3809423" cy="4193232"/>
          </a:xfrm>
        </p:spPr>
        <p:txBody>
          <a:bodyPr>
            <a:noAutofit/>
          </a:bodyPr>
          <a:lstStyle/>
          <a:p>
            <a:r>
              <a:rPr lang="en-US" altLang="zh-CN" sz="1350" dirty="0"/>
              <a:t>Extra Hardware: </a:t>
            </a:r>
          </a:p>
          <a:p>
            <a:pPr lvl="1"/>
            <a:r>
              <a:rPr lang="en-US" altLang="zh-CN" sz="1350" dirty="0" err="1"/>
              <a:t>ttbar</a:t>
            </a:r>
            <a:r>
              <a:rPr lang="en-US" altLang="zh-CN" sz="1350" dirty="0"/>
              <a:t> cavities (international sharing): Collider + 7 GV 650 MHz 5-cell cavity, Booster + 6 GV 1.3 GHz 9-cell cavity</a:t>
            </a:r>
          </a:p>
          <a:p>
            <a:pPr lvl="1"/>
            <a:r>
              <a:rPr lang="en-US" altLang="zh-CN" sz="1350" dirty="0"/>
              <a:t>some septum magnets for beam separation in the RF regions</a:t>
            </a:r>
          </a:p>
          <a:p>
            <a:pPr lvl="1"/>
            <a:r>
              <a:rPr lang="en-US" altLang="zh-CN" sz="1350" dirty="0"/>
              <a:t>several quadrupole magnets for final focusing</a:t>
            </a:r>
          </a:p>
          <a:p>
            <a:r>
              <a:rPr lang="en-US" altLang="zh-CN" sz="1350" dirty="0"/>
              <a:t>Accelerator physics design: </a:t>
            </a:r>
          </a:p>
          <a:p>
            <a:pPr lvl="1"/>
            <a:r>
              <a:rPr lang="en-US" altLang="zh-CN" sz="1350" dirty="0"/>
              <a:t>With SR power limit of 30MW, current design achieved a luminosity of 0.5E34/cm^2/s/IP</a:t>
            </a:r>
          </a:p>
          <a:p>
            <a:pPr lvl="1"/>
            <a:r>
              <a:rPr lang="en-US" altLang="zh-CN" sz="1350" dirty="0"/>
              <a:t>corresponding to 1ab</a:t>
            </a:r>
            <a:r>
              <a:rPr lang="en-US" altLang="zh-CN" sz="1350" baseline="30000" dirty="0"/>
              <a:t>-1</a:t>
            </a:r>
            <a:r>
              <a:rPr lang="en-US" altLang="zh-CN" sz="1350" dirty="0"/>
              <a:t> for 7.7 years with 1.3 Snowmass units running/year</a:t>
            </a:r>
          </a:p>
          <a:p>
            <a:r>
              <a:rPr lang="en-US" altLang="zh-CN" sz="1350" dirty="0">
                <a:solidFill>
                  <a:srgbClr val="001AB5"/>
                </a:solidFill>
              </a:rPr>
              <a:t>To achieve 2 ab</a:t>
            </a:r>
            <a:r>
              <a:rPr lang="en-US" altLang="zh-CN" sz="1350" baseline="30000" dirty="0">
                <a:solidFill>
                  <a:srgbClr val="001AB5"/>
                </a:solidFill>
              </a:rPr>
              <a:t>-1</a:t>
            </a:r>
            <a:r>
              <a:rPr lang="en-US" altLang="zh-CN" sz="1350" dirty="0">
                <a:solidFill>
                  <a:srgbClr val="001AB5"/>
                </a:solidFill>
              </a:rPr>
              <a:t> for 7.7 years</a:t>
            </a:r>
          </a:p>
          <a:p>
            <a:pPr lvl="1"/>
            <a:r>
              <a:rPr lang="en-US" altLang="zh-CN" sz="1350" dirty="0">
                <a:solidFill>
                  <a:srgbClr val="C00000"/>
                </a:solidFill>
              </a:rPr>
              <a:t>reducing the βy*, coupling factor and increasing the synchrotron radiation power limit.</a:t>
            </a:r>
          </a:p>
        </p:txBody>
      </p:sp>
      <p:sp>
        <p:nvSpPr>
          <p:cNvPr id="28" name="灯片编号占位符 27"/>
          <p:cNvSpPr>
            <a:spLocks noGrp="1"/>
          </p:cNvSpPr>
          <p:nvPr>
            <p:ph type="sldNum" sz="quarter" idx="12"/>
          </p:nvPr>
        </p:nvSpPr>
        <p:spPr>
          <a:xfrm>
            <a:off x="6115856" y="6462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7511B3-34FE-604B-8B63-358F3E4BBA7A}" type="slidenum">
              <a:rPr kumimoji="1"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449" y="2743477"/>
            <a:ext cx="5328939" cy="28167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23" y="1297797"/>
            <a:ext cx="5193370" cy="115676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8A013F2-C694-7F4F-9CF7-0B1EA712BAAF}"/>
              </a:ext>
            </a:extLst>
          </p:cNvPr>
          <p:cNvSpPr txBox="1"/>
          <p:nvPr/>
        </p:nvSpPr>
        <p:spPr>
          <a:xfrm>
            <a:off x="7740352" y="836712"/>
            <a:ext cx="11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u="none" dirty="0" err="1"/>
              <a:t>Yiwei</a:t>
            </a:r>
            <a:r>
              <a:rPr kumimoji="1" lang="en-US" altLang="zh-CN" sz="1400" i="1" u="none" dirty="0"/>
              <a:t> Wang</a:t>
            </a:r>
            <a:endParaRPr kumimoji="1" lang="zh-CN" altLang="en-US" sz="1400" i="1" u="none" dirty="0"/>
          </a:p>
        </p:txBody>
      </p:sp>
    </p:spTree>
    <p:extLst>
      <p:ext uri="{BB962C8B-B14F-4D97-AF65-F5344CB8AC3E}">
        <p14:creationId xmlns:p14="http://schemas.microsoft.com/office/powerpoint/2010/main" val="83846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66D94F51-4E33-3D47-986F-98F5ABAF7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32095"/>
            <a:ext cx="5943600" cy="633046"/>
          </a:xfrm>
        </p:spPr>
        <p:txBody>
          <a:bodyPr/>
          <a:lstStyle/>
          <a:p>
            <a:r>
              <a:rPr altLang="en-US" sz="4985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Outline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5981A0AB-7100-4B4D-AB1B-1DD00DDAC4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677" y="934700"/>
            <a:ext cx="9003323" cy="4885593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Reminder: Status at CDR &amp; IAC Recommendations</a:t>
            </a:r>
          </a:p>
          <a:p>
            <a:pPr>
              <a:defRPr/>
            </a:pPr>
            <a:r>
              <a:rPr lang="en-US" altLang="en-US" sz="28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Performance progress:</a:t>
            </a:r>
          </a:p>
          <a:p>
            <a:pPr lvl="1">
              <a:defRPr/>
            </a:pPr>
            <a:r>
              <a:rPr lang="en-US" altLang="en-US" sz="24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Requirements studies</a:t>
            </a:r>
          </a:p>
          <a:p>
            <a:pPr lvl="1">
              <a:defRPr/>
            </a:pPr>
            <a:r>
              <a:rPr lang="en-US" altLang="en-US" sz="24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Algorithm development &amp; quantification at full-sim</a:t>
            </a:r>
          </a:p>
          <a:p>
            <a:pPr>
              <a:defRPr/>
            </a:pPr>
            <a:r>
              <a:rPr lang="en-US" altLang="en-US" sz="28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Physics:</a:t>
            </a:r>
          </a:p>
          <a:p>
            <a:pPr lvl="1">
              <a:defRPr/>
            </a:pPr>
            <a:r>
              <a:rPr lang="en-US" altLang="en-US" sz="24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Higgs progresses</a:t>
            </a:r>
          </a:p>
          <a:p>
            <a:pPr lvl="1">
              <a:defRPr/>
            </a:pPr>
            <a:r>
              <a:rPr lang="en-US" altLang="en-US" sz="24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Physics at 360 GeV Run</a:t>
            </a:r>
          </a:p>
          <a:p>
            <a:pPr lvl="1">
              <a:defRPr/>
            </a:pPr>
            <a:r>
              <a:rPr lang="en-US" altLang="en-US" sz="24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EW</a:t>
            </a:r>
          </a:p>
          <a:p>
            <a:pPr lvl="1">
              <a:defRPr/>
            </a:pPr>
            <a:r>
              <a:rPr lang="en-US" altLang="en-US" sz="24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Flavor Physics</a:t>
            </a:r>
          </a:p>
          <a:p>
            <a:pPr lvl="1">
              <a:defRPr/>
            </a:pPr>
            <a:r>
              <a:rPr lang="en-US" altLang="en-US" sz="24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QCD </a:t>
            </a:r>
          </a:p>
          <a:p>
            <a:pPr lvl="1">
              <a:defRPr/>
            </a:pPr>
            <a:r>
              <a:rPr lang="en-US" altLang="en-US" sz="24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BSM</a:t>
            </a:r>
          </a:p>
          <a:p>
            <a:pPr>
              <a:defRPr/>
            </a:pPr>
            <a:r>
              <a:rPr lang="en-US" altLang="en-US" sz="280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Status and Plans of the white paper(s)</a:t>
            </a:r>
          </a:p>
          <a:p>
            <a:pPr lvl="1">
              <a:defRPr/>
            </a:pPr>
            <a:endParaRPr lang="en-US" altLang="en-US" dirty="0"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lvl="1">
              <a:defRPr/>
            </a:pPr>
            <a:endParaRPr altLang="en-US" dirty="0"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marL="0" indent="0">
              <a:buNone/>
              <a:defRPr/>
            </a:pPr>
            <a:endParaRPr altLang="en-US" sz="3139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lvl="1">
              <a:defRPr/>
            </a:pPr>
            <a:endParaRPr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  <a:p>
            <a:pPr lvl="1">
              <a:defRPr/>
            </a:pPr>
            <a:endParaRPr altLang="en-US" dirty="0">
              <a:latin typeface="Arial Black" panose="020B0604020202020204" pitchFamily="34" charset="0"/>
              <a:ea typeface="ＭＳ Ｐゴシック" panose="020B0600070205080204" pitchFamily="34" charset="-128"/>
              <a:cs typeface="Arial Black" panose="020B0604020202020204" pitchFamily="34" charset="0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CDAE8401-1D5E-8445-B511-F2DF8B20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131170"/>
            <a:ext cx="2133600" cy="337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9E8618-A36D-754E-8D07-C363F0CE0761}" type="slidenum">
              <a:rPr lang="en-US" altLang="en-US" sz="1108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 sz="1108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F6C2BF-117C-6A44-B450-C2268D83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8" y="-243408"/>
            <a:ext cx="8662604" cy="994172"/>
          </a:xfrm>
        </p:spPr>
        <p:txBody>
          <a:bodyPr/>
          <a:lstStyle/>
          <a:p>
            <a:r>
              <a:rPr kumimoji="1" lang="en-US" altLang="zh-CN" dirty="0"/>
              <a:t>Top property measurement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5DF4D11-AC3A-1E48-8841-9531C2CDB1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08520" y="665061"/>
                <a:ext cx="5580112" cy="4996187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kumimoji="1" lang="en-US" altLang="zh-CN" dirty="0"/>
                  <a:t>360 GeV runs open a door to measure top properties in high precision that hadron colliders cannot reach</a:t>
                </a:r>
              </a:p>
              <a:p>
                <a:r>
                  <a:rPr kumimoji="1" lang="en-US" altLang="zh-CN" dirty="0"/>
                  <a:t>Currently we study the top mass and width measurements using the </a:t>
                </a:r>
                <a:r>
                  <a:rPr kumimoji="1" lang="en-US" altLang="zh-CN" dirty="0" err="1"/>
                  <a:t>tt</a:t>
                </a:r>
                <a:r>
                  <a:rPr kumimoji="1" lang="en-US" altLang="zh-CN" dirty="0"/>
                  <a:t> threshold method at ~360 GeV</a:t>
                </a:r>
              </a:p>
              <a:p>
                <a:pPr lvl="1"/>
                <a:r>
                  <a:rPr kumimoji="1" lang="en-US" altLang="zh-CN" dirty="0"/>
                  <a:t>One order of magnitude better precision than the hadron collider is expected</a:t>
                </a:r>
              </a:p>
              <a:p>
                <a:pPr lvl="1"/>
                <a:r>
                  <a:rPr kumimoji="1" lang="en-US" altLang="zh-CN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 single run at the energy where the </a:t>
                </a:r>
                <a:r>
                  <a:rPr kumimoji="1" lang="en-US" altLang="zh-CN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tt</a:t>
                </a:r>
                <a:r>
                  <a:rPr kumimoji="1" lang="en-US" altLang="zh-CN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kumimoji="1" lang="en-US" altLang="zh-CN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xsection</a:t>
                </a:r>
                <a:r>
                  <a:rPr kumimoji="1" lang="en-US" altLang="zh-CN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varies most largely in a given top mass range is found to provide the best performance : 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from 18 MeV to 13 MeV</a:t>
                </a:r>
              </a:p>
              <a:p>
                <a:pPr lvl="1"/>
                <a:r>
                  <a:rPr kumimoji="1" lang="en-US" altLang="zh-CN" dirty="0"/>
                  <a:t>A quick energy scan with low luminosity to find the optimal energy point before data taking with the full luminosity is proposed</a:t>
                </a:r>
              </a:p>
              <a:p>
                <a:pPr lvl="1"/>
                <a:r>
                  <a:rPr kumimoji="1" lang="en-US" altLang="zh-CN" dirty="0"/>
                  <a:t>More studies are ongoing for the simultaneous measurements of the top mass, width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5DF4D11-AC3A-1E48-8841-9531C2CDB1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08520" y="665061"/>
                <a:ext cx="5580112" cy="4996187"/>
              </a:xfrm>
              <a:blipFill>
                <a:blip r:embed="rId3"/>
                <a:stretch>
                  <a:fillRect l="-907" t="-1777" r="-1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50941CC-299A-BD47-A4AA-0A26089CB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7" t="7292" r="8285" b="2292"/>
          <a:stretch/>
        </p:blipFill>
        <p:spPr>
          <a:xfrm>
            <a:off x="2067981" y="4869160"/>
            <a:ext cx="3080083" cy="20162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59C5850-7D71-B842-B5D6-0A2E0FEB1DB2}"/>
              </a:ext>
            </a:extLst>
          </p:cNvPr>
          <p:cNvSpPr txBox="1"/>
          <p:nvPr/>
        </p:nvSpPr>
        <p:spPr>
          <a:xfrm>
            <a:off x="2699792" y="5085184"/>
            <a:ext cx="254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u="none" dirty="0"/>
              <a:t>L = </a:t>
            </a:r>
            <a:r>
              <a:rPr kumimoji="1" lang="en-US" altLang="zh-CN" sz="1200" u="none" dirty="0">
                <a:solidFill>
                  <a:srgbClr val="FF0000"/>
                </a:solidFill>
              </a:rPr>
              <a:t>100/fb</a:t>
            </a:r>
          </a:p>
          <a:p>
            <a:r>
              <a:rPr kumimoji="1" lang="en-US" altLang="zh-CN" sz="1200" u="none" dirty="0"/>
              <a:t>With only the optimal sqrt{s}</a:t>
            </a:r>
          </a:p>
          <a:p>
            <a:r>
              <a:rPr kumimoji="1" lang="en-US" altLang="zh-CN" sz="1200" u="none" dirty="0"/>
              <a:t>Top mass uncertainty = </a:t>
            </a:r>
            <a:r>
              <a:rPr kumimoji="1" lang="en-US" altLang="zh-CN" sz="1200" b="1" u="none" dirty="0">
                <a:solidFill>
                  <a:srgbClr val="C00000"/>
                </a:solidFill>
              </a:rPr>
              <a:t>13 MeV</a:t>
            </a:r>
            <a:endParaRPr kumimoji="1" lang="zh-CN" altLang="en-US" sz="1200" b="1" u="none" dirty="0">
              <a:solidFill>
                <a:srgbClr val="C0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22CBEC9-BB95-2C49-9B92-E97189654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602" y="4051746"/>
            <a:ext cx="3529886" cy="2689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6ECB75-3290-E44B-957E-FAC595436573}"/>
              </a:ext>
            </a:extLst>
          </p:cNvPr>
          <p:cNvSpPr txBox="1"/>
          <p:nvPr/>
        </p:nvSpPr>
        <p:spPr>
          <a:xfrm>
            <a:off x="5201873" y="3717032"/>
            <a:ext cx="3903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u="none" dirty="0"/>
              <a:t>The peak indicates the optimal sqrt{s} for the top mass</a:t>
            </a:r>
            <a:endParaRPr kumimoji="1" lang="zh-CN" altLang="en-US" sz="1200" u="none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4DA6B76-E303-AA47-8238-62FCE31502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808706" y="620688"/>
            <a:ext cx="2651726" cy="30709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974D59E-F835-C340-8CCB-CB9CFCB62019}"/>
              </a:ext>
            </a:extLst>
          </p:cNvPr>
          <p:cNvSpPr txBox="1"/>
          <p:nvPr/>
        </p:nvSpPr>
        <p:spPr>
          <a:xfrm>
            <a:off x="8028384" y="188640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u="none" dirty="0"/>
              <a:t>Zhan Li</a:t>
            </a:r>
            <a:endParaRPr kumimoji="1" lang="zh-CN" altLang="en-US" sz="1400" i="1" u="none" dirty="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4F44734A-A535-8048-8B37-F1087F67C7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965076" y="6409134"/>
            <a:ext cx="2289175" cy="476250"/>
          </a:xfrm>
        </p:spPr>
        <p:txBody>
          <a:bodyPr/>
          <a:lstStyle/>
          <a:p>
            <a:pPr>
              <a:defRPr/>
            </a:pPr>
            <a:fld id="{A4628B00-420C-C440-90EE-4CC0569F10A2}" type="slidenum">
              <a:rPr lang="en-US" altLang="en-US" u="sng" smtClean="0"/>
              <a:pPr>
                <a:defRPr/>
              </a:pPr>
              <a:t>19</a:t>
            </a:fld>
            <a:endParaRPr lang="en-US" altLang="en-US" u="sng" dirty="0"/>
          </a:p>
        </p:txBody>
      </p:sp>
    </p:spTree>
    <p:extLst>
      <p:ext uri="{BB962C8B-B14F-4D97-AF65-F5344CB8AC3E}">
        <p14:creationId xmlns:p14="http://schemas.microsoft.com/office/powerpoint/2010/main" val="3393302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53" y="3793317"/>
            <a:ext cx="2227971" cy="2227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69157" y="143247"/>
                <a:ext cx="8405685" cy="994172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59E5"/>
                    </a:solidFill>
                    <a:latin typeface="Georgia" panose="02040502050405020303" pitchFamily="18" charset="0"/>
                    <a:ea typeface="Microsoft YaHei" panose="020B0503020204020204" pitchFamily="34" charset="-122"/>
                    <a:cs typeface="+mn-ea"/>
                    <a:sym typeface="Georgia" panose="02040502050405020303" pitchFamily="18" charset="0"/>
                  </a:rPr>
                  <a:t>Top quark and Higgs EFT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  <m:t>𝐻𝑞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  <m:t>(1)</m:t>
                        </m:r>
                      </m:sup>
                    </m:sSubSup>
                    <m:r>
                      <a:rPr lang="en-US" altLang="zh-CN" i="1">
                        <a:solidFill>
                          <a:srgbClr val="0059E5"/>
                        </a:solidFill>
                        <a:latin typeface="Cambria Math" panose="02040503050406030204" pitchFamily="18" charset="0"/>
                        <a:ea typeface="+mn-ea"/>
                        <a:cs typeface="+mn-ea"/>
                        <a:sym typeface="Georgia" panose="02040502050405020303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  <m:t>𝐻𝑞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  <m:t>(3)</m:t>
                        </m:r>
                      </m:sup>
                    </m:sSubSup>
                    <m:r>
                      <a:rPr lang="en-US" altLang="zh-CN" i="1">
                        <a:solidFill>
                          <a:srgbClr val="0059E5"/>
                        </a:solidFill>
                        <a:latin typeface="Cambria Math" panose="02040503050406030204" pitchFamily="18" charset="0"/>
                        <a:ea typeface="+mn-ea"/>
                        <a:cs typeface="+mn-ea"/>
                        <a:sym typeface="Georgia" panose="02040502050405020303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59E5"/>
                            </a:solidFill>
                            <a:latin typeface="Cambria Math" panose="02040503050406030204" pitchFamily="18" charset="0"/>
                            <a:ea typeface="+mn-ea"/>
                            <a:cs typeface="+mn-ea"/>
                            <a:sym typeface="Georgia" panose="02040502050405020303" pitchFamily="18" charset="0"/>
                          </a:rPr>
                          <m:t>𝐻𝑡</m:t>
                        </m:r>
                      </m:sub>
                    </m:sSub>
                  </m:oMath>
                </a14:m>
                <a:endParaRPr lang="en-US" dirty="0">
                  <a:solidFill>
                    <a:srgbClr val="0059E5"/>
                  </a:solidFill>
                  <a:latin typeface="Georgia" panose="02040502050405020303" pitchFamily="18" charset="0"/>
                  <a:ea typeface="Microsoft YaHei" panose="020B0503020204020204" pitchFamily="34" charset="-122"/>
                  <a:cs typeface="+mn-ea"/>
                  <a:sym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9157" y="143247"/>
                <a:ext cx="8405685" cy="994172"/>
              </a:xfrm>
              <a:blipFill>
                <a:blip r:embed="rId4"/>
                <a:stretch>
                  <a:fillRect l="-2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7504" y="1137419"/>
                <a:ext cx="5327785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100" u="none" dirty="0">
                    <a:solidFill>
                      <a:prstClr val="black"/>
                    </a:solidFill>
                    <a:latin typeface="Georgia" panose="02040502050405020303" pitchFamily="18" charset="0"/>
                    <a:ea typeface="Microsoft YaHei" panose="020B0503020204020204" pitchFamily="34" charset="-122"/>
                    <a:sym typeface="Georgia" panose="02040502050405020303" pitchFamily="18" charset="0"/>
                  </a:rPr>
                  <a:t>At or above </a:t>
                </a:r>
                <a14:m>
                  <m:oMath xmlns:m="http://schemas.openxmlformats.org/officeDocument/2006/math">
                    <m:r>
                      <a:rPr lang="en-US" sz="2100" i="1" u="none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sym typeface="Georgia" panose="02040502050405020303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100" i="1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sym typeface="Georgia" panose="02040502050405020303" pitchFamily="18" charset="0"/>
                          </a:rPr>
                        </m:ctrlPr>
                      </m:accPr>
                      <m:e>
                        <m:r>
                          <a:rPr lang="en-US" sz="2100" i="1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sym typeface="Georgia" panose="02040502050405020303" pitchFamily="18" charset="0"/>
                          </a:rPr>
                          <m:t>𝑡</m:t>
                        </m:r>
                      </m:e>
                    </m:acc>
                    <m:r>
                      <a:rPr lang="en-US" sz="2100" i="1" u="none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sym typeface="Georgia" panose="02040502050405020303" pitchFamily="18" charset="0"/>
                      </a:rPr>
                      <m:t> </m:t>
                    </m:r>
                  </m:oMath>
                </a14:m>
                <a:r>
                  <a:rPr lang="en-US" sz="2100" u="none" dirty="0">
                    <a:solidFill>
                      <a:prstClr val="black"/>
                    </a:solidFill>
                    <a:latin typeface="Georgia" panose="02040502050405020303" pitchFamily="18" charset="0"/>
                    <a:ea typeface="Microsoft YaHei" panose="020B0503020204020204" pitchFamily="34" charset="-122"/>
                    <a:sym typeface="Georgia" panose="02040502050405020303" pitchFamily="18" charset="0"/>
                  </a:rPr>
                  <a:t> threshold at lepton colliders, one immediately again great sensitivities to the top gauge couplings.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04" y="1137419"/>
                <a:ext cx="5327785" cy="1061829"/>
              </a:xfrm>
              <a:prstGeom prst="rect">
                <a:avLst/>
              </a:prstGeom>
              <a:blipFill>
                <a:blip r:embed="rId5"/>
                <a:stretch>
                  <a:fillRect l="-1429" t="-3529" r="-2381" b="-9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5" y="2552386"/>
            <a:ext cx="3969917" cy="2078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8292" y="2436970"/>
            <a:ext cx="1543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u="none" dirty="0">
                <a:solidFill>
                  <a:prstClr val="black"/>
                </a:solidFill>
                <a:latin typeface="Georgia" panose="02040502050405020303" pitchFamily="18" charset="0"/>
                <a:ea typeface="Microsoft YaHei" panose="020B0503020204020204" pitchFamily="34" charset="-122"/>
                <a:sym typeface="Georgia" panose="02040502050405020303" pitchFamily="18" charset="0"/>
              </a:rPr>
              <a:t>Patrick </a:t>
            </a:r>
            <a:r>
              <a:rPr lang="en-US" sz="900" u="none" dirty="0" err="1">
                <a:solidFill>
                  <a:prstClr val="black"/>
                </a:solidFill>
                <a:latin typeface="Georgia" panose="02040502050405020303" pitchFamily="18" charset="0"/>
                <a:ea typeface="Microsoft YaHei" panose="020B0503020204020204" pitchFamily="34" charset="-122"/>
                <a:sym typeface="Georgia" panose="02040502050405020303" pitchFamily="18" charset="0"/>
              </a:rPr>
              <a:t>Janot</a:t>
            </a:r>
            <a:endParaRPr lang="en-US" sz="900" u="none" dirty="0">
              <a:solidFill>
                <a:prstClr val="black"/>
              </a:solidFill>
              <a:latin typeface="Georgia" panose="02040502050405020303" pitchFamily="18" charset="0"/>
              <a:ea typeface="Microsoft YaHei" panose="020B0503020204020204" pitchFamily="34" charset="-122"/>
              <a:sym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F9A97-DB81-429A-9859-A154D4BA422B}"/>
              </a:ext>
            </a:extLst>
          </p:cNvPr>
          <p:cNvSpPr txBox="1"/>
          <p:nvPr/>
        </p:nvSpPr>
        <p:spPr>
          <a:xfrm>
            <a:off x="203415" y="5038207"/>
            <a:ext cx="5598551" cy="7848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500" u="none" dirty="0">
                <a:solidFill>
                  <a:prstClr val="black"/>
                </a:solidFill>
                <a:latin typeface="等线" panose="020F0502020204030204"/>
                <a:ea typeface="+mn-ea"/>
              </a:rPr>
              <a:t>Note that the opt. obs. Analysis is a rescaling of the </a:t>
            </a:r>
            <a:r>
              <a:rPr lang="en-US" altLang="zh-CN" sz="1500" u="none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study from </a:t>
            </a:r>
            <a:r>
              <a:rPr lang="en-US" altLang="zh-CN" sz="1500" u="none" dirty="0" err="1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Janot</a:t>
            </a:r>
            <a:r>
              <a:rPr lang="en-US" altLang="zh-CN" sz="1500" u="none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, we are working on CEPC simulation and analysis 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altLang="zh-CN" sz="1500" u="none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Expect to be consistent with FCC-</a:t>
            </a:r>
            <a:r>
              <a:rPr lang="en-US" altLang="zh-CN" sz="1500" u="none" dirty="0" err="1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ee</a:t>
            </a:r>
            <a:r>
              <a:rPr lang="en-US" altLang="zh-CN" sz="1500" u="none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.</a:t>
            </a:r>
            <a:endParaRPr lang="en-US" sz="1500" u="none" dirty="0">
              <a:solidFill>
                <a:prstClr val="black"/>
              </a:solidFill>
              <a:latin typeface="等线" panose="020F0502020204030204"/>
              <a:ea typeface="+mn-ea"/>
            </a:endParaRPr>
          </a:p>
        </p:txBody>
      </p:sp>
      <p:pic>
        <p:nvPicPr>
          <p:cNvPr id="8" name="Picture 1" descr="page16image52792992">
            <a:extLst>
              <a:ext uri="{FF2B5EF4-FFF2-40B4-BE49-F238E27FC236}">
                <a16:creationId xmlns:a16="http://schemas.microsoft.com/office/drawing/2014/main" id="{70FB9FFF-F6A9-CC4B-8BC1-4375869E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604" y="1406403"/>
            <a:ext cx="2227971" cy="222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DFCAF13-631F-A042-BDC9-76299060FC4B}"/>
              </a:ext>
            </a:extLst>
          </p:cNvPr>
          <p:cNvSpPr txBox="1"/>
          <p:nvPr/>
        </p:nvSpPr>
        <p:spPr>
          <a:xfrm>
            <a:off x="6948264" y="996280"/>
            <a:ext cx="8226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u="none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Zhen Liu</a:t>
            </a:r>
            <a:endParaRPr kumimoji="1" lang="zh-CN" altLang="en-US" sz="1350" u="none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97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78DA8C0-52F8-6649-B215-D19D257975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FB5699-E7AC-AF42-8163-22B094DB13D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210EEFF-EFEC-474D-AB47-FB05A2B17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1" y="2236856"/>
            <a:ext cx="7574140" cy="4068937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D0DC464D-E8B1-4042-BEE3-177C8B50A6C4}"/>
              </a:ext>
            </a:extLst>
          </p:cNvPr>
          <p:cNvSpPr txBox="1">
            <a:spLocks/>
          </p:cNvSpPr>
          <p:nvPr/>
        </p:nvSpPr>
        <p:spPr>
          <a:xfrm>
            <a:off x="279722" y="116632"/>
            <a:ext cx="8540750" cy="7437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kumimoji="1" lang="en-US" altLang="zh-CN" sz="2800" u="none" kern="0" dirty="0"/>
              <a:t>Additional sensitivity to Higgs measurements</a:t>
            </a:r>
            <a:endParaRPr kumimoji="1" lang="zh-CN" altLang="en-US" sz="2800" u="none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BD5E492-5AA6-CA4E-8102-A57F7FCEE65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23527" y="628648"/>
                <a:ext cx="8540751" cy="514032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1500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defRPr/>
                </a:pPr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 2 ab</a:t>
                </a:r>
                <a:r>
                  <a:rPr lang="en-US" altLang="en-US" sz="2000" u="none" kern="0" baseline="3000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-1</a:t>
                </a:r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@360 GeV</a:t>
                </a:r>
              </a:p>
              <a:p>
                <a:pPr>
                  <a:defRPr/>
                </a:pPr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30% more Higgs events</a:t>
                </a:r>
              </a:p>
              <a:p>
                <a:pPr>
                  <a:defRPr/>
                </a:pPr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Improvement on Higgs width : 2 times better (2.9% </a:t>
                </a:r>
                <a14:m>
                  <m:oMath xmlns:m="http://schemas.openxmlformats.org/officeDocument/2006/math">
                    <m:r>
                      <a:rPr lang="en-US" altLang="en-US" sz="2000" i="1" u="none" ker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 panose="020B0604020202020204" pitchFamily="34" charset="0"/>
                      </a:rPr>
                      <m:t>→</m:t>
                    </m:r>
                  </m:oMath>
                </a14:m>
                <a:endParaRPr lang="en-US" altLang="en-US" sz="2000" u="none" kern="0" dirty="0">
                  <a:ea typeface="ＭＳ Ｐゴシック" panose="020B0600070205080204" pitchFamily="34" charset="-128"/>
                  <a:cs typeface="Arial Black" panose="020B0604020202020204" pitchFamily="34" charset="0"/>
                </a:endParaRPr>
              </a:p>
              <a:p>
                <a:pPr>
                  <a:defRPr/>
                </a:pPr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Constraint on HH measurement.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BD5E492-5AA6-CA4E-8102-A57F7FCEE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7" y="628648"/>
                <a:ext cx="8540751" cy="5140327"/>
              </a:xfrm>
              <a:prstGeom prst="rect">
                <a:avLst/>
              </a:prstGeom>
              <a:blipFill>
                <a:blip r:embed="rId3"/>
                <a:stretch>
                  <a:fillRect l="-594" t="-4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2AF4A950-F199-AE4F-A2C3-3632578BAE34}"/>
              </a:ext>
            </a:extLst>
          </p:cNvPr>
          <p:cNvSpPr/>
          <p:nvPr/>
        </p:nvSpPr>
        <p:spPr>
          <a:xfrm>
            <a:off x="6732240" y="1379790"/>
            <a:ext cx="853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u="none" kern="0" dirty="0">
                <a:latin typeface="+mn-lt"/>
                <a:ea typeface="ＭＳ Ｐゴシック" panose="020B0600070205080204" pitchFamily="34" charset="-128"/>
                <a:cs typeface="Arial Black" panose="020B0604020202020204" pitchFamily="34" charset="0"/>
              </a:rPr>
              <a:t>1.4%)</a:t>
            </a:r>
            <a:endParaRPr lang="zh-CN" altLang="en-US" sz="2000" dirty="0"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F3CCD9-33AD-9642-9DA3-53EF8BF4CCE1}"/>
              </a:ext>
            </a:extLst>
          </p:cNvPr>
          <p:cNvSpPr txBox="1"/>
          <p:nvPr/>
        </p:nvSpPr>
        <p:spPr>
          <a:xfrm>
            <a:off x="7118870" y="562746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i="1" u="none" dirty="0" err="1"/>
              <a:t>Kaili</a:t>
            </a:r>
            <a:r>
              <a:rPr kumimoji="1" lang="en-US" altLang="zh-CN" sz="1400" i="1" u="none" dirty="0"/>
              <a:t> Zhang, </a:t>
            </a:r>
            <a:r>
              <a:rPr kumimoji="1" lang="en-US" altLang="zh-CN" sz="1400" i="1" u="none" dirty="0" err="1"/>
              <a:t>Jiayin</a:t>
            </a:r>
            <a:r>
              <a:rPr kumimoji="1" lang="en-US" altLang="zh-CN" sz="1400" i="1" u="none" dirty="0"/>
              <a:t> Gu</a:t>
            </a:r>
            <a:endParaRPr kumimoji="1" lang="zh-CN" altLang="en-US" sz="1400" i="1" u="none" dirty="0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E21BCBD9-D035-794C-B4BC-DF438DE028BC}"/>
              </a:ext>
            </a:extLst>
          </p:cNvPr>
          <p:cNvSpPr txBox="1">
            <a:spLocks/>
          </p:cNvSpPr>
          <p:nvPr/>
        </p:nvSpPr>
        <p:spPr bwMode="auto">
          <a:xfrm>
            <a:off x="6705600" y="6397625"/>
            <a:ext cx="2289175" cy="4762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u="none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A4628B00-420C-C440-90EE-4CC0569F10A2}" type="slidenum">
              <a:rPr lang="en-US" altLang="en-US" u="sng" smtClean="0"/>
              <a:pPr>
                <a:defRPr/>
              </a:pPr>
              <a:t>21</a:t>
            </a:fld>
            <a:endParaRPr lang="en-US" altLang="en-US" u="sng" dirty="0"/>
          </a:p>
        </p:txBody>
      </p:sp>
    </p:spTree>
    <p:extLst>
      <p:ext uri="{BB962C8B-B14F-4D97-AF65-F5344CB8AC3E}">
        <p14:creationId xmlns:p14="http://schemas.microsoft.com/office/powerpoint/2010/main" val="238533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E27205-4987-E54B-9D99-2EA74D93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381000"/>
            <a:ext cx="8540750" cy="743744"/>
          </a:xfrm>
        </p:spPr>
        <p:txBody>
          <a:bodyPr/>
          <a:lstStyle/>
          <a:p>
            <a:r>
              <a:rPr kumimoji="1" lang="en-US" altLang="zh-CN" dirty="0"/>
              <a:t>Impact of the updated running plans on Higgs physics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3AA3E8-D48C-2B47-9A4E-3775A644D4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628B00-420C-C440-90EE-4CC0569F10A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F65F14A-EDFC-3545-98BE-300716C366EB}"/>
                  </a:ext>
                </a:extLst>
              </p:cNvPr>
              <p:cNvSpPr txBox="1"/>
              <p:nvPr/>
            </p:nvSpPr>
            <p:spPr>
              <a:xfrm>
                <a:off x="143508" y="1628800"/>
                <a:ext cx="88569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u="none" dirty="0"/>
                  <a:t>With</a:t>
                </a:r>
                <a:r>
                  <a:rPr kumimoji="1" lang="zh-CN" altLang="en-US" sz="1600" u="none" dirty="0"/>
                  <a:t> </a:t>
                </a:r>
                <a:r>
                  <a:rPr kumimoji="1" lang="en-US" altLang="zh-CN" sz="1600" u="none" dirty="0"/>
                  <a:t>the Lum@ 240 GeV</a:t>
                </a:r>
                <a:r>
                  <a:rPr kumimoji="1" lang="zh-CN" altLang="en-US" sz="1600" u="none" dirty="0"/>
                  <a:t>：</a:t>
                </a:r>
                <a:r>
                  <a:rPr kumimoji="1" lang="en-US" altLang="zh-CN" sz="1600" u="none" dirty="0"/>
                  <a:t>5.6 ab</a:t>
                </a:r>
                <a:r>
                  <a:rPr kumimoji="1" lang="en-US" altLang="zh-CN" sz="1600" u="none" baseline="30000" dirty="0"/>
                  <a:t>-1</a:t>
                </a:r>
                <a:r>
                  <a:rPr kumimoji="1" lang="en-US" altLang="zh-CN" sz="1600" u="none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u="none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sz="1600" u="none" dirty="0"/>
                  <a:t> 9.3 ab</a:t>
                </a:r>
                <a:r>
                  <a:rPr kumimoji="1" lang="en-US" altLang="zh-CN" sz="1600" u="none" baseline="30000" dirty="0"/>
                  <a:t>-1</a:t>
                </a:r>
                <a:r>
                  <a:rPr kumimoji="1" lang="en-US" altLang="zh-CN" sz="1600" u="none" dirty="0"/>
                  <a:t> &amp; the Lum@360 GeV Run</a:t>
                </a:r>
                <a:r>
                  <a:rPr kumimoji="1" lang="zh-CN" altLang="en-US" sz="1600" u="none" dirty="0"/>
                  <a:t>： </a:t>
                </a:r>
                <a:r>
                  <a:rPr kumimoji="1" lang="en-US" altLang="zh-CN" sz="1600" u="none" dirty="0"/>
                  <a:t>2 ab</a:t>
                </a:r>
                <a:r>
                  <a:rPr kumimoji="1" lang="en-US" altLang="zh-CN" sz="1600" u="none" baseline="30000" dirty="0"/>
                  <a:t>-1</a:t>
                </a:r>
                <a:r>
                  <a:rPr kumimoji="1" lang="en-US" altLang="zh-CN" sz="1600" u="none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u="none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sz="1600" u="none" dirty="0"/>
                  <a:t> 1 ab</a:t>
                </a:r>
                <a:r>
                  <a:rPr kumimoji="1" lang="en-US" altLang="zh-CN" sz="1600" u="none" baseline="30000" dirty="0"/>
                  <a:t>-1</a:t>
                </a:r>
                <a:r>
                  <a:rPr kumimoji="1" lang="en-US" altLang="zh-CN" sz="1600" u="none" dirty="0"/>
                  <a:t>:</a:t>
                </a:r>
              </a:p>
              <a:p>
                <a:r>
                  <a:rPr kumimoji="1" lang="en-US" altLang="zh-CN" sz="1600" b="1" u="none" dirty="0">
                    <a:solidFill>
                      <a:srgbClr val="C00000"/>
                    </a:solidFill>
                  </a:rPr>
                  <a:t>the precision for Higgs width :  1.43% </a:t>
                </a:r>
                <a14:m>
                  <m:oMath xmlns:m="http://schemas.openxmlformats.org/officeDocument/2006/math">
                    <m:r>
                      <a:rPr kumimoji="1" lang="en-US" altLang="zh-CN" sz="1600" b="1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sz="1600" b="1" u="none" dirty="0">
                    <a:solidFill>
                      <a:srgbClr val="C00000"/>
                    </a:solidFill>
                  </a:rPr>
                  <a:t> 1.36% (very stable </a:t>
                </a:r>
                <a:r>
                  <a:rPr kumimoji="1" lang="en-US" altLang="zh-CN" sz="1600" b="1" u="none" dirty="0">
                    <a:solidFill>
                      <a:srgbClr val="C00000"/>
                    </a:solidFill>
                    <a:sym typeface="Wingdings" pitchFamily="2" charset="2"/>
                  </a:rPr>
                  <a:t></a:t>
                </a:r>
                <a:r>
                  <a:rPr kumimoji="1" lang="en-US" altLang="zh-CN" sz="1600" b="1" u="none" dirty="0">
                    <a:solidFill>
                      <a:srgbClr val="C00000"/>
                    </a:solidFill>
                  </a:rPr>
                  <a:t>)</a:t>
                </a:r>
                <a:endParaRPr kumimoji="1" lang="zh-CN" altLang="en-US" sz="1600" b="1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F65F14A-EDFC-3545-98BE-300716C36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8" y="1628800"/>
                <a:ext cx="8856984" cy="584775"/>
              </a:xfrm>
              <a:prstGeom prst="rect">
                <a:avLst/>
              </a:prstGeom>
              <a:blipFill>
                <a:blip r:embed="rId2"/>
                <a:stretch>
                  <a:fillRect l="-430" t="-6383" b="-12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9B6E40C5-B8D8-BC49-99FA-59BDB592B5A0}"/>
              </a:ext>
            </a:extLst>
          </p:cNvPr>
          <p:cNvGrpSpPr/>
          <p:nvPr/>
        </p:nvGrpSpPr>
        <p:grpSpPr>
          <a:xfrm>
            <a:off x="1475656" y="2596844"/>
            <a:ext cx="5907216" cy="3315664"/>
            <a:chOff x="1475656" y="2596844"/>
            <a:chExt cx="5907216" cy="33156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2A2DD4D-A164-5D4F-931F-78AC376F6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2596844"/>
              <a:ext cx="5907216" cy="3315664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5BD524C-DF7D-D649-9E6F-727D01AF9931}"/>
                </a:ext>
              </a:extLst>
            </p:cNvPr>
            <p:cNvSpPr txBox="1"/>
            <p:nvPr/>
          </p:nvSpPr>
          <p:spPr>
            <a:xfrm>
              <a:off x="2843808" y="5517232"/>
              <a:ext cx="51167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900" b="1" u="none" dirty="0">
                  <a:solidFill>
                    <a:srgbClr val="FF0000"/>
                  </a:solidFill>
                </a:rPr>
                <a:t>1.43%</a:t>
              </a:r>
              <a:endParaRPr kumimoji="1" lang="zh-CN" altLang="en-US" sz="900" b="1" u="none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986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78DA8C0-52F8-6649-B215-D19D257975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FB5699-E7AC-AF42-8163-22B094DB13DD}" type="slidenum">
              <a:rPr lang="en-US" altLang="en-US" u="sng" smtClean="0"/>
              <a:pPr>
                <a:defRPr/>
              </a:pPr>
              <a:t>23</a:t>
            </a:fld>
            <a:endParaRPr lang="en-US" altLang="en-US" u="sng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0DC464D-E8B1-4042-BEE3-177C8B50A6C4}"/>
              </a:ext>
            </a:extLst>
          </p:cNvPr>
          <p:cNvSpPr txBox="1">
            <a:spLocks/>
          </p:cNvSpPr>
          <p:nvPr/>
        </p:nvSpPr>
        <p:spPr>
          <a:xfrm>
            <a:off x="279722" y="20960"/>
            <a:ext cx="8540750" cy="7437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kumimoji="1" lang="en-US" altLang="zh-CN" sz="2800" u="none" kern="0" dirty="0"/>
              <a:t>Search for New Physics </a:t>
            </a:r>
            <a:endParaRPr kumimoji="1" lang="zh-CN" altLang="en-US" sz="2800" u="none" kern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BD5E492-5AA6-CA4E-8102-A57F7FCEE65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-36512" y="592929"/>
                <a:ext cx="9180512" cy="514032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1500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defRPr/>
                </a:pPr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 With some 2HDM(+s) Model (X</a:t>
                </a:r>
                <a14:m>
                  <m:oMath xmlns:m="http://schemas.openxmlformats.org/officeDocument/2006/math">
                    <m:r>
                      <a:rPr lang="en-US" altLang="en-US" sz="2000" b="0" i="1" u="none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 panose="020B0604020202020204" pitchFamily="34" charset="0"/>
                      </a:rPr>
                      <m:t>→</m:t>
                    </m:r>
                    <m:r>
                      <a:rPr lang="en-US" altLang="en-US" sz="2000" b="0" i="1" u="none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 panose="020B0604020202020204" pitchFamily="34" charset="0"/>
                      </a:rPr>
                      <m:t>𝑆h</m:t>
                    </m:r>
                  </m:oMath>
                </a14:m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), it is feasible to do it at 360 GeV run. </a:t>
                </a:r>
              </a:p>
              <a:p>
                <a:pPr lvl="1">
                  <a:defRPr/>
                </a:pPr>
                <a:r>
                  <a:rPr lang="en-US" altLang="en-US" sz="16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CMS shows some discrepancy with SM from VH</a:t>
                </a:r>
                <a14:m>
                  <m:oMath xmlns:m="http://schemas.openxmlformats.org/officeDocument/2006/math">
                    <m:r>
                      <a:rPr lang="en-US" altLang="en-US" sz="1600" i="1" u="none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en-US" sz="16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WW study.</a:t>
                </a:r>
              </a:p>
              <a:p>
                <a:pPr lvl="1">
                  <a:defRPr/>
                </a:pPr>
                <a:r>
                  <a:rPr lang="en-US" altLang="en-US" sz="16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Cumulate ATLAS/CMS public results on di-photon/</a:t>
                </a:r>
                <a:r>
                  <a:rPr lang="en-US" altLang="en-US" sz="1600" u="none" kern="0" dirty="0" err="1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z</a:t>
                </a:r>
                <a:r>
                  <a:rPr lang="en-US" altLang="en-US" sz="1600" u="none" kern="0" dirty="0" err="1">
                    <a:latin typeface="Symbol" pitchFamily="2" charset="2"/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g</a:t>
                </a:r>
                <a:r>
                  <a:rPr lang="en-US" altLang="en-US" sz="16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 channels show promising excesses</a:t>
                </a:r>
                <a:r>
                  <a:rPr lang="zh-CN" altLang="en-US" sz="16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 （</a:t>
                </a:r>
                <a:r>
                  <a:rPr lang="en-US" altLang="zh-CN" sz="1600" kern="0" dirty="0">
                    <a:solidFill>
                      <a:srgbClr val="7030A0"/>
                    </a:solidFill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arix:2109.02650</a:t>
                </a:r>
                <a:r>
                  <a:rPr lang="zh-CN" altLang="en-US" sz="16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）</a:t>
                </a:r>
                <a:r>
                  <a:rPr lang="en-US" altLang="zh-CN" sz="16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, indicating. X</a:t>
                </a:r>
                <a:r>
                  <a:rPr lang="en-US" altLang="en-US" sz="16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~250-280 GeV, S~150 GeV.</a:t>
                </a:r>
              </a:p>
              <a:p>
                <a:pPr>
                  <a:defRPr/>
                </a:pPr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Plan to perform further studies with CEPC</a:t>
                </a:r>
                <a:r>
                  <a:rPr lang="zh-CN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 </a:t>
                </a:r>
                <a:r>
                  <a:rPr lang="en-US" altLang="zh-CN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(a bit higher colliding energy will be better )</a:t>
                </a:r>
                <a:r>
                  <a:rPr lang="en-US" altLang="en-US" sz="2000" u="none" kern="0" dirty="0">
                    <a:ea typeface="ＭＳ Ｐゴシック" panose="020B0600070205080204" pitchFamily="34" charset="-128"/>
                    <a:cs typeface="Arial Black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BD5E492-5AA6-CA4E-8102-A57F7FCEE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592929"/>
                <a:ext cx="9180512" cy="5140327"/>
              </a:xfrm>
              <a:prstGeom prst="rect">
                <a:avLst/>
              </a:prstGeom>
              <a:blipFill>
                <a:blip r:embed="rId2"/>
                <a:stretch>
                  <a:fillRect l="-553" t="-4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2AF4A950-F199-AE4F-A2C3-3632578BAE34}"/>
              </a:ext>
            </a:extLst>
          </p:cNvPr>
          <p:cNvSpPr/>
          <p:nvPr/>
        </p:nvSpPr>
        <p:spPr>
          <a:xfrm>
            <a:off x="6732240" y="1379790"/>
            <a:ext cx="255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u="none" kern="0" dirty="0">
                <a:latin typeface="+mn-lt"/>
                <a:ea typeface="ＭＳ Ｐゴシック" panose="020B0600070205080204" pitchFamily="34" charset="-128"/>
                <a:cs typeface="Arial Black" panose="020B0604020202020204" pitchFamily="34" charset="0"/>
              </a:rPr>
              <a:t> </a:t>
            </a:r>
            <a:endParaRPr lang="zh-CN" altLang="en-US" sz="2000" dirty="0">
              <a:latin typeface="+mn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09DE0D3-D359-FF42-9EED-ECFF9EF8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820" y="3025667"/>
            <a:ext cx="3442197" cy="352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C371889-895C-C34D-8996-9B1A0C35E375}"/>
              </a:ext>
            </a:extLst>
          </p:cNvPr>
          <p:cNvSpPr/>
          <p:nvPr/>
        </p:nvSpPr>
        <p:spPr>
          <a:xfrm>
            <a:off x="1403648" y="4057327"/>
            <a:ext cx="1993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altLang="en-US" sz="1400" b="1" dirty="0">
                <a:solidFill>
                  <a:srgbClr val="7030A0"/>
                </a:solidFill>
                <a:cs typeface="Arial" panose="020B0604020202020204" pitchFamily="34" charset="0"/>
              </a:rPr>
              <a:t>CMS-PAS-HIG-19-017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8FDA4DE-C2E5-6B49-ACD4-A11DDF39F27F}"/>
              </a:ext>
            </a:extLst>
          </p:cNvPr>
          <p:cNvGrpSpPr/>
          <p:nvPr/>
        </p:nvGrpSpPr>
        <p:grpSpPr>
          <a:xfrm>
            <a:off x="4212350" y="3068960"/>
            <a:ext cx="4159515" cy="3095114"/>
            <a:chOff x="4644400" y="3429000"/>
            <a:chExt cx="3727465" cy="2735074"/>
          </a:xfrm>
        </p:grpSpPr>
        <p:pic>
          <p:nvPicPr>
            <p:cNvPr id="9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573FC77C-9140-E14D-B0B1-7F5FE00A5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400" y="3429000"/>
              <a:ext cx="3727465" cy="2735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C1D0E92-78A8-6349-9DC0-7E71BAD525BF}"/>
                </a:ext>
              </a:extLst>
            </p:cNvPr>
            <p:cNvSpPr txBox="1"/>
            <p:nvPr/>
          </p:nvSpPr>
          <p:spPr>
            <a:xfrm>
              <a:off x="6516216" y="3751148"/>
              <a:ext cx="27443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i="1" u="none" dirty="0"/>
                <a:t>X</a:t>
              </a:r>
              <a:endParaRPr kumimoji="1" lang="zh-CN" altLang="en-US" sz="1000" i="1" u="none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3EDB3B3-3F69-1F48-9E82-90F9A83AA1BB}"/>
                </a:ext>
              </a:extLst>
            </p:cNvPr>
            <p:cNvSpPr txBox="1"/>
            <p:nvPr/>
          </p:nvSpPr>
          <p:spPr>
            <a:xfrm>
              <a:off x="7753950" y="5407332"/>
              <a:ext cx="27443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i="1" u="none" dirty="0"/>
                <a:t>X</a:t>
              </a:r>
              <a:endParaRPr kumimoji="1" lang="zh-CN" altLang="en-US" sz="1000" i="1" u="none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B754C56-64C6-6D45-805C-DB44B76EF3ED}"/>
                </a:ext>
              </a:extLst>
            </p:cNvPr>
            <p:cNvSpPr txBox="1"/>
            <p:nvPr/>
          </p:nvSpPr>
          <p:spPr>
            <a:xfrm>
              <a:off x="5439598" y="5301208"/>
              <a:ext cx="27443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i="1" u="none" dirty="0"/>
                <a:t>X</a:t>
              </a:r>
              <a:endParaRPr kumimoji="1" lang="zh-CN" altLang="en-US" sz="1000" i="1" u="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565389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1">
            <a:extLst>
              <a:ext uri="{FF2B5EF4-FFF2-40B4-BE49-F238E27FC236}">
                <a16:creationId xmlns:a16="http://schemas.microsoft.com/office/drawing/2014/main" id="{E4C74E3C-B19A-594D-8423-FB03919A8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2FEFFF3-27F2-114C-9B1B-B535C7EF71A0}" type="slidenum">
              <a:rPr lang="en-US" altLang="en-US" sz="1662" u="sng">
                <a:solidFill>
                  <a:schemeClr val="tx1"/>
                </a:solidFill>
              </a:rPr>
              <a:pPr/>
              <a:t>24</a:t>
            </a:fld>
            <a:endParaRPr lang="en-US" altLang="en-US" sz="1662" u="sng" dirty="0">
              <a:solidFill>
                <a:schemeClr val="tx1"/>
              </a:solidFill>
            </a:endParaRPr>
          </a:p>
        </p:txBody>
      </p:sp>
      <p:sp>
        <p:nvSpPr>
          <p:cNvPr id="32770" name="TextBox 5">
            <a:extLst>
              <a:ext uri="{FF2B5EF4-FFF2-40B4-BE49-F238E27FC236}">
                <a16:creationId xmlns:a16="http://schemas.microsoft.com/office/drawing/2014/main" id="{32AA2241-C975-BA48-AF7E-6CE74C001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844824"/>
            <a:ext cx="5697415" cy="145604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31" b="1" u="none" dirty="0">
                <a:solidFill>
                  <a:schemeClr val="tx2"/>
                </a:solidFill>
                <a:latin typeface="Arial" panose="020B0604020202020204" pitchFamily="34" charset="0"/>
              </a:rPr>
              <a:t>EW</a:t>
            </a:r>
            <a:r>
              <a:rPr lang="zh-CN" altLang="en-US" sz="4431" b="1" u="none" dirty="0">
                <a:solidFill>
                  <a:schemeClr val="tx2"/>
                </a:solidFill>
                <a:latin typeface="Arial" panose="020B0604020202020204" pitchFamily="34" charset="0"/>
              </a:rPr>
              <a:t>，</a:t>
            </a:r>
            <a:r>
              <a:rPr lang="en-US" altLang="zh-CN" sz="4431" b="1" u="none" dirty="0">
                <a:solidFill>
                  <a:schemeClr val="tx2"/>
                </a:solidFill>
                <a:latin typeface="Arial" panose="020B0604020202020204" pitchFamily="34" charset="0"/>
              </a:rPr>
              <a:t>Flavor</a:t>
            </a:r>
            <a:r>
              <a:rPr lang="zh-CN" altLang="en-US" sz="4431" b="1" u="none" dirty="0">
                <a:solidFill>
                  <a:schemeClr val="tx2"/>
                </a:solidFill>
                <a:latin typeface="Arial" panose="020B0604020202020204" pitchFamily="34" charset="0"/>
              </a:rPr>
              <a:t>，</a:t>
            </a:r>
            <a:r>
              <a:rPr lang="en-US" altLang="zh-CN" sz="4431" b="1" u="none" dirty="0">
                <a:solidFill>
                  <a:schemeClr val="tx2"/>
                </a:solidFill>
                <a:latin typeface="Arial" panose="020B0604020202020204" pitchFamily="34" charset="0"/>
              </a:rPr>
              <a:t> QCD</a:t>
            </a:r>
            <a:r>
              <a:rPr lang="zh-CN" altLang="en-US" sz="4431" b="1" u="none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4431" b="1" u="none" dirty="0">
                <a:solidFill>
                  <a:schemeClr val="tx2"/>
                </a:solidFill>
                <a:latin typeface="Arial" panose="020B0604020202020204" pitchFamily="34" charset="0"/>
              </a:rPr>
              <a:t>and BSM</a:t>
            </a:r>
            <a:endParaRPr lang="en-US" altLang="en-US" sz="4431" b="1" u="none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54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349B0FEF-F46A-D144-B628-2FDF471D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5AA23A58-CF25-B044-AC94-D5FCFA80313F}" type="slidenum">
              <a:rPr lang="en-none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-none" dirty="0">
              <a:solidFill>
                <a:prstClr val="black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41BD607-16A1-C240-9474-AEC3679A82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171" y="146977"/>
            <a:ext cx="8228763" cy="1145009"/>
          </a:xfrm>
        </p:spPr>
        <p:txBody>
          <a:bodyPr/>
          <a:lstStyle/>
          <a:p>
            <a:pPr lvl="0"/>
            <a:r>
              <a:rPr lang="en-none" dirty="0">
                <a:solidFill>
                  <a:srgbClr val="0000A2"/>
                </a:solidFill>
              </a:rPr>
              <a:t>EW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AA9FAE-612E-384C-BCAF-770C1E0D3F5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90" y="1508373"/>
            <a:ext cx="5498795" cy="346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B61F32D-22DA-4141-BA44-CD979684008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24593" y="1543642"/>
            <a:ext cx="3548958" cy="36563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E7F7954-413D-304E-992D-C809A277B498}"/>
              </a:ext>
            </a:extLst>
          </p:cNvPr>
          <p:cNvSpPr txBox="1"/>
          <p:nvPr/>
        </p:nvSpPr>
        <p:spPr>
          <a:xfrm>
            <a:off x="663552" y="5308777"/>
            <a:ext cx="7818504" cy="32314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solidFill>
                  <a:prstClr val="black"/>
                </a:solidFill>
                <a:latin typeface="Arial" pitchFamily="18"/>
                <a:ea typeface="SimSun" pitchFamily="2"/>
                <a:cs typeface="Lucida Sans" pitchFamily="2"/>
              </a:rPr>
              <a:t>With 2 years of Z pole operation (~ 1 Tera Z) and 1 year of W mass scan (~1E7 W)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>
            <a:extLst>
              <a:ext uri="{FF2B5EF4-FFF2-40B4-BE49-F238E27FC236}">
                <a16:creationId xmlns:a16="http://schemas.microsoft.com/office/drawing/2014/main" id="{9CA5055A-E7EE-FD44-AB5D-377D33EF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prstClr val="black"/>
                </a:solidFill>
              </a:rPr>
              <a:t>02/11/2021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63C6BD-28C0-4A4B-AEDF-546D5EC0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35721513-0173-B047-9680-844E2E34FEE9}" type="slidenum">
              <a:rPr lang="en-none" u="none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-none" u="none">
              <a:solidFill>
                <a:prstClr val="black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3F53464-E6FF-114D-B8E6-247B16FF4990}"/>
              </a:ext>
            </a:extLst>
          </p:cNvPr>
          <p:cNvGrpSpPr/>
          <p:nvPr/>
        </p:nvGrpSpPr>
        <p:grpSpPr>
          <a:xfrm>
            <a:off x="-16327" y="174086"/>
            <a:ext cx="9143107" cy="6470285"/>
            <a:chOff x="-16327" y="174086"/>
            <a:chExt cx="9143107" cy="647028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ABEDDC1-2EDF-684A-9F8C-E94FAF07D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-16327" y="174086"/>
              <a:ext cx="9143107" cy="6470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B676572-5E93-0749-9958-DB3EAC01B7F8}"/>
                </a:ext>
              </a:extLst>
            </p:cNvPr>
            <p:cNvSpPr txBox="1"/>
            <p:nvPr/>
          </p:nvSpPr>
          <p:spPr>
            <a:xfrm>
              <a:off x="6084168" y="1196752"/>
              <a:ext cx="2160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u="none" dirty="0"/>
                <a:t>7</a:t>
              </a:r>
              <a:endParaRPr kumimoji="1" lang="zh-CN" altLang="en-US" sz="1400" u="none" dirty="0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E074930A-0D22-FB47-8E4B-EA29C1D03E52}"/>
              </a:ext>
            </a:extLst>
          </p:cNvPr>
          <p:cNvSpPr txBox="1">
            <a:spLocks/>
          </p:cNvSpPr>
          <p:nvPr/>
        </p:nvSpPr>
        <p:spPr>
          <a:xfrm>
            <a:off x="6708242" y="64003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none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5AA23A58-CF25-B044-AC94-D5FCFA80313F}" type="slidenum">
              <a:rPr lang="en-US" altLang="zh-CN" smtClean="0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1">
            <a:extLst>
              <a:ext uri="{FF2B5EF4-FFF2-40B4-BE49-F238E27FC236}">
                <a16:creationId xmlns:a16="http://schemas.microsoft.com/office/drawing/2014/main" id="{9DBEF3FE-2CA2-654B-B120-1CBC7B62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prstClr val="black"/>
                </a:solidFill>
              </a:rPr>
              <a:t>02/11/2021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C981B905-3B74-154F-BD10-833A8767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15105320-0996-434F-AE5C-3BAF3D57F2CD}" type="slidenum">
              <a:rPr lang="en-none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none" dirty="0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84D0158-1C49-C74F-92EE-F2FF735AE7E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091734"/>
            <a:ext cx="9143107" cy="50824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B6C24792-AAD8-9F4A-9AEF-93B20251F4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1520" y="89445"/>
            <a:ext cx="8228763" cy="970837"/>
          </a:xfrm>
        </p:spPr>
        <p:txBody>
          <a:bodyPr/>
          <a:lstStyle/>
          <a:p>
            <a:pPr lvl="0"/>
            <a:r>
              <a:rPr lang="en-none" dirty="0">
                <a:solidFill>
                  <a:srgbClr val="001AB5"/>
                </a:solidFill>
              </a:rPr>
              <a:t>EW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D075B5-E4C5-244C-9551-CC66B341851F}"/>
              </a:ext>
            </a:extLst>
          </p:cNvPr>
          <p:cNvSpPr txBox="1"/>
          <p:nvPr/>
        </p:nvSpPr>
        <p:spPr>
          <a:xfrm>
            <a:off x="7308304" y="4653136"/>
            <a:ext cx="16914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u="none" dirty="0">
                <a:solidFill>
                  <a:srgbClr val="FF0000"/>
                </a:solidFill>
              </a:rPr>
              <a:t>Lum increased with factor 3.6, </a:t>
            </a:r>
          </a:p>
          <a:p>
            <a:r>
              <a:rPr kumimoji="1" lang="en-US" altLang="zh-CN" b="1" u="none" dirty="0" err="1">
                <a:solidFill>
                  <a:srgbClr val="FF0000"/>
                </a:solidFill>
              </a:rPr>
              <a:t>Precsion</a:t>
            </a:r>
            <a:r>
              <a:rPr kumimoji="1" lang="en-US" altLang="zh-CN" b="1" u="none" dirty="0">
                <a:solidFill>
                  <a:srgbClr val="FF0000"/>
                </a:solidFill>
              </a:rPr>
              <a:t> can reach ~5.3X10</a:t>
            </a:r>
            <a:r>
              <a:rPr kumimoji="1" lang="en-US" altLang="zh-CN" b="1" u="none" baseline="30000" dirty="0">
                <a:solidFill>
                  <a:srgbClr val="FF0000"/>
                </a:solidFill>
              </a:rPr>
              <a:t>-5</a:t>
            </a:r>
            <a:r>
              <a:rPr kumimoji="1" lang="en-US" altLang="zh-CN" b="1" u="none" dirty="0">
                <a:solidFill>
                  <a:srgbClr val="FF0000"/>
                </a:solidFill>
              </a:rPr>
              <a:t>.</a:t>
            </a:r>
            <a:endParaRPr kumimoji="1" lang="zh-CN" altLang="en-US" b="1" u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8DA31B2-1131-9C48-96FE-EC5F651E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prstClr val="black"/>
                </a:solidFill>
              </a:rPr>
              <a:t>02/11/2021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1CC573-BADC-B44E-85A8-8EA858C6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6CEDA1FD-7359-7249-BCD9-DE3DB25AC1CB}" type="slidenum">
              <a:rPr lang="en-none" u="none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none" u="none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B4C8CC-970B-1345-B9CD-25400067A8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920" y="17015"/>
            <a:ext cx="9143107" cy="68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EBFC548-964A-2D45-AACE-51E2C9CDA61B}"/>
              </a:ext>
            </a:extLst>
          </p:cNvPr>
          <p:cNvSpPr txBox="1">
            <a:spLocks/>
          </p:cNvSpPr>
          <p:nvPr/>
        </p:nvSpPr>
        <p:spPr>
          <a:xfrm>
            <a:off x="6708242" y="64003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none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5AA23A58-CF25-B044-AC94-D5FCFA80313F}" type="slidenum">
              <a:rPr lang="en-US" altLang="zh-CN" smtClean="0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C8BDBD6-83F7-EA46-87B5-A49B4C1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9632" y="6510777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2</a:t>
            </a:fld>
            <a:endParaRPr lang="en-none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0903E84-387A-ED4F-8E42-D39AA261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98369" y="1659240"/>
            <a:ext cx="5142527" cy="366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E540E9-9183-2741-B71F-69C9C6ABCDF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17912" y="1493353"/>
            <a:ext cx="1664105" cy="12441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8CC195A1-7184-8945-AF18-1CA836E994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618" y="90568"/>
            <a:ext cx="8228763" cy="1144888"/>
          </a:xfrm>
        </p:spPr>
        <p:txBody>
          <a:bodyPr/>
          <a:lstStyle/>
          <a:p>
            <a:pPr lvl="0"/>
            <a:r>
              <a:rPr lang="en-none" sz="3628" dirty="0"/>
              <a:t>Detector &amp; Software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248A57D-0EA8-5D4D-8334-2436F6F77E37}"/>
              </a:ext>
            </a:extLst>
          </p:cNvPr>
          <p:cNvSpPr txBox="1"/>
          <p:nvPr/>
        </p:nvSpPr>
        <p:spPr>
          <a:xfrm>
            <a:off x="620773" y="5840571"/>
            <a:ext cx="8323835" cy="32314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 dirty="0">
                <a:latin typeface="Arial" pitchFamily="18"/>
                <a:ea typeface="SimSun" pitchFamily="2"/>
                <a:cs typeface="Lucida Sans" pitchFamily="2"/>
              </a:rPr>
              <a:t>Full simulation reconstruction Chain functional, iterating/validation with hardware studies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2D9DEA-34E3-B449-83F6-68E0DB62D7D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0773" y="1147535"/>
            <a:ext cx="2776012" cy="2330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643394-7D0B-DA4B-AA4C-F16149DE742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63551" y="3478457"/>
            <a:ext cx="2656494" cy="201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>
            <a:extLst>
              <a:ext uri="{FF2B5EF4-FFF2-40B4-BE49-F238E27FC236}">
                <a16:creationId xmlns:a16="http://schemas.microsoft.com/office/drawing/2014/main" id="{0FD88A03-46FB-DE4B-9E05-11387808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prstClr val="black"/>
                </a:solidFill>
              </a:rPr>
              <a:t>02/11/2021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62D2A2-1CDB-A84E-AA45-A58DE67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3DAEBD31-B7DA-0F48-993A-C93EC8610E2E}" type="slidenum">
              <a:rPr lang="en-none" u="none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none" u="none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09DD1C1-B923-DD42-B611-7088E83AC1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7516" y="-25896"/>
            <a:ext cx="9143107" cy="6828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7517E3E-7EA3-2249-9878-A5E03A70E852}"/>
              </a:ext>
            </a:extLst>
          </p:cNvPr>
          <p:cNvSpPr txBox="1">
            <a:spLocks/>
          </p:cNvSpPr>
          <p:nvPr/>
        </p:nvSpPr>
        <p:spPr>
          <a:xfrm>
            <a:off x="6708242" y="64003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none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5AA23A58-CF25-B044-AC94-D5FCFA80313F}" type="slidenum">
              <a:rPr lang="en-US" altLang="zh-CN" smtClean="0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>
            <a:extLst>
              <a:ext uri="{FF2B5EF4-FFF2-40B4-BE49-F238E27FC236}">
                <a16:creationId xmlns:a16="http://schemas.microsoft.com/office/drawing/2014/main" id="{7D367EE3-13D2-7E4E-BE47-A58AB285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prstClr val="black"/>
                </a:solidFill>
              </a:rPr>
              <a:t>02/11/2021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12DCDC-827B-6240-BF40-7805E60C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AA37221F-42C3-974A-8065-D4490C561090}" type="slidenum">
              <a:rPr lang="en-none" u="none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none" u="none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EB1DCE1-DC0D-8042-A5D8-184B47654EC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920" y="30404"/>
            <a:ext cx="9143107" cy="68258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47BA6FD-7D48-1B41-B692-204EE9973440}"/>
              </a:ext>
            </a:extLst>
          </p:cNvPr>
          <p:cNvSpPr txBox="1">
            <a:spLocks/>
          </p:cNvSpPr>
          <p:nvPr/>
        </p:nvSpPr>
        <p:spPr>
          <a:xfrm>
            <a:off x="6708242" y="64003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none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5AA23A58-CF25-B044-AC94-D5FCFA80313F}" type="slidenum">
              <a:rPr lang="en-US" altLang="zh-CN" smtClean="0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>
            <a:extLst>
              <a:ext uri="{FF2B5EF4-FFF2-40B4-BE49-F238E27FC236}">
                <a16:creationId xmlns:a16="http://schemas.microsoft.com/office/drawing/2014/main" id="{9DCA9826-B7F9-A944-B92D-4079CB8FD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prstClr val="black"/>
                </a:solidFill>
              </a:rPr>
              <a:t>02/11/2021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0D1B1F-72D5-5F49-9D02-B2690165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1B491B5B-14FC-6C49-9870-F2DDAF666B63}" type="slidenum">
              <a:rPr lang="en-none" u="none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none" u="none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F201336-CAA7-1840-BD83-B02AC350E0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920" y="10484"/>
            <a:ext cx="9143107" cy="68236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147F11C-AF41-064E-AAD3-887730F1F186}"/>
              </a:ext>
            </a:extLst>
          </p:cNvPr>
          <p:cNvSpPr txBox="1">
            <a:spLocks/>
          </p:cNvSpPr>
          <p:nvPr/>
        </p:nvSpPr>
        <p:spPr>
          <a:xfrm>
            <a:off x="6708242" y="64003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none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5AA23A58-CF25-B044-AC94-D5FCFA80313F}" type="slidenum">
              <a:rPr lang="en-US" altLang="zh-CN" smtClean="0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5ED274-4768-F146-A14A-F1A072139C3B}"/>
              </a:ext>
            </a:extLst>
          </p:cNvPr>
          <p:cNvSpPr txBox="1"/>
          <p:nvPr/>
        </p:nvSpPr>
        <p:spPr>
          <a:xfrm>
            <a:off x="5148064" y="5085184"/>
            <a:ext cx="396852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600" b="1" u="none" dirty="0">
                <a:solidFill>
                  <a:srgbClr val="C00000"/>
                </a:solidFill>
              </a:rPr>
              <a:t>Sensitive to New Physics up to 10 </a:t>
            </a:r>
            <a:r>
              <a:rPr kumimoji="1" lang="en-US" altLang="zh-CN" sz="1600" b="1" u="none" dirty="0" err="1">
                <a:solidFill>
                  <a:srgbClr val="C00000"/>
                </a:solidFill>
              </a:rPr>
              <a:t>TeV</a:t>
            </a:r>
            <a:r>
              <a:rPr kumimoji="1" lang="en-US" altLang="zh-CN" sz="1600" b="1" u="none" dirty="0">
                <a:solidFill>
                  <a:srgbClr val="C00000"/>
                </a:solidFill>
              </a:rPr>
              <a:t> </a:t>
            </a:r>
            <a:endParaRPr kumimoji="1" lang="zh-CN" altLang="en-US" sz="1600" b="1" u="none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占位符 1">
            <a:extLst>
              <a:ext uri="{FF2B5EF4-FFF2-40B4-BE49-F238E27FC236}">
                <a16:creationId xmlns:a16="http://schemas.microsoft.com/office/drawing/2014/main" id="{068C8210-3A12-124B-A50A-89021D856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prstClr val="black"/>
                </a:solidFill>
              </a:rPr>
              <a:t>16/6/2021</a:t>
            </a:r>
          </a:p>
        </p:txBody>
      </p:sp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77C7BAB2-942D-FE45-A0A5-44463FB7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B23C5E32-4C8C-9147-9260-FA05C268A680}" type="slidenum">
              <a:rPr lang="en-none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none" dirty="0">
              <a:solidFill>
                <a:prstClr val="black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8A401B8-0C51-0A41-BF02-C337BBFB0F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none"/>
              <a:t>CP measurement with Bs-&gt;J/psi Phi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0663B5-D2EC-8847-B356-97644A415A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96057" y="4562280"/>
            <a:ext cx="5461895" cy="1324492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none" sz="1633" dirty="0"/>
              <a:t>With a decent </a:t>
            </a:r>
            <a:r>
              <a:rPr lang="en-none" sz="1633" dirty="0" err="1"/>
              <a:t>Pid</a:t>
            </a:r>
            <a:r>
              <a:rPr lang="en-none" sz="1633" dirty="0"/>
              <a:t>, the effective tagging power on jet Charge can be 5-6 times better than </a:t>
            </a:r>
            <a:r>
              <a:rPr lang="en-none" sz="1633" dirty="0" err="1"/>
              <a:t>LHCb</a:t>
            </a:r>
            <a:r>
              <a:rPr lang="en-none" sz="1633" dirty="0"/>
              <a:t>, which can compensate the statistic difference between </a:t>
            </a:r>
            <a:r>
              <a:rPr lang="en-none" sz="1633" dirty="0" err="1"/>
              <a:t>LHCb</a:t>
            </a:r>
            <a:r>
              <a:rPr lang="en-none" sz="1633" dirty="0"/>
              <a:t> &amp; CEPC.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633" dirty="0">
                <a:solidFill>
                  <a:srgbClr val="FF0000"/>
                </a:solidFill>
              </a:rPr>
              <a:t>Strong motivation to higher Luminosity at Z pole</a:t>
            </a:r>
            <a:r>
              <a:rPr lang="zh-CN" altLang="en-US" sz="1633" dirty="0">
                <a:solidFill>
                  <a:srgbClr val="FF0000"/>
                </a:solidFill>
              </a:rPr>
              <a:t> （</a:t>
            </a:r>
            <a:r>
              <a:rPr lang="en-US" altLang="zh-CN" sz="1633" dirty="0">
                <a:solidFill>
                  <a:srgbClr val="FF0000"/>
                </a:solidFill>
              </a:rPr>
              <a:t>3.6</a:t>
            </a:r>
            <a:r>
              <a:rPr lang="zh-CN" altLang="en-US" sz="1633" dirty="0">
                <a:solidFill>
                  <a:srgbClr val="FF0000"/>
                </a:solidFill>
              </a:rPr>
              <a:t> </a:t>
            </a:r>
            <a:r>
              <a:rPr lang="en-US" altLang="zh-CN" sz="1633" dirty="0">
                <a:solidFill>
                  <a:srgbClr val="FF0000"/>
                </a:solidFill>
              </a:rPr>
              <a:t>factor more events)</a:t>
            </a:r>
            <a:endParaRPr lang="en-none" sz="1633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7448A0-B8E3-1C42-BB9C-B5599979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0267" y="2367203"/>
            <a:ext cx="2896182" cy="198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0D317D-B742-E543-A611-85424868C70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5823" y="4351982"/>
            <a:ext cx="2839689" cy="18107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直线连接符 5">
            <a:extLst>
              <a:ext uri="{FF2B5EF4-FFF2-40B4-BE49-F238E27FC236}">
                <a16:creationId xmlns:a16="http://schemas.microsoft.com/office/drawing/2014/main" id="{03C6D5BF-B789-0347-BD3B-0E790B919639}"/>
              </a:ext>
            </a:extLst>
          </p:cNvPr>
          <p:cNvSpPr/>
          <p:nvPr/>
        </p:nvSpPr>
        <p:spPr>
          <a:xfrm>
            <a:off x="712862" y="5639572"/>
            <a:ext cx="2375660" cy="0"/>
          </a:xfrm>
          <a:prstGeom prst="line">
            <a:avLst/>
          </a:prstGeom>
          <a:noFill/>
          <a:ln w="0">
            <a:solidFill>
              <a:srgbClr val="9900FF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en-none" sz="1633" u="none">
              <a:solidFill>
                <a:prstClr val="black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7" name="直线连接符 6">
            <a:extLst>
              <a:ext uri="{FF2B5EF4-FFF2-40B4-BE49-F238E27FC236}">
                <a16:creationId xmlns:a16="http://schemas.microsoft.com/office/drawing/2014/main" id="{12ED36B6-B0EE-224B-A94E-960F87BBA528}"/>
              </a:ext>
            </a:extLst>
          </p:cNvPr>
          <p:cNvSpPr/>
          <p:nvPr/>
        </p:nvSpPr>
        <p:spPr>
          <a:xfrm>
            <a:off x="2802789" y="4468561"/>
            <a:ext cx="0" cy="1425395"/>
          </a:xfrm>
          <a:prstGeom prst="line">
            <a:avLst/>
          </a:prstGeom>
          <a:noFill/>
          <a:ln w="0">
            <a:solidFill>
              <a:srgbClr val="00CC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en-none" sz="1633" u="none">
              <a:solidFill>
                <a:prstClr val="black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8" name="直线连接符 7">
            <a:extLst>
              <a:ext uri="{FF2B5EF4-FFF2-40B4-BE49-F238E27FC236}">
                <a16:creationId xmlns:a16="http://schemas.microsoft.com/office/drawing/2014/main" id="{64767652-0B82-D648-A73C-68AC0B67171E}"/>
              </a:ext>
            </a:extLst>
          </p:cNvPr>
          <p:cNvSpPr/>
          <p:nvPr/>
        </p:nvSpPr>
        <p:spPr>
          <a:xfrm>
            <a:off x="2958881" y="4468561"/>
            <a:ext cx="0" cy="1425395"/>
          </a:xfrm>
          <a:prstGeom prst="line">
            <a:avLst/>
          </a:prstGeom>
          <a:noFill/>
          <a:ln w="0">
            <a:solidFill>
              <a:srgbClr val="00CC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en-none" sz="1633" u="none">
              <a:solidFill>
                <a:prstClr val="black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9" name="直线连接符 8">
            <a:extLst>
              <a:ext uri="{FF2B5EF4-FFF2-40B4-BE49-F238E27FC236}">
                <a16:creationId xmlns:a16="http://schemas.microsoft.com/office/drawing/2014/main" id="{C3E2C3F8-A6C6-9241-B780-5836232765D5}"/>
              </a:ext>
            </a:extLst>
          </p:cNvPr>
          <p:cNvSpPr/>
          <p:nvPr/>
        </p:nvSpPr>
        <p:spPr>
          <a:xfrm>
            <a:off x="2375660" y="4737312"/>
            <a:ext cx="42712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en-none" sz="1633" u="none">
              <a:solidFill>
                <a:prstClr val="black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40BBE0-1012-9B46-BA48-C604DF29B889}"/>
              </a:ext>
            </a:extLst>
          </p:cNvPr>
          <p:cNvSpPr txBox="1"/>
          <p:nvPr/>
        </p:nvSpPr>
        <p:spPr>
          <a:xfrm>
            <a:off x="1043985" y="4578935"/>
            <a:ext cx="1426819" cy="29627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none" sz="1451" u="none">
                <a:solidFill>
                  <a:prstClr val="black"/>
                </a:solidFill>
                <a:latin typeface="Arial" pitchFamily="18"/>
                <a:ea typeface="SimSun" pitchFamily="2"/>
                <a:cs typeface="Lucida Sans" pitchFamily="2"/>
              </a:rPr>
              <a:t>CEPC baseline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27F0A6F-2ED3-2443-B2B2-A5561A4DD7E3}"/>
              </a:ext>
            </a:extLst>
          </p:cNvPr>
          <p:cNvSpPr txBox="1"/>
          <p:nvPr/>
        </p:nvSpPr>
        <p:spPr>
          <a:xfrm>
            <a:off x="1108967" y="5370821"/>
            <a:ext cx="611147" cy="283068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none" sz="1361" u="none">
                <a:solidFill>
                  <a:prstClr val="black"/>
                </a:solidFill>
                <a:latin typeface="Arial" pitchFamily="18"/>
                <a:ea typeface="SimSun" pitchFamily="2"/>
                <a:cs typeface="Lucida Sans" pitchFamily="2"/>
              </a:rPr>
              <a:t>LHCb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929A4A9-6E0D-6D42-B519-FD56102A77AE}"/>
              </a:ext>
            </a:extLst>
          </p:cNvPr>
          <p:cNvSpPr txBox="1"/>
          <p:nvPr/>
        </p:nvSpPr>
        <p:spPr>
          <a:xfrm>
            <a:off x="1044311" y="4953162"/>
            <a:ext cx="1095446" cy="29640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r>
              <a:rPr lang="en-none" sz="1451" i="1" u="none">
                <a:solidFill>
                  <a:prstClr val="black"/>
                </a:solidFill>
                <a:latin typeface="Arial" pitchFamily="18"/>
                <a:ea typeface="SimSun" pitchFamily="2"/>
                <a:cs typeface="Lucida Sans" pitchFamily="2"/>
              </a:rPr>
              <a:t>Preliminary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DD1EDB-1944-834C-86CA-A8DAF691CD4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64257" y="1493353"/>
            <a:ext cx="4979252" cy="261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4457DA9-C635-9A48-AB60-82607B6B46C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2865" y="1474086"/>
            <a:ext cx="3961391" cy="680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>
            <a:extLst>
              <a:ext uri="{FF2B5EF4-FFF2-40B4-BE49-F238E27FC236}">
                <a16:creationId xmlns:a16="http://schemas.microsoft.com/office/drawing/2014/main" id="{4274976A-873B-BE4C-B469-EF32BD04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02/11/2021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E3F0B60F-A5E1-A24B-9730-E75FBDE9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569D88-E694-8843-9248-3FCF498E5942}" type="slidenum">
              <a:t>33</a:t>
            </a:fld>
            <a:endParaRPr lang="en-none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DC4442A-5838-8445-9837-2181C73277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none"/>
              <a:t>QCD @ CEPC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B23D89-950E-2045-81DE-B94F9F6A4E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1776" y="1495965"/>
            <a:ext cx="6060137" cy="1878975"/>
          </a:xfrm>
        </p:spPr>
        <p:txBody>
          <a:bodyPr/>
          <a:lstStyle/>
          <a:p>
            <a:pPr lvl="0"/>
            <a:r>
              <a:rPr lang="en-none" sz="1633">
                <a:latin typeface="Arial" pitchFamily="34"/>
              </a:rPr>
              <a:t>• How to achieve the ultimate precision for alphaS at the CEPC ?</a:t>
            </a:r>
          </a:p>
          <a:p>
            <a:pPr lvl="0"/>
            <a:r>
              <a:rPr lang="en-none" sz="1633">
                <a:latin typeface="Arial" pitchFamily="34"/>
              </a:rPr>
              <a:t>• Can we see gluon spin interference at the CEPC ??</a:t>
            </a:r>
          </a:p>
          <a:p>
            <a:pPr lvl="0"/>
            <a:r>
              <a:rPr lang="en-none" sz="1633">
                <a:latin typeface="Arial" pitchFamily="34"/>
              </a:rPr>
              <a:t>• How to observe entanglement from non-global observables at the CEPC ???</a:t>
            </a:r>
          </a:p>
          <a:p>
            <a:pPr lvl="0"/>
            <a:r>
              <a:rPr lang="en-none" sz="1633">
                <a:latin typeface="Arial" pitchFamily="34"/>
              </a:rPr>
              <a:t>• Can we quantitatively understand hadronization ????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6DF563-2C67-9549-BDB6-562542385F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86688" y="1330077"/>
            <a:ext cx="2568652" cy="225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0C7065-1811-1D4C-BBCF-D7DE516BB5B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2183" y="3423923"/>
            <a:ext cx="8645769" cy="22959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9B390EA-3C19-F446-97F2-4319E9007ED7}"/>
              </a:ext>
            </a:extLst>
          </p:cNvPr>
          <p:cNvSpPr txBox="1"/>
          <p:nvPr/>
        </p:nvSpPr>
        <p:spPr>
          <a:xfrm>
            <a:off x="965285" y="5817870"/>
            <a:ext cx="5361229" cy="32314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 dirty="0">
                <a:latin typeface="Arial" pitchFamily="18"/>
                <a:ea typeface="SimSun" pitchFamily="2"/>
                <a:cs typeface="Lucida Sans" pitchFamily="2"/>
              </a:rPr>
              <a:t>+ a lot of interest/questions from Performance studies...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日期占位符 1">
            <a:extLst>
              <a:ext uri="{FF2B5EF4-FFF2-40B4-BE49-F238E27FC236}">
                <a16:creationId xmlns:a16="http://schemas.microsoft.com/office/drawing/2014/main" id="{2AB8D20D-9404-CF40-AA32-B640DB70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02/11/2021</a:t>
            </a:r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F5D2A053-414D-BD4D-8043-C92D8308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0775DB-3932-8149-8225-83CE6C82AA04}" type="slidenum">
              <a:t>34</a:t>
            </a:fld>
            <a:endParaRPr lang="en-none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CAA175D-F2D2-C343-8A76-D4F8CBCFC6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8263" y="91723"/>
            <a:ext cx="8228763" cy="1145009"/>
          </a:xfrm>
        </p:spPr>
        <p:txBody>
          <a:bodyPr/>
          <a:lstStyle/>
          <a:p>
            <a:pPr lvl="0"/>
            <a:r>
              <a:rPr lang="en-none"/>
              <a:t>BSM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E3F649-8B0B-6647-8B2B-D898ED2763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1232" y="1324852"/>
            <a:ext cx="5543859" cy="21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D9400-5D6C-D544-90F4-16DC9954CD2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45091" y="1076020"/>
            <a:ext cx="3498342" cy="26084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473A0DC-FE56-C447-9283-1A1660355A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228" y="1407795"/>
            <a:ext cx="4685356" cy="248832"/>
          </a:xfrm>
        </p:spPr>
        <p:txBody>
          <a:bodyPr/>
          <a:lstStyle/>
          <a:p>
            <a:pPr lvl="0"/>
            <a:r>
              <a:rPr lang="en-none" sz="1451"/>
              <a:t>J. Yuan, et al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4ABE2A-DC02-9E4B-878C-648EF46C50B9}"/>
              </a:ext>
            </a:extLst>
          </p:cNvPr>
          <p:cNvSpPr txBox="1"/>
          <p:nvPr/>
        </p:nvSpPr>
        <p:spPr>
          <a:xfrm>
            <a:off x="8396938" y="1176598"/>
            <a:ext cx="676934" cy="32314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S. Su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F76B9B-2412-E441-9059-E78B3938F12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89275" y="3607770"/>
            <a:ext cx="3001331" cy="227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89B162-957B-A24C-8DEF-7561C26C325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42050" y="4016286"/>
            <a:ext cx="2138257" cy="14361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02407227-6F5C-3F48-9355-FE56F62438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1777" y="3767455"/>
            <a:ext cx="4685356" cy="248832"/>
          </a:xfrm>
        </p:spPr>
        <p:txBody>
          <a:bodyPr/>
          <a:lstStyle/>
          <a:p>
            <a:pPr lvl="0"/>
            <a:r>
              <a:rPr lang="en-none" sz="1451"/>
              <a:t>Y. Zhang, et al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0ED0E8E-4350-8F49-8402-7DFEE8C1FC4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225473" y="3606139"/>
            <a:ext cx="3857549" cy="23661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75580CE-09D9-A04C-878C-5453805057C6}"/>
              </a:ext>
            </a:extLst>
          </p:cNvPr>
          <p:cNvSpPr txBox="1"/>
          <p:nvPr/>
        </p:nvSpPr>
        <p:spPr>
          <a:xfrm>
            <a:off x="331777" y="5943917"/>
            <a:ext cx="4588443" cy="314469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361" u="none" dirty="0">
                <a:latin typeface="Arial" pitchFamily="18"/>
                <a:ea typeface="SimSun" pitchFamily="2"/>
                <a:cs typeface="Lucida Sans" pitchFamily="2"/>
                <a:hlinkClick r:id="rId8"/>
              </a:rPr>
              <a:t>https://</a:t>
            </a:r>
            <a:r>
              <a:rPr lang="en-none" sz="1361" u="none" dirty="0" err="1">
                <a:latin typeface="Arial" pitchFamily="18"/>
                <a:ea typeface="SimSun" pitchFamily="2"/>
                <a:cs typeface="Lucida Sans" pitchFamily="2"/>
                <a:hlinkClick r:id="rId8"/>
              </a:rPr>
              <a:t>indico.ihep.ac.cn</a:t>
            </a:r>
            <a:r>
              <a:rPr lang="en-none" sz="1361" u="none" dirty="0">
                <a:latin typeface="Arial" pitchFamily="18"/>
                <a:ea typeface="SimSun" pitchFamily="2"/>
                <a:cs typeface="Lucida Sans" pitchFamily="2"/>
                <a:hlinkClick r:id="rId8"/>
              </a:rPr>
              <a:t>/event/13888/session/15</a:t>
            </a:r>
            <a:endParaRPr lang="en-none" sz="1361" u="none" dirty="0"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719138C-E670-EE47-A482-B56108BC1A02}"/>
              </a:ext>
            </a:extLst>
          </p:cNvPr>
          <p:cNvSpPr txBox="1"/>
          <p:nvPr/>
        </p:nvSpPr>
        <p:spPr>
          <a:xfrm>
            <a:off x="7743509" y="3606139"/>
            <a:ext cx="1214444" cy="21095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>
              <a:spcBef>
                <a:spcPts val="1080"/>
              </a:spcBef>
              <a:spcAft>
                <a:spcPts val="900"/>
              </a:spcAft>
            </a:pPr>
            <a:r>
              <a:rPr lang="en-none" sz="907" u="none">
                <a:latin typeface="Arial" pitchFamily="18"/>
                <a:ea typeface="SimSun" pitchFamily="2"/>
                <a:cs typeface="Lucida Sans" pitchFamily="2"/>
              </a:rPr>
              <a:t>M.J. Ramsey-Musolf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15EC43C-6075-924B-ADBB-584586EEEA24}"/>
              </a:ext>
            </a:extLst>
          </p:cNvPr>
          <p:cNvSpPr txBox="1"/>
          <p:nvPr/>
        </p:nvSpPr>
        <p:spPr>
          <a:xfrm>
            <a:off x="709174" y="94659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u="none" dirty="0">
                <a:solidFill>
                  <a:srgbClr val="C00000"/>
                </a:solidFill>
              </a:rPr>
              <a:t>SUSY</a:t>
            </a:r>
            <a:endParaRPr kumimoji="1" lang="zh-CN" altLang="en-US" sz="1800" b="1" u="none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0E5AFAF-970A-9141-9E5D-C89DBC376BE8}"/>
                  </a:ext>
                </a:extLst>
              </p:cNvPr>
              <p:cNvSpPr txBox="1"/>
              <p:nvPr/>
            </p:nvSpPr>
            <p:spPr>
              <a:xfrm>
                <a:off x="126476" y="3380817"/>
                <a:ext cx="2802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b="1" u="none" dirty="0">
                    <a:solidFill>
                      <a:srgbClr val="C00000"/>
                    </a:solidFill>
                  </a:rPr>
                  <a:t>H</a:t>
                </a:r>
                <a14:m>
                  <m:oMath xmlns:m="http://schemas.openxmlformats.org/officeDocument/2006/math">
                    <m:r>
                      <a:rPr kumimoji="1" lang="en-US" altLang="zh-CN" sz="1800" b="1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sz="1800" b="1" u="none" dirty="0">
                    <a:solidFill>
                      <a:srgbClr val="C00000"/>
                    </a:solidFill>
                  </a:rPr>
                  <a:t>Long</a:t>
                </a:r>
                <a:r>
                  <a:rPr kumimoji="1" lang="zh-CN" altLang="en-US" sz="1800" b="1" u="none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sz="1800" b="1" u="none" dirty="0">
                    <a:solidFill>
                      <a:srgbClr val="C00000"/>
                    </a:solidFill>
                  </a:rPr>
                  <a:t>Lived</a:t>
                </a:r>
                <a:r>
                  <a:rPr kumimoji="1" lang="zh-CN" altLang="en-US" sz="1800" b="1" u="none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sz="1800" b="1" u="none" dirty="0">
                    <a:solidFill>
                      <a:srgbClr val="C00000"/>
                    </a:solidFill>
                  </a:rPr>
                  <a:t>Particles</a:t>
                </a:r>
                <a:endParaRPr kumimoji="1" lang="zh-CN" altLang="en-US" sz="1800" b="1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0E5AFAF-970A-9141-9E5D-C89DBC376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76" y="3380817"/>
                <a:ext cx="2802370" cy="369332"/>
              </a:xfrm>
              <a:prstGeom prst="rect">
                <a:avLst/>
              </a:prstGeom>
              <a:blipFill>
                <a:blip r:embed="rId9"/>
                <a:stretch>
                  <a:fillRect l="-2262" t="-6667" r="-905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CE4A2BEB-4207-854C-AEA0-59332590C894}"/>
              </a:ext>
            </a:extLst>
          </p:cNvPr>
          <p:cNvSpPr txBox="1"/>
          <p:nvPr/>
        </p:nvSpPr>
        <p:spPr>
          <a:xfrm>
            <a:off x="6473280" y="842527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u="none" dirty="0">
                <a:solidFill>
                  <a:srgbClr val="C00000"/>
                </a:solidFill>
              </a:rPr>
              <a:t>2HDM</a:t>
            </a:r>
            <a:endParaRPr kumimoji="1" lang="zh-CN" altLang="en-US" sz="2000" b="1" u="none" dirty="0">
              <a:solidFill>
                <a:srgbClr val="C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807D39B-1D66-0B49-931B-3123555D8E1E}"/>
              </a:ext>
            </a:extLst>
          </p:cNvPr>
          <p:cNvSpPr txBox="1"/>
          <p:nvPr/>
        </p:nvSpPr>
        <p:spPr>
          <a:xfrm>
            <a:off x="5800350" y="6015473"/>
            <a:ext cx="2707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u="none" dirty="0">
                <a:solidFill>
                  <a:srgbClr val="C00000"/>
                </a:solidFill>
              </a:rPr>
              <a:t>Exotic Higgs</a:t>
            </a:r>
            <a:r>
              <a:rPr kumimoji="1" lang="zh-CN" altLang="en-US" sz="2000" b="1" u="none" dirty="0">
                <a:solidFill>
                  <a:srgbClr val="C00000"/>
                </a:solidFill>
              </a:rPr>
              <a:t> </a:t>
            </a:r>
            <a:r>
              <a:rPr kumimoji="1" lang="en-US" altLang="zh-CN" sz="2000" b="1" u="none" dirty="0">
                <a:solidFill>
                  <a:srgbClr val="C00000"/>
                </a:solidFill>
              </a:rPr>
              <a:t>Decays</a:t>
            </a:r>
            <a:endParaRPr kumimoji="1" lang="zh-CN" altLang="en-US" sz="2000" b="1" u="none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2AA4FB1-97DD-3C48-B2EA-9E91B765C6FB}"/>
              </a:ext>
            </a:extLst>
          </p:cNvPr>
          <p:cNvSpPr txBox="1"/>
          <p:nvPr/>
        </p:nvSpPr>
        <p:spPr>
          <a:xfrm>
            <a:off x="1558878" y="949356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7030A0"/>
                </a:solidFill>
              </a:rPr>
              <a:t>ArXiv:2105.06135</a:t>
            </a:r>
            <a:endParaRPr kumimoji="1" lang="zh-CN" alt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D3E3B6-F13E-CB44-AD5D-8F80482B8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3" y="2733600"/>
            <a:ext cx="7420708" cy="2256692"/>
          </a:xfrm>
          <a:prstGeom prst="rect">
            <a:avLst/>
          </a:prstGeom>
        </p:spPr>
      </p:pic>
      <p:sp>
        <p:nvSpPr>
          <p:cNvPr id="38913" name="Slide Number Placeholder 1">
            <a:extLst>
              <a:ext uri="{FF2B5EF4-FFF2-40B4-BE49-F238E27FC236}">
                <a16:creationId xmlns:a16="http://schemas.microsoft.com/office/drawing/2014/main" id="{2001A43B-50DC-4949-9EB8-96174BC46A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4ECE67F-A81E-DD48-980A-013EE7EA9761}" type="slidenum">
              <a:rPr lang="en-US" altLang="en-US" sz="1662" u="sng">
                <a:solidFill>
                  <a:schemeClr val="tx1"/>
                </a:solidFill>
              </a:rPr>
              <a:pPr/>
              <a:t>35</a:t>
            </a:fld>
            <a:endParaRPr lang="en-US" altLang="en-US" sz="1662" u="sng" dirty="0">
              <a:solidFill>
                <a:schemeClr val="tx1"/>
              </a:solidFill>
            </a:endParaRPr>
          </a:p>
        </p:txBody>
      </p:sp>
      <p:sp>
        <p:nvSpPr>
          <p:cNvPr id="38914" name="TextBox 5">
            <a:extLst>
              <a:ext uri="{FF2B5EF4-FFF2-40B4-BE49-F238E27FC236}">
                <a16:creationId xmlns:a16="http://schemas.microsoft.com/office/drawing/2014/main" id="{9B2D48E7-C495-4A4A-B9F9-D1B964782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292" y="924888"/>
            <a:ext cx="5697415" cy="145604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31" b="1" u="none" dirty="0">
                <a:solidFill>
                  <a:schemeClr val="tx2"/>
                </a:solidFill>
                <a:latin typeface="Arial" panose="020B0604020202020204" pitchFamily="34" charset="0"/>
              </a:rPr>
              <a:t>Toward Physics White Papers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E57CC1-0986-0544-98F5-71C4819625D4}"/>
              </a:ext>
            </a:extLst>
          </p:cNvPr>
          <p:cNvSpPr txBox="1"/>
          <p:nvPr/>
        </p:nvSpPr>
        <p:spPr>
          <a:xfrm>
            <a:off x="7913185" y="342900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u="none" dirty="0"/>
              <a:t>…</a:t>
            </a:r>
            <a:endParaRPr kumimoji="1" lang="zh-CN" altLang="en-US" sz="4400" u="none" dirty="0"/>
          </a:p>
        </p:txBody>
      </p:sp>
    </p:spTree>
    <p:extLst>
      <p:ext uri="{BB962C8B-B14F-4D97-AF65-F5344CB8AC3E}">
        <p14:creationId xmlns:p14="http://schemas.microsoft.com/office/powerpoint/2010/main" val="1616319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>
            <a:extLst>
              <a:ext uri="{FF2B5EF4-FFF2-40B4-BE49-F238E27FC236}">
                <a16:creationId xmlns:a16="http://schemas.microsoft.com/office/drawing/2014/main" id="{94EBEF98-A156-E44B-B0AF-5111A84E9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l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4F55B7FE-3761-4240-AF27-DCA7D5BF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7C72FA1-056D-D142-8D99-426AAABBCC4E}" type="slidenum">
              <a:rPr lang="en-US" altLang="zh-CN" smtClean="0"/>
              <a:pPr lvl="0"/>
              <a:t>36</a:t>
            </a:fld>
            <a:endParaRPr lang="en-none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89C9D37-AE5F-AC4C-B4C2-5DBF6631FC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5281" y="-45968"/>
            <a:ext cx="8540750" cy="738664"/>
          </a:xfrm>
        </p:spPr>
        <p:txBody>
          <a:bodyPr/>
          <a:lstStyle/>
          <a:p>
            <a:pPr lvl="0"/>
            <a:r>
              <a:rPr lang="en-none" dirty="0"/>
              <a:t>Higgs white paper delivered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B23CA4-D714-A641-8B2A-FA9804AECD0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07548" y="836712"/>
            <a:ext cx="615696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35640A-8D46-114A-989F-BA8668ACE2E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78139" y="3717032"/>
            <a:ext cx="4370434" cy="30898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E6C11A1C-F693-F34D-A389-F19108ECED9D}"/>
              </a:ext>
            </a:extLst>
          </p:cNvPr>
          <p:cNvSpPr txBox="1">
            <a:spLocks/>
          </p:cNvSpPr>
          <p:nvPr/>
        </p:nvSpPr>
        <p:spPr>
          <a:xfrm>
            <a:off x="6708242" y="64003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none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5AA23A58-CF25-B044-AC94-D5FCFA80313F}" type="slidenum">
              <a:rPr lang="en-US" altLang="zh-CN" smtClean="0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E0D44096-EB51-6843-963B-6061428A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6504" y="662652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7C72FA1-056D-D142-8D99-426AAABBCC4E}" type="slidenum">
              <a:rPr lang="en-US" altLang="zh-CN" smtClean="0"/>
              <a:pPr lvl="0"/>
              <a:t>37</a:t>
            </a:fld>
            <a:endParaRPr lang="en-none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F015C52-D6F3-4E4A-903B-8127F052B2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1730" y="-99392"/>
            <a:ext cx="8540750" cy="740565"/>
          </a:xfrm>
        </p:spPr>
        <p:txBody>
          <a:bodyPr/>
          <a:lstStyle/>
          <a:p>
            <a:pPr lvl="0"/>
            <a:r>
              <a:rPr lang="en" dirty="0"/>
              <a:t>Workshops for white papers</a:t>
            </a:r>
            <a:endParaRPr lang="en-none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A5185-7834-3F45-88D1-99C3DA70D7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4552" y="2778802"/>
            <a:ext cx="4528536" cy="3600101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none" sz="1814" dirty="0"/>
              <a:t>CEPC Physics/Detector WS, </a:t>
            </a:r>
            <a:r>
              <a:rPr lang="en-none" sz="1814" b="1" dirty="0">
                <a:solidFill>
                  <a:srgbClr val="00B050"/>
                </a:solidFill>
              </a:rPr>
              <a:t>April 2021 @ Yangzhou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latin typeface="Arial" pitchFamily="18"/>
                <a:ea typeface="SimSun" pitchFamily="2"/>
              </a:rPr>
              <a:t>~ 45 Physics reports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latin typeface="Arial" pitchFamily="18"/>
                <a:ea typeface="SimSun" pitchFamily="2"/>
              </a:rPr>
              <a:t>~ 10 Performance/Optimization study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latin typeface="Arial" pitchFamily="18"/>
                <a:ea typeface="SimSun" pitchFamily="2"/>
              </a:rPr>
              <a:t>Significant Fresh</a:t>
            </a:r>
            <a:endParaRPr lang="en-none" sz="1814" dirty="0">
              <a:latin typeface="Arial" pitchFamily="18"/>
              <a:ea typeface="SimSun" pitchFamily="2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en-none" sz="1814" i="1" dirty="0"/>
              <a:t>Higgs: Impact of 360 GeV Runs</a:t>
            </a:r>
            <a:endParaRPr lang="en" sz="1814" i="1" dirty="0"/>
          </a:p>
          <a:p>
            <a:pPr lvl="0">
              <a:buSzPct val="45000"/>
              <a:buFont typeface="StarSymbol"/>
              <a:buChar char="●"/>
            </a:pPr>
            <a:r>
              <a:rPr lang="en" sz="1814" i="1" dirty="0"/>
              <a:t>Top physics at 360 GeV</a:t>
            </a:r>
            <a:endParaRPr lang="en-none" sz="1814" i="1" dirty="0"/>
          </a:p>
          <a:p>
            <a:pPr lvl="0">
              <a:buSzPct val="45000"/>
              <a:buFont typeface="StarSymbol"/>
              <a:buChar char="●"/>
            </a:pPr>
            <a:r>
              <a:rPr lang="en-none" sz="1814" i="1" dirty="0"/>
              <a:t>EW: Draft ready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814" i="1" dirty="0"/>
              <a:t>QCD: intensive discussions...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814" i="1" dirty="0"/>
              <a:t>Flavor + BSM: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814" i="1" dirty="0">
                <a:latin typeface="Arial" pitchFamily="18"/>
                <a:ea typeface="SimSun" pitchFamily="2"/>
              </a:rPr>
              <a:t>Many Performance &amp; Benchmark analyses</a:t>
            </a:r>
          </a:p>
          <a:p>
            <a:pPr lvl="0">
              <a:buSzPct val="45000"/>
              <a:buFont typeface="StarSymbol"/>
              <a:buChar char="●"/>
            </a:pPr>
            <a:endParaRPr lang="en-none" sz="1814" i="1" dirty="0"/>
          </a:p>
          <a:p>
            <a:pPr lvl="0">
              <a:buSzPct val="45000"/>
              <a:buFont typeface="StarSymbol"/>
              <a:buChar char="●"/>
            </a:pPr>
            <a:endParaRPr lang="en-none" sz="1814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BA2832-BCE8-234F-8E14-AC8E6E7A0F6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8" y="4783318"/>
            <a:ext cx="3550295" cy="18928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C323AC7-50F9-0041-8DB8-334E38AEFD4B}"/>
              </a:ext>
            </a:extLst>
          </p:cNvPr>
          <p:cNvSpPr/>
          <p:nvPr/>
        </p:nvSpPr>
        <p:spPr>
          <a:xfrm>
            <a:off x="585569" y="6608385"/>
            <a:ext cx="2762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7030A0"/>
                </a:solidFill>
                <a:hlinkClick r:id="rId4"/>
              </a:rPr>
              <a:t>https://indico.ihep.ac.cn/event/13888/</a:t>
            </a:r>
            <a:r>
              <a:rPr lang="en-US" altLang="zh-CN" sz="1200" dirty="0">
                <a:solidFill>
                  <a:srgbClr val="7030A0"/>
                </a:solidFill>
              </a:rPr>
              <a:t> </a:t>
            </a:r>
            <a:endParaRPr lang="zh-CN" altLang="en-US" sz="1200" dirty="0">
              <a:solidFill>
                <a:srgbClr val="7030A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DC7CBC9-9085-9048-97F9-60176179E3DD}"/>
              </a:ext>
            </a:extLst>
          </p:cNvPr>
          <p:cNvSpPr/>
          <p:nvPr/>
        </p:nvSpPr>
        <p:spPr>
          <a:xfrm>
            <a:off x="1984" y="495425"/>
            <a:ext cx="8291872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45000"/>
            </a:pPr>
            <a:r>
              <a:rPr lang="en-none" altLang="zh-CN" sz="2400" dirty="0">
                <a:solidFill>
                  <a:srgbClr val="001AB5"/>
                </a:solidFill>
              </a:rPr>
              <a:t>White paper activities:</a:t>
            </a:r>
          </a:p>
          <a:p>
            <a:pPr lvl="1">
              <a:spcBef>
                <a:spcPts val="0"/>
              </a:spcBef>
              <a:spcAft>
                <a:spcPts val="1417"/>
              </a:spcAft>
              <a:buSzPct val="75000"/>
              <a:buFont typeface="StarSymbol"/>
              <a:buChar char="–"/>
            </a:pPr>
            <a:r>
              <a:rPr lang="en-none" altLang="zh-CN" sz="2000" dirty="0">
                <a:solidFill>
                  <a:srgbClr val="C00000"/>
                </a:solidFill>
                <a:latin typeface="Arial" pitchFamily="18"/>
                <a:ea typeface="SimSun" pitchFamily="2"/>
              </a:rPr>
              <a:t>2019.3  Higgs White Paper delivered</a:t>
            </a:r>
          </a:p>
          <a:p>
            <a:pPr lvl="1">
              <a:spcBef>
                <a:spcPts val="0"/>
              </a:spcBef>
              <a:spcAft>
                <a:spcPts val="1417"/>
              </a:spcAft>
              <a:buSzPct val="75000"/>
              <a:buFont typeface="StarSymbol"/>
              <a:buChar char="–"/>
            </a:pPr>
            <a:r>
              <a:rPr lang="en-none" altLang="zh-CN" sz="2000" dirty="0">
                <a:latin typeface="Arial" pitchFamily="18"/>
                <a:ea typeface="SimSun" pitchFamily="2"/>
              </a:rPr>
              <a:t>2019.7 WS @ PKU: EW, Flavor, QCD working group formed</a:t>
            </a:r>
          </a:p>
          <a:p>
            <a:pPr lvl="1">
              <a:spcBef>
                <a:spcPts val="0"/>
              </a:spcBef>
              <a:spcAft>
                <a:spcPts val="1417"/>
              </a:spcAft>
              <a:buSzPct val="75000"/>
              <a:buFont typeface="StarSymbol"/>
              <a:buChar char="–"/>
            </a:pPr>
            <a:r>
              <a:rPr lang="en-none" altLang="zh-CN" sz="2000" dirty="0">
                <a:solidFill>
                  <a:srgbClr val="C00000"/>
                </a:solidFill>
                <a:latin typeface="Arial" pitchFamily="18"/>
                <a:ea typeface="SimSun" pitchFamily="2"/>
              </a:rPr>
              <a:t>2020.1 WS @ HKIAS: Review progress &amp; iterate. EW Draft Ready</a:t>
            </a:r>
          </a:p>
          <a:p>
            <a:pPr lvl="1">
              <a:spcBef>
                <a:spcPts val="0"/>
              </a:spcBef>
              <a:spcAft>
                <a:spcPts val="1417"/>
              </a:spcAft>
              <a:buSzPct val="75000"/>
              <a:buFont typeface="StarSymbol"/>
              <a:buChar char="–"/>
            </a:pPr>
            <a:r>
              <a:rPr lang="en-none" altLang="zh-CN" sz="2000" dirty="0">
                <a:latin typeface="Arial" pitchFamily="18"/>
                <a:ea typeface="SimSun" pitchFamily="2"/>
              </a:rPr>
              <a:t>2021.4 WS @ Yangzhou: BSM working group formed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1A43D4E-9754-7445-AB9C-39B29900AB7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3999" y="2754455"/>
            <a:ext cx="3550295" cy="202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565FDAE-3ACC-EF42-BBD9-CD76B56BA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l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/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754E547E-B02D-0949-8736-49292083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6808" y="6557026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7C72FA1-056D-D142-8D99-426AAABBCC4E}" type="slidenum">
              <a:rPr lang="en-US" altLang="zh-CN" smtClean="0"/>
              <a:pPr lvl="0"/>
              <a:t>38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3DC267B-5AD5-604F-9A6B-3CF943FE01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1625" y="322806"/>
            <a:ext cx="8540750" cy="1143000"/>
          </a:xfrm>
        </p:spPr>
        <p:txBody>
          <a:bodyPr/>
          <a:lstStyle/>
          <a:p>
            <a:pPr lvl="0"/>
            <a:r>
              <a:rPr lang="en-none" dirty="0"/>
              <a:t>White paper</a:t>
            </a:r>
            <a:r>
              <a:rPr lang="en" dirty="0"/>
              <a:t> : Flavor Physics</a:t>
            </a:r>
            <a:endParaRPr lang="en-none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6BC9C8-A636-C548-9C8A-78B3BC1F0C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268" y="1375141"/>
            <a:ext cx="3003944" cy="389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F5F7B8-83DF-364F-962D-4F31405B7D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70812" y="1231785"/>
            <a:ext cx="5890330" cy="44087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5D3F959-4E68-4643-9CB4-0582375BBA9E}"/>
              </a:ext>
            </a:extLst>
          </p:cNvPr>
          <p:cNvSpPr txBox="1"/>
          <p:nvPr/>
        </p:nvSpPr>
        <p:spPr>
          <a:xfrm>
            <a:off x="5195430" y="5640552"/>
            <a:ext cx="3477957" cy="32314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Many Thanks to Lingfeng &amp; HKUST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4A61FF-E751-A648-B904-DEC092B44FCC}"/>
              </a:ext>
            </a:extLst>
          </p:cNvPr>
          <p:cNvSpPr txBox="1"/>
          <p:nvPr/>
        </p:nvSpPr>
        <p:spPr>
          <a:xfrm>
            <a:off x="663552" y="5557608"/>
            <a:ext cx="3531946" cy="45689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2540" u="none">
                <a:latin typeface="Arial" pitchFamily="18"/>
                <a:ea typeface="SimSun" pitchFamily="2"/>
                <a:cs typeface="Lucida Sans" pitchFamily="2"/>
              </a:rPr>
              <a:t>Facts &amp; interpretation...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45C7386F-5511-314A-9722-C7C3CF54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582651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3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7E1BE2E-B68B-EF48-9906-660E612871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8482" y="-79658"/>
            <a:ext cx="8228763" cy="806287"/>
          </a:xfrm>
        </p:spPr>
        <p:txBody>
          <a:bodyPr/>
          <a:lstStyle/>
          <a:p>
            <a:r>
              <a:rPr lang="en" altLang="zh-CN" dirty="0"/>
              <a:t>Events Display for Higgs</a:t>
            </a:r>
            <a:endParaRPr lang="en-none" altLang="zh-CN" dirty="0"/>
          </a:p>
        </p:txBody>
      </p:sp>
      <p:pic>
        <p:nvPicPr>
          <p:cNvPr id="3" name="图片占位符 2">
            <a:extLst>
              <a:ext uri="{FF2B5EF4-FFF2-40B4-BE49-F238E27FC236}">
                <a16:creationId xmlns:a16="http://schemas.microsoft.com/office/drawing/2014/main" id="{30E1E044-3B9C-694C-9AC8-10E4A750CB4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58274" y="726629"/>
            <a:ext cx="4991661" cy="3114972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DBE7B1E-4BA0-794F-B093-5524F4E6BB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28539" y="726629"/>
            <a:ext cx="4688622" cy="311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B1CBC6C-D36E-734E-98AD-97E23D3248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49457" y="3816456"/>
            <a:ext cx="4881614" cy="306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CAF192-9C7C-3F4F-91E6-B1F8E2E0F5C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261672" y="3816456"/>
            <a:ext cx="4871164" cy="30689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DD5A164-BA60-C043-92EF-1CA943E6DD37}"/>
              </a:ext>
            </a:extLst>
          </p:cNvPr>
          <p:cNvSpPr txBox="1"/>
          <p:nvPr/>
        </p:nvSpPr>
        <p:spPr>
          <a:xfrm>
            <a:off x="2945997" y="1571090"/>
            <a:ext cx="4313087" cy="107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18"/>
                <a:ea typeface="SimSun" pitchFamily="2"/>
                <a:cs typeface="Lucida Sans" pitchFamily="2"/>
              </a:rPr>
              <a:t>Z</a:t>
            </a: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→</a:t>
            </a:r>
            <a:r>
              <a:rPr lang="en-none" sz="2540" u="none">
                <a:solidFill>
                  <a:srgbClr val="FFFFFF"/>
                </a:solidFill>
                <a:latin typeface="Arial" pitchFamily="18"/>
                <a:ea typeface="Arial" pitchFamily="34"/>
                <a:cs typeface="Arial" pitchFamily="34"/>
              </a:rPr>
              <a:t>2 jet,</a:t>
            </a:r>
          </a:p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18"/>
                <a:ea typeface="Arial" pitchFamily="34"/>
                <a:cs typeface="Arial" pitchFamily="34"/>
              </a:rPr>
              <a:t>H</a:t>
            </a: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→2 tau</a:t>
            </a:r>
          </a:p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~5%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65672B-F9CC-8644-B079-7B6D296D7376}"/>
              </a:ext>
            </a:extLst>
          </p:cNvPr>
          <p:cNvSpPr txBox="1"/>
          <p:nvPr/>
        </p:nvSpPr>
        <p:spPr>
          <a:xfrm>
            <a:off x="-972616" y="1173024"/>
            <a:ext cx="4313087" cy="107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18"/>
                <a:ea typeface="SimSun" pitchFamily="2"/>
                <a:cs typeface="Lucida Sans" pitchFamily="2"/>
              </a:rPr>
              <a:t>Z</a:t>
            </a: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→</a:t>
            </a:r>
            <a:r>
              <a:rPr lang="en-none" sz="2540" u="none">
                <a:solidFill>
                  <a:srgbClr val="FFFFFF"/>
                </a:solidFill>
                <a:latin typeface="Arial" pitchFamily="18"/>
                <a:ea typeface="Arial" pitchFamily="34"/>
                <a:cs typeface="Arial" pitchFamily="34"/>
              </a:rPr>
              <a:t>2 muon,</a:t>
            </a:r>
          </a:p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18"/>
                <a:ea typeface="Arial" pitchFamily="34"/>
                <a:cs typeface="Arial" pitchFamily="34"/>
              </a:rPr>
              <a:t>H</a:t>
            </a: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→2 b</a:t>
            </a:r>
          </a:p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~2%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5E32D5-AFDF-9F4A-85DE-77BD3AD97956}"/>
              </a:ext>
            </a:extLst>
          </p:cNvPr>
          <p:cNvSpPr txBox="1"/>
          <p:nvPr/>
        </p:nvSpPr>
        <p:spPr>
          <a:xfrm>
            <a:off x="-972616" y="4363756"/>
            <a:ext cx="4313087" cy="71939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18"/>
                <a:ea typeface="SimSun" pitchFamily="2"/>
                <a:cs typeface="Lucida Sans" pitchFamily="2"/>
              </a:rPr>
              <a:t>ZH</a:t>
            </a: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→4 jets</a:t>
            </a:r>
          </a:p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~50%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C59DD5-AC22-514C-9AE0-1F44EA6F208C}"/>
              </a:ext>
            </a:extLst>
          </p:cNvPr>
          <p:cNvSpPr txBox="1"/>
          <p:nvPr/>
        </p:nvSpPr>
        <p:spPr>
          <a:xfrm>
            <a:off x="4701053" y="3728319"/>
            <a:ext cx="4313087" cy="107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18"/>
                <a:ea typeface="SimSun" pitchFamily="2"/>
                <a:cs typeface="Lucida Sans" pitchFamily="2"/>
              </a:rPr>
              <a:t>Z</a:t>
            </a: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→2 muon</a:t>
            </a:r>
          </a:p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H→WW*→eevv</a:t>
            </a:r>
          </a:p>
          <a:p>
            <a:pPr lvl="0" algn="ctr" rtl="0" hangingPunct="0">
              <a:buNone/>
              <a:tabLst/>
              <a:defRPr sz="2800"/>
            </a:pPr>
            <a:r>
              <a:rPr lang="en-none" sz="2540" u="none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~1%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>
            <a:extLst>
              <a:ext uri="{FF2B5EF4-FFF2-40B4-BE49-F238E27FC236}">
                <a16:creationId xmlns:a16="http://schemas.microsoft.com/office/drawing/2014/main" id="{506FD7AF-6425-D744-B272-E7FA8BDA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l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A45829EF-05F1-D345-9602-0F90641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4978" y="6584316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7C72FA1-056D-D142-8D99-426AAABBCC4E}" type="slidenum">
              <a:rPr lang="en-US" altLang="zh-CN" smtClean="0"/>
              <a:pPr lvl="0"/>
              <a:t>39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6A16C49-AD4C-144E-8614-2546164556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171" y="273684"/>
            <a:ext cx="8228763" cy="970837"/>
          </a:xfrm>
        </p:spPr>
        <p:txBody>
          <a:bodyPr/>
          <a:lstStyle/>
          <a:p>
            <a:pPr lvl="0"/>
            <a:r>
              <a:rPr lang="en-none"/>
              <a:t>CEPC @ Snowmass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27DA1C-1C90-F747-AB9F-697A5F3B04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6575" y="1210886"/>
            <a:ext cx="6306683" cy="360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1301075-A35E-D243-A6A9-993CC396D4A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5888" y="1174965"/>
            <a:ext cx="2214017" cy="47973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A8F181A-0BCF-0248-9CDA-B630EA82709D}"/>
              </a:ext>
            </a:extLst>
          </p:cNvPr>
          <p:cNvSpPr txBox="1"/>
          <p:nvPr/>
        </p:nvSpPr>
        <p:spPr>
          <a:xfrm>
            <a:off x="6329214" y="5059945"/>
            <a:ext cx="2422925" cy="80455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1/4 published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1/4 about to publish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1/2 keep on cultivating...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1">
            <a:extLst>
              <a:ext uri="{FF2B5EF4-FFF2-40B4-BE49-F238E27FC236}">
                <a16:creationId xmlns:a16="http://schemas.microsoft.com/office/drawing/2014/main" id="{9BCBB8ED-8D92-4A47-A38A-8445677B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l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0E4AF214-3DF7-0941-BDD2-8F9DF207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8407" y="65973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7C72FA1-056D-D142-8D99-426AAABBCC4E}" type="slidenum">
              <a:rPr lang="en-US" altLang="zh-CN" smtClean="0"/>
              <a:pPr lvl="0"/>
              <a:t>40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3274ED9-ED10-4A4C-86CF-0CBEDF1DD8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1177" y="168136"/>
            <a:ext cx="8540750" cy="1143000"/>
          </a:xfrm>
        </p:spPr>
        <p:txBody>
          <a:bodyPr/>
          <a:lstStyle/>
          <a:p>
            <a:pPr lvl="0"/>
            <a:r>
              <a:rPr lang="en-none" dirty="0"/>
              <a:t>Summary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093279-A315-7D4E-A4E6-D796A89830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171" y="1311136"/>
            <a:ext cx="8228763" cy="4850918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none" sz="1633" dirty="0"/>
              <a:t>CEPC CDR provides solid basis for physics &amp; performance study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633" dirty="0"/>
              <a:t>The IAC recommendation is very helpful &amp; implemented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latin typeface="Arial" pitchFamily="18"/>
                <a:ea typeface="SimSun" pitchFamily="2"/>
              </a:rPr>
              <a:t>Top &amp; Z, flavor physics with strong interactions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solidFill>
                  <a:srgbClr val="0000FF"/>
                </a:solidFill>
                <a:latin typeface="Arial" pitchFamily="18"/>
                <a:ea typeface="SimSun" pitchFamily="2"/>
              </a:rPr>
              <a:t>Plan to cover: NP @ top, exotic hadron search at Z pole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633" dirty="0"/>
              <a:t>Physics: to quantify the discovery power of CEPC, and to optimize its physics output: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latin typeface="Arial" pitchFamily="18"/>
                <a:ea typeface="SimSun" pitchFamily="2"/>
              </a:rPr>
              <a:t>White paper in good shape</a:t>
            </a:r>
            <a:r>
              <a:rPr lang="en" sz="1633" dirty="0">
                <a:latin typeface="Arial" pitchFamily="18"/>
                <a:ea typeface="SimSun" pitchFamily="2"/>
              </a:rPr>
              <a:t> and we keep moving forward. </a:t>
            </a:r>
            <a:endParaRPr lang="en-none" sz="1633" dirty="0">
              <a:latin typeface="Arial" pitchFamily="18"/>
              <a:ea typeface="SimSun" pitchFamily="2"/>
            </a:endParaRP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latin typeface="Arial" pitchFamily="18"/>
                <a:ea typeface="SimSun" pitchFamily="2"/>
              </a:rPr>
              <a:t>Enhanced community, especially from theorists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633" dirty="0"/>
              <a:t>Performance: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latin typeface="Arial" pitchFamily="18"/>
                <a:ea typeface="SimSun" pitchFamily="2"/>
              </a:rPr>
              <a:t>Much better understanding on baseline detector performance, especially those flavor physics oriented performance, etc.</a:t>
            </a:r>
          </a:p>
          <a:p>
            <a:pPr lvl="1">
              <a:spcBef>
                <a:spcPts val="0"/>
              </a:spcBef>
              <a:spcAft>
                <a:spcPts val="1285"/>
              </a:spcAft>
              <a:buSzPct val="75000"/>
              <a:buFont typeface="StarSymbol"/>
              <a:buChar char="–"/>
            </a:pPr>
            <a:r>
              <a:rPr lang="en-none" sz="1633" dirty="0">
                <a:latin typeface="Arial" pitchFamily="18"/>
                <a:ea typeface="SimSun" pitchFamily="2"/>
              </a:rPr>
              <a:t>Clearer Physics requirements, that guides the detector design &amp; optimization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633" dirty="0"/>
              <a:t>Frequent &amp; regular communications with other international projects &amp; strategic discussion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633" dirty="0"/>
              <a:t>Intensive &amp; Health iteration with Detector.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1">
            <a:extLst>
              <a:ext uri="{FF2B5EF4-FFF2-40B4-BE49-F238E27FC236}">
                <a16:creationId xmlns:a16="http://schemas.microsoft.com/office/drawing/2014/main" id="{B4AAC13D-FB23-7C42-90D2-3FB864FCC8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EB66B92-E264-D748-A81D-29692B1C55E5}" type="slidenum">
              <a:rPr lang="en-US" altLang="en-US" sz="1662" u="sng">
                <a:solidFill>
                  <a:schemeClr val="tx1"/>
                </a:solidFill>
              </a:rPr>
              <a:pPr/>
              <a:t>41</a:t>
            </a:fld>
            <a:endParaRPr lang="en-US" altLang="en-US" sz="1662" u="sng" dirty="0">
              <a:solidFill>
                <a:schemeClr val="tx1"/>
              </a:solidFill>
            </a:endParaRPr>
          </a:p>
        </p:txBody>
      </p:sp>
      <p:sp>
        <p:nvSpPr>
          <p:cNvPr id="54274" name="TextBox 5">
            <a:extLst>
              <a:ext uri="{FF2B5EF4-FFF2-40B4-BE49-F238E27FC236}">
                <a16:creationId xmlns:a16="http://schemas.microsoft.com/office/drawing/2014/main" id="{01B52EFC-BA90-F14C-A5B9-04161BBE9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446" y="3006969"/>
            <a:ext cx="6189785" cy="774186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31" b="1" dirty="0">
                <a:solidFill>
                  <a:schemeClr val="tx1"/>
                </a:solidFill>
                <a:latin typeface="Arial" panose="020B0604020202020204" pitchFamily="34" charset="0"/>
              </a:rPr>
              <a:t>backup Slides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1">
            <a:extLst>
              <a:ext uri="{FF2B5EF4-FFF2-40B4-BE49-F238E27FC236}">
                <a16:creationId xmlns:a16="http://schemas.microsoft.com/office/drawing/2014/main" id="{BBFBC06D-79BF-FC4D-9996-98CF4A4E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zh-CN"/>
              <a:t>02/11/2021</a:t>
            </a:r>
            <a:endParaRPr lang="en-US"/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BC97978E-CDDC-2D42-8B11-EBC41723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42</a:t>
            </a:fld>
            <a:endParaRPr lang="en-none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70C1858-CB77-7344-9EC5-36A8475E8A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742" y="4781070"/>
            <a:ext cx="5948783" cy="1357147"/>
          </a:xfrm>
        </p:spPr>
        <p:txBody>
          <a:bodyPr/>
          <a:lstStyle/>
          <a:p>
            <a:pPr lvl="0"/>
            <a:r>
              <a:rPr lang="en-none" sz="1451"/>
              <a:t>BMR is good enough... Huge penitential compared to Baseline FT + Naive CSI (ee-kt jet clustering &amp; matching)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451">
                <a:solidFill>
                  <a:srgbClr val="FF3333"/>
                </a:solidFill>
              </a:rPr>
              <a:t>Ideal CSI improves the accuracies by up to 2 times...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none" sz="1451"/>
              <a:t>Ideal Flavor tagging improves the accuracy of of Hcc by 2 times @ qqH, &amp; 50% @ nnH 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818E04-CB3D-304F-809C-FA767DFC81B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29542" y="1207620"/>
            <a:ext cx="2485381" cy="238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7E71674-A336-734C-BF89-9C6EB2A1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49" y="3137864"/>
            <a:ext cx="5842327" cy="167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D20D54-11BD-4F47-9813-B921B8668AA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1731" y="1347548"/>
            <a:ext cx="5642804" cy="17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D92231-C15C-B448-9BE7-4C1EED17D39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179655" y="3516337"/>
            <a:ext cx="2726702" cy="26218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48473F6-1C85-DF4A-B72D-7C254947AAEC}"/>
              </a:ext>
            </a:extLst>
          </p:cNvPr>
          <p:cNvSpPr txBox="1"/>
          <p:nvPr/>
        </p:nvSpPr>
        <p:spPr>
          <a:xfrm>
            <a:off x="580609" y="2322792"/>
            <a:ext cx="549015" cy="32314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nnH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122289-0586-8944-8D92-48852873D0DD}"/>
              </a:ext>
            </a:extLst>
          </p:cNvPr>
          <p:cNvSpPr txBox="1"/>
          <p:nvPr/>
        </p:nvSpPr>
        <p:spPr>
          <a:xfrm>
            <a:off x="580609" y="3955548"/>
            <a:ext cx="549015" cy="323142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qqH</a:t>
            </a: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52FAB892-257A-754A-916C-7182DF67CE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498" y="273684"/>
            <a:ext cx="8228763" cy="1144888"/>
          </a:xfrm>
        </p:spPr>
        <p:txBody>
          <a:bodyPr/>
          <a:lstStyle/>
          <a:p>
            <a:pPr lvl="0"/>
            <a:r>
              <a:rPr lang="en-none" sz="3266"/>
              <a:t>H</a:t>
            </a:r>
            <a:r>
              <a:rPr lang="en-none" sz="3266">
                <a:latin typeface="Arial" pitchFamily="34"/>
                <a:cs typeface="Arial" pitchFamily="34"/>
              </a:rPr>
              <a:t>→</a:t>
            </a:r>
            <a:r>
              <a:rPr lang="en-none" sz="3266"/>
              <a:t>bb, cc, gg: BMR, Color Singlet id (CSI) &amp; Flavor tagging (Preliminary)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8639F2-1A96-7A4D-955A-72B96ABC5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FB5699-E7AC-AF42-8163-22B094DB13DD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CBFAE3-EBFA-CD45-B69A-B742D87A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61"/>
            <a:ext cx="9144000" cy="65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9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>
            <a:extLst>
              <a:ext uri="{FF2B5EF4-FFF2-40B4-BE49-F238E27FC236}">
                <a16:creationId xmlns:a16="http://schemas.microsoft.com/office/drawing/2014/main" id="{58D010B4-649D-A04A-A99A-ED85970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zh-CN"/>
              <a:t>02/11/2021</a:t>
            </a:r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8E537F-8FC7-D649-B8BD-95F5B153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44</a:t>
            </a:fld>
            <a:endParaRPr lang="en-none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80CE6F-F5A0-5443-8BF8-73E04463B7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28" y="124776"/>
            <a:ext cx="9143107" cy="6111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>
            <a:extLst>
              <a:ext uri="{FF2B5EF4-FFF2-40B4-BE49-F238E27FC236}">
                <a16:creationId xmlns:a16="http://schemas.microsoft.com/office/drawing/2014/main" id="{D8D5837D-D7A4-0442-A752-EBC21265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zh-CN"/>
              <a:t>02/11/2021</a:t>
            </a:r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EDA0B5-5203-EF47-86EC-EC1F4529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45</a:t>
            </a:fld>
            <a:endParaRPr lang="en-none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58F1CA-EA7C-B24D-845A-639FD075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6327" y="360"/>
            <a:ext cx="9143107" cy="616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1">
            <a:extLst>
              <a:ext uri="{FF2B5EF4-FFF2-40B4-BE49-F238E27FC236}">
                <a16:creationId xmlns:a16="http://schemas.microsoft.com/office/drawing/2014/main" id="{D11D5A77-1ACB-4F4E-934F-EE040FD6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altLang="zh-CN"/>
              <a:t>02/11/2021</a:t>
            </a:r>
            <a:endParaRPr 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8F29CF02-7BF8-6F45-975B-F463420C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46</a:t>
            </a:fld>
            <a:endParaRPr lang="en-none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A14C837-BBE4-2744-A5C9-350AC0B2B9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8810" y="12443"/>
            <a:ext cx="8144839" cy="57606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92B02AA-FE40-1A44-8608-35ABC9F7F30A}"/>
              </a:ext>
            </a:extLst>
          </p:cNvPr>
          <p:cNvSpPr txBox="1"/>
          <p:nvPr/>
        </p:nvSpPr>
        <p:spPr>
          <a:xfrm>
            <a:off x="1410047" y="5773132"/>
            <a:ext cx="6272953" cy="80455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To QCD community: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	What's the dependency on fragmentation method/tools?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none" sz="1633" u="none">
                <a:latin typeface="Arial" pitchFamily="18"/>
                <a:ea typeface="SimSun" pitchFamily="2"/>
                <a:cs typeface="Lucida Sans" pitchFamily="2"/>
              </a:rPr>
              <a:t>	What's the ultimate CSI? 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978C3CC-E257-411B-9DD2-D8F1CAC7C90A}"/>
                  </a:ext>
                </a:extLst>
              </p:cNvPr>
              <p:cNvSpPr txBox="1"/>
              <p:nvPr/>
            </p:nvSpPr>
            <p:spPr>
              <a:xfrm>
                <a:off x="491274" y="4185485"/>
                <a:ext cx="2449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>
                  <a:defRPr/>
                </a:pPr>
                <a:r>
                  <a:rPr lang="en-US" altLang="zh-CN" sz="1200" dirty="0">
                    <a:solidFill>
                      <a:prstClr val="black"/>
                    </a:solidFill>
                    <a:latin typeface="Calibri" panose="020F0502020204030204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CN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  <a:latin typeface="Calibri" panose="020F0502020204030204"/>
                  </a:rPr>
                  <a:t>: </a:t>
                </a:r>
              </a:p>
              <a:p>
                <a:pPr defTabSz="342900">
                  <a:defRPr/>
                </a:pPr>
                <a:r>
                  <a:rPr lang="en-US" altLang="zh-CN" sz="1200" dirty="0">
                    <a:solidFill>
                      <a:prstClr val="black"/>
                    </a:solidFill>
                    <a:latin typeface="Calibri" panose="020F0502020204030204"/>
                  </a:rPr>
                  <a:t>68% CL: [</a:t>
                </a:r>
                <a14:m>
                  <m:oMath xmlns:m="http://schemas.openxmlformats.org/officeDocument/2006/math">
                    <m:r>
                      <a:rPr lang="en-US" altLang="zh-CN" sz="12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2.9</m:t>
                    </m:r>
                    <m:sSup>
                      <m:sSupPr>
                        <m:ctrlP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zh-CN" sz="1200" i="1">
                        <a:latin typeface="Cambria Math" panose="02040503050406030204" pitchFamily="18" charset="0"/>
                      </a:rPr>
                      <m:t>, 2.9</m:t>
                    </m:r>
                    <m:sSup>
                      <m:sSupPr>
                        <m:ctrlP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  <a:latin typeface="Calibri" panose="020F0502020204030204"/>
                  </a:rPr>
                  <a:t>]</a:t>
                </a:r>
              </a:p>
              <a:p>
                <a:pPr defTabSz="342900">
                  <a:defRPr/>
                </a:pPr>
                <a:r>
                  <a:rPr lang="en-US" altLang="zh-CN" sz="1200" dirty="0">
                    <a:solidFill>
                      <a:prstClr val="black"/>
                    </a:solidFill>
                    <a:latin typeface="Calibri" panose="020F0502020204030204"/>
                  </a:rPr>
                  <a:t>95% CL: [</a:t>
                </a:r>
                <a14:m>
                  <m:oMath xmlns:m="http://schemas.openxmlformats.org/officeDocument/2006/math">
                    <m:r>
                      <a:rPr lang="en-US" altLang="zh-CN" sz="12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5.7</m:t>
                    </m:r>
                    <m:sSup>
                      <m:sSupPr>
                        <m:ctrlP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zh-CN" sz="1200" i="1">
                        <a:latin typeface="Cambria Math" panose="02040503050406030204" pitchFamily="18" charset="0"/>
                      </a:rPr>
                      <m:t>, 5</m:t>
                    </m:r>
                    <m:r>
                      <m:rPr>
                        <m:nor/>
                      </m:rPr>
                      <a:rPr lang="en-US" altLang="zh-CN" sz="1200">
                        <a:latin typeface="Cambria Math" panose="02040503050406030204" pitchFamily="18" charset="0"/>
                      </a:rPr>
                      <m:t>.7</m:t>
                    </m:r>
                    <m:sSup>
                      <m:sSupPr>
                        <m:ctrlP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200" i="1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  <a:latin typeface="Calibri" panose="020F0502020204030204"/>
                  </a:rPr>
                  <a:t>]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978C3CC-E257-411B-9DD2-D8F1CAC7C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74" y="4185485"/>
                <a:ext cx="2449514" cy="646331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F46533B-01BE-4F6E-B976-685BFE0EE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01" y="3921307"/>
            <a:ext cx="2969813" cy="1821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0E52FC2-1F90-479F-A514-3DFFEAD01251}"/>
                  </a:ext>
                </a:extLst>
              </p:cNvPr>
              <p:cNvSpPr txBox="1"/>
              <p:nvPr/>
            </p:nvSpPr>
            <p:spPr>
              <a:xfrm>
                <a:off x="120929" y="1307994"/>
                <a:ext cx="7704585" cy="2702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79" indent="-68579" defTabSz="685783" eaLnBrk="1" fontAlgn="auto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  <a:defRPr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Calibri" panose="020F0502020204030204"/>
                  </a:rPr>
                  <a:t>Study  channel:</a:t>
                </a:r>
                <a:r>
                  <a:rPr lang="en-US" altLang="zh-CN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𝑒𝑒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𝑍𝐻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𝜇𝜇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zh-CN" sz="1600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libri" panose="020F0502020204030204"/>
                          </a:rPr>
                          <m:t>/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zh-CN" sz="1600" u="none" dirty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libri" panose="020F0502020204030204"/>
                          </a:rPr>
                          <m:t>/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𝑔𝑔</m:t>
                        </m:r>
                      </m:e>
                    </m:d>
                  </m:oMath>
                </a14:m>
                <a:endParaRPr lang="en-US" altLang="zh-CN" sz="1600" u="none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endParaRPr>
              </a:p>
              <a:p>
                <a:pPr marL="68579" indent="-68579" defTabSz="685783" eaLnBrk="1" fontAlgn="auto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  <a:defRPr/>
                </a:pPr>
                <a:r>
                  <a:rPr lang="en-US" altLang="zh-CN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Differential cross section could be represent as:</a:t>
                </a:r>
              </a:p>
              <a:p>
                <a:pPr marL="68579" indent="-68579" defTabSz="685783" eaLnBrk="1" fontAlgn="auto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  <a:defRPr/>
                </a:pPr>
                <a:r>
                  <a:rPr lang="en-US" altLang="zh-CN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𝑑𝑐𝑜𝑠</m:t>
                        </m:r>
                        <m:sSub>
                          <m:sSubPr>
                            <m:ctrlP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𝑑𝑐𝑜𝑠</m:t>
                        </m:r>
                        <m:sSub>
                          <m:sSubPr>
                            <m:ctrlP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den>
                    </m:f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 ×(</m:t>
                    </m:r>
                    <m:sSub>
                      <m:sSub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𝑒𝑣𝑒𝑛</m:t>
                        </m:r>
                      </m:sub>
                    </m:sSub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altLang="zh-CN" sz="1600" i="1" u="none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𝑜𝑑𝑑</m:t>
                        </m:r>
                      </m:sub>
                    </m:sSub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altLang="zh-CN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. </a:t>
                </a:r>
              </a:p>
              <a:p>
                <a:pPr marL="68579" indent="-68579" defTabSz="685783" eaLnBrk="1" fontAlgn="auto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  <a:defRPr/>
                </a:pPr>
                <a:r>
                  <a:rPr lang="en-US" altLang="zh-CN" sz="1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An </a:t>
                </a:r>
                <a:r>
                  <a:rPr lang="en-US" altLang="zh-CN" sz="1600" u="none" dirty="0">
                    <a:solidFill>
                      <a:srgbClr val="2683C6"/>
                    </a:solidFill>
                    <a:latin typeface="Calibri" panose="020F0502020204030204"/>
                  </a:rPr>
                  <a:t>Optimal Variable </a:t>
                </a:r>
                <a14:m>
                  <m:oMath xmlns:m="http://schemas.openxmlformats.org/officeDocument/2006/math">
                    <m:r>
                      <a:rPr lang="en-US" altLang="zh-CN" sz="1600" i="1" u="none">
                        <a:solidFill>
                          <a:srgbClr val="2683C6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sz="1600" i="1" u="none">
                        <a:solidFill>
                          <a:srgbClr val="2683C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which combines the information from </a:t>
                </a:r>
                <a14:m>
                  <m:oMath xmlns:m="http://schemas.openxmlformats.org/officeDocument/2006/math"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lit/>
                      </m:rP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defined as:</a:t>
                </a:r>
              </a:p>
              <a:p>
                <a:pPr marL="150872" lvl="1" defTabSz="685783" eaLnBrk="1" fontAlgn="auto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rgbClr val="1CADE4"/>
                  </a:buClr>
                  <a:defRPr/>
                </a:pPr>
                <a14:m>
                  <m:oMath xmlns:m="http://schemas.openxmlformats.org/officeDocument/2006/math">
                    <m:r>
                      <a:rPr lang="en-US" altLang="zh-CN" sz="1600" i="1" u="none">
                        <a:solidFill>
                          <a:srgbClr val="2683C6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sz="1600" i="1" u="none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i="1" u="none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𝐶𝑃</m:t>
                            </m:r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𝑜𝑑𝑑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𝐶𝑃</m:t>
                            </m:r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𝑒𝑣𝑒𝑛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600" i="1" u="none">
                                    <a:solidFill>
                                      <a:prstClr val="black">
                                        <a:lumMod val="75000"/>
                                        <a:lumOff val="25000"/>
                                      </a:prst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 u="none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en-US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</a:t>
                </a:r>
                <a:r>
                  <a:rPr lang="en-US" altLang="zh-CN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 to measure </a:t>
                </a:r>
                <a14:m>
                  <m:oMath xmlns:m="http://schemas.openxmlformats.org/officeDocument/2006/math">
                    <m:r>
                      <a:rPr lang="en-US" altLang="zh-CN" sz="1600" i="1" u="none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CN" sz="1600" u="none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endParaRPr>
              </a:p>
              <a:p>
                <a:pPr marL="68579" indent="-68579" defTabSz="685783">
                  <a:lnSpc>
                    <a:spcPct val="9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  <a:defRPr/>
                </a:pP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Used ML-fit in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zh-CN" alt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distribution to extract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1600" dirty="0"/>
                  <a:t>.</a:t>
                </a:r>
              </a:p>
              <a:p>
                <a:pPr marL="68579" indent="-68579" defTabSz="685783">
                  <a:lnSpc>
                    <a:spcPct val="90000"/>
                  </a:lnSpc>
                  <a:spcBef>
                    <a:spcPts val="900"/>
                  </a:spcBef>
                  <a:spcAft>
                    <a:spcPts val="150"/>
                  </a:spcAft>
                  <a:buClr>
                    <a:srgbClr val="1CADE4"/>
                  </a:buClr>
                  <a:buSzPct val="100000"/>
                  <a:buFont typeface="Calibri" panose="020F0502020204030204" pitchFamily="34" charset="0"/>
                  <a:buChar char=" "/>
                  <a:defRPr/>
                </a:pPr>
                <a:r>
                  <a:rPr lang="en-US" altLang="zh-CN" sz="1600" u="none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 panose="020F0502020204030204"/>
                  </a:rPr>
                  <a:t>Result: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0E52FC2-1F90-479F-A514-3DFFEAD01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29" y="1307994"/>
                <a:ext cx="7704585" cy="2702343"/>
              </a:xfrm>
              <a:prstGeom prst="rect">
                <a:avLst/>
              </a:prstGeom>
              <a:blipFill>
                <a:blip r:embed="rId4"/>
                <a:stretch>
                  <a:fillRect t="-939" b="-18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53866FFE-CB5E-B540-A479-02E2F488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399933"/>
            <a:ext cx="9192164" cy="757372"/>
          </a:xfrm>
        </p:spPr>
        <p:txBody>
          <a:bodyPr>
            <a:normAutofit/>
          </a:bodyPr>
          <a:lstStyle/>
          <a:p>
            <a:r>
              <a:rPr lang="en-US" sz="2700" dirty="0"/>
              <a:t>               Higgs CP study at CEPC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2290A3-9A20-344D-91CC-735C8B089AEB}"/>
              </a:ext>
            </a:extLst>
          </p:cNvPr>
          <p:cNvGrpSpPr/>
          <p:nvPr/>
        </p:nvGrpSpPr>
        <p:grpSpPr>
          <a:xfrm>
            <a:off x="6047265" y="1043605"/>
            <a:ext cx="2449887" cy="1726969"/>
            <a:chOff x="7945971" y="3969656"/>
            <a:chExt cx="3266516" cy="23026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F4A5112-8440-0048-B4AC-0E6C32C36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5971" y="3969656"/>
              <a:ext cx="3266516" cy="230262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A32DCA0-E386-5D4B-AB47-C0D72108D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4236" y="4322175"/>
              <a:ext cx="1171436" cy="291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9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4"/>
    </mc:Choice>
    <mc:Fallback xmlns="">
      <p:transition spd="slow" advTm="27084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A61537CB-6443-4CA2-B554-42A28DA1CD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altLang="zh-CN" noProof="0" smtClean="0"/>
              <a:t>48</a:t>
            </a:fld>
            <a:endParaRPr lang="zh-CN" altLang="en-US" noProof="0"/>
          </a:p>
        </p:txBody>
      </p:sp>
      <p:pic>
        <p:nvPicPr>
          <p:cNvPr id="8" name="图片占位符 5">
            <a:extLst>
              <a:ext uri="{FF2B5EF4-FFF2-40B4-BE49-F238E27FC236}">
                <a16:creationId xmlns:a16="http://schemas.microsoft.com/office/drawing/2014/main" id="{D697A3FB-A979-416B-9B26-AC5620F75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5" t="7325" r="3765"/>
          <a:stretch/>
        </p:blipFill>
        <p:spPr>
          <a:xfrm>
            <a:off x="184069" y="2982743"/>
            <a:ext cx="2585450" cy="2846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FE5BE3F-0FEC-4AD0-930E-BB1BF95260CD}"/>
                  </a:ext>
                </a:extLst>
              </p:cNvPr>
              <p:cNvSpPr txBox="1"/>
              <p:nvPr/>
            </p:nvSpPr>
            <p:spPr>
              <a:xfrm>
                <a:off x="229833" y="3079821"/>
                <a:ext cx="25879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𝑍h</m:t>
                      </m:r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𝑆𝑆</m:t>
                      </m:r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𝑆𝑆</m:t>
                      </m:r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2→</m:t>
                      </m:r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altLang="zh-CN" sz="10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altLang="zh-CN" sz="105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FE5BE3F-0FEC-4AD0-930E-BB1BF9526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33" y="3079821"/>
                <a:ext cx="2587953" cy="2539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占位符 7">
            <a:extLst>
              <a:ext uri="{FF2B5EF4-FFF2-40B4-BE49-F238E27FC236}">
                <a16:creationId xmlns:a16="http://schemas.microsoft.com/office/drawing/2014/main" id="{98A4CD09-71C9-4C52-9903-F4FA9ABD5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5" r="7161"/>
          <a:stretch/>
        </p:blipFill>
        <p:spPr>
          <a:xfrm>
            <a:off x="326250" y="1092286"/>
            <a:ext cx="2346737" cy="1793181"/>
          </a:xfrm>
          <a:prstGeom prst="rect">
            <a:avLst/>
          </a:prstGeom>
        </p:spPr>
      </p:pic>
      <p:sp>
        <p:nvSpPr>
          <p:cNvPr id="13" name="标题 2">
            <a:extLst>
              <a:ext uri="{FF2B5EF4-FFF2-40B4-BE49-F238E27FC236}">
                <a16:creationId xmlns:a16="http://schemas.microsoft.com/office/drawing/2014/main" id="{FAD1841D-3D82-4661-8054-C38052207C41}"/>
              </a:ext>
            </a:extLst>
          </p:cNvPr>
          <p:cNvSpPr txBox="1">
            <a:spLocks/>
          </p:cNvSpPr>
          <p:nvPr/>
        </p:nvSpPr>
        <p:spPr>
          <a:xfrm>
            <a:off x="539552" y="212847"/>
            <a:ext cx="8496943" cy="9731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6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en-US" altLang="zh-CN" sz="2100" u="none" dirty="0"/>
              <a:t>Image Recognition Techniques to Identify Long-Lived Particles(h-&gt;LLPs)</a:t>
            </a:r>
            <a:endParaRPr lang="zh-CN" altLang="en-US" sz="2100" u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C1CF5AC6-84DF-48DE-B714-1FF033C427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3878" y="1311614"/>
                <a:ext cx="5399233" cy="1698427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57175" indent="-257175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50" dirty="0"/>
                  <a:t>Mapping the raw detector information to a 2D image</a:t>
                </a:r>
              </a:p>
              <a:p>
                <a:pPr marL="257175" indent="-257175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50" dirty="0"/>
                  <a:t>Input information: image with resolution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05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altLang="zh-CN" sz="105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CN" sz="105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050" i="1">
                        <a:latin typeface="Cambria Math" panose="02040503050406030204" pitchFamily="18" charset="0"/>
                      </a:rPr>
                      <m:t>200×200 </m:t>
                    </m:r>
                  </m:oMath>
                </a14:m>
                <a:r>
                  <a:rPr lang="en-US" altLang="zh-CN" sz="1050" dirty="0"/>
                  <a:t>and 1 to 2 channel(s)</a:t>
                </a:r>
              </a:p>
              <a:p>
                <a:pPr marL="600075" lvl="1" indent="-257175" algn="l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9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zh-CN" sz="900" dirty="0"/>
                  <a:t> starts from 0 to 8 m, </a:t>
                </a:r>
                <a14:m>
                  <m:oMath xmlns:m="http://schemas.openxmlformats.org/officeDocument/2006/math">
                    <m:r>
                      <a:rPr lang="en-US" altLang="zh-CN" sz="9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sz="900" dirty="0"/>
                  <a:t> starts from </a:t>
                </a:r>
                <a14:m>
                  <m:oMath xmlns:m="http://schemas.openxmlformats.org/officeDocument/2006/math">
                    <m:r>
                      <a:rPr lang="en-US" altLang="zh-CN" sz="9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9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900" dirty="0"/>
                  <a:t> to </a:t>
                </a:r>
                <a14:m>
                  <m:oMath xmlns:m="http://schemas.openxmlformats.org/officeDocument/2006/math">
                    <m:r>
                      <a:rPr lang="en-US" altLang="zh-CN" sz="9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sz="900" dirty="0"/>
              </a:p>
              <a:p>
                <a:pPr marL="600075" lvl="1" indent="-257175" algn="l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900" dirty="0"/>
                  <a:t>Energy is the sum of Calorimeter hits.</a:t>
                </a:r>
              </a:p>
              <a:p>
                <a:pPr marL="600075" lvl="1" indent="-257175" algn="l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900" dirty="0"/>
                  <a:t>Time is the maximum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9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9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sz="900" dirty="0"/>
                  <a:t> (</a:t>
                </a:r>
                <a14:m>
                  <m:oMath xmlns:m="http://schemas.openxmlformats.org/officeDocument/2006/math">
                    <m:r>
                      <a:rPr lang="en-US" altLang="zh-CN" sz="900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sz="900" i="1" dirty="0">
                        <a:latin typeface="Cambria Math" panose="02040503050406030204" pitchFamily="18" charset="0"/>
                      </a:rPr>
                      <m:t>&gt;0.1 </m:t>
                    </m:r>
                    <m:r>
                      <a:rPr lang="en-US" altLang="zh-CN" sz="900" i="1" dirty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altLang="zh-CN" sz="900" dirty="0"/>
                  <a:t>) within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90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en-US" altLang="zh-CN" sz="9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9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altLang="zh-CN" sz="900" dirty="0"/>
                  <a:t> pixel</a:t>
                </a:r>
              </a:p>
              <a:p>
                <a:pPr marL="214313" indent="-21431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50" dirty="0"/>
                  <a:t>Model: ResNet18 (Classification), ResNet50 (Vertex Finding)</a:t>
                </a:r>
              </a:p>
              <a:p>
                <a:pPr marL="214313" indent="-21431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50" b="1" dirty="0">
                    <a:solidFill>
                      <a:srgbClr val="FF0000"/>
                    </a:solidFill>
                  </a:rPr>
                  <a:t>Binary Cross Entropy Loss: </a:t>
                </a:r>
                <a14:m>
                  <m:oMath xmlns:m="http://schemas.openxmlformats.org/officeDocument/2006/math">
                    <m:r>
                      <a:rPr lang="en-US" altLang="zh-CN" sz="1050" i="1">
                        <a:latin typeface="Cambria Math" panose="02040503050406030204" pitchFamily="18" charset="0"/>
                      </a:rPr>
                      <m:t>𝑙𝑜𝑠𝑠</m:t>
                    </m:r>
                    <m:d>
                      <m:d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050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050" i="1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func>
                      <m:func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105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sz="105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altLang="zh-CN" sz="105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zh-CN" sz="1050" i="1">
                        <a:latin typeface="Cambria Math" panose="02040503050406030204" pitchFamily="18" charset="0"/>
                      </a:rPr>
                      <m:t>⁡(1−</m:t>
                    </m:r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050" i="1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zh-CN" altLang="en-US" sz="1050" dirty="0"/>
              </a:p>
            </p:txBody>
          </p:sp>
        </mc:Choice>
        <mc:Fallback xmlns="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C1CF5AC6-84DF-48DE-B714-1FF033C42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878" y="1311614"/>
                <a:ext cx="5399233" cy="1698427"/>
              </a:xfrm>
              <a:prstGeom prst="rect">
                <a:avLst/>
              </a:prstGeom>
              <a:blipFill>
                <a:blip r:embed="rId5"/>
                <a:stretch>
                  <a:fillRect l="-1174" t="-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内容占位符 5">
            <a:extLst>
              <a:ext uri="{FF2B5EF4-FFF2-40B4-BE49-F238E27FC236}">
                <a16:creationId xmlns:a16="http://schemas.microsoft.com/office/drawing/2014/main" id="{E46C2464-7B4C-4D68-BAC6-9CA6D31267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59" b="-851"/>
          <a:stretch/>
        </p:blipFill>
        <p:spPr>
          <a:xfrm>
            <a:off x="2845608" y="4059686"/>
            <a:ext cx="1615132" cy="164271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A5C4982-6B89-42F9-95AE-F1348562BB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2" r="242"/>
          <a:stretch/>
        </p:blipFill>
        <p:spPr>
          <a:xfrm>
            <a:off x="4506858" y="4088174"/>
            <a:ext cx="1578063" cy="15857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0496ECD-4097-4368-983E-BEFEA4FF68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56" b="456"/>
          <a:stretch/>
        </p:blipFill>
        <p:spPr>
          <a:xfrm>
            <a:off x="6398077" y="4023604"/>
            <a:ext cx="1730678" cy="1714883"/>
          </a:xfrm>
          <a:prstGeom prst="rect">
            <a:avLst/>
          </a:prstGeom>
        </p:spPr>
      </p:pic>
      <p:sp>
        <p:nvSpPr>
          <p:cNvPr id="28" name="箭头: 右 27">
            <a:extLst>
              <a:ext uri="{FF2B5EF4-FFF2-40B4-BE49-F238E27FC236}">
                <a16:creationId xmlns:a16="http://schemas.microsoft.com/office/drawing/2014/main" id="{67304B54-DFF7-48EE-A39D-6CF87BCDE243}"/>
              </a:ext>
            </a:extLst>
          </p:cNvPr>
          <p:cNvSpPr/>
          <p:nvPr/>
        </p:nvSpPr>
        <p:spPr>
          <a:xfrm>
            <a:off x="6073495" y="4761590"/>
            <a:ext cx="427118" cy="18848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57F7E8D-0DC8-4153-B1E9-CBCEAE51972F}"/>
              </a:ext>
            </a:extLst>
          </p:cNvPr>
          <p:cNvSpPr txBox="1"/>
          <p:nvPr/>
        </p:nvSpPr>
        <p:spPr>
          <a:xfrm>
            <a:off x="3398030" y="4229265"/>
            <a:ext cx="612668" cy="253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050" dirty="0"/>
              <a:t>Energy</a:t>
            </a:r>
            <a:endParaRPr lang="zh-CN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D306DC9-D564-4B53-BEA5-E820D6AE416A}"/>
                  </a:ext>
                </a:extLst>
              </p:cNvPr>
              <p:cNvSpPr txBox="1"/>
              <p:nvPr/>
            </p:nvSpPr>
            <p:spPr>
              <a:xfrm>
                <a:off x="4959098" y="4229265"/>
                <a:ext cx="673582" cy="253916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050" dirty="0"/>
                  <a:t>Max.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050">
                        <a:latin typeface="Cambria Math" panose="02040503050406030204" pitchFamily="18" charset="0"/>
                      </a:rPr>
                      <m:t>ΔT</m:t>
                    </m:r>
                  </m:oMath>
                </a14:m>
                <a:endParaRPr lang="en-US" altLang="zh-CN" sz="105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D306DC9-D564-4B53-BEA5-E820D6AE4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098" y="4229265"/>
                <a:ext cx="673582" cy="2539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CF787F1A-719C-4148-998C-04CB23EF65C9}"/>
              </a:ext>
            </a:extLst>
          </p:cNvPr>
          <p:cNvSpPr txBox="1"/>
          <p:nvPr/>
        </p:nvSpPr>
        <p:spPr>
          <a:xfrm>
            <a:off x="6950130" y="4229264"/>
            <a:ext cx="779381" cy="253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050" dirty="0"/>
              <a:t>2-channel</a:t>
            </a:r>
            <a:endParaRPr lang="zh-CN" altLang="en-US" sz="1050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DA8255B-8570-45A0-83D6-2E57835B0029}"/>
              </a:ext>
            </a:extLst>
          </p:cNvPr>
          <p:cNvSpPr/>
          <p:nvPr/>
        </p:nvSpPr>
        <p:spPr>
          <a:xfrm>
            <a:off x="5141840" y="5908879"/>
            <a:ext cx="981680" cy="25391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LLP Event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60DEBF-B7FA-C145-B855-29599C2C6C1B}"/>
              </a:ext>
            </a:extLst>
          </p:cNvPr>
          <p:cNvSpPr/>
          <p:nvPr/>
        </p:nvSpPr>
        <p:spPr>
          <a:xfrm>
            <a:off x="6589703" y="4297330"/>
            <a:ext cx="226084" cy="583715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1F6473-9C3F-7A4A-8644-B5762ED2DBD6}"/>
              </a:ext>
            </a:extLst>
          </p:cNvPr>
          <p:cNvCxnSpPr/>
          <p:nvPr/>
        </p:nvCxnSpPr>
        <p:spPr>
          <a:xfrm flipV="1">
            <a:off x="6287053" y="4881044"/>
            <a:ext cx="302650" cy="857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536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337FE0E8-13B1-4C40-B610-DDA35A55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552232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 lvl="0"/>
              <a:t>4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2398489-3903-EE49-967B-45771C44A8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3083" y="1077653"/>
            <a:ext cx="6328562" cy="836623"/>
          </a:xfrm>
        </p:spPr>
        <p:txBody>
          <a:bodyPr/>
          <a:lstStyle/>
          <a:p>
            <a:pPr lvl="0"/>
            <a:r>
              <a:rPr lang="en-none"/>
              <a:t>Higgs Signals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8A1855-EB03-834C-81A4-2E20B38836F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999" y="2441551"/>
            <a:ext cx="1701782" cy="159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D182AB2-6839-0247-AF7A-5D6098E674B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19872" y="2348880"/>
            <a:ext cx="1838151" cy="169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6DDA5A-C97B-1543-BD29-372E0FB54DB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91680" y="2420888"/>
            <a:ext cx="1726734" cy="159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8E99A9-3763-C548-BE35-F778610CE5D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5496" y="636334"/>
            <a:ext cx="5213089" cy="15375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1D9A37F8-5EC8-1545-AEA9-B8E70306C7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67376" y="-147167"/>
            <a:ext cx="9563912" cy="938181"/>
          </a:xfrm>
        </p:spPr>
        <p:txBody>
          <a:bodyPr/>
          <a:lstStyle/>
          <a:p>
            <a:pPr lvl="0"/>
            <a:r>
              <a:rPr lang="en" sz="2400" dirty="0"/>
              <a:t>Reminder: </a:t>
            </a:r>
            <a:r>
              <a:rPr lang="en-none" sz="2400" dirty="0"/>
              <a:t>Reco</a:t>
            </a:r>
            <a:r>
              <a:rPr lang="en" sz="2400" dirty="0"/>
              <a:t>n. </a:t>
            </a:r>
            <a:r>
              <a:rPr lang="en-none" sz="2400" dirty="0"/>
              <a:t>Higgs Signatures</a:t>
            </a:r>
            <a:r>
              <a:rPr lang="en" sz="2400" dirty="0"/>
              <a:t>&amp; Detector </a:t>
            </a:r>
            <a:r>
              <a:rPr lang="en" sz="2400" dirty="0" err="1"/>
              <a:t>Performance@CDR</a:t>
            </a:r>
            <a:endParaRPr lang="en-none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ED5D499-5ED7-5B49-B6D8-EBDA5CEF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311039" y="682275"/>
            <a:ext cx="1592628" cy="154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846762-B14B-7F4A-AB2D-07E15961EBD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228859" y="716474"/>
            <a:ext cx="1663145" cy="1531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6903A1E-69EA-2A49-88D7-9181CB73DF2D}"/>
              </a:ext>
            </a:extLst>
          </p:cNvPr>
          <p:cNvSpPr txBox="1"/>
          <p:nvPr/>
        </p:nvSpPr>
        <p:spPr>
          <a:xfrm>
            <a:off x="5120702" y="2365124"/>
            <a:ext cx="4023298" cy="152706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 sz="1800"/>
            </a:pPr>
            <a:r>
              <a:rPr lang="en-none" sz="1400" u="none" dirty="0">
                <a:latin typeface="Arial" pitchFamily="18"/>
                <a:ea typeface="SimSun" pitchFamily="2"/>
                <a:cs typeface="Lucida Sans" pitchFamily="2"/>
              </a:rPr>
              <a:t>Clear Higgs Signature in all SM decay modes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 sz="1800"/>
            </a:pPr>
            <a:r>
              <a:rPr lang="en-none" sz="1400" u="none" dirty="0">
                <a:latin typeface="Arial" pitchFamily="18"/>
                <a:ea typeface="SimSun" pitchFamily="2"/>
                <a:cs typeface="Lucida Sans" pitchFamily="2"/>
              </a:rPr>
              <a:t>Massive production of the SM background (2 fermion and 4 fermions) at the full Simulation level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 sz="1800"/>
            </a:pPr>
            <a:r>
              <a:rPr lang="en" sz="1400" i="1" u="none" dirty="0">
                <a:latin typeface="Arial" pitchFamily="18"/>
                <a:ea typeface="SimSun" pitchFamily="2"/>
                <a:cs typeface="Lucida Sans" pitchFamily="2"/>
              </a:rPr>
              <a:t>D</a:t>
            </a:r>
            <a:r>
              <a:rPr lang="en-none" sz="1400" i="1" u="none" dirty="0">
                <a:latin typeface="Arial" pitchFamily="18"/>
                <a:ea typeface="SimSun" pitchFamily="2"/>
                <a:cs typeface="Lucida Sans" pitchFamily="2"/>
              </a:rPr>
              <a:t>i-tau mass distribution at </a:t>
            </a:r>
            <a:r>
              <a:rPr lang="en-none" sz="1400" i="1" u="none" dirty="0" err="1">
                <a:latin typeface="Arial" pitchFamily="18"/>
                <a:ea typeface="SimSun" pitchFamily="2"/>
                <a:cs typeface="Lucida Sans" pitchFamily="2"/>
              </a:rPr>
              <a:t>qqH</a:t>
            </a:r>
            <a:r>
              <a:rPr lang="en-none" sz="1400" i="1" u="none" dirty="0">
                <a:latin typeface="Arial" pitchFamily="18"/>
                <a:ea typeface="SimSun" pitchFamily="2"/>
                <a:cs typeface="Lucida Sans" pitchFamily="2"/>
              </a:rPr>
              <a:t> events using collinear approximation</a:t>
            </a:r>
            <a:endParaRPr lang="en" sz="1400" i="1" u="none" dirty="0">
              <a:latin typeface="Arial" pitchFamily="18"/>
              <a:ea typeface="SimSun" pitchFamily="2"/>
              <a:cs typeface="Lucida Sans" pitchFamily="2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48414FF6-CEA5-C644-8191-CE8C75D11F59}"/>
              </a:ext>
            </a:extLst>
          </p:cNvPr>
          <p:cNvGrpSpPr/>
          <p:nvPr/>
        </p:nvGrpSpPr>
        <p:grpSpPr>
          <a:xfrm>
            <a:off x="3670015" y="4207126"/>
            <a:ext cx="2731611" cy="2658685"/>
            <a:chOff x="3598606" y="1393091"/>
            <a:chExt cx="3073704" cy="2851714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D11E2E7D-8AAA-744D-B7E0-FDFB4E9F2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606" y="1393091"/>
              <a:ext cx="3073704" cy="2851714"/>
            </a:xfrm>
            <a:prstGeom prst="rect">
              <a:avLst/>
            </a:prstGeom>
          </p:spPr>
        </p:pic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F3394E71-B97F-044C-BFF9-44EAFCE0560D}"/>
                </a:ext>
              </a:extLst>
            </p:cNvPr>
            <p:cNvSpPr txBox="1"/>
            <p:nvPr/>
          </p:nvSpPr>
          <p:spPr>
            <a:xfrm>
              <a:off x="4262285" y="3196709"/>
              <a:ext cx="1826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Recon. and ID eff.</a:t>
              </a:r>
            </a:p>
          </p:txBody>
        </p:sp>
      </p:grpSp>
      <p:pic>
        <p:nvPicPr>
          <p:cNvPr id="16" name="Picture 11">
            <a:extLst>
              <a:ext uri="{FF2B5EF4-FFF2-40B4-BE49-F238E27FC236}">
                <a16:creationId xmlns:a16="http://schemas.microsoft.com/office/drawing/2014/main" id="{5210F94F-8FB4-6342-AA39-B41EB2B9B6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23" y="4207126"/>
            <a:ext cx="2439841" cy="248877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AE9FF0A-6B70-B349-ABB2-F80D8A6DDA3E}"/>
              </a:ext>
            </a:extLst>
          </p:cNvPr>
          <p:cNvSpPr/>
          <p:nvPr/>
        </p:nvSpPr>
        <p:spPr>
          <a:xfrm>
            <a:off x="35496" y="4221088"/>
            <a:ext cx="38164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>
                <a:latin typeface="Arial" pitchFamily="18"/>
                <a:ea typeface="SimSun" pitchFamily="2"/>
              </a:rPr>
              <a:t>Acceptance: |cos(</a:t>
            </a:r>
            <a:r>
              <a:rPr lang="en-none" altLang="zh-CN" sz="1600" u="none" dirty="0" err="1">
                <a:latin typeface="Arial" pitchFamily="18"/>
                <a:ea typeface="SimSun" pitchFamily="2"/>
              </a:rPr>
              <a:t>θ</a:t>
            </a:r>
            <a:r>
              <a:rPr lang="en-none" altLang="zh-CN" sz="1600" u="none" dirty="0">
                <a:latin typeface="Arial" pitchFamily="18"/>
                <a:ea typeface="SimSun" pitchFamily="2"/>
              </a:rPr>
              <a:t>)| &lt; 0.99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>
                <a:latin typeface="Arial" pitchFamily="18"/>
                <a:ea typeface="SimSun" pitchFamily="2"/>
              </a:rPr>
              <a:t>Tracks:</a:t>
            </a:r>
            <a:r>
              <a:rPr lang="en" altLang="zh-CN" sz="1600" u="none" dirty="0">
                <a:latin typeface="Arial" pitchFamily="18"/>
                <a:ea typeface="SimSun" pitchFamily="2"/>
              </a:rPr>
              <a:t>  </a:t>
            </a:r>
            <a:r>
              <a:rPr lang="en-none" altLang="zh-CN" sz="1600" u="none" dirty="0">
                <a:latin typeface="Arial" pitchFamily="18"/>
                <a:ea typeface="SimSun" pitchFamily="2"/>
              </a:rPr>
              <a:t>Pt threshold, ~ 100 MeV</a:t>
            </a:r>
          </a:p>
          <a:p>
            <a:pPr marL="742950" lvl="2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 err="1">
                <a:latin typeface="Arial" pitchFamily="18"/>
                <a:ea typeface="SimSun" pitchFamily="2"/>
              </a:rPr>
              <a:t>δp</a:t>
            </a:r>
            <a:r>
              <a:rPr lang="en-none" altLang="zh-CN" sz="1600" u="none" dirty="0">
                <a:latin typeface="Arial" pitchFamily="18"/>
                <a:ea typeface="SimSun" pitchFamily="2"/>
              </a:rPr>
              <a:t>/p ~ o(0.1%)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>
                <a:latin typeface="Arial" pitchFamily="18"/>
                <a:ea typeface="SimSun" pitchFamily="2"/>
              </a:rPr>
              <a:t>Photons:</a:t>
            </a:r>
          </a:p>
          <a:p>
            <a:pPr marL="742950" lvl="2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>
                <a:latin typeface="Arial" pitchFamily="18"/>
                <a:ea typeface="SimSun" pitchFamily="2"/>
              </a:rPr>
              <a:t>Energy threshold, ~ 100 MeV</a:t>
            </a:r>
          </a:p>
          <a:p>
            <a:pPr marL="742950" lvl="2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 err="1">
                <a:latin typeface="Arial" pitchFamily="18"/>
                <a:ea typeface="SimSun" pitchFamily="2"/>
              </a:rPr>
              <a:t>δE</a:t>
            </a:r>
            <a:r>
              <a:rPr lang="en-none" altLang="zh-CN" sz="1600" u="none" dirty="0">
                <a:latin typeface="Arial" pitchFamily="18"/>
                <a:ea typeface="SimSun" pitchFamily="2"/>
              </a:rPr>
              <a:t>/E: </a:t>
            </a:r>
            <a:r>
              <a:rPr lang="en-none" altLang="zh-CN" sz="1600" u="none" dirty="0">
                <a:solidFill>
                  <a:srgbClr val="C00000"/>
                </a:solidFill>
                <a:latin typeface="Arial" pitchFamily="18"/>
                <a:ea typeface="SimSun" pitchFamily="2"/>
              </a:rPr>
              <a:t>3 –</a:t>
            </a:r>
            <a:r>
              <a:rPr lang="en-none" altLang="zh-CN" sz="1600" u="none" dirty="0">
                <a:latin typeface="Arial" pitchFamily="18"/>
                <a:ea typeface="SimSun" pitchFamily="2"/>
              </a:rPr>
              <a:t> 15%/sqrt(E)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>
                <a:latin typeface="Arial" pitchFamily="18"/>
                <a:ea typeface="SimSun" pitchFamily="2"/>
              </a:rPr>
              <a:t>BMR: 3.7%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>
                <a:latin typeface="Arial" pitchFamily="18"/>
                <a:ea typeface="SimSun" pitchFamily="2"/>
              </a:rPr>
              <a:t>b-tagging: eff*purity @ </a:t>
            </a:r>
            <a:r>
              <a:rPr lang="en-none" altLang="zh-CN" sz="1600" u="none" dirty="0" err="1">
                <a:latin typeface="Arial" pitchFamily="18"/>
                <a:ea typeface="SimSun" pitchFamily="2"/>
              </a:rPr>
              <a:t>Z→qq</a:t>
            </a:r>
            <a:r>
              <a:rPr lang="en-none" altLang="zh-CN" sz="1600" u="none" dirty="0">
                <a:latin typeface="Arial" pitchFamily="18"/>
                <a:ea typeface="SimSun" pitchFamily="2"/>
              </a:rPr>
              <a:t>: 70%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SzPct val="75000"/>
              <a:buFont typeface="Wingdings" pitchFamily="2" charset="2"/>
              <a:buChar char="ü"/>
              <a:defRPr sz="1800"/>
            </a:pPr>
            <a:r>
              <a:rPr lang="en-none" altLang="zh-CN" sz="1600" u="none" dirty="0">
                <a:latin typeface="Arial" pitchFamily="18"/>
                <a:ea typeface="SimSun" pitchFamily="2"/>
              </a:rPr>
              <a:t>c-tagging: eff*purity @ </a:t>
            </a:r>
            <a:r>
              <a:rPr lang="en-none" altLang="zh-CN" sz="1600" u="none" dirty="0" err="1">
                <a:latin typeface="Arial" pitchFamily="18"/>
                <a:ea typeface="SimSun" pitchFamily="2"/>
              </a:rPr>
              <a:t>Z→qq</a:t>
            </a:r>
            <a:r>
              <a:rPr lang="en-none" altLang="zh-CN" sz="1600" u="none" dirty="0">
                <a:latin typeface="Arial" pitchFamily="18"/>
                <a:ea typeface="SimSun" pitchFamily="2"/>
              </a:rPr>
              <a:t>: 40%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AF466A4-4500-5A42-8705-25381683D92D}"/>
                  </a:ext>
                </a:extLst>
              </p:cNvPr>
              <p:cNvSpPr txBox="1"/>
              <p:nvPr/>
            </p:nvSpPr>
            <p:spPr>
              <a:xfrm>
                <a:off x="395536" y="1028273"/>
                <a:ext cx="66571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𝒃𝒃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AF466A4-4500-5A42-8705-25381683D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028273"/>
                <a:ext cx="665711" cy="215444"/>
              </a:xfrm>
              <a:prstGeom prst="rect">
                <a:avLst/>
              </a:prstGeom>
              <a:blipFill>
                <a:blip r:embed="rId11"/>
                <a:stretch>
                  <a:fillRect l="-5660" r="-5660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419B947-C1DA-454F-91EB-35D481A88D4F}"/>
                  </a:ext>
                </a:extLst>
              </p:cNvPr>
              <p:cNvSpPr txBox="1"/>
              <p:nvPr/>
            </p:nvSpPr>
            <p:spPr>
              <a:xfrm>
                <a:off x="2375810" y="1026153"/>
                <a:ext cx="66571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𝒄𝒄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419B947-C1DA-454F-91EB-35D481A88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810" y="1026153"/>
                <a:ext cx="665711" cy="215444"/>
              </a:xfrm>
              <a:prstGeom prst="rect">
                <a:avLst/>
              </a:prstGeom>
              <a:blipFill>
                <a:blip r:embed="rId12"/>
                <a:stretch>
                  <a:fillRect l="-1887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5EF1EE6-72D2-CC48-BF71-EC7EC6D9F8C0}"/>
                  </a:ext>
                </a:extLst>
              </p:cNvPr>
              <p:cNvSpPr txBox="1"/>
              <p:nvPr/>
            </p:nvSpPr>
            <p:spPr>
              <a:xfrm>
                <a:off x="4023228" y="969931"/>
                <a:ext cx="66571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𝒈𝒈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5EF1EE6-72D2-CC48-BF71-EC7EC6D9F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228" y="969931"/>
                <a:ext cx="665711" cy="215444"/>
              </a:xfrm>
              <a:prstGeom prst="rect">
                <a:avLst/>
              </a:prstGeom>
              <a:blipFill>
                <a:blip r:embed="rId13"/>
                <a:stretch>
                  <a:fillRect l="-5556" r="-555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262BD5A0-5225-F842-A291-AC9548DA3633}"/>
              </a:ext>
            </a:extLst>
          </p:cNvPr>
          <p:cNvSpPr txBox="1"/>
          <p:nvPr/>
        </p:nvSpPr>
        <p:spPr>
          <a:xfrm>
            <a:off x="4152900" y="3003550"/>
            <a:ext cx="6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AAF7F16-F078-B148-92ED-1375E5A49BDE}"/>
                  </a:ext>
                </a:extLst>
              </p:cNvPr>
              <p:cNvSpPr txBox="1"/>
              <p:nvPr/>
            </p:nvSpPr>
            <p:spPr>
              <a:xfrm>
                <a:off x="5784089" y="1304298"/>
                <a:ext cx="66571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𝜸𝜸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AAF7F16-F078-B148-92ED-1375E5A49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089" y="1304298"/>
                <a:ext cx="665711" cy="215444"/>
              </a:xfrm>
              <a:prstGeom prst="rect">
                <a:avLst/>
              </a:prstGeom>
              <a:blipFill>
                <a:blip r:embed="rId14"/>
                <a:stretch>
                  <a:fillRect l="-3774" r="-5660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DB824B-C782-D947-9FDF-C15D838FA2DA}"/>
                  </a:ext>
                </a:extLst>
              </p:cNvPr>
              <p:cNvSpPr txBox="1"/>
              <p:nvPr/>
            </p:nvSpPr>
            <p:spPr>
              <a:xfrm>
                <a:off x="7577938" y="826611"/>
                <a:ext cx="66571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𝝉𝝉</m:t>
                      </m:r>
                    </m:oMath>
                  </m:oMathPara>
                </a14:m>
                <a:endParaRPr kumimoji="1" lang="zh-CN" altLang="en-US" sz="1400" b="1" u="none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DB824B-C782-D947-9FDF-C15D838FA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938" y="826611"/>
                <a:ext cx="665711" cy="215444"/>
              </a:xfrm>
              <a:prstGeom prst="rect">
                <a:avLst/>
              </a:prstGeom>
              <a:blipFill>
                <a:blip r:embed="rId15"/>
                <a:stretch>
                  <a:fillRect l="-1887" b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7643038-A51C-EF4B-98DB-7178B1503B1C}"/>
                  </a:ext>
                </a:extLst>
              </p:cNvPr>
              <p:cNvSpPr txBox="1"/>
              <p:nvPr/>
            </p:nvSpPr>
            <p:spPr>
              <a:xfrm>
                <a:off x="3971122" y="3213556"/>
                <a:ext cx="81683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𝒁𝒁</m:t>
                      </m:r>
                      <m:r>
                        <a:rPr kumimoji="1" lang="en-US" altLang="zh-CN" sz="1400" b="1" i="1" u="none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kumimoji="1" lang="zh-CN" altLang="en-US" sz="1400" b="1" u="none" baseline="300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7643038-A51C-EF4B-98DB-7178B150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122" y="3213556"/>
                <a:ext cx="816837" cy="21544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E60BE40-A552-5D49-B156-9046F63FC739}"/>
                  </a:ext>
                </a:extLst>
              </p:cNvPr>
              <p:cNvSpPr txBox="1"/>
              <p:nvPr/>
            </p:nvSpPr>
            <p:spPr>
              <a:xfrm>
                <a:off x="1979712" y="3284984"/>
                <a:ext cx="1013276" cy="210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𝑾𝑾</m:t>
                      </m:r>
                      <m:r>
                        <a:rPr kumimoji="1" lang="en-US" altLang="zh-CN" sz="1400" b="1" i="1" u="none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kumimoji="1" lang="zh-CN" altLang="en-US" sz="1400" b="1" u="none" baseline="300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E60BE40-A552-5D49-B156-9046F63FC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284984"/>
                <a:ext cx="1013276" cy="210507"/>
              </a:xfrm>
              <a:prstGeom prst="rect">
                <a:avLst/>
              </a:prstGeom>
              <a:blipFill>
                <a:blip r:embed="rId1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4516A4-BDB3-A546-B15F-EFC296434E66}"/>
                  </a:ext>
                </a:extLst>
              </p:cNvPr>
              <p:cNvSpPr txBox="1"/>
              <p:nvPr/>
            </p:nvSpPr>
            <p:spPr>
              <a:xfrm>
                <a:off x="333083" y="3108302"/>
                <a:ext cx="1013276" cy="210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1" i="1" u="none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𝝁𝝁</m:t>
                      </m:r>
                    </m:oMath>
                  </m:oMathPara>
                </a14:m>
                <a:endParaRPr kumimoji="1" lang="zh-CN" altLang="en-US" sz="1400" b="1" u="none" baseline="30000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4516A4-BDB3-A546-B15F-EFC296434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83" y="3108302"/>
                <a:ext cx="1013276" cy="210507"/>
              </a:xfrm>
              <a:prstGeom prst="rect">
                <a:avLst/>
              </a:prstGeom>
              <a:blipFill>
                <a:blip r:embed="rId1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1">
                <a:extLst>
                  <a:ext uri="{FF2B5EF4-FFF2-40B4-BE49-F238E27FC236}">
                    <a16:creationId xmlns:a16="http://schemas.microsoft.com/office/drawing/2014/main" id="{578DC732-018B-4E45-9377-ED3BADBC098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416049" y="3952768"/>
                <a:ext cx="4333814" cy="1268538"/>
              </a:xfrm>
            </p:spPr>
            <p:txBody>
              <a:bodyPr/>
              <a:lstStyle/>
              <a:p>
                <a:pPr>
                  <a:lnSpc>
                    <a:spcPct val="114000"/>
                  </a:lnSpc>
                </a:pPr>
                <a:r>
                  <a:rPr lang="en-US" sz="1350" dirty="0"/>
                  <a:t>Best branching ratio exclusion limit at decay length around a few meters: </a:t>
                </a:r>
                <a14:m>
                  <m:oMath xmlns:m="http://schemas.openxmlformats.org/officeDocument/2006/math">
                    <m:r>
                      <a:rPr lang="en-US" sz="1350" i="1" dirty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US" sz="135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50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35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350" i="1" dirty="0">
                        <a:latin typeface="Cambria Math" panose="02040503050406030204" pitchFamily="18" charset="0"/>
                      </a:rPr>
                      <m:t>𝑋𝑋</m:t>
                    </m:r>
                    <m:r>
                      <a:rPr lang="en-US" sz="1350" i="1" dirty="0">
                        <a:latin typeface="Cambria Math" panose="02040503050406030204" pitchFamily="18" charset="0"/>
                      </a:rPr>
                      <m:t>)&gt;</m:t>
                    </m:r>
                    <m:sSup>
                      <m:sSup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350" i="1" dirty="0">
                            <a:latin typeface="Cambria Math" panose="02040503050406030204" pitchFamily="18" charset="0"/>
                          </a:rPr>
                          <m:t>～</m:t>
                        </m:r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135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50" dirty="0"/>
                  <a:t>for most LLP masses 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sz="1350" dirty="0"/>
                  <a:t>Good sensitivity for low LLP mass (as low as 1 GeV)</a:t>
                </a:r>
              </a:p>
            </p:txBody>
          </p:sp>
        </mc:Choice>
        <mc:Fallback xmlns="">
          <p:sp>
            <p:nvSpPr>
              <p:cNvPr id="27" name="Content Placeholder 1">
                <a:extLst>
                  <a:ext uri="{FF2B5EF4-FFF2-40B4-BE49-F238E27FC236}">
                    <a16:creationId xmlns:a16="http://schemas.microsoft.com/office/drawing/2014/main" id="{578DC732-018B-4E45-9377-ED3BADBC09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416049" y="3952768"/>
                <a:ext cx="4333814" cy="1268538"/>
              </a:xfrm>
              <a:blipFill>
                <a:blip r:embed="rId3"/>
                <a:stretch>
                  <a:fillRect b="-5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4488A8-04DC-49F0-90D5-25D7EDCD0D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561938" y="5438474"/>
            <a:ext cx="278397" cy="248949"/>
          </a:xfrm>
        </p:spPr>
        <p:txBody>
          <a:bodyPr anchor="ctr">
            <a:normAutofit fontScale="40000" lnSpcReduction="20000"/>
          </a:bodyPr>
          <a:lstStyle/>
          <a:p>
            <a:pPr>
              <a:spcAft>
                <a:spcPts val="450"/>
              </a:spcAft>
            </a:pPr>
            <a:fld id="{058DB212-BFA2-403F-85EF-DFD3FF6D973A}" type="slidenum">
              <a:rPr lang="en-US" altLang="zh-CN" noProof="0" smtClean="0"/>
              <a:pPr>
                <a:spcAft>
                  <a:spcPts val="450"/>
                </a:spcAft>
              </a:pPr>
              <a:t>49</a:t>
            </a:fld>
            <a:endParaRPr lang="zh-CN" altLang="en-US" noProof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4029A60-6784-4991-B2A3-7EAA12C4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13" y="706036"/>
            <a:ext cx="7695974" cy="540000"/>
          </a:xfrm>
        </p:spPr>
        <p:txBody>
          <a:bodyPr anchor="t">
            <a:normAutofit fontScale="90000"/>
          </a:bodyPr>
          <a:lstStyle/>
          <a:p>
            <a:r>
              <a:rPr lang="en-US" altLang="zh-CN" dirty="0"/>
              <a:t>Expected Search Sensitivity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512C30F-EC14-FE4A-B52B-C64F2E1E4627}"/>
                  </a:ext>
                </a:extLst>
              </p:cNvPr>
              <p:cNvSpPr/>
              <p:nvPr/>
            </p:nvSpPr>
            <p:spPr>
              <a:xfrm>
                <a:off x="4416049" y="2005114"/>
                <a:ext cx="41657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Signal Efficiency of ML-based and Cut-based analysis for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sz="1200" i="1" dirty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512C30F-EC14-FE4A-B52B-C64F2E1E4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049" y="2005114"/>
                <a:ext cx="416578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A727463F-3254-E246-BD88-85DF2A6EA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050" y="2259030"/>
            <a:ext cx="4001573" cy="14857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399BA3-CC42-F94D-B2C2-9B6615E86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282" y="2119182"/>
            <a:ext cx="4085247" cy="31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41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6DA4D3B-921D-E640-9C5F-54BACC3674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50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4F6768-C215-6940-B05C-D23B1A62E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32" y="1846012"/>
            <a:ext cx="1493490" cy="6295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5E85A3-5058-3541-BE8D-828A3F669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53" y="2551050"/>
            <a:ext cx="1768079" cy="428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1814A5-F046-9A40-8ACF-2E04B6B9C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38" y="3278313"/>
            <a:ext cx="3703588" cy="1212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384297-FBA7-0844-AA99-087878E8B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33" y="4880785"/>
            <a:ext cx="3120926" cy="67642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1794630-82F3-024E-8596-C538F9D9B945}"/>
              </a:ext>
            </a:extLst>
          </p:cNvPr>
          <p:cNvSpPr txBox="1"/>
          <p:nvPr/>
        </p:nvSpPr>
        <p:spPr>
          <a:xfrm>
            <a:off x="376885" y="1889738"/>
            <a:ext cx="2968534" cy="331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438150"/>
            <a:r>
              <a:rPr lang="en-US" altLang="zh-CN" sz="1800" b="1" dirty="0">
                <a:latin typeface="Helvetica Neue"/>
                <a:ea typeface="Helvetica Neue"/>
                <a:cs typeface="Helvetica Neue"/>
                <a:sym typeface="Helvetica Neue"/>
              </a:rPr>
              <a:t>Efficiency</a:t>
            </a:r>
            <a:r>
              <a:rPr lang="zh-CN" altLang="en-US" sz="1800" b="1" dirty="0">
                <a:latin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dirty="0">
                <a:latin typeface="Helvetica Neue"/>
                <a:ea typeface="Helvetica Neue"/>
                <a:cs typeface="Helvetica Neue"/>
                <a:sym typeface="Helvetica Neue"/>
              </a:rPr>
              <a:t>modulate</a:t>
            </a:r>
            <a:r>
              <a:rPr lang="zh-CN" altLang="en-US" sz="1800" b="1" dirty="0">
                <a:latin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dirty="0">
                <a:latin typeface="Helvetica Neue"/>
                <a:ea typeface="Helvetica Neue"/>
                <a:cs typeface="Helvetica Neue"/>
              </a:rPr>
              <a:t>N</a:t>
            </a:r>
            <a:r>
              <a:rPr lang="zh-CN" altLang="en-US" sz="1800" b="1" dirty="0">
                <a:latin typeface="Helvetica Neue"/>
                <a:cs typeface="Helvetica Neue"/>
              </a:rPr>
              <a:t> </a:t>
            </a:r>
            <a:r>
              <a:rPr lang="en-US" altLang="zh-CN" sz="1800" b="1" dirty="0">
                <a:latin typeface="Helvetica Neue"/>
                <a:ea typeface="Helvetica Neue"/>
                <a:cs typeface="Helvetica Neue"/>
                <a:sym typeface="Wingdings" pitchFamily="2" charset="2"/>
              </a:rPr>
              <a:t></a:t>
            </a:r>
            <a:r>
              <a:rPr lang="zh-CN" altLang="en-US" sz="1800" b="1" dirty="0">
                <a:latin typeface="Helvetica Neue"/>
                <a:cs typeface="Helvetica Neue"/>
              </a:rPr>
              <a:t> </a:t>
            </a:r>
            <a:r>
              <a:rPr lang="en-US" altLang="zh-CN" sz="1800" b="1" dirty="0">
                <a:latin typeface="Helvetica Neue"/>
                <a:ea typeface="Helvetica Neue"/>
                <a:cs typeface="Helvetica Neue"/>
              </a:rPr>
              <a:t>n</a:t>
            </a:r>
            <a:r>
              <a:rPr lang="zh-CN" altLang="en-US" sz="1800" b="1" dirty="0">
                <a:latin typeface="Helvetica Neue"/>
                <a:cs typeface="Helvetica Neue"/>
              </a:rPr>
              <a:t> </a:t>
            </a:r>
            <a:r>
              <a:rPr lang="zh-CN" altLang="en-US" sz="1800" b="1" dirty="0">
                <a:latin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0B0B9B-F9FD-CB41-A577-EF9054506E84}"/>
              </a:ext>
            </a:extLst>
          </p:cNvPr>
          <p:cNvSpPr txBox="1"/>
          <p:nvPr/>
        </p:nvSpPr>
        <p:spPr>
          <a:xfrm>
            <a:off x="1767904" y="2675965"/>
            <a:ext cx="1584970" cy="200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63"/>
            <a:r>
              <a:rPr lang="en-US" altLang="zh-CN" sz="949" dirty="0">
                <a:solidFill>
                  <a:schemeClr val="bg1"/>
                </a:solidFill>
              </a:rPr>
              <a:t>Similar</a:t>
            </a:r>
            <a:r>
              <a:rPr lang="zh-CN" altLang="en-US" sz="949" dirty="0">
                <a:solidFill>
                  <a:schemeClr val="bg1"/>
                </a:solidFill>
              </a:rPr>
              <a:t> </a:t>
            </a:r>
            <a:r>
              <a:rPr lang="en-US" altLang="zh-CN" sz="949" dirty="0">
                <a:solidFill>
                  <a:schemeClr val="bg1"/>
                </a:solidFill>
              </a:rPr>
              <a:t>for</a:t>
            </a:r>
            <a:r>
              <a:rPr lang="zh-CN" altLang="en-US" sz="949" dirty="0">
                <a:solidFill>
                  <a:schemeClr val="bg1"/>
                </a:solidFill>
              </a:rPr>
              <a:t> </a:t>
            </a:r>
            <a:r>
              <a:rPr lang="en-US" altLang="zh-CN" sz="949" dirty="0">
                <a:solidFill>
                  <a:schemeClr val="bg1"/>
                </a:solidFill>
              </a:rPr>
              <a:t>their</a:t>
            </a:r>
            <a:r>
              <a:rPr lang="zh-CN" altLang="en-US" sz="949" dirty="0">
                <a:solidFill>
                  <a:schemeClr val="bg1"/>
                </a:solidFill>
              </a:rPr>
              <a:t> </a:t>
            </a:r>
            <a:r>
              <a:rPr lang="en-US" altLang="zh-CN" sz="949" dirty="0">
                <a:solidFill>
                  <a:schemeClr val="bg1"/>
                </a:solidFill>
              </a:rPr>
              <a:t>covariances</a:t>
            </a:r>
            <a:r>
              <a:rPr lang="zh-CN" altLang="en-US" sz="949" dirty="0">
                <a:solidFill>
                  <a:schemeClr val="bg1"/>
                </a:solidFill>
              </a:rPr>
              <a:t> </a:t>
            </a:r>
            <a:endParaRPr lang="zh-CN" altLang="en-US" sz="1265" b="1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3E63E05-73D7-4146-9B33-A34AD5873231}"/>
              </a:ext>
            </a:extLst>
          </p:cNvPr>
          <p:cNvSpPr txBox="1"/>
          <p:nvPr/>
        </p:nvSpPr>
        <p:spPr>
          <a:xfrm>
            <a:off x="1465683" y="3465231"/>
            <a:ext cx="2306706" cy="5895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63"/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covariance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</a:p>
          <a:p>
            <a:pPr algn="ctr" defTabSz="308063"/>
            <a:r>
              <a:rPr lang="en-US" altLang="zh-CN" sz="949" dirty="0">
                <a:solidFill>
                  <a:schemeClr val="bg1"/>
                </a:solidFill>
              </a:rPr>
              <a:t>~</a:t>
            </a:r>
            <a:r>
              <a:rPr lang="zh-CN" altLang="en-US" sz="949" dirty="0">
                <a:solidFill>
                  <a:schemeClr val="bg1"/>
                </a:solidFill>
              </a:rPr>
              <a:t> </a:t>
            </a:r>
            <a:r>
              <a:rPr lang="en-US" altLang="zh-CN" sz="949" dirty="0">
                <a:solidFill>
                  <a:schemeClr val="bg1"/>
                </a:solidFill>
              </a:rPr>
              <a:t>multinomial</a:t>
            </a:r>
            <a:r>
              <a:rPr lang="zh-CN" altLang="en-US" sz="949" dirty="0">
                <a:solidFill>
                  <a:schemeClr val="bg1"/>
                </a:solidFill>
              </a:rPr>
              <a:t> </a:t>
            </a:r>
            <a:endParaRPr lang="en-US" altLang="zh-CN" sz="949" dirty="0">
              <a:solidFill>
                <a:schemeClr val="bg1"/>
              </a:solidFill>
            </a:endParaRPr>
          </a:p>
          <a:p>
            <a:pPr algn="ctr" defTabSz="308063"/>
            <a:r>
              <a:rPr lang="en-US" altLang="zh-CN" sz="949" dirty="0">
                <a:solidFill>
                  <a:schemeClr val="bg1"/>
                </a:solidFill>
              </a:rPr>
              <a:t>so</a:t>
            </a:r>
            <a:r>
              <a:rPr lang="zh-CN" altLang="en-US" sz="949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en-US" altLang="zh-CN" sz="949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altLang="zh-CN" sz="949" baseline="30000" dirty="0">
                <a:solidFill>
                  <a:schemeClr val="bg1"/>
                </a:solidFill>
              </a:rPr>
              <a:t>n</a:t>
            </a:r>
            <a:r>
              <a:rPr lang="zh-CN" altLang="en-US" sz="949" baseline="30000" dirty="0">
                <a:solidFill>
                  <a:schemeClr val="bg1"/>
                </a:solidFill>
              </a:rPr>
              <a:t> </a:t>
            </a:r>
            <a:r>
              <a:rPr lang="en-US" altLang="zh-CN" sz="949" dirty="0">
                <a:solidFill>
                  <a:schemeClr val="bg1"/>
                </a:solidFill>
              </a:rPr>
              <a:t>is</a:t>
            </a:r>
            <a:r>
              <a:rPr lang="zh-CN" altLang="en-US" sz="949" dirty="0">
                <a:solidFill>
                  <a:schemeClr val="bg1"/>
                </a:solidFill>
              </a:rPr>
              <a:t> </a:t>
            </a:r>
            <a:r>
              <a:rPr lang="en-US" altLang="zh-CN" sz="949" dirty="0">
                <a:solidFill>
                  <a:schemeClr val="bg1"/>
                </a:solidFill>
              </a:rPr>
              <a:t>easy</a:t>
            </a:r>
            <a:r>
              <a:rPr lang="zh-CN" altLang="en-US" sz="949" dirty="0">
                <a:solidFill>
                  <a:schemeClr val="bg1"/>
                </a:solidFill>
              </a:rPr>
              <a:t> 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9CC7F6D-561C-2A44-8F6D-BE931D3E3E1D}"/>
              </a:ext>
            </a:extLst>
          </p:cNvPr>
          <p:cNvSpPr txBox="1"/>
          <p:nvPr/>
        </p:nvSpPr>
        <p:spPr>
          <a:xfrm>
            <a:off x="1465279" y="4970179"/>
            <a:ext cx="2064267" cy="248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63"/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Solve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minimizing</a:t>
            </a:r>
            <a:r>
              <a:rPr lang="zh-CN" altLang="en-US" sz="1265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4635BA4-6997-FE47-8A59-0400AF33DD05}"/>
              </a:ext>
            </a:extLst>
          </p:cNvPr>
          <p:cNvSpPr txBox="1"/>
          <p:nvPr/>
        </p:nvSpPr>
        <p:spPr>
          <a:xfrm>
            <a:off x="753187" y="2625732"/>
            <a:ext cx="2613537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u="none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Efficiency</a:t>
            </a:r>
            <a:r>
              <a:rPr lang="zh-CN" altLang="en-US" sz="1800" b="1" u="none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modulate</a:t>
            </a:r>
            <a:r>
              <a:rPr lang="zh-CN" altLang="en-US" sz="1800" b="1" u="none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600" dirty="0">
                <a:solidFill>
                  <a:schemeClr val="bg1"/>
                </a:solidFill>
              </a:rPr>
              <a:t>N</a:t>
            </a:r>
            <a:r>
              <a:rPr lang="zh-CN" altLang="en-US" sz="600" dirty="0">
                <a:solidFill>
                  <a:schemeClr val="bg1"/>
                </a:solidFill>
              </a:rPr>
              <a:t> </a:t>
            </a:r>
            <a:r>
              <a:rPr lang="en-US" altLang="zh-CN" sz="600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zh-CN" altLang="en-US" sz="600" dirty="0">
                <a:solidFill>
                  <a:schemeClr val="bg1"/>
                </a:solidFill>
              </a:rPr>
              <a:t> </a:t>
            </a:r>
            <a:r>
              <a:rPr lang="en-US" altLang="zh-CN" sz="600" dirty="0">
                <a:solidFill>
                  <a:schemeClr val="bg1"/>
                </a:solidFill>
              </a:rPr>
              <a:t>n</a:t>
            </a:r>
            <a:r>
              <a:rPr lang="zh-CN" altLang="en-US" sz="600" dirty="0">
                <a:solidFill>
                  <a:schemeClr val="bg1"/>
                </a:solidFill>
              </a:rPr>
              <a:t> </a:t>
            </a:r>
            <a:r>
              <a:rPr lang="zh-CN" altLang="en-US" sz="1800" b="1" u="none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F6A22C-9D21-B642-80B6-CC8D977D2D0A}"/>
              </a:ext>
            </a:extLst>
          </p:cNvPr>
          <p:cNvSpPr txBox="1"/>
          <p:nvPr/>
        </p:nvSpPr>
        <p:spPr>
          <a:xfrm>
            <a:off x="367153" y="2430371"/>
            <a:ext cx="2987997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/>
              <a:t>Similar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their</a:t>
            </a:r>
            <a:r>
              <a:rPr lang="zh-CN" altLang="en-US" sz="1800" dirty="0"/>
              <a:t> </a:t>
            </a:r>
            <a:r>
              <a:rPr lang="en-US" altLang="zh-CN" sz="1800" dirty="0"/>
              <a:t>covariances</a:t>
            </a:r>
            <a:r>
              <a:rPr lang="zh-CN" altLang="en-US" sz="1800" dirty="0"/>
              <a:t> </a:t>
            </a:r>
            <a:endParaRPr lang="zh-CN" altLang="en-US" sz="1800" b="1" u="none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5D248C-81AB-6845-974C-A274DB43953D}"/>
              </a:ext>
            </a:extLst>
          </p:cNvPr>
          <p:cNvSpPr txBox="1"/>
          <p:nvPr/>
        </p:nvSpPr>
        <p:spPr>
          <a:xfrm>
            <a:off x="329850" y="3214938"/>
            <a:ext cx="3285836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know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covariance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</a:p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/>
              <a:t>~</a:t>
            </a:r>
            <a:r>
              <a:rPr lang="zh-CN" altLang="en-US" sz="600" dirty="0"/>
              <a:t> </a:t>
            </a:r>
            <a:r>
              <a:rPr lang="en-US" altLang="zh-CN" sz="600" dirty="0"/>
              <a:t>multinomial</a:t>
            </a:r>
            <a:r>
              <a:rPr lang="zh-CN" altLang="en-US" sz="600" dirty="0"/>
              <a:t> </a:t>
            </a:r>
            <a:endParaRPr lang="en-US" altLang="zh-CN" sz="600" dirty="0"/>
          </a:p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latin typeface="+mn-lt"/>
              </a:rPr>
              <a:t>so</a:t>
            </a:r>
            <a:r>
              <a:rPr lang="zh-CN" altLang="en-US" sz="600" dirty="0">
                <a:latin typeface="Symbol" pitchFamily="2" charset="2"/>
              </a:rPr>
              <a:t> </a:t>
            </a:r>
            <a:r>
              <a:rPr lang="en-US" altLang="zh-CN" sz="600" dirty="0">
                <a:latin typeface="Symbol" pitchFamily="2" charset="2"/>
              </a:rPr>
              <a:t>S</a:t>
            </a:r>
            <a:r>
              <a:rPr lang="en-US" altLang="zh-CN" sz="600" baseline="30000" dirty="0"/>
              <a:t>n</a:t>
            </a:r>
            <a:r>
              <a:rPr lang="zh-CN" altLang="en-US" sz="600" baseline="30000" dirty="0"/>
              <a:t> </a:t>
            </a:r>
            <a:r>
              <a:rPr lang="en-US" altLang="zh-CN" sz="600" dirty="0"/>
              <a:t>is</a:t>
            </a:r>
            <a:r>
              <a:rPr lang="zh-CN" altLang="en-US" sz="600" dirty="0"/>
              <a:t> </a:t>
            </a:r>
            <a:r>
              <a:rPr lang="en-US" altLang="zh-CN" sz="600" dirty="0"/>
              <a:t>easy</a:t>
            </a:r>
            <a:r>
              <a:rPr lang="zh-CN" altLang="en-US" sz="600" dirty="0"/>
              <a:t> 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2C7A828-6E5B-9149-A385-848B11B99450}"/>
              </a:ext>
            </a:extLst>
          </p:cNvPr>
          <p:cNvSpPr txBox="1"/>
          <p:nvPr/>
        </p:nvSpPr>
        <p:spPr>
          <a:xfrm>
            <a:off x="366407" y="4675090"/>
            <a:ext cx="2931893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43815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Solve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all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Ni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by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minimizing</a:t>
            </a:r>
            <a:r>
              <a:rPr lang="zh-CN" altLang="en-US" sz="1800" b="1" u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6BA25656-C9B9-0C4D-965A-E5F2FB5CDA6A}"/>
              </a:ext>
            </a:extLst>
          </p:cNvPr>
          <p:cNvSpPr txBox="1">
            <a:spLocks/>
          </p:cNvSpPr>
          <p:nvPr/>
        </p:nvSpPr>
        <p:spPr>
          <a:xfrm>
            <a:off x="1128074" y="1153160"/>
            <a:ext cx="6887853" cy="663365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ctr">
              <a:buNone/>
            </a:pPr>
            <a:r>
              <a:rPr lang="en-US" altLang="zh-CN" sz="2109" dirty="0">
                <a:solidFill>
                  <a:srgbClr val="1649FF"/>
                </a:solidFill>
              </a:rPr>
              <a:t>Global analysis for CEPC Higgs</a:t>
            </a:r>
            <a:endParaRPr lang="zh-CN" altLang="en-US" sz="2109" dirty="0">
              <a:solidFill>
                <a:srgbClr val="164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5429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FB29861-87EB-49D2-91F5-D79501028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75" y="1533673"/>
            <a:ext cx="3381920" cy="2045180"/>
          </a:xfrm>
          <a:prstGeom prst="rect">
            <a:avLst/>
          </a:prstGeom>
        </p:spPr>
      </p:pic>
      <p:sp>
        <p:nvSpPr>
          <p:cNvPr id="4" name="文本占位符 2">
            <a:extLst>
              <a:ext uri="{FF2B5EF4-FFF2-40B4-BE49-F238E27FC236}">
                <a16:creationId xmlns:a16="http://schemas.microsoft.com/office/drawing/2014/main" id="{84823B6C-D360-4A4B-B6F7-1778B4F9DA7A}"/>
              </a:ext>
            </a:extLst>
          </p:cNvPr>
          <p:cNvSpPr txBox="1">
            <a:spLocks/>
          </p:cNvSpPr>
          <p:nvPr/>
        </p:nvSpPr>
        <p:spPr>
          <a:xfrm>
            <a:off x="981930" y="531215"/>
            <a:ext cx="6887853" cy="663365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ctr">
              <a:buNone/>
            </a:pPr>
            <a:r>
              <a:rPr lang="en-US" altLang="zh-CN" sz="2109" dirty="0">
                <a:solidFill>
                  <a:srgbClr val="1649FF"/>
                </a:solidFill>
              </a:rPr>
              <a:t>Global analysis :  Enhance Higgs coupling precision </a:t>
            </a:r>
            <a:endParaRPr lang="zh-CN" altLang="en-US" sz="2109" dirty="0">
              <a:solidFill>
                <a:srgbClr val="1649FF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BB26F6-246E-394B-B93E-A592D12E78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51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D32623-6E39-4FE0-A35D-C53F8D9DA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157" y="3840211"/>
            <a:ext cx="3438522" cy="1882249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6FBB682D-5E8B-41EC-8334-C88D6F890961}"/>
              </a:ext>
            </a:extLst>
          </p:cNvPr>
          <p:cNvSpPr/>
          <p:nvPr/>
        </p:nvSpPr>
        <p:spPr>
          <a:xfrm>
            <a:off x="6617920" y="4630672"/>
            <a:ext cx="358580" cy="34981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/>
            <a:endParaRPr lang="zh-CN" altLang="en-US" sz="1265" cap="all" spc="203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8" name="A proof-of-principle study shows…">
            <a:extLst>
              <a:ext uri="{FF2B5EF4-FFF2-40B4-BE49-F238E27FC236}">
                <a16:creationId xmlns:a16="http://schemas.microsoft.com/office/drawing/2014/main" id="{9225E18B-0F8A-4F21-AE62-1F4BFE824B34}"/>
              </a:ext>
            </a:extLst>
          </p:cNvPr>
          <p:cNvSpPr txBox="1">
            <a:spLocks/>
          </p:cNvSpPr>
          <p:nvPr/>
        </p:nvSpPr>
        <p:spPr>
          <a:xfrm>
            <a:off x="1347524" y="3987398"/>
            <a:ext cx="2738573" cy="175578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defTabSz="184838">
              <a:spcBef>
                <a:spcPts val="1319"/>
              </a:spcBef>
              <a:buSzPct val="110000"/>
              <a:buNone/>
              <a:defRPr sz="2400"/>
            </a:pPr>
            <a:r>
              <a:rPr lang="en-US" sz="1265" dirty="0">
                <a:solidFill>
                  <a:schemeClr val="bg1"/>
                </a:solidFill>
              </a:rPr>
              <a:t>Global analysis </a:t>
            </a:r>
            <a:r>
              <a:rPr lang="en-US" altLang="zh-CN" sz="1265" dirty="0">
                <a:solidFill>
                  <a:schemeClr val="bg1"/>
                </a:solidFill>
              </a:rPr>
              <a:t>+ deep learning</a:t>
            </a:r>
            <a:r>
              <a:rPr lang="en-US" sz="1265" dirty="0">
                <a:solidFill>
                  <a:schemeClr val="bg1"/>
                </a:solidFill>
              </a:rPr>
              <a:t> </a:t>
            </a:r>
            <a:r>
              <a:rPr lang="en-US" altLang="zh-CN" sz="1265" dirty="0">
                <a:solidFill>
                  <a:schemeClr val="bg1"/>
                </a:solidFill>
              </a:rPr>
              <a:t>method can calculate</a:t>
            </a:r>
            <a:r>
              <a:rPr lang="en-US" sz="1265" dirty="0">
                <a:solidFill>
                  <a:schemeClr val="bg1"/>
                </a:solidFill>
              </a:rPr>
              <a:t> the efficiency matrix</a:t>
            </a:r>
            <a:r>
              <a:rPr lang="en-US" altLang="zh-CN" sz="1265" dirty="0">
                <a:solidFill>
                  <a:schemeClr val="bg1"/>
                </a:solidFill>
              </a:rPr>
              <a:t> </a:t>
            </a:r>
            <a:endParaRPr lang="en-US" sz="1265" dirty="0">
              <a:solidFill>
                <a:schemeClr val="bg1"/>
              </a:solidFill>
            </a:endParaRPr>
          </a:p>
          <a:p>
            <a:pPr marL="0" indent="0" defTabSz="184838">
              <a:spcBef>
                <a:spcPts val="1319"/>
              </a:spcBef>
              <a:buSzPct val="110000"/>
              <a:buNone/>
              <a:defRPr sz="2400"/>
            </a:pPr>
            <a:r>
              <a:rPr lang="en-US" altLang="zh-CN" sz="1265" dirty="0">
                <a:solidFill>
                  <a:schemeClr val="bg1"/>
                </a:solidFill>
              </a:rPr>
              <a:t>P</a:t>
            </a:r>
            <a:r>
              <a:rPr lang="en-US" sz="1265" dirty="0">
                <a:solidFill>
                  <a:schemeClr val="bg1"/>
                </a:solidFill>
              </a:rPr>
              <a:t>article level information as input</a:t>
            </a:r>
            <a:r>
              <a:rPr lang="en-US" altLang="zh-CN" sz="1265" dirty="0">
                <a:solidFill>
                  <a:schemeClr val="bg1"/>
                </a:solidFill>
              </a:rPr>
              <a:t>, no dependence on jet-clustering, … </a:t>
            </a:r>
          </a:p>
          <a:p>
            <a:pPr marL="0" indent="0" defTabSz="184838">
              <a:spcBef>
                <a:spcPts val="1319"/>
              </a:spcBef>
              <a:buSzPct val="110000"/>
              <a:buNone/>
              <a:defRPr sz="2400"/>
            </a:pPr>
            <a:r>
              <a:rPr lang="en-US" altLang="zh-CN" sz="1265" dirty="0">
                <a:solidFill>
                  <a:schemeClr val="bg1"/>
                </a:solidFill>
              </a:rPr>
              <a:t>Proof-of-principle study shows precision improved by a factor of ~2</a:t>
            </a:r>
          </a:p>
          <a:p>
            <a:pPr marL="0" indent="0" defTabSz="184838">
              <a:spcBef>
                <a:spcPts val="1319"/>
              </a:spcBef>
              <a:buSzPct val="110000"/>
              <a:buNone/>
              <a:defRPr sz="2400"/>
            </a:pPr>
            <a:r>
              <a:rPr lang="en-US" altLang="zh-CN" sz="1265" dirty="0">
                <a:solidFill>
                  <a:schemeClr val="bg1"/>
                </a:solidFill>
              </a:rPr>
              <a:t>Full simulation study is ongoing …  </a:t>
            </a:r>
            <a:endParaRPr lang="en-US" sz="1265" dirty="0">
              <a:solidFill>
                <a:schemeClr val="bg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5D6EA7D-6C03-45D8-B949-009B0F939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5934" r="8285" b="4062"/>
          <a:stretch/>
        </p:blipFill>
        <p:spPr>
          <a:xfrm>
            <a:off x="1303086" y="1552245"/>
            <a:ext cx="2831683" cy="201919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7D1350D-6D62-44C7-97C3-324968323733}"/>
              </a:ext>
            </a:extLst>
          </p:cNvPr>
          <p:cNvSpPr txBox="1"/>
          <p:nvPr/>
        </p:nvSpPr>
        <p:spPr>
          <a:xfrm>
            <a:off x="1316351" y="1561895"/>
            <a:ext cx="858810" cy="24877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63"/>
            <a:r>
              <a:rPr lang="en-US" altLang="zh-CN" sz="1265" b="1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36 classes</a:t>
            </a:r>
            <a:endParaRPr lang="zh-CN" altLang="en-US" sz="1265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B3EA3B-CBFE-4F9A-80B9-0CD1C53119A6}"/>
              </a:ext>
            </a:extLst>
          </p:cNvPr>
          <p:cNvSpPr txBox="1"/>
          <p:nvPr/>
        </p:nvSpPr>
        <p:spPr>
          <a:xfrm>
            <a:off x="5130940" y="3593675"/>
            <a:ext cx="1666270" cy="284934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r>
              <a:rPr lang="en-US" altLang="zh-CN" sz="1500" dirty="0"/>
              <a:t>ArXiv:2105.14997</a:t>
            </a:r>
            <a:endParaRPr lang="zh-CN" altLang="en-US" sz="1500" b="1" dirty="0">
              <a:sym typeface="Helvetica Neue"/>
            </a:endParaRPr>
          </a:p>
        </p:txBody>
      </p:sp>
      <p:sp>
        <p:nvSpPr>
          <p:cNvPr id="11" name="A proof-of-principle study shows…">
            <a:extLst>
              <a:ext uri="{FF2B5EF4-FFF2-40B4-BE49-F238E27FC236}">
                <a16:creationId xmlns:a16="http://schemas.microsoft.com/office/drawing/2014/main" id="{A35B7A21-D68D-DD4A-9F77-C566833EBEC0}"/>
              </a:ext>
            </a:extLst>
          </p:cNvPr>
          <p:cNvSpPr txBox="1">
            <a:spLocks/>
          </p:cNvSpPr>
          <p:nvPr/>
        </p:nvSpPr>
        <p:spPr>
          <a:xfrm>
            <a:off x="306913" y="3532778"/>
            <a:ext cx="3894860" cy="24971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defTabSz="262890" hangingPunct="1">
              <a:spcBef>
                <a:spcPts val="1875"/>
              </a:spcBef>
              <a:buSzPct val="110000"/>
              <a:buNone/>
              <a:defRPr sz="2400"/>
            </a:pPr>
            <a:r>
              <a:rPr lang="en-US" sz="1800" dirty="0">
                <a:solidFill>
                  <a:schemeClr val="bg1"/>
                </a:solidFill>
              </a:rPr>
              <a:t>Global analysis </a:t>
            </a:r>
            <a:r>
              <a:rPr lang="en-US" altLang="zh-CN" sz="1800" dirty="0">
                <a:solidFill>
                  <a:schemeClr val="bg1"/>
                </a:solidFill>
              </a:rPr>
              <a:t>+ deep learning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method can </a:t>
            </a:r>
            <a:r>
              <a:rPr lang="en-US" altLang="zh-CN" sz="1800" dirty="0">
                <a:solidFill>
                  <a:schemeClr val="tx1"/>
                </a:solidFill>
              </a:rPr>
              <a:t>calculate</a:t>
            </a:r>
            <a:r>
              <a:rPr lang="en-US" sz="1800" dirty="0">
                <a:solidFill>
                  <a:schemeClr val="tx1"/>
                </a:solidFill>
              </a:rPr>
              <a:t> the efficiency matrix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 defTabSz="262890" hangingPunct="1">
              <a:spcBef>
                <a:spcPts val="1875"/>
              </a:spcBef>
              <a:buSzPct val="110000"/>
              <a:buNone/>
              <a:defRPr sz="2400"/>
            </a:pPr>
            <a:r>
              <a:rPr lang="en-US" altLang="zh-CN" sz="1800" dirty="0">
                <a:solidFill>
                  <a:schemeClr val="tx1"/>
                </a:solidFill>
              </a:rPr>
              <a:t>P</a:t>
            </a:r>
            <a:r>
              <a:rPr lang="en-US" sz="1800" dirty="0">
                <a:solidFill>
                  <a:schemeClr val="tx1"/>
                </a:solidFill>
              </a:rPr>
              <a:t>article level information as input</a:t>
            </a:r>
            <a:r>
              <a:rPr lang="en-US" altLang="zh-CN" sz="1800" dirty="0">
                <a:solidFill>
                  <a:schemeClr val="tx1"/>
                </a:solidFill>
              </a:rPr>
              <a:t>, no dependence on jet-clustering, … </a:t>
            </a:r>
          </a:p>
          <a:p>
            <a:pPr marL="0" indent="0" defTabSz="262890" hangingPunct="1">
              <a:spcBef>
                <a:spcPts val="1875"/>
              </a:spcBef>
              <a:buSzPct val="110000"/>
              <a:buNone/>
              <a:defRPr sz="2400"/>
            </a:pPr>
            <a:r>
              <a:rPr lang="en-US" altLang="zh-CN" sz="1800" dirty="0">
                <a:solidFill>
                  <a:schemeClr val="tx1"/>
                </a:solidFill>
              </a:rPr>
              <a:t>Proof-of-principle study shows precision improved by a factor of ~2</a:t>
            </a:r>
          </a:p>
          <a:p>
            <a:pPr marL="0" indent="0" defTabSz="262890" hangingPunct="1">
              <a:spcBef>
                <a:spcPts val="1875"/>
              </a:spcBef>
              <a:buSzPct val="110000"/>
              <a:buNone/>
              <a:defRPr sz="2400"/>
            </a:pPr>
            <a:r>
              <a:rPr lang="en-US" altLang="zh-CN" sz="1800" dirty="0">
                <a:solidFill>
                  <a:schemeClr val="tx1"/>
                </a:solidFill>
              </a:rPr>
              <a:t>Full simulation study is ongoing … 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7647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related physics at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3" y="2198886"/>
            <a:ext cx="2981325" cy="284668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6B704B-C07D-194D-ABD6-19B08474129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13" y="2522208"/>
            <a:ext cx="1442511" cy="1473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77" y="2505738"/>
            <a:ext cx="1662677" cy="1478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90" y="2547253"/>
            <a:ext cx="1499090" cy="143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D04EB9A-57CE-6C4F-81DC-74CA1397EA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53</a:t>
            </a:fld>
            <a:endParaRPr lang="zh-CN" alt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4267E33-BB0F-B94C-98E2-DDA89E681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06" y="1484784"/>
            <a:ext cx="4926394" cy="4137119"/>
          </a:xfrm>
          <a:prstGeom prst="rect">
            <a:avLst/>
          </a:prstGeom>
        </p:spPr>
      </p:pic>
      <p:sp>
        <p:nvSpPr>
          <p:cNvPr id="4" name="文本占位符 2">
            <a:extLst>
              <a:ext uri="{FF2B5EF4-FFF2-40B4-BE49-F238E27FC236}">
                <a16:creationId xmlns:a16="http://schemas.microsoft.com/office/drawing/2014/main" id="{EC4CF185-5DC0-4940-9BFE-22DB4A8ACB0C}"/>
              </a:ext>
            </a:extLst>
          </p:cNvPr>
          <p:cNvSpPr txBox="1">
            <a:spLocks/>
          </p:cNvSpPr>
          <p:nvPr/>
        </p:nvSpPr>
        <p:spPr>
          <a:xfrm>
            <a:off x="981930" y="531215"/>
            <a:ext cx="6887853" cy="663365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ctr">
              <a:buNone/>
            </a:pPr>
            <a:r>
              <a:rPr lang="en-US" altLang="zh-CN" sz="2109" dirty="0">
                <a:solidFill>
                  <a:srgbClr val="1649FF"/>
                </a:solidFill>
              </a:rPr>
              <a:t>Impact on Higgs self-coupling </a:t>
            </a:r>
            <a:endParaRPr lang="zh-CN" altLang="en-US" sz="2109" dirty="0">
              <a:solidFill>
                <a:srgbClr val="164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8540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C68FB48-89B2-DA41-B040-01464415BA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54</a:t>
            </a:fld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DD60BC-72C7-724D-B053-4D66EE07E5F4}"/>
              </a:ext>
            </a:extLst>
          </p:cNvPr>
          <p:cNvSpPr txBox="1">
            <a:spLocks/>
          </p:cNvSpPr>
          <p:nvPr/>
        </p:nvSpPr>
        <p:spPr>
          <a:xfrm>
            <a:off x="981930" y="531215"/>
            <a:ext cx="6887853" cy="663365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ctr">
              <a:buNone/>
            </a:pPr>
            <a:r>
              <a:rPr lang="en-US" altLang="zh-CN" sz="2109" dirty="0">
                <a:solidFill>
                  <a:srgbClr val="1649FF"/>
                </a:solidFill>
              </a:rPr>
              <a:t>S and T in EW</a:t>
            </a:r>
            <a:endParaRPr lang="zh-CN" altLang="en-US" sz="2109" dirty="0">
              <a:solidFill>
                <a:srgbClr val="1649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DC209A-B10D-6B40-BAD8-4528CFAEB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8511078" cy="29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3567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E1AB73-43C4-6946-B227-3704539B04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55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832941-F718-0D4E-A52E-C5E05DA3B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40448"/>
            <a:ext cx="4890655" cy="57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621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1680" y="385866"/>
            <a:ext cx="6172200" cy="857250"/>
          </a:xfrm>
        </p:spPr>
        <p:txBody>
          <a:bodyPr/>
          <a:lstStyle/>
          <a:p>
            <a:r>
              <a:rPr lang="en-US" altLang="zh-CN" dirty="0"/>
              <a:t>Measurement of Higgs width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8138" y="1727306"/>
            <a:ext cx="7207212" cy="459152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Method 1</a:t>
            </a:r>
            <a:r>
              <a:rPr lang="en-US" altLang="zh-CN" b="1" dirty="0"/>
              <a:t>:</a:t>
            </a:r>
            <a:r>
              <a:rPr lang="en-US" altLang="zh-CN" dirty="0"/>
              <a:t> </a:t>
            </a:r>
            <a:r>
              <a:rPr lang="en-US" altLang="zh-CN" b="1" dirty="0"/>
              <a:t>Higgs width can be determined directly from the measurement of </a:t>
            </a:r>
            <a:r>
              <a:rPr lang="el-GR" altLang="zh-CN" b="1" dirty="0"/>
              <a:t>σ</a:t>
            </a:r>
            <a:r>
              <a:rPr lang="en-US" altLang="zh-CN" b="1" dirty="0"/>
              <a:t>(ZH) and Br. of (H-&gt;ZZ*)</a:t>
            </a:r>
          </a:p>
          <a:p>
            <a:pPr lvl="1"/>
            <a:endParaRPr lang="en-US" altLang="zh-CN" b="1" dirty="0"/>
          </a:p>
          <a:p>
            <a:pPr lvl="1"/>
            <a:endParaRPr lang="en-US" altLang="zh-CN" b="1" dirty="0"/>
          </a:p>
          <a:p>
            <a:pPr lvl="1"/>
            <a:r>
              <a:rPr lang="en-US" altLang="zh-CN" b="1" dirty="0"/>
              <a:t>But the uncertainty of Br(H-&gt;ZZ*) is relatively high due to low statistics.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Method 2</a:t>
            </a:r>
            <a:r>
              <a:rPr lang="en-US" altLang="zh-CN" b="1" dirty="0"/>
              <a:t>: It can also be measured through: </a:t>
            </a:r>
          </a:p>
          <a:p>
            <a:pPr lvl="1"/>
            <a:endParaRPr lang="en-US" altLang="zh-CN" b="1" dirty="0"/>
          </a:p>
          <a:p>
            <a:pPr lvl="1"/>
            <a:endParaRPr lang="en-US" altLang="zh-CN" b="1" dirty="0"/>
          </a:p>
          <a:p>
            <a:endParaRPr lang="en-US" altLang="zh-CN" b="1" dirty="0"/>
          </a:p>
          <a:p>
            <a:r>
              <a:rPr lang="en-US" altLang="zh-CN" b="1" dirty="0"/>
              <a:t>These two orthogonal methods can be combined to reach the best precision. </a:t>
            </a:r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80905"/>
            <a:ext cx="3048053" cy="6213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67" y="3915054"/>
            <a:ext cx="1350150" cy="4750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24" y="4023066"/>
            <a:ext cx="4620030" cy="2427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71" y="4401109"/>
            <a:ext cx="2950001" cy="485714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u="none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Higgs physics at CEPC (Y. Fang, IHEP)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6AC918-B7E4-1D4B-BBCF-3149DA5CA8C5}" type="slidenum">
              <a:rPr lang="en-US" u="none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lang="en-US" u="none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4325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C4B79E-7354-7D42-B051-DC66B64CC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" y="370384"/>
            <a:ext cx="9027080" cy="648786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46DF309-57AD-0B42-BA12-8072F1A63B49}"/>
              </a:ext>
            </a:extLst>
          </p:cNvPr>
          <p:cNvSpPr txBox="1"/>
          <p:nvPr/>
        </p:nvSpPr>
        <p:spPr>
          <a:xfrm>
            <a:off x="2411760" y="3059668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800" b="1" u="none" dirty="0"/>
              <a:t>charged current</a:t>
            </a:r>
            <a:endParaRPr kumimoji="1" lang="zh-CN" altLang="en-US" sz="1800" b="1" u="none" dirty="0"/>
          </a:p>
        </p:txBody>
      </p:sp>
    </p:spTree>
    <p:extLst>
      <p:ext uri="{BB962C8B-B14F-4D97-AF65-F5344CB8AC3E}">
        <p14:creationId xmlns:p14="http://schemas.microsoft.com/office/powerpoint/2010/main" val="2968538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0082-E48F-CA4C-ACCB-C06006C6E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840760" cy="4925347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45B5699C-1307-CE4B-82BE-B861DD65A76B}"/>
              </a:ext>
            </a:extLst>
          </p:cNvPr>
          <p:cNvSpPr txBox="1">
            <a:spLocks/>
          </p:cNvSpPr>
          <p:nvPr/>
        </p:nvSpPr>
        <p:spPr>
          <a:xfrm>
            <a:off x="1485900" y="404664"/>
            <a:ext cx="6172200" cy="8572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zh-CN" u="none" dirty="0" err="1"/>
              <a:t>LHCb</a:t>
            </a:r>
            <a:r>
              <a:rPr lang="en-US" altLang="zh-CN" u="none" dirty="0"/>
              <a:t>  LFUV results</a:t>
            </a:r>
            <a:endParaRPr lang="zh-CN" altLang="en-US" u="none" dirty="0"/>
          </a:p>
        </p:txBody>
      </p:sp>
    </p:spTree>
    <p:extLst>
      <p:ext uri="{BB962C8B-B14F-4D97-AF65-F5344CB8AC3E}">
        <p14:creationId xmlns:p14="http://schemas.microsoft.com/office/powerpoint/2010/main" val="139204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0448EFB-09A6-864A-A7C1-E76EC5E8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1180" y="65973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D7510EA8-A932-1B4C-BCA5-BF95641377FA}" type="slidenum">
              <a:rPr lang="en-US" altLang="zh-CN" smtClean="0"/>
              <a:pPr/>
              <a:t>5</a:t>
            </a:fld>
            <a:endParaRPr lang="en-none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B2C80FD-B2CC-8A47-B59B-834031C035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0697" y="98183"/>
            <a:ext cx="8228763" cy="836447"/>
          </a:xfrm>
        </p:spPr>
        <p:txBody>
          <a:bodyPr/>
          <a:lstStyle/>
          <a:p>
            <a:pPr lvl="0"/>
            <a:r>
              <a:rPr lang="en-US" altLang="zh-CN" sz="3600" dirty="0"/>
              <a:t>Reminder</a:t>
            </a:r>
            <a:r>
              <a:rPr lang="en" sz="3600" dirty="0"/>
              <a:t>:  P</a:t>
            </a:r>
            <a:r>
              <a:rPr lang="en-none" sz="3600" dirty="0"/>
              <a:t>hysics </a:t>
            </a:r>
            <a:r>
              <a:rPr lang="en" sz="3600" dirty="0"/>
              <a:t>Potential@ CDR</a:t>
            </a:r>
            <a:endParaRPr lang="en-none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E6D3D8-13E2-7148-903E-7368512981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6541" y="1221988"/>
            <a:ext cx="2521302" cy="243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B32D13-E1EA-2E45-8468-B325E4ABB6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11180" y="1226560"/>
            <a:ext cx="2567019" cy="252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DF2185E-ABC6-384F-AC6F-5B42A3CF267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97313" y="1393101"/>
            <a:ext cx="3612309" cy="226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A3F2D62-EEB1-7A49-9638-6C135D721CD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774932" y="3720105"/>
            <a:ext cx="5129793" cy="253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D18E5C-969B-7C41-875D-0B103398581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31049" y="3720105"/>
            <a:ext cx="3343883" cy="2302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D7B2099-028C-D443-9C30-2CE197CD15D4}"/>
              </a:ext>
            </a:extLst>
          </p:cNvPr>
          <p:cNvSpPr txBox="1"/>
          <p:nvPr/>
        </p:nvSpPr>
        <p:spPr>
          <a:xfrm>
            <a:off x="4113150" y="96466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u="none" dirty="0"/>
              <a:t>Higgs </a:t>
            </a:r>
            <a:endParaRPr kumimoji="1" lang="zh-CN" altLang="en-US" sz="1800" b="1" u="none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8FA60DA-F8E4-7C43-AB0F-3C02F82EE9C1}"/>
              </a:ext>
            </a:extLst>
          </p:cNvPr>
          <p:cNvSpPr txBox="1"/>
          <p:nvPr/>
        </p:nvSpPr>
        <p:spPr>
          <a:xfrm>
            <a:off x="7585320" y="85579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u="none" dirty="0"/>
              <a:t>EW </a:t>
            </a:r>
            <a:endParaRPr kumimoji="1" lang="zh-CN" altLang="en-US" sz="1800" b="1" u="none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>
            <a:extLst>
              <a:ext uri="{FF2B5EF4-FFF2-40B4-BE49-F238E27FC236}">
                <a16:creationId xmlns:a16="http://schemas.microsoft.com/office/drawing/2014/main" id="{E3258AFF-E156-9042-9662-EA66D2A8A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71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US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endParaRPr lang="en-US" u="none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AB0E6E-2BDC-F149-AEB2-736BB06A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5842" y="62479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none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17C72FA1-056D-D142-8D99-426AAABBCC4E}" type="slidenum">
              <a:rPr lang="en-US" altLang="zh-CN" smtClean="0"/>
              <a:pPr/>
              <a:t>59</a:t>
            </a:fld>
            <a:endParaRPr lang="en-none" u="none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B006E0-70FB-0E44-8924-84813F8A1D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920" y="113021"/>
            <a:ext cx="9143107" cy="66182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6119A1B-92AB-B74D-ACC0-442F9F92BC3D}"/>
              </a:ext>
            </a:extLst>
          </p:cNvPr>
          <p:cNvSpPr txBox="1">
            <a:spLocks/>
          </p:cNvSpPr>
          <p:nvPr/>
        </p:nvSpPr>
        <p:spPr>
          <a:xfrm>
            <a:off x="6708242" y="6400306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lvl="0"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tabLst/>
              <a:defRPr lang="en-none" sz="1270" u="sng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800" u="sng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829452" eaLnBrk="1" fontAlgn="auto">
              <a:spcBef>
                <a:spcPts val="0"/>
              </a:spcBef>
              <a:spcAft>
                <a:spcPts val="0"/>
              </a:spcAft>
            </a:pPr>
            <a:fld id="{5AA23A58-CF25-B044-AC94-D5FCFA80313F}" type="slidenum">
              <a:rPr lang="en-US" altLang="zh-CN" smtClean="0">
                <a:solidFill>
                  <a:prstClr val="black"/>
                </a:solidFill>
              </a:rPr>
              <a:pPr defTabSz="829452" eaLnBrk="1" fontAlgn="auto"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1180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4">
                <a:extLst>
                  <a:ext uri="{FF2B5EF4-FFF2-40B4-BE49-F238E27FC236}">
                    <a16:creationId xmlns:a16="http://schemas.microsoft.com/office/drawing/2014/main" id="{764FFD25-5831-C940-BFEE-9185490D97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70875"/>
                <a:ext cx="6922683" cy="382842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100" dirty="0"/>
                  <a:t>BGO crystal ECAL in CEPC conceptual detector: </a:t>
                </a:r>
              </a:p>
              <a:p>
                <a:pPr lvl="1"/>
                <a:r>
                  <a:rPr lang="en-US" altLang="zh-CN" sz="1800" dirty="0"/>
                  <a:t>full BGO crystal, 24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800" dirty="0"/>
                  <a:t>, expected energy resolution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kumimoji="1" lang="en-US" altLang="zh-CN" sz="180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3%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⊕~1%</m:t>
                    </m:r>
                  </m:oMath>
                </a14:m>
                <a:r>
                  <a:rPr kumimoji="1" lang="en-US" altLang="zh-CN" sz="1800" dirty="0"/>
                  <a:t>. </a:t>
                </a:r>
              </a:p>
              <a:p>
                <a:pPr lvl="1"/>
                <a:r>
                  <a:rPr kumimoji="1" lang="en-US" altLang="zh-CN" sz="1800" dirty="0"/>
                  <a:t>Simulate the detector response by smearing truth MC.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sz="21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kumimoji="1" lang="en-US" altLang="zh-CN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100" i="1">
                            <a:latin typeface="Cambria Math" panose="02040503050406030204" pitchFamily="18" charset="0"/>
                          </a:rPr>
                          <m:t>𝑍𝐻</m:t>
                        </m:r>
                      </m:e>
                    </m:d>
                    <m:r>
                      <a:rPr kumimoji="1" lang="en-US" altLang="zh-CN" sz="2100" i="1"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zh-CN" sz="2100" i="1">
                        <a:latin typeface="Cambria Math" panose="02040503050406030204" pitchFamily="18" charset="0"/>
                      </a:rPr>
                      <m:t>𝐵𝑟</m:t>
                    </m:r>
                    <m:r>
                      <a:rPr kumimoji="1" lang="en-US" altLang="zh-CN" sz="21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1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1" lang="en-US" altLang="zh-CN" sz="2100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100" i="1">
                        <a:latin typeface="Cambria Math" panose="02040503050406030204" pitchFamily="18" charset="0"/>
                      </a:rPr>
                      <m:t>𝛾𝛾</m:t>
                    </m:r>
                    <m:r>
                      <a:rPr kumimoji="1" lang="en-US" altLang="zh-CN" sz="21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100" dirty="0"/>
                  <a:t> precision @ CEPC:</a:t>
                </a:r>
              </a:p>
              <a:p>
                <a:pPr lvl="1"/>
                <a:r>
                  <a:rPr kumimoji="1" lang="en-US" altLang="zh-CN" sz="1800" dirty="0"/>
                  <a:t>Only consider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kumimoji="1" lang="en-US" altLang="zh-CN" sz="1800" dirty="0"/>
                  <a:t> influence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kumimoji="1" lang="en-US" altLang="zh-CN" sz="1800" dirty="0"/>
                  <a:t> shape in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𝜈𝜈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kumimoji="1" lang="en-US" altLang="zh-CN" sz="1800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𝜇𝜇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kumimoji="1" lang="en-US" altLang="zh-CN" sz="1800" dirty="0"/>
                  <a:t> channels, with cut-based analysis. </a:t>
                </a:r>
              </a:p>
              <a:p>
                <a:pPr lvl="1"/>
                <a:r>
                  <a:rPr lang="en-US" altLang="zh-CN" sz="1800" dirty="0"/>
                  <a:t>Combined statistical only precision: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𝐵𝑟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𝛾𝛾</m:t>
                        </m:r>
                      </m:e>
                    </m:d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=8.0%</m:t>
                    </m:r>
                  </m:oMath>
                </a14:m>
                <a:r>
                  <a:rPr kumimoji="1" lang="en-US" altLang="zh-CN" sz="18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/>
                  <a:t>(</a:t>
                </a:r>
                <a:r>
                  <a:rPr kumimoji="1" lang="en-US" altLang="zh-CN" sz="1800" dirty="0">
                    <a:solidFill>
                      <a:schemeClr val="accent2">
                        <a:lumMod val="75000"/>
                      </a:schemeClr>
                    </a:solidFill>
                  </a:rPr>
                  <a:t>11% @ </a:t>
                </a:r>
                <a:r>
                  <a:rPr kumimoji="1" lang="en-US" altLang="zh-CN" sz="1800" dirty="0" err="1">
                    <a:solidFill>
                      <a:schemeClr val="accent2">
                        <a:lumMod val="75000"/>
                      </a:schemeClr>
                    </a:solidFill>
                  </a:rPr>
                  <a:t>SiW</a:t>
                </a:r>
                <a:r>
                  <a:rPr kumimoji="1" lang="en-US" altLang="zh-CN" sz="1800" dirty="0">
                    <a:solidFill>
                      <a:schemeClr val="accent2">
                        <a:lumMod val="75000"/>
                      </a:schemeClr>
                    </a:solidFill>
                  </a:rPr>
                  <a:t> ECAL scheme, </a:t>
                </a:r>
                <a:r>
                  <a:rPr kumimoji="1" lang="en-US" altLang="zh-CN" sz="1800" dirty="0">
                    <a:solidFill>
                      <a:srgbClr val="FF0000"/>
                    </a:solidFill>
                  </a:rPr>
                  <a:t>27% improvement. </a:t>
                </a:r>
                <a:r>
                  <a:rPr kumimoji="1" lang="en-US" altLang="zh-CN" sz="1800" dirty="0"/>
                  <a:t>)</a:t>
                </a:r>
                <a:endParaRPr kumimoji="1" lang="en-US" altLang="zh-CN" sz="1800" dirty="0">
                  <a:solidFill>
                    <a:srgbClr val="FF0000"/>
                  </a:solidFill>
                </a:endParaRPr>
              </a:p>
              <a:p>
                <a:pPr lvl="1"/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4">
                <a:extLst>
                  <a:ext uri="{FF2B5EF4-FFF2-40B4-BE49-F238E27FC236}">
                    <a16:creationId xmlns:a16="http://schemas.microsoft.com/office/drawing/2014/main" id="{764FFD25-5831-C940-BFEE-9185490D9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0875"/>
                <a:ext cx="6922683" cy="3828422"/>
              </a:xfrm>
              <a:prstGeom prst="rect">
                <a:avLst/>
              </a:prstGeom>
              <a:blipFill>
                <a:blip r:embed="rId2"/>
                <a:stretch>
                  <a:fillRect l="-916" t="-16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3">
                <a:extLst>
                  <a:ext uri="{FF2B5EF4-FFF2-40B4-BE49-F238E27FC236}">
                    <a16:creationId xmlns:a16="http://schemas.microsoft.com/office/drawing/2014/main" id="{BCE52764-B4B4-0044-951E-B879D9A7B6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117742"/>
                <a:ext cx="7886700" cy="634117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3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3000" i="1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altLang="zh-CN" sz="3000" dirty="0"/>
                  <a:t> precision @ CEPC conceptual detector </a:t>
                </a:r>
                <a:endParaRPr lang="zh-CN" altLang="en-US" sz="3000" dirty="0"/>
              </a:p>
            </p:txBody>
          </p:sp>
        </mc:Choice>
        <mc:Fallback xmlns="">
          <p:sp>
            <p:nvSpPr>
              <p:cNvPr id="4" name="标题 3">
                <a:extLst>
                  <a:ext uri="{FF2B5EF4-FFF2-40B4-BE49-F238E27FC236}">
                    <a16:creationId xmlns:a16="http://schemas.microsoft.com/office/drawing/2014/main" id="{BCE52764-B4B4-0044-951E-B879D9A7B6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117742"/>
                <a:ext cx="7886700" cy="634117"/>
              </a:xfrm>
              <a:blipFill>
                <a:blip r:embed="rId3"/>
                <a:stretch>
                  <a:fillRect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D948CB22-8C86-1249-B592-E4777D8F1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" y="4087978"/>
            <a:ext cx="2424135" cy="17497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2A70F4-2155-C145-8022-415C922C7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60" y="4116957"/>
            <a:ext cx="2383988" cy="17207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A31C31-73F2-6646-BA24-DE3703A7E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3634" r="20234" b="6251"/>
          <a:stretch/>
        </p:blipFill>
        <p:spPr>
          <a:xfrm>
            <a:off x="7099658" y="1557320"/>
            <a:ext cx="1864397" cy="18130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397866D-1DED-B941-BA3A-190EBC03C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47" y="3612267"/>
            <a:ext cx="2445437" cy="11701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E4793EF-7E4C-C64F-A63E-03885A080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521" y="4858204"/>
            <a:ext cx="2436606" cy="10085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979D8C-AFBD-6E45-8411-2310C3932B63}"/>
              </a:ext>
            </a:extLst>
          </p:cNvPr>
          <p:cNvSpPr txBox="1"/>
          <p:nvPr/>
        </p:nvSpPr>
        <p:spPr>
          <a:xfrm>
            <a:off x="5237508" y="5271226"/>
            <a:ext cx="6495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" dirty="0"/>
              <a:t>New Concept</a:t>
            </a:r>
            <a:endParaRPr kumimoji="1" lang="zh-CN" altLang="en-US" sz="600" dirty="0"/>
          </a:p>
        </p:txBody>
      </p:sp>
    </p:spTree>
    <p:extLst>
      <p:ext uri="{BB962C8B-B14F-4D97-AF65-F5344CB8AC3E}">
        <p14:creationId xmlns:p14="http://schemas.microsoft.com/office/powerpoint/2010/main" val="845074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C8B66E-E844-6A41-BE82-EFC97D8AE2D9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-27384"/>
            <a:ext cx="8424936" cy="6330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" altLang="en-US" sz="2000" b="1" u="none" kern="0" dirty="0">
                <a:latin typeface="+mn-lt"/>
                <a:ea typeface="ＭＳ Ｐゴシック" panose="020B0600070205080204" pitchFamily="34" charset="-128"/>
                <a:cs typeface="Arial Black" panose="020B0604020202020204" pitchFamily="34" charset="0"/>
              </a:rPr>
              <a:t>Excesses for di-photon, </a:t>
            </a:r>
            <a:r>
              <a:rPr lang="en" altLang="en-US" sz="2000" b="1" u="none" kern="0" dirty="0" err="1">
                <a:latin typeface="+mn-lt"/>
                <a:ea typeface="ＭＳ Ｐゴシック" panose="020B0600070205080204" pitchFamily="34" charset="-128"/>
                <a:cs typeface="Arial Black" panose="020B0604020202020204" pitchFamily="34" charset="0"/>
              </a:rPr>
              <a:t>z</a:t>
            </a:r>
            <a:r>
              <a:rPr lang="en" altLang="en-US" sz="2000" b="1" u="none" kern="0" dirty="0" err="1">
                <a:latin typeface="Symbol" pitchFamily="2" charset="2"/>
                <a:ea typeface="ＭＳ Ｐゴシック" panose="020B0600070205080204" pitchFamily="34" charset="-128"/>
                <a:cs typeface="Arial Black" panose="020B0604020202020204" pitchFamily="34" charset="0"/>
              </a:rPr>
              <a:t>g</a:t>
            </a:r>
            <a:r>
              <a:rPr lang="en" altLang="en-US" sz="2000" b="1" u="none" kern="0" dirty="0">
                <a:latin typeface="+mn-lt"/>
                <a:ea typeface="ＭＳ Ｐゴシック" panose="020B0600070205080204" pitchFamily="34" charset="-128"/>
                <a:cs typeface="Arial Black" panose="020B0604020202020204" pitchFamily="34" charset="0"/>
              </a:rPr>
              <a:t> final states associated with leptons, missing energy, b-jets 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1755CB1-68B9-454D-9213-8764AEB8224B}"/>
              </a:ext>
            </a:extLst>
          </p:cNvPr>
          <p:cNvGrpSpPr/>
          <p:nvPr/>
        </p:nvGrpSpPr>
        <p:grpSpPr>
          <a:xfrm>
            <a:off x="179513" y="1120026"/>
            <a:ext cx="2982510" cy="2359801"/>
            <a:chOff x="255600" y="836712"/>
            <a:chExt cx="3956360" cy="307716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33ED5A3-8BBB-5746-80A3-49DC9D256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600" y="836712"/>
              <a:ext cx="3956360" cy="307716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7EC1B6A-95D9-0149-B015-351CC49D7DBC}"/>
                </a:ext>
              </a:extLst>
            </p:cNvPr>
            <p:cNvSpPr txBox="1"/>
            <p:nvPr/>
          </p:nvSpPr>
          <p:spPr>
            <a:xfrm>
              <a:off x="2771799" y="1943255"/>
              <a:ext cx="1233747" cy="341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i="1" u="none" dirty="0">
                  <a:solidFill>
                    <a:srgbClr val="7030A0"/>
                  </a:solidFill>
                </a:rPr>
                <a:t>2104.13240</a:t>
              </a:r>
              <a:endParaRPr lang="zh-CN" altLang="en-US" sz="1100" b="1" i="1" u="none" dirty="0">
                <a:solidFill>
                  <a:srgbClr val="7030A0"/>
                </a:solidFill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FBD69D5A-3D5B-494C-B070-3421E39B9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21527"/>
            <a:ext cx="3107854" cy="2359801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29C94CE5-BB5C-FD4A-B2AD-DCBA8B8AE04F}"/>
              </a:ext>
            </a:extLst>
          </p:cNvPr>
          <p:cNvGrpSpPr/>
          <p:nvPr/>
        </p:nvGrpSpPr>
        <p:grpSpPr>
          <a:xfrm>
            <a:off x="3035142" y="809447"/>
            <a:ext cx="2902389" cy="2979593"/>
            <a:chOff x="4416078" y="692696"/>
            <a:chExt cx="3540298" cy="318025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7D42739-8CE8-6A41-901F-689C473B2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078" y="692696"/>
              <a:ext cx="3540298" cy="3180257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18E3E9D-2D0F-A74F-961E-4DD97F9749B9}"/>
                </a:ext>
              </a:extLst>
            </p:cNvPr>
            <p:cNvSpPr txBox="1"/>
            <p:nvPr/>
          </p:nvSpPr>
          <p:spPr>
            <a:xfrm>
              <a:off x="5370129" y="1484784"/>
              <a:ext cx="1097327" cy="27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 i="1" u="none" dirty="0">
                  <a:solidFill>
                    <a:srgbClr val="7030A0"/>
                  </a:solidFill>
                </a:rPr>
                <a:t>2103.06956</a:t>
              </a:r>
              <a:endParaRPr kumimoji="1" lang="zh-CN" altLang="en-US" sz="1050" b="1" i="1" u="none" dirty="0">
                <a:solidFill>
                  <a:srgbClr val="7030A0"/>
                </a:solidFill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288474B3-1CEE-664C-B861-60D9FFBE0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22" y="3789040"/>
            <a:ext cx="2994154" cy="26431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C0CA64E-C034-8444-AA6D-0F978037A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35" y="3877511"/>
            <a:ext cx="2691861" cy="264783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D238943-D18A-7149-967F-B76218226B22}"/>
              </a:ext>
            </a:extLst>
          </p:cNvPr>
          <p:cNvSpPr txBox="1"/>
          <p:nvPr/>
        </p:nvSpPr>
        <p:spPr>
          <a:xfrm>
            <a:off x="6750788" y="5234631"/>
            <a:ext cx="16001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b="1" i="1" u="none" dirty="0">
                <a:solidFill>
                  <a:srgbClr val="7030A0"/>
                </a:solidFill>
              </a:rPr>
              <a:t>ATLAS-CONF-2020-026</a:t>
            </a:r>
            <a:endParaRPr kumimoji="1" lang="zh-CN" altLang="en-US" sz="1000" b="1" i="1" u="none" dirty="0">
              <a:solidFill>
                <a:srgbClr val="7030A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12CBFFB-29F6-564E-A628-0DB107CF166D}"/>
              </a:ext>
            </a:extLst>
          </p:cNvPr>
          <p:cNvSpPr txBox="1"/>
          <p:nvPr/>
        </p:nvSpPr>
        <p:spPr>
          <a:xfrm>
            <a:off x="1907704" y="4941748"/>
            <a:ext cx="925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b="1" i="1" u="none" dirty="0">
                <a:solidFill>
                  <a:srgbClr val="7030A0"/>
                </a:solidFill>
              </a:rPr>
              <a:t>2004.045045</a:t>
            </a:r>
            <a:endParaRPr kumimoji="1" lang="zh-CN" altLang="en-US" sz="1000" b="1" i="1" u="none" dirty="0">
              <a:solidFill>
                <a:srgbClr val="7030A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03F6BF7-FBB1-D443-8ED0-C40C5A5FAF45}"/>
              </a:ext>
            </a:extLst>
          </p:cNvPr>
          <p:cNvSpPr txBox="1"/>
          <p:nvPr/>
        </p:nvSpPr>
        <p:spPr>
          <a:xfrm>
            <a:off x="4932040" y="5373216"/>
            <a:ext cx="854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b="1" i="1" u="none" dirty="0">
                <a:solidFill>
                  <a:srgbClr val="7030A0"/>
                </a:solidFill>
              </a:rPr>
              <a:t>2003.10866</a:t>
            </a:r>
            <a:endParaRPr kumimoji="1" lang="zh-CN" altLang="en-US" sz="1000" b="1" i="1" u="none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BC4C71E-351C-1348-A541-983EF0712A5A}"/>
                  </a:ext>
                </a:extLst>
              </p:cNvPr>
              <p:cNvSpPr txBox="1"/>
              <p:nvPr/>
            </p:nvSpPr>
            <p:spPr>
              <a:xfrm>
                <a:off x="379036" y="2563490"/>
                <a:ext cx="2036256" cy="1806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100" b="1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𝜸𝜸</m:t>
                      </m:r>
                      <m:r>
                        <a:rPr kumimoji="1" lang="en-US" altLang="zh-CN" sz="1100" b="1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sz="1100" b="1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100" b="1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en-US" altLang="zh-CN" sz="1100" b="1" i="1" u="non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b>
                        <m:sup>
                          <m:r>
                            <a:rPr kumimoji="1" lang="en-US" altLang="zh-CN" sz="1100" b="1" i="1" u="none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𝒎𝒊𝒔𝒔</m:t>
                          </m:r>
                        </m:sup>
                      </m:sSubSup>
                    </m:oMath>
                  </m:oMathPara>
                </a14:m>
                <a:endParaRPr kumimoji="1" lang="zh-CN" altLang="en-US" sz="1100" b="1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BC4C71E-351C-1348-A541-983EF0712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36" y="2563490"/>
                <a:ext cx="2036256" cy="180690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80A7325-D665-E248-9AB8-337DC895A75D}"/>
                  </a:ext>
                </a:extLst>
              </p:cNvPr>
              <p:cNvSpPr txBox="1"/>
              <p:nvPr/>
            </p:nvSpPr>
            <p:spPr>
              <a:xfrm>
                <a:off x="3781873" y="2274559"/>
                <a:ext cx="20362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𝛾𝛾</m:t>
                      </m:r>
                      <m:r>
                        <a:rPr kumimoji="1" lang="en-US" altLang="zh-CN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b="0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CN" altLang="en-US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80A7325-D665-E248-9AB8-337DC895A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873" y="2274559"/>
                <a:ext cx="2036256" cy="123111"/>
              </a:xfrm>
              <a:prstGeom prst="rect">
                <a:avLst/>
              </a:prstGeom>
              <a:blipFill>
                <a:blip r:embed="rId9"/>
                <a:stretch>
                  <a:fillRect b="-4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0046BB3-B6BD-7D4B-8B31-FDCD1306B10B}"/>
                  </a:ext>
                </a:extLst>
              </p:cNvPr>
              <p:cNvSpPr txBox="1"/>
              <p:nvPr/>
            </p:nvSpPr>
            <p:spPr>
              <a:xfrm>
                <a:off x="6520884" y="4716086"/>
                <a:ext cx="20362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100" b="1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𝜸𝜸</m:t>
                      </m:r>
                      <m:r>
                        <a:rPr kumimoji="1" lang="en-US" altLang="zh-CN" sz="1100" b="1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100" b="1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kumimoji="1" lang="zh-CN" altLang="en-US" sz="1100" b="1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0046BB3-B6BD-7D4B-8B31-FDCD1306B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884" y="4716086"/>
                <a:ext cx="2036256" cy="169277"/>
              </a:xfrm>
              <a:prstGeom prst="rect">
                <a:avLst/>
              </a:prstGeom>
              <a:blipFill>
                <a:blip r:embed="rId10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5AB11EA-DAEB-164F-A381-1A4D3DC848F6}"/>
                  </a:ext>
                </a:extLst>
              </p:cNvPr>
              <p:cNvSpPr txBox="1"/>
              <p:nvPr/>
            </p:nvSpPr>
            <p:spPr>
              <a:xfrm>
                <a:off x="4263936" y="5588660"/>
                <a:ext cx="20362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100" b="1" i="0" u="non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𝛄𝛄</m:t>
                      </m:r>
                      <m:r>
                        <a:rPr kumimoji="1" lang="en-US" altLang="zh-CN" sz="1100" b="1" i="0" u="non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100" b="1" i="0" u="non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𝐛𝐣𝐞𝐭𝐬</m:t>
                      </m:r>
                    </m:oMath>
                  </m:oMathPara>
                </a14:m>
                <a:endParaRPr kumimoji="1" lang="zh-CN" altLang="en-US" sz="1100" b="1" u="non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5AB11EA-DAEB-164F-A381-1A4D3DC84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936" y="5588660"/>
                <a:ext cx="2036256" cy="169277"/>
              </a:xfrm>
              <a:prstGeom prst="rect">
                <a:avLst/>
              </a:prstGeom>
              <a:blipFill>
                <a:blip r:embed="rId11"/>
                <a:stretch>
                  <a:fillRect b="-3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BDA473E-ABE5-ED48-9C98-F7F62C6B7B60}"/>
                  </a:ext>
                </a:extLst>
              </p:cNvPr>
              <p:cNvSpPr txBox="1"/>
              <p:nvPr/>
            </p:nvSpPr>
            <p:spPr>
              <a:xfrm>
                <a:off x="1243565" y="5826169"/>
                <a:ext cx="20362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100" b="1" i="0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𝛄𝛄</m:t>
                      </m:r>
                      <m:r>
                        <a:rPr kumimoji="1" lang="en-US" altLang="zh-CN" sz="1100" b="1" i="0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100" b="1" i="0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𝐛𝐣𝐞𝐭𝐬</m:t>
                      </m:r>
                    </m:oMath>
                  </m:oMathPara>
                </a14:m>
                <a:endParaRPr kumimoji="1" lang="zh-CN" altLang="en-US" sz="1100" b="1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BDA473E-ABE5-ED48-9C98-F7F62C6B7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565" y="5826169"/>
                <a:ext cx="2036256" cy="169277"/>
              </a:xfrm>
              <a:prstGeom prst="rect">
                <a:avLst/>
              </a:prstGeom>
              <a:blipFill>
                <a:blip r:embed="rId12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图片 35">
            <a:extLst>
              <a:ext uri="{FF2B5EF4-FFF2-40B4-BE49-F238E27FC236}">
                <a16:creationId xmlns:a16="http://schemas.microsoft.com/office/drawing/2014/main" id="{151EE2BC-8D18-C847-ABF5-F43B0BEF7E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804658"/>
            <a:ext cx="2880320" cy="2768358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FFC2D686-8CD5-D74E-AB73-6346AC460393}"/>
              </a:ext>
            </a:extLst>
          </p:cNvPr>
          <p:cNvSpPr txBox="1"/>
          <p:nvPr/>
        </p:nvSpPr>
        <p:spPr>
          <a:xfrm>
            <a:off x="6804248" y="1628800"/>
            <a:ext cx="8996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b="1" i="1" u="none" dirty="0">
                <a:solidFill>
                  <a:srgbClr val="7030A0"/>
                </a:solidFill>
              </a:rPr>
              <a:t>1806.05996</a:t>
            </a:r>
            <a:endParaRPr kumimoji="1" lang="zh-CN" altLang="en-US" sz="1050" b="1" i="1" u="none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ED92BC6-56D5-344B-99CC-DC00AE4216C7}"/>
                  </a:ext>
                </a:extLst>
              </p:cNvPr>
              <p:cNvSpPr txBox="1"/>
              <p:nvPr/>
            </p:nvSpPr>
            <p:spPr>
              <a:xfrm>
                <a:off x="2913162" y="2412156"/>
                <a:ext cx="20362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100" b="1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𝜸𝜸</m:t>
                      </m:r>
                      <m:r>
                        <a:rPr kumimoji="1" lang="en-US" altLang="zh-CN" sz="1100" b="1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100" b="1" i="1" u="none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kumimoji="1" lang="zh-CN" altLang="en-US" sz="1100" b="1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ED92BC6-56D5-344B-99CC-DC00AE421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162" y="2412156"/>
                <a:ext cx="2036256" cy="169277"/>
              </a:xfrm>
              <a:prstGeom prst="rect">
                <a:avLst/>
              </a:prstGeom>
              <a:blipFill>
                <a:blip r:embed="rId14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E7F1808-DD2D-DE48-8100-3FBB0FC3B317}"/>
                  </a:ext>
                </a:extLst>
              </p:cNvPr>
              <p:cNvSpPr txBox="1"/>
              <p:nvPr/>
            </p:nvSpPr>
            <p:spPr>
              <a:xfrm>
                <a:off x="7524328" y="1998896"/>
                <a:ext cx="20362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zh-CN" sz="1100" b="1" i="1" u="none" dirty="0">
                    <a:solidFill>
                      <a:srgbClr val="C00000"/>
                    </a:solidFill>
                  </a:rPr>
                  <a:t>Z</a:t>
                </a:r>
                <a14:m>
                  <m:oMath xmlns:m="http://schemas.openxmlformats.org/officeDocument/2006/math">
                    <m:r>
                      <a:rPr kumimoji="1" lang="zh-CN" altLang="en-US" sz="1100" b="1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kumimoji="1" lang="en-US" altLang="zh-CN" sz="1100" b="1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zh-CN" sz="1100" b="1" i="1" u="none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kumimoji="1" lang="zh-CN" altLang="en-US" sz="1100" b="1" i="1" u="non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E7F1808-DD2D-DE48-8100-3FBB0FC3B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1998896"/>
                <a:ext cx="2036256" cy="169277"/>
              </a:xfrm>
              <a:prstGeom prst="rect">
                <a:avLst/>
              </a:prstGeom>
              <a:blipFill>
                <a:blip r:embed="rId15"/>
                <a:stretch>
                  <a:fillRect l="-4348" t="-21429" b="-5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28448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F0884B-2F8E-3145-A594-91A24964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4479343" cy="4176464"/>
          </a:xfrm>
          <a:prstGeom prst="rect">
            <a:avLst/>
          </a:prstGeom>
        </p:spPr>
      </p:pic>
      <p:sp>
        <p:nvSpPr>
          <p:cNvPr id="49154" name="Slide Number Placeholder 1">
            <a:extLst>
              <a:ext uri="{FF2B5EF4-FFF2-40B4-BE49-F238E27FC236}">
                <a16:creationId xmlns:a16="http://schemas.microsoft.com/office/drawing/2014/main" id="{84F6746A-54E3-454D-8587-7F7FEDB49F5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00ABAD9-4035-EA4D-B451-5915349F913E}" type="slidenum">
              <a:rPr lang="en-US" altLang="en-US" sz="1662">
                <a:solidFill>
                  <a:schemeClr val="tx1"/>
                </a:solidFill>
              </a:rPr>
              <a:pPr/>
              <a:t>62</a:t>
            </a:fld>
            <a:endParaRPr lang="en-US" altLang="en-US" sz="1662">
              <a:solidFill>
                <a:schemeClr val="tx1"/>
              </a:solidFill>
            </a:endParaRPr>
          </a:p>
        </p:txBody>
      </p:sp>
      <p:sp>
        <p:nvSpPr>
          <p:cNvPr id="49155" name="TextBox 2">
            <a:extLst>
              <a:ext uri="{FF2B5EF4-FFF2-40B4-BE49-F238E27FC236}">
                <a16:creationId xmlns:a16="http://schemas.microsoft.com/office/drawing/2014/main" id="{0D3819EF-8F4C-A74B-B480-7834DE3FA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" y="276216"/>
            <a:ext cx="9324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 dirty="0">
                <a:solidFill>
                  <a:schemeClr val="tx2"/>
                </a:solidFill>
                <a:latin typeface="+mn-lt"/>
                <a:cs typeface="Arial Black" panose="020B0604020202020204" pitchFamily="34" charset="0"/>
              </a:rPr>
              <a:t>Excess for ATLAS/CMS di-photon/</a:t>
            </a:r>
            <a:r>
              <a:rPr lang="en-US" altLang="en-US" sz="2800" b="1" u="none" dirty="0" err="1">
                <a:solidFill>
                  <a:schemeClr val="tx2"/>
                </a:solidFill>
                <a:latin typeface="+mn-lt"/>
                <a:cs typeface="Arial Black" panose="020B0604020202020204" pitchFamily="34" charset="0"/>
              </a:rPr>
              <a:t>Z</a:t>
            </a:r>
            <a:r>
              <a:rPr lang="en-US" altLang="en-US" sz="2800" b="1" u="none" dirty="0" err="1">
                <a:solidFill>
                  <a:schemeClr val="tx2"/>
                </a:solidFill>
                <a:latin typeface="Symbol" pitchFamily="2" charset="2"/>
                <a:cs typeface="Arial Black" panose="020B0604020202020204" pitchFamily="34" charset="0"/>
              </a:rPr>
              <a:t>g</a:t>
            </a:r>
            <a:r>
              <a:rPr lang="en-US" altLang="en-US" sz="2800" b="1" u="none" dirty="0">
                <a:solidFill>
                  <a:schemeClr val="tx2"/>
                </a:solidFill>
                <a:latin typeface="+mn-lt"/>
                <a:cs typeface="Arial Black" panose="020B0604020202020204" pitchFamily="34" charset="0"/>
              </a:rPr>
              <a:t> related results 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AEB8EF8-3C80-E046-8F52-8E0E3AC1B3F4}"/>
              </a:ext>
            </a:extLst>
          </p:cNvPr>
          <p:cNvGrpSpPr/>
          <p:nvPr/>
        </p:nvGrpSpPr>
        <p:grpSpPr>
          <a:xfrm>
            <a:off x="35497" y="1052736"/>
            <a:ext cx="4479344" cy="4409728"/>
            <a:chOff x="3347864" y="984866"/>
            <a:chExt cx="4655789" cy="455374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F6BB3BA-D5E6-9549-8978-52CD3B2E4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984866"/>
              <a:ext cx="4655789" cy="4553744"/>
            </a:xfrm>
            <a:prstGeom prst="rect">
              <a:avLst/>
            </a:prstGeom>
          </p:spPr>
        </p:pic>
        <p:sp>
          <p:nvSpPr>
            <p:cNvPr id="49156" name="TextBox 5">
              <a:extLst>
                <a:ext uri="{FF2B5EF4-FFF2-40B4-BE49-F238E27FC236}">
                  <a16:creationId xmlns:a16="http://schemas.microsoft.com/office/drawing/2014/main" id="{A411AB27-E046-BA4C-9F6F-084990949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952" y="3429000"/>
              <a:ext cx="2610010" cy="37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3300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46" i="1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 ICPP</a:t>
              </a:r>
              <a:r>
                <a:rPr lang="en-US" altLang="zh-CN" sz="1846" i="1" u="non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/IHEP</a:t>
              </a:r>
              <a:endParaRPr lang="en-US" altLang="en-US" sz="1846" i="1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9E88EB68-A3BE-DA4E-A723-17947FAC0D26}"/>
              </a:ext>
            </a:extLst>
          </p:cNvPr>
          <p:cNvSpPr txBox="1"/>
          <p:nvPr/>
        </p:nvSpPr>
        <p:spPr>
          <a:xfrm>
            <a:off x="251520" y="5592142"/>
            <a:ext cx="86395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600" u="none" dirty="0"/>
              <a:t>Using public ATLAS/CMS results with di-photon and </a:t>
            </a:r>
            <a:r>
              <a:rPr kumimoji="1" lang="en-US" altLang="zh-CN" sz="1600" u="none" dirty="0" err="1"/>
              <a:t>Z</a:t>
            </a:r>
            <a:r>
              <a:rPr kumimoji="1" lang="en-US" altLang="zh-CN" sz="1600" u="none" dirty="0" err="1">
                <a:latin typeface="Symbol" pitchFamily="2" charset="2"/>
              </a:rPr>
              <a:t>g</a:t>
            </a:r>
            <a:r>
              <a:rPr kumimoji="1" lang="en-US" altLang="zh-CN" sz="1600" u="none" dirty="0"/>
              <a:t> results, we can extract the excess </a:t>
            </a:r>
          </a:p>
          <a:p>
            <a:r>
              <a:rPr kumimoji="1" lang="en-US" altLang="zh-CN" sz="1600" u="none" dirty="0"/>
              <a:t>around 151 GeV with 5.1</a:t>
            </a:r>
            <a:r>
              <a:rPr kumimoji="1" lang="en-US" altLang="zh-CN" sz="1600" u="none" dirty="0">
                <a:latin typeface="Symbol" pitchFamily="2" charset="2"/>
              </a:rPr>
              <a:t>s</a:t>
            </a:r>
            <a:r>
              <a:rPr kumimoji="1" lang="en-US" altLang="zh-CN" sz="1600" u="none" dirty="0"/>
              <a:t> and   4.8</a:t>
            </a:r>
            <a:r>
              <a:rPr kumimoji="1" lang="en-US" altLang="zh-CN" sz="1600" u="none" dirty="0">
                <a:latin typeface="Symbol" pitchFamily="2" charset="2"/>
              </a:rPr>
              <a:t>s</a:t>
            </a:r>
            <a:r>
              <a:rPr kumimoji="1" lang="en-US" altLang="zh-CN" sz="1600" u="none" dirty="0"/>
              <a:t> considering Look-Else-Where effect.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kumimoji="1" lang="en-US" altLang="zh-CN" sz="1600" u="none" dirty="0"/>
              <a:t>Most contribution from di-photon.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600" u="none" dirty="0"/>
              <a:t>Consistent with H</a:t>
            </a:r>
            <a:r>
              <a:rPr lang="en-US" altLang="en-US" sz="1600" u="none" dirty="0">
                <a:cs typeface="Arial" panose="020B0604020202020204" pitchFamily="34" charset="0"/>
                <a:sym typeface="Wingdings" pitchFamily="2" charset="2"/>
              </a:rPr>
              <a:t> SS* hypothesis with </a:t>
            </a:r>
            <a:r>
              <a:rPr lang="en-US" altLang="en-US" sz="1600" u="none" dirty="0" err="1"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altLang="en-US" sz="1600" u="none" baseline="-25000" dirty="0" err="1"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altLang="en-US" sz="1600" u="none" dirty="0">
                <a:cs typeface="Arial" panose="020B0604020202020204" pitchFamily="34" charset="0"/>
                <a:sym typeface="Wingdings" pitchFamily="2" charset="2"/>
              </a:rPr>
              <a:t>=270 GeV </a:t>
            </a:r>
            <a:endParaRPr kumimoji="1" lang="zh-CN" altLang="en-US" sz="1600" u="none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5BD1EF-7402-6746-AC91-06B5FD719232}"/>
              </a:ext>
            </a:extLst>
          </p:cNvPr>
          <p:cNvSpPr txBox="1"/>
          <p:nvPr/>
        </p:nvSpPr>
        <p:spPr>
          <a:xfrm>
            <a:off x="6338119" y="858751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u="none" dirty="0" err="1">
                <a:solidFill>
                  <a:srgbClr val="7030A0"/>
                </a:solidFill>
              </a:rPr>
              <a:t>arix</a:t>
            </a:r>
            <a:r>
              <a:rPr kumimoji="1" lang="en-US" altLang="zh-CN" sz="1600" b="1" u="none" dirty="0">
                <a:solidFill>
                  <a:srgbClr val="7030A0"/>
                </a:solidFill>
              </a:rPr>
              <a:t>: 2109.02650</a:t>
            </a:r>
            <a:endParaRPr kumimoji="1" lang="zh-CN" altLang="en-US" sz="1600" b="1" u="none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06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1">
            <a:extLst>
              <a:ext uri="{FF2B5EF4-FFF2-40B4-BE49-F238E27FC236}">
                <a16:creationId xmlns:a16="http://schemas.microsoft.com/office/drawing/2014/main" id="{90DD6A16-7D1D-1945-822B-3EFAB35B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22/9/2021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809FEDBC-E496-AC4F-87CB-B1089E6F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8405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7C72FA1-056D-D142-8D99-426AAABBCC4E}" type="slidenum">
              <a:rPr lang="en-US" altLang="zh-CN" smtClean="0"/>
              <a:pPr/>
              <a:t>6</a:t>
            </a:fld>
            <a:endParaRPr lang="en-none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A6A75B8-27DA-614A-A6A9-2CDBFEEF51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7569" y="979687"/>
            <a:ext cx="8775736" cy="322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AAC7D0-E427-2B4E-BE1D-144924C7DD2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80533" y="4230505"/>
            <a:ext cx="5401483" cy="23861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E537C47C-D5B3-E342-8E63-8905C12D1C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7544" y="-92152"/>
            <a:ext cx="8228763" cy="1144888"/>
          </a:xfrm>
        </p:spPr>
        <p:txBody>
          <a:bodyPr/>
          <a:lstStyle/>
          <a:p>
            <a:pPr lvl="0"/>
            <a:r>
              <a:rPr lang="en-none" dirty="0"/>
              <a:t>IAC Recommendation 2020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E4E95991-90FF-BA42-8B45-CE1CCF8D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4095" y="6460835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0">
              <a:buNone/>
              <a:tabLst/>
              <a:defRPr lang="en-none" sz="1400" kern="1200">
                <a:solidFill>
                  <a:schemeClr val="tx1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17C72FA1-056D-D142-8D99-426AAABBCC4E}" type="slidenum">
              <a:rPr lang="en-US" altLang="zh-CN" smtClean="0"/>
              <a:pPr/>
              <a:t>7</a:t>
            </a:fld>
            <a:endParaRPr lang="en-none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0526B62-0A83-8E42-A577-37236EA5A7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1625" y="177508"/>
            <a:ext cx="8540750" cy="1143000"/>
          </a:xfrm>
        </p:spPr>
        <p:txBody>
          <a:bodyPr/>
          <a:lstStyle/>
          <a:p>
            <a:pPr lvl="0"/>
            <a:r>
              <a:rPr lang="en-none" dirty="0"/>
              <a:t>Physics </a:t>
            </a:r>
            <a:r>
              <a:rPr lang="en" dirty="0"/>
              <a:t>studies post CDR</a:t>
            </a:r>
            <a:endParaRPr lang="en-non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CC8A3-87C4-3B41-B10E-79A6741B88B0}"/>
              </a:ext>
            </a:extLst>
          </p:cNvPr>
          <p:cNvSpPr txBox="1">
            <a:spLocks noChangeArrowheads="1"/>
          </p:cNvSpPr>
          <p:nvPr/>
        </p:nvSpPr>
        <p:spPr>
          <a:xfrm>
            <a:off x="294480" y="1513649"/>
            <a:ext cx="8540751" cy="51403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en-US" sz="2800" u="none" kern="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CEPC is not only for precision measurement, it is also a </a:t>
            </a:r>
            <a:r>
              <a:rPr lang="en-US" altLang="en-US" sz="2800" u="none" kern="0" dirty="0">
                <a:solidFill>
                  <a:srgbClr val="FF0000"/>
                </a:solidFill>
                <a:ea typeface="ＭＳ Ｐゴシック" panose="020B0600070205080204" pitchFamily="34" charset="-128"/>
                <a:cs typeface="Arial Black" panose="020B0604020202020204" pitchFamily="34" charset="0"/>
              </a:rPr>
              <a:t>Discovery  </a:t>
            </a:r>
            <a:r>
              <a:rPr lang="en-US" altLang="en-US" sz="2800" u="none" kern="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machine:</a:t>
            </a:r>
          </a:p>
          <a:p>
            <a:pPr lvl="1">
              <a:defRPr/>
            </a:pPr>
            <a:r>
              <a:rPr lang="en-US" altLang="en-US" sz="2400" u="none" kern="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Need to </a:t>
            </a:r>
            <a:r>
              <a:rPr lang="en-US" altLang="en-US" sz="2400" u="none" kern="0" dirty="0">
                <a:solidFill>
                  <a:srgbClr val="FF0000"/>
                </a:solidFill>
                <a:ea typeface="ＭＳ Ｐゴシック" panose="020B0600070205080204" pitchFamily="34" charset="-128"/>
                <a:cs typeface="Arial Black" panose="020B0604020202020204" pitchFamily="34" charset="0"/>
              </a:rPr>
              <a:t>quantify </a:t>
            </a:r>
            <a:r>
              <a:rPr lang="en-US" altLang="en-US" sz="2400" u="none" kern="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CEPC physics potential at Higgs</a:t>
            </a:r>
          </a:p>
          <a:p>
            <a:pPr lvl="1">
              <a:defRPr/>
            </a:pPr>
            <a:r>
              <a:rPr lang="en-US" altLang="en-US" sz="2400" u="none" kern="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EW, </a:t>
            </a:r>
            <a:r>
              <a:rPr lang="en-US" altLang="en-US" sz="2400" u="none" kern="0" dirty="0">
                <a:solidFill>
                  <a:srgbClr val="C00000"/>
                </a:solidFill>
                <a:ea typeface="ＭＳ Ｐゴシック" panose="020B0600070205080204" pitchFamily="34" charset="-128"/>
                <a:cs typeface="Arial Black" panose="020B0604020202020204" pitchFamily="34" charset="0"/>
              </a:rPr>
              <a:t>Flavor, QCD &amp; BSM </a:t>
            </a:r>
          </a:p>
          <a:p>
            <a:pPr lvl="1">
              <a:defRPr/>
            </a:pPr>
            <a:r>
              <a:rPr lang="en-US" altLang="en-US" sz="2400" u="none" kern="0" dirty="0">
                <a:solidFill>
                  <a:srgbClr val="C00000"/>
                </a:solidFill>
                <a:ea typeface="ＭＳ Ｐゴシック" panose="020B0600070205080204" pitchFamily="34" charset="-128"/>
                <a:cs typeface="Arial Black" panose="020B0604020202020204" pitchFamily="34" charset="0"/>
              </a:rPr>
              <a:t>Physics at 360 GeV Run</a:t>
            </a:r>
          </a:p>
          <a:p>
            <a:pPr>
              <a:defRPr/>
            </a:pPr>
            <a:r>
              <a:rPr lang="en-US" altLang="en-US" sz="2800" u="none" kern="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 Guide the design/optimization of the facility &amp; Maximize the physics output: </a:t>
            </a:r>
          </a:p>
          <a:p>
            <a:pPr lvl="1">
              <a:defRPr/>
            </a:pPr>
            <a:r>
              <a:rPr lang="en-US" altLang="en-US" sz="2400" u="none" kern="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Detector performances</a:t>
            </a:r>
          </a:p>
          <a:p>
            <a:pPr lvl="1">
              <a:defRPr/>
            </a:pPr>
            <a:r>
              <a:rPr lang="en-US" altLang="en-US" sz="2400" u="none" kern="0" dirty="0">
                <a:ea typeface="ＭＳ Ｐゴシック" panose="020B0600070205080204" pitchFamily="34" charset="-128"/>
                <a:cs typeface="Arial Black" panose="020B0604020202020204" pitchFamily="34" charset="0"/>
              </a:rPr>
              <a:t>Simulations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1">
            <a:extLst>
              <a:ext uri="{FF2B5EF4-FFF2-40B4-BE49-F238E27FC236}">
                <a16:creationId xmlns:a16="http://schemas.microsoft.com/office/drawing/2014/main" id="{8E758441-252E-454A-A03E-E9BC547CC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685817" indent="-263776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55103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477145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899186" indent="-211021"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DF745AD-3B0F-5241-B19A-88B43E0D595F}" type="slidenum">
              <a:rPr lang="en-US" altLang="en-US" sz="1662">
                <a:solidFill>
                  <a:schemeClr val="tx1"/>
                </a:solidFill>
              </a:rPr>
              <a:pPr/>
              <a:t>8</a:t>
            </a:fld>
            <a:endParaRPr lang="en-US" altLang="en-US" sz="1662">
              <a:solidFill>
                <a:schemeClr val="tx1"/>
              </a:solidFill>
            </a:endParaRPr>
          </a:p>
        </p:txBody>
      </p:sp>
      <p:sp>
        <p:nvSpPr>
          <p:cNvPr id="43010" name="TextBox 5">
            <a:extLst>
              <a:ext uri="{FF2B5EF4-FFF2-40B4-BE49-F238E27FC236}">
                <a16:creationId xmlns:a16="http://schemas.microsoft.com/office/drawing/2014/main" id="{4BA26343-711A-C948-9376-EA9E775C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2492896"/>
            <a:ext cx="6192688" cy="71744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62" b="1" u="none" dirty="0">
                <a:solidFill>
                  <a:schemeClr val="tx2"/>
                </a:solidFill>
                <a:latin typeface="+mn-lt"/>
                <a:cs typeface="Arial Black" panose="020B0604020202020204" pitchFamily="34" charset="0"/>
              </a:rPr>
              <a:t>Detector Performances</a:t>
            </a:r>
          </a:p>
        </p:txBody>
      </p:sp>
    </p:spTree>
    <p:extLst>
      <p:ext uri="{BB962C8B-B14F-4D97-AF65-F5344CB8AC3E}">
        <p14:creationId xmlns:p14="http://schemas.microsoft.com/office/powerpoint/2010/main" val="2309837889"/>
      </p:ext>
    </p:extLst>
  </p:cSld>
  <p:clrMapOvr>
    <a:masterClrMapping/>
  </p:clrMapOvr>
</p:sld>
</file>

<file path=ppt/theme/theme1.xml><?xml version="1.0" encoding="utf-8"?>
<a:theme xmlns:a="http://schemas.openxmlformats.org/drawingml/2006/main" name="2_万里长城">
  <a:themeElements>
    <a:clrScheme name="万里长城 1">
      <a:dk1>
        <a:srgbClr val="000000"/>
      </a:dk1>
      <a:lt1>
        <a:srgbClr val="FFFFFF"/>
      </a:lt1>
      <a:dk2>
        <a:srgbClr val="000099"/>
      </a:dk2>
      <a:lt2>
        <a:srgbClr val="969696"/>
      </a:lt2>
      <a:accent1>
        <a:srgbClr val="FFFF99"/>
      </a:accent1>
      <a:accent2>
        <a:srgbClr val="006666"/>
      </a:accent2>
      <a:accent3>
        <a:srgbClr val="FFFFFF"/>
      </a:accent3>
      <a:accent4>
        <a:srgbClr val="000000"/>
      </a:accent4>
      <a:accent5>
        <a:srgbClr val="FFFFCA"/>
      </a:accent5>
      <a:accent6>
        <a:srgbClr val="005C5C"/>
      </a:accent6>
      <a:hlink>
        <a:srgbClr val="800080"/>
      </a:hlink>
      <a:folHlink>
        <a:srgbClr val="FF6600"/>
      </a:folHlink>
    </a:clrScheme>
    <a:fontScheme name="万里长城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万里长城 1">
        <a:dk1>
          <a:srgbClr val="000000"/>
        </a:dk1>
        <a:lt1>
          <a:srgbClr val="FFFFFF"/>
        </a:lt1>
        <a:dk2>
          <a:srgbClr val="000099"/>
        </a:dk2>
        <a:lt2>
          <a:srgbClr val="969696"/>
        </a:lt2>
        <a:accent1>
          <a:srgbClr val="FFFF99"/>
        </a:accent1>
        <a:accent2>
          <a:srgbClr val="006666"/>
        </a:accent2>
        <a:accent3>
          <a:srgbClr val="FFFFFF"/>
        </a:accent3>
        <a:accent4>
          <a:srgbClr val="000000"/>
        </a:accent4>
        <a:accent5>
          <a:srgbClr val="FFFFCA"/>
        </a:accent5>
        <a:accent6>
          <a:srgbClr val="005C5C"/>
        </a:accent6>
        <a:hlink>
          <a:srgbClr val="80008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2">
        <a:dk1>
          <a:srgbClr val="000000"/>
        </a:dk1>
        <a:lt1>
          <a:srgbClr val="8EA4EA"/>
        </a:lt1>
        <a:dk2>
          <a:srgbClr val="0033CC"/>
        </a:dk2>
        <a:lt2>
          <a:srgbClr val="969696"/>
        </a:lt2>
        <a:accent1>
          <a:srgbClr val="86B5B6"/>
        </a:accent1>
        <a:accent2>
          <a:srgbClr val="FFCC66"/>
        </a:accent2>
        <a:accent3>
          <a:srgbClr val="C6CFF3"/>
        </a:accent3>
        <a:accent4>
          <a:srgbClr val="000000"/>
        </a:accent4>
        <a:accent5>
          <a:srgbClr val="C3D7D7"/>
        </a:accent5>
        <a:accent6>
          <a:srgbClr val="E7B95C"/>
        </a:accent6>
        <a:hlink>
          <a:srgbClr val="626292"/>
        </a:hlink>
        <a:folHlink>
          <a:srgbClr val="A2366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3">
        <a:dk1>
          <a:srgbClr val="0000FF"/>
        </a:dk1>
        <a:lt1>
          <a:srgbClr val="C0C0C0"/>
        </a:lt1>
        <a:dk2>
          <a:srgbClr val="000000"/>
        </a:dk2>
        <a:lt2>
          <a:srgbClr val="B2B2B2"/>
        </a:lt2>
        <a:accent1>
          <a:srgbClr val="FFCC99"/>
        </a:accent1>
        <a:accent2>
          <a:srgbClr val="FF99CC"/>
        </a:accent2>
        <a:accent3>
          <a:srgbClr val="DCDCDC"/>
        </a:accent3>
        <a:accent4>
          <a:srgbClr val="0000DA"/>
        </a:accent4>
        <a:accent5>
          <a:srgbClr val="FFE2CA"/>
        </a:accent5>
        <a:accent6>
          <a:srgbClr val="E78AB9"/>
        </a:accent6>
        <a:hlink>
          <a:srgbClr val="9C4070"/>
        </a:hlink>
        <a:folHlink>
          <a:srgbClr val="0071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4">
        <a:dk1>
          <a:srgbClr val="0029AC"/>
        </a:dk1>
        <a:lt1>
          <a:srgbClr val="CCFFCC"/>
        </a:lt1>
        <a:dk2>
          <a:srgbClr val="993366"/>
        </a:dk2>
        <a:lt2>
          <a:srgbClr val="969696"/>
        </a:lt2>
        <a:accent1>
          <a:srgbClr val="FFCC99"/>
        </a:accent1>
        <a:accent2>
          <a:srgbClr val="6699FF"/>
        </a:accent2>
        <a:accent3>
          <a:srgbClr val="E2FFE2"/>
        </a:accent3>
        <a:accent4>
          <a:srgbClr val="002192"/>
        </a:accent4>
        <a:accent5>
          <a:srgbClr val="FFE2CA"/>
        </a:accent5>
        <a:accent6>
          <a:srgbClr val="5C8AE7"/>
        </a:accent6>
        <a:hlink>
          <a:srgbClr val="006600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5">
        <a:dk1>
          <a:srgbClr val="333333"/>
        </a:dk1>
        <a:lt1>
          <a:srgbClr val="FF99CC"/>
        </a:lt1>
        <a:dk2>
          <a:srgbClr val="006600"/>
        </a:dk2>
        <a:lt2>
          <a:srgbClr val="B2B2B2"/>
        </a:lt2>
        <a:accent1>
          <a:srgbClr val="FFFF66"/>
        </a:accent1>
        <a:accent2>
          <a:srgbClr val="33CCFF"/>
        </a:accent2>
        <a:accent3>
          <a:srgbClr val="FFCAE2"/>
        </a:accent3>
        <a:accent4>
          <a:srgbClr val="2A2A2A"/>
        </a:accent4>
        <a:accent5>
          <a:srgbClr val="FFFFB8"/>
        </a:accent5>
        <a:accent6>
          <a:srgbClr val="2DB9E7"/>
        </a:accent6>
        <a:hlink>
          <a:srgbClr val="6600FF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6">
        <a:dk1>
          <a:srgbClr val="000000"/>
        </a:dk1>
        <a:lt1>
          <a:srgbClr val="FFFFCC"/>
        </a:lt1>
        <a:dk2>
          <a:srgbClr val="6756A6"/>
        </a:dk2>
        <a:lt2>
          <a:srgbClr val="969696"/>
        </a:lt2>
        <a:accent1>
          <a:srgbClr val="99CCFF"/>
        </a:accent1>
        <a:accent2>
          <a:srgbClr val="008000"/>
        </a:accent2>
        <a:accent3>
          <a:srgbClr val="FFFFE2"/>
        </a:accent3>
        <a:accent4>
          <a:srgbClr val="000000"/>
        </a:accent4>
        <a:accent5>
          <a:srgbClr val="CAE2FF"/>
        </a:accent5>
        <a:accent6>
          <a:srgbClr val="007300"/>
        </a:accent6>
        <a:hlink>
          <a:srgbClr val="990033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7">
        <a:dk1>
          <a:srgbClr val="CC3300"/>
        </a:dk1>
        <a:lt1>
          <a:srgbClr val="99CCFF"/>
        </a:lt1>
        <a:dk2>
          <a:srgbClr val="003399"/>
        </a:dk2>
        <a:lt2>
          <a:srgbClr val="969696"/>
        </a:lt2>
        <a:accent1>
          <a:srgbClr val="CED7FE"/>
        </a:accent1>
        <a:accent2>
          <a:srgbClr val="FFFFFF"/>
        </a:accent2>
        <a:accent3>
          <a:srgbClr val="CAE2FF"/>
        </a:accent3>
        <a:accent4>
          <a:srgbClr val="AE2A00"/>
        </a:accent4>
        <a:accent5>
          <a:srgbClr val="E3E8FE"/>
        </a:accent5>
        <a:accent6>
          <a:srgbClr val="E7E7E7"/>
        </a:accent6>
        <a:hlink>
          <a:srgbClr val="00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万里长城 8">
        <a:dk1>
          <a:srgbClr val="006600"/>
        </a:dk1>
        <a:lt1>
          <a:srgbClr val="FFCC99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FFFF66"/>
        </a:accent2>
        <a:accent3>
          <a:srgbClr val="FFE2CA"/>
        </a:accent3>
        <a:accent4>
          <a:srgbClr val="005600"/>
        </a:accent4>
        <a:accent5>
          <a:srgbClr val="FFFFFF"/>
        </a:accent5>
        <a:accent6>
          <a:srgbClr val="E7E75C"/>
        </a:accent6>
        <a:hlink>
          <a:srgbClr val="5B5B89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67025</TotalTime>
  <Words>2953</Words>
  <Application>Microsoft Macintosh PowerPoint</Application>
  <PresentationFormat>全屏显示(4:3)</PresentationFormat>
  <Paragraphs>507</Paragraphs>
  <Slides>63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63</vt:i4>
      </vt:variant>
    </vt:vector>
  </HeadingPairs>
  <TitlesOfParts>
    <vt:vector size="84" baseType="lpstr">
      <vt:lpstr>等线</vt:lpstr>
      <vt:lpstr>等线 Light</vt:lpstr>
      <vt:lpstr>Microsoft YaHei UI</vt:lpstr>
      <vt:lpstr>StarSymbol</vt:lpstr>
      <vt:lpstr>Arial</vt:lpstr>
      <vt:lpstr>Arial Black</vt:lpstr>
      <vt:lpstr>Avenir Medium</vt:lpstr>
      <vt:lpstr>Calibri</vt:lpstr>
      <vt:lpstr>Calibri Light</vt:lpstr>
      <vt:lpstr>Cambria Math</vt:lpstr>
      <vt:lpstr>Century Gothic</vt:lpstr>
      <vt:lpstr>Comic Sans MS</vt:lpstr>
      <vt:lpstr>Georgia</vt:lpstr>
      <vt:lpstr>Helvetica Neue</vt:lpstr>
      <vt:lpstr>Symbol</vt:lpstr>
      <vt:lpstr>Times New Roman</vt:lpstr>
      <vt:lpstr>Wingdings</vt:lpstr>
      <vt:lpstr>2_万里长城</vt:lpstr>
      <vt:lpstr>Default</vt:lpstr>
      <vt:lpstr>Office 主题​​</vt:lpstr>
      <vt:lpstr>Office Theme</vt:lpstr>
      <vt:lpstr>Physics and White Papers</vt:lpstr>
      <vt:lpstr>Outline</vt:lpstr>
      <vt:lpstr>Detector &amp; Software</vt:lpstr>
      <vt:lpstr>Events Display for Higgs</vt:lpstr>
      <vt:lpstr>Higgs Signals</vt:lpstr>
      <vt:lpstr>Reminder:  Physics Potential@ CDR</vt:lpstr>
      <vt:lpstr>IAC Recommendation 2020</vt:lpstr>
      <vt:lpstr>Physics studies post CDR</vt:lpstr>
      <vt:lpstr>PowerPoint 演示文稿</vt:lpstr>
      <vt:lpstr>Better Understood Detector Performance</vt:lpstr>
      <vt:lpstr>Example: Taus at the CEPC</vt:lpstr>
      <vt:lpstr>TAURUS: differential performance</vt:lpstr>
      <vt:lpstr>PFA Fast simulation (Preliminary)</vt:lpstr>
      <vt:lpstr>CDR/Latest Runs at CEPC</vt:lpstr>
      <vt:lpstr>PowerPoint 演示文稿</vt:lpstr>
      <vt:lpstr>MVA methods  widely used Higgs analyses</vt:lpstr>
      <vt:lpstr>Other activities in Higgs group</vt:lpstr>
      <vt:lpstr>PowerPoint 演示文稿</vt:lpstr>
      <vt:lpstr>Accelerator at ttbar</vt:lpstr>
      <vt:lpstr>Top property measurement</vt:lpstr>
      <vt:lpstr>Top quark and Higgs EFT O_Hq^((1)), O_Hq^((3)), O_Ht</vt:lpstr>
      <vt:lpstr>PowerPoint 演示文稿</vt:lpstr>
      <vt:lpstr>Impact of the updated running plans on Higgs physics</vt:lpstr>
      <vt:lpstr>PowerPoint 演示文稿</vt:lpstr>
      <vt:lpstr>PowerPoint 演示文稿</vt:lpstr>
      <vt:lpstr>EW</vt:lpstr>
      <vt:lpstr>PowerPoint 演示文稿</vt:lpstr>
      <vt:lpstr>EW</vt:lpstr>
      <vt:lpstr>PowerPoint 演示文稿</vt:lpstr>
      <vt:lpstr>PowerPoint 演示文稿</vt:lpstr>
      <vt:lpstr>PowerPoint 演示文稿</vt:lpstr>
      <vt:lpstr>PowerPoint 演示文稿</vt:lpstr>
      <vt:lpstr>CP measurement with Bs-&gt;J/psi Phi</vt:lpstr>
      <vt:lpstr>QCD @ CEPC</vt:lpstr>
      <vt:lpstr>BSM</vt:lpstr>
      <vt:lpstr>PowerPoint 演示文稿</vt:lpstr>
      <vt:lpstr>Higgs white paper delivered</vt:lpstr>
      <vt:lpstr>Workshops for white papers</vt:lpstr>
      <vt:lpstr>White paper : Flavor Physics</vt:lpstr>
      <vt:lpstr>CEPC @ Snowmass</vt:lpstr>
      <vt:lpstr>Summary</vt:lpstr>
      <vt:lpstr>PowerPoint 演示文稿</vt:lpstr>
      <vt:lpstr>H→bb, cc, gg: BMR, Color Singlet id (CSI) &amp; Flavor tagging (Preliminary)</vt:lpstr>
      <vt:lpstr>PowerPoint 演示文稿</vt:lpstr>
      <vt:lpstr>PowerPoint 演示文稿</vt:lpstr>
      <vt:lpstr>PowerPoint 演示文稿</vt:lpstr>
      <vt:lpstr>PowerPoint 演示文稿</vt:lpstr>
      <vt:lpstr>               Higgs CP study at CEPC</vt:lpstr>
      <vt:lpstr>PowerPoint 演示文稿</vt:lpstr>
      <vt:lpstr>Expected Search Sensitivity</vt:lpstr>
      <vt:lpstr>PowerPoint 演示文稿</vt:lpstr>
      <vt:lpstr>PowerPoint 演示文稿</vt:lpstr>
      <vt:lpstr>Higgs related physics at e+e- collider</vt:lpstr>
      <vt:lpstr>PowerPoint 演示文稿</vt:lpstr>
      <vt:lpstr>PowerPoint 演示文稿</vt:lpstr>
      <vt:lpstr>PowerPoint 演示文稿</vt:lpstr>
      <vt:lpstr>Measurement of Higgs width</vt:lpstr>
      <vt:lpstr>PowerPoint 演示文稿</vt:lpstr>
      <vt:lpstr>PowerPoint 演示文稿</vt:lpstr>
      <vt:lpstr>PowerPoint 演示文稿</vt:lpstr>
      <vt:lpstr>H→γγ precision @ CEPC conceptual detector </vt:lpstr>
      <vt:lpstr>PowerPoint 演示文稿</vt:lpstr>
      <vt:lpstr>PowerPoint 演示文稿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      Results from BES</dc:title>
  <dc:creator>Glueball</dc:creator>
  <cp:lastModifiedBy>Microsoft Office User</cp:lastModifiedBy>
  <cp:revision>1676</cp:revision>
  <dcterms:created xsi:type="dcterms:W3CDTF">2002-05-14T15:23:36Z</dcterms:created>
  <dcterms:modified xsi:type="dcterms:W3CDTF">2021-11-02T11:46:28Z</dcterms:modified>
</cp:coreProperties>
</file>