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charts/chart2.xml" ContentType="application/vnd.openxmlformats-officedocument.drawingml.chart+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58" r:id="rId3"/>
    <p:sldId id="350" r:id="rId4"/>
    <p:sldId id="308" r:id="rId5"/>
    <p:sldId id="309" r:id="rId6"/>
    <p:sldId id="347" r:id="rId7"/>
    <p:sldId id="349" r:id="rId8"/>
    <p:sldId id="351" r:id="rId9"/>
    <p:sldId id="311" r:id="rId10"/>
    <p:sldId id="312" r:id="rId11"/>
    <p:sldId id="313" r:id="rId12"/>
    <p:sldId id="314" r:id="rId13"/>
    <p:sldId id="315" r:id="rId14"/>
    <p:sldId id="316" r:id="rId15"/>
    <p:sldId id="279" r:id="rId16"/>
    <p:sldId id="317" r:id="rId17"/>
    <p:sldId id="319" r:id="rId18"/>
    <p:sldId id="320" r:id="rId19"/>
    <p:sldId id="318" r:id="rId20"/>
    <p:sldId id="321" r:id="rId21"/>
    <p:sldId id="323" r:id="rId22"/>
    <p:sldId id="322" r:id="rId23"/>
    <p:sldId id="324" r:id="rId24"/>
    <p:sldId id="325" r:id="rId25"/>
    <p:sldId id="327" r:id="rId26"/>
    <p:sldId id="326" r:id="rId27"/>
    <p:sldId id="328" r:id="rId28"/>
    <p:sldId id="352" r:id="rId29"/>
    <p:sldId id="329" r:id="rId30"/>
    <p:sldId id="330" r:id="rId31"/>
    <p:sldId id="331" r:id="rId32"/>
    <p:sldId id="332" r:id="rId33"/>
    <p:sldId id="333" r:id="rId34"/>
    <p:sldId id="334" r:id="rId35"/>
    <p:sldId id="335" r:id="rId36"/>
    <p:sldId id="336" r:id="rId37"/>
    <p:sldId id="337" r:id="rId38"/>
    <p:sldId id="338" r:id="rId39"/>
    <p:sldId id="339" r:id="rId40"/>
    <p:sldId id="305" r:id="rId41"/>
    <p:sldId id="294" r:id="rId42"/>
    <p:sldId id="340" r:id="rId43"/>
    <p:sldId id="263" r:id="rId44"/>
    <p:sldId id="295" r:id="rId45"/>
    <p:sldId id="265" r:id="rId46"/>
    <p:sldId id="266" r:id="rId47"/>
    <p:sldId id="296" r:id="rId48"/>
    <p:sldId id="297" r:id="rId49"/>
    <p:sldId id="341" r:id="rId50"/>
    <p:sldId id="302" r:id="rId51"/>
    <p:sldId id="298" r:id="rId52"/>
    <p:sldId id="342" r:id="rId53"/>
    <p:sldId id="287" r:id="rId54"/>
    <p:sldId id="343" r:id="rId55"/>
    <p:sldId id="345" r:id="rId56"/>
    <p:sldId id="344" r:id="rId57"/>
    <p:sldId id="346" r:id="rId58"/>
    <p:sldId id="267" r:id="rId59"/>
    <p:sldId id="348" r:id="rId6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孟 才" initials="孟"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49" autoAdjust="0"/>
    <p:restoredTop sz="94660"/>
  </p:normalViewPr>
  <p:slideViewPr>
    <p:cSldViewPr snapToGrid="0">
      <p:cViewPr>
        <p:scale>
          <a:sx n="75" d="100"/>
          <a:sy n="75" d="100"/>
        </p:scale>
        <p:origin x="778" y="19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193137313299489E-2"/>
          <c:y val="6.8597639718951761E-2"/>
          <c:w val="0.900355147256935"/>
          <c:h val="0.85113808690580295"/>
        </c:manualLayout>
      </c:layout>
      <c:scatterChart>
        <c:scatterStyle val="smoothMarker"/>
        <c:varyColors val="0"/>
        <c:ser>
          <c:idx val="0"/>
          <c:order val="0"/>
          <c:spPr>
            <a:ln w="28575" cap="rnd" cmpd="sng" algn="ctr">
              <a:solidFill>
                <a:srgbClr val="FF0000"/>
              </a:solidFill>
              <a:prstDash val="solid"/>
              <a:round/>
            </a:ln>
          </c:spPr>
          <c:marker>
            <c:symbol val="none"/>
          </c:marker>
          <c:xVal>
            <c:numRef>
              <c:f>Sheet1!$K$6:$K$12</c:f>
              <c:numCache>
                <c:formatCode>0%</c:formatCode>
                <c:ptCount val="7"/>
                <c:pt idx="0">
                  <c:v>0.4</c:v>
                </c:pt>
                <c:pt idx="1">
                  <c:v>0.5</c:v>
                </c:pt>
                <c:pt idx="2">
                  <c:v>0.6</c:v>
                </c:pt>
                <c:pt idx="3">
                  <c:v>0.7</c:v>
                </c:pt>
                <c:pt idx="4">
                  <c:v>0.8</c:v>
                </c:pt>
                <c:pt idx="5">
                  <c:v>0.9</c:v>
                </c:pt>
                <c:pt idx="6">
                  <c:v>1</c:v>
                </c:pt>
              </c:numCache>
            </c:numRef>
          </c:xVal>
          <c:yVal>
            <c:numRef>
              <c:f>Sheet1!$N$6:$N$12</c:f>
              <c:numCache>
                <c:formatCode>General</c:formatCode>
                <c:ptCount val="7"/>
                <c:pt idx="0">
                  <c:v>576</c:v>
                </c:pt>
                <c:pt idx="1">
                  <c:v>460.8</c:v>
                </c:pt>
                <c:pt idx="2">
                  <c:v>384</c:v>
                </c:pt>
                <c:pt idx="3">
                  <c:v>329.142857142857</c:v>
                </c:pt>
                <c:pt idx="4">
                  <c:v>288</c:v>
                </c:pt>
                <c:pt idx="5">
                  <c:v>256</c:v>
                </c:pt>
                <c:pt idx="6">
                  <c:v>230.4</c:v>
                </c:pt>
              </c:numCache>
            </c:numRef>
          </c:yVal>
          <c:smooth val="1"/>
          <c:extLst>
            <c:ext xmlns:c16="http://schemas.microsoft.com/office/drawing/2014/chart" uri="{C3380CC4-5D6E-409C-BE32-E72D297353CC}">
              <c16:uniqueId val="{00000000-7E9B-4B42-870C-623B78F03D65}"/>
            </c:ext>
          </c:extLst>
        </c:ser>
        <c:dLbls>
          <c:showLegendKey val="0"/>
          <c:showVal val="0"/>
          <c:showCatName val="0"/>
          <c:showSerName val="0"/>
          <c:showPercent val="0"/>
          <c:showBubbleSize val="0"/>
        </c:dLbls>
        <c:axId val="410797424"/>
        <c:axId val="410797984"/>
      </c:scatterChart>
      <c:valAx>
        <c:axId val="410797424"/>
        <c:scaling>
          <c:orientation val="minMax"/>
          <c:max val="1"/>
          <c:min val="0.4"/>
        </c:scaling>
        <c:delete val="0"/>
        <c:axPos val="b"/>
        <c:numFmt formatCode="0%" sourceLinked="1"/>
        <c:majorTickMark val="out"/>
        <c:minorTickMark val="none"/>
        <c:tickLblPos val="nextTo"/>
        <c:txPr>
          <a:bodyPr rot="0" spcFirstLastPara="0" vertOverflow="ellipsis" vert="horz" wrap="square" anchor="ctr" anchorCtr="1"/>
          <a:lstStyle/>
          <a:p>
            <a:pPr>
              <a:defRPr lang="zh-CN" sz="1000" b="0" i="0" u="none" strike="noStrike" kern="1200" baseline="0">
                <a:solidFill>
                  <a:srgbClr val="000000"/>
                </a:solidFill>
                <a:latin typeface="宋体" panose="02010600030101010101" pitchFamily="2" charset="-122"/>
                <a:ea typeface="宋体" panose="02010600030101010101" pitchFamily="2" charset="-122"/>
                <a:cs typeface="宋体" panose="02010600030101010101" pitchFamily="2" charset="-122"/>
              </a:defRPr>
            </a:pPr>
            <a:endParaRPr lang="zh-CN"/>
          </a:p>
        </c:txPr>
        <c:crossAx val="410797984"/>
        <c:crosses val="autoZero"/>
        <c:crossBetween val="midCat"/>
        <c:majorUnit val="0.05"/>
      </c:valAx>
      <c:valAx>
        <c:axId val="410797984"/>
        <c:scaling>
          <c:orientation val="minMax"/>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410797424"/>
        <c:crosses val="autoZero"/>
        <c:crossBetween val="midCat"/>
      </c:valAx>
      <c:spPr>
        <a:ln>
          <a:solidFill>
            <a:schemeClr val="accent1"/>
          </a:solidFill>
        </a:ln>
      </c:spPr>
    </c:plotArea>
    <c:plotVisOnly val="1"/>
    <c:dispBlanksAs val="gap"/>
    <c:showDLblsOverMax val="0"/>
  </c:chart>
  <c:txPr>
    <a:bodyPr/>
    <a:lstStyle/>
    <a:p>
      <a:pPr>
        <a:defRPr lang="zh-CN"/>
      </a:pPr>
      <a:endParaRPr lang="zh-CN"/>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octagon</c:v>
                </c:pt>
              </c:strCache>
            </c:strRef>
          </c:tx>
          <c:marker>
            <c:symbol val="none"/>
          </c:marker>
          <c:cat>
            <c:numRef>
              <c:f>Sheet1!$A$2:$A$10</c:f>
              <c:numCache>
                <c:formatCode>General</c:formatCode>
                <c:ptCount val="9"/>
                <c:pt idx="0">
                  <c:v>5</c:v>
                </c:pt>
                <c:pt idx="1">
                  <c:v>4.5</c:v>
                </c:pt>
                <c:pt idx="2">
                  <c:v>4</c:v>
                </c:pt>
                <c:pt idx="3">
                  <c:v>3.5</c:v>
                </c:pt>
                <c:pt idx="4">
                  <c:v>3</c:v>
                </c:pt>
                <c:pt idx="5">
                  <c:v>2.5</c:v>
                </c:pt>
                <c:pt idx="6">
                  <c:v>2</c:v>
                </c:pt>
                <c:pt idx="7">
                  <c:v>1.5</c:v>
                </c:pt>
                <c:pt idx="8">
                  <c:v>1</c:v>
                </c:pt>
              </c:numCache>
            </c:numRef>
          </c:cat>
          <c:val>
            <c:numRef>
              <c:f>Sheet1!$B$2:$B$10</c:f>
              <c:numCache>
                <c:formatCode>General</c:formatCode>
                <c:ptCount val="9"/>
                <c:pt idx="0">
                  <c:v>2.37</c:v>
                </c:pt>
                <c:pt idx="1">
                  <c:v>3.17</c:v>
                </c:pt>
                <c:pt idx="2">
                  <c:v>4.38</c:v>
                </c:pt>
                <c:pt idx="3">
                  <c:v>6.38</c:v>
                </c:pt>
                <c:pt idx="4">
                  <c:v>9.83</c:v>
                </c:pt>
                <c:pt idx="5">
                  <c:v>16.399999999999999</c:v>
                </c:pt>
                <c:pt idx="6">
                  <c:v>30.5</c:v>
                </c:pt>
                <c:pt idx="7">
                  <c:v>66.2</c:v>
                </c:pt>
                <c:pt idx="8">
                  <c:v>172</c:v>
                </c:pt>
              </c:numCache>
            </c:numRef>
          </c:val>
          <c:smooth val="0"/>
          <c:extLst>
            <c:ext xmlns:c16="http://schemas.microsoft.com/office/drawing/2014/chart" uri="{C3380CC4-5D6E-409C-BE32-E72D297353CC}">
              <c16:uniqueId val="{00000000-3B73-41BF-9E31-F79A219122D9}"/>
            </c:ext>
          </c:extLst>
        </c:ser>
        <c:ser>
          <c:idx val="1"/>
          <c:order val="1"/>
          <c:tx>
            <c:strRef>
              <c:f>Sheet1!$C$1</c:f>
              <c:strCache>
                <c:ptCount val="1"/>
                <c:pt idx="0">
                  <c:v>race track</c:v>
                </c:pt>
              </c:strCache>
            </c:strRef>
          </c:tx>
          <c:marker>
            <c:symbol val="none"/>
          </c:marker>
          <c:cat>
            <c:numRef>
              <c:f>Sheet1!$A$2:$A$10</c:f>
              <c:numCache>
                <c:formatCode>General</c:formatCode>
                <c:ptCount val="9"/>
                <c:pt idx="0">
                  <c:v>5</c:v>
                </c:pt>
                <c:pt idx="1">
                  <c:v>4.5</c:v>
                </c:pt>
                <c:pt idx="2">
                  <c:v>4</c:v>
                </c:pt>
                <c:pt idx="3">
                  <c:v>3.5</c:v>
                </c:pt>
                <c:pt idx="4">
                  <c:v>3</c:v>
                </c:pt>
                <c:pt idx="5">
                  <c:v>2.5</c:v>
                </c:pt>
                <c:pt idx="6">
                  <c:v>2</c:v>
                </c:pt>
                <c:pt idx="7">
                  <c:v>1.5</c:v>
                </c:pt>
                <c:pt idx="8">
                  <c:v>1</c:v>
                </c:pt>
              </c:numCache>
            </c:numRef>
          </c:cat>
          <c:val>
            <c:numRef>
              <c:f>Sheet1!$C$2:$C$10</c:f>
              <c:numCache>
                <c:formatCode>General</c:formatCode>
                <c:ptCount val="9"/>
                <c:pt idx="0">
                  <c:v>1.78</c:v>
                </c:pt>
                <c:pt idx="1">
                  <c:v>2.29</c:v>
                </c:pt>
                <c:pt idx="2">
                  <c:v>3.04</c:v>
                </c:pt>
                <c:pt idx="3">
                  <c:v>4.1500000000000004</c:v>
                </c:pt>
                <c:pt idx="4">
                  <c:v>5.83</c:v>
                </c:pt>
                <c:pt idx="5">
                  <c:v>8.34</c:v>
                </c:pt>
                <c:pt idx="6">
                  <c:v>12</c:v>
                </c:pt>
                <c:pt idx="7">
                  <c:v>17.5</c:v>
                </c:pt>
                <c:pt idx="8">
                  <c:v>25.4</c:v>
                </c:pt>
              </c:numCache>
            </c:numRef>
          </c:val>
          <c:smooth val="0"/>
          <c:extLst>
            <c:ext xmlns:c16="http://schemas.microsoft.com/office/drawing/2014/chart" uri="{C3380CC4-5D6E-409C-BE32-E72D297353CC}">
              <c16:uniqueId val="{00000001-3B73-41BF-9E31-F79A219122D9}"/>
            </c:ext>
          </c:extLst>
        </c:ser>
        <c:ser>
          <c:idx val="2"/>
          <c:order val="2"/>
          <c:tx>
            <c:strRef>
              <c:f>Sheet1!$D$1</c:f>
              <c:strCache>
                <c:ptCount val="1"/>
                <c:pt idx="0">
                  <c:v>ellipse</c:v>
                </c:pt>
              </c:strCache>
            </c:strRef>
          </c:tx>
          <c:marker>
            <c:symbol val="none"/>
          </c:marker>
          <c:cat>
            <c:numRef>
              <c:f>Sheet1!$A$2:$A$10</c:f>
              <c:numCache>
                <c:formatCode>General</c:formatCode>
                <c:ptCount val="9"/>
                <c:pt idx="0">
                  <c:v>5</c:v>
                </c:pt>
                <c:pt idx="1">
                  <c:v>4.5</c:v>
                </c:pt>
                <c:pt idx="2">
                  <c:v>4</c:v>
                </c:pt>
                <c:pt idx="3">
                  <c:v>3.5</c:v>
                </c:pt>
                <c:pt idx="4">
                  <c:v>3</c:v>
                </c:pt>
                <c:pt idx="5">
                  <c:v>2.5</c:v>
                </c:pt>
                <c:pt idx="6">
                  <c:v>2</c:v>
                </c:pt>
                <c:pt idx="7">
                  <c:v>1.5</c:v>
                </c:pt>
                <c:pt idx="8">
                  <c:v>1</c:v>
                </c:pt>
              </c:numCache>
            </c:numRef>
          </c:cat>
          <c:val>
            <c:numRef>
              <c:f>Sheet1!$D$2:$D$10</c:f>
              <c:numCache>
                <c:formatCode>General</c:formatCode>
                <c:ptCount val="9"/>
                <c:pt idx="0">
                  <c:v>1.4</c:v>
                </c:pt>
                <c:pt idx="1">
                  <c:v>1.73</c:v>
                </c:pt>
                <c:pt idx="2">
                  <c:v>2.2400000000000002</c:v>
                </c:pt>
                <c:pt idx="3">
                  <c:v>2.95</c:v>
                </c:pt>
                <c:pt idx="4">
                  <c:v>4.01</c:v>
                </c:pt>
                <c:pt idx="5">
                  <c:v>5.49</c:v>
                </c:pt>
                <c:pt idx="6">
                  <c:v>7.4</c:v>
                </c:pt>
                <c:pt idx="7">
                  <c:v>10.199999999999999</c:v>
                </c:pt>
                <c:pt idx="8">
                  <c:v>13.5</c:v>
                </c:pt>
              </c:numCache>
            </c:numRef>
          </c:val>
          <c:smooth val="0"/>
          <c:extLst>
            <c:ext xmlns:c16="http://schemas.microsoft.com/office/drawing/2014/chart" uri="{C3380CC4-5D6E-409C-BE32-E72D297353CC}">
              <c16:uniqueId val="{00000002-3B73-41BF-9E31-F79A219122D9}"/>
            </c:ext>
          </c:extLst>
        </c:ser>
        <c:dLbls>
          <c:showLegendKey val="0"/>
          <c:showVal val="0"/>
          <c:showCatName val="0"/>
          <c:showSerName val="0"/>
          <c:showPercent val="0"/>
          <c:showBubbleSize val="0"/>
        </c:dLbls>
        <c:smooth val="0"/>
        <c:axId val="226426192"/>
        <c:axId val="227905840"/>
      </c:lineChart>
      <c:catAx>
        <c:axId val="226426192"/>
        <c:scaling>
          <c:orientation val="minMax"/>
        </c:scaling>
        <c:delete val="0"/>
        <c:axPos val="b"/>
        <c:title>
          <c:tx>
            <c:rich>
              <a:bodyPr/>
              <a:lstStyle/>
              <a:p>
                <a:pPr>
                  <a:defRPr b="0"/>
                </a:pPr>
                <a:r>
                  <a:rPr lang="en-US" altLang="zh-CN" b="0" dirty="0" smtClean="0"/>
                  <a:t>Wall</a:t>
                </a:r>
                <a:r>
                  <a:rPr lang="en-US" altLang="zh-CN" b="0" baseline="0" dirty="0" smtClean="0"/>
                  <a:t>  thickness</a:t>
                </a:r>
                <a:r>
                  <a:rPr lang="en-US" altLang="zh-CN" b="0" dirty="0" smtClean="0"/>
                  <a:t>/mm</a:t>
                </a:r>
                <a:endParaRPr lang="zh-CN" altLang="en-US" b="0" dirty="0"/>
              </a:p>
            </c:rich>
          </c:tx>
          <c:layout/>
          <c:overlay val="0"/>
        </c:title>
        <c:numFmt formatCode="General" sourceLinked="1"/>
        <c:majorTickMark val="none"/>
        <c:minorTickMark val="none"/>
        <c:tickLblPos val="nextTo"/>
        <c:crossAx val="227905840"/>
        <c:crosses val="autoZero"/>
        <c:auto val="1"/>
        <c:lblAlgn val="ctr"/>
        <c:lblOffset val="100"/>
        <c:noMultiLvlLbl val="0"/>
      </c:catAx>
      <c:valAx>
        <c:axId val="227905840"/>
        <c:scaling>
          <c:orientation val="minMax"/>
        </c:scaling>
        <c:delete val="0"/>
        <c:axPos val="l"/>
        <c:majorGridlines/>
        <c:title>
          <c:tx>
            <c:rich>
              <a:bodyPr rot="-5400000" vert="horz"/>
              <a:lstStyle/>
              <a:p>
                <a:pPr>
                  <a:defRPr b="0"/>
                </a:pPr>
                <a:r>
                  <a:rPr lang="en-US" altLang="zh-CN" b="0" dirty="0" smtClean="0"/>
                  <a:t>deformation/</a:t>
                </a:r>
                <a:r>
                  <a:rPr lang="en-US" altLang="zh-CN" sz="1000" b="0" i="0" u="none" strike="noStrike" baseline="0" dirty="0" smtClean="0">
                    <a:effectLst/>
                  </a:rPr>
                  <a:t>10</a:t>
                </a:r>
                <a:r>
                  <a:rPr lang="en-US" altLang="zh-CN" sz="1000" b="0" i="0" u="none" strike="noStrike" baseline="0" dirty="0">
                    <a:effectLst/>
                  </a:rPr>
                  <a:t>^</a:t>
                </a:r>
                <a:r>
                  <a:rPr lang="zh-CN" altLang="en-US" sz="1000" b="0" i="0" u="none" strike="noStrike" baseline="0" dirty="0">
                    <a:effectLst/>
                  </a:rPr>
                  <a:t>（</a:t>
                </a:r>
                <a:r>
                  <a:rPr lang="en-US" altLang="zh-CN" sz="1000" b="0" i="0" u="none" strike="noStrike" baseline="0" dirty="0">
                    <a:effectLst/>
                  </a:rPr>
                  <a:t>−3</a:t>
                </a:r>
                <a:r>
                  <a:rPr lang="zh-CN" altLang="en-US" sz="1000" b="0" i="0" u="none" strike="noStrike" baseline="0" dirty="0">
                    <a:effectLst/>
                  </a:rPr>
                  <a:t>）</a:t>
                </a:r>
                <a:r>
                  <a:rPr lang="en-US" altLang="zh-CN" b="0" dirty="0"/>
                  <a:t>mm</a:t>
                </a:r>
                <a:endParaRPr lang="zh-CN" altLang="en-US" b="0" dirty="0"/>
              </a:p>
            </c:rich>
          </c:tx>
          <c:layout/>
          <c:overlay val="0"/>
        </c:title>
        <c:numFmt formatCode="General" sourceLinked="1"/>
        <c:majorTickMark val="none"/>
        <c:minorTickMark val="none"/>
        <c:tickLblPos val="nextTo"/>
        <c:crossAx val="226426192"/>
        <c:crosses val="autoZero"/>
        <c:crossBetween val="between"/>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image" Target="../media/image10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image" Target="../media/image10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7D6274-403F-40AB-80FB-BDD29C40DEC7}" type="datetimeFigureOut">
              <a:rPr lang="zh-CN" altLang="en-US" smtClean="0"/>
              <a:t>2021/10/29</a:t>
            </a:fld>
            <a:endParaRPr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2F63DF-D90B-4351-8650-D9DF724A2C3C}" type="slidenum">
              <a:rPr lang="zh-CN" altLang="en-US" smtClean="0"/>
              <a:t>‹#›</a:t>
            </a:fld>
            <a:endParaRPr lang="zh-CN" altLang="en-US"/>
          </a:p>
        </p:txBody>
      </p:sp>
    </p:spTree>
    <p:extLst>
      <p:ext uri="{BB962C8B-B14F-4D97-AF65-F5344CB8AC3E}">
        <p14:creationId xmlns:p14="http://schemas.microsoft.com/office/powerpoint/2010/main" val="1938383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40</a:t>
            </a:fld>
            <a:endParaRPr lang="zh-CN" altLang="en-US"/>
          </a:p>
        </p:txBody>
      </p:sp>
    </p:spTree>
    <p:extLst>
      <p:ext uri="{BB962C8B-B14F-4D97-AF65-F5344CB8AC3E}">
        <p14:creationId xmlns:p14="http://schemas.microsoft.com/office/powerpoint/2010/main" val="3753804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Date Placeholder 3"/>
          <p:cNvSpPr>
            <a:spLocks noGrp="1"/>
          </p:cNvSpPr>
          <p:nvPr>
            <p:ph type="dt" sz="half" idx="10"/>
          </p:nvPr>
        </p:nvSpPr>
        <p:spPr/>
        <p:txBody>
          <a:bodyPr/>
          <a:lstStyle/>
          <a:p>
            <a:fld id="{D73BCDE4-85F8-464A-BB27-D21244B7009C}" type="datetime1">
              <a:rPr lang="zh-CN" altLang="en-US" smtClean="0"/>
              <a:t>2021/11/1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smtClean="0"/>
              <a:t>Click to edit Master title style</a:t>
            </a:r>
            <a:endParaRPr lang="zh-CN" altLang="en-US"/>
          </a:p>
        </p:txBody>
      </p:sp>
    </p:spTree>
    <p:extLst>
      <p:ext uri="{BB962C8B-B14F-4D97-AF65-F5344CB8AC3E}">
        <p14:creationId xmlns:p14="http://schemas.microsoft.com/office/powerpoint/2010/main" val="3868279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B9CA1484-4226-42EE-8C4A-46D48EFCA01B}" type="datetime1">
              <a:rPr lang="zh-CN" altLang="en-US" smtClean="0"/>
              <a:t>2021/11/1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Tree>
    <p:extLst>
      <p:ext uri="{BB962C8B-B14F-4D97-AF65-F5344CB8AC3E}">
        <p14:creationId xmlns:p14="http://schemas.microsoft.com/office/powerpoint/2010/main" val="3377466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Date Placeholder 2"/>
          <p:cNvSpPr>
            <a:spLocks noGrp="1"/>
          </p:cNvSpPr>
          <p:nvPr>
            <p:ph type="dt" sz="half" idx="10"/>
          </p:nvPr>
        </p:nvSpPr>
        <p:spPr/>
        <p:txBody>
          <a:bodyPr/>
          <a:lstStyle/>
          <a:p>
            <a:fld id="{59858DDE-5F09-48A0-A4A8-23ED0BDF057B}" type="datetime1">
              <a:rPr lang="zh-CN" altLang="en-US" smtClean="0"/>
              <a:t>2021/11/1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7F552FA-C358-4F70-9CE8-3E41459FCE36}" type="slidenum">
              <a:rPr lang="zh-CN" altLang="en-US" smtClean="0"/>
              <a:t>‹#›</a:t>
            </a:fld>
            <a:endParaRPr lang="zh-CN" altLang="en-US"/>
          </a:p>
        </p:txBody>
      </p:sp>
    </p:spTree>
    <p:extLst>
      <p:ext uri="{BB962C8B-B14F-4D97-AF65-F5344CB8AC3E}">
        <p14:creationId xmlns:p14="http://schemas.microsoft.com/office/powerpoint/2010/main" val="2671893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9CF3B0-9B32-4C0E-AF6A-296AAC8B0FF9}" type="datetime1">
              <a:rPr lang="zh-CN" altLang="en-US" smtClean="0"/>
              <a:t>2021/11/1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7F552FA-C358-4F70-9CE8-3E41459FCE36}" type="slidenum">
              <a:rPr lang="zh-CN" altLang="en-US" smtClean="0"/>
              <a:t>‹#›</a:t>
            </a:fld>
            <a:endParaRPr lang="zh-CN" altLang="en-US"/>
          </a:p>
        </p:txBody>
      </p:sp>
    </p:spTree>
    <p:extLst>
      <p:ext uri="{BB962C8B-B14F-4D97-AF65-F5344CB8AC3E}">
        <p14:creationId xmlns:p14="http://schemas.microsoft.com/office/powerpoint/2010/main" val="3313844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0288" y="1123442"/>
            <a:ext cx="10718987" cy="4804867"/>
          </a:xfrm>
        </p:spPr>
        <p:txBody>
          <a:bodyPr vert="horz" lIns="91440" tIns="45720" rIns="91440" bIns="45720" rtlCol="0" anchor="t">
            <a:normAutofit/>
          </a:bodyPr>
          <a:lstStyle>
            <a:lvl1pPr>
              <a:lnSpc>
                <a:spcPts val="2500"/>
              </a:lnSpc>
              <a:spcBef>
                <a:spcPts val="600"/>
              </a:spcBef>
              <a:spcAft>
                <a:spcPts val="0"/>
              </a:spcAft>
              <a:defRPr lang="zh-CN" altLang="en-US" sz="2800" smtClean="0">
                <a:solidFill>
                  <a:srgbClr val="000099"/>
                </a:solidFill>
              </a:defRPr>
            </a:lvl1pPr>
            <a:lvl2pPr marL="539750">
              <a:lnSpc>
                <a:spcPts val="2500"/>
              </a:lnSpc>
              <a:spcBef>
                <a:spcPts val="600"/>
              </a:spcBef>
              <a:spcAft>
                <a:spcPts val="0"/>
              </a:spcAft>
              <a:defRPr lang="zh-CN" altLang="en-US" sz="2400" smtClean="0">
                <a:solidFill>
                  <a:schemeClr val="tx1"/>
                </a:solidFill>
              </a:defRPr>
            </a:lvl2pPr>
            <a:lvl3pPr marL="1007745">
              <a:lnSpc>
                <a:spcPts val="2500"/>
              </a:lnSpc>
              <a:spcBef>
                <a:spcPts val="600"/>
              </a:spcBef>
              <a:spcAft>
                <a:spcPts val="0"/>
              </a:spcAft>
              <a:defRPr lang="zh-CN" altLang="en-US" sz="2000" smtClean="0">
                <a:solidFill>
                  <a:schemeClr val="tx1"/>
                </a:solidFill>
              </a:defRPr>
            </a:lvl3pPr>
            <a:lvl4pPr marL="1367790">
              <a:lnSpc>
                <a:spcPts val="2500"/>
              </a:lnSpc>
              <a:spcBef>
                <a:spcPts val="600"/>
              </a:spcBef>
              <a:spcAft>
                <a:spcPts val="0"/>
              </a:spcAft>
              <a:defRPr lang="zh-CN" altLang="en-US" sz="2000" smtClean="0">
                <a:solidFill>
                  <a:schemeClr val="tx1"/>
                </a:solidFill>
              </a:defRPr>
            </a:lvl4pPr>
            <a:lvl5pPr marL="1727835">
              <a:lnSpc>
                <a:spcPts val="2500"/>
              </a:lnSpc>
              <a:spcBef>
                <a:spcPts val="600"/>
              </a:spcBef>
              <a:spcAft>
                <a:spcPts val="0"/>
              </a:spcAft>
              <a:defRPr lang="en-US" sz="2000" dirty="0">
                <a:solidFill>
                  <a:schemeClr val="tx1"/>
                </a:solidFill>
              </a:defRPr>
            </a:lvl5pPr>
          </a:lstStyle>
          <a:p>
            <a:pPr lvl="0">
              <a:buClrTx/>
              <a:buFont typeface="Wingdings" panose="05000000000000000000" pitchFamily="2" charset="2"/>
              <a:buChar char="l"/>
            </a:pPr>
            <a:r>
              <a:rPr lang="en-US" altLang="zh-CN" dirty="0"/>
              <a:t>Click here to add text</a:t>
            </a:r>
            <a:endParaRPr lang="zh-CN" altLang="en-US" dirty="0"/>
          </a:p>
          <a:p>
            <a:pPr lvl="1">
              <a:buClrTx/>
              <a:buFont typeface="Wingdings" panose="05000000000000000000" pitchFamily="2" charset="2"/>
              <a:buChar char="n"/>
            </a:pPr>
            <a:r>
              <a:rPr lang="en-US" altLang="zh-CN" dirty="0"/>
              <a:t>Click here to add text</a:t>
            </a:r>
            <a:endParaRPr lang="zh-CN" altLang="en-US" dirty="0"/>
          </a:p>
          <a:p>
            <a:pPr lvl="2">
              <a:buClrTx/>
              <a:buFont typeface="Wingdings" panose="05000000000000000000" pitchFamily="2" charset="2"/>
              <a:buChar char="u"/>
            </a:pPr>
            <a:r>
              <a:rPr lang="en-US" altLang="zh-CN" dirty="0"/>
              <a:t>Click here to add text</a:t>
            </a:r>
            <a:endParaRPr lang="zh-CN" altLang="en-US" dirty="0"/>
          </a:p>
          <a:p>
            <a:pPr lvl="3">
              <a:buClrTx/>
              <a:buFont typeface="Wingdings" panose="05000000000000000000" pitchFamily="2" charset="2"/>
              <a:buChar char="Ø"/>
            </a:pPr>
            <a:r>
              <a:rPr lang="en-US" altLang="zh-CN" dirty="0"/>
              <a:t>Click here to add text</a:t>
            </a:r>
            <a:endParaRPr lang="en-US" dirty="0"/>
          </a:p>
        </p:txBody>
      </p:sp>
      <p:sp>
        <p:nvSpPr>
          <p:cNvPr id="10" name="标题 4"/>
          <p:cNvSpPr>
            <a:spLocks noGrp="1"/>
          </p:cNvSpPr>
          <p:nvPr>
            <p:ph type="title" hasCustomPrompt="1"/>
          </p:nvPr>
        </p:nvSpPr>
        <p:spPr>
          <a:xfrm>
            <a:off x="1558637" y="181557"/>
            <a:ext cx="8847763"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Tree>
    <p:extLst>
      <p:ext uri="{BB962C8B-B14F-4D97-AF65-F5344CB8AC3E}">
        <p14:creationId xmlns:p14="http://schemas.microsoft.com/office/powerpoint/2010/main" val="1774097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标题和目录">
    <p:spTree>
      <p:nvGrpSpPr>
        <p:cNvPr id="1" name=""/>
        <p:cNvGrpSpPr/>
        <p:nvPr/>
      </p:nvGrpSpPr>
      <p:grpSpPr>
        <a:xfrm>
          <a:off x="0" y="0"/>
          <a:ext cx="0" cy="0"/>
          <a:chOff x="0" y="0"/>
          <a:chExt cx="0" cy="0"/>
        </a:xfrm>
      </p:grpSpPr>
      <p:sp>
        <p:nvSpPr>
          <p:cNvPr id="10" name="标题 4"/>
          <p:cNvSpPr>
            <a:spLocks noGrp="1"/>
          </p:cNvSpPr>
          <p:nvPr>
            <p:ph type="title" hasCustomPrompt="1"/>
          </p:nvPr>
        </p:nvSpPr>
        <p:spPr>
          <a:xfrm>
            <a:off x="1558637" y="105353"/>
            <a:ext cx="10515600" cy="663575"/>
          </a:xfrm>
          <a:prstGeom prst="rect">
            <a:avLst/>
          </a:prstGeom>
        </p:spPr>
        <p:txBody>
          <a:bodyPr anchor="ctr"/>
          <a:lstStyle>
            <a:lvl1pPr>
              <a:defRPr sz="4000" b="1" baseline="0">
                <a:solidFill>
                  <a:srgbClr val="C00000"/>
                </a:solidFill>
              </a:defRPr>
            </a:lvl1pPr>
          </a:lstStyle>
          <a:p>
            <a:r>
              <a:rPr lang="en-US" altLang="zh-CN" dirty="0" smtClean="0"/>
              <a:t>Click here to add text</a:t>
            </a:r>
            <a:endParaRPr lang="zh-CN" altLang="en-US" dirty="0"/>
          </a:p>
        </p:txBody>
      </p:sp>
      <p:sp>
        <p:nvSpPr>
          <p:cNvPr id="11" name="文本占位符 10"/>
          <p:cNvSpPr>
            <a:spLocks noGrp="1"/>
          </p:cNvSpPr>
          <p:nvPr>
            <p:ph type="body" sz="quarter" idx="10" hasCustomPrompt="1"/>
          </p:nvPr>
        </p:nvSpPr>
        <p:spPr>
          <a:xfrm>
            <a:off x="2439365" y="2046723"/>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smtClean="0"/>
              <a:t>No.</a:t>
            </a:r>
            <a:endParaRPr lang="zh-CN" altLang="en-US" dirty="0"/>
          </a:p>
        </p:txBody>
      </p:sp>
      <p:sp>
        <p:nvSpPr>
          <p:cNvPr id="15" name="文本占位符 14"/>
          <p:cNvSpPr>
            <a:spLocks noGrp="1"/>
          </p:cNvSpPr>
          <p:nvPr>
            <p:ph type="body" sz="quarter" idx="11" hasCustomPrompt="1"/>
          </p:nvPr>
        </p:nvSpPr>
        <p:spPr>
          <a:xfrm>
            <a:off x="3270057" y="2046722"/>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smtClean="0"/>
              <a:t>Click here to add title</a:t>
            </a:r>
            <a:endParaRPr lang="zh-CN" altLang="en-US" dirty="0"/>
          </a:p>
        </p:txBody>
      </p:sp>
      <p:sp>
        <p:nvSpPr>
          <p:cNvPr id="16" name="文本占位符 10"/>
          <p:cNvSpPr>
            <a:spLocks noGrp="1"/>
          </p:cNvSpPr>
          <p:nvPr>
            <p:ph type="body" sz="quarter" idx="12" hasCustomPrompt="1"/>
          </p:nvPr>
        </p:nvSpPr>
        <p:spPr>
          <a:xfrm>
            <a:off x="2439365" y="2864141"/>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smtClean="0"/>
              <a:t>No.</a:t>
            </a:r>
            <a:endParaRPr lang="zh-CN" altLang="en-US" dirty="0"/>
          </a:p>
        </p:txBody>
      </p:sp>
      <p:sp>
        <p:nvSpPr>
          <p:cNvPr id="18" name="文本占位符 14"/>
          <p:cNvSpPr>
            <a:spLocks noGrp="1"/>
          </p:cNvSpPr>
          <p:nvPr>
            <p:ph type="body" sz="quarter" idx="13" hasCustomPrompt="1"/>
          </p:nvPr>
        </p:nvSpPr>
        <p:spPr>
          <a:xfrm>
            <a:off x="3270057" y="2864140"/>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smtClean="0"/>
              <a:t>Click here to add title</a:t>
            </a:r>
            <a:endParaRPr lang="zh-CN" altLang="en-US" dirty="0"/>
          </a:p>
        </p:txBody>
      </p:sp>
      <p:sp>
        <p:nvSpPr>
          <p:cNvPr id="19" name="文本占位符 10"/>
          <p:cNvSpPr>
            <a:spLocks noGrp="1"/>
          </p:cNvSpPr>
          <p:nvPr>
            <p:ph type="body" sz="quarter" idx="14" hasCustomPrompt="1"/>
          </p:nvPr>
        </p:nvSpPr>
        <p:spPr>
          <a:xfrm>
            <a:off x="2439365" y="3681558"/>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smtClean="0"/>
              <a:t>No.</a:t>
            </a:r>
            <a:endParaRPr lang="zh-CN" altLang="en-US" dirty="0"/>
          </a:p>
        </p:txBody>
      </p:sp>
      <p:sp>
        <p:nvSpPr>
          <p:cNvPr id="21" name="文本占位符 14"/>
          <p:cNvSpPr>
            <a:spLocks noGrp="1"/>
          </p:cNvSpPr>
          <p:nvPr>
            <p:ph type="body" sz="quarter" idx="15" hasCustomPrompt="1"/>
          </p:nvPr>
        </p:nvSpPr>
        <p:spPr>
          <a:xfrm>
            <a:off x="3270057" y="3681556"/>
            <a:ext cx="6318251" cy="561976"/>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smtClean="0"/>
              <a:t>Click here to add title</a:t>
            </a:r>
            <a:endParaRPr lang="zh-CN" altLang="en-US" dirty="0"/>
          </a:p>
        </p:txBody>
      </p:sp>
      <p:sp>
        <p:nvSpPr>
          <p:cNvPr id="22" name="文本占位符 10"/>
          <p:cNvSpPr>
            <a:spLocks noGrp="1"/>
          </p:cNvSpPr>
          <p:nvPr>
            <p:ph type="body" sz="quarter" idx="16" hasCustomPrompt="1"/>
          </p:nvPr>
        </p:nvSpPr>
        <p:spPr>
          <a:xfrm>
            <a:off x="2439365" y="4498974"/>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smtClean="0"/>
              <a:t>No.</a:t>
            </a:r>
            <a:endParaRPr lang="zh-CN" altLang="en-US" dirty="0"/>
          </a:p>
        </p:txBody>
      </p:sp>
      <p:sp>
        <p:nvSpPr>
          <p:cNvPr id="24" name="文本占位符 14"/>
          <p:cNvSpPr>
            <a:spLocks noGrp="1"/>
          </p:cNvSpPr>
          <p:nvPr>
            <p:ph type="body" sz="quarter" idx="17" hasCustomPrompt="1"/>
          </p:nvPr>
        </p:nvSpPr>
        <p:spPr>
          <a:xfrm>
            <a:off x="3270057" y="4498973"/>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smtClean="0"/>
              <a:t>Click here to add title</a:t>
            </a:r>
            <a:endParaRPr lang="zh-CN" altLang="en-US" dirty="0"/>
          </a:p>
        </p:txBody>
      </p:sp>
    </p:spTree>
    <p:extLst>
      <p:ext uri="{BB962C8B-B14F-4D97-AF65-F5344CB8AC3E}">
        <p14:creationId xmlns:p14="http://schemas.microsoft.com/office/powerpoint/2010/main" val="42140244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smtClean="0"/>
              <a:t>Click to edit Master title style</a:t>
            </a:r>
            <a:endParaRPr lang="zh-CN"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ACB81F-2DC7-4F94-87F7-B3E5068FE7B4}" type="datetime1">
              <a:rPr lang="zh-CN" altLang="en-US" smtClean="0"/>
              <a:t>2021/11/1</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F552FA-C358-4F70-9CE8-3E41459FCE36}" type="slidenum">
              <a:rPr lang="zh-CN" altLang="en-US" smtClean="0"/>
              <a:t>‹#›</a:t>
            </a:fld>
            <a:endParaRPr lang="zh-CN" altLang="en-US"/>
          </a:p>
        </p:txBody>
      </p:sp>
    </p:spTree>
    <p:extLst>
      <p:ext uri="{BB962C8B-B14F-4D97-AF65-F5344CB8AC3E}">
        <p14:creationId xmlns:p14="http://schemas.microsoft.com/office/powerpoint/2010/main" val="2114484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60" r:id="rId5"/>
    <p:sldLayoutId id="214748366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5.png"/><Relationship Id="rId7" Type="http://schemas.openxmlformats.org/officeDocument/2006/relationships/image" Target="../media/image78.jpeg"/><Relationship Id="rId2" Type="http://schemas.openxmlformats.org/officeDocument/2006/relationships/image" Target="../media/image74.jpeg"/><Relationship Id="rId1" Type="http://schemas.openxmlformats.org/officeDocument/2006/relationships/slideLayout" Target="../slideLayouts/slideLayout4.xml"/><Relationship Id="rId6" Type="http://schemas.openxmlformats.org/officeDocument/2006/relationships/image" Target="file:///C:\Users\Administrator\AppData\Local\Temp\wps\INetCache\99c7e0a9778fa6bf21ac8d9c1f087054" TargetMode="External"/><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0.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chart" Target="../charts/chart1.xml"/><Relationship Id="rId1" Type="http://schemas.openxmlformats.org/officeDocument/2006/relationships/slideLayout" Target="../slideLayouts/slideLayout4.xml"/><Relationship Id="rId5" Type="http://schemas.openxmlformats.org/officeDocument/2006/relationships/image" Target="../media/image83.jpe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jpeg"/><Relationship Id="rId7" Type="http://schemas.openxmlformats.org/officeDocument/2006/relationships/image" Target="../media/image88.png"/><Relationship Id="rId2" Type="http://schemas.openxmlformats.org/officeDocument/2006/relationships/image" Target="../media/image84.jpeg"/><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0.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3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slideLayout" Target="../slideLayouts/slideLayout4.xml"/><Relationship Id="rId7" Type="http://schemas.openxmlformats.org/officeDocument/2006/relationships/image" Target="../media/image94.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93.png"/><Relationship Id="rId11" Type="http://schemas.openxmlformats.org/officeDocument/2006/relationships/image" Target="../media/image98.jpeg"/><Relationship Id="rId5" Type="http://schemas.openxmlformats.org/officeDocument/2006/relationships/image" Target="../media/image92.png"/><Relationship Id="rId10" Type="http://schemas.openxmlformats.org/officeDocument/2006/relationships/image" Target="../media/image97.jpeg"/><Relationship Id="rId4" Type="http://schemas.openxmlformats.org/officeDocument/2006/relationships/image" Target="../media/image91.png"/><Relationship Id="rId9" Type="http://schemas.openxmlformats.org/officeDocument/2006/relationships/image" Target="../media/image96.jpeg"/></Relationships>
</file>

<file path=ppt/slides/_rels/slide3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emf"/><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4.xml"/><Relationship Id="rId6" Type="http://schemas.openxmlformats.org/officeDocument/2006/relationships/image" Target="../media/image103.jpeg"/><Relationship Id="rId11" Type="http://schemas.openxmlformats.org/officeDocument/2006/relationships/image" Target="../media/image108.png"/><Relationship Id="rId5" Type="http://schemas.openxmlformats.org/officeDocument/2006/relationships/image" Target="../media/image102.jpe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12.png"/><Relationship Id="rId3" Type="http://schemas.openxmlformats.org/officeDocument/2006/relationships/notesSlide" Target="../notesSlides/notesSlide1.xml"/><Relationship Id="rId7" Type="http://schemas.openxmlformats.org/officeDocument/2006/relationships/image" Target="../media/image110.wmf"/><Relationship Id="rId12" Type="http://schemas.openxmlformats.org/officeDocument/2006/relationships/image" Target="../media/image111.png"/><Relationship Id="rId2" Type="http://schemas.openxmlformats.org/officeDocument/2006/relationships/slideLayout" Target="../slideLayouts/slideLayout4.xml"/><Relationship Id="rId16" Type="http://schemas.openxmlformats.org/officeDocument/2006/relationships/image" Target="../media/image115.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6.bin"/><Relationship Id="rId5" Type="http://schemas.openxmlformats.org/officeDocument/2006/relationships/image" Target="../media/image109.wmf"/><Relationship Id="rId15" Type="http://schemas.openxmlformats.org/officeDocument/2006/relationships/image" Target="../media/image114.png"/><Relationship Id="rId10" Type="http://schemas.openxmlformats.org/officeDocument/2006/relationships/oleObject" Target="../embeddings/oleObject5.bin"/><Relationship Id="rId4" Type="http://schemas.openxmlformats.org/officeDocument/2006/relationships/oleObject" Target="../embeddings/oleObject1.bin"/><Relationship Id="rId9" Type="http://schemas.openxmlformats.org/officeDocument/2006/relationships/oleObject" Target="../embeddings/oleObject4.bin"/><Relationship Id="rId14" Type="http://schemas.openxmlformats.org/officeDocument/2006/relationships/image" Target="../media/image113.pn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19.jpeg"/><Relationship Id="rId3" Type="http://schemas.openxmlformats.org/officeDocument/2006/relationships/slideLayout" Target="../slideLayouts/slideLayout4.xml"/><Relationship Id="rId7" Type="http://schemas.openxmlformats.org/officeDocument/2006/relationships/image" Target="../media/image110.wmf"/><Relationship Id="rId12" Type="http://schemas.openxmlformats.org/officeDocument/2006/relationships/image" Target="../media/image118.jpeg"/><Relationship Id="rId2" Type="http://schemas.openxmlformats.org/officeDocument/2006/relationships/tags" Target="../tags/tag13.xml"/><Relationship Id="rId1" Type="http://schemas.openxmlformats.org/officeDocument/2006/relationships/vmlDrawing" Target="../drawings/vmlDrawing2.vml"/><Relationship Id="rId6" Type="http://schemas.openxmlformats.org/officeDocument/2006/relationships/oleObject" Target="../embeddings/oleObject8.bin"/><Relationship Id="rId11" Type="http://schemas.openxmlformats.org/officeDocument/2006/relationships/image" Target="../media/image117.jpeg"/><Relationship Id="rId5" Type="http://schemas.openxmlformats.org/officeDocument/2006/relationships/image" Target="../media/image109.wmf"/><Relationship Id="rId15" Type="http://schemas.openxmlformats.org/officeDocument/2006/relationships/image" Target="../media/image121.png"/><Relationship Id="rId10" Type="http://schemas.openxmlformats.org/officeDocument/2006/relationships/image" Target="../media/image116.png"/><Relationship Id="rId4" Type="http://schemas.openxmlformats.org/officeDocument/2006/relationships/oleObject" Target="../embeddings/oleObject7.bin"/><Relationship Id="rId9" Type="http://schemas.openxmlformats.org/officeDocument/2006/relationships/oleObject" Target="../embeddings/oleObject10.bin"/><Relationship Id="rId14" Type="http://schemas.openxmlformats.org/officeDocument/2006/relationships/image" Target="../media/image120.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 Id="rId4" Type="http://schemas.openxmlformats.org/officeDocument/2006/relationships/image" Target="../media/image126.png"/></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4.xml"/><Relationship Id="rId6" Type="http://schemas.openxmlformats.org/officeDocument/2006/relationships/image" Target="../media/image131.png"/><Relationship Id="rId5" Type="http://schemas.openxmlformats.org/officeDocument/2006/relationships/image" Target="../media/image130.jpeg"/><Relationship Id="rId4" Type="http://schemas.openxmlformats.org/officeDocument/2006/relationships/image" Target="../media/image129.jpeg"/></Relationships>
</file>

<file path=ppt/slides/_rels/slide4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5.xml"/><Relationship Id="rId6" Type="http://schemas.openxmlformats.org/officeDocument/2006/relationships/image" Target="../media/image136.png"/><Relationship Id="rId5" Type="http://schemas.openxmlformats.org/officeDocument/2006/relationships/chart" Target="../charts/chart2.xml"/><Relationship Id="rId4" Type="http://schemas.openxmlformats.org/officeDocument/2006/relationships/image" Target="../media/image135.png"/></Relationships>
</file>

<file path=ppt/slides/_rels/slide48.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slideLayout" Target="../slideLayouts/slideLayout5.xml"/><Relationship Id="rId7" Type="http://schemas.openxmlformats.org/officeDocument/2006/relationships/image" Target="../media/image148.jpe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47.png"/><Relationship Id="rId11" Type="http://schemas.openxmlformats.org/officeDocument/2006/relationships/image" Target="../media/image152.jpeg"/><Relationship Id="rId5" Type="http://schemas.openxmlformats.org/officeDocument/2006/relationships/image" Target="../media/image146.png"/><Relationship Id="rId10" Type="http://schemas.openxmlformats.org/officeDocument/2006/relationships/image" Target="../media/image151.jpeg"/><Relationship Id="rId4" Type="http://schemas.openxmlformats.org/officeDocument/2006/relationships/image" Target="../media/image145.png"/><Relationship Id="rId9" Type="http://schemas.openxmlformats.org/officeDocument/2006/relationships/image" Target="../media/image150.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5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154.GIF"/></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5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2"/>
          <a:srcRect t="28679" b="6192"/>
          <a:stretch/>
        </p:blipFill>
        <p:spPr>
          <a:xfrm>
            <a:off x="0" y="5258019"/>
            <a:ext cx="12191365" cy="1632785"/>
          </a:xfrm>
          <a:prstGeom prst="rect">
            <a:avLst/>
          </a:prstGeom>
        </p:spPr>
      </p:pic>
      <p:sp>
        <p:nvSpPr>
          <p:cNvPr id="6" name="标题 3"/>
          <p:cNvSpPr txBox="1">
            <a:spLocks/>
          </p:cNvSpPr>
          <p:nvPr/>
        </p:nvSpPr>
        <p:spPr>
          <a:xfrm>
            <a:off x="1613602" y="1278223"/>
            <a:ext cx="10090718"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10000"/>
              </a:lnSpc>
              <a:defRPr/>
            </a:pPr>
            <a:r>
              <a:rPr lang="en-US" altLang="zh-CN" dirty="0" smtClean="0">
                <a:solidFill>
                  <a:schemeClr val="tx1"/>
                </a:solidFill>
                <a:latin typeface="Arial" panose="020B0604020202020204" pitchFamily="34" charset="0"/>
                <a:cs typeface="Arial" panose="020B0604020202020204" pitchFamily="34" charset="0"/>
              </a:rPr>
              <a:t>IARC </a:t>
            </a:r>
            <a:r>
              <a:rPr lang="en-US" altLang="zh-CN" dirty="0" smtClean="0">
                <a:solidFill>
                  <a:schemeClr val="tx1"/>
                </a:solidFill>
                <a:latin typeface="Arial" panose="020B0604020202020204" pitchFamily="34" charset="0"/>
                <a:cs typeface="Arial" panose="020B0604020202020204" pitchFamily="34" charset="0"/>
              </a:rPr>
              <a:t>meetings and Recommendations</a:t>
            </a:r>
            <a:endParaRPr lang="zh-CN" altLang="en-US" dirty="0">
              <a:solidFill>
                <a:schemeClr val="tx1"/>
              </a:solidFill>
              <a:latin typeface="Arial" panose="020B0604020202020204" pitchFamily="34" charset="0"/>
              <a:ea typeface="微软雅黑"/>
              <a:cs typeface="Arial" panose="020B0604020202020204" pitchFamily="34" charset="0"/>
            </a:endParaRPr>
          </a:p>
        </p:txBody>
      </p:sp>
      <p:sp>
        <p:nvSpPr>
          <p:cNvPr id="7" name="文本框 7">
            <a:extLst>
              <a:ext uri="{FF2B5EF4-FFF2-40B4-BE49-F238E27FC236}">
                <a16:creationId xmlns:a16="http://schemas.microsoft.com/office/drawing/2014/main" id="{785816F2-AEF2-4FFE-A0DA-84B4490709A4}"/>
              </a:ext>
            </a:extLst>
          </p:cNvPr>
          <p:cNvSpPr txBox="1"/>
          <p:nvPr/>
        </p:nvSpPr>
        <p:spPr>
          <a:xfrm>
            <a:off x="2496670" y="3110467"/>
            <a:ext cx="6769500" cy="892552"/>
          </a:xfrm>
          <a:prstGeom prst="rect">
            <a:avLst/>
          </a:prstGeom>
          <a:noFill/>
        </p:spPr>
        <p:txBody>
          <a:bodyPr wrap="square" rtlCol="0">
            <a:spAutoFit/>
          </a:bodyPr>
          <a:lstStyle/>
          <a:p>
            <a:pPr algn="ctr"/>
            <a:r>
              <a:rPr lang="en-US" altLang="zh-CN" sz="2400" dirty="0" err="1" smtClean="0">
                <a:latin typeface="Times New Roman" panose="02020603050405020304" pitchFamily="18" charset="0"/>
                <a:ea typeface="微软雅黑" panose="020B0503020204020204" pitchFamily="34" charset="-122"/>
              </a:rPr>
              <a:t>Yuhui</a:t>
            </a:r>
            <a:r>
              <a:rPr lang="en-US" altLang="zh-CN" sz="2400" dirty="0" smtClean="0">
                <a:latin typeface="Times New Roman" panose="02020603050405020304" pitchFamily="18" charset="0"/>
                <a:ea typeface="微软雅黑" panose="020B0503020204020204" pitchFamily="34" charset="-122"/>
              </a:rPr>
              <a:t> Li</a:t>
            </a:r>
          </a:p>
          <a:p>
            <a:pPr algn="ctr"/>
            <a:r>
              <a:rPr lang="en-US" altLang="zh-CN" sz="2800" b="1" dirty="0" smtClean="0">
                <a:solidFill>
                  <a:srgbClr val="FF0000"/>
                </a:solidFill>
                <a:latin typeface="Times New Roman" panose="02020603050405020304" pitchFamily="18" charset="0"/>
                <a:ea typeface="微软雅黑" panose="020B0503020204020204" pitchFamily="34" charset="-122"/>
              </a:rPr>
              <a:t>On behalf of CEPC accelerator team</a:t>
            </a:r>
            <a:endParaRPr lang="en-US" altLang="zh-CN" sz="2800" b="1" dirty="0">
              <a:solidFill>
                <a:srgbClr val="FF0000"/>
              </a:solidFill>
              <a:latin typeface="Times New Roman" panose="02020603050405020304" pitchFamily="18" charset="0"/>
              <a:ea typeface="微软雅黑" panose="020B0503020204020204" pitchFamily="34" charset="-122"/>
            </a:endParaRPr>
          </a:p>
        </p:txBody>
      </p:sp>
      <p:sp>
        <p:nvSpPr>
          <p:cNvPr id="9" name="TextBox 8"/>
          <p:cNvSpPr txBox="1"/>
          <p:nvPr/>
        </p:nvSpPr>
        <p:spPr>
          <a:xfrm>
            <a:off x="-1" y="0"/>
            <a:ext cx="12191365" cy="400110"/>
          </a:xfrm>
          <a:prstGeom prst="rect">
            <a:avLst/>
          </a:prstGeom>
          <a:solidFill>
            <a:schemeClr val="accent1"/>
          </a:solidFill>
        </p:spPr>
        <p:txBody>
          <a:bodyPr wrap="square" rtlCol="0">
            <a:spAutoFit/>
          </a:bodyPr>
          <a:lstStyle/>
          <a:p>
            <a:pPr algn="ctr"/>
            <a:r>
              <a:rPr lang="en-US" altLang="zh-CN" sz="2000" b="1" dirty="0" smtClean="0">
                <a:solidFill>
                  <a:schemeClr val="bg1"/>
                </a:solidFill>
              </a:rPr>
              <a:t>The 7</a:t>
            </a:r>
            <a:r>
              <a:rPr lang="en-US" altLang="zh-CN" sz="2000" b="1" baseline="30000" dirty="0" smtClean="0">
                <a:solidFill>
                  <a:schemeClr val="bg1"/>
                </a:solidFill>
              </a:rPr>
              <a:t>th</a:t>
            </a:r>
            <a:r>
              <a:rPr lang="en-US" altLang="zh-CN" sz="2000" b="1" dirty="0" smtClean="0">
                <a:solidFill>
                  <a:schemeClr val="bg1"/>
                </a:solidFill>
              </a:rPr>
              <a:t> CEPC IAC meeting, 1-5 </a:t>
            </a:r>
            <a:r>
              <a:rPr lang="en-US" altLang="zh-CN" sz="2000" b="1" dirty="0" err="1" smtClean="0">
                <a:solidFill>
                  <a:schemeClr val="bg1"/>
                </a:solidFill>
              </a:rPr>
              <a:t>Novermber</a:t>
            </a:r>
            <a:r>
              <a:rPr lang="en-US" altLang="zh-CN" sz="2000" b="1" dirty="0" smtClean="0">
                <a:solidFill>
                  <a:schemeClr val="bg1"/>
                </a:solidFill>
              </a:rPr>
              <a:t> 2021</a:t>
            </a:r>
            <a:endParaRPr lang="zh-CN" altLang="en-US" sz="2000" b="1" dirty="0">
              <a:solidFill>
                <a:schemeClr val="bg1"/>
              </a:solidFill>
            </a:endParaRPr>
          </a:p>
        </p:txBody>
      </p:sp>
      <p:pic>
        <p:nvPicPr>
          <p:cNvPr id="10" name="Picture 2" descr="C:\Users\Administrator\Desktop\111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07" y="0"/>
            <a:ext cx="1015325" cy="598404"/>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1237" y="4275683"/>
            <a:ext cx="3552825" cy="672912"/>
          </a:xfrm>
          <a:prstGeom prst="rect">
            <a:avLst/>
          </a:prstGeom>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a:p>
        </p:txBody>
      </p:sp>
    </p:spTree>
    <p:extLst>
      <p:ext uri="{BB962C8B-B14F-4D97-AF65-F5344CB8AC3E}">
        <p14:creationId xmlns:p14="http://schemas.microsoft.com/office/powerpoint/2010/main" val="633579639"/>
      </p:ext>
    </p:extLst>
  </p:cSld>
  <p:clrMapOvr>
    <a:masterClrMapping/>
  </p:clrMapOvr>
  <mc:AlternateContent xmlns:mc="http://schemas.openxmlformats.org/markup-compatibility/2006">
    <mc:Choice xmlns:p14="http://schemas.microsoft.com/office/powerpoint/2010/main" Requires="p14">
      <p:transition spd="slow" p14:dur="2000" advTm="832"/>
    </mc:Choice>
    <mc:Fallback>
      <p:transition spd="slow" advTm="83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a:solidFill>
                  <a:schemeClr val="bg1"/>
                </a:solidFill>
                <a:latin typeface="Arial" panose="020B0604020202020204" pitchFamily="34" charset="0"/>
                <a:cs typeface="Arial" panose="020B0604020202020204" pitchFamily="34" charset="0"/>
              </a:rPr>
              <a:t> </a:t>
            </a:r>
            <a:r>
              <a:rPr lang="en-US" altLang="zh-CN" sz="3200" kern="0" dirty="0" smtClean="0">
                <a:solidFill>
                  <a:schemeClr val="bg1"/>
                </a:solidFill>
                <a:latin typeface="Arial" panose="020B0604020202020204" pitchFamily="34" charset="0"/>
                <a:cs typeface="Arial" panose="020B0604020202020204" pitchFamily="34" charset="0"/>
              </a:rPr>
              <a:t>High lights to Collider: Dynamic Aperture and Errors</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a:xfrm>
            <a:off x="8882605" y="6262095"/>
            <a:ext cx="2743200" cy="365125"/>
          </a:xfrm>
        </p:spPr>
        <p:txBody>
          <a:bodyPr/>
          <a:lstStyle/>
          <a:p>
            <a:fld id="{27F552FA-C358-4F70-9CE8-3E41459FCE36}" type="slidenum">
              <a:rPr lang="zh-CN" altLang="en-US" smtClean="0"/>
              <a:t>10</a:t>
            </a:fld>
            <a:endParaRPr lang="zh-CN" altLang="en-US"/>
          </a:p>
        </p:txBody>
      </p:sp>
      <p:sp>
        <p:nvSpPr>
          <p:cNvPr id="12" name="文本框 42">
            <a:extLst>
              <a:ext uri="{FF2B5EF4-FFF2-40B4-BE49-F238E27FC236}">
                <a16:creationId xmlns:a16="http://schemas.microsoft.com/office/drawing/2014/main" id="{EF9B9541-540A-4865-8767-AD14094D507F}"/>
              </a:ext>
            </a:extLst>
          </p:cNvPr>
          <p:cNvSpPr txBox="1"/>
          <p:nvPr/>
        </p:nvSpPr>
        <p:spPr>
          <a:xfrm>
            <a:off x="85403" y="768458"/>
            <a:ext cx="10945271"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DA for Higgs and </a:t>
            </a:r>
            <a:r>
              <a:rPr lang="en-US" altLang="zh-CN" sz="2000" kern="100" dirty="0" err="1" smtClean="0">
                <a:solidFill>
                  <a:srgbClr val="C00000"/>
                </a:solidFill>
                <a:latin typeface="Arial" panose="020B0604020202020204" pitchFamily="34" charset="0"/>
                <a:ea typeface="微软雅黑" panose="020B0503020204020204" pitchFamily="34" charset="-122"/>
                <a:cs typeface="Arial" panose="020B0604020202020204" pitchFamily="34" charset="0"/>
              </a:rPr>
              <a:t>ttbar</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 8 sigma-x with 2% momentum aperture; Z and W is on-going</a:t>
            </a:r>
            <a:endParaRPr lang="zh-CN" altLang="en-US" sz="2000"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5" name="文本框 33"/>
              <p:cNvSpPr txBox="1"/>
              <p:nvPr/>
            </p:nvSpPr>
            <p:spPr>
              <a:xfrm>
                <a:off x="85403" y="1168568"/>
                <a:ext cx="7181577" cy="394852"/>
              </a:xfrm>
              <a:prstGeom prst="rect">
                <a:avLst/>
              </a:prstGeom>
              <a:noFill/>
            </p:spPr>
            <p:txBody>
              <a:bodyPr wrap="square" rtlCol="0">
                <a:spAutoFit/>
              </a:bodyPr>
              <a:lstStyle/>
              <a:p>
                <a:r>
                  <a:rPr lang="en-US" altLang="zh-CN" dirty="0" smtClean="0"/>
                  <a:t>Higgs: On-axis injection; </a:t>
                </a:r>
                <a:r>
                  <a:rPr lang="en-US" altLang="zh-CN" dirty="0"/>
                  <a:t>(w/o error): </a:t>
                </a:r>
                <a14:m>
                  <m:oMath xmlns:m="http://schemas.openxmlformats.org/officeDocument/2006/math">
                    <m:r>
                      <a:rPr lang="en-US" altLang="zh-CN" i="1">
                        <a:solidFill>
                          <a:srgbClr val="FF0000"/>
                        </a:solidFill>
                        <a:latin typeface="Cambria Math" panose="02040503050406030204" pitchFamily="18" charset="0"/>
                      </a:rPr>
                      <m:t>16</m:t>
                    </m:r>
                    <m:sSub>
                      <m:sSubPr>
                        <m:ctrlPr>
                          <a:rPr lang="en-US" altLang="zh-CN" i="1">
                            <a:solidFill>
                              <a:srgbClr val="FF0000"/>
                            </a:solidFill>
                            <a:latin typeface="Cambria Math" panose="02040503050406030204" pitchFamily="18" charset="0"/>
                          </a:rPr>
                        </m:ctrlPr>
                      </m:sSubPr>
                      <m:e>
                        <m:r>
                          <a:rPr lang="zh-CN" altLang="en-US" i="1">
                            <a:solidFill>
                              <a:srgbClr val="FF0000"/>
                            </a:solidFill>
                            <a:latin typeface="Cambria Math" panose="02040503050406030204" pitchFamily="18" charset="0"/>
                          </a:rPr>
                          <m:t>𝜎</m:t>
                        </m:r>
                      </m:e>
                      <m:sub>
                        <m:r>
                          <a:rPr lang="en-US" altLang="zh-CN" i="1">
                            <a:solidFill>
                              <a:srgbClr val="FF0000"/>
                            </a:solidFill>
                            <a:latin typeface="Cambria Math" panose="02040503050406030204" pitchFamily="18" charset="0"/>
                          </a:rPr>
                          <m:t>𝑥</m:t>
                        </m:r>
                      </m:sub>
                    </m:sSub>
                    <m:r>
                      <a:rPr lang="en-US" altLang="zh-CN" i="1">
                        <a:solidFill>
                          <a:srgbClr val="FF0000"/>
                        </a:solidFill>
                        <a:latin typeface="Cambria Math" panose="02040503050406030204" pitchFamily="18" charset="0"/>
                        <a:ea typeface="Cambria Math" panose="02040503050406030204" pitchFamily="18" charset="0"/>
                      </a:rPr>
                      <m:t>×32</m:t>
                    </m:r>
                    <m:sSub>
                      <m:sSubPr>
                        <m:ctrlPr>
                          <a:rPr lang="en-US" altLang="zh-CN" i="1">
                            <a:solidFill>
                              <a:srgbClr val="FF0000"/>
                            </a:solidFill>
                            <a:latin typeface="Cambria Math" panose="02040503050406030204" pitchFamily="18" charset="0"/>
                          </a:rPr>
                        </m:ctrlPr>
                      </m:sSubPr>
                      <m:e>
                        <m:r>
                          <m:rPr>
                            <m:sty m:val="p"/>
                          </m:rPr>
                          <a:rPr lang="zh-CN" altLang="en-US">
                            <a:solidFill>
                              <a:srgbClr val="FF0000"/>
                            </a:solidFill>
                            <a:latin typeface="Cambria Math" panose="02040503050406030204" pitchFamily="18" charset="0"/>
                          </a:rPr>
                          <m:t>σ</m:t>
                        </m:r>
                      </m:e>
                      <m:sub>
                        <m:r>
                          <m:rPr>
                            <m:sty m:val="p"/>
                          </m:rPr>
                          <a:rPr lang="en-US" altLang="zh-CN">
                            <a:solidFill>
                              <a:srgbClr val="FF0000"/>
                            </a:solidFill>
                            <a:latin typeface="Cambria Math" panose="02040503050406030204" pitchFamily="18" charset="0"/>
                          </a:rPr>
                          <m:t>y</m:t>
                        </m:r>
                      </m:sub>
                    </m:sSub>
                    <m:r>
                      <a:rPr lang="en-US" altLang="zh-CN" i="1">
                        <a:solidFill>
                          <a:srgbClr val="FF0000"/>
                        </a:solidFill>
                        <a:latin typeface="Cambria Math" panose="02040503050406030204" pitchFamily="18" charset="0"/>
                        <a:ea typeface="Cambria Math" panose="02040503050406030204" pitchFamily="18" charset="0"/>
                      </a:rPr>
                      <m:t>×1.</m:t>
                    </m:r>
                    <m:r>
                      <a:rPr lang="en-US" altLang="zh-CN" i="1">
                        <a:solidFill>
                          <a:srgbClr val="FF0000"/>
                        </a:solidFill>
                        <a:latin typeface="Cambria Math" panose="02040503050406030204" pitchFamily="18" charset="0"/>
                        <a:ea typeface="Cambria Math" panose="02040503050406030204" pitchFamily="18" charset="0"/>
                      </a:rPr>
                      <m:t>9</m:t>
                    </m:r>
                    <m:r>
                      <a:rPr lang="en-US" altLang="zh-CN" i="1">
                        <a:solidFill>
                          <a:srgbClr val="FF0000"/>
                        </a:solidFill>
                        <a:latin typeface="Cambria Math" panose="02040503050406030204" pitchFamily="18" charset="0"/>
                        <a:ea typeface="Cambria Math" panose="02040503050406030204" pitchFamily="18" charset="0"/>
                      </a:rPr>
                      <m:t>%</m:t>
                    </m:r>
                  </m:oMath>
                </a14:m>
                <a:endParaRPr lang="zh-CN" altLang="en-US" dirty="0">
                  <a:solidFill>
                    <a:srgbClr val="FF0000"/>
                  </a:solidFill>
                </a:endParaRPr>
              </a:p>
            </p:txBody>
          </p:sp>
        </mc:Choice>
        <mc:Fallback>
          <p:sp>
            <p:nvSpPr>
              <p:cNvPr id="15" name="文本框 33"/>
              <p:cNvSpPr txBox="1">
                <a:spLocks noRot="1" noChangeAspect="1" noMove="1" noResize="1" noEditPoints="1" noAdjustHandles="1" noChangeArrowheads="1" noChangeShapeType="1" noTextEdit="1"/>
              </p:cNvSpPr>
              <p:nvPr/>
            </p:nvSpPr>
            <p:spPr>
              <a:xfrm>
                <a:off x="85403" y="1168568"/>
                <a:ext cx="7181577" cy="394852"/>
              </a:xfrm>
              <a:prstGeom prst="rect">
                <a:avLst/>
              </a:prstGeom>
              <a:blipFill>
                <a:blip r:embed="rId3"/>
                <a:stretch>
                  <a:fillRect l="-679" t="-7813" b="-20313"/>
                </a:stretch>
              </a:blipFill>
            </p:spPr>
            <p:txBody>
              <a:bodyPr/>
              <a:lstStyle/>
              <a:p>
                <a:r>
                  <a:rPr lang="zh-CN" altLang="en-US">
                    <a:noFill/>
                  </a:rPr>
                  <a:t> </a:t>
                </a:r>
              </a:p>
            </p:txBody>
          </p:sp>
        </mc:Fallback>
      </mc:AlternateContent>
      <p:pic>
        <p:nvPicPr>
          <p:cNvPr id="5" name="Picture 4"/>
          <p:cNvPicPr>
            <a:picLocks noChangeAspect="1"/>
          </p:cNvPicPr>
          <p:nvPr/>
        </p:nvPicPr>
        <p:blipFill>
          <a:blip r:embed="rId4"/>
          <a:stretch>
            <a:fillRect/>
          </a:stretch>
        </p:blipFill>
        <p:spPr>
          <a:xfrm>
            <a:off x="59276" y="1583667"/>
            <a:ext cx="6667967" cy="2202650"/>
          </a:xfrm>
          <a:prstGeom prst="rect">
            <a:avLst/>
          </a:prstGeom>
        </p:spPr>
      </p:pic>
      <p:pic>
        <p:nvPicPr>
          <p:cNvPr id="6" name="Picture 5"/>
          <p:cNvPicPr>
            <a:picLocks noChangeAspect="1"/>
          </p:cNvPicPr>
          <p:nvPr/>
        </p:nvPicPr>
        <p:blipFill>
          <a:blip r:embed="rId5"/>
          <a:stretch>
            <a:fillRect/>
          </a:stretch>
        </p:blipFill>
        <p:spPr>
          <a:xfrm>
            <a:off x="6813088" y="1330357"/>
            <a:ext cx="4812717" cy="1611024"/>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6951127" y="3036613"/>
                <a:ext cx="4674678" cy="610232"/>
              </a:xfrm>
              <a:prstGeom prst="rect">
                <a:avLst/>
              </a:prstGeom>
            </p:spPr>
            <p:txBody>
              <a:bodyPr wrap="none">
                <a:spAutoFit/>
              </a:bodyPr>
              <a:lstStyle/>
              <a:p>
                <a:r>
                  <a:rPr lang="en-US" altLang="zh-CN" sz="1400" b="1" dirty="0" smtClean="0">
                    <a:ea typeface="Cambria Math" panose="02040503050406030204" pitchFamily="18" charset="0"/>
                  </a:rPr>
                  <a:t>418 error seeds (50um for IR QUAD, 100um for others):</a:t>
                </a:r>
              </a:p>
              <a:p>
                <a:r>
                  <a:rPr lang="en-US" altLang="zh-CN" b="1" dirty="0" smtClean="0">
                    <a:ea typeface="Cambria Math" panose="02040503050406030204" pitchFamily="18" charset="0"/>
                  </a:rPr>
                  <a:t> 8</a:t>
                </a:r>
                <a14:m>
                  <m:oMath xmlns:m="http://schemas.openxmlformats.org/officeDocument/2006/math">
                    <m:sSub>
                      <m:sSubPr>
                        <m:ctrlPr>
                          <a:rPr lang="zh-CN" altLang="zh-CN" b="1" i="1">
                            <a:latin typeface="Cambria Math" panose="02040503050406030204" pitchFamily="18" charset="0"/>
                            <a:ea typeface="Cambria Math" panose="02040503050406030204" pitchFamily="18" charset="0"/>
                          </a:rPr>
                        </m:ctrlPr>
                      </m:sSubPr>
                      <m:e>
                        <m:r>
                          <a:rPr lang="en-US" altLang="zh-CN" b="1" i="1">
                            <a:latin typeface="Cambria Math" panose="02040503050406030204" pitchFamily="18" charset="0"/>
                            <a:cs typeface="Times New Roman" panose="02020603050405020304" pitchFamily="18" charset="0"/>
                          </a:rPr>
                          <m:t>𝝈</m:t>
                        </m:r>
                      </m:e>
                      <m:sub>
                        <m:r>
                          <a:rPr lang="en-US" altLang="zh-CN" b="1" i="1">
                            <a:latin typeface="Cambria Math" panose="02040503050406030204" pitchFamily="18" charset="0"/>
                            <a:cs typeface="Times New Roman" panose="02020603050405020304" pitchFamily="18" charset="0"/>
                          </a:rPr>
                          <m:t>𝒙</m:t>
                        </m:r>
                      </m:sub>
                    </m:sSub>
                    <m:r>
                      <a:rPr lang="en-US" altLang="zh-CN" b="1" i="1">
                        <a:latin typeface="Cambria Math" panose="02040503050406030204" pitchFamily="18" charset="0"/>
                        <a:cs typeface="Times New Roman" panose="02020603050405020304" pitchFamily="18" charset="0"/>
                      </a:rPr>
                      <m:t>×</m:t>
                    </m:r>
                    <m:r>
                      <a:rPr lang="en-US" altLang="zh-CN" b="1" i="1">
                        <a:latin typeface="Cambria Math" panose="02040503050406030204" pitchFamily="18" charset="0"/>
                        <a:cs typeface="Times New Roman" panose="02020603050405020304" pitchFamily="18" charset="0"/>
                      </a:rPr>
                      <m:t>𝟏𝟓</m:t>
                    </m:r>
                    <m:sSub>
                      <m:sSubPr>
                        <m:ctrlPr>
                          <a:rPr lang="zh-CN" altLang="zh-CN" b="1" i="1">
                            <a:latin typeface="Cambria Math" panose="02040503050406030204" pitchFamily="18" charset="0"/>
                            <a:ea typeface="Cambria Math" panose="02040503050406030204" pitchFamily="18" charset="0"/>
                          </a:rPr>
                        </m:ctrlPr>
                      </m:sSubPr>
                      <m:e>
                        <m:r>
                          <a:rPr lang="en-US" altLang="zh-CN" b="1" i="1">
                            <a:latin typeface="Cambria Math" panose="02040503050406030204" pitchFamily="18" charset="0"/>
                            <a:cs typeface="Times New Roman" panose="02020603050405020304" pitchFamily="18" charset="0"/>
                          </a:rPr>
                          <m:t>𝝈</m:t>
                        </m:r>
                      </m:e>
                      <m:sub>
                        <m:r>
                          <a:rPr lang="en-US" altLang="zh-CN" b="1" i="1">
                            <a:latin typeface="Cambria Math" panose="02040503050406030204" pitchFamily="18" charset="0"/>
                            <a:cs typeface="Times New Roman" panose="02020603050405020304" pitchFamily="18" charset="0"/>
                          </a:rPr>
                          <m:t>𝒚</m:t>
                        </m:r>
                      </m:sub>
                    </m:sSub>
                    <m:r>
                      <a:rPr lang="en-US" altLang="zh-CN" b="1" i="1">
                        <a:latin typeface="Cambria Math" panose="02040503050406030204" pitchFamily="18" charset="0"/>
                        <a:cs typeface="Times New Roman" panose="02020603050405020304" pitchFamily="18" charset="0"/>
                      </a:rPr>
                      <m:t> &amp; </m:t>
                    </m:r>
                    <m:r>
                      <a:rPr lang="en-US" altLang="zh-CN" b="1" i="1">
                        <a:latin typeface="Cambria Math" panose="02040503050406030204" pitchFamily="18" charset="0"/>
                        <a:cs typeface="Times New Roman" panose="02020603050405020304" pitchFamily="18" charset="0"/>
                      </a:rPr>
                      <m:t>𝟎</m:t>
                    </m:r>
                    <m:r>
                      <a:rPr lang="en-US" altLang="zh-CN" b="1" i="1">
                        <a:latin typeface="Cambria Math" panose="02040503050406030204" pitchFamily="18" charset="0"/>
                        <a:cs typeface="Times New Roman" panose="02020603050405020304" pitchFamily="18" charset="0"/>
                      </a:rPr>
                      <m:t>.</m:t>
                    </m:r>
                    <m:r>
                      <a:rPr lang="en-US" altLang="zh-CN" b="1" i="1">
                        <a:latin typeface="Cambria Math" panose="02040503050406030204" pitchFamily="18" charset="0"/>
                        <a:cs typeface="Times New Roman" panose="02020603050405020304" pitchFamily="18" charset="0"/>
                      </a:rPr>
                      <m:t>𝟎𝟏𝟕</m:t>
                    </m:r>
                  </m:oMath>
                </a14:m>
                <a:endParaRPr lang="zh-CN" altLang="en-US" dirty="0"/>
              </a:p>
            </p:txBody>
          </p:sp>
        </mc:Choice>
        <mc:Fallback>
          <p:sp>
            <p:nvSpPr>
              <p:cNvPr id="7" name="Rectangle 6"/>
              <p:cNvSpPr>
                <a:spLocks noRot="1" noChangeAspect="1" noMove="1" noResize="1" noEditPoints="1" noAdjustHandles="1" noChangeArrowheads="1" noChangeShapeType="1" noTextEdit="1"/>
              </p:cNvSpPr>
              <p:nvPr/>
            </p:nvSpPr>
            <p:spPr>
              <a:xfrm>
                <a:off x="6951127" y="3036613"/>
                <a:ext cx="4674678" cy="610232"/>
              </a:xfrm>
              <a:prstGeom prst="rect">
                <a:avLst/>
              </a:prstGeom>
              <a:blipFill>
                <a:blip r:embed="rId6"/>
                <a:stretch>
                  <a:fillRect l="-391" t="-2000" b="-12000"/>
                </a:stretch>
              </a:blipFill>
            </p:spPr>
            <p:txBody>
              <a:bodyPr/>
              <a:lstStyle/>
              <a:p>
                <a:r>
                  <a:rPr lang="zh-CN" altLang="en-US">
                    <a:noFill/>
                  </a:rPr>
                  <a:t> </a:t>
                </a:r>
              </a:p>
            </p:txBody>
          </p:sp>
        </mc:Fallback>
      </mc:AlternateContent>
      <p:grpSp>
        <p:nvGrpSpPr>
          <p:cNvPr id="23" name="Group 22"/>
          <p:cNvGrpSpPr/>
          <p:nvPr/>
        </p:nvGrpSpPr>
        <p:grpSpPr>
          <a:xfrm>
            <a:off x="1358461" y="4028078"/>
            <a:ext cx="9630001" cy="2643272"/>
            <a:chOff x="631920" y="3983948"/>
            <a:chExt cx="9630001" cy="2643272"/>
          </a:xfrm>
        </p:grpSpPr>
        <p:pic>
          <p:nvPicPr>
            <p:cNvPr id="3" name="Picture 2"/>
            <p:cNvPicPr>
              <a:picLocks noChangeAspect="1"/>
            </p:cNvPicPr>
            <p:nvPr/>
          </p:nvPicPr>
          <p:blipFill>
            <a:blip r:embed="rId7"/>
            <a:stretch>
              <a:fillRect/>
            </a:stretch>
          </p:blipFill>
          <p:spPr>
            <a:xfrm>
              <a:off x="746532" y="4418696"/>
              <a:ext cx="9515389" cy="2208524"/>
            </a:xfrm>
            <a:prstGeom prst="rect">
              <a:avLst/>
            </a:prstGeom>
          </p:spPr>
        </p:pic>
        <mc:AlternateContent xmlns:mc="http://schemas.openxmlformats.org/markup-compatibility/2006">
          <mc:Choice xmlns:a14="http://schemas.microsoft.com/office/drawing/2010/main" Requires="a14">
            <p:sp>
              <p:nvSpPr>
                <p:cNvPr id="20" name="文本框 33"/>
                <p:cNvSpPr txBox="1"/>
                <p:nvPr/>
              </p:nvSpPr>
              <p:spPr>
                <a:xfrm>
                  <a:off x="631920" y="3983948"/>
                  <a:ext cx="7181577" cy="394852"/>
                </a:xfrm>
                <a:prstGeom prst="rect">
                  <a:avLst/>
                </a:prstGeom>
                <a:noFill/>
              </p:spPr>
              <p:txBody>
                <a:bodyPr wrap="square" rtlCol="0">
                  <a:spAutoFit/>
                </a:bodyPr>
                <a:lstStyle/>
                <a:p>
                  <a:r>
                    <a:rPr lang="en-US" altLang="zh-CN" dirty="0" smtClean="0"/>
                    <a:t>ttbar: On-axis injection; </a:t>
                  </a:r>
                  <a:r>
                    <a:rPr lang="en-US" altLang="zh-CN" dirty="0"/>
                    <a:t>(w/o error): </a:t>
                  </a:r>
                  <a14:m>
                    <m:oMath xmlns:m="http://schemas.openxmlformats.org/officeDocument/2006/math">
                      <m:r>
                        <a:rPr lang="en-US" altLang="zh-CN" i="1">
                          <a:solidFill>
                            <a:srgbClr val="FF0000"/>
                          </a:solidFill>
                          <a:latin typeface="Cambria Math" panose="02040503050406030204" pitchFamily="18" charset="0"/>
                        </a:rPr>
                        <m:t>1</m:t>
                      </m:r>
                      <m:r>
                        <a:rPr lang="en-US" altLang="zh-CN" b="0" i="1" smtClean="0">
                          <a:solidFill>
                            <a:srgbClr val="FF0000"/>
                          </a:solidFill>
                          <a:latin typeface="Cambria Math" panose="02040503050406030204" pitchFamily="18" charset="0"/>
                        </a:rPr>
                        <m:t>2</m:t>
                      </m:r>
                      <m:sSub>
                        <m:sSubPr>
                          <m:ctrlPr>
                            <a:rPr lang="en-US" altLang="zh-CN" i="1">
                              <a:solidFill>
                                <a:srgbClr val="FF0000"/>
                              </a:solidFill>
                              <a:latin typeface="Cambria Math" panose="02040503050406030204" pitchFamily="18" charset="0"/>
                            </a:rPr>
                          </m:ctrlPr>
                        </m:sSubPr>
                        <m:e>
                          <m:r>
                            <a:rPr lang="zh-CN" altLang="en-US" i="1">
                              <a:solidFill>
                                <a:srgbClr val="FF0000"/>
                              </a:solidFill>
                              <a:latin typeface="Cambria Math" panose="02040503050406030204" pitchFamily="18" charset="0"/>
                            </a:rPr>
                            <m:t>𝜎</m:t>
                          </m:r>
                        </m:e>
                        <m:sub>
                          <m:r>
                            <a:rPr lang="en-US" altLang="zh-CN" i="1">
                              <a:solidFill>
                                <a:srgbClr val="FF0000"/>
                              </a:solidFill>
                              <a:latin typeface="Cambria Math" panose="02040503050406030204" pitchFamily="18" charset="0"/>
                            </a:rPr>
                            <m:t>𝑥</m:t>
                          </m:r>
                        </m:sub>
                      </m:sSub>
                      <m:r>
                        <a:rPr lang="en-US" altLang="zh-CN" i="1">
                          <a:solidFill>
                            <a:srgbClr val="FF0000"/>
                          </a:solidFill>
                          <a:latin typeface="Cambria Math" panose="02040503050406030204" pitchFamily="18" charset="0"/>
                          <a:ea typeface="Cambria Math" panose="02040503050406030204" pitchFamily="18" charset="0"/>
                        </a:rPr>
                        <m:t>×</m:t>
                      </m:r>
                      <m:r>
                        <a:rPr lang="en-US" altLang="zh-CN" b="0" i="1" smtClean="0">
                          <a:solidFill>
                            <a:srgbClr val="FF0000"/>
                          </a:solidFill>
                          <a:latin typeface="Cambria Math" panose="02040503050406030204" pitchFamily="18" charset="0"/>
                          <a:ea typeface="Cambria Math" panose="02040503050406030204" pitchFamily="18" charset="0"/>
                        </a:rPr>
                        <m:t>60</m:t>
                      </m:r>
                      <m:sSub>
                        <m:sSubPr>
                          <m:ctrlPr>
                            <a:rPr lang="en-US" altLang="zh-CN" i="1">
                              <a:solidFill>
                                <a:srgbClr val="FF0000"/>
                              </a:solidFill>
                              <a:latin typeface="Cambria Math" panose="02040503050406030204" pitchFamily="18" charset="0"/>
                            </a:rPr>
                          </m:ctrlPr>
                        </m:sSubPr>
                        <m:e>
                          <m:r>
                            <m:rPr>
                              <m:sty m:val="p"/>
                            </m:rPr>
                            <a:rPr lang="zh-CN" altLang="en-US">
                              <a:solidFill>
                                <a:srgbClr val="FF0000"/>
                              </a:solidFill>
                              <a:latin typeface="Cambria Math" panose="02040503050406030204" pitchFamily="18" charset="0"/>
                            </a:rPr>
                            <m:t>σ</m:t>
                          </m:r>
                        </m:e>
                        <m:sub>
                          <m:r>
                            <m:rPr>
                              <m:sty m:val="p"/>
                            </m:rPr>
                            <a:rPr lang="en-US" altLang="zh-CN">
                              <a:solidFill>
                                <a:srgbClr val="FF0000"/>
                              </a:solidFill>
                              <a:latin typeface="Cambria Math" panose="02040503050406030204" pitchFamily="18" charset="0"/>
                            </a:rPr>
                            <m:t>y</m:t>
                          </m:r>
                        </m:sub>
                      </m:sSub>
                      <m:r>
                        <a:rPr lang="en-US" altLang="zh-CN" i="1">
                          <a:solidFill>
                            <a:srgbClr val="FF0000"/>
                          </a:solidFill>
                          <a:latin typeface="Cambria Math" panose="02040503050406030204" pitchFamily="18" charset="0"/>
                          <a:ea typeface="Cambria Math" panose="02040503050406030204" pitchFamily="18" charset="0"/>
                        </a:rPr>
                        <m:t>×</m:t>
                      </m:r>
                      <m:r>
                        <a:rPr lang="en-US" altLang="zh-CN" b="0" i="1" smtClean="0">
                          <a:solidFill>
                            <a:srgbClr val="FF0000"/>
                          </a:solidFill>
                          <a:latin typeface="Cambria Math" panose="02040503050406030204" pitchFamily="18" charset="0"/>
                          <a:ea typeface="Cambria Math" panose="02040503050406030204" pitchFamily="18" charset="0"/>
                        </a:rPr>
                        <m:t>2</m:t>
                      </m:r>
                      <m:r>
                        <a:rPr lang="en-US" altLang="zh-CN" i="1">
                          <a:solidFill>
                            <a:srgbClr val="FF0000"/>
                          </a:solidFill>
                          <a:latin typeface="Cambria Math" panose="02040503050406030204" pitchFamily="18" charset="0"/>
                          <a:ea typeface="Cambria Math" panose="02040503050406030204" pitchFamily="18" charset="0"/>
                        </a:rPr>
                        <m:t>%</m:t>
                      </m:r>
                    </m:oMath>
                  </a14:m>
                  <a:endParaRPr lang="zh-CN" altLang="en-US" dirty="0">
                    <a:solidFill>
                      <a:srgbClr val="FF0000"/>
                    </a:solidFill>
                  </a:endParaRPr>
                </a:p>
              </p:txBody>
            </p:sp>
          </mc:Choice>
          <mc:Fallback>
            <p:sp>
              <p:nvSpPr>
                <p:cNvPr id="20" name="文本框 33"/>
                <p:cNvSpPr txBox="1">
                  <a:spLocks noRot="1" noChangeAspect="1" noMove="1" noResize="1" noEditPoints="1" noAdjustHandles="1" noChangeArrowheads="1" noChangeShapeType="1" noTextEdit="1"/>
                </p:cNvSpPr>
                <p:nvPr/>
              </p:nvSpPr>
              <p:spPr>
                <a:xfrm>
                  <a:off x="631920" y="3983948"/>
                  <a:ext cx="7181577" cy="394852"/>
                </a:xfrm>
                <a:prstGeom prst="rect">
                  <a:avLst/>
                </a:prstGeom>
                <a:blipFill>
                  <a:blip r:embed="rId8"/>
                  <a:stretch>
                    <a:fillRect l="-764" t="-7692" b="-18462"/>
                  </a:stretch>
                </a:blipFill>
              </p:spPr>
              <p:txBody>
                <a:bodyPr/>
                <a:lstStyle/>
                <a:p>
                  <a:r>
                    <a:rPr lang="zh-CN" altLang="en-US">
                      <a:noFill/>
                    </a:rPr>
                    <a:t> </a:t>
                  </a:r>
                </a:p>
              </p:txBody>
            </p:sp>
          </mc:Fallback>
        </mc:AlternateContent>
      </p:grpSp>
      <p:grpSp>
        <p:nvGrpSpPr>
          <p:cNvPr id="25" name="Group 24"/>
          <p:cNvGrpSpPr/>
          <p:nvPr/>
        </p:nvGrpSpPr>
        <p:grpSpPr>
          <a:xfrm>
            <a:off x="1517897" y="3964752"/>
            <a:ext cx="9310992" cy="2706598"/>
            <a:chOff x="585760" y="6331164"/>
            <a:chExt cx="8752636" cy="2427399"/>
          </a:xfrm>
        </p:grpSpPr>
        <p:pic>
          <p:nvPicPr>
            <p:cNvPr id="4" name="Picture 3"/>
            <p:cNvPicPr>
              <a:picLocks noChangeAspect="1"/>
            </p:cNvPicPr>
            <p:nvPr/>
          </p:nvPicPr>
          <p:blipFill>
            <a:blip r:embed="rId9"/>
            <a:stretch>
              <a:fillRect/>
            </a:stretch>
          </p:blipFill>
          <p:spPr>
            <a:xfrm>
              <a:off x="585760" y="6708396"/>
              <a:ext cx="8752636" cy="2050167"/>
            </a:xfrm>
            <a:prstGeom prst="rect">
              <a:avLst/>
            </a:prstGeom>
          </p:spPr>
        </p:pic>
        <p:sp>
          <p:nvSpPr>
            <p:cNvPr id="24" name="文本框 33"/>
            <p:cNvSpPr txBox="1"/>
            <p:nvPr/>
          </p:nvSpPr>
          <p:spPr>
            <a:xfrm>
              <a:off x="679570" y="6331164"/>
              <a:ext cx="7181577" cy="369332"/>
            </a:xfrm>
            <a:prstGeom prst="rect">
              <a:avLst/>
            </a:prstGeom>
            <a:noFill/>
          </p:spPr>
          <p:txBody>
            <a:bodyPr wrap="square" rtlCol="0">
              <a:spAutoFit/>
            </a:bodyPr>
            <a:lstStyle/>
            <a:p>
              <a:r>
                <a:rPr lang="en-US" altLang="zh-CN" dirty="0" smtClean="0"/>
                <a:t>Z: Off-axis injection; momentum acceptance &lt;</a:t>
              </a:r>
              <a:r>
                <a:rPr lang="en-US" altLang="zh-CN" dirty="0" smtClean="0"/>
                <a:t>1% </a:t>
              </a:r>
              <a:endParaRPr lang="zh-CN" altLang="en-US" dirty="0">
                <a:solidFill>
                  <a:srgbClr val="FF0000"/>
                </a:solidFill>
              </a:endParaRPr>
            </a:p>
          </p:txBody>
        </p:sp>
      </p:grpSp>
    </p:spTree>
    <p:custDataLst>
      <p:tags r:id="rId1"/>
    </p:custDataLst>
    <p:extLst>
      <p:ext uri="{BB962C8B-B14F-4D97-AF65-F5344CB8AC3E}">
        <p14:creationId xmlns:p14="http://schemas.microsoft.com/office/powerpoint/2010/main" val="453159483"/>
      </p:ext>
    </p:extLst>
  </p:cSld>
  <p:clrMapOvr>
    <a:masterClrMapping/>
  </p:clrMapOvr>
  <mc:AlternateContent xmlns:mc="http://schemas.openxmlformats.org/markup-compatibility/2006">
    <mc:Choice xmlns:p14="http://schemas.microsoft.com/office/powerpoint/2010/main" Requires="p14">
      <p:transition spd="slow" p14:dur="2000" advTm="352"/>
    </mc:Choice>
    <mc:Fallback>
      <p:transition spd="slow" advTm="3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Recommendations to </a:t>
            </a:r>
            <a:r>
              <a:rPr lang="en-US" altLang="zh-CN" sz="3200" kern="0" dirty="0" smtClean="0">
                <a:solidFill>
                  <a:schemeClr val="bg1"/>
                </a:solidFill>
                <a:latin typeface="Arial" panose="020B0604020202020204" pitchFamily="34" charset="0"/>
                <a:cs typeface="Arial" panose="020B0604020202020204" pitchFamily="34" charset="0"/>
              </a:rPr>
              <a:t>Collider</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p:txBody>
          <a:bodyPr/>
          <a:lstStyle/>
          <a:p>
            <a:fld id="{27F552FA-C358-4F70-9CE8-3E41459FCE36}" type="slidenum">
              <a:rPr lang="zh-CN" altLang="en-US" smtClean="0"/>
              <a:t>11</a:t>
            </a:fld>
            <a:endParaRPr lang="zh-CN" altLang="en-US"/>
          </a:p>
        </p:txBody>
      </p:sp>
      <p:sp>
        <p:nvSpPr>
          <p:cNvPr id="10" name="文本框 42">
            <a:extLst>
              <a:ext uri="{FF2B5EF4-FFF2-40B4-BE49-F238E27FC236}">
                <a16:creationId xmlns:a16="http://schemas.microsoft.com/office/drawing/2014/main" id="{EF9B9541-540A-4865-8767-AD14094D507F}"/>
              </a:ext>
            </a:extLst>
          </p:cNvPr>
          <p:cNvSpPr txBox="1"/>
          <p:nvPr/>
        </p:nvSpPr>
        <p:spPr>
          <a:xfrm>
            <a:off x="220182" y="4706383"/>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Error correction with advanced technologies such as Machine Learning,…</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2" name="文本框 42">
            <a:extLst>
              <a:ext uri="{FF2B5EF4-FFF2-40B4-BE49-F238E27FC236}">
                <a16:creationId xmlns:a16="http://schemas.microsoft.com/office/drawing/2014/main" id="{EF9B9541-540A-4865-8767-AD14094D507F}"/>
              </a:ext>
            </a:extLst>
          </p:cNvPr>
          <p:cNvSpPr txBox="1"/>
          <p:nvPr/>
        </p:nvSpPr>
        <p:spPr>
          <a:xfrm>
            <a:off x="216320" y="3433313"/>
            <a:ext cx="9892236"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IR QUAD misalignment increasing from 50 microns to 100 to be simulated</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5" name="文本框 42">
            <a:extLst>
              <a:ext uri="{FF2B5EF4-FFF2-40B4-BE49-F238E27FC236}">
                <a16:creationId xmlns:a16="http://schemas.microsoft.com/office/drawing/2014/main" id="{EF9B9541-540A-4865-8767-AD14094D507F}"/>
              </a:ext>
            </a:extLst>
          </p:cNvPr>
          <p:cNvSpPr txBox="1"/>
          <p:nvPr/>
        </p:nvSpPr>
        <p:spPr>
          <a:xfrm>
            <a:off x="216320" y="4083425"/>
            <a:ext cx="9892236"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Investigations on the error impacts to emittance</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6" name="文本框 42">
            <a:extLst>
              <a:ext uri="{FF2B5EF4-FFF2-40B4-BE49-F238E27FC236}">
                <a16:creationId xmlns:a16="http://schemas.microsoft.com/office/drawing/2014/main" id="{EF9B9541-540A-4865-8767-AD14094D507F}"/>
              </a:ext>
            </a:extLst>
          </p:cNvPr>
          <p:cNvSpPr txBox="1"/>
          <p:nvPr/>
        </p:nvSpPr>
        <p:spPr>
          <a:xfrm>
            <a:off x="220182" y="2583146"/>
            <a:ext cx="11855812"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Further studies on error correction to increase the DA for Higgs (on-axis injection) is needed, try beta-beating correction scheme. → Other modes using off-axis with larger DA</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7" name="文本框 42">
            <a:extLst>
              <a:ext uri="{FF2B5EF4-FFF2-40B4-BE49-F238E27FC236}">
                <a16:creationId xmlns:a16="http://schemas.microsoft.com/office/drawing/2014/main" id="{EF9B9541-540A-4865-8767-AD14094D507F}"/>
              </a:ext>
            </a:extLst>
          </p:cNvPr>
          <p:cNvSpPr txBox="1"/>
          <p:nvPr/>
        </p:nvSpPr>
        <p:spPr>
          <a:xfrm>
            <a:off x="183527" y="5356495"/>
            <a:ext cx="9793850"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Increase the momentum acceptance, for energy deviation larger than 1-2%</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8" name="文本框 42">
            <a:extLst>
              <a:ext uri="{FF2B5EF4-FFF2-40B4-BE49-F238E27FC236}">
                <a16:creationId xmlns:a16="http://schemas.microsoft.com/office/drawing/2014/main" id="{EF9B9541-540A-4865-8767-AD14094D507F}"/>
              </a:ext>
            </a:extLst>
          </p:cNvPr>
          <p:cNvSpPr txBox="1"/>
          <p:nvPr/>
        </p:nvSpPr>
        <p:spPr>
          <a:xfrm>
            <a:off x="168094" y="5964815"/>
            <a:ext cx="4380757"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Bunch dump issues,…</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9" name="文本框 42">
            <a:extLst>
              <a:ext uri="{FF2B5EF4-FFF2-40B4-BE49-F238E27FC236}">
                <a16:creationId xmlns:a16="http://schemas.microsoft.com/office/drawing/2014/main" id="{EF9B9541-540A-4865-8767-AD14094D507F}"/>
              </a:ext>
            </a:extLst>
          </p:cNvPr>
          <p:cNvSpPr txBox="1"/>
          <p:nvPr/>
        </p:nvSpPr>
        <p:spPr>
          <a:xfrm>
            <a:off x="183527" y="1050082"/>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A comprehensive review of DA for all modes: with larger IP errors, bigger momentum acceptance, …</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20" name="文本框 42">
            <a:extLst>
              <a:ext uri="{FF2B5EF4-FFF2-40B4-BE49-F238E27FC236}">
                <a16:creationId xmlns:a16="http://schemas.microsoft.com/office/drawing/2014/main" id="{EF9B9541-540A-4865-8767-AD14094D507F}"/>
              </a:ext>
            </a:extLst>
          </p:cNvPr>
          <p:cNvSpPr txBox="1"/>
          <p:nvPr/>
        </p:nvSpPr>
        <p:spPr>
          <a:xfrm>
            <a:off x="220182" y="1602019"/>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The total diagram for the injection: on-axis for H, injection interference with collision,  …</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4" name="TextBox 3"/>
          <p:cNvSpPr txBox="1"/>
          <p:nvPr/>
        </p:nvSpPr>
        <p:spPr>
          <a:xfrm rot="20702193">
            <a:off x="1884829" y="3348710"/>
            <a:ext cx="8627314" cy="1015663"/>
          </a:xfrm>
          <a:prstGeom prst="rect">
            <a:avLst/>
          </a:prstGeom>
          <a:solidFill>
            <a:schemeClr val="bg1"/>
          </a:solidFill>
          <a:ln w="31750">
            <a:solidFill>
              <a:srgbClr val="002060"/>
            </a:solidFill>
          </a:ln>
        </p:spPr>
        <p:txBody>
          <a:bodyPr wrap="square" rtlCol="0">
            <a:spAutoFit/>
          </a:bodyPr>
          <a:lstStyle/>
          <a:p>
            <a:pPr marL="285750" indent="-285750">
              <a:buFont typeface="Wingdings" panose="05000000000000000000" pitchFamily="2" charset="2"/>
              <a:buChar char="Ø"/>
            </a:pPr>
            <a:r>
              <a:rPr lang="en-US" altLang="zh-CN" sz="2000" dirty="0" smtClean="0">
                <a:latin typeface="Arial" panose="020B0604020202020204" pitchFamily="34" charset="0"/>
                <a:cs typeface="Arial" panose="020B0604020202020204" pitchFamily="34" charset="0"/>
              </a:rPr>
              <a:t>Further DA studies: bigger momentum acceptance, bigger DA for H, …</a:t>
            </a:r>
          </a:p>
          <a:p>
            <a:pPr marL="285750" indent="-285750">
              <a:buFont typeface="Wingdings" panose="05000000000000000000" pitchFamily="2" charset="2"/>
              <a:buChar char="Ø"/>
            </a:pPr>
            <a:r>
              <a:rPr lang="en-US" altLang="zh-CN" sz="2000" dirty="0" smtClean="0">
                <a:latin typeface="Arial" panose="020B0604020202020204" pitchFamily="34" charset="0"/>
                <a:cs typeface="Arial" panose="020B0604020202020204" pitchFamily="34" charset="0"/>
              </a:rPr>
              <a:t>Injection study: on-axis or off-axis to </a:t>
            </a:r>
            <a:r>
              <a:rPr lang="en-US" altLang="zh-CN" sz="2000" dirty="0" err="1" smtClean="0">
                <a:latin typeface="Arial" panose="020B0604020202020204" pitchFamily="34" charset="0"/>
                <a:cs typeface="Arial" panose="020B0604020202020204" pitchFamily="34" charset="0"/>
              </a:rPr>
              <a:t>tt</a:t>
            </a:r>
            <a:r>
              <a:rPr lang="en-US" altLang="zh-CN" sz="2000" dirty="0" smtClean="0">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r>
              <a:rPr lang="en-US" altLang="zh-CN" sz="2000" dirty="0" smtClean="0">
                <a:latin typeface="Arial" panose="020B0604020202020204" pitchFamily="34" charset="0"/>
                <a:cs typeface="Arial" panose="020B0604020202020204" pitchFamily="34" charset="0"/>
              </a:rPr>
              <a:t>Error studies: new method, larger error, impacts to emittance,…</a:t>
            </a:r>
            <a:endParaRPr lang="zh-CN" altLang="en-US"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48287530"/>
      </p:ext>
    </p:extLst>
  </p:cSld>
  <p:clrMapOvr>
    <a:masterClrMapping/>
  </p:clrMapOvr>
  <mc:AlternateContent xmlns:mc="http://schemas.openxmlformats.org/markup-compatibility/2006">
    <mc:Choice xmlns:p14="http://schemas.microsoft.com/office/powerpoint/2010/main" Requires="p14">
      <p:transition spd="slow" p14:dur="2000" advTm="275"/>
    </mc:Choice>
    <mc:Fallback>
      <p:transition spd="slow" advTm="2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a:solidFill>
                  <a:schemeClr val="bg1"/>
                </a:solidFill>
                <a:latin typeface="Arial" panose="020B0604020202020204" pitchFamily="34" charset="0"/>
                <a:cs typeface="Arial" panose="020B0604020202020204" pitchFamily="34" charset="0"/>
              </a:rPr>
              <a:t> </a:t>
            </a:r>
            <a:r>
              <a:rPr lang="en-US" altLang="zh-CN" sz="3200" kern="0" dirty="0" smtClean="0">
                <a:solidFill>
                  <a:schemeClr val="bg1"/>
                </a:solidFill>
                <a:latin typeface="Arial" panose="020B0604020202020204" pitchFamily="34" charset="0"/>
                <a:cs typeface="Arial" panose="020B0604020202020204" pitchFamily="34" charset="0"/>
              </a:rPr>
              <a:t>High lights to Booster: Parameters for H-</a:t>
            </a:r>
            <a:r>
              <a:rPr lang="en-US" altLang="zh-CN" sz="3200" kern="0" dirty="0" err="1" smtClean="0">
                <a:solidFill>
                  <a:schemeClr val="bg1"/>
                </a:solidFill>
                <a:latin typeface="Arial" panose="020B0604020202020204" pitchFamily="34" charset="0"/>
                <a:cs typeface="Arial" panose="020B0604020202020204" pitchFamily="34" charset="0"/>
              </a:rPr>
              <a:t>Lumi</a:t>
            </a:r>
            <a:r>
              <a:rPr lang="en-US" altLang="zh-CN" sz="3200" kern="0" dirty="0" smtClean="0">
                <a:solidFill>
                  <a:schemeClr val="bg1"/>
                </a:solidFill>
                <a:latin typeface="Arial" panose="020B0604020202020204" pitchFamily="34" charset="0"/>
                <a:cs typeface="Arial" panose="020B0604020202020204" pitchFamily="34" charset="0"/>
              </a:rPr>
              <a:t>.</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p:txBody>
          <a:bodyPr/>
          <a:lstStyle/>
          <a:p>
            <a:fld id="{27F552FA-C358-4F70-9CE8-3E41459FCE36}" type="slidenum">
              <a:rPr lang="zh-CN" altLang="en-US" smtClean="0"/>
              <a:t>12</a:t>
            </a:fld>
            <a:endParaRPr lang="zh-CN" altLang="en-US"/>
          </a:p>
        </p:txBody>
      </p:sp>
      <p:sp>
        <p:nvSpPr>
          <p:cNvPr id="10" name="文本框 42">
            <a:extLst>
              <a:ext uri="{FF2B5EF4-FFF2-40B4-BE49-F238E27FC236}">
                <a16:creationId xmlns:a16="http://schemas.microsoft.com/office/drawing/2014/main" id="{EF9B9541-540A-4865-8767-AD14094D507F}"/>
              </a:ext>
            </a:extLst>
          </p:cNvPr>
          <p:cNvSpPr txBox="1"/>
          <p:nvPr/>
        </p:nvSpPr>
        <p:spPr>
          <a:xfrm>
            <a:off x="83920" y="758162"/>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Parameters for H-</a:t>
            </a:r>
            <a:r>
              <a:rPr lang="en-US" altLang="zh-CN" sz="2000" kern="100" dirty="0" err="1" smtClean="0">
                <a:solidFill>
                  <a:srgbClr val="C00000"/>
                </a:solidFill>
                <a:latin typeface="Arial" panose="020B0604020202020204" pitchFamily="34" charset="0"/>
                <a:ea typeface="微软雅黑" panose="020B0503020204020204" pitchFamily="34" charset="-122"/>
                <a:cs typeface="Arial" panose="020B0604020202020204" pitchFamily="34" charset="0"/>
              </a:rPr>
              <a:t>Lumi</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 lower extraction emittance, 20GeV Injection energy, 180GeV for </a:t>
            </a:r>
            <a:r>
              <a:rPr lang="en-US" altLang="zh-CN" sz="2000" kern="100" dirty="0" err="1" smtClean="0">
                <a:solidFill>
                  <a:srgbClr val="C00000"/>
                </a:solidFill>
                <a:latin typeface="Arial" panose="020B0604020202020204" pitchFamily="34" charset="0"/>
                <a:ea typeface="微软雅黑" panose="020B0503020204020204" pitchFamily="34" charset="-122"/>
                <a:cs typeface="Arial" panose="020B0604020202020204" pitchFamily="34" charset="0"/>
              </a:rPr>
              <a:t>tt</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 … </a:t>
            </a:r>
          </a:p>
        </p:txBody>
      </p:sp>
      <p:grpSp>
        <p:nvGrpSpPr>
          <p:cNvPr id="21" name="Group 20"/>
          <p:cNvGrpSpPr/>
          <p:nvPr/>
        </p:nvGrpSpPr>
        <p:grpSpPr>
          <a:xfrm>
            <a:off x="4968240" y="3290297"/>
            <a:ext cx="7223760" cy="3544145"/>
            <a:chOff x="6213152" y="1212439"/>
            <a:chExt cx="5562288" cy="3111539"/>
          </a:xfrm>
        </p:grpSpPr>
        <p:pic>
          <p:nvPicPr>
            <p:cNvPr id="15" name="Picture 14"/>
            <p:cNvPicPr>
              <a:picLocks noChangeAspect="1"/>
            </p:cNvPicPr>
            <p:nvPr/>
          </p:nvPicPr>
          <p:blipFill>
            <a:blip r:embed="rId2"/>
            <a:stretch>
              <a:fillRect/>
            </a:stretch>
          </p:blipFill>
          <p:spPr>
            <a:xfrm>
              <a:off x="6213152" y="1212439"/>
              <a:ext cx="5476188" cy="3111539"/>
            </a:xfrm>
            <a:prstGeom prst="rect">
              <a:avLst/>
            </a:prstGeom>
          </p:spPr>
        </p:pic>
        <p:sp>
          <p:nvSpPr>
            <p:cNvPr id="17" name="Rounded Rectangle 16"/>
            <p:cNvSpPr/>
            <p:nvPr/>
          </p:nvSpPr>
          <p:spPr>
            <a:xfrm>
              <a:off x="7289731" y="2438400"/>
              <a:ext cx="1442789" cy="10223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Rounded Rectangle 18"/>
            <p:cNvSpPr/>
            <p:nvPr/>
          </p:nvSpPr>
          <p:spPr>
            <a:xfrm>
              <a:off x="8742680" y="3317240"/>
              <a:ext cx="3032760" cy="13208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Group 19"/>
          <p:cNvGrpSpPr/>
          <p:nvPr/>
        </p:nvGrpSpPr>
        <p:grpSpPr>
          <a:xfrm>
            <a:off x="286388" y="1260364"/>
            <a:ext cx="7050550" cy="3222904"/>
            <a:chOff x="112250" y="1887576"/>
            <a:chExt cx="6065030" cy="2463178"/>
          </a:xfrm>
        </p:grpSpPr>
        <p:pic>
          <p:nvPicPr>
            <p:cNvPr id="8" name="Picture 7"/>
            <p:cNvPicPr>
              <a:picLocks noChangeAspect="1"/>
            </p:cNvPicPr>
            <p:nvPr/>
          </p:nvPicPr>
          <p:blipFill>
            <a:blip r:embed="rId3"/>
            <a:stretch>
              <a:fillRect/>
            </a:stretch>
          </p:blipFill>
          <p:spPr>
            <a:xfrm>
              <a:off x="112250" y="1887576"/>
              <a:ext cx="5983750" cy="2463178"/>
            </a:xfrm>
            <a:prstGeom prst="rect">
              <a:avLst/>
            </a:prstGeom>
          </p:spPr>
        </p:pic>
        <p:sp>
          <p:nvSpPr>
            <p:cNvPr id="16" name="Rounded Rectangle 15"/>
            <p:cNvSpPr/>
            <p:nvPr/>
          </p:nvSpPr>
          <p:spPr>
            <a:xfrm>
              <a:off x="1137851" y="2616200"/>
              <a:ext cx="1442789" cy="10223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Rounded Rectangle 17"/>
            <p:cNvSpPr/>
            <p:nvPr/>
          </p:nvSpPr>
          <p:spPr>
            <a:xfrm>
              <a:off x="2489200" y="3510280"/>
              <a:ext cx="3688080" cy="11684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21"/>
          <p:cNvSpPr txBox="1"/>
          <p:nvPr/>
        </p:nvSpPr>
        <p:spPr>
          <a:xfrm>
            <a:off x="834694" y="1419185"/>
            <a:ext cx="2194560" cy="369332"/>
          </a:xfrm>
          <a:prstGeom prst="rect">
            <a:avLst/>
          </a:prstGeom>
          <a:noFill/>
        </p:spPr>
        <p:txBody>
          <a:bodyPr wrap="square" rtlCol="0">
            <a:spAutoFit/>
          </a:bodyPr>
          <a:lstStyle/>
          <a:p>
            <a:pPr algn="ctr"/>
            <a:r>
              <a:rPr lang="en-US" altLang="zh-CN" b="1" dirty="0" smtClean="0">
                <a:solidFill>
                  <a:srgbClr val="0070C0"/>
                </a:solidFill>
                <a:latin typeface="Arial" panose="020B0604020202020204" pitchFamily="34" charset="0"/>
                <a:cs typeface="Arial" panose="020B0604020202020204" pitchFamily="34" charset="0"/>
              </a:rPr>
              <a:t>CDR</a:t>
            </a:r>
            <a:endParaRPr lang="zh-CN" altLang="en-US" b="1" dirty="0">
              <a:solidFill>
                <a:srgbClr val="0070C0"/>
              </a:solidFill>
              <a:latin typeface="Arial" panose="020B0604020202020204" pitchFamily="34" charset="0"/>
              <a:cs typeface="Arial" panose="020B0604020202020204" pitchFamily="34" charset="0"/>
            </a:endParaRPr>
          </a:p>
        </p:txBody>
      </p:sp>
      <p:sp>
        <p:nvSpPr>
          <p:cNvPr id="23" name="TextBox 22"/>
          <p:cNvSpPr txBox="1"/>
          <p:nvPr/>
        </p:nvSpPr>
        <p:spPr>
          <a:xfrm>
            <a:off x="9982200" y="2574511"/>
            <a:ext cx="2194560" cy="369332"/>
          </a:xfrm>
          <a:prstGeom prst="rect">
            <a:avLst/>
          </a:prstGeom>
          <a:noFill/>
        </p:spPr>
        <p:txBody>
          <a:bodyPr wrap="square" rtlCol="0">
            <a:spAutoFit/>
          </a:bodyPr>
          <a:lstStyle/>
          <a:p>
            <a:pPr algn="ctr"/>
            <a:r>
              <a:rPr lang="en-US" altLang="zh-CN" b="1" dirty="0" smtClean="0">
                <a:solidFill>
                  <a:srgbClr val="0070C0"/>
                </a:solidFill>
                <a:latin typeface="Arial" panose="020B0604020202020204" pitchFamily="34" charset="0"/>
                <a:cs typeface="Arial" panose="020B0604020202020204" pitchFamily="34" charset="0"/>
              </a:rPr>
              <a:t>High Luminosity</a:t>
            </a:r>
            <a:endParaRPr lang="zh-CN" altLang="en-US" b="1" dirty="0">
              <a:solidFill>
                <a:srgbClr val="0070C0"/>
              </a:solidFill>
              <a:latin typeface="Arial" panose="020B0604020202020204" pitchFamily="34" charset="0"/>
              <a:cs typeface="Arial" panose="020B0604020202020204" pitchFamily="34" charset="0"/>
            </a:endParaRPr>
          </a:p>
        </p:txBody>
      </p:sp>
      <p:sp>
        <p:nvSpPr>
          <p:cNvPr id="25" name="Sun 24"/>
          <p:cNvSpPr/>
          <p:nvPr/>
        </p:nvSpPr>
        <p:spPr>
          <a:xfrm>
            <a:off x="9687560" y="2966720"/>
            <a:ext cx="375920" cy="333123"/>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03429306"/>
      </p:ext>
    </p:extLst>
  </p:cSld>
  <p:clrMapOvr>
    <a:masterClrMapping/>
  </p:clrMapOvr>
  <mc:AlternateContent xmlns:mc="http://schemas.openxmlformats.org/markup-compatibility/2006">
    <mc:Choice xmlns:p14="http://schemas.microsoft.com/office/powerpoint/2010/main" Requires="p14">
      <p:transition spd="slow" p14:dur="2000" advTm="72"/>
    </mc:Choice>
    <mc:Fallback>
      <p:transition spd="slow" advTm="72"/>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a:solidFill>
                  <a:schemeClr val="bg1"/>
                </a:solidFill>
                <a:latin typeface="Arial" panose="020B0604020202020204" pitchFamily="34" charset="0"/>
                <a:cs typeface="Arial" panose="020B0604020202020204" pitchFamily="34" charset="0"/>
              </a:rPr>
              <a:t> </a:t>
            </a:r>
            <a:r>
              <a:rPr lang="en-US" altLang="zh-CN" sz="3200" kern="0" dirty="0" smtClean="0">
                <a:solidFill>
                  <a:schemeClr val="bg1"/>
                </a:solidFill>
                <a:latin typeface="Arial" panose="020B0604020202020204" pitchFamily="34" charset="0"/>
                <a:cs typeface="Arial" panose="020B0604020202020204" pitchFamily="34" charset="0"/>
              </a:rPr>
              <a:t>High lights to Booster: Parameters for H-</a:t>
            </a:r>
            <a:r>
              <a:rPr lang="en-US" altLang="zh-CN" sz="3200" kern="0" dirty="0" err="1" smtClean="0">
                <a:solidFill>
                  <a:schemeClr val="bg1"/>
                </a:solidFill>
                <a:latin typeface="Arial" panose="020B0604020202020204" pitchFamily="34" charset="0"/>
                <a:cs typeface="Arial" panose="020B0604020202020204" pitchFamily="34" charset="0"/>
              </a:rPr>
              <a:t>Lumi</a:t>
            </a:r>
            <a:r>
              <a:rPr lang="en-US" altLang="zh-CN" sz="3200" kern="0" dirty="0" smtClean="0">
                <a:solidFill>
                  <a:schemeClr val="bg1"/>
                </a:solidFill>
                <a:latin typeface="Arial" panose="020B0604020202020204" pitchFamily="34" charset="0"/>
                <a:cs typeface="Arial" panose="020B0604020202020204" pitchFamily="34" charset="0"/>
              </a:rPr>
              <a:t>.</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p:txBody>
          <a:bodyPr/>
          <a:lstStyle/>
          <a:p>
            <a:fld id="{27F552FA-C358-4F70-9CE8-3E41459FCE36}" type="slidenum">
              <a:rPr lang="zh-CN" altLang="en-US" smtClean="0"/>
              <a:t>13</a:t>
            </a:fld>
            <a:endParaRPr lang="zh-CN" altLang="en-US"/>
          </a:p>
        </p:txBody>
      </p:sp>
      <p:sp>
        <p:nvSpPr>
          <p:cNvPr id="10" name="文本框 42">
            <a:extLst>
              <a:ext uri="{FF2B5EF4-FFF2-40B4-BE49-F238E27FC236}">
                <a16:creationId xmlns:a16="http://schemas.microsoft.com/office/drawing/2014/main" id="{EF9B9541-540A-4865-8767-AD14094D507F}"/>
              </a:ext>
            </a:extLst>
          </p:cNvPr>
          <p:cNvSpPr txBox="1"/>
          <p:nvPr/>
        </p:nvSpPr>
        <p:spPr>
          <a:xfrm>
            <a:off x="158449" y="758161"/>
            <a:ext cx="10321591"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Lattice converge to TME</a:t>
            </a:r>
          </a:p>
        </p:txBody>
      </p:sp>
      <p:pic>
        <p:nvPicPr>
          <p:cNvPr id="26" name="图片 11"/>
          <p:cNvPicPr>
            <a:picLocks noChangeAspect="1"/>
          </p:cNvPicPr>
          <p:nvPr/>
        </p:nvPicPr>
        <p:blipFill rotWithShape="1">
          <a:blip r:embed="rId2"/>
          <a:srcRect l="11139" t="12568" r="9982" b="19798"/>
          <a:stretch/>
        </p:blipFill>
        <p:spPr>
          <a:xfrm>
            <a:off x="6290839" y="860490"/>
            <a:ext cx="4365931" cy="2643685"/>
          </a:xfrm>
          <a:prstGeom prst="rect">
            <a:avLst/>
          </a:prstGeom>
        </p:spPr>
      </p:pic>
      <p:sp>
        <p:nvSpPr>
          <p:cNvPr id="27" name="文本框 42">
            <a:extLst>
              <a:ext uri="{FF2B5EF4-FFF2-40B4-BE49-F238E27FC236}">
                <a16:creationId xmlns:a16="http://schemas.microsoft.com/office/drawing/2014/main" id="{EF9B9541-540A-4865-8767-AD14094D507F}"/>
              </a:ext>
            </a:extLst>
          </p:cNvPr>
          <p:cNvSpPr txBox="1"/>
          <p:nvPr/>
        </p:nvSpPr>
        <p:spPr>
          <a:xfrm>
            <a:off x="158449" y="1176641"/>
            <a:ext cx="10321591"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DA @ 20 GeV with earth field &amp; errors</a:t>
            </a:r>
          </a:p>
        </p:txBody>
      </p:sp>
      <p:sp>
        <p:nvSpPr>
          <p:cNvPr id="28" name="文本框 42">
            <a:extLst>
              <a:ext uri="{FF2B5EF4-FFF2-40B4-BE49-F238E27FC236}">
                <a16:creationId xmlns:a16="http://schemas.microsoft.com/office/drawing/2014/main" id="{EF9B9541-540A-4865-8767-AD14094D507F}"/>
              </a:ext>
            </a:extLst>
          </p:cNvPr>
          <p:cNvSpPr txBox="1"/>
          <p:nvPr/>
        </p:nvSpPr>
        <p:spPr>
          <a:xfrm>
            <a:off x="158449" y="1558381"/>
            <a:ext cx="5495784"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Beam </a:t>
            </a:r>
            <a:r>
              <a:rPr lang="en-US" altLang="zh-CN" sz="2000" kern="100" dirty="0" err="1" smtClean="0">
                <a:solidFill>
                  <a:srgbClr val="C00000"/>
                </a:solidFill>
                <a:latin typeface="Arial" panose="020B0604020202020204" pitchFamily="34" charset="0"/>
                <a:ea typeface="微软雅黑" panose="020B0503020204020204" pitchFamily="34" charset="-122"/>
                <a:cs typeface="Arial" panose="020B0604020202020204" pitchFamily="34" charset="0"/>
              </a:rPr>
              <a:t>beam</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 instability for on-axis injection</a:t>
            </a:r>
          </a:p>
        </p:txBody>
      </p:sp>
      <p:pic>
        <p:nvPicPr>
          <p:cNvPr id="29" name="图片 9"/>
          <p:cNvPicPr>
            <a:picLocks noChangeAspect="1"/>
          </p:cNvPicPr>
          <p:nvPr/>
        </p:nvPicPr>
        <p:blipFill rotWithShape="1">
          <a:blip r:embed="rId3"/>
          <a:srcRect l="5531" t="6691" r="6978"/>
          <a:stretch/>
        </p:blipFill>
        <p:spPr>
          <a:xfrm>
            <a:off x="12027" y="3253805"/>
            <a:ext cx="4335314" cy="3467670"/>
          </a:xfrm>
          <a:prstGeom prst="rect">
            <a:avLst/>
          </a:prstGeom>
        </p:spPr>
      </p:pic>
      <p:sp>
        <p:nvSpPr>
          <p:cNvPr id="30" name="文本框 42">
            <a:extLst>
              <a:ext uri="{FF2B5EF4-FFF2-40B4-BE49-F238E27FC236}">
                <a16:creationId xmlns:a16="http://schemas.microsoft.com/office/drawing/2014/main" id="{EF9B9541-540A-4865-8767-AD14094D507F}"/>
              </a:ext>
            </a:extLst>
          </p:cNvPr>
          <p:cNvSpPr txBox="1"/>
          <p:nvPr/>
        </p:nvSpPr>
        <p:spPr>
          <a:xfrm>
            <a:off x="158449" y="1976861"/>
            <a:ext cx="514275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SR &amp; </a:t>
            </a:r>
            <a:r>
              <a:rPr lang="en-US" altLang="zh-CN" sz="2000" kern="100" dirty="0" err="1" smtClean="0">
                <a:solidFill>
                  <a:srgbClr val="C00000"/>
                </a:solidFill>
                <a:latin typeface="Arial" panose="020B0604020202020204" pitchFamily="34" charset="0"/>
                <a:ea typeface="微软雅黑" panose="020B0503020204020204" pitchFamily="34" charset="-122"/>
                <a:cs typeface="Arial" panose="020B0604020202020204" pitchFamily="34" charset="0"/>
              </a:rPr>
              <a:t>Sawtooth</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 error &amp; tapered dipole compensation</a:t>
            </a:r>
          </a:p>
        </p:txBody>
      </p:sp>
      <p:pic>
        <p:nvPicPr>
          <p:cNvPr id="31" name="图片 19"/>
          <p:cNvPicPr>
            <a:picLocks noChangeAspect="1"/>
          </p:cNvPicPr>
          <p:nvPr/>
        </p:nvPicPr>
        <p:blipFill rotWithShape="1">
          <a:blip r:embed="rId4"/>
          <a:srcRect b="22363"/>
          <a:stretch/>
        </p:blipFill>
        <p:spPr>
          <a:xfrm>
            <a:off x="7995037" y="3938019"/>
            <a:ext cx="4089714" cy="2465077"/>
          </a:xfrm>
          <a:prstGeom prst="rect">
            <a:avLst/>
          </a:prstGeom>
        </p:spPr>
      </p:pic>
      <p:pic>
        <p:nvPicPr>
          <p:cNvPr id="5" name="Picture 4"/>
          <p:cNvPicPr>
            <a:picLocks noChangeAspect="1"/>
          </p:cNvPicPr>
          <p:nvPr/>
        </p:nvPicPr>
        <p:blipFill>
          <a:blip r:embed="rId5"/>
          <a:stretch>
            <a:fillRect/>
          </a:stretch>
        </p:blipFill>
        <p:spPr>
          <a:xfrm>
            <a:off x="4394166" y="3699081"/>
            <a:ext cx="3600871" cy="2942952"/>
          </a:xfrm>
          <a:prstGeom prst="rect">
            <a:avLst/>
          </a:prstGeom>
        </p:spPr>
      </p:pic>
    </p:spTree>
    <p:extLst>
      <p:ext uri="{BB962C8B-B14F-4D97-AF65-F5344CB8AC3E}">
        <p14:creationId xmlns:p14="http://schemas.microsoft.com/office/powerpoint/2010/main" val="134179722"/>
      </p:ext>
    </p:extLst>
  </p:cSld>
  <p:clrMapOvr>
    <a:masterClrMapping/>
  </p:clrMapOvr>
  <mc:AlternateContent xmlns:mc="http://schemas.openxmlformats.org/markup-compatibility/2006">
    <mc:Choice xmlns:p14="http://schemas.microsoft.com/office/powerpoint/2010/main" Requires="p14">
      <p:transition spd="slow" p14:dur="2000" advTm="247"/>
    </mc:Choice>
    <mc:Fallback>
      <p:transition spd="slow" advTm="247"/>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Recommendations to </a:t>
            </a:r>
            <a:r>
              <a:rPr lang="en-US" altLang="zh-CN" sz="3200" kern="0" dirty="0" smtClean="0">
                <a:solidFill>
                  <a:schemeClr val="bg1"/>
                </a:solidFill>
                <a:latin typeface="Arial" panose="020B0604020202020204" pitchFamily="34" charset="0"/>
                <a:cs typeface="Arial" panose="020B0604020202020204" pitchFamily="34" charset="0"/>
              </a:rPr>
              <a:t>Booster</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p:txBody>
          <a:bodyPr/>
          <a:lstStyle/>
          <a:p>
            <a:fld id="{27F552FA-C358-4F70-9CE8-3E41459FCE36}" type="slidenum">
              <a:rPr lang="zh-CN" altLang="en-US" smtClean="0"/>
              <a:t>14</a:t>
            </a:fld>
            <a:endParaRPr lang="zh-CN" altLang="en-US"/>
          </a:p>
        </p:txBody>
      </p:sp>
      <p:sp>
        <p:nvSpPr>
          <p:cNvPr id="10" name="文本框 42">
            <a:extLst>
              <a:ext uri="{FF2B5EF4-FFF2-40B4-BE49-F238E27FC236}">
                <a16:creationId xmlns:a16="http://schemas.microsoft.com/office/drawing/2014/main" id="{EF9B9541-540A-4865-8767-AD14094D507F}"/>
              </a:ext>
            </a:extLst>
          </p:cNvPr>
          <p:cNvSpPr txBox="1"/>
          <p:nvPr/>
        </p:nvSpPr>
        <p:spPr>
          <a:xfrm>
            <a:off x="224045" y="4891577"/>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More detailed studies for the on-axis injection for Higgs</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2" name="文本框 42">
            <a:extLst>
              <a:ext uri="{FF2B5EF4-FFF2-40B4-BE49-F238E27FC236}">
                <a16:creationId xmlns:a16="http://schemas.microsoft.com/office/drawing/2014/main" id="{EF9B9541-540A-4865-8767-AD14094D507F}"/>
              </a:ext>
            </a:extLst>
          </p:cNvPr>
          <p:cNvSpPr txBox="1"/>
          <p:nvPr/>
        </p:nvSpPr>
        <p:spPr>
          <a:xfrm>
            <a:off x="220183" y="3618507"/>
            <a:ext cx="10455538"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Develop the error correction procedure for sufficient DA at each energies (100 seeds</a:t>
            </a:r>
            <a:r>
              <a:rPr lang="zh-CN" altLang="en-US"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5" name="文本框 42">
            <a:extLst>
              <a:ext uri="{FF2B5EF4-FFF2-40B4-BE49-F238E27FC236}">
                <a16:creationId xmlns:a16="http://schemas.microsoft.com/office/drawing/2014/main" id="{EF9B9541-540A-4865-8767-AD14094D507F}"/>
              </a:ext>
            </a:extLst>
          </p:cNvPr>
          <p:cNvSpPr txBox="1"/>
          <p:nvPr/>
        </p:nvSpPr>
        <p:spPr>
          <a:xfrm>
            <a:off x="220182" y="4268619"/>
            <a:ext cx="11329427"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Check booster combined-function dipole strength to ensure required DA at all energies</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6" name="文本框 42">
            <a:extLst>
              <a:ext uri="{FF2B5EF4-FFF2-40B4-BE49-F238E27FC236}">
                <a16:creationId xmlns:a16="http://schemas.microsoft.com/office/drawing/2014/main" id="{EF9B9541-540A-4865-8767-AD14094D507F}"/>
              </a:ext>
            </a:extLst>
          </p:cNvPr>
          <p:cNvSpPr txBox="1"/>
          <p:nvPr/>
        </p:nvSpPr>
        <p:spPr>
          <a:xfrm>
            <a:off x="220182" y="2866725"/>
            <a:ext cx="1185581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Reconsider the option of bypassing the baseline RF system for high Z current </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19" name="文本框 42">
            <a:extLst>
              <a:ext uri="{FF2B5EF4-FFF2-40B4-BE49-F238E27FC236}">
                <a16:creationId xmlns:a16="http://schemas.microsoft.com/office/drawing/2014/main" id="{EF9B9541-540A-4865-8767-AD14094D507F}"/>
              </a:ext>
            </a:extLst>
          </p:cNvPr>
          <p:cNvSpPr txBox="1"/>
          <p:nvPr/>
        </p:nvSpPr>
        <p:spPr>
          <a:xfrm>
            <a:off x="183527" y="1333661"/>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Feedback components especially the kicker &amp; high-power amplifiers should be optimized</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20" name="文本框 42">
            <a:extLst>
              <a:ext uri="{FF2B5EF4-FFF2-40B4-BE49-F238E27FC236}">
                <a16:creationId xmlns:a16="http://schemas.microsoft.com/office/drawing/2014/main" id="{EF9B9541-540A-4865-8767-AD14094D507F}"/>
              </a:ext>
            </a:extLst>
          </p:cNvPr>
          <p:cNvSpPr txBox="1"/>
          <p:nvPr/>
        </p:nvSpPr>
        <p:spPr>
          <a:xfrm>
            <a:off x="197034" y="1885598"/>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Timeline of injection complex from e-gun to the full current collider at all energies for </a:t>
            </a:r>
            <a:r>
              <a:rPr lang="en-US" altLang="zh-CN" sz="2000" kern="100" dirty="0" err="1" smtClean="0">
                <a:solidFill>
                  <a:srgbClr val="0070C0"/>
                </a:solidFill>
                <a:latin typeface="Arial" panose="020B0604020202020204" pitchFamily="34" charset="0"/>
                <a:ea typeface="微软雅黑" panose="020B0503020204020204" pitchFamily="34" charset="-122"/>
                <a:cs typeface="Arial" panose="020B0604020202020204" pitchFamily="34" charset="0"/>
              </a:rPr>
              <a:t>on&amp;off-axis</a:t>
            </a: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  </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13" name="文本框 42">
            <a:extLst>
              <a:ext uri="{FF2B5EF4-FFF2-40B4-BE49-F238E27FC236}">
                <a16:creationId xmlns:a16="http://schemas.microsoft.com/office/drawing/2014/main" id="{EF9B9541-540A-4865-8767-AD14094D507F}"/>
              </a:ext>
            </a:extLst>
          </p:cNvPr>
          <p:cNvSpPr txBox="1"/>
          <p:nvPr/>
        </p:nvSpPr>
        <p:spPr>
          <a:xfrm>
            <a:off x="200892" y="2393218"/>
            <a:ext cx="10615650"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DA including errors should be given</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14" name="TextBox 13"/>
          <p:cNvSpPr txBox="1"/>
          <p:nvPr/>
        </p:nvSpPr>
        <p:spPr>
          <a:xfrm rot="20702193">
            <a:off x="1884829" y="3348710"/>
            <a:ext cx="8627314" cy="1015663"/>
          </a:xfrm>
          <a:prstGeom prst="rect">
            <a:avLst/>
          </a:prstGeom>
          <a:solidFill>
            <a:schemeClr val="bg1"/>
          </a:solidFill>
          <a:ln w="31750">
            <a:solidFill>
              <a:srgbClr val="002060"/>
            </a:solidFill>
          </a:ln>
        </p:spPr>
        <p:txBody>
          <a:bodyPr wrap="square" rtlCol="0">
            <a:spAutoFit/>
          </a:bodyPr>
          <a:lstStyle/>
          <a:p>
            <a:pPr marL="285750" indent="-285750">
              <a:buFont typeface="Wingdings" panose="05000000000000000000" pitchFamily="2" charset="2"/>
              <a:buChar char="Ø"/>
            </a:pPr>
            <a:r>
              <a:rPr lang="en-US" altLang="zh-CN" sz="2000" dirty="0" smtClean="0">
                <a:latin typeface="Arial" panose="020B0604020202020204" pitchFamily="34" charset="0"/>
                <a:cs typeface="Arial" panose="020B0604020202020204" pitchFamily="34" charset="0"/>
              </a:rPr>
              <a:t>Hardware check: kicker, dipole, SRF cavities</a:t>
            </a:r>
          </a:p>
          <a:p>
            <a:pPr marL="285750" indent="-285750">
              <a:buFont typeface="Wingdings" panose="05000000000000000000" pitchFamily="2" charset="2"/>
              <a:buChar char="Ø"/>
            </a:pPr>
            <a:r>
              <a:rPr lang="en-US" altLang="zh-CN" sz="2000" dirty="0" smtClean="0">
                <a:latin typeface="Arial" panose="020B0604020202020204" pitchFamily="34" charset="0"/>
                <a:cs typeface="Arial" panose="020B0604020202020204" pitchFamily="34" charset="0"/>
              </a:rPr>
              <a:t>DA studies with error</a:t>
            </a:r>
          </a:p>
          <a:p>
            <a:pPr marL="285750" indent="-285750">
              <a:buFont typeface="Wingdings" panose="05000000000000000000" pitchFamily="2" charset="2"/>
              <a:buChar char="Ø"/>
            </a:pPr>
            <a:r>
              <a:rPr lang="en-US" altLang="zh-CN" sz="2000" dirty="0" smtClean="0">
                <a:latin typeface="Arial" panose="020B0604020202020204" pitchFamily="34" charset="0"/>
                <a:cs typeface="Arial" panose="020B0604020202020204" pitchFamily="34" charset="0"/>
              </a:rPr>
              <a:t>Injection details, especially to on-axis injection for Higgs </a:t>
            </a:r>
            <a:endParaRPr lang="zh-CN" altLang="en-US"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84038074"/>
      </p:ext>
    </p:extLst>
  </p:cSld>
  <p:clrMapOvr>
    <a:masterClrMapping/>
  </p:clrMapOvr>
  <mc:AlternateContent xmlns:mc="http://schemas.openxmlformats.org/markup-compatibility/2006">
    <mc:Choice xmlns:p14="http://schemas.microsoft.com/office/powerpoint/2010/main" Requires="p14">
      <p:transition spd="slow" p14:dur="2000" advTm="318"/>
    </mc:Choice>
    <mc:Fallback>
      <p:transition spd="slow" advTm="3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to </a:t>
            </a:r>
            <a:r>
              <a:rPr lang="en-US" altLang="zh-CN" kern="0" dirty="0" err="1" smtClean="0">
                <a:solidFill>
                  <a:schemeClr val="bg1"/>
                </a:solidFill>
                <a:latin typeface="Arial" panose="020B0604020202020204" pitchFamily="34" charset="0"/>
                <a:cs typeface="Arial" panose="020B0604020202020204" pitchFamily="34" charset="0"/>
              </a:rPr>
              <a:t>Linac</a:t>
            </a:r>
            <a:r>
              <a:rPr lang="en-US" altLang="zh-CN" kern="0" dirty="0" smtClean="0">
                <a:solidFill>
                  <a:schemeClr val="bg1"/>
                </a:solidFill>
                <a:latin typeface="Arial" panose="020B0604020202020204" pitchFamily="34" charset="0"/>
                <a:cs typeface="Arial" panose="020B0604020202020204" pitchFamily="34" charset="0"/>
              </a:rPr>
              <a:t> &amp; Damping </a:t>
            </a:r>
            <a:r>
              <a:rPr lang="en-US" altLang="zh-CN" kern="0" dirty="0" smtClean="0">
                <a:solidFill>
                  <a:schemeClr val="bg1"/>
                </a:solidFill>
                <a:latin typeface="Arial" panose="020B0604020202020204" pitchFamily="34" charset="0"/>
                <a:cs typeface="Arial" panose="020B0604020202020204" pitchFamily="34" charset="0"/>
              </a:rPr>
              <a:t>ring: New Baseline</a:t>
            </a:r>
            <a:endParaRPr lang="en-US" altLang="zh-CN" kern="0" dirty="0" smtClean="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83920" y="1684626"/>
            <a:ext cx="7169373" cy="4452909"/>
          </a:xfrm>
          <a:prstGeom prst="rect">
            <a:avLst/>
          </a:prstGeom>
        </p:spPr>
      </p:pic>
      <p:sp>
        <p:nvSpPr>
          <p:cNvPr id="20" name="文本框 42">
            <a:extLst>
              <a:ext uri="{FF2B5EF4-FFF2-40B4-BE49-F238E27FC236}">
                <a16:creationId xmlns:a16="http://schemas.microsoft.com/office/drawing/2014/main" id="{EF9B9541-540A-4865-8767-AD14094D507F}"/>
              </a:ext>
            </a:extLst>
          </p:cNvPr>
          <p:cNvSpPr txBox="1"/>
          <p:nvPr/>
        </p:nvSpPr>
        <p:spPr>
          <a:xfrm>
            <a:off x="83920" y="758162"/>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New baseline for </a:t>
            </a:r>
            <a:r>
              <a:rPr lang="en-US" altLang="zh-CN" sz="2000" kern="100" dirty="0" err="1" smtClean="0">
                <a:solidFill>
                  <a:srgbClr val="C00000"/>
                </a:solidFill>
                <a:latin typeface="Arial" panose="020B0604020202020204" pitchFamily="34" charset="0"/>
                <a:ea typeface="微软雅黑" panose="020B0503020204020204" pitchFamily="34" charset="-122"/>
                <a:cs typeface="Arial" panose="020B0604020202020204" pitchFamily="34" charset="0"/>
              </a:rPr>
              <a:t>linac</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 20GeV by C-band cavity, lower </a:t>
            </a:r>
            <a:r>
              <a:rPr lang="el-GR"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ε</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 (40nm</a:t>
            </a:r>
            <a:r>
              <a:rPr lang="en-US" altLang="zh-CN" sz="2000" kern="100" dirty="0" smtClean="0">
                <a:solidFill>
                  <a:srgbClr val="C00000"/>
                </a:solidFill>
                <a:latin typeface="Malgun Gothic" panose="020B0503020000020004" pitchFamily="34" charset="-127"/>
                <a:ea typeface="Malgun Gothic" panose="020B0503020000020004" pitchFamily="34" charset="-127"/>
                <a:cs typeface="Arial" panose="020B0604020202020204" pitchFamily="34" charset="0"/>
              </a:rPr>
              <a:t>→10nm</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 layout optimization, … </a:t>
            </a:r>
          </a:p>
        </p:txBody>
      </p:sp>
      <p:pic>
        <p:nvPicPr>
          <p:cNvPr id="5" name="Picture 4"/>
          <p:cNvPicPr>
            <a:picLocks noChangeAspect="1"/>
          </p:cNvPicPr>
          <p:nvPr/>
        </p:nvPicPr>
        <p:blipFill>
          <a:blip r:embed="rId3"/>
          <a:stretch>
            <a:fillRect/>
          </a:stretch>
        </p:blipFill>
        <p:spPr>
          <a:xfrm>
            <a:off x="6800963" y="1412514"/>
            <a:ext cx="5391037" cy="1905060"/>
          </a:xfrm>
          <a:prstGeom prst="rect">
            <a:avLst/>
          </a:prstGeom>
        </p:spPr>
      </p:pic>
      <p:sp>
        <p:nvSpPr>
          <p:cNvPr id="22" name="文本框 42">
            <a:extLst>
              <a:ext uri="{FF2B5EF4-FFF2-40B4-BE49-F238E27FC236}">
                <a16:creationId xmlns:a16="http://schemas.microsoft.com/office/drawing/2014/main" id="{EF9B9541-540A-4865-8767-AD14094D507F}"/>
              </a:ext>
            </a:extLst>
          </p:cNvPr>
          <p:cNvSpPr txBox="1"/>
          <p:nvPr/>
        </p:nvSpPr>
        <p:spPr>
          <a:xfrm>
            <a:off x="83920" y="1186670"/>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S2E simulations for LINAC</a:t>
            </a:r>
          </a:p>
        </p:txBody>
      </p:sp>
      <p:pic>
        <p:nvPicPr>
          <p:cNvPr id="6" name="Picture 5"/>
          <p:cNvPicPr>
            <a:picLocks noChangeAspect="1"/>
          </p:cNvPicPr>
          <p:nvPr/>
        </p:nvPicPr>
        <p:blipFill rotWithShape="1">
          <a:blip r:embed="rId4"/>
          <a:srcRect r="6477"/>
          <a:stretch/>
        </p:blipFill>
        <p:spPr>
          <a:xfrm>
            <a:off x="7062124" y="3571816"/>
            <a:ext cx="5004484" cy="2459578"/>
          </a:xfrm>
          <a:prstGeom prst="rect">
            <a:avLst/>
          </a:prstGeom>
        </p:spPr>
      </p:pic>
      <p:sp>
        <p:nvSpPr>
          <p:cNvPr id="7" name="Slide Number Placeholder 6"/>
          <p:cNvSpPr>
            <a:spLocks noGrp="1"/>
          </p:cNvSpPr>
          <p:nvPr>
            <p:ph type="sldNum" sz="quarter" idx="12"/>
          </p:nvPr>
        </p:nvSpPr>
        <p:spPr/>
        <p:txBody>
          <a:bodyPr/>
          <a:lstStyle/>
          <a:p>
            <a:fld id="{27F552FA-C358-4F70-9CE8-3E41459FCE36}" type="slidenum">
              <a:rPr lang="zh-CN" altLang="en-US" smtClean="0"/>
              <a:t>15</a:t>
            </a:fld>
            <a:endParaRPr lang="zh-CN" altLang="en-US"/>
          </a:p>
        </p:txBody>
      </p:sp>
    </p:spTree>
    <p:extLst>
      <p:ext uri="{BB962C8B-B14F-4D97-AF65-F5344CB8AC3E}">
        <p14:creationId xmlns:p14="http://schemas.microsoft.com/office/powerpoint/2010/main" val="1491778273"/>
      </p:ext>
    </p:extLst>
  </p:cSld>
  <p:clrMapOvr>
    <a:masterClrMapping/>
  </p:clrMapOvr>
  <mc:AlternateContent xmlns:mc="http://schemas.openxmlformats.org/markup-compatibility/2006">
    <mc:Choice xmlns:p14="http://schemas.microsoft.com/office/powerpoint/2010/main" Requires="p14">
      <p:transition spd="slow" p14:dur="2000" advTm="66"/>
    </mc:Choice>
    <mc:Fallback>
      <p:transition spd="slow" advTm="66"/>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to </a:t>
            </a:r>
            <a:r>
              <a:rPr lang="en-US" altLang="zh-CN" kern="0" dirty="0" err="1" smtClean="0">
                <a:solidFill>
                  <a:schemeClr val="bg1"/>
                </a:solidFill>
                <a:latin typeface="Arial" panose="020B0604020202020204" pitchFamily="34" charset="0"/>
                <a:cs typeface="Arial" panose="020B0604020202020204" pitchFamily="34" charset="0"/>
              </a:rPr>
              <a:t>Linac</a:t>
            </a:r>
            <a:r>
              <a:rPr lang="en-US" altLang="zh-CN" kern="0" dirty="0" smtClean="0">
                <a:solidFill>
                  <a:schemeClr val="bg1"/>
                </a:solidFill>
                <a:latin typeface="Arial" panose="020B0604020202020204" pitchFamily="34" charset="0"/>
                <a:cs typeface="Arial" panose="020B0604020202020204" pitchFamily="34" charset="0"/>
              </a:rPr>
              <a:t> &amp; Damping </a:t>
            </a:r>
            <a:r>
              <a:rPr lang="en-US" altLang="zh-CN" kern="0" dirty="0" smtClean="0">
                <a:solidFill>
                  <a:schemeClr val="bg1"/>
                </a:solidFill>
                <a:latin typeface="Arial" panose="020B0604020202020204" pitchFamily="34" charset="0"/>
                <a:cs typeface="Arial" panose="020B0604020202020204" pitchFamily="34" charset="0"/>
              </a:rPr>
              <a:t>ring: Damping Ring</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20" name="文本框 42">
            <a:extLst>
              <a:ext uri="{FF2B5EF4-FFF2-40B4-BE49-F238E27FC236}">
                <a16:creationId xmlns:a16="http://schemas.microsoft.com/office/drawing/2014/main" id="{EF9B9541-540A-4865-8767-AD14094D507F}"/>
              </a:ext>
            </a:extLst>
          </p:cNvPr>
          <p:cNvSpPr txBox="1"/>
          <p:nvPr/>
        </p:nvSpPr>
        <p:spPr>
          <a:xfrm>
            <a:off x="83920" y="931780"/>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Layout, basic comparison </a:t>
            </a:r>
          </a:p>
        </p:txBody>
      </p:sp>
      <p:pic>
        <p:nvPicPr>
          <p:cNvPr id="7" name="图片 5"/>
          <p:cNvPicPr>
            <a:picLocks noChangeAspect="1"/>
          </p:cNvPicPr>
          <p:nvPr/>
        </p:nvPicPr>
        <p:blipFill>
          <a:blip r:embed="rId2"/>
          <a:stretch>
            <a:fillRect/>
          </a:stretch>
        </p:blipFill>
        <p:spPr>
          <a:xfrm>
            <a:off x="4038990" y="811435"/>
            <a:ext cx="2454676" cy="2609195"/>
          </a:xfrm>
          <a:prstGeom prst="rect">
            <a:avLst/>
          </a:prstGeom>
        </p:spPr>
      </p:pic>
      <p:pic>
        <p:nvPicPr>
          <p:cNvPr id="10" name="图片 4"/>
          <p:cNvPicPr>
            <a:picLocks noChangeAspect="1"/>
          </p:cNvPicPr>
          <p:nvPr/>
        </p:nvPicPr>
        <p:blipFill rotWithShape="1">
          <a:blip r:embed="rId3"/>
          <a:srcRect l="10326" t="4627" r="14041" b="19626"/>
          <a:stretch/>
        </p:blipFill>
        <p:spPr>
          <a:xfrm>
            <a:off x="381636" y="3498237"/>
            <a:ext cx="4560301" cy="3225357"/>
          </a:xfrm>
          <a:prstGeom prst="rect">
            <a:avLst/>
          </a:prstGeom>
        </p:spPr>
      </p:pic>
      <p:sp>
        <p:nvSpPr>
          <p:cNvPr id="11" name="文本框 42">
            <a:extLst>
              <a:ext uri="{FF2B5EF4-FFF2-40B4-BE49-F238E27FC236}">
                <a16:creationId xmlns:a16="http://schemas.microsoft.com/office/drawing/2014/main" id="{EF9B9541-540A-4865-8767-AD14094D507F}"/>
              </a:ext>
            </a:extLst>
          </p:cNvPr>
          <p:cNvSpPr txBox="1"/>
          <p:nvPr/>
        </p:nvSpPr>
        <p:spPr>
          <a:xfrm>
            <a:off x="83920" y="1399949"/>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Lattice design (</a:t>
            </a:r>
            <a:r>
              <a:rPr lang="en-US" altLang="zh-CN" sz="1600" dirty="0">
                <a:solidFill>
                  <a:srgbClr val="C00000"/>
                </a:solidFill>
                <a:latin typeface="Arial" panose="020B0604020202020204" pitchFamily="34" charset="0"/>
                <a:cs typeface="Arial" panose="020B0604020202020204" pitchFamily="34" charset="0"/>
              </a:rPr>
              <a:t>60</a:t>
            </a:r>
            <a:r>
              <a:rPr lang="en-US" altLang="zh-CN" sz="1600" dirty="0" smtClean="0">
                <a:solidFill>
                  <a:srgbClr val="C00000"/>
                </a:solidFill>
                <a:latin typeface="Arial" panose="020B0604020202020204" pitchFamily="34" charset="0"/>
                <a:cs typeface="Arial" panose="020B0604020202020204" pitchFamily="34" charset="0"/>
                <a:sym typeface="Symbol" panose="05050102010706020507" pitchFamily="18" charset="2"/>
              </a:rPr>
              <a:t>~</a:t>
            </a:r>
            <a:r>
              <a:rPr lang="en-US" altLang="zh-CN" sz="1600" dirty="0" smtClean="0">
                <a:solidFill>
                  <a:srgbClr val="C00000"/>
                </a:solidFill>
                <a:latin typeface="Arial" panose="020B0604020202020204" pitchFamily="34" charset="0"/>
                <a:cs typeface="Arial" panose="020B0604020202020204" pitchFamily="34" charset="0"/>
              </a:rPr>
              <a:t>90</a:t>
            </a:r>
            <a:r>
              <a:rPr lang="en-US" altLang="zh-CN" sz="1600" dirty="0">
                <a:solidFill>
                  <a:srgbClr val="C00000"/>
                </a:solidFill>
                <a:latin typeface="Arial" panose="020B0604020202020204" pitchFamily="34" charset="0"/>
                <a:cs typeface="Arial" panose="020B0604020202020204" pitchFamily="34" charset="0"/>
                <a:sym typeface="Symbol" panose="05050102010706020507" pitchFamily="18" charset="2"/>
              </a:rPr>
              <a:t> </a:t>
            </a:r>
            <a:r>
              <a:rPr lang="en-US" altLang="zh-CN" sz="1600" dirty="0" smtClean="0">
                <a:solidFill>
                  <a:srgbClr val="C00000"/>
                </a:solidFill>
                <a:latin typeface="Arial" panose="020B0604020202020204" pitchFamily="34" charset="0"/>
                <a:cs typeface="Arial" panose="020B0604020202020204" pitchFamily="34" charset="0"/>
                <a:sym typeface="Symbol" panose="05050102010706020507" pitchFamily="18" charset="2"/>
              </a:rPr>
              <a:t>FODO</a:t>
            </a:r>
            <a:r>
              <a:rPr lang="en-US" altLang="zh-CN" sz="2000" dirty="0" smtClean="0">
                <a:solidFill>
                  <a:srgbClr val="C00000"/>
                </a:solidFill>
                <a:latin typeface="Arial" panose="020B0604020202020204" pitchFamily="34" charset="0"/>
                <a:cs typeface="Arial" panose="020B0604020202020204" pitchFamily="34" charset="0"/>
                <a:sym typeface="Symbol" panose="05050102010706020507" pitchFamily="18" charset="2"/>
              </a:rPr>
              <a:t>)</a:t>
            </a:r>
            <a:endParaRPr lang="en-US" altLang="zh-CN" sz="2000" dirty="0">
              <a:solidFill>
                <a:srgbClr val="C00000"/>
              </a:solidFill>
              <a:latin typeface="Arial" panose="020B0604020202020204" pitchFamily="34" charset="0"/>
              <a:cs typeface="Arial" panose="020B0604020202020204" pitchFamily="34" charset="0"/>
              <a:sym typeface="Symbol" panose="05050102010706020507" pitchFamily="18" charset="2"/>
            </a:endParaRPr>
          </a:p>
        </p:txBody>
      </p:sp>
      <p:sp>
        <p:nvSpPr>
          <p:cNvPr id="12" name="文本框 42">
            <a:extLst>
              <a:ext uri="{FF2B5EF4-FFF2-40B4-BE49-F238E27FC236}">
                <a16:creationId xmlns:a16="http://schemas.microsoft.com/office/drawing/2014/main" id="{EF9B9541-540A-4865-8767-AD14094D507F}"/>
              </a:ext>
            </a:extLst>
          </p:cNvPr>
          <p:cNvSpPr txBox="1"/>
          <p:nvPr/>
        </p:nvSpPr>
        <p:spPr>
          <a:xfrm>
            <a:off x="83920" y="1895399"/>
            <a:ext cx="11875102"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Preliminary DA studies</a:t>
            </a:r>
          </a:p>
          <a:p>
            <a:r>
              <a:rPr lang="en-US" altLang="zh-CN" sz="2000" kern="1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Symbol" panose="05050102010706020507" pitchFamily="18" charset="2"/>
              </a:rPr>
              <a:t> </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sym typeface="Symbol" panose="05050102010706020507" pitchFamily="18" charset="2"/>
              </a:rPr>
              <a:t>     (&gt;5 injection beam size)</a:t>
            </a:r>
            <a:endParaRPr lang="en-US" altLang="zh-CN" sz="2000" dirty="0">
              <a:solidFill>
                <a:srgbClr val="C00000"/>
              </a:solidFill>
              <a:latin typeface="Arial" panose="020B0604020202020204" pitchFamily="34" charset="0"/>
              <a:cs typeface="Arial" panose="020B0604020202020204" pitchFamily="34" charset="0"/>
              <a:sym typeface="Symbol" panose="05050102010706020507" pitchFamily="18" charset="2"/>
            </a:endParaRPr>
          </a:p>
        </p:txBody>
      </p:sp>
      <p:pic>
        <p:nvPicPr>
          <p:cNvPr id="5" name="Picture 4"/>
          <p:cNvPicPr>
            <a:picLocks noChangeAspect="1"/>
          </p:cNvPicPr>
          <p:nvPr/>
        </p:nvPicPr>
        <p:blipFill>
          <a:blip r:embed="rId4"/>
          <a:stretch>
            <a:fillRect/>
          </a:stretch>
        </p:blipFill>
        <p:spPr>
          <a:xfrm>
            <a:off x="5477459" y="3605936"/>
            <a:ext cx="4922875" cy="3037932"/>
          </a:xfrm>
          <a:prstGeom prst="rect">
            <a:avLst/>
          </a:prstGeom>
        </p:spPr>
      </p:pic>
      <p:pic>
        <p:nvPicPr>
          <p:cNvPr id="3" name="Picture 2"/>
          <p:cNvPicPr>
            <a:picLocks noChangeAspect="1"/>
          </p:cNvPicPr>
          <p:nvPr/>
        </p:nvPicPr>
        <p:blipFill rotWithShape="1">
          <a:blip r:embed="rId5"/>
          <a:srcRect r="30918"/>
          <a:stretch/>
        </p:blipFill>
        <p:spPr>
          <a:xfrm>
            <a:off x="7442385" y="897592"/>
            <a:ext cx="4149403" cy="2432439"/>
          </a:xfrm>
          <a:prstGeom prst="rect">
            <a:avLst/>
          </a:prstGeom>
        </p:spPr>
      </p:pic>
      <p:sp>
        <p:nvSpPr>
          <p:cNvPr id="6" name="Slide Number Placeholder 5"/>
          <p:cNvSpPr>
            <a:spLocks noGrp="1"/>
          </p:cNvSpPr>
          <p:nvPr>
            <p:ph type="sldNum" sz="quarter" idx="12"/>
          </p:nvPr>
        </p:nvSpPr>
        <p:spPr/>
        <p:txBody>
          <a:bodyPr/>
          <a:lstStyle/>
          <a:p>
            <a:fld id="{27F552FA-C358-4F70-9CE8-3E41459FCE36}" type="slidenum">
              <a:rPr lang="zh-CN" altLang="en-US" smtClean="0"/>
              <a:t>16</a:t>
            </a:fld>
            <a:endParaRPr lang="zh-CN" altLang="en-US"/>
          </a:p>
        </p:txBody>
      </p:sp>
    </p:spTree>
    <p:extLst>
      <p:ext uri="{BB962C8B-B14F-4D97-AF65-F5344CB8AC3E}">
        <p14:creationId xmlns:p14="http://schemas.microsoft.com/office/powerpoint/2010/main" val="2833928032"/>
      </p:ext>
    </p:extLst>
  </p:cSld>
  <p:clrMapOvr>
    <a:masterClrMapping/>
  </p:clrMapOvr>
  <mc:AlternateContent xmlns:mc="http://schemas.openxmlformats.org/markup-compatibility/2006">
    <mc:Choice xmlns:p14="http://schemas.microsoft.com/office/powerpoint/2010/main" Requires="p14">
      <p:transition spd="slow" p14:dur="2000" advTm="240"/>
    </mc:Choice>
    <mc:Fallback>
      <p:transition spd="slow" advTm="24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to </a:t>
            </a:r>
            <a:r>
              <a:rPr lang="en-US" altLang="zh-CN" kern="0" dirty="0" err="1" smtClean="0">
                <a:solidFill>
                  <a:schemeClr val="bg1"/>
                </a:solidFill>
                <a:latin typeface="Arial" panose="020B0604020202020204" pitchFamily="34" charset="0"/>
                <a:cs typeface="Arial" panose="020B0604020202020204" pitchFamily="34" charset="0"/>
              </a:rPr>
              <a:t>Linac</a:t>
            </a:r>
            <a:r>
              <a:rPr lang="en-US" altLang="zh-CN" kern="0" dirty="0" smtClean="0">
                <a:solidFill>
                  <a:schemeClr val="bg1"/>
                </a:solidFill>
                <a:latin typeface="Arial" panose="020B0604020202020204" pitchFamily="34" charset="0"/>
                <a:cs typeface="Arial" panose="020B0604020202020204" pitchFamily="34" charset="0"/>
              </a:rPr>
              <a:t> &amp; Damping </a:t>
            </a:r>
            <a:r>
              <a:rPr lang="en-US" altLang="zh-CN" kern="0" dirty="0" smtClean="0">
                <a:solidFill>
                  <a:schemeClr val="bg1"/>
                </a:solidFill>
                <a:latin typeface="Arial" panose="020B0604020202020204" pitchFamily="34" charset="0"/>
                <a:cs typeface="Arial" panose="020B0604020202020204" pitchFamily="34" charset="0"/>
              </a:rPr>
              <a:t>ring: Hardware</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20" name="文本框 42">
            <a:extLst>
              <a:ext uri="{FF2B5EF4-FFF2-40B4-BE49-F238E27FC236}">
                <a16:creationId xmlns:a16="http://schemas.microsoft.com/office/drawing/2014/main" id="{EF9B9541-540A-4865-8767-AD14094D507F}"/>
              </a:ext>
            </a:extLst>
          </p:cNvPr>
          <p:cNvSpPr txBox="1"/>
          <p:nvPr/>
        </p:nvSpPr>
        <p:spPr>
          <a:xfrm>
            <a:off x="83920" y="931780"/>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Flux concentrator for positron source</a:t>
            </a:r>
          </a:p>
        </p:txBody>
      </p:sp>
      <p:sp>
        <p:nvSpPr>
          <p:cNvPr id="11" name="文本框 42">
            <a:extLst>
              <a:ext uri="{FF2B5EF4-FFF2-40B4-BE49-F238E27FC236}">
                <a16:creationId xmlns:a16="http://schemas.microsoft.com/office/drawing/2014/main" id="{EF9B9541-540A-4865-8767-AD14094D507F}"/>
              </a:ext>
            </a:extLst>
          </p:cNvPr>
          <p:cNvSpPr txBox="1"/>
          <p:nvPr/>
        </p:nvSpPr>
        <p:spPr>
          <a:xfrm>
            <a:off x="83920" y="1744951"/>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High perform. S-band Acc. </a:t>
            </a:r>
            <a:r>
              <a:rPr lang="en-US" altLang="zh-CN" sz="2000" kern="100" dirty="0" err="1" smtClean="0">
                <a:solidFill>
                  <a:srgbClr val="C00000"/>
                </a:solidFill>
                <a:latin typeface="Arial" panose="020B0604020202020204" pitchFamily="34" charset="0"/>
                <a:ea typeface="微软雅黑" panose="020B0503020204020204" pitchFamily="34" charset="-122"/>
                <a:cs typeface="Arial" panose="020B0604020202020204" pitchFamily="34" charset="0"/>
              </a:rPr>
              <a:t>Struc</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a:t>
            </a:r>
            <a:endParaRPr lang="en-US" altLang="zh-CN" sz="2000" dirty="0">
              <a:solidFill>
                <a:srgbClr val="C00000"/>
              </a:solidFill>
              <a:latin typeface="Arial" panose="020B0604020202020204" pitchFamily="34" charset="0"/>
              <a:cs typeface="Arial" panose="020B0604020202020204" pitchFamily="34" charset="0"/>
              <a:sym typeface="Symbol" panose="05050102010706020507" pitchFamily="18" charset="2"/>
            </a:endParaRPr>
          </a:p>
        </p:txBody>
      </p:sp>
      <p:sp>
        <p:nvSpPr>
          <p:cNvPr id="12" name="文本框 42">
            <a:extLst>
              <a:ext uri="{FF2B5EF4-FFF2-40B4-BE49-F238E27FC236}">
                <a16:creationId xmlns:a16="http://schemas.microsoft.com/office/drawing/2014/main" id="{EF9B9541-540A-4865-8767-AD14094D507F}"/>
              </a:ext>
            </a:extLst>
          </p:cNvPr>
          <p:cNvSpPr txBox="1"/>
          <p:nvPr/>
        </p:nvSpPr>
        <p:spPr>
          <a:xfrm>
            <a:off x="83920" y="1338365"/>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S band pulse compressor</a:t>
            </a:r>
            <a:endParaRPr lang="en-US" altLang="zh-CN" sz="2000" dirty="0">
              <a:solidFill>
                <a:srgbClr val="C00000"/>
              </a:solidFill>
              <a:latin typeface="Arial" panose="020B0604020202020204" pitchFamily="34" charset="0"/>
              <a:cs typeface="Arial" panose="020B0604020202020204" pitchFamily="34" charset="0"/>
              <a:sym typeface="Symbol" panose="05050102010706020507" pitchFamily="18" charset="2"/>
            </a:endParaRPr>
          </a:p>
        </p:txBody>
      </p:sp>
      <p:pic>
        <p:nvPicPr>
          <p:cNvPr id="2" name="Picture 1"/>
          <p:cNvPicPr>
            <a:picLocks noChangeAspect="1"/>
          </p:cNvPicPr>
          <p:nvPr/>
        </p:nvPicPr>
        <p:blipFill rotWithShape="1">
          <a:blip r:embed="rId2"/>
          <a:srcRect b="7476"/>
          <a:stretch/>
        </p:blipFill>
        <p:spPr>
          <a:xfrm>
            <a:off x="4731412" y="824502"/>
            <a:ext cx="7358248" cy="2578455"/>
          </a:xfrm>
          <a:prstGeom prst="rect">
            <a:avLst/>
          </a:prstGeom>
        </p:spPr>
      </p:pic>
      <p:sp>
        <p:nvSpPr>
          <p:cNvPr id="4" name="Rectangle 3"/>
          <p:cNvSpPr/>
          <p:nvPr/>
        </p:nvSpPr>
        <p:spPr>
          <a:xfrm>
            <a:off x="6618262" y="3492841"/>
            <a:ext cx="4384534" cy="369332"/>
          </a:xfrm>
          <a:prstGeom prst="rect">
            <a:avLst/>
          </a:prstGeom>
        </p:spPr>
        <p:txBody>
          <a:bodyPr wrap="none">
            <a:spAutoFit/>
          </a:bodyPr>
          <a:lstStyle/>
          <a:p>
            <a:pPr marL="285750" indent="-285750">
              <a:buFont typeface="Arial" panose="020B0604020202020204" pitchFamily="34" charset="0"/>
              <a:buChar char="•"/>
            </a:pPr>
            <a:r>
              <a:rPr lang="en-US" altLang="zh-CN" b="1" dirty="0">
                <a:solidFill>
                  <a:srgbClr val="0070C0"/>
                </a:solidFill>
                <a:latin typeface="Arial" panose="020B0604020202020204" pitchFamily="34" charset="0"/>
                <a:cs typeface="Arial" panose="020B0604020202020204" pitchFamily="34" charset="0"/>
              </a:rPr>
              <a:t>pulsed magnetic field of 6 T to 0.5 T</a:t>
            </a:r>
            <a:endParaRPr lang="en-US" altLang="zh-CN" b="1" dirty="0">
              <a:solidFill>
                <a:srgbClr val="0070C0"/>
              </a:solidFill>
              <a:latin typeface="Arial" panose="020B0604020202020204" pitchFamily="34" charset="0"/>
              <a:cs typeface="Arial" panose="020B0604020202020204" pitchFamily="34" charset="0"/>
            </a:endParaRPr>
          </a:p>
        </p:txBody>
      </p:sp>
      <p:sp>
        <p:nvSpPr>
          <p:cNvPr id="14" name="Rectangle 13"/>
          <p:cNvSpPr/>
          <p:nvPr/>
        </p:nvSpPr>
        <p:spPr>
          <a:xfrm>
            <a:off x="6618262" y="3839934"/>
            <a:ext cx="4987263" cy="369332"/>
          </a:xfrm>
          <a:prstGeom prst="rect">
            <a:avLst/>
          </a:prstGeom>
        </p:spPr>
        <p:txBody>
          <a:bodyPr wrap="none">
            <a:spAutoFit/>
          </a:bodyPr>
          <a:lstStyle/>
          <a:p>
            <a:pPr marL="285750" indent="-285750">
              <a:buFont typeface="Arial" panose="020B0604020202020204" pitchFamily="34" charset="0"/>
              <a:buChar char="•"/>
            </a:pPr>
            <a:r>
              <a:rPr lang="en-US" altLang="zh-CN" b="1" dirty="0">
                <a:solidFill>
                  <a:srgbClr val="0070C0"/>
                </a:solidFill>
                <a:latin typeface="Arial" panose="020B0604020202020204" pitchFamily="34" charset="0"/>
                <a:cs typeface="Arial" panose="020B0604020202020204" pitchFamily="34" charset="0"/>
              </a:rPr>
              <a:t>15kA/15kV/50Hz solid state pulse source </a:t>
            </a:r>
            <a:endParaRPr lang="zh-CN" altLang="en-US" b="1" dirty="0">
              <a:solidFill>
                <a:srgbClr val="0070C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83920" y="5318568"/>
            <a:ext cx="3554826" cy="1498800"/>
          </a:xfrm>
          <a:prstGeom prst="rect">
            <a:avLst/>
          </a:prstGeom>
        </p:spPr>
      </p:pic>
      <p:pic>
        <p:nvPicPr>
          <p:cNvPr id="16"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2580" y="5207107"/>
            <a:ext cx="2699657" cy="1610261"/>
          </a:xfrm>
          <a:prstGeom prst="rect">
            <a:avLst/>
          </a:prstGeom>
        </p:spPr>
      </p:pic>
      <p:pic>
        <p:nvPicPr>
          <p:cNvPr id="9" name="Picture 8"/>
          <p:cNvPicPr>
            <a:picLocks noChangeAspect="1"/>
          </p:cNvPicPr>
          <p:nvPr/>
        </p:nvPicPr>
        <p:blipFill>
          <a:blip r:embed="rId5"/>
          <a:stretch>
            <a:fillRect/>
          </a:stretch>
        </p:blipFill>
        <p:spPr>
          <a:xfrm>
            <a:off x="6486071" y="4993337"/>
            <a:ext cx="2658086" cy="1810669"/>
          </a:xfrm>
          <a:prstGeom prst="rect">
            <a:avLst/>
          </a:prstGeom>
        </p:spPr>
      </p:pic>
      <p:pic>
        <p:nvPicPr>
          <p:cNvPr id="15" name="Picture 14"/>
          <p:cNvPicPr>
            <a:picLocks noChangeAspect="1"/>
          </p:cNvPicPr>
          <p:nvPr/>
        </p:nvPicPr>
        <p:blipFill>
          <a:blip r:embed="rId6"/>
          <a:stretch>
            <a:fillRect/>
          </a:stretch>
        </p:blipFill>
        <p:spPr>
          <a:xfrm>
            <a:off x="9111894" y="4993337"/>
            <a:ext cx="2925123" cy="1824031"/>
          </a:xfrm>
          <a:prstGeom prst="rect">
            <a:avLst/>
          </a:prstGeom>
        </p:spPr>
      </p:pic>
      <p:pic>
        <p:nvPicPr>
          <p:cNvPr id="25" name="图片 15"/>
          <p:cNvPicPr>
            <a:picLocks noChangeAspect="1"/>
          </p:cNvPicPr>
          <p:nvPr/>
        </p:nvPicPr>
        <p:blipFill>
          <a:blip r:embed="rId7"/>
          <a:stretch>
            <a:fillRect/>
          </a:stretch>
        </p:blipFill>
        <p:spPr>
          <a:xfrm>
            <a:off x="173756" y="2814987"/>
            <a:ext cx="2363470" cy="2274570"/>
          </a:xfrm>
          <a:prstGeom prst="rect">
            <a:avLst/>
          </a:prstGeom>
        </p:spPr>
      </p:pic>
      <p:pic>
        <p:nvPicPr>
          <p:cNvPr id="26" name="图片 2"/>
          <p:cNvPicPr>
            <a:picLocks noChangeAspect="1"/>
          </p:cNvPicPr>
          <p:nvPr/>
        </p:nvPicPr>
        <p:blipFill>
          <a:blip r:embed="rId8"/>
          <a:stretch>
            <a:fillRect/>
          </a:stretch>
        </p:blipFill>
        <p:spPr>
          <a:xfrm>
            <a:off x="2548556" y="2884049"/>
            <a:ext cx="2661211" cy="2205508"/>
          </a:xfrm>
          <a:prstGeom prst="rect">
            <a:avLst/>
          </a:prstGeom>
        </p:spPr>
      </p:pic>
      <p:sp>
        <p:nvSpPr>
          <p:cNvPr id="28" name="Slide Number Placeholder 27"/>
          <p:cNvSpPr>
            <a:spLocks noGrp="1"/>
          </p:cNvSpPr>
          <p:nvPr>
            <p:ph type="sldNum" sz="quarter" idx="12"/>
          </p:nvPr>
        </p:nvSpPr>
        <p:spPr/>
        <p:txBody>
          <a:bodyPr/>
          <a:lstStyle/>
          <a:p>
            <a:fld id="{27F552FA-C358-4F70-9CE8-3E41459FCE36}" type="slidenum">
              <a:rPr lang="zh-CN" altLang="en-US" smtClean="0"/>
              <a:t>17</a:t>
            </a:fld>
            <a:endParaRPr lang="zh-CN" altLang="en-US"/>
          </a:p>
        </p:txBody>
      </p:sp>
    </p:spTree>
    <p:extLst>
      <p:ext uri="{BB962C8B-B14F-4D97-AF65-F5344CB8AC3E}">
        <p14:creationId xmlns:p14="http://schemas.microsoft.com/office/powerpoint/2010/main" val="2543669128"/>
      </p:ext>
    </p:extLst>
  </p:cSld>
  <p:clrMapOvr>
    <a:masterClrMapping/>
  </p:clrMapOvr>
  <mc:AlternateContent xmlns:mc="http://schemas.openxmlformats.org/markup-compatibility/2006">
    <mc:Choice xmlns:p14="http://schemas.microsoft.com/office/powerpoint/2010/main" Requires="p14">
      <p:transition spd="slow" p14:dur="2000" advTm="322"/>
    </mc:Choice>
    <mc:Fallback>
      <p:transition spd="slow" advTm="322"/>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to </a:t>
            </a:r>
            <a:r>
              <a:rPr lang="en-US" altLang="zh-CN" kern="0" dirty="0" err="1" smtClean="0">
                <a:solidFill>
                  <a:schemeClr val="bg1"/>
                </a:solidFill>
                <a:latin typeface="Arial" panose="020B0604020202020204" pitchFamily="34" charset="0"/>
                <a:cs typeface="Arial" panose="020B0604020202020204" pitchFamily="34" charset="0"/>
              </a:rPr>
              <a:t>Linac</a:t>
            </a:r>
            <a:r>
              <a:rPr lang="en-US" altLang="zh-CN" kern="0" dirty="0" smtClean="0">
                <a:solidFill>
                  <a:schemeClr val="bg1"/>
                </a:solidFill>
                <a:latin typeface="Arial" panose="020B0604020202020204" pitchFamily="34" charset="0"/>
                <a:cs typeface="Arial" panose="020B0604020202020204" pitchFamily="34" charset="0"/>
              </a:rPr>
              <a:t> &amp; Damping </a:t>
            </a:r>
            <a:r>
              <a:rPr lang="en-US" altLang="zh-CN" kern="0" dirty="0" smtClean="0">
                <a:solidFill>
                  <a:schemeClr val="bg1"/>
                </a:solidFill>
                <a:latin typeface="Arial" panose="020B0604020202020204" pitchFamily="34" charset="0"/>
                <a:cs typeface="Arial" panose="020B0604020202020204" pitchFamily="34" charset="0"/>
              </a:rPr>
              <a:t>ring: Hardware</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13" name="文本框 42">
            <a:extLst>
              <a:ext uri="{FF2B5EF4-FFF2-40B4-BE49-F238E27FC236}">
                <a16:creationId xmlns:a16="http://schemas.microsoft.com/office/drawing/2014/main" id="{EF9B9541-540A-4865-8767-AD14094D507F}"/>
              </a:ext>
            </a:extLst>
          </p:cNvPr>
          <p:cNvSpPr txBox="1"/>
          <p:nvPr/>
        </p:nvSpPr>
        <p:spPr>
          <a:xfrm>
            <a:off x="83920" y="941297"/>
            <a:ext cx="11875102" cy="1015663"/>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Preliminary study for C-band Acc. Structure</a:t>
            </a:r>
          </a:p>
          <a:p>
            <a:endPar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endParaRPr>
          </a:p>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Design work for 650M DR RF cavity</a:t>
            </a:r>
            <a:endParaRPr lang="en-US" altLang="zh-CN" sz="2000" dirty="0">
              <a:solidFill>
                <a:srgbClr val="C00000"/>
              </a:solidFill>
              <a:latin typeface="Arial" panose="020B0604020202020204" pitchFamily="34" charset="0"/>
              <a:cs typeface="Arial" panose="020B0604020202020204" pitchFamily="34" charset="0"/>
              <a:sym typeface="Symbol" panose="05050102010706020507" pitchFamily="18" charset="2"/>
            </a:endParaRPr>
          </a:p>
        </p:txBody>
      </p:sp>
      <p:pic>
        <p:nvPicPr>
          <p:cNvPr id="3" name="Picture 2"/>
          <p:cNvPicPr>
            <a:picLocks noChangeAspect="1"/>
          </p:cNvPicPr>
          <p:nvPr/>
        </p:nvPicPr>
        <p:blipFill>
          <a:blip r:embed="rId2"/>
          <a:stretch>
            <a:fillRect/>
          </a:stretch>
        </p:blipFill>
        <p:spPr>
          <a:xfrm>
            <a:off x="7187881" y="2939546"/>
            <a:ext cx="4347084" cy="2046043"/>
          </a:xfrm>
          <a:prstGeom prst="rect">
            <a:avLst/>
          </a:prstGeom>
        </p:spPr>
      </p:pic>
      <p:pic>
        <p:nvPicPr>
          <p:cNvPr id="5" name="Picture 4"/>
          <p:cNvPicPr>
            <a:picLocks noChangeAspect="1"/>
          </p:cNvPicPr>
          <p:nvPr/>
        </p:nvPicPr>
        <p:blipFill>
          <a:blip r:embed="rId3"/>
          <a:stretch>
            <a:fillRect/>
          </a:stretch>
        </p:blipFill>
        <p:spPr>
          <a:xfrm>
            <a:off x="6991086" y="798996"/>
            <a:ext cx="4645555" cy="2225233"/>
          </a:xfrm>
          <a:prstGeom prst="rect">
            <a:avLst/>
          </a:prstGeom>
        </p:spPr>
      </p:pic>
      <p:pic>
        <p:nvPicPr>
          <p:cNvPr id="30" name="图片 37"/>
          <p:cNvPicPr>
            <a:picLocks noChangeAspect="1"/>
          </p:cNvPicPr>
          <p:nvPr/>
        </p:nvPicPr>
        <p:blipFill>
          <a:blip r:embed="rId4"/>
          <a:stretch>
            <a:fillRect/>
          </a:stretch>
        </p:blipFill>
        <p:spPr>
          <a:xfrm>
            <a:off x="7244941" y="4985589"/>
            <a:ext cx="4340862" cy="1124859"/>
          </a:xfrm>
          <a:prstGeom prst="rect">
            <a:avLst/>
          </a:prstGeom>
        </p:spPr>
      </p:pic>
      <p:pic>
        <p:nvPicPr>
          <p:cNvPr id="10" name="Picture 9"/>
          <p:cNvPicPr>
            <a:picLocks noChangeAspect="1"/>
          </p:cNvPicPr>
          <p:nvPr/>
        </p:nvPicPr>
        <p:blipFill>
          <a:blip r:embed="rId5"/>
          <a:stretch>
            <a:fillRect/>
          </a:stretch>
        </p:blipFill>
        <p:spPr>
          <a:xfrm>
            <a:off x="280689" y="2100806"/>
            <a:ext cx="6240025" cy="4114800"/>
          </a:xfrm>
          <a:prstGeom prst="rect">
            <a:avLst/>
          </a:prstGeom>
        </p:spPr>
      </p:pic>
      <p:sp>
        <p:nvSpPr>
          <p:cNvPr id="31" name="Rectangle 30"/>
          <p:cNvSpPr/>
          <p:nvPr/>
        </p:nvSpPr>
        <p:spPr>
          <a:xfrm>
            <a:off x="7336029" y="6167326"/>
            <a:ext cx="4497770" cy="369332"/>
          </a:xfrm>
          <a:prstGeom prst="rect">
            <a:avLst/>
          </a:prstGeom>
        </p:spPr>
        <p:txBody>
          <a:bodyPr wrap="none">
            <a:spAutoFit/>
          </a:bodyPr>
          <a:lstStyle/>
          <a:p>
            <a:r>
              <a:rPr lang="en-US" altLang="zh-CN" b="1" dirty="0" smtClean="0">
                <a:solidFill>
                  <a:srgbClr val="0070C0"/>
                </a:solidFill>
                <a:latin typeface="Arial" panose="020B0604020202020204" pitchFamily="34" charset="0"/>
                <a:cs typeface="Arial" panose="020B0604020202020204" pitchFamily="34" charset="0"/>
              </a:rPr>
              <a:t>Waiting for C-band Klystron for the test</a:t>
            </a:r>
            <a:endParaRPr lang="en-US" altLang="zh-CN" b="1" dirty="0">
              <a:solidFill>
                <a:srgbClr val="0070C0"/>
              </a:solidFill>
              <a:latin typeface="Arial" panose="020B0604020202020204" pitchFamily="34" charset="0"/>
              <a:cs typeface="Arial" panose="020B0604020202020204" pitchFamily="34" charset="0"/>
            </a:endParaRPr>
          </a:p>
        </p:txBody>
      </p:sp>
      <p:sp>
        <p:nvSpPr>
          <p:cNvPr id="32" name="Slide Number Placeholder 31"/>
          <p:cNvSpPr>
            <a:spLocks noGrp="1"/>
          </p:cNvSpPr>
          <p:nvPr>
            <p:ph type="sldNum" sz="quarter" idx="12"/>
          </p:nvPr>
        </p:nvSpPr>
        <p:spPr/>
        <p:txBody>
          <a:bodyPr/>
          <a:lstStyle/>
          <a:p>
            <a:fld id="{27F552FA-C358-4F70-9CE8-3E41459FCE36}" type="slidenum">
              <a:rPr lang="zh-CN" altLang="en-US" smtClean="0"/>
              <a:t>18</a:t>
            </a:fld>
            <a:endParaRPr lang="zh-CN" altLang="en-US"/>
          </a:p>
        </p:txBody>
      </p:sp>
    </p:spTree>
    <p:extLst>
      <p:ext uri="{BB962C8B-B14F-4D97-AF65-F5344CB8AC3E}">
        <p14:creationId xmlns:p14="http://schemas.microsoft.com/office/powerpoint/2010/main" val="2132909403"/>
      </p:ext>
    </p:extLst>
  </p:cSld>
  <p:clrMapOvr>
    <a:masterClrMapping/>
  </p:clrMapOvr>
  <mc:AlternateContent xmlns:mc="http://schemas.openxmlformats.org/markup-compatibility/2006">
    <mc:Choice xmlns:p14="http://schemas.microsoft.com/office/powerpoint/2010/main" Requires="p14">
      <p:transition spd="slow" p14:dur="2000" advTm="72"/>
    </mc:Choice>
    <mc:Fallback>
      <p:transition spd="slow" advTm="72"/>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Recommendations to </a:t>
            </a:r>
            <a:r>
              <a:rPr lang="en-US" altLang="zh-CN" sz="3200" kern="0" dirty="0" err="1" smtClean="0">
                <a:solidFill>
                  <a:schemeClr val="bg1"/>
                </a:solidFill>
                <a:latin typeface="Arial" panose="020B0604020202020204" pitchFamily="34" charset="0"/>
                <a:cs typeface="Arial" panose="020B0604020202020204" pitchFamily="34" charset="0"/>
              </a:rPr>
              <a:t>Linac</a:t>
            </a:r>
            <a:r>
              <a:rPr lang="en-US" altLang="zh-CN" sz="3200" kern="0" dirty="0" smtClean="0">
                <a:solidFill>
                  <a:schemeClr val="bg1"/>
                </a:solidFill>
                <a:latin typeface="Arial" panose="020B0604020202020204" pitchFamily="34" charset="0"/>
                <a:cs typeface="Arial" panose="020B0604020202020204" pitchFamily="34" charset="0"/>
              </a:rPr>
              <a:t> &amp; Damping ring</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p:txBody>
          <a:bodyPr/>
          <a:lstStyle/>
          <a:p>
            <a:fld id="{27F552FA-C358-4F70-9CE8-3E41459FCE36}" type="slidenum">
              <a:rPr lang="zh-CN" altLang="en-US" smtClean="0"/>
              <a:t>19</a:t>
            </a:fld>
            <a:endParaRPr lang="zh-CN" altLang="en-US"/>
          </a:p>
        </p:txBody>
      </p:sp>
      <p:sp>
        <p:nvSpPr>
          <p:cNvPr id="10" name="文本框 42">
            <a:extLst>
              <a:ext uri="{FF2B5EF4-FFF2-40B4-BE49-F238E27FC236}">
                <a16:creationId xmlns:a16="http://schemas.microsoft.com/office/drawing/2014/main" id="{EF9B9541-540A-4865-8767-AD14094D507F}"/>
              </a:ext>
            </a:extLst>
          </p:cNvPr>
          <p:cNvSpPr txBox="1"/>
          <p:nvPr/>
        </p:nvSpPr>
        <p:spPr>
          <a:xfrm>
            <a:off x="210541" y="4990004"/>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Check all parameters whether compatible with H-</a:t>
            </a:r>
            <a:r>
              <a:rPr lang="en-US" altLang="zh-CN" sz="2000" kern="100" dirty="0" err="1" smtClean="0">
                <a:solidFill>
                  <a:srgbClr val="C00000"/>
                </a:solidFill>
                <a:latin typeface="Arial" panose="020B0604020202020204" pitchFamily="34" charset="0"/>
                <a:ea typeface="微软雅黑" panose="020B0503020204020204" pitchFamily="34" charset="-122"/>
                <a:cs typeface="Arial" panose="020B0604020202020204" pitchFamily="34" charset="0"/>
              </a:rPr>
              <a:t>Lumi</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 for Z mode</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2" name="文本框 42">
            <a:extLst>
              <a:ext uri="{FF2B5EF4-FFF2-40B4-BE49-F238E27FC236}">
                <a16:creationId xmlns:a16="http://schemas.microsoft.com/office/drawing/2014/main" id="{EF9B9541-540A-4865-8767-AD14094D507F}"/>
              </a:ext>
            </a:extLst>
          </p:cNvPr>
          <p:cNvSpPr txBox="1"/>
          <p:nvPr/>
        </p:nvSpPr>
        <p:spPr>
          <a:xfrm>
            <a:off x="210541" y="3355938"/>
            <a:ext cx="10455538"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DR design seems not mature, reconsider the design based on simulated Positrons from the target through the </a:t>
            </a:r>
            <a:r>
              <a:rPr lang="en-US" altLang="zh-CN" sz="2000" dirty="0" err="1" smtClean="0">
                <a:solidFill>
                  <a:srgbClr val="C00000"/>
                </a:solidFill>
                <a:latin typeface="Arial" panose="020B0604020202020204" pitchFamily="34" charset="0"/>
                <a:cs typeface="Arial" panose="020B0604020202020204" pitchFamily="34" charset="0"/>
              </a:rPr>
              <a:t>linac</a:t>
            </a:r>
            <a:r>
              <a:rPr lang="en-US" altLang="zh-CN" sz="2000" dirty="0" smtClean="0">
                <a:solidFill>
                  <a:srgbClr val="C00000"/>
                </a:solidFill>
                <a:latin typeface="Arial" panose="020B0604020202020204" pitchFamily="34" charset="0"/>
                <a:cs typeface="Arial" panose="020B0604020202020204" pitchFamily="34" charset="0"/>
              </a:rPr>
              <a:t> and energy compressor with the realistic distributions</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5" name="文本框 42">
            <a:extLst>
              <a:ext uri="{FF2B5EF4-FFF2-40B4-BE49-F238E27FC236}">
                <a16:creationId xmlns:a16="http://schemas.microsoft.com/office/drawing/2014/main" id="{EF9B9541-540A-4865-8767-AD14094D507F}"/>
              </a:ext>
            </a:extLst>
          </p:cNvPr>
          <p:cNvSpPr txBox="1"/>
          <p:nvPr/>
        </p:nvSpPr>
        <p:spPr>
          <a:xfrm>
            <a:off x="197034" y="4294077"/>
            <a:ext cx="11329427"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Check the reason of the emittance growth after about 800m even without error</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9" name="文本框 42">
            <a:extLst>
              <a:ext uri="{FF2B5EF4-FFF2-40B4-BE49-F238E27FC236}">
                <a16:creationId xmlns:a16="http://schemas.microsoft.com/office/drawing/2014/main" id="{EF9B9541-540A-4865-8767-AD14094D507F}"/>
              </a:ext>
            </a:extLst>
          </p:cNvPr>
          <p:cNvSpPr txBox="1"/>
          <p:nvPr/>
        </p:nvSpPr>
        <p:spPr>
          <a:xfrm>
            <a:off x="183527" y="1333661"/>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Establish a consistent injection diagram for the collider, booster, damping ring and </a:t>
            </a:r>
            <a:r>
              <a:rPr lang="en-US" altLang="zh-CN" sz="2000" kern="100" dirty="0" err="1" smtClean="0">
                <a:solidFill>
                  <a:srgbClr val="0070C0"/>
                </a:solidFill>
                <a:latin typeface="Arial" panose="020B0604020202020204" pitchFamily="34" charset="0"/>
                <a:ea typeface="微软雅黑" panose="020B0503020204020204" pitchFamily="34" charset="-122"/>
                <a:cs typeface="Arial" panose="020B0604020202020204" pitchFamily="34" charset="0"/>
              </a:rPr>
              <a:t>linac</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20" name="文本框 42">
            <a:extLst>
              <a:ext uri="{FF2B5EF4-FFF2-40B4-BE49-F238E27FC236}">
                <a16:creationId xmlns:a16="http://schemas.microsoft.com/office/drawing/2014/main" id="{EF9B9541-540A-4865-8767-AD14094D507F}"/>
              </a:ext>
            </a:extLst>
          </p:cNvPr>
          <p:cNvSpPr txBox="1"/>
          <p:nvPr/>
        </p:nvSpPr>
        <p:spPr>
          <a:xfrm>
            <a:off x="197034" y="1885598"/>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More info. for C-band structure</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17" name="TextBox 16"/>
          <p:cNvSpPr txBox="1"/>
          <p:nvPr/>
        </p:nvSpPr>
        <p:spPr>
          <a:xfrm rot="20702193">
            <a:off x="1884829" y="3348710"/>
            <a:ext cx="8627314" cy="1015663"/>
          </a:xfrm>
          <a:prstGeom prst="rect">
            <a:avLst/>
          </a:prstGeom>
          <a:solidFill>
            <a:schemeClr val="bg1"/>
          </a:solidFill>
          <a:ln w="31750">
            <a:solidFill>
              <a:srgbClr val="002060"/>
            </a:solidFill>
          </a:ln>
        </p:spPr>
        <p:txBody>
          <a:bodyPr wrap="square" rtlCol="0">
            <a:spAutoFit/>
          </a:bodyPr>
          <a:lstStyle/>
          <a:p>
            <a:pPr marL="285750" indent="-285750">
              <a:buFont typeface="Wingdings" panose="05000000000000000000" pitchFamily="2" charset="2"/>
              <a:buChar char="Ø"/>
            </a:pPr>
            <a:r>
              <a:rPr lang="en-US" altLang="zh-CN" sz="2000" dirty="0" smtClean="0">
                <a:latin typeface="Arial" panose="020B0604020202020204" pitchFamily="34" charset="0"/>
                <a:cs typeface="Arial" panose="020B0604020202020204" pitchFamily="34" charset="0"/>
              </a:rPr>
              <a:t>Check the injector diagram for all modes from DR and </a:t>
            </a:r>
            <a:r>
              <a:rPr lang="en-US" altLang="zh-CN" sz="2000" dirty="0" err="1" smtClean="0">
                <a:latin typeface="Arial" panose="020B0604020202020204" pitchFamily="34" charset="0"/>
                <a:cs typeface="Arial" panose="020B0604020202020204" pitchFamily="34" charset="0"/>
              </a:rPr>
              <a:t>Linac</a:t>
            </a:r>
            <a:endParaRPr lang="en-US" altLang="zh-CN" sz="2000"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altLang="zh-CN" sz="2000" dirty="0" smtClean="0">
                <a:latin typeface="Arial" panose="020B0604020202020204" pitchFamily="34" charset="0"/>
                <a:cs typeface="Arial" panose="020B0604020202020204" pitchFamily="34" charset="0"/>
              </a:rPr>
              <a:t>Check the parameters, including LINAC, consistency for H-</a:t>
            </a:r>
            <a:r>
              <a:rPr lang="en-US" altLang="zh-CN" sz="2000" dirty="0" err="1" smtClean="0">
                <a:latin typeface="Arial" panose="020B0604020202020204" pitchFamily="34" charset="0"/>
                <a:cs typeface="Arial" panose="020B0604020202020204" pitchFamily="34" charset="0"/>
              </a:rPr>
              <a:t>Lumi</a:t>
            </a:r>
            <a:r>
              <a:rPr lang="en-US" altLang="zh-CN" sz="2000" dirty="0" smtClean="0">
                <a:latin typeface="Arial" panose="020B0604020202020204" pitchFamily="34" charset="0"/>
                <a:cs typeface="Arial" panose="020B0604020202020204" pitchFamily="34" charset="0"/>
              </a:rPr>
              <a:t> Z</a:t>
            </a:r>
          </a:p>
          <a:p>
            <a:pPr marL="285750" indent="-285750">
              <a:buFont typeface="Wingdings" panose="05000000000000000000" pitchFamily="2" charset="2"/>
              <a:buChar char="Ø"/>
            </a:pPr>
            <a:r>
              <a:rPr lang="en-US" altLang="zh-CN" sz="2000" dirty="0" smtClean="0">
                <a:latin typeface="Arial" panose="020B0604020202020204" pitchFamily="34" charset="0"/>
                <a:cs typeface="Arial" panose="020B0604020202020204" pitchFamily="34" charset="0"/>
              </a:rPr>
              <a:t>Further studies for DR</a:t>
            </a:r>
            <a:endParaRPr lang="zh-CN" altLang="en-US"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19752721"/>
      </p:ext>
    </p:extLst>
  </p:cSld>
  <p:clrMapOvr>
    <a:masterClrMapping/>
  </p:clrMapOvr>
  <mc:AlternateContent xmlns:mc="http://schemas.openxmlformats.org/markup-compatibility/2006">
    <mc:Choice xmlns:p14="http://schemas.microsoft.com/office/powerpoint/2010/main" Requires="p14">
      <p:transition spd="slow" p14:dur="2000" advTm="317"/>
    </mc:Choice>
    <mc:Fallback>
      <p:transition spd="slow" advTm="3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a:xfrm>
            <a:off x="1590149" y="0"/>
            <a:ext cx="8229600" cy="605682"/>
          </a:xfrm>
          <a:prstGeom prst="rect">
            <a:avLst/>
          </a:prstGeom>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r>
              <a:rPr lang="en-US" altLang="zh-CN" sz="4000" kern="0" dirty="0" smtClean="0">
                <a:solidFill>
                  <a:schemeClr val="tx2">
                    <a:lumMod val="75000"/>
                  </a:schemeClr>
                </a:solidFill>
              </a:rPr>
              <a:t>Contents</a:t>
            </a:r>
            <a:endParaRPr lang="zh-CN" altLang="en-US" sz="4000" kern="0" dirty="0">
              <a:solidFill>
                <a:schemeClr val="tx2">
                  <a:lumMod val="75000"/>
                </a:schemeClr>
              </a:solidFill>
            </a:endParaRPr>
          </a:p>
        </p:txBody>
      </p:sp>
      <p:sp>
        <p:nvSpPr>
          <p:cNvPr id="7" name="Rectangle 6"/>
          <p:cNvSpPr/>
          <p:nvPr/>
        </p:nvSpPr>
        <p:spPr>
          <a:xfrm>
            <a:off x="0" y="810601"/>
            <a:ext cx="12072665" cy="53752"/>
          </a:xfrm>
          <a:prstGeom prst="rect">
            <a:avLst/>
          </a:prstGeom>
          <a:solidFill>
            <a:schemeClr val="tx2"/>
          </a:solid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mj-ea"/>
              <a:ea typeface="+mj-ea"/>
            </a:endParaRPr>
          </a:p>
        </p:txBody>
      </p:sp>
      <p:sp>
        <p:nvSpPr>
          <p:cNvPr id="10" name="TextBox 9"/>
          <p:cNvSpPr txBox="1"/>
          <p:nvPr/>
        </p:nvSpPr>
        <p:spPr>
          <a:xfrm>
            <a:off x="390275" y="748262"/>
            <a:ext cx="11115077" cy="1200329"/>
          </a:xfrm>
          <a:prstGeom prst="rect">
            <a:avLst/>
          </a:prstGeom>
          <a:noFill/>
        </p:spPr>
        <p:txBody>
          <a:bodyPr wrap="square" rtlCol="0">
            <a:spAutoFit/>
          </a:bodyPr>
          <a:lstStyle/>
          <a:p>
            <a:pPr marL="571500" indent="-571500">
              <a:lnSpc>
                <a:spcPct val="150000"/>
              </a:lnSpc>
              <a:buAutoNum type="romanUcPeriod"/>
            </a:pPr>
            <a:r>
              <a:rPr lang="en-US" altLang="zh-CN" sz="2400" dirty="0" smtClean="0">
                <a:latin typeface="Arial" panose="020B0604020202020204" pitchFamily="34" charset="0"/>
                <a:ea typeface="黑体" panose="02010609060101010101" pitchFamily="49" charset="-122"/>
                <a:cs typeface="Arial" panose="020B0604020202020204" pitchFamily="34" charset="0"/>
              </a:rPr>
              <a:t>Introductions</a:t>
            </a:r>
          </a:p>
          <a:p>
            <a:pPr marL="571500" indent="-571500">
              <a:lnSpc>
                <a:spcPct val="150000"/>
              </a:lnSpc>
              <a:buAutoNum type="romanUcPeriod"/>
            </a:pPr>
            <a:r>
              <a:rPr lang="en-US" sz="2400" dirty="0" smtClean="0">
                <a:latin typeface="Arial" panose="020B0604020202020204" pitchFamily="34" charset="0"/>
                <a:ea typeface="黑体" panose="02010609060101010101" pitchFamily="49" charset="-122"/>
                <a:cs typeface="Arial" panose="020B0604020202020204" pitchFamily="34" charset="0"/>
              </a:rPr>
              <a:t>Theoretical design high lights and IARC recommendations</a:t>
            </a:r>
            <a:endParaRPr lang="en-US" sz="2400" dirty="0">
              <a:latin typeface="Arial" panose="020B0604020202020204" pitchFamily="34" charset="0"/>
              <a:ea typeface="黑体" panose="02010609060101010101" pitchFamily="49" charset="-122"/>
              <a:cs typeface="Arial" panose="020B0604020202020204" pitchFamily="34" charset="0"/>
            </a:endParaRPr>
          </a:p>
        </p:txBody>
      </p:sp>
      <p:sp>
        <p:nvSpPr>
          <p:cNvPr id="2" name="TextBox 1"/>
          <p:cNvSpPr txBox="1"/>
          <p:nvPr/>
        </p:nvSpPr>
        <p:spPr>
          <a:xfrm>
            <a:off x="1028816" y="1987705"/>
            <a:ext cx="8413399" cy="1477328"/>
          </a:xfrm>
          <a:prstGeom prst="rect">
            <a:avLst/>
          </a:prstGeom>
          <a:noFill/>
        </p:spPr>
        <p:txBody>
          <a:bodyPr wrap="square" rtlCol="0">
            <a:spAutoFit/>
          </a:bodyPr>
          <a:lstStyle/>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Collider ring parameters update </a:t>
            </a:r>
          </a:p>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Booster scheme</a:t>
            </a:r>
          </a:p>
          <a:p>
            <a:pPr marL="285750" indent="-285750">
              <a:buFont typeface="Arial" panose="020B0604020202020204" pitchFamily="34" charset="0"/>
              <a:buChar char="•"/>
            </a:pPr>
            <a:r>
              <a:rPr lang="en-US" altLang="zh-CN" dirty="0" err="1" smtClean="0">
                <a:solidFill>
                  <a:schemeClr val="tx1">
                    <a:lumMod val="65000"/>
                    <a:lumOff val="35000"/>
                  </a:schemeClr>
                </a:solidFill>
                <a:latin typeface="Arial" panose="020B0604020202020204" pitchFamily="34" charset="0"/>
                <a:cs typeface="Arial" panose="020B0604020202020204" pitchFamily="34" charset="0"/>
              </a:rPr>
              <a:t>Linac</a:t>
            </a:r>
            <a:r>
              <a:rPr lang="en-US" altLang="zh-CN" dirty="0" smtClean="0">
                <a:solidFill>
                  <a:schemeClr val="tx1">
                    <a:lumMod val="65000"/>
                    <a:lumOff val="35000"/>
                  </a:schemeClr>
                </a:solidFill>
                <a:latin typeface="Arial" panose="020B0604020202020204" pitchFamily="34" charset="0"/>
                <a:cs typeface="Arial" panose="020B0604020202020204" pitchFamily="34" charset="0"/>
              </a:rPr>
              <a:t> new </a:t>
            </a:r>
            <a:r>
              <a:rPr lang="en-US" altLang="zh-CN" dirty="0" smtClean="0">
                <a:solidFill>
                  <a:schemeClr val="tx1">
                    <a:lumMod val="65000"/>
                    <a:lumOff val="35000"/>
                  </a:schemeClr>
                </a:solidFill>
                <a:latin typeface="Arial" panose="020B0604020202020204" pitchFamily="34" charset="0"/>
                <a:cs typeface="Arial" panose="020B0604020202020204" pitchFamily="34" charset="0"/>
              </a:rPr>
              <a:t>baseline</a:t>
            </a:r>
          </a:p>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MDI issues</a:t>
            </a:r>
          </a:p>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Collective instabilities</a:t>
            </a:r>
            <a:endParaRPr lang="zh-CN" alt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TextBox 16"/>
          <p:cNvSpPr txBox="1"/>
          <p:nvPr/>
        </p:nvSpPr>
        <p:spPr>
          <a:xfrm>
            <a:off x="1028816" y="4013097"/>
            <a:ext cx="10984731" cy="2031325"/>
          </a:xfrm>
          <a:prstGeom prst="rect">
            <a:avLst/>
          </a:prstGeom>
          <a:noFill/>
        </p:spPr>
        <p:txBody>
          <a:bodyPr wrap="square" rtlCol="0">
            <a:spAutoFit/>
          </a:bodyPr>
          <a:lstStyle/>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SRF development (platform, cavities, </a:t>
            </a:r>
            <a:r>
              <a:rPr lang="en-US" altLang="zh-CN" dirty="0" err="1" smtClean="0">
                <a:solidFill>
                  <a:schemeClr val="tx1">
                    <a:lumMod val="65000"/>
                    <a:lumOff val="35000"/>
                  </a:schemeClr>
                </a:solidFill>
                <a:latin typeface="Arial" panose="020B0604020202020204" pitchFamily="34" charset="0"/>
                <a:cs typeface="Arial" panose="020B0604020202020204" pitchFamily="34" charset="0"/>
              </a:rPr>
              <a:t>cryomodules</a:t>
            </a:r>
            <a:r>
              <a:rPr lang="en-US" altLang="zh-CN" dirty="0" smtClean="0">
                <a:solidFill>
                  <a:schemeClr val="tx1">
                    <a:lumMod val="65000"/>
                    <a:lumOff val="35000"/>
                  </a:schemeClr>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650M high efficiency klystrons </a:t>
            </a:r>
          </a:p>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Normal temperature magnets (booster dipoles, dual </a:t>
            </a:r>
            <a:r>
              <a:rPr lang="en-US" altLang="zh-CN" dirty="0" smtClean="0">
                <a:solidFill>
                  <a:schemeClr val="tx1">
                    <a:lumMod val="65000"/>
                    <a:lumOff val="35000"/>
                  </a:schemeClr>
                </a:solidFill>
                <a:latin typeface="Arial" panose="020B0604020202020204" pitchFamily="34" charset="0"/>
                <a:cs typeface="Arial" panose="020B0604020202020204" pitchFamily="34" charset="0"/>
              </a:rPr>
              <a:t>aperture </a:t>
            </a:r>
            <a:r>
              <a:rPr lang="en-US" altLang="zh-CN" dirty="0" smtClean="0">
                <a:solidFill>
                  <a:schemeClr val="tx1">
                    <a:lumMod val="65000"/>
                    <a:lumOff val="35000"/>
                  </a:schemeClr>
                </a:solidFill>
                <a:latin typeface="Arial" panose="020B0604020202020204" pitchFamily="34" charset="0"/>
                <a:cs typeface="Arial" panose="020B0604020202020204" pitchFamily="34" charset="0"/>
              </a:rPr>
              <a:t>quadrupoles and </a:t>
            </a:r>
            <a:r>
              <a:rPr lang="en-US" altLang="zh-CN" dirty="0" err="1" smtClean="0">
                <a:solidFill>
                  <a:schemeClr val="tx1">
                    <a:lumMod val="65000"/>
                    <a:lumOff val="35000"/>
                  </a:schemeClr>
                </a:solidFill>
                <a:latin typeface="Arial" panose="020B0604020202020204" pitchFamily="34" charset="0"/>
                <a:cs typeface="Arial" panose="020B0604020202020204" pitchFamily="34" charset="0"/>
              </a:rPr>
              <a:t>sextupoles</a:t>
            </a:r>
            <a:endParaRPr lang="en-US" altLang="zh-CN" dirty="0" smtClean="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Electrostatic-magnet deflector</a:t>
            </a:r>
          </a:p>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Hardware for injection/extraction</a:t>
            </a:r>
          </a:p>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Final focus Superconducting </a:t>
            </a:r>
            <a:r>
              <a:rPr lang="en-US" altLang="zh-CN" dirty="0" smtClean="0">
                <a:solidFill>
                  <a:schemeClr val="tx1">
                    <a:lumMod val="65000"/>
                    <a:lumOff val="35000"/>
                  </a:schemeClr>
                </a:solidFill>
                <a:latin typeface="Arial" panose="020B0604020202020204" pitchFamily="34" charset="0"/>
                <a:cs typeface="Arial" panose="020B0604020202020204" pitchFamily="34" charset="0"/>
              </a:rPr>
              <a:t>quadrupoles</a:t>
            </a:r>
          </a:p>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Mechanics</a:t>
            </a:r>
            <a:endParaRPr lang="en-US" altLang="zh-CN" dirty="0" smtClean="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TextBox 17"/>
          <p:cNvSpPr txBox="1"/>
          <p:nvPr/>
        </p:nvSpPr>
        <p:spPr>
          <a:xfrm>
            <a:off x="390274" y="3366766"/>
            <a:ext cx="11115077" cy="646331"/>
          </a:xfrm>
          <a:prstGeom prst="rect">
            <a:avLst/>
          </a:prstGeom>
          <a:noFill/>
        </p:spPr>
        <p:txBody>
          <a:bodyPr wrap="square" rtlCol="0">
            <a:spAutoFit/>
          </a:bodyPr>
          <a:lstStyle/>
          <a:p>
            <a:pPr marL="446088" indent="-446088">
              <a:lnSpc>
                <a:spcPct val="150000"/>
              </a:lnSpc>
            </a:pPr>
            <a:r>
              <a:rPr lang="en-US" altLang="zh-CN" sz="2400" dirty="0" smtClean="0">
                <a:latin typeface="Arial" panose="020B0604020202020204" pitchFamily="34" charset="0"/>
                <a:ea typeface="黑体" panose="02010609060101010101" pitchFamily="49" charset="-122"/>
                <a:cs typeface="Arial" panose="020B0604020202020204" pitchFamily="34" charset="0"/>
              </a:rPr>
              <a:t>III.   IARC recommendations to the key technology hardware R&amp;D</a:t>
            </a:r>
            <a:endParaRPr lang="en-US" sz="2400" dirty="0">
              <a:latin typeface="Arial" panose="020B0604020202020204" pitchFamily="34" charset="0"/>
              <a:ea typeface="黑体" panose="02010609060101010101" pitchFamily="49" charset="-122"/>
              <a:cs typeface="Arial" panose="020B0604020202020204" pitchFamily="34" charset="0"/>
            </a:endParaRPr>
          </a:p>
        </p:txBody>
      </p:sp>
      <p:sp>
        <p:nvSpPr>
          <p:cNvPr id="19" name="TextBox 18"/>
          <p:cNvSpPr txBox="1"/>
          <p:nvPr/>
        </p:nvSpPr>
        <p:spPr>
          <a:xfrm>
            <a:off x="275702" y="5980738"/>
            <a:ext cx="5429247" cy="646331"/>
          </a:xfrm>
          <a:prstGeom prst="rect">
            <a:avLst/>
          </a:prstGeom>
          <a:noFill/>
        </p:spPr>
        <p:txBody>
          <a:bodyPr wrap="square" rtlCol="0">
            <a:spAutoFit/>
          </a:bodyPr>
          <a:lstStyle/>
          <a:p>
            <a:pPr marL="446088" indent="-446088">
              <a:lnSpc>
                <a:spcPct val="150000"/>
              </a:lnSpc>
            </a:pPr>
            <a:r>
              <a:rPr lang="en-US" altLang="zh-CN" sz="2400" dirty="0" smtClean="0">
                <a:latin typeface="Arial" panose="020B0604020202020204" pitchFamily="34" charset="0"/>
                <a:ea typeface="黑体" panose="02010609060101010101" pitchFamily="49" charset="-122"/>
                <a:cs typeface="Arial" panose="020B0604020202020204" pitchFamily="34" charset="0"/>
              </a:rPr>
              <a:t>IV.   </a:t>
            </a:r>
            <a:r>
              <a:rPr lang="en-US" altLang="zh-CN" sz="2400" dirty="0" smtClean="0">
                <a:latin typeface="Arial" panose="020B0604020202020204" pitchFamily="34" charset="0"/>
                <a:ea typeface="黑体" panose="02010609060101010101" pitchFamily="49" charset="-122"/>
                <a:cs typeface="Arial" panose="020B0604020202020204" pitchFamily="34" charset="0"/>
              </a:rPr>
              <a:t>Summary</a:t>
            </a:r>
            <a:endParaRPr lang="en-US" sz="2400" dirty="0">
              <a:latin typeface="Arial" panose="020B0604020202020204" pitchFamily="34" charset="0"/>
              <a:ea typeface="黑体" panose="02010609060101010101" pitchFamily="49" charset="-122"/>
              <a:cs typeface="Arial" panose="020B0604020202020204" pitchFamily="34" charset="0"/>
            </a:endParaRPr>
          </a:p>
        </p:txBody>
      </p:sp>
      <p:sp>
        <p:nvSpPr>
          <p:cNvPr id="3" name="Slide Number Placeholder 2"/>
          <p:cNvSpPr>
            <a:spLocks noGrp="1"/>
          </p:cNvSpPr>
          <p:nvPr>
            <p:ph type="sldNum" sz="quarter" idx="12"/>
          </p:nvPr>
        </p:nvSpPr>
        <p:spPr/>
        <p:txBody>
          <a:bodyPr/>
          <a:lstStyle/>
          <a:p>
            <a:fld id="{27F552FA-C358-4F70-9CE8-3E41459FCE36}" type="slidenum">
              <a:rPr lang="zh-CN" altLang="en-US" smtClean="0"/>
              <a:t>2</a:t>
            </a:fld>
            <a:endParaRPr lang="zh-CN" altLang="en-US"/>
          </a:p>
        </p:txBody>
      </p:sp>
    </p:spTree>
    <p:extLst>
      <p:ext uri="{BB962C8B-B14F-4D97-AF65-F5344CB8AC3E}">
        <p14:creationId xmlns:p14="http://schemas.microsoft.com/office/powerpoint/2010/main" val="1220593084"/>
      </p:ext>
    </p:extLst>
  </p:cSld>
  <p:clrMapOvr>
    <a:masterClrMapping/>
  </p:clrMapOvr>
  <mc:AlternateContent xmlns:mc="http://schemas.openxmlformats.org/markup-compatibility/2006">
    <mc:Choice xmlns:p14="http://schemas.microsoft.com/office/powerpoint/2010/main" Requires="p14">
      <p:transition spd="slow" p14:dur="2000" advTm="73"/>
    </mc:Choice>
    <mc:Fallback>
      <p:transition spd="slow" advTm="73"/>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to MDI: SR heat &amp; Beam loss</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8" name="文本框 42">
            <a:extLst>
              <a:ext uri="{FF2B5EF4-FFF2-40B4-BE49-F238E27FC236}">
                <a16:creationId xmlns:a16="http://schemas.microsoft.com/office/drawing/2014/main" id="{EF9B9541-540A-4865-8767-AD14094D507F}"/>
              </a:ext>
            </a:extLst>
          </p:cNvPr>
          <p:cNvSpPr txBox="1"/>
          <p:nvPr/>
        </p:nvSpPr>
        <p:spPr>
          <a:xfrm>
            <a:off x="0" y="682799"/>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SR heat load in normal &amp; extreme conditions </a:t>
            </a:r>
          </a:p>
        </p:txBody>
      </p:sp>
      <p:pic>
        <p:nvPicPr>
          <p:cNvPr id="10" name="图片 10">
            <a:extLst>
              <a:ext uri="{FF2B5EF4-FFF2-40B4-BE49-F238E27FC236}">
                <a16:creationId xmlns:a16="http://schemas.microsoft.com/office/drawing/2014/main" id="{A66AAA4A-3435-49A9-A971-7D42FBBC4A0A}"/>
              </a:ext>
            </a:extLst>
          </p:cNvPr>
          <p:cNvPicPr>
            <a:picLocks noChangeAspect="1"/>
          </p:cNvPicPr>
          <p:nvPr/>
        </p:nvPicPr>
        <p:blipFill>
          <a:blip r:embed="rId3"/>
          <a:stretch>
            <a:fillRect/>
          </a:stretch>
        </p:blipFill>
        <p:spPr>
          <a:xfrm>
            <a:off x="285685" y="990304"/>
            <a:ext cx="4563046" cy="2809851"/>
          </a:xfrm>
          <a:prstGeom prst="rect">
            <a:avLst/>
          </a:prstGeom>
        </p:spPr>
      </p:pic>
      <p:pic>
        <p:nvPicPr>
          <p:cNvPr id="3" name="Picture 2"/>
          <p:cNvPicPr>
            <a:picLocks noChangeAspect="1"/>
          </p:cNvPicPr>
          <p:nvPr/>
        </p:nvPicPr>
        <p:blipFill>
          <a:blip r:embed="rId4"/>
          <a:stretch>
            <a:fillRect/>
          </a:stretch>
        </p:blipFill>
        <p:spPr>
          <a:xfrm>
            <a:off x="4783806" y="1428506"/>
            <a:ext cx="3661339" cy="2262854"/>
          </a:xfrm>
          <a:prstGeom prst="rect">
            <a:avLst/>
          </a:prstGeom>
        </p:spPr>
      </p:pic>
      <p:sp>
        <p:nvSpPr>
          <p:cNvPr id="4" name="TextBox 3"/>
          <p:cNvSpPr txBox="1"/>
          <p:nvPr/>
        </p:nvSpPr>
        <p:spPr>
          <a:xfrm>
            <a:off x="8939908" y="1097972"/>
            <a:ext cx="2662177" cy="338554"/>
          </a:xfrm>
          <a:prstGeom prst="rect">
            <a:avLst/>
          </a:prstGeom>
          <a:noFill/>
        </p:spPr>
        <p:txBody>
          <a:bodyPr wrap="square" rtlCol="0">
            <a:spAutoFit/>
          </a:bodyPr>
          <a:lstStyle/>
          <a:p>
            <a:pPr algn="ctr"/>
            <a:r>
              <a:rPr lang="en-US" altLang="zh-CN" sz="1600" b="1" dirty="0" smtClean="0">
                <a:solidFill>
                  <a:srgbClr val="0070C0"/>
                </a:solidFill>
                <a:latin typeface="Arial" panose="020B0604020202020204" pitchFamily="34" charset="0"/>
                <a:cs typeface="Arial" panose="020B0604020202020204" pitchFamily="34" charset="0"/>
              </a:rPr>
              <a:t>Extreme Condition</a:t>
            </a:r>
            <a:endParaRPr lang="zh-CN" altLang="en-US" sz="1600" b="1" dirty="0">
              <a:solidFill>
                <a:srgbClr val="0070C0"/>
              </a:solidFill>
              <a:latin typeface="Arial" panose="020B0604020202020204" pitchFamily="34" charset="0"/>
              <a:cs typeface="Arial" panose="020B0604020202020204" pitchFamily="34" charset="0"/>
            </a:endParaRPr>
          </a:p>
        </p:txBody>
      </p:sp>
      <p:sp>
        <p:nvSpPr>
          <p:cNvPr id="13" name="TextBox 12"/>
          <p:cNvSpPr txBox="1"/>
          <p:nvPr/>
        </p:nvSpPr>
        <p:spPr>
          <a:xfrm>
            <a:off x="5575140" y="1089952"/>
            <a:ext cx="2662177" cy="338554"/>
          </a:xfrm>
          <a:prstGeom prst="rect">
            <a:avLst/>
          </a:prstGeom>
          <a:noFill/>
        </p:spPr>
        <p:txBody>
          <a:bodyPr wrap="square" rtlCol="0">
            <a:spAutoFit/>
          </a:bodyPr>
          <a:lstStyle/>
          <a:p>
            <a:pPr algn="ctr"/>
            <a:r>
              <a:rPr lang="en-US" altLang="zh-CN" sz="1600" b="1" dirty="0" smtClean="0">
                <a:solidFill>
                  <a:srgbClr val="0070C0"/>
                </a:solidFill>
                <a:latin typeface="Arial" panose="020B0604020202020204" pitchFamily="34" charset="0"/>
                <a:cs typeface="Arial" panose="020B0604020202020204" pitchFamily="34" charset="0"/>
              </a:rPr>
              <a:t>Normal Condition</a:t>
            </a:r>
            <a:endParaRPr lang="zh-CN" altLang="en-US" sz="1600" b="1" dirty="0">
              <a:solidFill>
                <a:srgbClr val="0070C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5"/>
          <a:srcRect l="3044" r="5055"/>
          <a:stretch/>
        </p:blipFill>
        <p:spPr>
          <a:xfrm>
            <a:off x="8436567" y="1398379"/>
            <a:ext cx="3530617" cy="1228081"/>
          </a:xfrm>
          <a:prstGeom prst="rect">
            <a:avLst/>
          </a:prstGeom>
        </p:spPr>
      </p:pic>
      <p:sp>
        <p:nvSpPr>
          <p:cNvPr id="15" name="内容占位符 2">
            <a:extLst>
              <a:ext uri="{FF2B5EF4-FFF2-40B4-BE49-F238E27FC236}">
                <a16:creationId xmlns:a16="http://schemas.microsoft.com/office/drawing/2014/main" id="{BD4F2454-163C-43C1-B7A0-2D17A2FCA47B}"/>
              </a:ext>
            </a:extLst>
          </p:cNvPr>
          <p:cNvSpPr txBox="1">
            <a:spLocks/>
          </p:cNvSpPr>
          <p:nvPr/>
        </p:nvSpPr>
        <p:spPr bwMode="auto">
          <a:xfrm>
            <a:off x="8362221" y="2667955"/>
            <a:ext cx="3750685" cy="869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891" indent="-342891"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32" indent="-285744"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2971" indent="-228594"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160" indent="-228594"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349" indent="-228594"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altLang="zh-CN" sz="1100" b="0" dirty="0">
                <a:latin typeface="Arial" panose="020B0604020202020204" pitchFamily="34" charset="0"/>
                <a:ea typeface="Arial Unicode MS" panose="020B0604020202020204" pitchFamily="34" charset="-122"/>
                <a:cs typeface="Arial" panose="020B0604020202020204" pitchFamily="34" charset="0"/>
              </a:rPr>
              <a:t>Extreme condition, </a:t>
            </a:r>
            <a:r>
              <a:rPr lang="en-US" altLang="zh-CN" sz="1100" b="0" dirty="0" err="1">
                <a:latin typeface="Arial" panose="020B0604020202020204" pitchFamily="34" charset="0"/>
                <a:ea typeface="Arial Unicode MS" panose="020B0604020202020204" pitchFamily="34" charset="-122"/>
                <a:cs typeface="Arial" panose="020B0604020202020204" pitchFamily="34" charset="0"/>
              </a:rPr>
              <a:t>eg</a:t>
            </a:r>
            <a:r>
              <a:rPr lang="en-US" altLang="zh-CN" sz="1100" b="0" dirty="0">
                <a:latin typeface="Arial" panose="020B0604020202020204" pitchFamily="34" charset="0"/>
                <a:ea typeface="Arial Unicode MS" panose="020B0604020202020204" pitchFamily="34" charset="-122"/>
                <a:cs typeface="Arial" panose="020B0604020202020204" pitchFamily="34" charset="0"/>
              </a:rPr>
              <a:t>, if a magnet power is lost, a large distortion will appear immediately for the whole ring </a:t>
            </a:r>
            <a:r>
              <a:rPr lang="en-US" altLang="zh-CN" sz="1100" b="0" dirty="0" smtClean="0">
                <a:latin typeface="Arial" panose="020B0604020202020204" pitchFamily="34" charset="0"/>
                <a:ea typeface="Arial Unicode MS" panose="020B0604020202020204" pitchFamily="34" charset="-122"/>
                <a:cs typeface="Arial" panose="020B0604020202020204" pitchFamily="34" charset="0"/>
              </a:rPr>
              <a:t>orbit.</a:t>
            </a:r>
            <a:endParaRPr lang="en-US" altLang="zh-CN" sz="1100" b="0" dirty="0">
              <a:latin typeface="Arial" panose="020B0604020202020204" pitchFamily="34" charset="0"/>
              <a:ea typeface="Arial Unicode MS" panose="020B0604020202020204" pitchFamily="34" charset="-122"/>
              <a:cs typeface="Arial" panose="020B0604020202020204" pitchFamily="34" charset="0"/>
            </a:endParaRPr>
          </a:p>
          <a:p>
            <a:pPr>
              <a:buFont typeface="Wingdings" panose="05000000000000000000" pitchFamily="2" charset="2"/>
              <a:buChar char="Ø"/>
            </a:pPr>
            <a:r>
              <a:rPr lang="en-US" altLang="zh-CN" sz="1100" b="0" dirty="0">
                <a:latin typeface="Arial" panose="020B0604020202020204" pitchFamily="34" charset="0"/>
                <a:ea typeface="Arial Unicode MS" panose="020B0604020202020204" pitchFamily="34" charset="-122"/>
                <a:cs typeface="Arial" panose="020B0604020202020204" pitchFamily="34" charset="0"/>
              </a:rPr>
              <a:t>In extreme cases ~ at least 10 times per day. The beam will be stopped within 0.5ms when abnormal</a:t>
            </a:r>
            <a:r>
              <a:rPr lang="en-US" altLang="zh-CN" sz="1100" b="0" dirty="0" smtClean="0">
                <a:latin typeface="Arial" panose="020B0604020202020204" pitchFamily="34" charset="0"/>
                <a:ea typeface="Arial Unicode MS" panose="020B0604020202020204" pitchFamily="34" charset="-122"/>
                <a:cs typeface="Arial" panose="020B0604020202020204" pitchFamily="34" charset="0"/>
              </a:rPr>
              <a:t>.</a:t>
            </a:r>
            <a:endParaRPr lang="en-US" altLang="zh-CN" sz="1100" b="0" dirty="0">
              <a:latin typeface="Arial" panose="020B0604020202020204" pitchFamily="34" charset="0"/>
              <a:ea typeface="Arial Unicode MS" panose="020B0604020202020204" pitchFamily="34" charset="-122"/>
              <a:cs typeface="Arial" panose="020B0604020202020204" pitchFamily="34" charset="0"/>
            </a:endParaRPr>
          </a:p>
        </p:txBody>
      </p:sp>
      <p:sp>
        <p:nvSpPr>
          <p:cNvPr id="16" name="文本框 42">
            <a:extLst>
              <a:ext uri="{FF2B5EF4-FFF2-40B4-BE49-F238E27FC236}">
                <a16:creationId xmlns:a16="http://schemas.microsoft.com/office/drawing/2014/main" id="{EF9B9541-540A-4865-8767-AD14094D507F}"/>
              </a:ext>
            </a:extLst>
          </p:cNvPr>
          <p:cNvSpPr txBox="1"/>
          <p:nvPr/>
        </p:nvSpPr>
        <p:spPr>
          <a:xfrm>
            <a:off x="-67519" y="3688788"/>
            <a:ext cx="11875102"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Beam loss effects due to Radiative </a:t>
            </a:r>
            <a:r>
              <a:rPr lang="en-US" altLang="zh-CN" sz="2000" kern="100" dirty="0" err="1" smtClean="0">
                <a:solidFill>
                  <a:srgbClr val="C00000"/>
                </a:solidFill>
                <a:latin typeface="Arial" panose="020B0604020202020204" pitchFamily="34" charset="0"/>
                <a:ea typeface="微软雅黑" panose="020B0503020204020204" pitchFamily="34" charset="-122"/>
                <a:cs typeface="Arial" panose="020B0604020202020204" pitchFamily="34" charset="0"/>
              </a:rPr>
              <a:t>BhaBha</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 Beam gas inelastic scattering, Beam thermal photon scattering, with multipole &amp; </a:t>
            </a:r>
            <a:r>
              <a:rPr lang="en-US" altLang="zh-CN" sz="2000" kern="100" dirty="0" err="1" smtClean="0">
                <a:solidFill>
                  <a:srgbClr val="C00000"/>
                </a:solidFill>
                <a:latin typeface="Arial" panose="020B0604020202020204" pitchFamily="34" charset="0"/>
                <a:ea typeface="微软雅黑" panose="020B0503020204020204" pitchFamily="34" charset="-122"/>
                <a:cs typeface="Arial" panose="020B0604020202020204" pitchFamily="34" charset="0"/>
              </a:rPr>
              <a:t>beambeam</a:t>
            </a:r>
            <a:endPar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4" name="Picture 13"/>
          <p:cNvPicPr>
            <a:picLocks noChangeAspect="1"/>
          </p:cNvPicPr>
          <p:nvPr/>
        </p:nvPicPr>
        <p:blipFill>
          <a:blip r:embed="rId6"/>
          <a:stretch>
            <a:fillRect/>
          </a:stretch>
        </p:blipFill>
        <p:spPr>
          <a:xfrm>
            <a:off x="4935826" y="4098563"/>
            <a:ext cx="6958852" cy="2674512"/>
          </a:xfrm>
          <a:prstGeom prst="rect">
            <a:avLst/>
          </a:prstGeom>
        </p:spPr>
      </p:pic>
      <p:sp>
        <p:nvSpPr>
          <p:cNvPr id="26" name="Slide Number Placeholder 25"/>
          <p:cNvSpPr>
            <a:spLocks noGrp="1"/>
          </p:cNvSpPr>
          <p:nvPr>
            <p:ph type="sldNum" sz="quarter" idx="12"/>
          </p:nvPr>
        </p:nvSpPr>
        <p:spPr/>
        <p:txBody>
          <a:bodyPr/>
          <a:lstStyle/>
          <a:p>
            <a:fld id="{27F552FA-C358-4F70-9CE8-3E41459FCE36}" type="slidenum">
              <a:rPr lang="zh-CN" altLang="en-US" smtClean="0"/>
              <a:t>20</a:t>
            </a:fld>
            <a:endParaRPr lang="zh-CN" altLang="en-US"/>
          </a:p>
        </p:txBody>
      </p:sp>
      <p:grpSp>
        <p:nvGrpSpPr>
          <p:cNvPr id="30" name="Group 29"/>
          <p:cNvGrpSpPr/>
          <p:nvPr/>
        </p:nvGrpSpPr>
        <p:grpSpPr>
          <a:xfrm>
            <a:off x="493664" y="4455142"/>
            <a:ext cx="10397136" cy="2261733"/>
            <a:chOff x="671464" y="4403844"/>
            <a:chExt cx="10397136" cy="2261733"/>
          </a:xfrm>
        </p:grpSpPr>
        <p:grpSp>
          <p:nvGrpSpPr>
            <p:cNvPr id="11" name="Group 10"/>
            <p:cNvGrpSpPr/>
            <p:nvPr/>
          </p:nvGrpSpPr>
          <p:grpSpPr>
            <a:xfrm>
              <a:off x="671464" y="4403844"/>
              <a:ext cx="10397136" cy="2261733"/>
              <a:chOff x="542403" y="4461647"/>
              <a:chExt cx="10397136" cy="2261733"/>
            </a:xfrm>
          </p:grpSpPr>
          <p:pic>
            <p:nvPicPr>
              <p:cNvPr id="18" name="图片 2">
                <a:extLst>
                  <a:ext uri="{FF2B5EF4-FFF2-40B4-BE49-F238E27FC236}">
                    <a16:creationId xmlns:a16="http://schemas.microsoft.com/office/drawing/2014/main" id="{0371FD24-B70D-4ED2-90C0-F9893F51FB47}"/>
                  </a:ext>
                </a:extLst>
              </p:cNvPr>
              <p:cNvPicPr>
                <a:picLocks noChangeAspect="1"/>
              </p:cNvPicPr>
              <p:nvPr/>
            </p:nvPicPr>
            <p:blipFill rotWithShape="1">
              <a:blip r:embed="rId7"/>
              <a:srcRect l="6923" t="16027" r="11804" b="6760"/>
              <a:stretch/>
            </p:blipFill>
            <p:spPr>
              <a:xfrm>
                <a:off x="542403" y="4461647"/>
                <a:ext cx="3358265" cy="2253149"/>
              </a:xfrm>
              <a:prstGeom prst="rect">
                <a:avLst/>
              </a:prstGeom>
            </p:spPr>
          </p:pic>
          <p:pic>
            <p:nvPicPr>
              <p:cNvPr id="19" name="图片 3">
                <a:extLst>
                  <a:ext uri="{FF2B5EF4-FFF2-40B4-BE49-F238E27FC236}">
                    <a16:creationId xmlns:a16="http://schemas.microsoft.com/office/drawing/2014/main" id="{637604B3-CD92-404C-A170-1416FF6AECC2}"/>
                  </a:ext>
                </a:extLst>
              </p:cNvPr>
              <p:cNvPicPr>
                <a:picLocks noChangeAspect="1"/>
              </p:cNvPicPr>
              <p:nvPr/>
            </p:nvPicPr>
            <p:blipFill rotWithShape="1">
              <a:blip r:embed="rId8"/>
              <a:srcRect l="6056" t="18551" r="11801" b="6762"/>
              <a:stretch/>
            </p:blipFill>
            <p:spPr>
              <a:xfrm>
                <a:off x="3946966" y="4546520"/>
                <a:ext cx="3376900" cy="2168276"/>
              </a:xfrm>
              <a:prstGeom prst="rect">
                <a:avLst/>
              </a:prstGeom>
            </p:spPr>
          </p:pic>
          <p:pic>
            <p:nvPicPr>
              <p:cNvPr id="21" name="图片 4">
                <a:extLst>
                  <a:ext uri="{FF2B5EF4-FFF2-40B4-BE49-F238E27FC236}">
                    <a16:creationId xmlns:a16="http://schemas.microsoft.com/office/drawing/2014/main" id="{C922D738-71FE-424B-A366-6DC11059F888}"/>
                  </a:ext>
                </a:extLst>
              </p:cNvPr>
              <p:cNvPicPr>
                <a:picLocks noChangeAspect="1"/>
              </p:cNvPicPr>
              <p:nvPr/>
            </p:nvPicPr>
            <p:blipFill rotWithShape="1">
              <a:blip r:embed="rId9"/>
              <a:srcRect l="5865" t="19164" r="10484" b="6878"/>
              <a:stretch/>
            </p:blipFill>
            <p:spPr>
              <a:xfrm>
                <a:off x="7452987" y="4546520"/>
                <a:ext cx="3486552" cy="2176860"/>
              </a:xfrm>
              <a:prstGeom prst="rect">
                <a:avLst/>
              </a:prstGeom>
            </p:spPr>
          </p:pic>
        </p:grpSp>
        <p:sp>
          <p:nvSpPr>
            <p:cNvPr id="27" name="Rectangle 26"/>
            <p:cNvSpPr/>
            <p:nvPr/>
          </p:nvSpPr>
          <p:spPr>
            <a:xfrm>
              <a:off x="1198537" y="4588834"/>
              <a:ext cx="1646605" cy="646331"/>
            </a:xfrm>
            <a:prstGeom prst="rect">
              <a:avLst/>
            </a:prstGeom>
          </p:spPr>
          <p:txBody>
            <a:bodyPr wrap="none">
              <a:spAutoFit/>
            </a:bodyPr>
            <a:lstStyle/>
            <a:p>
              <a:r>
                <a:rPr lang="en-US" altLang="zh-CN"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RBB</a:t>
              </a:r>
            </a:p>
            <a:p>
              <a:r>
                <a:rPr lang="en-US" altLang="zh-CN"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with </a:t>
              </a:r>
              <a:r>
                <a:rPr lang="en-US" altLang="zh-CN"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multipole </a:t>
              </a:r>
              <a:endParaRPr lang="zh-CN" altLang="en-US" dirty="0"/>
            </a:p>
          </p:txBody>
        </p:sp>
        <p:sp>
          <p:nvSpPr>
            <p:cNvPr id="28" name="Rectangle 27"/>
            <p:cNvSpPr/>
            <p:nvPr/>
          </p:nvSpPr>
          <p:spPr>
            <a:xfrm>
              <a:off x="4632960" y="4598994"/>
              <a:ext cx="1631022" cy="646331"/>
            </a:xfrm>
            <a:prstGeom prst="rect">
              <a:avLst/>
            </a:prstGeom>
          </p:spPr>
          <p:txBody>
            <a:bodyPr wrap="square">
              <a:spAutoFit/>
            </a:bodyPr>
            <a:lstStyle/>
            <a:p>
              <a:r>
                <a:rPr lang="en-US" altLang="zh-CN"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BG</a:t>
              </a:r>
            </a:p>
            <a:p>
              <a:r>
                <a:rPr lang="en-US" altLang="zh-CN"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with </a:t>
              </a:r>
              <a:r>
                <a:rPr lang="en-US" altLang="zh-CN"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multipole </a:t>
              </a:r>
              <a:endParaRPr lang="zh-CN" altLang="en-US" dirty="0"/>
            </a:p>
          </p:txBody>
        </p:sp>
        <p:sp>
          <p:nvSpPr>
            <p:cNvPr id="29" name="Rectangle 28"/>
            <p:cNvSpPr/>
            <p:nvPr/>
          </p:nvSpPr>
          <p:spPr>
            <a:xfrm>
              <a:off x="8124615" y="4548439"/>
              <a:ext cx="1631022" cy="646331"/>
            </a:xfrm>
            <a:prstGeom prst="rect">
              <a:avLst/>
            </a:prstGeom>
          </p:spPr>
          <p:txBody>
            <a:bodyPr wrap="square">
              <a:spAutoFit/>
            </a:bodyPr>
            <a:lstStyle/>
            <a:p>
              <a:r>
                <a:rPr lang="en-US" altLang="zh-CN"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BTH</a:t>
              </a:r>
            </a:p>
            <a:p>
              <a:r>
                <a:rPr lang="en-US" altLang="zh-CN"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with </a:t>
              </a:r>
              <a:r>
                <a:rPr lang="en-US" altLang="zh-CN"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multipole </a:t>
              </a:r>
              <a:endParaRPr lang="zh-CN" altLang="en-US" dirty="0"/>
            </a:p>
          </p:txBody>
        </p:sp>
      </p:grpSp>
      <p:grpSp>
        <p:nvGrpSpPr>
          <p:cNvPr id="34" name="Group 33"/>
          <p:cNvGrpSpPr/>
          <p:nvPr/>
        </p:nvGrpSpPr>
        <p:grpSpPr>
          <a:xfrm>
            <a:off x="493664" y="4442795"/>
            <a:ext cx="10487788" cy="2257397"/>
            <a:chOff x="1114297" y="6330"/>
            <a:chExt cx="10487788" cy="2257397"/>
          </a:xfrm>
        </p:grpSpPr>
        <p:grpSp>
          <p:nvGrpSpPr>
            <p:cNvPr id="12" name="Group 11"/>
            <p:cNvGrpSpPr/>
            <p:nvPr/>
          </p:nvGrpSpPr>
          <p:grpSpPr>
            <a:xfrm>
              <a:off x="1114297" y="6330"/>
              <a:ext cx="10487788" cy="2257397"/>
              <a:chOff x="1647511" y="1576358"/>
              <a:chExt cx="10487788" cy="2257397"/>
            </a:xfrm>
          </p:grpSpPr>
          <p:pic>
            <p:nvPicPr>
              <p:cNvPr id="23" name="图片 3">
                <a:extLst>
                  <a:ext uri="{FF2B5EF4-FFF2-40B4-BE49-F238E27FC236}">
                    <a16:creationId xmlns:a16="http://schemas.microsoft.com/office/drawing/2014/main" id="{99A0C255-E32C-4EE3-96FB-4934E2D3DC23}"/>
                  </a:ext>
                </a:extLst>
              </p:cNvPr>
              <p:cNvPicPr>
                <a:picLocks noChangeAspect="1"/>
              </p:cNvPicPr>
              <p:nvPr/>
            </p:nvPicPr>
            <p:blipFill rotWithShape="1">
              <a:blip r:embed="rId10"/>
              <a:srcRect l="6038" t="18355" r="11658" b="7457"/>
              <a:stretch/>
            </p:blipFill>
            <p:spPr>
              <a:xfrm>
                <a:off x="1647511" y="1577587"/>
                <a:ext cx="3538254" cy="2252316"/>
              </a:xfrm>
              <a:prstGeom prst="rect">
                <a:avLst/>
              </a:prstGeom>
            </p:spPr>
          </p:pic>
          <p:pic>
            <p:nvPicPr>
              <p:cNvPr id="24" name="图片 3">
                <a:extLst>
                  <a:ext uri="{FF2B5EF4-FFF2-40B4-BE49-F238E27FC236}">
                    <a16:creationId xmlns:a16="http://schemas.microsoft.com/office/drawing/2014/main" id="{F90FC792-9FFE-4FCC-948C-3D7922A24E93}"/>
                  </a:ext>
                </a:extLst>
              </p:cNvPr>
              <p:cNvPicPr>
                <a:picLocks noChangeAspect="1"/>
              </p:cNvPicPr>
              <p:nvPr/>
            </p:nvPicPr>
            <p:blipFill rotWithShape="1">
              <a:blip r:embed="rId11"/>
              <a:srcRect l="6132" t="18126" r="10770" b="7725"/>
              <a:stretch/>
            </p:blipFill>
            <p:spPr>
              <a:xfrm>
                <a:off x="5147100" y="1577587"/>
                <a:ext cx="3580439" cy="2256168"/>
              </a:xfrm>
              <a:prstGeom prst="rect">
                <a:avLst/>
              </a:prstGeom>
            </p:spPr>
          </p:pic>
          <p:pic>
            <p:nvPicPr>
              <p:cNvPr id="25" name="图片 3">
                <a:extLst>
                  <a:ext uri="{FF2B5EF4-FFF2-40B4-BE49-F238E27FC236}">
                    <a16:creationId xmlns:a16="http://schemas.microsoft.com/office/drawing/2014/main" id="{008F8560-B5AF-47B3-83D9-AD7FEAD7D056}"/>
                  </a:ext>
                </a:extLst>
              </p:cNvPr>
              <p:cNvPicPr>
                <a:picLocks noChangeAspect="1"/>
              </p:cNvPicPr>
              <p:nvPr/>
            </p:nvPicPr>
            <p:blipFill rotWithShape="1">
              <a:blip r:embed="rId12"/>
              <a:srcRect l="6116" t="17789" r="11264" b="7291"/>
              <a:stretch/>
            </p:blipFill>
            <p:spPr>
              <a:xfrm>
                <a:off x="8727539" y="1576358"/>
                <a:ext cx="3407760" cy="2182259"/>
              </a:xfrm>
              <a:prstGeom prst="rect">
                <a:avLst/>
              </a:prstGeom>
            </p:spPr>
          </p:pic>
        </p:grpSp>
        <p:sp>
          <p:nvSpPr>
            <p:cNvPr id="31" name="Rectangle 30"/>
            <p:cNvSpPr/>
            <p:nvPr/>
          </p:nvSpPr>
          <p:spPr>
            <a:xfrm>
              <a:off x="1657688" y="115339"/>
              <a:ext cx="1031051" cy="646331"/>
            </a:xfrm>
            <a:prstGeom prst="rect">
              <a:avLst/>
            </a:prstGeom>
          </p:spPr>
          <p:txBody>
            <a:bodyPr wrap="none">
              <a:spAutoFit/>
            </a:bodyPr>
            <a:lstStyle/>
            <a:p>
              <a:r>
                <a:rPr lang="en-US" altLang="zh-CN"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RBB</a:t>
              </a:r>
            </a:p>
            <a:p>
              <a:r>
                <a:rPr lang="en-US" altLang="zh-CN"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with BB </a:t>
              </a:r>
              <a:endParaRPr lang="zh-CN" altLang="en-US" dirty="0"/>
            </a:p>
          </p:txBody>
        </p:sp>
        <p:sp>
          <p:nvSpPr>
            <p:cNvPr id="32" name="Rectangle 31"/>
            <p:cNvSpPr/>
            <p:nvPr/>
          </p:nvSpPr>
          <p:spPr>
            <a:xfrm>
              <a:off x="5162888" y="105179"/>
              <a:ext cx="1031051" cy="646331"/>
            </a:xfrm>
            <a:prstGeom prst="rect">
              <a:avLst/>
            </a:prstGeom>
          </p:spPr>
          <p:txBody>
            <a:bodyPr wrap="none">
              <a:spAutoFit/>
            </a:bodyPr>
            <a:lstStyle/>
            <a:p>
              <a:r>
                <a:rPr lang="en-US" altLang="zh-CN"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BG</a:t>
              </a:r>
            </a:p>
            <a:p>
              <a:r>
                <a:rPr lang="en-US" altLang="zh-CN"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with BB </a:t>
              </a:r>
              <a:endParaRPr lang="zh-CN" altLang="en-US" dirty="0"/>
            </a:p>
          </p:txBody>
        </p:sp>
        <p:sp>
          <p:nvSpPr>
            <p:cNvPr id="33" name="Rectangle 32"/>
            <p:cNvSpPr/>
            <p:nvPr/>
          </p:nvSpPr>
          <p:spPr>
            <a:xfrm>
              <a:off x="8779848" y="135659"/>
              <a:ext cx="1031051" cy="646331"/>
            </a:xfrm>
            <a:prstGeom prst="rect">
              <a:avLst/>
            </a:prstGeom>
          </p:spPr>
          <p:txBody>
            <a:bodyPr wrap="none">
              <a:spAutoFit/>
            </a:bodyPr>
            <a:lstStyle/>
            <a:p>
              <a:r>
                <a:rPr lang="en-US" altLang="zh-CN"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BTH</a:t>
              </a:r>
            </a:p>
            <a:p>
              <a:r>
                <a:rPr lang="en-US" altLang="zh-CN"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with BB </a:t>
              </a:r>
              <a:endParaRPr lang="zh-CN" altLang="en-US" dirty="0"/>
            </a:p>
          </p:txBody>
        </p:sp>
      </p:grpSp>
    </p:spTree>
    <p:custDataLst>
      <p:tags r:id="rId1"/>
    </p:custDataLst>
    <p:extLst>
      <p:ext uri="{BB962C8B-B14F-4D97-AF65-F5344CB8AC3E}">
        <p14:creationId xmlns:p14="http://schemas.microsoft.com/office/powerpoint/2010/main" val="948982555"/>
      </p:ext>
    </p:extLst>
  </p:cSld>
  <p:clrMapOvr>
    <a:masterClrMapping/>
  </p:clrMapOvr>
  <mc:AlternateContent xmlns:mc="http://schemas.openxmlformats.org/markup-compatibility/2006">
    <mc:Choice xmlns:p14="http://schemas.microsoft.com/office/powerpoint/2010/main" Requires="p14">
      <p:transition spd="slow" p14:dur="2000" advTm="1387"/>
    </mc:Choice>
    <mc:Fallback>
      <p:transition spd="slow" advTm="13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34"/>
                                        </p:tgtEl>
                                      </p:cBhvr>
                                    </p:animEffect>
                                    <p:set>
                                      <p:cBhvr>
                                        <p:cTn id="17" dur="1" fill="hold">
                                          <p:stCondLst>
                                            <p:cond delay="499"/>
                                          </p:stCondLst>
                                        </p:cTn>
                                        <p:tgtEl>
                                          <p:spTgt spid="3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to MDI: HOM</a:t>
            </a:r>
            <a:endParaRPr lang="en-US" altLang="zh-CN" kern="0" dirty="0" smtClean="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82890" y="1037678"/>
            <a:ext cx="11826220" cy="5302161"/>
          </a:xfrm>
          <a:prstGeom prst="rect">
            <a:avLst/>
          </a:prstGeom>
        </p:spPr>
      </p:pic>
      <p:sp>
        <p:nvSpPr>
          <p:cNvPr id="3" name="Slide Number Placeholder 2"/>
          <p:cNvSpPr>
            <a:spLocks noGrp="1"/>
          </p:cNvSpPr>
          <p:nvPr>
            <p:ph type="sldNum" sz="quarter" idx="12"/>
          </p:nvPr>
        </p:nvSpPr>
        <p:spPr/>
        <p:txBody>
          <a:bodyPr/>
          <a:lstStyle/>
          <a:p>
            <a:fld id="{27F552FA-C358-4F70-9CE8-3E41459FCE36}" type="slidenum">
              <a:rPr lang="zh-CN" altLang="en-US" smtClean="0"/>
              <a:t>21</a:t>
            </a:fld>
            <a:endParaRPr lang="zh-CN" altLang="en-US"/>
          </a:p>
        </p:txBody>
      </p:sp>
    </p:spTree>
    <p:extLst>
      <p:ext uri="{BB962C8B-B14F-4D97-AF65-F5344CB8AC3E}">
        <p14:creationId xmlns:p14="http://schemas.microsoft.com/office/powerpoint/2010/main" val="3701312385"/>
      </p:ext>
    </p:extLst>
  </p:cSld>
  <p:clrMapOvr>
    <a:masterClrMapping/>
  </p:clrMapOvr>
  <mc:AlternateContent xmlns:mc="http://schemas.openxmlformats.org/markup-compatibility/2006">
    <mc:Choice xmlns:p14="http://schemas.microsoft.com/office/powerpoint/2010/main" Requires="p14">
      <p:transition spd="slow" p14:dur="2000" advTm="99"/>
    </mc:Choice>
    <mc:Fallback>
      <p:transition spd="slow" advTm="99"/>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to MDI: Collimator &amp; Shield</a:t>
            </a:r>
            <a:endParaRPr lang="en-US" altLang="zh-CN" kern="0" dirty="0" smtClean="0">
              <a:solidFill>
                <a:schemeClr val="bg1"/>
              </a:solidFill>
              <a:latin typeface="Arial" panose="020B0604020202020204" pitchFamily="34" charset="0"/>
              <a:cs typeface="Arial" panose="020B0604020202020204" pitchFamily="34" charset="0"/>
            </a:endParaRPr>
          </a:p>
        </p:txBody>
      </p:sp>
      <p:grpSp>
        <p:nvGrpSpPr>
          <p:cNvPr id="2" name="Group 1"/>
          <p:cNvGrpSpPr/>
          <p:nvPr/>
        </p:nvGrpSpPr>
        <p:grpSpPr>
          <a:xfrm>
            <a:off x="322865" y="867098"/>
            <a:ext cx="11546270" cy="840264"/>
            <a:chOff x="735435" y="1254742"/>
            <a:chExt cx="10916873" cy="834118"/>
          </a:xfrm>
        </p:grpSpPr>
        <p:sp>
          <p:nvSpPr>
            <p:cNvPr id="12" name="矩形: 圆角 8">
              <a:extLst>
                <a:ext uri="{FF2B5EF4-FFF2-40B4-BE49-F238E27FC236}">
                  <a16:creationId xmlns:a16="http://schemas.microsoft.com/office/drawing/2014/main" id="{FCD9B55C-4919-414D-BE3B-C3DE9BBA46C8}"/>
                </a:ext>
              </a:extLst>
            </p:cNvPr>
            <p:cNvSpPr/>
            <p:nvPr/>
          </p:nvSpPr>
          <p:spPr bwMode="auto">
            <a:xfrm>
              <a:off x="735435" y="1254742"/>
              <a:ext cx="10627232" cy="834118"/>
            </a:xfrm>
            <a:prstGeom prst="roundRect">
              <a:avLst/>
            </a:prstGeom>
            <a:solidFill>
              <a:srgbClr val="92D050">
                <a:alpha val="30000"/>
              </a:srgbClr>
            </a:solidFill>
            <a:ln>
              <a:solidFill>
                <a:srgbClr val="92D050"/>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90000"/>
                </a:lnSpc>
                <a:spcBef>
                  <a:spcPct val="20000"/>
                </a:spcBef>
                <a:spcAft>
                  <a:spcPct val="0"/>
                </a:spcAft>
                <a:buClr>
                  <a:schemeClr val="hlink"/>
                </a:buClr>
                <a:buSzTx/>
                <a:buFont typeface="Wingdings" panose="05000000000000000000" pitchFamily="2" charset="2"/>
                <a:buNone/>
                <a:tabLst/>
              </a:pPr>
              <a:endParaRPr kumimoji="0" lang="zh-CN" altLang="en-US" sz="2400" b="0" i="0" u="none" strike="noStrike" cap="none" normalizeH="0" baseline="0" dirty="0">
                <a:ln>
                  <a:noFill/>
                </a:ln>
                <a:solidFill>
                  <a:srgbClr val="000000"/>
                </a:solidFill>
                <a:effectLst/>
                <a:latin typeface="Arial" panose="020B0604020202020204" pitchFamily="34" charset="0"/>
                <a:ea typeface="宋体" panose="02010600030101010101" pitchFamily="2" charset="-122"/>
              </a:endParaRPr>
            </a:p>
          </p:txBody>
        </p:sp>
        <p:sp>
          <p:nvSpPr>
            <p:cNvPr id="14" name="文本框 9">
              <a:extLst>
                <a:ext uri="{FF2B5EF4-FFF2-40B4-BE49-F238E27FC236}">
                  <a16:creationId xmlns:a16="http://schemas.microsoft.com/office/drawing/2014/main" id="{9F73EFBB-83DD-46EB-9795-EC41D58481CA}"/>
                </a:ext>
              </a:extLst>
            </p:cNvPr>
            <p:cNvSpPr txBox="1"/>
            <p:nvPr/>
          </p:nvSpPr>
          <p:spPr>
            <a:xfrm>
              <a:off x="829333" y="1348635"/>
              <a:ext cx="10822975" cy="668088"/>
            </a:xfrm>
            <a:prstGeom prst="rect">
              <a:avLst/>
            </a:prstGeom>
            <a:noFill/>
          </p:spPr>
          <p:txBody>
            <a:bodyPr wrap="square" rtlCol="0">
              <a:spAutoFit/>
            </a:bodyPr>
            <a:lstStyle/>
            <a:p>
              <a:pPr marL="285750" indent="-285750">
                <a:buFont typeface="Wingdings" panose="05000000000000000000" pitchFamily="2" charset="2"/>
                <a:buChar char="Ø"/>
              </a:pPr>
              <a:r>
                <a:rPr lang="en-US" altLang="zh-CN" b="1" dirty="0">
                  <a:latin typeface="Arial" panose="020B0604020202020204" pitchFamily="34" charset="0"/>
                  <a:cs typeface="Arial" panose="020B0604020202020204" pitchFamily="34" charset="0"/>
                </a:rPr>
                <a:t>Two pairs of vertical collimators </a:t>
              </a:r>
              <a:r>
                <a:rPr lang="en-US" altLang="zh-CN" dirty="0">
                  <a:latin typeface="Arial" panose="020B0604020202020204" pitchFamily="34" charset="0"/>
                  <a:cs typeface="Arial" panose="020B0604020202020204" pitchFamily="34" charset="0"/>
                </a:rPr>
                <a:t>added for one IP in one ring, with which the beam loss background with multipole errors and beam-beam effects reduced </a:t>
              </a:r>
              <a:r>
                <a:rPr lang="en-US" altLang="zh-CN" b="1" dirty="0">
                  <a:latin typeface="Arial" panose="020B0604020202020204" pitchFamily="34" charset="0"/>
                  <a:cs typeface="Arial" panose="020B0604020202020204" pitchFamily="34" charset="0"/>
                </a:rPr>
                <a:t>20%.</a:t>
              </a:r>
              <a:endParaRPr lang="zh-CN" altLang="en-US" b="1" dirty="0">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a:blip r:embed="rId2"/>
          <a:stretch>
            <a:fillRect/>
          </a:stretch>
        </p:blipFill>
        <p:spPr>
          <a:xfrm>
            <a:off x="703069" y="4435217"/>
            <a:ext cx="10179411" cy="2279473"/>
          </a:xfrm>
          <a:prstGeom prst="rect">
            <a:avLst/>
          </a:prstGeom>
        </p:spPr>
      </p:pic>
      <p:pic>
        <p:nvPicPr>
          <p:cNvPr id="6" name="Picture 5"/>
          <p:cNvPicPr>
            <a:picLocks noChangeAspect="1"/>
          </p:cNvPicPr>
          <p:nvPr/>
        </p:nvPicPr>
        <p:blipFill>
          <a:blip r:embed="rId3"/>
          <a:stretch>
            <a:fillRect/>
          </a:stretch>
        </p:blipFill>
        <p:spPr>
          <a:xfrm>
            <a:off x="7543352" y="1956759"/>
            <a:ext cx="4019443" cy="2229061"/>
          </a:xfrm>
          <a:prstGeom prst="rect">
            <a:avLst/>
          </a:prstGeom>
        </p:spPr>
      </p:pic>
      <p:pic>
        <p:nvPicPr>
          <p:cNvPr id="8" name="Picture 7"/>
          <p:cNvPicPr>
            <a:picLocks noChangeAspect="1"/>
          </p:cNvPicPr>
          <p:nvPr/>
        </p:nvPicPr>
        <p:blipFill>
          <a:blip r:embed="rId4"/>
          <a:stretch>
            <a:fillRect/>
          </a:stretch>
        </p:blipFill>
        <p:spPr>
          <a:xfrm>
            <a:off x="582197" y="2154880"/>
            <a:ext cx="6462082" cy="2030940"/>
          </a:xfrm>
          <a:prstGeom prst="rect">
            <a:avLst/>
          </a:prstGeom>
        </p:spPr>
      </p:pic>
      <p:sp>
        <p:nvSpPr>
          <p:cNvPr id="15" name="Slide Number Placeholder 14"/>
          <p:cNvSpPr>
            <a:spLocks noGrp="1"/>
          </p:cNvSpPr>
          <p:nvPr>
            <p:ph type="sldNum" sz="quarter" idx="12"/>
          </p:nvPr>
        </p:nvSpPr>
        <p:spPr/>
        <p:txBody>
          <a:bodyPr/>
          <a:lstStyle/>
          <a:p>
            <a:fld id="{27F552FA-C358-4F70-9CE8-3E41459FCE36}" type="slidenum">
              <a:rPr lang="zh-CN" altLang="en-US" smtClean="0"/>
              <a:t>22</a:t>
            </a:fld>
            <a:endParaRPr lang="zh-CN" altLang="en-US"/>
          </a:p>
        </p:txBody>
      </p:sp>
    </p:spTree>
    <p:extLst>
      <p:ext uri="{BB962C8B-B14F-4D97-AF65-F5344CB8AC3E}">
        <p14:creationId xmlns:p14="http://schemas.microsoft.com/office/powerpoint/2010/main" val="1342088607"/>
      </p:ext>
    </p:extLst>
  </p:cSld>
  <p:clrMapOvr>
    <a:masterClrMapping/>
  </p:clrMapOvr>
  <mc:AlternateContent xmlns:mc="http://schemas.openxmlformats.org/markup-compatibility/2006">
    <mc:Choice xmlns:p14="http://schemas.microsoft.com/office/powerpoint/2010/main" Requires="p14">
      <p:transition spd="slow" p14:dur="2000" advTm="68"/>
    </mc:Choice>
    <mc:Fallback>
      <p:transition spd="slow" advTm="68"/>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Recommendations to </a:t>
            </a:r>
            <a:r>
              <a:rPr lang="en-US" altLang="zh-CN" sz="3200" kern="0" dirty="0" smtClean="0">
                <a:solidFill>
                  <a:schemeClr val="bg1"/>
                </a:solidFill>
                <a:latin typeface="Arial" panose="020B0604020202020204" pitchFamily="34" charset="0"/>
                <a:cs typeface="Arial" panose="020B0604020202020204" pitchFamily="34" charset="0"/>
              </a:rPr>
              <a:t>MDI</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a:xfrm>
            <a:off x="8635679" y="6214960"/>
            <a:ext cx="2743200" cy="365125"/>
          </a:xfrm>
        </p:spPr>
        <p:txBody>
          <a:bodyPr/>
          <a:lstStyle/>
          <a:p>
            <a:fld id="{27F552FA-C358-4F70-9CE8-3E41459FCE36}" type="slidenum">
              <a:rPr lang="zh-CN" altLang="en-US" smtClean="0"/>
              <a:t>23</a:t>
            </a:fld>
            <a:endParaRPr lang="zh-CN" altLang="en-US"/>
          </a:p>
        </p:txBody>
      </p:sp>
      <p:sp>
        <p:nvSpPr>
          <p:cNvPr id="10" name="文本框 42">
            <a:extLst>
              <a:ext uri="{FF2B5EF4-FFF2-40B4-BE49-F238E27FC236}">
                <a16:creationId xmlns:a16="http://schemas.microsoft.com/office/drawing/2014/main" id="{EF9B9541-540A-4865-8767-AD14094D507F}"/>
              </a:ext>
            </a:extLst>
          </p:cNvPr>
          <p:cNvSpPr txBox="1"/>
          <p:nvPr/>
        </p:nvSpPr>
        <p:spPr>
          <a:xfrm>
            <a:off x="183528" y="5431786"/>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Try different charge distribution more than Gaussian for the SR heat load</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2" name="文本框 42">
            <a:extLst>
              <a:ext uri="{FF2B5EF4-FFF2-40B4-BE49-F238E27FC236}">
                <a16:creationId xmlns:a16="http://schemas.microsoft.com/office/drawing/2014/main" id="{EF9B9541-540A-4865-8767-AD14094D507F}"/>
              </a:ext>
            </a:extLst>
          </p:cNvPr>
          <p:cNvSpPr txBox="1"/>
          <p:nvPr/>
        </p:nvSpPr>
        <p:spPr>
          <a:xfrm>
            <a:off x="222113" y="3975043"/>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Beam loss simulations with average effect over many seeds instead of specific seeds; </a:t>
            </a:r>
            <a:r>
              <a:rPr lang="en-US" altLang="zh-CN" sz="2000" dirty="0" smtClean="0">
                <a:solidFill>
                  <a:srgbClr val="C00000"/>
                </a:solidFill>
                <a:latin typeface="Arial" panose="020B0604020202020204" pitchFamily="34" charset="0"/>
                <a:cs typeface="Arial" panose="020B0604020202020204" pitchFamily="34" charset="0"/>
              </a:rPr>
              <a:t>More detailed s</a:t>
            </a:r>
            <a:r>
              <a:rPr lang="en-US" altLang="zh-CN" sz="2000" dirty="0" smtClean="0">
                <a:solidFill>
                  <a:srgbClr val="C00000"/>
                </a:solidFill>
                <a:latin typeface="Arial" panose="020B0604020202020204" pitchFamily="34" charset="0"/>
                <a:cs typeface="Arial" panose="020B0604020202020204" pitchFamily="34" charset="0"/>
              </a:rPr>
              <a:t>imulations to each </a:t>
            </a:r>
            <a:r>
              <a:rPr lang="en-US" altLang="zh-CN" sz="2000" dirty="0">
                <a:solidFill>
                  <a:srgbClr val="C00000"/>
                </a:solidFill>
                <a:latin typeface="Arial" panose="020B0604020202020204" pitchFamily="34" charset="0"/>
                <a:cs typeface="Arial" panose="020B0604020202020204" pitchFamily="34" charset="0"/>
              </a:rPr>
              <a:t>m</a:t>
            </a:r>
            <a:r>
              <a:rPr lang="en-US" altLang="zh-CN" sz="2000" dirty="0" smtClean="0">
                <a:solidFill>
                  <a:srgbClr val="C00000"/>
                </a:solidFill>
                <a:latin typeface="Arial" panose="020B0604020202020204" pitchFamily="34" charset="0"/>
                <a:cs typeface="Arial" panose="020B0604020202020204" pitchFamily="34" charset="0"/>
              </a:rPr>
              <a:t>ultipole error individually </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5" name="文本框 42">
            <a:extLst>
              <a:ext uri="{FF2B5EF4-FFF2-40B4-BE49-F238E27FC236}">
                <a16:creationId xmlns:a16="http://schemas.microsoft.com/office/drawing/2014/main" id="{EF9B9541-540A-4865-8767-AD14094D507F}"/>
              </a:ext>
            </a:extLst>
          </p:cNvPr>
          <p:cNvSpPr txBox="1"/>
          <p:nvPr/>
        </p:nvSpPr>
        <p:spPr>
          <a:xfrm>
            <a:off x="208606" y="4723900"/>
            <a:ext cx="11329427"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Extend the detector GEANT4 simulations to include the beam line components some meters around the IP on both sides</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9" name="文本框 42">
            <a:extLst>
              <a:ext uri="{FF2B5EF4-FFF2-40B4-BE49-F238E27FC236}">
                <a16:creationId xmlns:a16="http://schemas.microsoft.com/office/drawing/2014/main" id="{EF9B9541-540A-4865-8767-AD14094D507F}"/>
              </a:ext>
            </a:extLst>
          </p:cNvPr>
          <p:cNvSpPr txBox="1"/>
          <p:nvPr/>
        </p:nvSpPr>
        <p:spPr>
          <a:xfrm>
            <a:off x="183527" y="891701"/>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A full simulation including detector, to evaluate the impact of beam losses in IR </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20" name="文本框 42">
            <a:extLst>
              <a:ext uri="{FF2B5EF4-FFF2-40B4-BE49-F238E27FC236}">
                <a16:creationId xmlns:a16="http://schemas.microsoft.com/office/drawing/2014/main" id="{EF9B9541-540A-4865-8767-AD14094D507F}"/>
              </a:ext>
            </a:extLst>
          </p:cNvPr>
          <p:cNvSpPr txBox="1"/>
          <p:nvPr/>
        </p:nvSpPr>
        <p:spPr>
          <a:xfrm>
            <a:off x="183527" y="1322009"/>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Heat load for the Hi-</a:t>
            </a:r>
            <a:r>
              <a:rPr lang="en-US" altLang="zh-CN" sz="2000" kern="100" dirty="0" err="1" smtClean="0">
                <a:solidFill>
                  <a:srgbClr val="0070C0"/>
                </a:solidFill>
                <a:latin typeface="Arial" panose="020B0604020202020204" pitchFamily="34" charset="0"/>
                <a:ea typeface="微软雅黑" panose="020B0503020204020204" pitchFamily="34" charset="-122"/>
                <a:cs typeface="Arial" panose="020B0604020202020204" pitchFamily="34" charset="0"/>
              </a:rPr>
              <a:t>Lumi</a:t>
            </a: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 Z should </a:t>
            </a: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be investigated</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11" name="文本框 42">
            <a:extLst>
              <a:ext uri="{FF2B5EF4-FFF2-40B4-BE49-F238E27FC236}">
                <a16:creationId xmlns:a16="http://schemas.microsoft.com/office/drawing/2014/main" id="{EF9B9541-540A-4865-8767-AD14094D507F}"/>
              </a:ext>
            </a:extLst>
          </p:cNvPr>
          <p:cNvSpPr txBox="1"/>
          <p:nvPr/>
        </p:nvSpPr>
        <p:spPr>
          <a:xfrm>
            <a:off x="197034" y="1759524"/>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Complete scheme of collimation including near-IR ones</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13" name="文本框 42">
            <a:extLst>
              <a:ext uri="{FF2B5EF4-FFF2-40B4-BE49-F238E27FC236}">
                <a16:creationId xmlns:a16="http://schemas.microsoft.com/office/drawing/2014/main" id="{EF9B9541-540A-4865-8767-AD14094D507F}"/>
              </a:ext>
            </a:extLst>
          </p:cNvPr>
          <p:cNvSpPr txBox="1"/>
          <p:nvPr/>
        </p:nvSpPr>
        <p:spPr>
          <a:xfrm>
            <a:off x="197034" y="2218218"/>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An IP feedback procedure for keeping beams in collision and stable luminosity</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14" name="文本框 42">
            <a:extLst>
              <a:ext uri="{FF2B5EF4-FFF2-40B4-BE49-F238E27FC236}">
                <a16:creationId xmlns:a16="http://schemas.microsoft.com/office/drawing/2014/main" id="{EF9B9541-540A-4865-8767-AD14094D507F}"/>
              </a:ext>
            </a:extLst>
          </p:cNvPr>
          <p:cNvSpPr txBox="1"/>
          <p:nvPr/>
        </p:nvSpPr>
        <p:spPr>
          <a:xfrm>
            <a:off x="197034" y="2648526"/>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Electromagnetic force </a:t>
            </a: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with interference between the detector-solenoid and compensation coil</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16" name="文本框 42">
            <a:extLst>
              <a:ext uri="{FF2B5EF4-FFF2-40B4-BE49-F238E27FC236}">
                <a16:creationId xmlns:a16="http://schemas.microsoft.com/office/drawing/2014/main" id="{EF9B9541-540A-4865-8767-AD14094D507F}"/>
              </a:ext>
            </a:extLst>
          </p:cNvPr>
          <p:cNvSpPr txBox="1"/>
          <p:nvPr/>
        </p:nvSpPr>
        <p:spPr>
          <a:xfrm>
            <a:off x="210541" y="3086041"/>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Take into </a:t>
            </a:r>
            <a:r>
              <a:rPr lang="en-US" altLang="zh-CN" sz="2000" kern="100" dirty="0" err="1" smtClean="0">
                <a:solidFill>
                  <a:srgbClr val="0070C0"/>
                </a:solidFill>
                <a:latin typeface="Arial" panose="020B0604020202020204" pitchFamily="34" charset="0"/>
                <a:ea typeface="微软雅黑" panose="020B0503020204020204" pitchFamily="34" charset="-122"/>
                <a:cs typeface="Arial" panose="020B0604020202020204" pitchFamily="34" charset="0"/>
              </a:rPr>
              <a:t>accound</a:t>
            </a: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 the tungsten shield weight for th</a:t>
            </a: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e cryostat into the deformation/alignment studies</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23" name="文本框 42">
            <a:extLst>
              <a:ext uri="{FF2B5EF4-FFF2-40B4-BE49-F238E27FC236}">
                <a16:creationId xmlns:a16="http://schemas.microsoft.com/office/drawing/2014/main" id="{EF9B9541-540A-4865-8767-AD14094D507F}"/>
              </a:ext>
            </a:extLst>
          </p:cNvPr>
          <p:cNvSpPr txBox="1"/>
          <p:nvPr/>
        </p:nvSpPr>
        <p:spPr>
          <a:xfrm>
            <a:off x="210541" y="3485162"/>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A fast beam-abort system to protect the most sensitive components in detector and SCQ</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24" name="文本框 42">
            <a:extLst>
              <a:ext uri="{FF2B5EF4-FFF2-40B4-BE49-F238E27FC236}">
                <a16:creationId xmlns:a16="http://schemas.microsoft.com/office/drawing/2014/main" id="{EF9B9541-540A-4865-8767-AD14094D507F}"/>
              </a:ext>
            </a:extLst>
          </p:cNvPr>
          <p:cNvSpPr txBox="1"/>
          <p:nvPr/>
        </p:nvSpPr>
        <p:spPr>
          <a:xfrm>
            <a:off x="183527" y="5852195"/>
            <a:ext cx="12132611"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Beam loss from continuous top-up injection to be analyzed; Tolerances to imperfect beam from booster (large emittance, non-</a:t>
            </a:r>
            <a:r>
              <a:rPr lang="en-US" altLang="zh-CN" sz="2000" kern="100" dirty="0" err="1" smtClean="0">
                <a:solidFill>
                  <a:srgbClr val="C00000"/>
                </a:solidFill>
                <a:latin typeface="Arial" panose="020B0604020202020204" pitchFamily="34" charset="0"/>
                <a:ea typeface="微软雅黑" panose="020B0503020204020204" pitchFamily="34" charset="-122"/>
                <a:cs typeface="Arial" panose="020B0604020202020204" pitchFamily="34" charset="0"/>
              </a:rPr>
              <a:t>Gausian</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 distribution) should be investigated for collimation-system parameters</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7" name="TextBox 16"/>
          <p:cNvSpPr txBox="1"/>
          <p:nvPr/>
        </p:nvSpPr>
        <p:spPr>
          <a:xfrm rot="20702193">
            <a:off x="1096605" y="2792664"/>
            <a:ext cx="9148217" cy="1384995"/>
          </a:xfrm>
          <a:prstGeom prst="rect">
            <a:avLst/>
          </a:prstGeom>
          <a:solidFill>
            <a:schemeClr val="bg1"/>
          </a:solidFill>
          <a:ln w="31750">
            <a:solidFill>
              <a:srgbClr val="002060"/>
            </a:solidFill>
          </a:ln>
        </p:spPr>
        <p:txBody>
          <a:bodyPr wrap="square" rtlCol="0">
            <a:spAutoFit/>
          </a:bodyPr>
          <a:lstStyle/>
          <a:p>
            <a:pPr marL="285750" indent="-285750">
              <a:buFont typeface="Wingdings" panose="05000000000000000000" pitchFamily="2" charset="2"/>
              <a:buChar char="Ø"/>
            </a:pPr>
            <a:r>
              <a:rPr lang="en-US" altLang="zh-CN" sz="2800" dirty="0" smtClean="0">
                <a:latin typeface="Arial" panose="020B0604020202020204" pitchFamily="34" charset="0"/>
                <a:cs typeface="Arial" panose="020B0604020202020204" pitchFamily="34" charset="0"/>
              </a:rPr>
              <a:t>Comprehensive simulation with detector</a:t>
            </a:r>
          </a:p>
          <a:p>
            <a:pPr marL="285750" indent="-285750">
              <a:buFont typeface="Wingdings" panose="05000000000000000000" pitchFamily="2" charset="2"/>
              <a:buChar char="Ø"/>
            </a:pPr>
            <a:r>
              <a:rPr lang="en-US" altLang="zh-CN" sz="2800" dirty="0" smtClean="0">
                <a:latin typeface="Arial" panose="020B0604020202020204" pitchFamily="34" charset="0"/>
                <a:cs typeface="Arial" panose="020B0604020202020204" pitchFamily="34" charset="0"/>
              </a:rPr>
              <a:t>More detailed studies on beam loss effect</a:t>
            </a:r>
          </a:p>
          <a:p>
            <a:pPr marL="285750" indent="-285750">
              <a:buFont typeface="Wingdings" panose="05000000000000000000" pitchFamily="2" charset="2"/>
              <a:buChar char="Ø"/>
            </a:pPr>
            <a:r>
              <a:rPr lang="en-US" altLang="zh-CN" sz="2800" dirty="0" smtClean="0">
                <a:latin typeface="Arial" panose="020B0604020202020204" pitchFamily="34" charset="0"/>
                <a:cs typeface="Arial" panose="020B0604020202020204" pitchFamily="34" charset="0"/>
              </a:rPr>
              <a:t>Imperfect beam instead of Gaussian for simulations</a:t>
            </a:r>
            <a:endParaRPr lang="zh-CN" alt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74107354"/>
      </p:ext>
    </p:extLst>
  </p:cSld>
  <p:clrMapOvr>
    <a:masterClrMapping/>
  </p:clrMapOvr>
  <mc:AlternateContent xmlns:mc="http://schemas.openxmlformats.org/markup-compatibility/2006">
    <mc:Choice xmlns:p14="http://schemas.microsoft.com/office/powerpoint/2010/main" Requires="p14">
      <p:transition spd="slow" p14:dur="2000" advTm="799"/>
    </mc:Choice>
    <mc:Fallback>
      <p:transition spd="slow" advTm="7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to Collective Instability</a:t>
            </a:r>
            <a:endParaRPr lang="en-US" altLang="zh-CN" kern="0" dirty="0" smtClean="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035348" y="1381823"/>
            <a:ext cx="10121303" cy="4974527"/>
          </a:xfrm>
          <a:prstGeom prst="rect">
            <a:avLst/>
          </a:prstGeom>
        </p:spPr>
      </p:pic>
      <p:sp>
        <p:nvSpPr>
          <p:cNvPr id="10" name="文本框 42">
            <a:extLst>
              <a:ext uri="{FF2B5EF4-FFF2-40B4-BE49-F238E27FC236}">
                <a16:creationId xmlns:a16="http://schemas.microsoft.com/office/drawing/2014/main" id="{EF9B9541-540A-4865-8767-AD14094D507F}"/>
              </a:ext>
            </a:extLst>
          </p:cNvPr>
          <p:cNvSpPr txBox="1"/>
          <p:nvPr/>
        </p:nvSpPr>
        <p:spPr>
          <a:xfrm>
            <a:off x="0" y="712286"/>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Impedance budget for H-</a:t>
            </a:r>
            <a:r>
              <a:rPr lang="en-US" altLang="zh-CN" sz="2000" kern="100" dirty="0" err="1" smtClean="0">
                <a:solidFill>
                  <a:srgbClr val="C00000"/>
                </a:solidFill>
                <a:latin typeface="Arial" panose="020B0604020202020204" pitchFamily="34" charset="0"/>
                <a:ea typeface="微软雅黑" panose="020B0503020204020204" pitchFamily="34" charset="-122"/>
                <a:cs typeface="Arial" panose="020B0604020202020204" pitchFamily="34" charset="0"/>
              </a:rPr>
              <a:t>Lumi</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 Z</a:t>
            </a:r>
          </a:p>
        </p:txBody>
      </p:sp>
      <p:sp>
        <p:nvSpPr>
          <p:cNvPr id="5" name="Slide Number Placeholder 4"/>
          <p:cNvSpPr>
            <a:spLocks noGrp="1"/>
          </p:cNvSpPr>
          <p:nvPr>
            <p:ph type="sldNum" sz="quarter" idx="12"/>
          </p:nvPr>
        </p:nvSpPr>
        <p:spPr/>
        <p:txBody>
          <a:bodyPr/>
          <a:lstStyle/>
          <a:p>
            <a:fld id="{27F552FA-C358-4F70-9CE8-3E41459FCE36}" type="slidenum">
              <a:rPr lang="zh-CN" altLang="en-US" smtClean="0"/>
              <a:t>24</a:t>
            </a:fld>
            <a:endParaRPr lang="zh-CN" altLang="en-US"/>
          </a:p>
        </p:txBody>
      </p:sp>
    </p:spTree>
    <p:extLst>
      <p:ext uri="{BB962C8B-B14F-4D97-AF65-F5344CB8AC3E}">
        <p14:creationId xmlns:p14="http://schemas.microsoft.com/office/powerpoint/2010/main" val="1329493435"/>
      </p:ext>
    </p:extLst>
  </p:cSld>
  <p:clrMapOvr>
    <a:masterClrMapping/>
  </p:clrMapOvr>
  <mc:AlternateContent xmlns:mc="http://schemas.openxmlformats.org/markup-compatibility/2006">
    <mc:Choice xmlns:p14="http://schemas.microsoft.com/office/powerpoint/2010/main" Requires="p14">
      <p:transition spd="slow" p14:dur="2000" advTm="47"/>
    </mc:Choice>
    <mc:Fallback>
      <p:transition spd="slow" advTm="47"/>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to Collective Instability</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10" name="文本框 42">
            <a:extLst>
              <a:ext uri="{FF2B5EF4-FFF2-40B4-BE49-F238E27FC236}">
                <a16:creationId xmlns:a16="http://schemas.microsoft.com/office/drawing/2014/main" id="{EF9B9541-540A-4865-8767-AD14094D507F}"/>
              </a:ext>
            </a:extLst>
          </p:cNvPr>
          <p:cNvSpPr txBox="1"/>
          <p:nvPr/>
        </p:nvSpPr>
        <p:spPr>
          <a:xfrm>
            <a:off x="0" y="712286"/>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Instabilities: MWI &amp; bunch lengthening; Transverse mode coupling; Trans. Resistive wall; </a:t>
            </a:r>
          </a:p>
        </p:txBody>
      </p:sp>
      <p:pic>
        <p:nvPicPr>
          <p:cNvPr id="2" name="Picture 1"/>
          <p:cNvPicPr>
            <a:picLocks noChangeAspect="1"/>
          </p:cNvPicPr>
          <p:nvPr/>
        </p:nvPicPr>
        <p:blipFill>
          <a:blip r:embed="rId2"/>
          <a:stretch>
            <a:fillRect/>
          </a:stretch>
        </p:blipFill>
        <p:spPr>
          <a:xfrm>
            <a:off x="310724" y="1598577"/>
            <a:ext cx="6872339" cy="2089047"/>
          </a:xfrm>
          <a:prstGeom prst="rect">
            <a:avLst/>
          </a:prstGeom>
        </p:spPr>
      </p:pic>
      <p:pic>
        <p:nvPicPr>
          <p:cNvPr id="4" name="Picture 3"/>
          <p:cNvPicPr>
            <a:picLocks noChangeAspect="1"/>
          </p:cNvPicPr>
          <p:nvPr/>
        </p:nvPicPr>
        <p:blipFill>
          <a:blip r:embed="rId3"/>
          <a:stretch>
            <a:fillRect/>
          </a:stretch>
        </p:blipFill>
        <p:spPr>
          <a:xfrm>
            <a:off x="7450376" y="1405752"/>
            <a:ext cx="3903424" cy="2401737"/>
          </a:xfrm>
          <a:prstGeom prst="rect">
            <a:avLst/>
          </a:prstGeom>
        </p:spPr>
      </p:pic>
      <p:pic>
        <p:nvPicPr>
          <p:cNvPr id="5" name="Picture 4"/>
          <p:cNvPicPr>
            <a:picLocks noChangeAspect="1"/>
          </p:cNvPicPr>
          <p:nvPr/>
        </p:nvPicPr>
        <p:blipFill>
          <a:blip r:embed="rId4"/>
          <a:stretch>
            <a:fillRect/>
          </a:stretch>
        </p:blipFill>
        <p:spPr>
          <a:xfrm>
            <a:off x="1453516" y="4100845"/>
            <a:ext cx="9572624" cy="2682774"/>
          </a:xfrm>
          <a:prstGeom prst="rect">
            <a:avLst/>
          </a:prstGeom>
        </p:spPr>
      </p:pic>
      <p:sp>
        <p:nvSpPr>
          <p:cNvPr id="3" name="Slide Number Placeholder 2"/>
          <p:cNvSpPr>
            <a:spLocks noGrp="1"/>
          </p:cNvSpPr>
          <p:nvPr>
            <p:ph type="sldNum" sz="quarter" idx="12"/>
          </p:nvPr>
        </p:nvSpPr>
        <p:spPr/>
        <p:txBody>
          <a:bodyPr/>
          <a:lstStyle/>
          <a:p>
            <a:fld id="{27F552FA-C358-4F70-9CE8-3E41459FCE36}" type="slidenum">
              <a:rPr lang="zh-CN" altLang="en-US" smtClean="0"/>
              <a:t>25</a:t>
            </a:fld>
            <a:endParaRPr lang="zh-CN" altLang="en-US"/>
          </a:p>
        </p:txBody>
      </p:sp>
    </p:spTree>
    <p:extLst>
      <p:ext uri="{BB962C8B-B14F-4D97-AF65-F5344CB8AC3E}">
        <p14:creationId xmlns:p14="http://schemas.microsoft.com/office/powerpoint/2010/main" val="3128535668"/>
      </p:ext>
    </p:extLst>
  </p:cSld>
  <p:clrMapOvr>
    <a:masterClrMapping/>
  </p:clrMapOvr>
  <mc:AlternateContent xmlns:mc="http://schemas.openxmlformats.org/markup-compatibility/2006">
    <mc:Choice xmlns:p14="http://schemas.microsoft.com/office/powerpoint/2010/main" Requires="p14">
      <p:transition spd="slow" p14:dur="2000" advTm="277"/>
    </mc:Choice>
    <mc:Fallback>
      <p:transition spd="slow" advTm="277"/>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to Collective Instability</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10" name="文本框 42">
            <a:extLst>
              <a:ext uri="{FF2B5EF4-FFF2-40B4-BE49-F238E27FC236}">
                <a16:creationId xmlns:a16="http://schemas.microsoft.com/office/drawing/2014/main" id="{EF9B9541-540A-4865-8767-AD14094D507F}"/>
              </a:ext>
            </a:extLst>
          </p:cNvPr>
          <p:cNvSpPr txBox="1"/>
          <p:nvPr/>
        </p:nvSpPr>
        <p:spPr>
          <a:xfrm>
            <a:off x="0" y="712286"/>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Instabilities: beam ion; electron cloud; </a:t>
            </a:r>
          </a:p>
        </p:txBody>
      </p:sp>
      <p:pic>
        <p:nvPicPr>
          <p:cNvPr id="6" name="Picture 5"/>
          <p:cNvPicPr>
            <a:picLocks noChangeAspect="1"/>
          </p:cNvPicPr>
          <p:nvPr/>
        </p:nvPicPr>
        <p:blipFill>
          <a:blip r:embed="rId2"/>
          <a:stretch>
            <a:fillRect/>
          </a:stretch>
        </p:blipFill>
        <p:spPr>
          <a:xfrm>
            <a:off x="1854539" y="1552236"/>
            <a:ext cx="7371397" cy="2393648"/>
          </a:xfrm>
          <a:prstGeom prst="rect">
            <a:avLst/>
          </a:prstGeom>
        </p:spPr>
      </p:pic>
      <p:pic>
        <p:nvPicPr>
          <p:cNvPr id="7" name="Picture 6"/>
          <p:cNvPicPr>
            <a:picLocks noChangeAspect="1"/>
          </p:cNvPicPr>
          <p:nvPr/>
        </p:nvPicPr>
        <p:blipFill>
          <a:blip r:embed="rId3"/>
          <a:stretch>
            <a:fillRect/>
          </a:stretch>
        </p:blipFill>
        <p:spPr>
          <a:xfrm>
            <a:off x="1634785" y="4258616"/>
            <a:ext cx="7677511" cy="2350769"/>
          </a:xfrm>
          <a:prstGeom prst="rect">
            <a:avLst/>
          </a:prstGeom>
        </p:spPr>
      </p:pic>
      <p:sp>
        <p:nvSpPr>
          <p:cNvPr id="8" name="Slide Number Placeholder 7"/>
          <p:cNvSpPr>
            <a:spLocks noGrp="1"/>
          </p:cNvSpPr>
          <p:nvPr>
            <p:ph type="sldNum" sz="quarter" idx="12"/>
          </p:nvPr>
        </p:nvSpPr>
        <p:spPr/>
        <p:txBody>
          <a:bodyPr/>
          <a:lstStyle/>
          <a:p>
            <a:fld id="{27F552FA-C358-4F70-9CE8-3E41459FCE36}" type="slidenum">
              <a:rPr lang="zh-CN" altLang="en-US" smtClean="0"/>
              <a:t>26</a:t>
            </a:fld>
            <a:endParaRPr lang="zh-CN" altLang="en-US"/>
          </a:p>
        </p:txBody>
      </p:sp>
    </p:spTree>
    <p:extLst>
      <p:ext uri="{BB962C8B-B14F-4D97-AF65-F5344CB8AC3E}">
        <p14:creationId xmlns:p14="http://schemas.microsoft.com/office/powerpoint/2010/main" val="1669638817"/>
      </p:ext>
    </p:extLst>
  </p:cSld>
  <p:clrMapOvr>
    <a:masterClrMapping/>
  </p:clrMapOvr>
  <mc:AlternateContent xmlns:mc="http://schemas.openxmlformats.org/markup-compatibility/2006">
    <mc:Choice xmlns:p14="http://schemas.microsoft.com/office/powerpoint/2010/main" Requires="p14">
      <p:transition spd="slow" p14:dur="2000" advTm="770"/>
    </mc:Choice>
    <mc:Fallback>
      <p:transition spd="slow" advTm="77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Recommendations to </a:t>
            </a:r>
            <a:r>
              <a:rPr lang="en-US" altLang="zh-CN" sz="3200" kern="0" dirty="0" smtClean="0">
                <a:solidFill>
                  <a:schemeClr val="bg1"/>
                </a:solidFill>
                <a:latin typeface="Arial" panose="020B0604020202020204" pitchFamily="34" charset="0"/>
                <a:cs typeface="Arial" panose="020B0604020202020204" pitchFamily="34" charset="0"/>
              </a:rPr>
              <a:t>Collective Instability</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12" name="文本框 42">
            <a:extLst>
              <a:ext uri="{FF2B5EF4-FFF2-40B4-BE49-F238E27FC236}">
                <a16:creationId xmlns:a16="http://schemas.microsoft.com/office/drawing/2014/main" id="{EF9B9541-540A-4865-8767-AD14094D507F}"/>
              </a:ext>
            </a:extLst>
          </p:cNvPr>
          <p:cNvSpPr txBox="1"/>
          <p:nvPr/>
        </p:nvSpPr>
        <p:spPr>
          <a:xfrm>
            <a:off x="283073" y="1459812"/>
            <a:ext cx="11415846" cy="1200329"/>
          </a:xfrm>
          <a:prstGeom prst="rect">
            <a:avLst/>
          </a:prstGeom>
          <a:noFill/>
        </p:spPr>
        <p:txBody>
          <a:bodyPr wrap="square">
            <a:spAutoFit/>
          </a:bodyPr>
          <a:lstStyle/>
          <a:p>
            <a:pPr marL="342900" indent="-342900">
              <a:buFont typeface="Wingdings" panose="05000000000000000000" pitchFamily="2" charset="2"/>
              <a:buChar char="u"/>
            </a:pPr>
            <a:r>
              <a:rPr lang="en-US" altLang="zh-CN" sz="2400" dirty="0" smtClean="0">
                <a:solidFill>
                  <a:srgbClr val="C00000"/>
                </a:solidFill>
                <a:latin typeface="Arial" panose="020B0604020202020204" pitchFamily="34" charset="0"/>
                <a:cs typeface="Arial" panose="020B0604020202020204" pitchFamily="34" charset="0"/>
              </a:rPr>
              <a:t>The requirement for the transverse feedback damping time of 3 turns is difficult to realize: fundamental stability limitation of the feedback system &amp; broadband noise injected to the FB works to excite the beam</a:t>
            </a:r>
            <a:endParaRPr lang="zh-CN" altLang="en-US" sz="2400" dirty="0">
              <a:solidFill>
                <a:srgbClr val="C00000"/>
              </a:solidFill>
              <a:latin typeface="Arial" panose="020B0604020202020204" pitchFamily="34" charset="0"/>
              <a:cs typeface="Arial" panose="020B0604020202020204" pitchFamily="34" charset="0"/>
            </a:endParaRPr>
          </a:p>
        </p:txBody>
      </p:sp>
      <p:sp>
        <p:nvSpPr>
          <p:cNvPr id="18" name="文本框 42">
            <a:extLst>
              <a:ext uri="{FF2B5EF4-FFF2-40B4-BE49-F238E27FC236}">
                <a16:creationId xmlns:a16="http://schemas.microsoft.com/office/drawing/2014/main" id="{EF9B9541-540A-4865-8767-AD14094D507F}"/>
              </a:ext>
            </a:extLst>
          </p:cNvPr>
          <p:cNvSpPr txBox="1"/>
          <p:nvPr/>
        </p:nvSpPr>
        <p:spPr>
          <a:xfrm>
            <a:off x="283073" y="3100857"/>
            <a:ext cx="11415846" cy="461665"/>
          </a:xfrm>
          <a:prstGeom prst="rect">
            <a:avLst/>
          </a:prstGeom>
          <a:noFill/>
        </p:spPr>
        <p:txBody>
          <a:bodyPr wrap="square">
            <a:spAutoFit/>
          </a:bodyPr>
          <a:lstStyle/>
          <a:p>
            <a:pPr marL="342900" indent="-342900">
              <a:buFont typeface="Wingdings" panose="05000000000000000000" pitchFamily="2" charset="2"/>
              <a:buChar char="u"/>
            </a:pPr>
            <a:r>
              <a:rPr lang="en-US" altLang="zh-CN" sz="2400" dirty="0" smtClean="0">
                <a:solidFill>
                  <a:srgbClr val="C00000"/>
                </a:solidFill>
                <a:latin typeface="Arial" panose="020B0604020202020204" pitchFamily="34" charset="0"/>
                <a:cs typeface="Arial" panose="020B0604020202020204" pitchFamily="34" charset="0"/>
              </a:rPr>
              <a:t>Develop a dedicated feedback system </a:t>
            </a:r>
            <a:r>
              <a:rPr lang="en-US" altLang="zh-CN" sz="2400" dirty="0" err="1" smtClean="0">
                <a:solidFill>
                  <a:srgbClr val="C00000"/>
                </a:solidFill>
                <a:latin typeface="Arial" panose="020B0604020202020204" pitchFamily="34" charset="0"/>
                <a:cs typeface="Arial" panose="020B0604020202020204" pitchFamily="34" charset="0"/>
              </a:rPr>
              <a:t>ofr</a:t>
            </a:r>
            <a:r>
              <a:rPr lang="en-US" altLang="zh-CN" sz="2400" dirty="0" smtClean="0">
                <a:solidFill>
                  <a:srgbClr val="C00000"/>
                </a:solidFill>
                <a:latin typeface="Arial" panose="020B0604020202020204" pitchFamily="34" charset="0"/>
                <a:cs typeface="Arial" panose="020B0604020202020204" pitchFamily="34" charset="0"/>
              </a:rPr>
              <a:t> the resistive-wall instability</a:t>
            </a:r>
            <a:endParaRPr lang="zh-CN" altLang="en-US" sz="2400" dirty="0">
              <a:solidFill>
                <a:srgbClr val="C00000"/>
              </a:solidFill>
              <a:latin typeface="Arial" panose="020B0604020202020204" pitchFamily="34" charset="0"/>
              <a:cs typeface="Arial" panose="020B0604020202020204" pitchFamily="34" charset="0"/>
            </a:endParaRPr>
          </a:p>
        </p:txBody>
      </p:sp>
      <p:sp>
        <p:nvSpPr>
          <p:cNvPr id="17" name="TextBox 16"/>
          <p:cNvSpPr txBox="1"/>
          <p:nvPr/>
        </p:nvSpPr>
        <p:spPr>
          <a:xfrm rot="20702193">
            <a:off x="1675724" y="3231171"/>
            <a:ext cx="9148217" cy="523220"/>
          </a:xfrm>
          <a:prstGeom prst="rect">
            <a:avLst/>
          </a:prstGeom>
          <a:solidFill>
            <a:schemeClr val="bg1"/>
          </a:solidFill>
          <a:ln w="31750">
            <a:solidFill>
              <a:srgbClr val="002060"/>
            </a:solidFill>
          </a:ln>
        </p:spPr>
        <p:txBody>
          <a:bodyPr wrap="square" rtlCol="0">
            <a:spAutoFit/>
          </a:bodyPr>
          <a:lstStyle/>
          <a:p>
            <a:pPr marL="285750" indent="-285750">
              <a:buFont typeface="Wingdings" panose="05000000000000000000" pitchFamily="2" charset="2"/>
              <a:buChar char="Ø"/>
            </a:pPr>
            <a:r>
              <a:rPr lang="en-US" altLang="zh-CN" sz="2800" dirty="0" smtClean="0">
                <a:latin typeface="Arial" panose="020B0604020202020204" pitchFamily="34" charset="0"/>
                <a:cs typeface="Arial" panose="020B0604020202020204" pitchFamily="34" charset="0"/>
              </a:rPr>
              <a:t>Consider the feasibility to the FB requirement</a:t>
            </a:r>
            <a:endParaRPr lang="zh-CN" altLang="en-US" sz="28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7F552FA-C358-4F70-9CE8-3E41459FCE36}" type="slidenum">
              <a:rPr lang="zh-CN" altLang="en-US" smtClean="0"/>
              <a:t>27</a:t>
            </a:fld>
            <a:endParaRPr lang="zh-CN" altLang="en-US"/>
          </a:p>
        </p:txBody>
      </p:sp>
    </p:spTree>
    <p:custDataLst>
      <p:tags r:id="rId1"/>
    </p:custDataLst>
    <p:extLst>
      <p:ext uri="{BB962C8B-B14F-4D97-AF65-F5344CB8AC3E}">
        <p14:creationId xmlns:p14="http://schemas.microsoft.com/office/powerpoint/2010/main" val="2350406250"/>
      </p:ext>
    </p:extLst>
  </p:cSld>
  <p:clrMapOvr>
    <a:masterClrMapping/>
  </p:clrMapOvr>
  <mc:AlternateContent xmlns:mc="http://schemas.openxmlformats.org/markup-compatibility/2006">
    <mc:Choice xmlns:p14="http://schemas.microsoft.com/office/powerpoint/2010/main" Requires="p14">
      <p:transition spd="slow" p14:dur="2000" advTm="615"/>
    </mc:Choice>
    <mc:Fallback>
      <p:transition spd="slow" advTm="6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a:xfrm>
            <a:off x="1590149" y="0"/>
            <a:ext cx="8229600" cy="605682"/>
          </a:xfrm>
          <a:prstGeom prst="rect">
            <a:avLst/>
          </a:prstGeom>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r>
              <a:rPr lang="en-US" altLang="zh-CN" sz="4000" kern="0" dirty="0" smtClean="0">
                <a:solidFill>
                  <a:schemeClr val="tx2">
                    <a:lumMod val="75000"/>
                  </a:schemeClr>
                </a:solidFill>
              </a:rPr>
              <a:t>Contents</a:t>
            </a:r>
            <a:endParaRPr lang="zh-CN" altLang="en-US" sz="4000" kern="0" dirty="0">
              <a:solidFill>
                <a:schemeClr val="tx2">
                  <a:lumMod val="75000"/>
                </a:schemeClr>
              </a:solidFill>
            </a:endParaRPr>
          </a:p>
        </p:txBody>
      </p:sp>
      <p:sp>
        <p:nvSpPr>
          <p:cNvPr id="7" name="Rectangle 6"/>
          <p:cNvSpPr/>
          <p:nvPr/>
        </p:nvSpPr>
        <p:spPr>
          <a:xfrm>
            <a:off x="0" y="810601"/>
            <a:ext cx="12072665" cy="53752"/>
          </a:xfrm>
          <a:prstGeom prst="rect">
            <a:avLst/>
          </a:prstGeom>
          <a:solidFill>
            <a:schemeClr val="tx2"/>
          </a:solid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mj-ea"/>
              <a:ea typeface="+mj-ea"/>
            </a:endParaRPr>
          </a:p>
        </p:txBody>
      </p:sp>
      <p:sp>
        <p:nvSpPr>
          <p:cNvPr id="10" name="TextBox 9"/>
          <p:cNvSpPr txBox="1"/>
          <p:nvPr/>
        </p:nvSpPr>
        <p:spPr>
          <a:xfrm>
            <a:off x="390275" y="748262"/>
            <a:ext cx="11115077" cy="1200329"/>
          </a:xfrm>
          <a:prstGeom prst="rect">
            <a:avLst/>
          </a:prstGeom>
          <a:noFill/>
        </p:spPr>
        <p:txBody>
          <a:bodyPr wrap="square" rtlCol="0">
            <a:spAutoFit/>
          </a:bodyPr>
          <a:lstStyle/>
          <a:p>
            <a:pPr marL="571500" indent="-571500">
              <a:lnSpc>
                <a:spcPct val="150000"/>
              </a:lnSpc>
              <a:buAutoNum type="romanUcPeriod"/>
            </a:pPr>
            <a:r>
              <a:rPr lang="en-US" altLang="zh-CN" sz="2400" dirty="0" smtClean="0">
                <a:solidFill>
                  <a:schemeClr val="bg2">
                    <a:lumMod val="90000"/>
                  </a:schemeClr>
                </a:solidFill>
                <a:latin typeface="Arial" panose="020B0604020202020204" pitchFamily="34" charset="0"/>
                <a:ea typeface="黑体" panose="02010609060101010101" pitchFamily="49" charset="-122"/>
                <a:cs typeface="Arial" panose="020B0604020202020204" pitchFamily="34" charset="0"/>
              </a:rPr>
              <a:t>Introductions</a:t>
            </a:r>
          </a:p>
          <a:p>
            <a:pPr marL="571500" indent="-571500">
              <a:lnSpc>
                <a:spcPct val="150000"/>
              </a:lnSpc>
              <a:buAutoNum type="romanUcPeriod"/>
            </a:pPr>
            <a:r>
              <a:rPr lang="en-US" sz="2400" dirty="0" smtClean="0">
                <a:solidFill>
                  <a:schemeClr val="bg2">
                    <a:lumMod val="90000"/>
                  </a:schemeClr>
                </a:solidFill>
                <a:latin typeface="Arial" panose="020B0604020202020204" pitchFamily="34" charset="0"/>
                <a:ea typeface="黑体" panose="02010609060101010101" pitchFamily="49" charset="-122"/>
                <a:cs typeface="Arial" panose="020B0604020202020204" pitchFamily="34" charset="0"/>
              </a:rPr>
              <a:t>Theoretical design high lights and IARC recommendations</a:t>
            </a:r>
            <a:endParaRPr lang="en-US" sz="2400" dirty="0">
              <a:solidFill>
                <a:schemeClr val="bg2">
                  <a:lumMod val="90000"/>
                </a:schemeClr>
              </a:solidFill>
              <a:latin typeface="Arial" panose="020B0604020202020204" pitchFamily="34" charset="0"/>
              <a:ea typeface="黑体" panose="02010609060101010101" pitchFamily="49" charset="-122"/>
              <a:cs typeface="Arial" panose="020B0604020202020204" pitchFamily="34" charset="0"/>
            </a:endParaRPr>
          </a:p>
        </p:txBody>
      </p:sp>
      <p:sp>
        <p:nvSpPr>
          <p:cNvPr id="2" name="TextBox 1"/>
          <p:cNvSpPr txBox="1"/>
          <p:nvPr/>
        </p:nvSpPr>
        <p:spPr>
          <a:xfrm>
            <a:off x="1028816" y="1987705"/>
            <a:ext cx="8413399" cy="1477328"/>
          </a:xfrm>
          <a:prstGeom prst="rect">
            <a:avLst/>
          </a:prstGeom>
          <a:noFill/>
        </p:spPr>
        <p:txBody>
          <a:bodyPr wrap="square" rtlCol="0">
            <a:spAutoFit/>
          </a:bodyPr>
          <a:lstStyle/>
          <a:p>
            <a:pPr marL="285750" indent="-285750">
              <a:buFont typeface="Arial" panose="020B0604020202020204" pitchFamily="34" charset="0"/>
              <a:buChar char="•"/>
            </a:pPr>
            <a:r>
              <a:rPr lang="en-US" altLang="zh-CN" dirty="0" smtClean="0">
                <a:solidFill>
                  <a:schemeClr val="bg2">
                    <a:lumMod val="90000"/>
                  </a:schemeClr>
                </a:solidFill>
                <a:latin typeface="Arial" panose="020B0604020202020204" pitchFamily="34" charset="0"/>
                <a:cs typeface="Arial" panose="020B0604020202020204" pitchFamily="34" charset="0"/>
              </a:rPr>
              <a:t>Collider ring parameters update </a:t>
            </a:r>
          </a:p>
          <a:p>
            <a:pPr marL="285750" indent="-285750">
              <a:buFont typeface="Arial" panose="020B0604020202020204" pitchFamily="34" charset="0"/>
              <a:buChar char="•"/>
            </a:pPr>
            <a:r>
              <a:rPr lang="en-US" altLang="zh-CN" dirty="0" smtClean="0">
                <a:solidFill>
                  <a:schemeClr val="bg2">
                    <a:lumMod val="90000"/>
                  </a:schemeClr>
                </a:solidFill>
                <a:latin typeface="Arial" panose="020B0604020202020204" pitchFamily="34" charset="0"/>
                <a:cs typeface="Arial" panose="020B0604020202020204" pitchFamily="34" charset="0"/>
              </a:rPr>
              <a:t>Booster scheme</a:t>
            </a:r>
          </a:p>
          <a:p>
            <a:pPr marL="285750" indent="-285750">
              <a:buFont typeface="Arial" panose="020B0604020202020204" pitchFamily="34" charset="0"/>
              <a:buChar char="•"/>
            </a:pPr>
            <a:r>
              <a:rPr lang="en-US" altLang="zh-CN" dirty="0" err="1" smtClean="0">
                <a:solidFill>
                  <a:schemeClr val="bg2">
                    <a:lumMod val="90000"/>
                  </a:schemeClr>
                </a:solidFill>
                <a:latin typeface="Arial" panose="020B0604020202020204" pitchFamily="34" charset="0"/>
                <a:cs typeface="Arial" panose="020B0604020202020204" pitchFamily="34" charset="0"/>
              </a:rPr>
              <a:t>Linac</a:t>
            </a:r>
            <a:r>
              <a:rPr lang="en-US" altLang="zh-CN" dirty="0" smtClean="0">
                <a:solidFill>
                  <a:schemeClr val="bg2">
                    <a:lumMod val="90000"/>
                  </a:schemeClr>
                </a:solidFill>
                <a:latin typeface="Arial" panose="020B0604020202020204" pitchFamily="34" charset="0"/>
                <a:cs typeface="Arial" panose="020B0604020202020204" pitchFamily="34" charset="0"/>
              </a:rPr>
              <a:t> new </a:t>
            </a:r>
            <a:r>
              <a:rPr lang="en-US" altLang="zh-CN" dirty="0" smtClean="0">
                <a:solidFill>
                  <a:schemeClr val="bg2">
                    <a:lumMod val="90000"/>
                  </a:schemeClr>
                </a:solidFill>
                <a:latin typeface="Arial" panose="020B0604020202020204" pitchFamily="34" charset="0"/>
                <a:cs typeface="Arial" panose="020B0604020202020204" pitchFamily="34" charset="0"/>
              </a:rPr>
              <a:t>baseline</a:t>
            </a:r>
          </a:p>
          <a:p>
            <a:pPr marL="285750" indent="-285750">
              <a:buFont typeface="Arial" panose="020B0604020202020204" pitchFamily="34" charset="0"/>
              <a:buChar char="•"/>
            </a:pPr>
            <a:r>
              <a:rPr lang="en-US" altLang="zh-CN" dirty="0" smtClean="0">
                <a:solidFill>
                  <a:schemeClr val="bg2">
                    <a:lumMod val="90000"/>
                  </a:schemeClr>
                </a:solidFill>
                <a:latin typeface="Arial" panose="020B0604020202020204" pitchFamily="34" charset="0"/>
                <a:cs typeface="Arial" panose="020B0604020202020204" pitchFamily="34" charset="0"/>
              </a:rPr>
              <a:t>MDI issues</a:t>
            </a:r>
          </a:p>
          <a:p>
            <a:pPr marL="285750" indent="-285750">
              <a:buFont typeface="Arial" panose="020B0604020202020204" pitchFamily="34" charset="0"/>
              <a:buChar char="•"/>
            </a:pPr>
            <a:r>
              <a:rPr lang="en-US" altLang="zh-CN" dirty="0" smtClean="0">
                <a:solidFill>
                  <a:schemeClr val="bg2">
                    <a:lumMod val="90000"/>
                  </a:schemeClr>
                </a:solidFill>
                <a:latin typeface="Arial" panose="020B0604020202020204" pitchFamily="34" charset="0"/>
                <a:cs typeface="Arial" panose="020B0604020202020204" pitchFamily="34" charset="0"/>
              </a:rPr>
              <a:t>Collective instabilities</a:t>
            </a:r>
            <a:endParaRPr lang="zh-CN" altLang="en-US" dirty="0">
              <a:solidFill>
                <a:schemeClr val="bg2">
                  <a:lumMod val="9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1028816" y="4013097"/>
            <a:ext cx="10984731" cy="2031325"/>
          </a:xfrm>
          <a:prstGeom prst="rect">
            <a:avLst/>
          </a:prstGeom>
          <a:noFill/>
        </p:spPr>
        <p:txBody>
          <a:bodyPr wrap="square" rtlCol="0">
            <a:spAutoFit/>
          </a:bodyPr>
          <a:lstStyle/>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SRF development (platform, cavities, </a:t>
            </a:r>
            <a:r>
              <a:rPr lang="en-US" altLang="zh-CN" dirty="0" err="1" smtClean="0">
                <a:solidFill>
                  <a:schemeClr val="tx1">
                    <a:lumMod val="65000"/>
                    <a:lumOff val="35000"/>
                  </a:schemeClr>
                </a:solidFill>
                <a:latin typeface="Arial" panose="020B0604020202020204" pitchFamily="34" charset="0"/>
                <a:cs typeface="Arial" panose="020B0604020202020204" pitchFamily="34" charset="0"/>
              </a:rPr>
              <a:t>cryomodules</a:t>
            </a:r>
            <a:r>
              <a:rPr lang="en-US" altLang="zh-CN" dirty="0" smtClean="0">
                <a:solidFill>
                  <a:schemeClr val="tx1">
                    <a:lumMod val="65000"/>
                    <a:lumOff val="35000"/>
                  </a:schemeClr>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650M high efficiency klystrons </a:t>
            </a:r>
          </a:p>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Normal temperature magnets (booster dipoles, dual </a:t>
            </a:r>
            <a:r>
              <a:rPr lang="en-US" altLang="zh-CN" dirty="0" smtClean="0">
                <a:solidFill>
                  <a:schemeClr val="tx1">
                    <a:lumMod val="65000"/>
                    <a:lumOff val="35000"/>
                  </a:schemeClr>
                </a:solidFill>
                <a:latin typeface="Arial" panose="020B0604020202020204" pitchFamily="34" charset="0"/>
                <a:cs typeface="Arial" panose="020B0604020202020204" pitchFamily="34" charset="0"/>
              </a:rPr>
              <a:t>aperture </a:t>
            </a:r>
            <a:r>
              <a:rPr lang="en-US" altLang="zh-CN" dirty="0" smtClean="0">
                <a:solidFill>
                  <a:schemeClr val="tx1">
                    <a:lumMod val="65000"/>
                    <a:lumOff val="35000"/>
                  </a:schemeClr>
                </a:solidFill>
                <a:latin typeface="Arial" panose="020B0604020202020204" pitchFamily="34" charset="0"/>
                <a:cs typeface="Arial" panose="020B0604020202020204" pitchFamily="34" charset="0"/>
              </a:rPr>
              <a:t>quadrupoles and </a:t>
            </a:r>
            <a:r>
              <a:rPr lang="en-US" altLang="zh-CN" dirty="0" err="1" smtClean="0">
                <a:solidFill>
                  <a:schemeClr val="tx1">
                    <a:lumMod val="65000"/>
                    <a:lumOff val="35000"/>
                  </a:schemeClr>
                </a:solidFill>
                <a:latin typeface="Arial" panose="020B0604020202020204" pitchFamily="34" charset="0"/>
                <a:cs typeface="Arial" panose="020B0604020202020204" pitchFamily="34" charset="0"/>
              </a:rPr>
              <a:t>sextupoles</a:t>
            </a:r>
            <a:endParaRPr lang="en-US" altLang="zh-CN" dirty="0" smtClean="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Electrostatic-magnet deflector</a:t>
            </a:r>
          </a:p>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Hardware for injection/extraction</a:t>
            </a:r>
          </a:p>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Final focus Superconducting </a:t>
            </a:r>
            <a:r>
              <a:rPr lang="en-US" altLang="zh-CN" dirty="0" smtClean="0">
                <a:solidFill>
                  <a:schemeClr val="tx1">
                    <a:lumMod val="65000"/>
                    <a:lumOff val="35000"/>
                  </a:schemeClr>
                </a:solidFill>
                <a:latin typeface="Arial" panose="020B0604020202020204" pitchFamily="34" charset="0"/>
                <a:cs typeface="Arial" panose="020B0604020202020204" pitchFamily="34" charset="0"/>
              </a:rPr>
              <a:t>quadrupoles</a:t>
            </a:r>
          </a:p>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Mechanics</a:t>
            </a:r>
            <a:endParaRPr lang="en-US" altLang="zh-CN" dirty="0" smtClean="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TextBox 17"/>
          <p:cNvSpPr txBox="1"/>
          <p:nvPr/>
        </p:nvSpPr>
        <p:spPr>
          <a:xfrm>
            <a:off x="390274" y="3366766"/>
            <a:ext cx="11115077" cy="646331"/>
          </a:xfrm>
          <a:prstGeom prst="rect">
            <a:avLst/>
          </a:prstGeom>
          <a:noFill/>
        </p:spPr>
        <p:txBody>
          <a:bodyPr wrap="square" rtlCol="0">
            <a:spAutoFit/>
          </a:bodyPr>
          <a:lstStyle/>
          <a:p>
            <a:pPr marL="446088" indent="-446088">
              <a:lnSpc>
                <a:spcPct val="150000"/>
              </a:lnSpc>
            </a:pPr>
            <a:r>
              <a:rPr lang="en-US" altLang="zh-CN" sz="2400" dirty="0" smtClean="0">
                <a:latin typeface="Arial" panose="020B0604020202020204" pitchFamily="34" charset="0"/>
                <a:ea typeface="黑体" panose="02010609060101010101" pitchFamily="49" charset="-122"/>
                <a:cs typeface="Arial" panose="020B0604020202020204" pitchFamily="34" charset="0"/>
              </a:rPr>
              <a:t>III.   IARC recommendations to the key technology hardware R&amp;D</a:t>
            </a:r>
            <a:endParaRPr lang="en-US" sz="2400" dirty="0">
              <a:latin typeface="Arial" panose="020B0604020202020204" pitchFamily="34" charset="0"/>
              <a:ea typeface="黑体" panose="02010609060101010101" pitchFamily="49" charset="-122"/>
              <a:cs typeface="Arial" panose="020B0604020202020204" pitchFamily="34" charset="0"/>
            </a:endParaRPr>
          </a:p>
        </p:txBody>
      </p:sp>
      <p:sp>
        <p:nvSpPr>
          <p:cNvPr id="19" name="TextBox 18"/>
          <p:cNvSpPr txBox="1"/>
          <p:nvPr/>
        </p:nvSpPr>
        <p:spPr>
          <a:xfrm>
            <a:off x="275702" y="5980738"/>
            <a:ext cx="5429247" cy="577850"/>
          </a:xfrm>
          <a:prstGeom prst="rect">
            <a:avLst/>
          </a:prstGeom>
          <a:noFill/>
        </p:spPr>
        <p:txBody>
          <a:bodyPr wrap="square" rtlCol="0">
            <a:spAutoFit/>
          </a:bodyPr>
          <a:lstStyle/>
          <a:p>
            <a:pPr marL="446088" indent="-446088">
              <a:lnSpc>
                <a:spcPct val="150000"/>
              </a:lnSpc>
            </a:pPr>
            <a:r>
              <a:rPr lang="en-US" altLang="zh-CN" sz="2400" dirty="0" smtClean="0">
                <a:solidFill>
                  <a:schemeClr val="bg2">
                    <a:lumMod val="90000"/>
                  </a:schemeClr>
                </a:solidFill>
                <a:latin typeface="Arial" panose="020B0604020202020204" pitchFamily="34" charset="0"/>
                <a:ea typeface="黑体" panose="02010609060101010101" pitchFamily="49" charset="-122"/>
                <a:cs typeface="Arial" panose="020B0604020202020204" pitchFamily="34" charset="0"/>
              </a:rPr>
              <a:t>IV.   </a:t>
            </a:r>
            <a:r>
              <a:rPr lang="en-US" altLang="zh-CN" sz="2400" dirty="0" smtClean="0">
                <a:solidFill>
                  <a:schemeClr val="bg2">
                    <a:lumMod val="90000"/>
                  </a:schemeClr>
                </a:solidFill>
                <a:latin typeface="Arial" panose="020B0604020202020204" pitchFamily="34" charset="0"/>
                <a:ea typeface="黑体" panose="02010609060101010101" pitchFamily="49" charset="-122"/>
                <a:cs typeface="Arial" panose="020B0604020202020204" pitchFamily="34" charset="0"/>
              </a:rPr>
              <a:t>Summary</a:t>
            </a:r>
            <a:endParaRPr lang="en-US" sz="2400" dirty="0">
              <a:solidFill>
                <a:schemeClr val="bg2">
                  <a:lumMod val="90000"/>
                </a:schemeClr>
              </a:solidFill>
              <a:latin typeface="Arial" panose="020B0604020202020204" pitchFamily="34" charset="0"/>
              <a:ea typeface="黑体" panose="02010609060101010101" pitchFamily="49" charset="-122"/>
              <a:cs typeface="Arial" panose="020B0604020202020204" pitchFamily="34" charset="0"/>
            </a:endParaRPr>
          </a:p>
        </p:txBody>
      </p:sp>
      <p:sp>
        <p:nvSpPr>
          <p:cNvPr id="3" name="Slide Number Placeholder 2"/>
          <p:cNvSpPr>
            <a:spLocks noGrp="1"/>
          </p:cNvSpPr>
          <p:nvPr>
            <p:ph type="sldNum" sz="quarter" idx="12"/>
          </p:nvPr>
        </p:nvSpPr>
        <p:spPr/>
        <p:txBody>
          <a:bodyPr/>
          <a:lstStyle/>
          <a:p>
            <a:fld id="{27F552FA-C358-4F70-9CE8-3E41459FCE36}" type="slidenum">
              <a:rPr lang="zh-CN" altLang="en-US" smtClean="0"/>
              <a:t>28</a:t>
            </a:fld>
            <a:endParaRPr lang="zh-CN" altLang="en-US"/>
          </a:p>
        </p:txBody>
      </p:sp>
    </p:spTree>
    <p:extLst>
      <p:ext uri="{BB962C8B-B14F-4D97-AF65-F5344CB8AC3E}">
        <p14:creationId xmlns:p14="http://schemas.microsoft.com/office/powerpoint/2010/main" val="1091984296"/>
      </p:ext>
    </p:extLst>
  </p:cSld>
  <p:clrMapOvr>
    <a:masterClrMapping/>
  </p:clrMapOvr>
  <mc:AlternateContent xmlns:mc="http://schemas.openxmlformats.org/markup-compatibility/2006">
    <mc:Choice xmlns:p14="http://schemas.microsoft.com/office/powerpoint/2010/main" Requires="p14">
      <p:transition spd="slow" p14:dur="2000" advTm="19916"/>
    </mc:Choice>
    <mc:Fallback>
      <p:transition spd="slow" advTm="19916"/>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to SRF: 650M 1&amp;2 cell cavity</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8" name="灯片编号占位符 1"/>
          <p:cNvSpPr>
            <a:spLocks noGrp="1"/>
          </p:cNvSpPr>
          <p:nvPr>
            <p:ph type="sldNum" sz="quarter" idx="4294967295"/>
          </p:nvPr>
        </p:nvSpPr>
        <p:spPr>
          <a:xfrm>
            <a:off x="8610600" y="6356350"/>
            <a:ext cx="2743200" cy="365125"/>
          </a:xfrm>
        </p:spPr>
        <p:txBody>
          <a:bodyPr vert="horz" lIns="91440" tIns="45720" rIns="91440" bIns="45720" rtlCol="0" anchor="ctr"/>
          <a:lstStyle/>
          <a:p>
            <a:endParaRPr lang="zh-CN" altLang="en-US" dirty="0"/>
          </a:p>
        </p:txBody>
      </p:sp>
      <p:graphicFrame>
        <p:nvGraphicFramePr>
          <p:cNvPr id="9" name="表格 10"/>
          <p:cNvGraphicFramePr>
            <a:graphicFrameLocks noGrp="1"/>
          </p:cNvGraphicFramePr>
          <p:nvPr>
            <p:extLst>
              <p:ext uri="{D42A27DB-BD31-4B8C-83A1-F6EECF244321}">
                <p14:modId xmlns:p14="http://schemas.microsoft.com/office/powerpoint/2010/main" val="1359742914"/>
              </p:ext>
            </p:extLst>
          </p:nvPr>
        </p:nvGraphicFramePr>
        <p:xfrm>
          <a:off x="228415" y="4250351"/>
          <a:ext cx="5326909" cy="2566261"/>
        </p:xfrm>
        <a:graphic>
          <a:graphicData uri="http://schemas.openxmlformats.org/drawingml/2006/table">
            <a:tbl>
              <a:tblPr firstRow="1" bandRow="1">
                <a:tableStyleId>{5C22544A-7EE6-4342-B048-85BDC9FD1C3A}</a:tableStyleId>
              </a:tblPr>
              <a:tblGrid>
                <a:gridCol w="1337057">
                  <a:extLst>
                    <a:ext uri="{9D8B030D-6E8A-4147-A177-3AD203B41FA5}">
                      <a16:colId xmlns:a16="http://schemas.microsoft.com/office/drawing/2014/main" val="978068913"/>
                    </a:ext>
                  </a:extLst>
                </a:gridCol>
                <a:gridCol w="2812847">
                  <a:extLst>
                    <a:ext uri="{9D8B030D-6E8A-4147-A177-3AD203B41FA5}">
                      <a16:colId xmlns:a16="http://schemas.microsoft.com/office/drawing/2014/main" val="3360496604"/>
                    </a:ext>
                  </a:extLst>
                </a:gridCol>
                <a:gridCol w="1177005">
                  <a:extLst>
                    <a:ext uri="{9D8B030D-6E8A-4147-A177-3AD203B41FA5}">
                      <a16:colId xmlns:a16="http://schemas.microsoft.com/office/drawing/2014/main" val="3681282196"/>
                    </a:ext>
                  </a:extLst>
                </a:gridCol>
              </a:tblGrid>
              <a:tr h="431847">
                <a:tc>
                  <a:txBody>
                    <a:bodyPr/>
                    <a:lstStyle/>
                    <a:p>
                      <a:pPr algn="ctr"/>
                      <a:r>
                        <a:rPr lang="en-US" altLang="zh-CN" sz="1200" dirty="0">
                          <a:latin typeface="Arial" panose="020B0604020202020204" pitchFamily="34" charset="0"/>
                          <a:cs typeface="Arial" panose="020B0604020202020204" pitchFamily="34" charset="0"/>
                        </a:rPr>
                        <a:t>Cavity</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a:latin typeface="Arial" panose="020B0604020202020204" pitchFamily="34" charset="0"/>
                          <a:cs typeface="Arial" panose="020B0604020202020204" pitchFamily="34" charset="0"/>
                        </a:rPr>
                        <a:t>Processing</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baseline="0" dirty="0">
                          <a:latin typeface="Arial" panose="020B0604020202020204" pitchFamily="34" charset="0"/>
                          <a:cs typeface="Arial" panose="020B0604020202020204" pitchFamily="34" charset="0"/>
                        </a:rPr>
                        <a:t>Result</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96618233"/>
                  </a:ext>
                </a:extLst>
              </a:tr>
              <a:tr h="518567">
                <a:tc>
                  <a:txBody>
                    <a:bodyPr/>
                    <a:lstStyle/>
                    <a:p>
                      <a:r>
                        <a:rPr lang="en-US" altLang="zh-CN" sz="1200" dirty="0">
                          <a:latin typeface="Arial" panose="020B0604020202020204" pitchFamily="34" charset="0"/>
                          <a:cs typeface="Arial" panose="020B0604020202020204" pitchFamily="34" charset="0"/>
                        </a:rPr>
                        <a:t>650S4 (FG)</a:t>
                      </a:r>
                      <a:endParaRPr lang="zh-CN" altLang="en-US" sz="1200" dirty="0">
                        <a:latin typeface="Arial" panose="020B0604020202020204" pitchFamily="34" charset="0"/>
                        <a:cs typeface="Arial" panose="020B0604020202020204" pitchFamily="34" charset="0"/>
                      </a:endParaRPr>
                    </a:p>
                  </a:txBody>
                  <a:tcPr anchor="ctr"/>
                </a:tc>
                <a:tc>
                  <a:txBody>
                    <a:bodyPr/>
                    <a:lstStyle/>
                    <a:p>
                      <a:pPr marL="0" indent="0">
                        <a:buFont typeface="Arial" panose="020B0604020202020204" pitchFamily="34" charset="0"/>
                        <a:buNone/>
                      </a:pPr>
                      <a:r>
                        <a:rPr lang="en-US" altLang="zh-CN" sz="1200" dirty="0">
                          <a:latin typeface="Arial" panose="020B0604020202020204" pitchFamily="34" charset="0"/>
                          <a:cs typeface="Arial" panose="020B0604020202020204" pitchFamily="34" charset="0"/>
                        </a:rPr>
                        <a:t>Bulk</a:t>
                      </a:r>
                      <a:r>
                        <a:rPr lang="en-US" altLang="zh-CN" sz="1200" baseline="0" dirty="0">
                          <a:latin typeface="Arial" panose="020B0604020202020204" pitchFamily="34" charset="0"/>
                          <a:cs typeface="Arial" panose="020B0604020202020204" pitchFamily="34" charset="0"/>
                        </a:rPr>
                        <a:t> BCP 200 um + light EP 20 um + 950C 3h + light EP 20 um + 120C 48h</a:t>
                      </a:r>
                    </a:p>
                  </a:txBody>
                  <a:tcPr anchor="ctr"/>
                </a:tc>
                <a:tc>
                  <a:txBody>
                    <a:bodyPr/>
                    <a:lstStyle/>
                    <a:p>
                      <a:r>
                        <a:rPr lang="en-US" altLang="zh-CN" sz="1200" dirty="0">
                          <a:latin typeface="Arial" panose="020B0604020202020204" pitchFamily="34" charset="0"/>
                          <a:cs typeface="Arial" panose="020B0604020202020204" pitchFamily="34" charset="0"/>
                        </a:rPr>
                        <a:t>2.7E10@</a:t>
                      </a:r>
                    </a:p>
                    <a:p>
                      <a:r>
                        <a:rPr lang="en-US" altLang="zh-CN" sz="1200" dirty="0">
                          <a:latin typeface="Arial" panose="020B0604020202020204" pitchFamily="34" charset="0"/>
                          <a:cs typeface="Arial" panose="020B0604020202020204" pitchFamily="34" charset="0"/>
                        </a:rPr>
                        <a:t>35.0MV/m</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23555972"/>
                  </a:ext>
                </a:extLst>
              </a:tr>
              <a:tr h="593472">
                <a:tc>
                  <a:txBody>
                    <a:bodyPr/>
                    <a:lstStyle/>
                    <a:p>
                      <a:r>
                        <a:rPr lang="en-US" altLang="zh-CN" sz="1200" dirty="0">
                          <a:latin typeface="Arial" panose="020B0604020202020204" pitchFamily="34" charset="0"/>
                          <a:cs typeface="Arial" panose="020B0604020202020204" pitchFamily="34" charset="0"/>
                        </a:rPr>
                        <a:t>650S7 (LG)</a:t>
                      </a:r>
                      <a:endParaRPr lang="zh-CN" altLang="en-US" sz="1200" dirty="0">
                        <a:latin typeface="Arial" panose="020B0604020202020204" pitchFamily="34" charset="0"/>
                        <a:cs typeface="Arial" panose="020B0604020202020204" pitchFamily="34" charset="0"/>
                      </a:endParaRPr>
                    </a:p>
                  </a:txBody>
                  <a:tcPr anchor="ctr"/>
                </a:tc>
                <a:tc>
                  <a:txBody>
                    <a:bodyPr/>
                    <a:lstStyle/>
                    <a:p>
                      <a:pPr marL="0" indent="0">
                        <a:buFont typeface="Arial" panose="020B0604020202020204" pitchFamily="34" charset="0"/>
                        <a:buNone/>
                      </a:pPr>
                      <a:r>
                        <a:rPr lang="en-US" altLang="zh-CN" sz="1200" dirty="0">
                          <a:latin typeface="Arial" panose="020B0604020202020204" pitchFamily="34" charset="0"/>
                          <a:cs typeface="Arial" panose="020B0604020202020204" pitchFamily="34" charset="0"/>
                        </a:rPr>
                        <a:t>Bulk</a:t>
                      </a:r>
                      <a:r>
                        <a:rPr lang="en-US" altLang="zh-CN" sz="1200" baseline="0" dirty="0">
                          <a:latin typeface="Arial" panose="020B0604020202020204" pitchFamily="34" charset="0"/>
                          <a:cs typeface="Arial" panose="020B0604020202020204" pitchFamily="34" charset="0"/>
                        </a:rPr>
                        <a:t> FP 200 um + 950C 3h + light EP 20 um +</a:t>
                      </a:r>
                      <a:r>
                        <a:rPr lang="en-US" altLang="zh-CN" sz="1200" baseline="0" dirty="0">
                          <a:solidFill>
                            <a:srgbClr val="FF0000"/>
                          </a:solidFill>
                          <a:latin typeface="Arial" panose="020B0604020202020204" pitchFamily="34" charset="0"/>
                          <a:cs typeface="Arial" panose="020B0604020202020204" pitchFamily="34" charset="0"/>
                        </a:rPr>
                        <a:t> </a:t>
                      </a:r>
                      <a:r>
                        <a:rPr lang="en-US" altLang="zh-CN" sz="1200" baseline="0" dirty="0">
                          <a:solidFill>
                            <a:schemeClr val="tx1"/>
                          </a:solidFill>
                          <a:latin typeface="Arial" panose="020B0604020202020204" pitchFamily="34" charset="0"/>
                          <a:cs typeface="Arial" panose="020B0604020202020204" pitchFamily="34" charset="0"/>
                        </a:rPr>
                        <a:t>900C 3h + light EP 20 um </a:t>
                      </a:r>
                      <a:r>
                        <a:rPr lang="en-US" altLang="zh-CN" sz="1200" baseline="0" dirty="0">
                          <a:latin typeface="Arial" panose="020B0604020202020204" pitchFamily="34" charset="0"/>
                          <a:cs typeface="Arial" panose="020B0604020202020204" pitchFamily="34" charset="0"/>
                        </a:rPr>
                        <a:t>+ 120C 48h</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a:latin typeface="Arial" panose="020B0604020202020204" pitchFamily="34" charset="0"/>
                          <a:cs typeface="Arial" panose="020B0604020202020204" pitchFamily="34" charset="0"/>
                        </a:rPr>
                        <a:t>3.1E10@</a:t>
                      </a:r>
                    </a:p>
                    <a:p>
                      <a:r>
                        <a:rPr lang="en-US" altLang="zh-CN" sz="1200" dirty="0">
                          <a:latin typeface="Arial" panose="020B0604020202020204" pitchFamily="34" charset="0"/>
                          <a:cs typeface="Arial" panose="020B0604020202020204" pitchFamily="34" charset="0"/>
                        </a:rPr>
                        <a:t>33.0MV/m</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72521362"/>
                  </a:ext>
                </a:extLst>
              </a:tr>
              <a:tr h="431847">
                <a:tc>
                  <a:txBody>
                    <a:bodyPr/>
                    <a:lstStyle/>
                    <a:p>
                      <a:r>
                        <a:rPr lang="en-US" altLang="zh-CN" sz="1200" b="1" dirty="0">
                          <a:latin typeface="Arial" panose="020B0604020202020204" pitchFamily="34" charset="0"/>
                          <a:cs typeface="Arial" panose="020B0604020202020204" pitchFamily="34" charset="0"/>
                        </a:rPr>
                        <a:t>650S5 (FG)</a:t>
                      </a:r>
                      <a:endParaRPr lang="zh-CN" altLang="en-US" sz="1200" b="1" dirty="0">
                        <a:latin typeface="Arial" panose="020B0604020202020204" pitchFamily="34" charset="0"/>
                        <a:cs typeface="Arial" panose="020B0604020202020204" pitchFamily="34" charset="0"/>
                      </a:endParaRPr>
                    </a:p>
                  </a:txBody>
                  <a:tcPr anchor="ctr"/>
                </a:tc>
                <a:tc>
                  <a:txBody>
                    <a:bodyPr/>
                    <a:lstStyle/>
                    <a:p>
                      <a:pPr marL="0" indent="0">
                        <a:buFont typeface="Arial" panose="020B0604020202020204" pitchFamily="34" charset="0"/>
                        <a:buNone/>
                      </a:pPr>
                      <a:r>
                        <a:rPr lang="en-US" altLang="zh-CN" sz="1200" dirty="0">
                          <a:latin typeface="Arial" panose="020B0604020202020204" pitchFamily="34" charset="0"/>
                          <a:cs typeface="Arial" panose="020B0604020202020204" pitchFamily="34" charset="0"/>
                        </a:rPr>
                        <a:t>Bulk</a:t>
                      </a:r>
                      <a:r>
                        <a:rPr lang="en-US" altLang="zh-CN" sz="1200" baseline="0" dirty="0">
                          <a:latin typeface="Arial" panose="020B0604020202020204" pitchFamily="34" charset="0"/>
                          <a:cs typeface="Arial" panose="020B0604020202020204" pitchFamily="34" charset="0"/>
                        </a:rPr>
                        <a:t> EP 200 um + 120C 48h</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Arial" panose="020B0604020202020204" pitchFamily="34" charset="0"/>
                          <a:cs typeface="Arial" panose="020B0604020202020204" pitchFamily="34" charset="0"/>
                        </a:rPr>
                        <a:t>1.5E10@</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Arial" panose="020B0604020202020204" pitchFamily="34" charset="0"/>
                          <a:cs typeface="Arial" panose="020B0604020202020204" pitchFamily="34" charset="0"/>
                        </a:rPr>
                        <a:t>37.5MV/m</a:t>
                      </a:r>
                      <a:endParaRPr lang="zh-CN" altLang="en-US" sz="1200" b="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84756591"/>
                  </a:ext>
                </a:extLst>
              </a:tr>
              <a:tr h="518567">
                <a:tc>
                  <a:txBody>
                    <a:bodyPr/>
                    <a:lstStyle/>
                    <a:p>
                      <a:r>
                        <a:rPr lang="en-US" altLang="zh-CN" sz="1200" b="1" dirty="0">
                          <a:latin typeface="Arial" panose="020B0604020202020204" pitchFamily="34" charset="0"/>
                          <a:cs typeface="Arial" panose="020B0604020202020204" pitchFamily="34" charset="0"/>
                        </a:rPr>
                        <a:t>650S8 (LG)</a:t>
                      </a:r>
                      <a:endParaRPr lang="zh-CN" altLang="en-US" sz="1200" b="1" dirty="0">
                        <a:latin typeface="Arial" panose="020B0604020202020204" pitchFamily="34" charset="0"/>
                        <a:cs typeface="Arial" panose="020B0604020202020204" pitchFamily="34" charset="0"/>
                      </a:endParaRPr>
                    </a:p>
                  </a:txBody>
                  <a:tcPr anchor="ctr"/>
                </a:tc>
                <a:tc>
                  <a:txBody>
                    <a:bodyPr/>
                    <a:lstStyle/>
                    <a:p>
                      <a:pPr marL="0" indent="0">
                        <a:buFont typeface="Arial" panose="020B0604020202020204" pitchFamily="34" charset="0"/>
                        <a:buNone/>
                      </a:pPr>
                      <a:r>
                        <a:rPr lang="en-US" altLang="zh-CN" sz="1200" dirty="0">
                          <a:latin typeface="Arial" panose="020B0604020202020204" pitchFamily="34" charset="0"/>
                          <a:cs typeface="Arial" panose="020B0604020202020204" pitchFamily="34" charset="0"/>
                        </a:rPr>
                        <a:t>Bulk</a:t>
                      </a:r>
                      <a:r>
                        <a:rPr lang="en-US" altLang="zh-CN" sz="1200" baseline="0" dirty="0">
                          <a:latin typeface="Arial" panose="020B0604020202020204" pitchFamily="34" charset="0"/>
                          <a:cs typeface="Arial" panose="020B0604020202020204" pitchFamily="34" charset="0"/>
                        </a:rPr>
                        <a:t> BCP 200 um + light EP 20 um + 950C 3h + light EP 20 um + 120C 48h</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a:latin typeface="Arial" panose="020B0604020202020204" pitchFamily="34" charset="0"/>
                          <a:cs typeface="Arial" panose="020B0604020202020204" pitchFamily="34" charset="0"/>
                        </a:rPr>
                        <a:t>4.6E10@</a:t>
                      </a:r>
                    </a:p>
                    <a:p>
                      <a:r>
                        <a:rPr lang="en-US" altLang="zh-CN" sz="1200" dirty="0">
                          <a:latin typeface="Arial" panose="020B0604020202020204" pitchFamily="34" charset="0"/>
                          <a:cs typeface="Arial" panose="020B0604020202020204" pitchFamily="34" charset="0"/>
                        </a:rPr>
                        <a:t>28.2MV/m</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63652274"/>
                  </a:ext>
                </a:extLst>
              </a:tr>
            </a:tbl>
          </a:graphicData>
        </a:graphic>
      </p:graphicFrame>
      <p:pic>
        <p:nvPicPr>
          <p:cNvPr id="11" name="图片 5">
            <a:extLst>
              <a:ext uri="{FF2B5EF4-FFF2-40B4-BE49-F238E27FC236}">
                <a16:creationId xmlns:a16="http://schemas.microsoft.com/office/drawing/2014/main" id="{6770B7DA-FFE8-4290-8E92-D7A9C01D0E3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147" t="3800" r="-273" b="5160"/>
          <a:stretch/>
        </p:blipFill>
        <p:spPr>
          <a:xfrm>
            <a:off x="670272" y="950241"/>
            <a:ext cx="5344550" cy="3239786"/>
          </a:xfrm>
          <a:prstGeom prst="rect">
            <a:avLst/>
          </a:prstGeom>
        </p:spPr>
      </p:pic>
      <p:pic>
        <p:nvPicPr>
          <p:cNvPr id="12" name="内容占位符 6">
            <a:extLst>
              <a:ext uri="{FF2B5EF4-FFF2-40B4-BE49-F238E27FC236}">
                <a16:creationId xmlns:a16="http://schemas.microsoft.com/office/drawing/2014/main" id="{46E6C01A-A587-46E1-A0F2-44B780DE7A6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88754" y="932861"/>
            <a:ext cx="4130589" cy="3097942"/>
          </a:xfrm>
          <a:prstGeom prst="rect">
            <a:avLst/>
          </a:prstGeom>
        </p:spPr>
      </p:pic>
      <p:sp>
        <p:nvSpPr>
          <p:cNvPr id="13" name="矩形 7">
            <a:extLst>
              <a:ext uri="{FF2B5EF4-FFF2-40B4-BE49-F238E27FC236}">
                <a16:creationId xmlns:a16="http://schemas.microsoft.com/office/drawing/2014/main" id="{78CCDB28-56B3-4CF3-BC9B-1BB6FF9DB262}"/>
              </a:ext>
            </a:extLst>
          </p:cNvPr>
          <p:cNvSpPr/>
          <p:nvPr/>
        </p:nvSpPr>
        <p:spPr>
          <a:xfrm>
            <a:off x="6212407" y="4313218"/>
            <a:ext cx="5722426" cy="2431435"/>
          </a:xfrm>
          <a:prstGeom prst="rect">
            <a:avLst/>
          </a:prstGeom>
          <a:solidFill>
            <a:schemeClr val="accent1">
              <a:lumMod val="20000"/>
              <a:lumOff val="80000"/>
            </a:schemeClr>
          </a:solidFill>
        </p:spPr>
        <p:txBody>
          <a:bodyPr wrap="square">
            <a:spAutoFit/>
          </a:bodyPr>
          <a:lstStyle/>
          <a:p>
            <a:pPr marL="285750" indent="-285750" algn="just">
              <a:spcBef>
                <a:spcPts val="12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Studies on EP process for 650 MHz 2-cell cavities were carried on.</a:t>
            </a:r>
          </a:p>
          <a:p>
            <a:pPr marL="285750" indent="-285750" algn="just">
              <a:spcBef>
                <a:spcPts val="12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New jigs and cathodes special for the EP on 650 MHz 2-cell cavities was made.</a:t>
            </a:r>
          </a:p>
          <a:p>
            <a:pPr marL="285750" indent="-285750" algn="just">
              <a:spcBef>
                <a:spcPts val="12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Parameters were scanned and optimized for the process like voltage, temperatures, flow rates and so on.</a:t>
            </a:r>
          </a:p>
          <a:p>
            <a:pPr marL="285750" indent="-285750" algn="just">
              <a:spcBef>
                <a:spcPts val="12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Some technological processes like on-site DI water cleaning were re-developed.</a:t>
            </a:r>
          </a:p>
          <a:p>
            <a:pPr marL="285750" indent="-285750" algn="just">
              <a:spcBef>
                <a:spcPts val="12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The new-treated cavities will be ready soon.</a:t>
            </a:r>
            <a:endParaRPr lang="zh-CN"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2323801"/>
      </p:ext>
    </p:extLst>
  </p:cSld>
  <p:clrMapOvr>
    <a:masterClrMapping/>
  </p:clrMapOvr>
  <mc:AlternateContent xmlns:mc="http://schemas.openxmlformats.org/markup-compatibility/2006">
    <mc:Choice xmlns:p14="http://schemas.microsoft.com/office/powerpoint/2010/main" Requires="p14">
      <p:transition spd="slow" p14:dur="2000" advTm="27996"/>
    </mc:Choice>
    <mc:Fallback>
      <p:transition spd="slow" advTm="2799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a:solidFill>
                  <a:schemeClr val="bg1"/>
                </a:solidFill>
                <a:latin typeface="Arial" panose="020B0604020202020204" pitchFamily="34" charset="0"/>
                <a:cs typeface="Arial" panose="020B0604020202020204" pitchFamily="34" charset="0"/>
              </a:rPr>
              <a:t> </a:t>
            </a:r>
            <a:r>
              <a:rPr lang="en-US" altLang="zh-CN" sz="3200" kern="0" dirty="0" smtClean="0">
                <a:solidFill>
                  <a:schemeClr val="bg1"/>
                </a:solidFill>
                <a:latin typeface="Arial" panose="020B0604020202020204" pitchFamily="34" charset="0"/>
                <a:cs typeface="Arial" panose="020B0604020202020204" pitchFamily="34" charset="0"/>
              </a:rPr>
              <a:t>IAC request and IARC in 2021</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p:txBody>
          <a:bodyPr/>
          <a:lstStyle/>
          <a:p>
            <a:fld id="{27F552FA-C358-4F70-9CE8-3E41459FCE36}" type="slidenum">
              <a:rPr lang="zh-CN" altLang="en-US" smtClean="0"/>
              <a:t>3</a:t>
            </a:fld>
            <a:endParaRPr lang="zh-CN" altLang="en-US"/>
          </a:p>
        </p:txBody>
      </p:sp>
      <p:pic>
        <p:nvPicPr>
          <p:cNvPr id="10" name="Picture 9"/>
          <p:cNvPicPr/>
          <p:nvPr/>
        </p:nvPicPr>
        <p:blipFill>
          <a:blip r:embed="rId2"/>
          <a:stretch>
            <a:fillRect/>
          </a:stretch>
        </p:blipFill>
        <p:spPr>
          <a:xfrm>
            <a:off x="4683760" y="802768"/>
            <a:ext cx="6558342" cy="875549"/>
          </a:xfrm>
          <a:prstGeom prst="rect">
            <a:avLst/>
          </a:prstGeom>
        </p:spPr>
      </p:pic>
      <p:sp>
        <p:nvSpPr>
          <p:cNvPr id="14" name="文本框 42">
            <a:extLst>
              <a:ext uri="{FF2B5EF4-FFF2-40B4-BE49-F238E27FC236}">
                <a16:creationId xmlns:a16="http://schemas.microsoft.com/office/drawing/2014/main" id="{EF9B9541-540A-4865-8767-AD14094D507F}"/>
              </a:ext>
            </a:extLst>
          </p:cNvPr>
          <p:cNvSpPr txBox="1"/>
          <p:nvPr/>
        </p:nvSpPr>
        <p:spPr>
          <a:xfrm>
            <a:off x="512725" y="802768"/>
            <a:ext cx="421801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IAC </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recommend the IARC meeting twice a year:</a:t>
            </a:r>
            <a:endParaRPr lang="zh-CN" altLang="en-US" sz="2000" dirty="0">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208278" y="2352285"/>
            <a:ext cx="5887722" cy="4630424"/>
            <a:chOff x="735433" y="1254742"/>
            <a:chExt cx="11487341" cy="878848"/>
          </a:xfrm>
        </p:grpSpPr>
        <p:sp>
          <p:nvSpPr>
            <p:cNvPr id="24" name="矩形: 圆角 8">
              <a:extLst>
                <a:ext uri="{FF2B5EF4-FFF2-40B4-BE49-F238E27FC236}">
                  <a16:creationId xmlns:a16="http://schemas.microsoft.com/office/drawing/2014/main" id="{FCD9B55C-4919-414D-BE3B-C3DE9BBA46C8}"/>
                </a:ext>
              </a:extLst>
            </p:cNvPr>
            <p:cNvSpPr/>
            <p:nvPr/>
          </p:nvSpPr>
          <p:spPr bwMode="auto">
            <a:xfrm>
              <a:off x="735433" y="1254742"/>
              <a:ext cx="11239553" cy="834118"/>
            </a:xfrm>
            <a:prstGeom prst="roundRect">
              <a:avLst/>
            </a:prstGeom>
            <a:solidFill>
              <a:srgbClr val="92D050">
                <a:alpha val="30000"/>
              </a:srgbClr>
            </a:solidFill>
            <a:ln>
              <a:solidFill>
                <a:srgbClr val="92D050"/>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90000"/>
                </a:lnSpc>
                <a:spcBef>
                  <a:spcPct val="20000"/>
                </a:spcBef>
                <a:spcAft>
                  <a:spcPct val="0"/>
                </a:spcAft>
                <a:buClr>
                  <a:schemeClr val="hlink"/>
                </a:buClr>
                <a:buSzTx/>
                <a:buFont typeface="Wingdings" panose="05000000000000000000" pitchFamily="2" charset="2"/>
                <a:buNone/>
                <a:tabLst/>
              </a:pPr>
              <a:endParaRPr kumimoji="0" lang="zh-CN" altLang="en-US" sz="2400" b="0" i="0" u="none" strike="noStrike" cap="none" normalizeH="0" baseline="0" dirty="0">
                <a:ln>
                  <a:noFill/>
                </a:ln>
                <a:solidFill>
                  <a:srgbClr val="000000"/>
                </a:solidFill>
                <a:effectLst/>
                <a:latin typeface="Arial" panose="020B0604020202020204" pitchFamily="34" charset="0"/>
                <a:ea typeface="宋体" panose="02010600030101010101" pitchFamily="2" charset="-122"/>
              </a:endParaRPr>
            </a:p>
          </p:txBody>
        </p:sp>
        <p:sp>
          <p:nvSpPr>
            <p:cNvPr id="25" name="文本框 9">
              <a:extLst>
                <a:ext uri="{FF2B5EF4-FFF2-40B4-BE49-F238E27FC236}">
                  <a16:creationId xmlns:a16="http://schemas.microsoft.com/office/drawing/2014/main" id="{9F73EFBB-83DD-46EB-9795-EC41D58481CA}"/>
                </a:ext>
              </a:extLst>
            </p:cNvPr>
            <p:cNvSpPr txBox="1"/>
            <p:nvPr/>
          </p:nvSpPr>
          <p:spPr>
            <a:xfrm>
              <a:off x="1057297" y="1286564"/>
              <a:ext cx="11165477" cy="847026"/>
            </a:xfrm>
            <a:prstGeom prst="rect">
              <a:avLst/>
            </a:prstGeom>
            <a:noFill/>
          </p:spPr>
          <p:txBody>
            <a:bodyPr wrap="square" rtlCol="0">
              <a:spAutoFit/>
            </a:bodyPr>
            <a:lstStyle/>
            <a:p>
              <a:r>
                <a:rPr lang="en-US" altLang="zh-CN" sz="2000" b="1" dirty="0" smtClean="0">
                  <a:latin typeface="Arial" panose="020B0604020202020204" pitchFamily="34" charset="0"/>
                  <a:cs typeface="Arial" panose="020B0604020202020204" pitchFamily="34" charset="0"/>
                </a:rPr>
                <a:t>Chair:</a:t>
              </a:r>
            </a:p>
            <a:p>
              <a:r>
                <a:rPr lang="en-US" altLang="zh-CN" dirty="0" err="1" smtClean="0">
                  <a:latin typeface="Arial" panose="020B0604020202020204" pitchFamily="34" charset="0"/>
                  <a:cs typeface="Arial" panose="020B0604020202020204" pitchFamily="34" charset="0"/>
                </a:rPr>
                <a:t>Biagini</a:t>
              </a:r>
              <a:r>
                <a:rPr lang="en-US" altLang="zh-CN" dirty="0" smtClean="0">
                  <a:latin typeface="Arial" panose="020B0604020202020204" pitchFamily="34" charset="0"/>
                  <a:cs typeface="Arial" panose="020B0604020202020204" pitchFamily="34" charset="0"/>
                </a:rPr>
                <a:t> Maria </a:t>
              </a:r>
              <a:r>
                <a:rPr lang="en-US" altLang="zh-CN" dirty="0" err="1" smtClean="0">
                  <a:latin typeface="Arial" panose="020B0604020202020204" pitchFamily="34" charset="0"/>
                  <a:cs typeface="Arial" panose="020B0604020202020204" pitchFamily="34" charset="0"/>
                </a:rPr>
                <a:t>Enrica</a:t>
              </a:r>
              <a:r>
                <a:rPr lang="en-US" altLang="zh-CN" dirty="0" smtClean="0">
                  <a:latin typeface="Arial" panose="020B0604020202020204" pitchFamily="34" charset="0"/>
                  <a:cs typeface="Arial" panose="020B0604020202020204" pitchFamily="34" charset="0"/>
                </a:rPr>
                <a:t>  (INFN-LNF, Italy)</a:t>
              </a:r>
            </a:p>
            <a:p>
              <a:pPr>
                <a:lnSpc>
                  <a:spcPct val="150000"/>
                </a:lnSpc>
              </a:pPr>
              <a:r>
                <a:rPr lang="en-US" altLang="zh-CN" sz="2000" b="1" dirty="0" smtClean="0">
                  <a:latin typeface="Arial" panose="020B0604020202020204" pitchFamily="34" charset="0"/>
                  <a:cs typeface="Arial" panose="020B0604020202020204" pitchFamily="34" charset="0"/>
                </a:rPr>
                <a:t>Members</a:t>
              </a:r>
              <a:r>
                <a:rPr lang="zh-CN" altLang="en-US" sz="2000" b="1" dirty="0" smtClean="0">
                  <a:latin typeface="Arial" panose="020B0604020202020204" pitchFamily="34" charset="0"/>
                  <a:cs typeface="Arial" panose="020B0604020202020204" pitchFamily="34" charset="0"/>
                </a:rPr>
                <a:t>：</a:t>
              </a:r>
              <a:endParaRPr lang="en-US" altLang="zh-CN" sz="2000" b="1" dirty="0" smtClean="0">
                <a:latin typeface="Arial" panose="020B0604020202020204" pitchFamily="34" charset="0"/>
                <a:cs typeface="Arial" panose="020B0604020202020204" pitchFamily="34" charset="0"/>
              </a:endParaRPr>
            </a:p>
            <a:p>
              <a:r>
                <a:rPr lang="en-US" altLang="zh-CN" b="1" dirty="0" smtClean="0">
                  <a:latin typeface="Arial" panose="020B0604020202020204" pitchFamily="34" charset="0"/>
                  <a:cs typeface="Arial" panose="020B0604020202020204" pitchFamily="34" charset="0"/>
                </a:rPr>
                <a:t> </a:t>
              </a:r>
              <a:r>
                <a:rPr lang="en-US" altLang="zh-CN" dirty="0" err="1" smtClean="0">
                  <a:latin typeface="Arial" panose="020B0604020202020204" pitchFamily="34" charset="0"/>
                  <a:cs typeface="Arial" panose="020B0604020202020204" pitchFamily="34" charset="0"/>
                </a:rPr>
                <a:t>Bambade</a:t>
              </a:r>
              <a:r>
                <a:rPr lang="en-US" altLang="zh-CN" dirty="0" smtClean="0">
                  <a:latin typeface="Arial" panose="020B0604020202020204" pitchFamily="34" charset="0"/>
                  <a:cs typeface="Arial" panose="020B0604020202020204" pitchFamily="34" charset="0"/>
                </a:rPr>
                <a:t> Philip        (</a:t>
              </a:r>
              <a:r>
                <a:rPr lang="en-US" altLang="zh-CN" dirty="0" err="1" smtClean="0">
                  <a:latin typeface="Arial" panose="020B0604020202020204" pitchFamily="34" charset="0"/>
                  <a:cs typeface="Arial" panose="020B0604020202020204" pitchFamily="34" charset="0"/>
                </a:rPr>
                <a:t>IJCLab</a:t>
              </a:r>
              <a:r>
                <a:rPr lang="en-US" altLang="zh-CN" dirty="0" smtClean="0">
                  <a:latin typeface="Arial" panose="020B0604020202020204" pitchFamily="34" charset="0"/>
                  <a:cs typeface="Arial" panose="020B0604020202020204" pitchFamily="34" charset="0"/>
                </a:rPr>
                <a:t>, France)</a:t>
              </a:r>
            </a:p>
            <a:p>
              <a:r>
                <a:rPr lang="en-US" altLang="zh-CN" dirty="0" smtClean="0">
                  <a:latin typeface="Arial" panose="020B0604020202020204" pitchFamily="34" charset="0"/>
                  <a:cs typeface="Arial" panose="020B0604020202020204" pitchFamily="34" charset="0"/>
                </a:rPr>
                <a:t> Foster Brian              (Oxford-DESY, England-GER)</a:t>
              </a:r>
            </a:p>
            <a:p>
              <a:r>
                <a:rPr lang="en-US" altLang="zh-CN" dirty="0">
                  <a:latin typeface="Arial" panose="020B0604020202020204" pitchFamily="34" charset="0"/>
                  <a:cs typeface="Arial" panose="020B0604020202020204" pitchFamily="34" charset="0"/>
                </a:rPr>
                <a:t> </a:t>
              </a:r>
              <a:r>
                <a:rPr lang="en-US" altLang="zh-CN" dirty="0" err="1" smtClean="0">
                  <a:latin typeface="Arial" panose="020B0604020202020204" pitchFamily="34" charset="0"/>
                  <a:cs typeface="Arial" panose="020B0604020202020204" pitchFamily="34" charset="0"/>
                </a:rPr>
                <a:t>Ko</a:t>
              </a:r>
              <a:r>
                <a:rPr lang="en-US" altLang="zh-CN" dirty="0" smtClean="0">
                  <a:latin typeface="Arial" panose="020B0604020202020204" pitchFamily="34" charset="0"/>
                  <a:cs typeface="Arial" panose="020B0604020202020204" pitchFamily="34" charset="0"/>
                </a:rPr>
                <a:t> In Soo                  (</a:t>
              </a:r>
              <a:r>
                <a:rPr lang="en-US" altLang="zh-CN" dirty="0" err="1" smtClean="0">
                  <a:latin typeface="Arial" panose="020B0604020202020204" pitchFamily="34" charset="0"/>
                  <a:cs typeface="Arial" panose="020B0604020202020204" pitchFamily="34" charset="0"/>
                </a:rPr>
                <a:t>Postech</a:t>
              </a:r>
              <a:r>
                <a:rPr lang="en-US" altLang="zh-CN" dirty="0" smtClean="0">
                  <a:latin typeface="Arial" panose="020B0604020202020204" pitchFamily="34" charset="0"/>
                  <a:cs typeface="Arial" panose="020B0604020202020204" pitchFamily="34" charset="0"/>
                </a:rPr>
                <a:t>, Korea)</a:t>
              </a:r>
            </a:p>
            <a:p>
              <a:r>
                <a:rPr lang="en-US" altLang="zh-CN" dirty="0" err="1" smtClean="0">
                  <a:latin typeface="Arial" panose="020B0604020202020204" pitchFamily="34" charset="0"/>
                  <a:cs typeface="Arial" panose="020B0604020202020204" pitchFamily="34" charset="0"/>
                </a:rPr>
                <a:t>Levichev</a:t>
              </a:r>
              <a:r>
                <a:rPr lang="en-US" altLang="zh-CN" dirty="0" smtClean="0">
                  <a:latin typeface="Arial" panose="020B0604020202020204" pitchFamily="34" charset="0"/>
                  <a:cs typeface="Arial" panose="020B0604020202020204" pitchFamily="34" charset="0"/>
                </a:rPr>
                <a:t> Eugene       (BINP, Russia)</a:t>
              </a:r>
            </a:p>
            <a:p>
              <a:r>
                <a:rPr lang="en-US" altLang="zh-CN" dirty="0" smtClean="0">
                  <a:latin typeface="Arial" panose="020B0604020202020204" pitchFamily="34" charset="0"/>
                  <a:cs typeface="Arial" panose="020B0604020202020204" pitchFamily="34" charset="0"/>
                </a:rPr>
                <a:t>Ohuchi </a:t>
              </a:r>
              <a:r>
                <a:rPr lang="en-US" altLang="zh-CN" dirty="0" err="1" smtClean="0">
                  <a:latin typeface="Arial" panose="020B0604020202020204" pitchFamily="34" charset="0"/>
                  <a:cs typeface="Arial" panose="020B0604020202020204" pitchFamily="34" charset="0"/>
                </a:rPr>
                <a:t>Norihito</a:t>
              </a:r>
              <a:r>
                <a:rPr lang="en-US" altLang="zh-CN" dirty="0" smtClean="0">
                  <a:latin typeface="Arial" panose="020B0604020202020204" pitchFamily="34" charset="0"/>
                  <a:cs typeface="Arial" panose="020B0604020202020204" pitchFamily="34" charset="0"/>
                </a:rPr>
                <a:t>          (KEK, Japan)</a:t>
              </a:r>
            </a:p>
            <a:p>
              <a:r>
                <a:rPr lang="en-US" altLang="zh-CN" dirty="0" err="1" smtClean="0">
                  <a:latin typeface="Arial" panose="020B0604020202020204" pitchFamily="34" charset="0"/>
                  <a:cs typeface="Arial" panose="020B0604020202020204" pitchFamily="34" charset="0"/>
                </a:rPr>
                <a:t>Oide</a:t>
              </a:r>
              <a:r>
                <a:rPr lang="en-US" altLang="zh-CN" dirty="0" smtClean="0">
                  <a:latin typeface="Arial" panose="020B0604020202020204" pitchFamily="34" charset="0"/>
                  <a:cs typeface="Arial" panose="020B0604020202020204" pitchFamily="34" charset="0"/>
                </a:rPr>
                <a:t> </a:t>
              </a:r>
              <a:r>
                <a:rPr lang="en-US" altLang="zh-CN" dirty="0" err="1" smtClean="0">
                  <a:latin typeface="Arial" panose="020B0604020202020204" pitchFamily="34" charset="0"/>
                  <a:cs typeface="Arial" panose="020B0604020202020204" pitchFamily="34" charset="0"/>
                </a:rPr>
                <a:t>Katsunobu</a:t>
              </a:r>
              <a:r>
                <a:rPr lang="en-US" altLang="zh-CN" dirty="0" smtClean="0">
                  <a:latin typeface="Arial" panose="020B0604020202020204" pitchFamily="34" charset="0"/>
                  <a:cs typeface="Arial" panose="020B0604020202020204" pitchFamily="34" charset="0"/>
                </a:rPr>
                <a:t>         (KEK/CERN, Japan/Swiss)</a:t>
              </a:r>
            </a:p>
            <a:p>
              <a:r>
                <a:rPr lang="en-US" altLang="zh-CN" dirty="0">
                  <a:latin typeface="Arial" panose="020B0604020202020204" pitchFamily="34" charset="0"/>
                  <a:cs typeface="Arial" panose="020B0604020202020204" pitchFamily="34" charset="0"/>
                </a:rPr>
                <a:t> </a:t>
              </a:r>
              <a:r>
                <a:rPr lang="en-US" altLang="zh-CN" dirty="0" err="1" smtClean="0">
                  <a:latin typeface="Arial" panose="020B0604020202020204" pitchFamily="34" charset="0"/>
                  <a:cs typeface="Arial" panose="020B0604020202020204" pitchFamily="34" charset="0"/>
                </a:rPr>
                <a:t>Pagani</a:t>
              </a:r>
              <a:r>
                <a:rPr lang="en-US" altLang="zh-CN" dirty="0" smtClean="0">
                  <a:latin typeface="Arial" panose="020B0604020202020204" pitchFamily="34" charset="0"/>
                  <a:cs typeface="Arial" panose="020B0604020202020204" pitchFamily="34" charset="0"/>
                </a:rPr>
                <a:t> Carlo             (Univ. Milan, Italy)</a:t>
              </a:r>
            </a:p>
            <a:p>
              <a:r>
                <a:rPr lang="en-US" altLang="zh-CN" dirty="0">
                  <a:latin typeface="Arial" panose="020B0604020202020204" pitchFamily="34" charset="0"/>
                  <a:cs typeface="Arial" panose="020B0604020202020204" pitchFamily="34" charset="0"/>
                </a:rPr>
                <a:t> </a:t>
              </a:r>
              <a:r>
                <a:rPr lang="en-US" altLang="zh-CN" dirty="0" err="1" smtClean="0">
                  <a:latin typeface="Arial" panose="020B0604020202020204" pitchFamily="34" charset="0"/>
                  <a:cs typeface="Arial" panose="020B0604020202020204" pitchFamily="34" charset="0"/>
                </a:rPr>
                <a:t>Sidorin</a:t>
              </a:r>
              <a:r>
                <a:rPr lang="en-US" altLang="zh-CN" dirty="0" smtClean="0">
                  <a:latin typeface="Arial" panose="020B0604020202020204" pitchFamily="34" charset="0"/>
                  <a:cs typeface="Arial" panose="020B0604020202020204" pitchFamily="34" charset="0"/>
                </a:rPr>
                <a:t> Anatoly          (JINR, Russia)</a:t>
              </a:r>
            </a:p>
            <a:p>
              <a:r>
                <a:rPr lang="en-US" altLang="zh-CN" dirty="0">
                  <a:latin typeface="Arial" panose="020B0604020202020204" pitchFamily="34" charset="0"/>
                  <a:cs typeface="Arial" panose="020B0604020202020204" pitchFamily="34" charset="0"/>
                </a:rPr>
                <a:t> </a:t>
              </a:r>
              <a:r>
                <a:rPr lang="en-US" altLang="zh-CN" dirty="0" err="1" smtClean="0">
                  <a:latin typeface="Arial" panose="020B0604020202020204" pitchFamily="34" charset="0"/>
                  <a:cs typeface="Arial" panose="020B0604020202020204" pitchFamily="34" charset="0"/>
                </a:rPr>
                <a:t>Stapnes</a:t>
              </a:r>
              <a:r>
                <a:rPr lang="en-US" altLang="zh-CN" dirty="0" smtClean="0">
                  <a:latin typeface="Arial" panose="020B0604020202020204" pitchFamily="34" charset="0"/>
                  <a:cs typeface="Arial" panose="020B0604020202020204" pitchFamily="34" charset="0"/>
                </a:rPr>
                <a:t> Steinar         (CERN, Swiss)</a:t>
              </a:r>
            </a:p>
            <a:p>
              <a:r>
                <a:rPr lang="en-US" altLang="zh-CN" dirty="0" smtClean="0">
                  <a:latin typeface="Arial" panose="020B0604020202020204" pitchFamily="34" charset="0"/>
                  <a:cs typeface="Arial" panose="020B0604020202020204" pitchFamily="34" charset="0"/>
                </a:rPr>
                <a:t> </a:t>
              </a:r>
              <a:r>
                <a:rPr lang="en-US" altLang="zh-CN" dirty="0" err="1" smtClean="0">
                  <a:latin typeface="Arial" panose="020B0604020202020204" pitchFamily="34" charset="0"/>
                  <a:cs typeface="Arial" panose="020B0604020202020204" pitchFamily="34" charset="0"/>
                </a:rPr>
                <a:t>Tobiyama</a:t>
              </a:r>
              <a:r>
                <a:rPr lang="en-US" altLang="zh-CN" dirty="0" smtClean="0">
                  <a:latin typeface="Arial" panose="020B0604020202020204" pitchFamily="34" charset="0"/>
                  <a:cs typeface="Arial" panose="020B0604020202020204" pitchFamily="34" charset="0"/>
                </a:rPr>
                <a:t> Makoto       (KEK, Japan)</a:t>
              </a:r>
            </a:p>
            <a:p>
              <a:r>
                <a:rPr lang="en-US" altLang="zh-CN" dirty="0">
                  <a:latin typeface="Arial" panose="020B0604020202020204" pitchFamily="34" charset="0"/>
                  <a:cs typeface="Arial" panose="020B0604020202020204" pitchFamily="34" charset="0"/>
                </a:rPr>
                <a:t> </a:t>
              </a:r>
              <a:r>
                <a:rPr lang="en-US" altLang="zh-CN" dirty="0" smtClean="0">
                  <a:latin typeface="Arial" panose="020B0604020202020204" pitchFamily="34" charset="0"/>
                  <a:cs typeface="Arial" panose="020B0604020202020204" pitchFamily="34" charset="0"/>
                </a:rPr>
                <a:t>Zhao </a:t>
              </a:r>
              <a:r>
                <a:rPr lang="en-US" altLang="zh-CN" dirty="0" err="1" smtClean="0">
                  <a:latin typeface="Arial" panose="020B0604020202020204" pitchFamily="34" charset="0"/>
                  <a:cs typeface="Arial" panose="020B0604020202020204" pitchFamily="34" charset="0"/>
                </a:rPr>
                <a:t>Zhentang</a:t>
              </a:r>
              <a:r>
                <a:rPr lang="en-US" altLang="zh-CN" dirty="0" smtClean="0">
                  <a:latin typeface="Arial" panose="020B0604020202020204" pitchFamily="34" charset="0"/>
                  <a:cs typeface="Arial" panose="020B0604020202020204" pitchFamily="34" charset="0"/>
                </a:rPr>
                <a:t>           (SINAP, China)</a:t>
              </a:r>
            </a:p>
            <a:p>
              <a:endParaRPr lang="en-US" altLang="zh-CN" dirty="0" smtClean="0">
                <a:latin typeface="Arial" panose="020B0604020202020204" pitchFamily="34" charset="0"/>
                <a:cs typeface="Arial" panose="020B0604020202020204" pitchFamily="34" charset="0"/>
              </a:endParaRPr>
            </a:p>
          </p:txBody>
        </p:sp>
      </p:grpSp>
      <p:sp>
        <p:nvSpPr>
          <p:cNvPr id="26" name="文本框 42">
            <a:extLst>
              <a:ext uri="{FF2B5EF4-FFF2-40B4-BE49-F238E27FC236}">
                <a16:creationId xmlns:a16="http://schemas.microsoft.com/office/drawing/2014/main" id="{EF9B9541-540A-4865-8767-AD14094D507F}"/>
              </a:ext>
            </a:extLst>
          </p:cNvPr>
          <p:cNvSpPr txBox="1"/>
          <p:nvPr/>
        </p:nvSpPr>
        <p:spPr>
          <a:xfrm>
            <a:off x="1980845" y="1891887"/>
            <a:ext cx="2479395" cy="400110"/>
          </a:xfrm>
          <a:prstGeom prst="rect">
            <a:avLst/>
          </a:prstGeom>
          <a:noFill/>
        </p:spPr>
        <p:txBody>
          <a:bodyPr wrap="square">
            <a:spAutoFit/>
          </a:bodyPr>
          <a:lstStyle/>
          <a:p>
            <a:pPr algn="ctr"/>
            <a:r>
              <a:rPr lang="en-US" altLang="zh-CN" sz="2000" dirty="0" smtClean="0">
                <a:solidFill>
                  <a:srgbClr val="0070C0"/>
                </a:solidFill>
                <a:latin typeface="Arial" panose="020B0604020202020204" pitchFamily="34" charset="0"/>
                <a:cs typeface="Arial" panose="020B0604020202020204" pitchFamily="34" charset="0"/>
              </a:rPr>
              <a:t>IARC Committee</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30" name="文本框 42">
            <a:extLst>
              <a:ext uri="{FF2B5EF4-FFF2-40B4-BE49-F238E27FC236}">
                <a16:creationId xmlns:a16="http://schemas.microsoft.com/office/drawing/2014/main" id="{EF9B9541-540A-4865-8767-AD14094D507F}"/>
              </a:ext>
            </a:extLst>
          </p:cNvPr>
          <p:cNvSpPr txBox="1"/>
          <p:nvPr/>
        </p:nvSpPr>
        <p:spPr>
          <a:xfrm>
            <a:off x="7899045" y="1856271"/>
            <a:ext cx="2479395" cy="400110"/>
          </a:xfrm>
          <a:prstGeom prst="rect">
            <a:avLst/>
          </a:prstGeom>
          <a:noFill/>
        </p:spPr>
        <p:txBody>
          <a:bodyPr wrap="square">
            <a:spAutoFit/>
          </a:bodyPr>
          <a:lstStyle/>
          <a:p>
            <a:pPr algn="ctr"/>
            <a:r>
              <a:rPr lang="en-US" altLang="zh-CN" sz="2000" dirty="0" smtClean="0">
                <a:solidFill>
                  <a:srgbClr val="0070C0"/>
                </a:solidFill>
                <a:latin typeface="Arial" panose="020B0604020202020204" pitchFamily="34" charset="0"/>
                <a:cs typeface="Arial" panose="020B0604020202020204" pitchFamily="34" charset="0"/>
              </a:rPr>
              <a:t>Assignments</a:t>
            </a:r>
            <a:endParaRPr lang="zh-CN" altLang="en-US" sz="2000" dirty="0">
              <a:solidFill>
                <a:srgbClr val="0070C0"/>
              </a:solidFill>
              <a:latin typeface="Arial" panose="020B0604020202020204" pitchFamily="34" charset="0"/>
              <a:cs typeface="Arial" panose="020B0604020202020204" pitchFamily="34" charset="0"/>
            </a:endParaRPr>
          </a:p>
        </p:txBody>
      </p:sp>
      <p:grpSp>
        <p:nvGrpSpPr>
          <p:cNvPr id="4" name="Group 3"/>
          <p:cNvGrpSpPr/>
          <p:nvPr/>
        </p:nvGrpSpPr>
        <p:grpSpPr>
          <a:xfrm>
            <a:off x="6249604" y="2352285"/>
            <a:ext cx="5760721" cy="4467599"/>
            <a:chOff x="6309358" y="2372605"/>
            <a:chExt cx="5760721" cy="4467599"/>
          </a:xfrm>
        </p:grpSpPr>
        <p:grpSp>
          <p:nvGrpSpPr>
            <p:cNvPr id="27" name="Group 26"/>
            <p:cNvGrpSpPr/>
            <p:nvPr/>
          </p:nvGrpSpPr>
          <p:grpSpPr>
            <a:xfrm>
              <a:off x="6309358" y="2372605"/>
              <a:ext cx="5760721" cy="4394753"/>
              <a:chOff x="735433" y="1254742"/>
              <a:chExt cx="11239553" cy="834118"/>
            </a:xfrm>
          </p:grpSpPr>
          <p:sp>
            <p:nvSpPr>
              <p:cNvPr id="28" name="矩形: 圆角 8">
                <a:extLst>
                  <a:ext uri="{FF2B5EF4-FFF2-40B4-BE49-F238E27FC236}">
                    <a16:creationId xmlns:a16="http://schemas.microsoft.com/office/drawing/2014/main" id="{FCD9B55C-4919-414D-BE3B-C3DE9BBA46C8}"/>
                  </a:ext>
                </a:extLst>
              </p:cNvPr>
              <p:cNvSpPr/>
              <p:nvPr/>
            </p:nvSpPr>
            <p:spPr bwMode="auto">
              <a:xfrm>
                <a:off x="735433" y="1254742"/>
                <a:ext cx="11239553" cy="834118"/>
              </a:xfrm>
              <a:prstGeom prst="roundRect">
                <a:avLst/>
              </a:prstGeom>
              <a:solidFill>
                <a:schemeClr val="accent1">
                  <a:lumMod val="60000"/>
                  <a:lumOff val="40000"/>
                  <a:alpha val="30000"/>
                </a:schemeClr>
              </a:solidFill>
              <a:ln>
                <a:solidFill>
                  <a:srgbClr val="92D050"/>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90000"/>
                  </a:lnSpc>
                  <a:spcBef>
                    <a:spcPct val="20000"/>
                  </a:spcBef>
                  <a:spcAft>
                    <a:spcPct val="0"/>
                  </a:spcAft>
                  <a:buClr>
                    <a:schemeClr val="hlink"/>
                  </a:buClr>
                  <a:buSzTx/>
                  <a:buFont typeface="Wingdings" panose="05000000000000000000" pitchFamily="2" charset="2"/>
                  <a:buNone/>
                  <a:tabLst/>
                </a:pPr>
                <a:endParaRPr kumimoji="0" lang="zh-CN" altLang="en-US" sz="2400" b="0" i="0" u="none" strike="noStrike" cap="none" normalizeH="0" baseline="0" dirty="0">
                  <a:ln>
                    <a:noFill/>
                  </a:ln>
                  <a:solidFill>
                    <a:srgbClr val="000000"/>
                  </a:solidFill>
                  <a:effectLst/>
                  <a:latin typeface="Arial" panose="020B0604020202020204" pitchFamily="34" charset="0"/>
                  <a:ea typeface="宋体" panose="02010600030101010101" pitchFamily="2" charset="-122"/>
                </a:endParaRPr>
              </a:p>
            </p:txBody>
          </p:sp>
          <p:sp>
            <p:nvSpPr>
              <p:cNvPr id="29" name="文本框 9">
                <a:extLst>
                  <a:ext uri="{FF2B5EF4-FFF2-40B4-BE49-F238E27FC236}">
                    <a16:creationId xmlns:a16="http://schemas.microsoft.com/office/drawing/2014/main" id="{9F73EFBB-83DD-46EB-9795-EC41D58481CA}"/>
                  </a:ext>
                </a:extLst>
              </p:cNvPr>
              <p:cNvSpPr txBox="1"/>
              <p:nvPr/>
            </p:nvSpPr>
            <p:spPr>
              <a:xfrm>
                <a:off x="1248222" y="1340379"/>
                <a:ext cx="4564471" cy="648413"/>
              </a:xfrm>
              <a:prstGeom prst="rect">
                <a:avLst/>
              </a:prstGeom>
              <a:noFill/>
            </p:spPr>
            <p:txBody>
              <a:bodyPr wrap="square" rtlCol="0">
                <a:spAutoFit/>
              </a:bodyPr>
              <a:lstStyle/>
              <a:p>
                <a:r>
                  <a:rPr lang="en-US" altLang="zh-CN" b="1" dirty="0" smtClean="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Foster Brian</a:t>
                </a:r>
                <a:endParaRPr lang="en-US" altLang="zh-CN" dirty="0" smtClean="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Levichev</a:t>
                </a:r>
                <a:r>
                  <a:rPr lang="en-US" altLang="zh-CN" dirty="0">
                    <a:latin typeface="Arial" panose="020B0604020202020204" pitchFamily="34" charset="0"/>
                    <a:cs typeface="Arial" panose="020B0604020202020204" pitchFamily="34" charset="0"/>
                  </a:rPr>
                  <a:t> Eugene</a:t>
                </a:r>
                <a:endParaRPr lang="en-US" altLang="zh-CN" dirty="0" smtClean="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Biagini</a:t>
                </a:r>
                <a:r>
                  <a:rPr lang="en-US" altLang="zh-CN" dirty="0">
                    <a:latin typeface="Arial" panose="020B0604020202020204" pitchFamily="34" charset="0"/>
                    <a:cs typeface="Arial" panose="020B0604020202020204" pitchFamily="34" charset="0"/>
                  </a:rPr>
                  <a:t> Maria </a:t>
                </a:r>
                <a:r>
                  <a:rPr lang="en-US" altLang="zh-CN" dirty="0" err="1">
                    <a:latin typeface="Arial" panose="020B0604020202020204" pitchFamily="34" charset="0"/>
                    <a:cs typeface="Arial" panose="020B0604020202020204" pitchFamily="34" charset="0"/>
                  </a:rPr>
                  <a:t>Enrica</a:t>
                </a:r>
                <a:r>
                  <a:rPr lang="en-US" altLang="zh-CN" dirty="0">
                    <a:latin typeface="Arial" panose="020B0604020202020204" pitchFamily="34" charset="0"/>
                    <a:cs typeface="Arial" panose="020B0604020202020204" pitchFamily="34" charset="0"/>
                  </a:rPr>
                  <a:t> </a:t>
                </a:r>
                <a:endParaRPr lang="en-US" altLang="zh-CN" dirty="0" smtClean="0">
                  <a:latin typeface="Arial" panose="020B0604020202020204" pitchFamily="34" charset="0"/>
                  <a:cs typeface="Arial" panose="020B0604020202020204" pitchFamily="34" charset="0"/>
                </a:endParaRPr>
              </a:p>
              <a:p>
                <a:r>
                  <a:rPr lang="en-US" altLang="zh-CN" dirty="0" smtClean="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Oide</a:t>
                </a:r>
                <a:r>
                  <a:rPr lang="en-US" altLang="zh-CN"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Katsunobu</a:t>
                </a:r>
                <a:r>
                  <a:rPr lang="en-US" altLang="zh-CN" dirty="0" smtClean="0">
                    <a:latin typeface="Arial" panose="020B0604020202020204" pitchFamily="34" charset="0"/>
                    <a:cs typeface="Arial" panose="020B0604020202020204" pitchFamily="34" charset="0"/>
                  </a:rPr>
                  <a:t> </a:t>
                </a:r>
              </a:p>
              <a:p>
                <a:r>
                  <a:rPr lang="en-US" altLang="zh-CN" dirty="0" smtClean="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Sidorin</a:t>
                </a:r>
                <a:r>
                  <a:rPr lang="en-US" altLang="zh-CN" dirty="0">
                    <a:latin typeface="Arial" panose="020B0604020202020204" pitchFamily="34" charset="0"/>
                    <a:cs typeface="Arial" panose="020B0604020202020204" pitchFamily="34" charset="0"/>
                  </a:rPr>
                  <a:t> Anatoly</a:t>
                </a:r>
                <a:r>
                  <a:rPr lang="en-US" altLang="zh-CN" dirty="0" smtClean="0">
                    <a:latin typeface="Arial" panose="020B0604020202020204" pitchFamily="34" charset="0"/>
                    <a:cs typeface="Arial" panose="020B0604020202020204" pitchFamily="34" charset="0"/>
                  </a:rPr>
                  <a:t>   </a:t>
                </a:r>
              </a:p>
              <a:p>
                <a:r>
                  <a:rPr lang="en-US" altLang="zh-CN" dirty="0" smtClean="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Bambade</a:t>
                </a:r>
                <a:r>
                  <a:rPr lang="en-US" altLang="zh-CN" dirty="0">
                    <a:latin typeface="Arial" panose="020B0604020202020204" pitchFamily="34" charset="0"/>
                    <a:cs typeface="Arial" panose="020B0604020202020204" pitchFamily="34" charset="0"/>
                  </a:rPr>
                  <a:t> Philip</a:t>
                </a:r>
                <a:endParaRPr lang="en-US" altLang="zh-CN" dirty="0" smtClean="0">
                  <a:latin typeface="Arial" panose="020B0604020202020204" pitchFamily="34" charset="0"/>
                  <a:cs typeface="Arial" panose="020B0604020202020204" pitchFamily="34" charset="0"/>
                </a:endParaRPr>
              </a:p>
              <a:p>
                <a:r>
                  <a:rPr lang="en-US" altLang="zh-CN" dirty="0" smtClean="0">
                    <a:latin typeface="Arial" panose="020B0604020202020204" pitchFamily="34" charset="0"/>
                    <a:cs typeface="Arial" panose="020B0604020202020204" pitchFamily="34" charset="0"/>
                  </a:rPr>
                  <a:t> </a:t>
                </a:r>
                <a:r>
                  <a:rPr lang="en-US" altLang="zh-CN" dirty="0" err="1" smtClean="0">
                    <a:latin typeface="Arial" panose="020B0604020202020204" pitchFamily="34" charset="0"/>
                    <a:cs typeface="Arial" panose="020B0604020202020204" pitchFamily="34" charset="0"/>
                  </a:rPr>
                  <a:t>Pagani</a:t>
                </a:r>
                <a:r>
                  <a:rPr lang="en-US" altLang="zh-CN" dirty="0" smtClean="0">
                    <a:latin typeface="Arial" panose="020B0604020202020204" pitchFamily="34" charset="0"/>
                    <a:cs typeface="Arial" panose="020B0604020202020204" pitchFamily="34" charset="0"/>
                  </a:rPr>
                  <a:t> Carlo   </a:t>
                </a:r>
              </a:p>
              <a:p>
                <a:r>
                  <a:rPr lang="en-US" altLang="zh-CN" dirty="0" smtClean="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Ohuchi </a:t>
                </a:r>
                <a:r>
                  <a:rPr lang="en-US" altLang="zh-CN" dirty="0" err="1">
                    <a:latin typeface="Arial" panose="020B0604020202020204" pitchFamily="34" charset="0"/>
                    <a:cs typeface="Arial" panose="020B0604020202020204" pitchFamily="34" charset="0"/>
                  </a:rPr>
                  <a:t>Norihito</a:t>
                </a:r>
                <a:endParaRPr lang="en-US" altLang="zh-CN" dirty="0" smtClean="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 </a:t>
                </a:r>
                <a:r>
                  <a:rPr lang="en-US" altLang="zh-CN" dirty="0" err="1" smtClean="0">
                    <a:latin typeface="Arial" panose="020B0604020202020204" pitchFamily="34" charset="0"/>
                    <a:cs typeface="Arial" panose="020B0604020202020204" pitchFamily="34" charset="0"/>
                  </a:rPr>
                  <a:t>Stapnes</a:t>
                </a:r>
                <a:r>
                  <a:rPr lang="en-US" altLang="zh-CN" dirty="0" smtClean="0">
                    <a:latin typeface="Arial" panose="020B0604020202020204" pitchFamily="34" charset="0"/>
                    <a:cs typeface="Arial" panose="020B0604020202020204" pitchFamily="34" charset="0"/>
                  </a:rPr>
                  <a:t> Steinar </a:t>
                </a:r>
              </a:p>
              <a:p>
                <a:r>
                  <a:rPr lang="en-US" altLang="zh-CN" dirty="0" smtClean="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Ko</a:t>
                </a:r>
                <a:r>
                  <a:rPr lang="en-US" altLang="zh-CN" dirty="0">
                    <a:latin typeface="Arial" panose="020B0604020202020204" pitchFamily="34" charset="0"/>
                    <a:cs typeface="Arial" panose="020B0604020202020204" pitchFamily="34" charset="0"/>
                  </a:rPr>
                  <a:t> In Soo</a:t>
                </a:r>
                <a:endParaRPr lang="en-US" altLang="zh-CN" dirty="0" smtClean="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Tobiyama</a:t>
                </a:r>
                <a:r>
                  <a:rPr lang="en-US" altLang="zh-CN" dirty="0">
                    <a:latin typeface="Arial" panose="020B0604020202020204" pitchFamily="34" charset="0"/>
                    <a:cs typeface="Arial" panose="020B0604020202020204" pitchFamily="34" charset="0"/>
                  </a:rPr>
                  <a:t> </a:t>
                </a:r>
                <a:r>
                  <a:rPr lang="en-US" altLang="zh-CN" dirty="0" smtClean="0">
                    <a:latin typeface="Arial" panose="020B0604020202020204" pitchFamily="34" charset="0"/>
                    <a:cs typeface="Arial" panose="020B0604020202020204" pitchFamily="34" charset="0"/>
                  </a:rPr>
                  <a:t>Makoto</a:t>
                </a:r>
              </a:p>
              <a:p>
                <a:r>
                  <a:rPr lang="en-US" altLang="zh-CN" dirty="0">
                    <a:latin typeface="Arial" panose="020B0604020202020204" pitchFamily="34" charset="0"/>
                    <a:cs typeface="Arial" panose="020B0604020202020204" pitchFamily="34" charset="0"/>
                  </a:rPr>
                  <a:t> </a:t>
                </a:r>
                <a:r>
                  <a:rPr lang="en-US" altLang="zh-CN" dirty="0" smtClean="0">
                    <a:latin typeface="Arial" panose="020B0604020202020204" pitchFamily="34" charset="0"/>
                    <a:cs typeface="Arial" panose="020B0604020202020204" pitchFamily="34" charset="0"/>
                  </a:rPr>
                  <a:t>Zhao </a:t>
                </a:r>
                <a:r>
                  <a:rPr lang="en-US" altLang="zh-CN" dirty="0" err="1" smtClean="0">
                    <a:latin typeface="Arial" panose="020B0604020202020204" pitchFamily="34" charset="0"/>
                    <a:cs typeface="Arial" panose="020B0604020202020204" pitchFamily="34" charset="0"/>
                  </a:rPr>
                  <a:t>Zhentang</a:t>
                </a:r>
                <a:endParaRPr lang="en-US" altLang="zh-CN" dirty="0" smtClean="0">
                  <a:latin typeface="Arial" panose="020B0604020202020204" pitchFamily="34" charset="0"/>
                  <a:cs typeface="Arial" panose="020B0604020202020204" pitchFamily="34" charset="0"/>
                </a:endParaRPr>
              </a:p>
            </p:txBody>
          </p:sp>
        </p:grpSp>
        <p:sp>
          <p:nvSpPr>
            <p:cNvPr id="31" name="文本框 9">
              <a:extLst>
                <a:ext uri="{FF2B5EF4-FFF2-40B4-BE49-F238E27FC236}">
                  <a16:creationId xmlns:a16="http://schemas.microsoft.com/office/drawing/2014/main" id="{9F73EFBB-83DD-46EB-9795-EC41D58481CA}"/>
                </a:ext>
              </a:extLst>
            </p:cNvPr>
            <p:cNvSpPr txBox="1"/>
            <p:nvPr/>
          </p:nvSpPr>
          <p:spPr>
            <a:xfrm>
              <a:off x="8911657" y="2387901"/>
              <a:ext cx="1376680" cy="4431983"/>
            </a:xfrm>
            <a:prstGeom prst="rect">
              <a:avLst/>
            </a:prstGeom>
            <a:noFill/>
          </p:spPr>
          <p:txBody>
            <a:bodyPr wrap="square" rtlCol="0">
              <a:spAutoFit/>
            </a:bodyPr>
            <a:lstStyle/>
            <a:p>
              <a:pPr algn="ctr">
                <a:lnSpc>
                  <a:spcPct val="150000"/>
                </a:lnSpc>
              </a:pPr>
              <a:r>
                <a:rPr lang="en-US" altLang="zh-CN" sz="2000" b="1" dirty="0" smtClean="0">
                  <a:latin typeface="Arial" panose="020B0604020202020204" pitchFamily="34" charset="0"/>
                  <a:cs typeface="Arial" panose="020B0604020202020204" pitchFamily="34" charset="0"/>
                </a:rPr>
                <a:t>Talk No.</a:t>
              </a:r>
            </a:p>
            <a:p>
              <a:pPr algn="ctr"/>
              <a:r>
                <a:rPr lang="en-US" altLang="zh-CN" dirty="0" smtClean="0">
                  <a:latin typeface="Arial" panose="020B0604020202020204" pitchFamily="34" charset="0"/>
                  <a:cs typeface="Arial" panose="020B0604020202020204" pitchFamily="34" charset="0"/>
                </a:rPr>
                <a:t>13 , 15</a:t>
              </a:r>
            </a:p>
            <a:p>
              <a:pPr algn="ctr"/>
              <a:r>
                <a:rPr lang="en-US" altLang="zh-CN" dirty="0" smtClean="0">
                  <a:latin typeface="Arial" panose="020B0604020202020204" pitchFamily="34" charset="0"/>
                  <a:cs typeface="Arial" panose="020B0604020202020204" pitchFamily="34" charset="0"/>
                </a:rPr>
                <a:t>1  ,  7  </a:t>
              </a:r>
            </a:p>
            <a:p>
              <a:pPr algn="ctr"/>
              <a:r>
                <a:rPr lang="en-US" altLang="zh-CN" dirty="0" smtClean="0">
                  <a:latin typeface="Arial" panose="020B0604020202020204" pitchFamily="34" charset="0"/>
                  <a:cs typeface="Arial" panose="020B0604020202020204" pitchFamily="34" charset="0"/>
                </a:rPr>
                <a:t>2  ,  3 </a:t>
              </a:r>
            </a:p>
            <a:p>
              <a:pPr algn="ctr"/>
              <a:r>
                <a:rPr lang="en-US" altLang="zh-CN" dirty="0" smtClean="0">
                  <a:latin typeface="Arial" panose="020B0604020202020204" pitchFamily="34" charset="0"/>
                  <a:cs typeface="Arial" panose="020B0604020202020204" pitchFamily="34" charset="0"/>
                </a:rPr>
                <a:t>4  ,  8  </a:t>
              </a:r>
            </a:p>
            <a:p>
              <a:pPr algn="ctr"/>
              <a:r>
                <a:rPr lang="en-US" altLang="zh-CN" dirty="0" smtClean="0">
                  <a:latin typeface="Arial" panose="020B0604020202020204" pitchFamily="34" charset="0"/>
                  <a:cs typeface="Arial" panose="020B0604020202020204" pitchFamily="34" charset="0"/>
                </a:rPr>
                <a:t>17  ,  18  </a:t>
              </a:r>
            </a:p>
            <a:p>
              <a:pPr algn="ctr"/>
              <a:r>
                <a:rPr lang="en-US" altLang="zh-CN" dirty="0" smtClean="0">
                  <a:latin typeface="Arial" panose="020B0604020202020204" pitchFamily="34" charset="0"/>
                  <a:cs typeface="Arial" panose="020B0604020202020204" pitchFamily="34" charset="0"/>
                </a:rPr>
                <a:t>9   ,  23  </a:t>
              </a:r>
            </a:p>
            <a:p>
              <a:pPr algn="ctr"/>
              <a:r>
                <a:rPr lang="en-US" altLang="zh-CN" dirty="0" smtClean="0">
                  <a:latin typeface="Arial" panose="020B0604020202020204" pitchFamily="34" charset="0"/>
                  <a:cs typeface="Arial" panose="020B0604020202020204" pitchFamily="34" charset="0"/>
                </a:rPr>
                <a:t>14 ,  11   </a:t>
              </a:r>
            </a:p>
            <a:p>
              <a:pPr algn="ctr"/>
              <a:r>
                <a:rPr lang="en-US" altLang="zh-CN" dirty="0" smtClean="0">
                  <a:latin typeface="Arial" panose="020B0604020202020204" pitchFamily="34" charset="0"/>
                  <a:cs typeface="Arial" panose="020B0604020202020204" pitchFamily="34" charset="0"/>
                </a:rPr>
                <a:t>10 ,  22 </a:t>
              </a:r>
            </a:p>
            <a:p>
              <a:pPr algn="ctr"/>
              <a:r>
                <a:rPr lang="en-US" altLang="zh-CN" dirty="0" smtClean="0">
                  <a:latin typeface="Arial" panose="020B0604020202020204" pitchFamily="34" charset="0"/>
                  <a:cs typeface="Arial" panose="020B0604020202020204" pitchFamily="34" charset="0"/>
                </a:rPr>
                <a:t>15 ,  16 </a:t>
              </a:r>
            </a:p>
            <a:p>
              <a:pPr algn="ctr"/>
              <a:r>
                <a:rPr lang="en-US" altLang="zh-CN" dirty="0" smtClean="0">
                  <a:latin typeface="Arial" panose="020B0604020202020204" pitchFamily="34" charset="0"/>
                  <a:cs typeface="Arial" panose="020B0604020202020204" pitchFamily="34" charset="0"/>
                </a:rPr>
                <a:t>6  ,  12 </a:t>
              </a:r>
            </a:p>
            <a:p>
              <a:pPr algn="ctr"/>
              <a:r>
                <a:rPr lang="en-US" altLang="zh-CN" dirty="0" smtClean="0">
                  <a:latin typeface="Arial" panose="020B0604020202020204" pitchFamily="34" charset="0"/>
                  <a:cs typeface="Arial" panose="020B0604020202020204" pitchFamily="34" charset="0"/>
                </a:rPr>
                <a:t>5  ,  21</a:t>
              </a:r>
            </a:p>
            <a:p>
              <a:pPr algn="ctr"/>
              <a:r>
                <a:rPr lang="en-US" altLang="zh-CN" dirty="0" smtClean="0">
                  <a:latin typeface="Arial" panose="020B0604020202020204" pitchFamily="34" charset="0"/>
                  <a:cs typeface="Arial" panose="020B0604020202020204" pitchFamily="34" charset="0"/>
                </a:rPr>
                <a:t>19 ,  20</a:t>
              </a:r>
            </a:p>
            <a:p>
              <a:pPr algn="ctr"/>
              <a:r>
                <a:rPr lang="en-US" altLang="zh-CN" b="1" dirty="0" smtClean="0">
                  <a:solidFill>
                    <a:srgbClr val="C00000"/>
                  </a:solidFill>
                  <a:latin typeface="Arial" panose="020B0604020202020204" pitchFamily="34" charset="0"/>
                  <a:cs typeface="Arial" panose="020B0604020202020204" pitchFamily="34" charset="0"/>
                </a:rPr>
                <a:t> Principal</a:t>
              </a:r>
            </a:p>
            <a:p>
              <a:pPr algn="ctr"/>
              <a:r>
                <a:rPr lang="en-US" altLang="zh-CN" b="1" dirty="0" smtClean="0">
                  <a:solidFill>
                    <a:srgbClr val="C00000"/>
                  </a:solidFill>
                  <a:latin typeface="Arial" panose="020B0604020202020204" pitchFamily="34" charset="0"/>
                  <a:cs typeface="Arial" panose="020B0604020202020204" pitchFamily="34" charset="0"/>
                </a:rPr>
                <a:t>  reviewer</a:t>
              </a:r>
            </a:p>
          </p:txBody>
        </p:sp>
        <p:sp>
          <p:nvSpPr>
            <p:cNvPr id="32" name="文本框 9">
              <a:extLst>
                <a:ext uri="{FF2B5EF4-FFF2-40B4-BE49-F238E27FC236}">
                  <a16:creationId xmlns:a16="http://schemas.microsoft.com/office/drawing/2014/main" id="{9F73EFBB-83DD-46EB-9795-EC41D58481CA}"/>
                </a:ext>
              </a:extLst>
            </p:cNvPr>
            <p:cNvSpPr txBox="1"/>
            <p:nvPr/>
          </p:nvSpPr>
          <p:spPr>
            <a:xfrm>
              <a:off x="10210799" y="2408221"/>
              <a:ext cx="1376680" cy="4431983"/>
            </a:xfrm>
            <a:prstGeom prst="rect">
              <a:avLst/>
            </a:prstGeom>
            <a:noFill/>
          </p:spPr>
          <p:txBody>
            <a:bodyPr wrap="square" rtlCol="0">
              <a:spAutoFit/>
            </a:bodyPr>
            <a:lstStyle/>
            <a:p>
              <a:pPr algn="ctr">
                <a:lnSpc>
                  <a:spcPct val="150000"/>
                </a:lnSpc>
              </a:pPr>
              <a:r>
                <a:rPr lang="en-US" altLang="zh-CN" sz="2000" b="1" dirty="0" smtClean="0">
                  <a:latin typeface="Arial" panose="020B0604020202020204" pitchFamily="34" charset="0"/>
                  <a:cs typeface="Arial" panose="020B0604020202020204" pitchFamily="34" charset="0"/>
                </a:rPr>
                <a:t>Talk No.</a:t>
              </a:r>
            </a:p>
            <a:p>
              <a:pPr algn="ctr"/>
              <a:r>
                <a:rPr lang="en-US" altLang="zh-CN" dirty="0" smtClean="0">
                  <a:latin typeface="Arial" panose="020B0604020202020204" pitchFamily="34" charset="0"/>
                  <a:cs typeface="Arial" panose="020B0604020202020204" pitchFamily="34" charset="0"/>
                </a:rPr>
                <a:t>14 , 16</a:t>
              </a:r>
            </a:p>
            <a:p>
              <a:pPr algn="ctr"/>
              <a:r>
                <a:rPr lang="en-US" altLang="zh-CN" dirty="0" smtClean="0">
                  <a:latin typeface="Arial" panose="020B0604020202020204" pitchFamily="34" charset="0"/>
                  <a:cs typeface="Arial" panose="020B0604020202020204" pitchFamily="34" charset="0"/>
                </a:rPr>
                <a:t>  4 ,  17  </a:t>
              </a:r>
            </a:p>
            <a:p>
              <a:pPr algn="ctr"/>
              <a:r>
                <a:rPr lang="en-US" altLang="zh-CN" dirty="0" smtClean="0">
                  <a:latin typeface="Arial" panose="020B0604020202020204" pitchFamily="34" charset="0"/>
                  <a:cs typeface="Arial" panose="020B0604020202020204" pitchFamily="34" charset="0"/>
                </a:rPr>
                <a:t>1  ,  9 </a:t>
              </a:r>
            </a:p>
            <a:p>
              <a:pPr algn="ctr"/>
              <a:r>
                <a:rPr lang="en-US" altLang="zh-CN" dirty="0" smtClean="0">
                  <a:latin typeface="Arial" panose="020B0604020202020204" pitchFamily="34" charset="0"/>
                  <a:cs typeface="Arial" panose="020B0604020202020204" pitchFamily="34" charset="0"/>
                </a:rPr>
                <a:t>2  ,  3  </a:t>
              </a:r>
            </a:p>
            <a:p>
              <a:pPr algn="ctr"/>
              <a:r>
                <a:rPr lang="en-US" altLang="zh-CN" dirty="0" smtClean="0">
                  <a:latin typeface="Arial" panose="020B0604020202020204" pitchFamily="34" charset="0"/>
                  <a:cs typeface="Arial" panose="020B0604020202020204" pitchFamily="34" charset="0"/>
                </a:rPr>
                <a:t>19  ,  20  </a:t>
              </a:r>
            </a:p>
            <a:p>
              <a:pPr algn="ctr"/>
              <a:r>
                <a:rPr lang="en-US" altLang="zh-CN" dirty="0" smtClean="0">
                  <a:latin typeface="Arial" panose="020B0604020202020204" pitchFamily="34" charset="0"/>
                  <a:cs typeface="Arial" panose="020B0604020202020204" pitchFamily="34" charset="0"/>
                </a:rPr>
                <a:t>  7  ,  21  </a:t>
              </a:r>
            </a:p>
            <a:p>
              <a:pPr algn="ctr"/>
              <a:r>
                <a:rPr lang="en-US" altLang="zh-CN" dirty="0" smtClean="0">
                  <a:latin typeface="Arial" panose="020B0604020202020204" pitchFamily="34" charset="0"/>
                  <a:cs typeface="Arial" panose="020B0604020202020204" pitchFamily="34" charset="0"/>
                </a:rPr>
                <a:t>12 ,  22   </a:t>
              </a:r>
            </a:p>
            <a:p>
              <a:pPr algn="ctr"/>
              <a:r>
                <a:rPr lang="en-US" altLang="zh-CN" dirty="0" smtClean="0">
                  <a:latin typeface="Arial" panose="020B0604020202020204" pitchFamily="34" charset="0"/>
                  <a:cs typeface="Arial" panose="020B0604020202020204" pitchFamily="34" charset="0"/>
                </a:rPr>
                <a:t>  6 ,  19 </a:t>
              </a:r>
            </a:p>
            <a:p>
              <a:pPr algn="ctr"/>
              <a:r>
                <a:rPr lang="en-US" altLang="zh-CN" dirty="0" smtClean="0">
                  <a:latin typeface="Arial" panose="020B0604020202020204" pitchFamily="34" charset="0"/>
                  <a:cs typeface="Arial" panose="020B0604020202020204" pitchFamily="34" charset="0"/>
                </a:rPr>
                <a:t>11 ,  23 </a:t>
              </a:r>
            </a:p>
            <a:p>
              <a:pPr algn="ctr"/>
              <a:r>
                <a:rPr lang="en-US" altLang="zh-CN" dirty="0" smtClean="0">
                  <a:latin typeface="Arial" panose="020B0604020202020204" pitchFamily="34" charset="0"/>
                  <a:cs typeface="Arial" panose="020B0604020202020204" pitchFamily="34" charset="0"/>
                </a:rPr>
                <a:t> 13 ,  15 </a:t>
              </a:r>
            </a:p>
            <a:p>
              <a:pPr algn="ctr"/>
              <a:r>
                <a:rPr lang="en-US" altLang="zh-CN" dirty="0" smtClean="0">
                  <a:latin typeface="Arial" panose="020B0604020202020204" pitchFamily="34" charset="0"/>
                  <a:cs typeface="Arial" panose="020B0604020202020204" pitchFamily="34" charset="0"/>
                </a:rPr>
                <a:t> 8  ,  18</a:t>
              </a:r>
            </a:p>
            <a:p>
              <a:pPr algn="ctr"/>
              <a:r>
                <a:rPr lang="en-US" altLang="zh-CN" dirty="0" smtClean="0">
                  <a:latin typeface="Arial" panose="020B0604020202020204" pitchFamily="34" charset="0"/>
                  <a:cs typeface="Arial" panose="020B0604020202020204" pitchFamily="34" charset="0"/>
                </a:rPr>
                <a:t> 5 ,  10</a:t>
              </a:r>
            </a:p>
            <a:p>
              <a:pPr algn="ctr"/>
              <a:r>
                <a:rPr lang="en-US" altLang="zh-CN" b="1" dirty="0" smtClean="0">
                  <a:solidFill>
                    <a:srgbClr val="FF0000"/>
                  </a:solidFill>
                  <a:latin typeface="Arial" panose="020B0604020202020204" pitchFamily="34" charset="0"/>
                  <a:cs typeface="Arial" panose="020B0604020202020204" pitchFamily="34" charset="0"/>
                </a:rPr>
                <a:t> help</a:t>
              </a:r>
            </a:p>
            <a:p>
              <a:pPr algn="ctr"/>
              <a:r>
                <a:rPr lang="en-US" altLang="zh-CN" b="1" dirty="0" smtClean="0">
                  <a:solidFill>
                    <a:srgbClr val="FF0000"/>
                  </a:solidFill>
                  <a:latin typeface="Arial" panose="020B0604020202020204" pitchFamily="34" charset="0"/>
                  <a:cs typeface="Arial" panose="020B0604020202020204" pitchFamily="34" charset="0"/>
                </a:rPr>
                <a:t>  reviewer</a:t>
              </a:r>
            </a:p>
          </p:txBody>
        </p:sp>
      </p:grpSp>
    </p:spTree>
    <p:extLst>
      <p:ext uri="{BB962C8B-B14F-4D97-AF65-F5344CB8AC3E}">
        <p14:creationId xmlns:p14="http://schemas.microsoft.com/office/powerpoint/2010/main" val="744532255"/>
      </p:ext>
    </p:extLst>
  </p:cSld>
  <p:clrMapOvr>
    <a:masterClrMapping/>
  </p:clrMapOvr>
  <mc:AlternateContent xmlns:mc="http://schemas.openxmlformats.org/markup-compatibility/2006">
    <mc:Choice xmlns:p14="http://schemas.microsoft.com/office/powerpoint/2010/main" Requires="p14">
      <p:transition spd="slow" p14:dur="2000" advTm="108"/>
    </mc:Choice>
    <mc:Fallback>
      <p:transition spd="slow" advTm="108"/>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to SRF: 650M 1&amp;2 cell cavity</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8" name="灯片编号占位符 1"/>
          <p:cNvSpPr>
            <a:spLocks noGrp="1"/>
          </p:cNvSpPr>
          <p:nvPr>
            <p:ph type="sldNum" sz="quarter" idx="4294967295"/>
          </p:nvPr>
        </p:nvSpPr>
        <p:spPr>
          <a:xfrm>
            <a:off x="8610600" y="6356350"/>
            <a:ext cx="2743200" cy="365125"/>
          </a:xfrm>
        </p:spPr>
        <p:txBody>
          <a:bodyPr vert="horz" lIns="91440" tIns="45720" rIns="91440" bIns="45720" rtlCol="0" anchor="ctr"/>
          <a:lstStyle/>
          <a:p>
            <a:endParaRPr lang="zh-CN" altLang="en-US" dirty="0"/>
          </a:p>
        </p:txBody>
      </p:sp>
      <p:graphicFrame>
        <p:nvGraphicFramePr>
          <p:cNvPr id="9" name="表格 10"/>
          <p:cNvGraphicFramePr>
            <a:graphicFrameLocks noGrp="1"/>
          </p:cNvGraphicFramePr>
          <p:nvPr>
            <p:extLst/>
          </p:nvPr>
        </p:nvGraphicFramePr>
        <p:xfrm>
          <a:off x="228415" y="4250351"/>
          <a:ext cx="5326909" cy="2566261"/>
        </p:xfrm>
        <a:graphic>
          <a:graphicData uri="http://schemas.openxmlformats.org/drawingml/2006/table">
            <a:tbl>
              <a:tblPr firstRow="1" bandRow="1">
                <a:tableStyleId>{5C22544A-7EE6-4342-B048-85BDC9FD1C3A}</a:tableStyleId>
              </a:tblPr>
              <a:tblGrid>
                <a:gridCol w="1337057">
                  <a:extLst>
                    <a:ext uri="{9D8B030D-6E8A-4147-A177-3AD203B41FA5}">
                      <a16:colId xmlns:a16="http://schemas.microsoft.com/office/drawing/2014/main" val="978068913"/>
                    </a:ext>
                  </a:extLst>
                </a:gridCol>
                <a:gridCol w="2812847">
                  <a:extLst>
                    <a:ext uri="{9D8B030D-6E8A-4147-A177-3AD203B41FA5}">
                      <a16:colId xmlns:a16="http://schemas.microsoft.com/office/drawing/2014/main" val="3360496604"/>
                    </a:ext>
                  </a:extLst>
                </a:gridCol>
                <a:gridCol w="1177005">
                  <a:extLst>
                    <a:ext uri="{9D8B030D-6E8A-4147-A177-3AD203B41FA5}">
                      <a16:colId xmlns:a16="http://schemas.microsoft.com/office/drawing/2014/main" val="3681282196"/>
                    </a:ext>
                  </a:extLst>
                </a:gridCol>
              </a:tblGrid>
              <a:tr h="431847">
                <a:tc>
                  <a:txBody>
                    <a:bodyPr/>
                    <a:lstStyle/>
                    <a:p>
                      <a:pPr algn="ctr"/>
                      <a:r>
                        <a:rPr lang="en-US" altLang="zh-CN" sz="1200" dirty="0">
                          <a:latin typeface="Arial" panose="020B0604020202020204" pitchFamily="34" charset="0"/>
                          <a:cs typeface="Arial" panose="020B0604020202020204" pitchFamily="34" charset="0"/>
                        </a:rPr>
                        <a:t>Cavity</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a:latin typeface="Arial" panose="020B0604020202020204" pitchFamily="34" charset="0"/>
                          <a:cs typeface="Arial" panose="020B0604020202020204" pitchFamily="34" charset="0"/>
                        </a:rPr>
                        <a:t>Processing</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baseline="0" dirty="0">
                          <a:latin typeface="Arial" panose="020B0604020202020204" pitchFamily="34" charset="0"/>
                          <a:cs typeface="Arial" panose="020B0604020202020204" pitchFamily="34" charset="0"/>
                        </a:rPr>
                        <a:t>Result</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96618233"/>
                  </a:ext>
                </a:extLst>
              </a:tr>
              <a:tr h="518567">
                <a:tc>
                  <a:txBody>
                    <a:bodyPr/>
                    <a:lstStyle/>
                    <a:p>
                      <a:r>
                        <a:rPr lang="en-US" altLang="zh-CN" sz="1200" dirty="0">
                          <a:latin typeface="Arial" panose="020B0604020202020204" pitchFamily="34" charset="0"/>
                          <a:cs typeface="Arial" panose="020B0604020202020204" pitchFamily="34" charset="0"/>
                        </a:rPr>
                        <a:t>650S4 (FG)</a:t>
                      </a:r>
                      <a:endParaRPr lang="zh-CN" altLang="en-US" sz="1200" dirty="0">
                        <a:latin typeface="Arial" panose="020B0604020202020204" pitchFamily="34" charset="0"/>
                        <a:cs typeface="Arial" panose="020B0604020202020204" pitchFamily="34" charset="0"/>
                      </a:endParaRPr>
                    </a:p>
                  </a:txBody>
                  <a:tcPr anchor="ctr"/>
                </a:tc>
                <a:tc>
                  <a:txBody>
                    <a:bodyPr/>
                    <a:lstStyle/>
                    <a:p>
                      <a:pPr marL="0" indent="0">
                        <a:buFont typeface="Arial" panose="020B0604020202020204" pitchFamily="34" charset="0"/>
                        <a:buNone/>
                      </a:pPr>
                      <a:r>
                        <a:rPr lang="en-US" altLang="zh-CN" sz="1200" dirty="0">
                          <a:latin typeface="Arial" panose="020B0604020202020204" pitchFamily="34" charset="0"/>
                          <a:cs typeface="Arial" panose="020B0604020202020204" pitchFamily="34" charset="0"/>
                        </a:rPr>
                        <a:t>Bulk</a:t>
                      </a:r>
                      <a:r>
                        <a:rPr lang="en-US" altLang="zh-CN" sz="1200" baseline="0" dirty="0">
                          <a:latin typeface="Arial" panose="020B0604020202020204" pitchFamily="34" charset="0"/>
                          <a:cs typeface="Arial" panose="020B0604020202020204" pitchFamily="34" charset="0"/>
                        </a:rPr>
                        <a:t> BCP 200 um + light EP 20 um + 950C 3h + light EP 20 um + 120C 48h</a:t>
                      </a:r>
                    </a:p>
                  </a:txBody>
                  <a:tcPr anchor="ctr"/>
                </a:tc>
                <a:tc>
                  <a:txBody>
                    <a:bodyPr/>
                    <a:lstStyle/>
                    <a:p>
                      <a:r>
                        <a:rPr lang="en-US" altLang="zh-CN" sz="1200" dirty="0">
                          <a:latin typeface="Arial" panose="020B0604020202020204" pitchFamily="34" charset="0"/>
                          <a:cs typeface="Arial" panose="020B0604020202020204" pitchFamily="34" charset="0"/>
                        </a:rPr>
                        <a:t>2.7E10@</a:t>
                      </a:r>
                    </a:p>
                    <a:p>
                      <a:r>
                        <a:rPr lang="en-US" altLang="zh-CN" sz="1200" dirty="0">
                          <a:latin typeface="Arial" panose="020B0604020202020204" pitchFamily="34" charset="0"/>
                          <a:cs typeface="Arial" panose="020B0604020202020204" pitchFamily="34" charset="0"/>
                        </a:rPr>
                        <a:t>35.0MV/m</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23555972"/>
                  </a:ext>
                </a:extLst>
              </a:tr>
              <a:tr h="593472">
                <a:tc>
                  <a:txBody>
                    <a:bodyPr/>
                    <a:lstStyle/>
                    <a:p>
                      <a:r>
                        <a:rPr lang="en-US" altLang="zh-CN" sz="1200" dirty="0">
                          <a:latin typeface="Arial" panose="020B0604020202020204" pitchFamily="34" charset="0"/>
                          <a:cs typeface="Arial" panose="020B0604020202020204" pitchFamily="34" charset="0"/>
                        </a:rPr>
                        <a:t>650S7 (LG)</a:t>
                      </a:r>
                      <a:endParaRPr lang="zh-CN" altLang="en-US" sz="1200" dirty="0">
                        <a:latin typeface="Arial" panose="020B0604020202020204" pitchFamily="34" charset="0"/>
                        <a:cs typeface="Arial" panose="020B0604020202020204" pitchFamily="34" charset="0"/>
                      </a:endParaRPr>
                    </a:p>
                  </a:txBody>
                  <a:tcPr anchor="ctr"/>
                </a:tc>
                <a:tc>
                  <a:txBody>
                    <a:bodyPr/>
                    <a:lstStyle/>
                    <a:p>
                      <a:pPr marL="0" indent="0">
                        <a:buFont typeface="Arial" panose="020B0604020202020204" pitchFamily="34" charset="0"/>
                        <a:buNone/>
                      </a:pPr>
                      <a:r>
                        <a:rPr lang="en-US" altLang="zh-CN" sz="1200" dirty="0">
                          <a:latin typeface="Arial" panose="020B0604020202020204" pitchFamily="34" charset="0"/>
                          <a:cs typeface="Arial" panose="020B0604020202020204" pitchFamily="34" charset="0"/>
                        </a:rPr>
                        <a:t>Bulk</a:t>
                      </a:r>
                      <a:r>
                        <a:rPr lang="en-US" altLang="zh-CN" sz="1200" baseline="0" dirty="0">
                          <a:latin typeface="Arial" panose="020B0604020202020204" pitchFamily="34" charset="0"/>
                          <a:cs typeface="Arial" panose="020B0604020202020204" pitchFamily="34" charset="0"/>
                        </a:rPr>
                        <a:t> FP 200 um + 950C 3h + light EP 20 um +</a:t>
                      </a:r>
                      <a:r>
                        <a:rPr lang="en-US" altLang="zh-CN" sz="1200" baseline="0" dirty="0">
                          <a:solidFill>
                            <a:srgbClr val="FF0000"/>
                          </a:solidFill>
                          <a:latin typeface="Arial" panose="020B0604020202020204" pitchFamily="34" charset="0"/>
                          <a:cs typeface="Arial" panose="020B0604020202020204" pitchFamily="34" charset="0"/>
                        </a:rPr>
                        <a:t> </a:t>
                      </a:r>
                      <a:r>
                        <a:rPr lang="en-US" altLang="zh-CN" sz="1200" baseline="0" dirty="0">
                          <a:solidFill>
                            <a:schemeClr val="tx1"/>
                          </a:solidFill>
                          <a:latin typeface="Arial" panose="020B0604020202020204" pitchFamily="34" charset="0"/>
                          <a:cs typeface="Arial" panose="020B0604020202020204" pitchFamily="34" charset="0"/>
                        </a:rPr>
                        <a:t>900C 3h + light EP 20 um </a:t>
                      </a:r>
                      <a:r>
                        <a:rPr lang="en-US" altLang="zh-CN" sz="1200" baseline="0" dirty="0">
                          <a:latin typeface="Arial" panose="020B0604020202020204" pitchFamily="34" charset="0"/>
                          <a:cs typeface="Arial" panose="020B0604020202020204" pitchFamily="34" charset="0"/>
                        </a:rPr>
                        <a:t>+ 120C 48h</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a:latin typeface="Arial" panose="020B0604020202020204" pitchFamily="34" charset="0"/>
                          <a:cs typeface="Arial" panose="020B0604020202020204" pitchFamily="34" charset="0"/>
                        </a:rPr>
                        <a:t>3.1E10@</a:t>
                      </a:r>
                    </a:p>
                    <a:p>
                      <a:r>
                        <a:rPr lang="en-US" altLang="zh-CN" sz="1200" dirty="0">
                          <a:latin typeface="Arial" panose="020B0604020202020204" pitchFamily="34" charset="0"/>
                          <a:cs typeface="Arial" panose="020B0604020202020204" pitchFamily="34" charset="0"/>
                        </a:rPr>
                        <a:t>33.0MV/m</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72521362"/>
                  </a:ext>
                </a:extLst>
              </a:tr>
              <a:tr h="431847">
                <a:tc>
                  <a:txBody>
                    <a:bodyPr/>
                    <a:lstStyle/>
                    <a:p>
                      <a:r>
                        <a:rPr lang="en-US" altLang="zh-CN" sz="1200" b="1" dirty="0">
                          <a:latin typeface="Arial" panose="020B0604020202020204" pitchFamily="34" charset="0"/>
                          <a:cs typeface="Arial" panose="020B0604020202020204" pitchFamily="34" charset="0"/>
                        </a:rPr>
                        <a:t>650S5 (FG)</a:t>
                      </a:r>
                      <a:endParaRPr lang="zh-CN" altLang="en-US" sz="1200" b="1" dirty="0">
                        <a:latin typeface="Arial" panose="020B0604020202020204" pitchFamily="34" charset="0"/>
                        <a:cs typeface="Arial" panose="020B0604020202020204" pitchFamily="34" charset="0"/>
                      </a:endParaRPr>
                    </a:p>
                  </a:txBody>
                  <a:tcPr anchor="ctr"/>
                </a:tc>
                <a:tc>
                  <a:txBody>
                    <a:bodyPr/>
                    <a:lstStyle/>
                    <a:p>
                      <a:pPr marL="0" indent="0">
                        <a:buFont typeface="Arial" panose="020B0604020202020204" pitchFamily="34" charset="0"/>
                        <a:buNone/>
                      </a:pPr>
                      <a:r>
                        <a:rPr lang="en-US" altLang="zh-CN" sz="1200" dirty="0">
                          <a:latin typeface="Arial" panose="020B0604020202020204" pitchFamily="34" charset="0"/>
                          <a:cs typeface="Arial" panose="020B0604020202020204" pitchFamily="34" charset="0"/>
                        </a:rPr>
                        <a:t>Bulk</a:t>
                      </a:r>
                      <a:r>
                        <a:rPr lang="en-US" altLang="zh-CN" sz="1200" baseline="0" dirty="0">
                          <a:latin typeface="Arial" panose="020B0604020202020204" pitchFamily="34" charset="0"/>
                          <a:cs typeface="Arial" panose="020B0604020202020204" pitchFamily="34" charset="0"/>
                        </a:rPr>
                        <a:t> EP 200 um + 120C 48h</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Arial" panose="020B0604020202020204" pitchFamily="34" charset="0"/>
                          <a:cs typeface="Arial" panose="020B0604020202020204" pitchFamily="34" charset="0"/>
                        </a:rPr>
                        <a:t>1.5E10@</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latin typeface="Arial" panose="020B0604020202020204" pitchFamily="34" charset="0"/>
                          <a:cs typeface="Arial" panose="020B0604020202020204" pitchFamily="34" charset="0"/>
                        </a:rPr>
                        <a:t>37.5MV/m</a:t>
                      </a:r>
                      <a:endParaRPr lang="zh-CN" altLang="en-US" sz="1200" b="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84756591"/>
                  </a:ext>
                </a:extLst>
              </a:tr>
              <a:tr h="518567">
                <a:tc>
                  <a:txBody>
                    <a:bodyPr/>
                    <a:lstStyle/>
                    <a:p>
                      <a:r>
                        <a:rPr lang="en-US" altLang="zh-CN" sz="1200" b="1" dirty="0">
                          <a:latin typeface="Arial" panose="020B0604020202020204" pitchFamily="34" charset="0"/>
                          <a:cs typeface="Arial" panose="020B0604020202020204" pitchFamily="34" charset="0"/>
                        </a:rPr>
                        <a:t>650S8 (LG)</a:t>
                      </a:r>
                      <a:endParaRPr lang="zh-CN" altLang="en-US" sz="1200" b="1" dirty="0">
                        <a:latin typeface="Arial" panose="020B0604020202020204" pitchFamily="34" charset="0"/>
                        <a:cs typeface="Arial" panose="020B0604020202020204" pitchFamily="34" charset="0"/>
                      </a:endParaRPr>
                    </a:p>
                  </a:txBody>
                  <a:tcPr anchor="ctr"/>
                </a:tc>
                <a:tc>
                  <a:txBody>
                    <a:bodyPr/>
                    <a:lstStyle/>
                    <a:p>
                      <a:pPr marL="0" indent="0">
                        <a:buFont typeface="Arial" panose="020B0604020202020204" pitchFamily="34" charset="0"/>
                        <a:buNone/>
                      </a:pPr>
                      <a:r>
                        <a:rPr lang="en-US" altLang="zh-CN" sz="1200" dirty="0">
                          <a:latin typeface="Arial" panose="020B0604020202020204" pitchFamily="34" charset="0"/>
                          <a:cs typeface="Arial" panose="020B0604020202020204" pitchFamily="34" charset="0"/>
                        </a:rPr>
                        <a:t>Bulk</a:t>
                      </a:r>
                      <a:r>
                        <a:rPr lang="en-US" altLang="zh-CN" sz="1200" baseline="0" dirty="0">
                          <a:latin typeface="Arial" panose="020B0604020202020204" pitchFamily="34" charset="0"/>
                          <a:cs typeface="Arial" panose="020B0604020202020204" pitchFamily="34" charset="0"/>
                        </a:rPr>
                        <a:t> BCP 200 um + light EP 20 um + 950C 3h + light EP 20 um + 120C 48h</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a:latin typeface="Arial" panose="020B0604020202020204" pitchFamily="34" charset="0"/>
                          <a:cs typeface="Arial" panose="020B0604020202020204" pitchFamily="34" charset="0"/>
                        </a:rPr>
                        <a:t>4.6E10@</a:t>
                      </a:r>
                    </a:p>
                    <a:p>
                      <a:r>
                        <a:rPr lang="en-US" altLang="zh-CN" sz="1200" dirty="0">
                          <a:latin typeface="Arial" panose="020B0604020202020204" pitchFamily="34" charset="0"/>
                          <a:cs typeface="Arial" panose="020B0604020202020204" pitchFamily="34" charset="0"/>
                        </a:rPr>
                        <a:t>28.2MV/m</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63652274"/>
                  </a:ext>
                </a:extLst>
              </a:tr>
            </a:tbl>
          </a:graphicData>
        </a:graphic>
      </p:graphicFrame>
      <p:pic>
        <p:nvPicPr>
          <p:cNvPr id="11" name="图片 5">
            <a:extLst>
              <a:ext uri="{FF2B5EF4-FFF2-40B4-BE49-F238E27FC236}">
                <a16:creationId xmlns:a16="http://schemas.microsoft.com/office/drawing/2014/main" id="{6770B7DA-FFE8-4290-8E92-D7A9C01D0E3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147" t="3800" r="-273" b="5160"/>
          <a:stretch/>
        </p:blipFill>
        <p:spPr>
          <a:xfrm>
            <a:off x="670272" y="950241"/>
            <a:ext cx="5344550" cy="3239786"/>
          </a:xfrm>
          <a:prstGeom prst="rect">
            <a:avLst/>
          </a:prstGeom>
        </p:spPr>
      </p:pic>
      <p:pic>
        <p:nvPicPr>
          <p:cNvPr id="12" name="内容占位符 6">
            <a:extLst>
              <a:ext uri="{FF2B5EF4-FFF2-40B4-BE49-F238E27FC236}">
                <a16:creationId xmlns:a16="http://schemas.microsoft.com/office/drawing/2014/main" id="{46E6C01A-A587-46E1-A0F2-44B780DE7A6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88754" y="932861"/>
            <a:ext cx="4130589" cy="3097942"/>
          </a:xfrm>
          <a:prstGeom prst="rect">
            <a:avLst/>
          </a:prstGeom>
        </p:spPr>
      </p:pic>
      <p:sp>
        <p:nvSpPr>
          <p:cNvPr id="13" name="矩形 7">
            <a:extLst>
              <a:ext uri="{FF2B5EF4-FFF2-40B4-BE49-F238E27FC236}">
                <a16:creationId xmlns:a16="http://schemas.microsoft.com/office/drawing/2014/main" id="{78CCDB28-56B3-4CF3-BC9B-1BB6FF9DB262}"/>
              </a:ext>
            </a:extLst>
          </p:cNvPr>
          <p:cNvSpPr/>
          <p:nvPr/>
        </p:nvSpPr>
        <p:spPr>
          <a:xfrm>
            <a:off x="6212407" y="4313218"/>
            <a:ext cx="5722426" cy="2431435"/>
          </a:xfrm>
          <a:prstGeom prst="rect">
            <a:avLst/>
          </a:prstGeom>
          <a:solidFill>
            <a:schemeClr val="accent1">
              <a:lumMod val="20000"/>
              <a:lumOff val="80000"/>
            </a:schemeClr>
          </a:solidFill>
        </p:spPr>
        <p:txBody>
          <a:bodyPr wrap="square">
            <a:spAutoFit/>
          </a:bodyPr>
          <a:lstStyle/>
          <a:p>
            <a:pPr marL="285750" indent="-285750" algn="just">
              <a:spcBef>
                <a:spcPts val="12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Studies on EP process for 650 MHz 2-cell cavities were carried on.</a:t>
            </a:r>
          </a:p>
          <a:p>
            <a:pPr marL="285750" indent="-285750" algn="just">
              <a:spcBef>
                <a:spcPts val="12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New jigs and cathodes special for the EP on 650 MHz 2-cell cavities was made.</a:t>
            </a:r>
          </a:p>
          <a:p>
            <a:pPr marL="285750" indent="-285750" algn="just">
              <a:spcBef>
                <a:spcPts val="12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Parameters were scanned and optimized for the process like voltage, temperatures, flow rates and so on.</a:t>
            </a:r>
          </a:p>
          <a:p>
            <a:pPr marL="285750" indent="-285750" algn="just">
              <a:spcBef>
                <a:spcPts val="12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Some technological processes like on-site DI water cleaning were re-developed.</a:t>
            </a:r>
          </a:p>
          <a:p>
            <a:pPr marL="285750" indent="-285750" algn="just">
              <a:spcBef>
                <a:spcPts val="12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The new-treated cavities will be ready soon.</a:t>
            </a:r>
            <a:endParaRPr lang="zh-CN"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4585457"/>
      </p:ext>
    </p:extLst>
  </p:cSld>
  <p:clrMapOvr>
    <a:masterClrMapping/>
  </p:clrMapOvr>
  <mc:AlternateContent xmlns:mc="http://schemas.openxmlformats.org/markup-compatibility/2006">
    <mc:Choice xmlns:p14="http://schemas.microsoft.com/office/powerpoint/2010/main" Requires="p14">
      <p:transition spd="slow" p14:dur="2000" advTm="1516"/>
    </mc:Choice>
    <mc:Fallback>
      <p:transition spd="slow" advTm="1516"/>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to SRF: SRF beam test facility</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10" name="文本框 19">
            <a:extLst>
              <a:ext uri="{FF2B5EF4-FFF2-40B4-BE49-F238E27FC236}">
                <a16:creationId xmlns:a16="http://schemas.microsoft.com/office/drawing/2014/main" id="{D151F068-C439-4811-9308-D4C450BD3EF7}"/>
              </a:ext>
            </a:extLst>
          </p:cNvPr>
          <p:cNvSpPr txBox="1"/>
          <p:nvPr/>
        </p:nvSpPr>
        <p:spPr>
          <a:xfrm>
            <a:off x="164426" y="5161931"/>
            <a:ext cx="6887771" cy="1477328"/>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Cavity string and module assembly in March to May 2021.</a:t>
            </a:r>
          </a:p>
          <a:p>
            <a:pPr marL="285750" indent="-285750">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Modul installation in beamline, 2 K cool down test and RT coupler conditioning in May to July. Horizontal and beam test soon. </a:t>
            </a:r>
          </a:p>
          <a:p>
            <a:pPr marL="285750" indent="-285750">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IR laser output to 116 W. Photo-cathode QE to 5 %. DC gun vacuum to 1.5E-10 Pa, voltage to 350 kV. Buncher cavity high power tested.</a:t>
            </a:r>
            <a:endParaRPr lang="zh-CN" altLang="en-US" sz="1600" dirty="0">
              <a:latin typeface="Arial" panose="020B0604020202020204" pitchFamily="34" charset="0"/>
              <a:cs typeface="Arial" panose="020B0604020202020204" pitchFamily="34" charset="0"/>
            </a:endParaRPr>
          </a:p>
        </p:txBody>
      </p:sp>
      <p:pic>
        <p:nvPicPr>
          <p:cNvPr id="15" name="图片 20">
            <a:extLst>
              <a:ext uri="{FF2B5EF4-FFF2-40B4-BE49-F238E27FC236}">
                <a16:creationId xmlns:a16="http://schemas.microsoft.com/office/drawing/2014/main" id="{30F3E800-73E1-43F5-8E0A-82A5C7863A2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88159" y="1108392"/>
            <a:ext cx="3568309" cy="2386828"/>
          </a:xfrm>
          <a:prstGeom prst="rect">
            <a:avLst/>
          </a:prstGeom>
        </p:spPr>
      </p:pic>
      <p:pic>
        <p:nvPicPr>
          <p:cNvPr id="16" name="图片 24">
            <a:extLst>
              <a:ext uri="{FF2B5EF4-FFF2-40B4-BE49-F238E27FC236}">
                <a16:creationId xmlns:a16="http://schemas.microsoft.com/office/drawing/2014/main" id="{9595D63E-5671-4311-A71E-5F9089787B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88159" y="3557881"/>
            <a:ext cx="3568309" cy="2676232"/>
          </a:xfrm>
          <a:prstGeom prst="rect">
            <a:avLst/>
          </a:prstGeom>
        </p:spPr>
      </p:pic>
      <p:pic>
        <p:nvPicPr>
          <p:cNvPr id="18" name="图片 4">
            <a:extLst>
              <a:ext uri="{FF2B5EF4-FFF2-40B4-BE49-F238E27FC236}">
                <a16:creationId xmlns:a16="http://schemas.microsoft.com/office/drawing/2014/main" id="{D85A69BA-4800-4884-933A-A9C197EE030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39425" y="1160779"/>
            <a:ext cx="7166617" cy="3496946"/>
          </a:xfrm>
          <a:prstGeom prst="rect">
            <a:avLst/>
          </a:prstGeom>
        </p:spPr>
      </p:pic>
      <p:pic>
        <p:nvPicPr>
          <p:cNvPr id="19" name="图片 8">
            <a:extLst>
              <a:ext uri="{FF2B5EF4-FFF2-40B4-BE49-F238E27FC236}">
                <a16:creationId xmlns:a16="http://schemas.microsoft.com/office/drawing/2014/main" id="{E998B59D-FAE9-4CA8-A5CF-B19FD663250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94273" y="3747679"/>
            <a:ext cx="2197895" cy="1414252"/>
          </a:xfrm>
          <a:prstGeom prst="rect">
            <a:avLst/>
          </a:prstGeom>
        </p:spPr>
      </p:pic>
      <p:sp>
        <p:nvSpPr>
          <p:cNvPr id="2" name="Slide Number Placeholder 1"/>
          <p:cNvSpPr>
            <a:spLocks noGrp="1"/>
          </p:cNvSpPr>
          <p:nvPr>
            <p:ph type="sldNum" sz="quarter" idx="12"/>
          </p:nvPr>
        </p:nvSpPr>
        <p:spPr/>
        <p:txBody>
          <a:bodyPr/>
          <a:lstStyle/>
          <a:p>
            <a:fld id="{27F552FA-C358-4F70-9CE8-3E41459FCE36}" type="slidenum">
              <a:rPr lang="zh-CN" altLang="en-US" smtClean="0"/>
              <a:t>31</a:t>
            </a:fld>
            <a:endParaRPr lang="zh-CN" altLang="en-US"/>
          </a:p>
        </p:txBody>
      </p:sp>
    </p:spTree>
    <p:extLst>
      <p:ext uri="{BB962C8B-B14F-4D97-AF65-F5344CB8AC3E}">
        <p14:creationId xmlns:p14="http://schemas.microsoft.com/office/powerpoint/2010/main" val="1539664252"/>
      </p:ext>
    </p:extLst>
  </p:cSld>
  <p:clrMapOvr>
    <a:masterClrMapping/>
  </p:clrMapOvr>
  <mc:AlternateContent xmlns:mc="http://schemas.openxmlformats.org/markup-compatibility/2006">
    <mc:Choice xmlns:p14="http://schemas.microsoft.com/office/powerpoint/2010/main" Requires="p14">
      <p:transition spd="slow" p14:dur="2000" advTm="20024"/>
    </mc:Choice>
    <mc:Fallback>
      <p:transition spd="slow" advTm="20024"/>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to SRF: 1.3 GHz 9-Cell TESLA cavity</a:t>
            </a:r>
            <a:endParaRPr lang="en-US" altLang="zh-CN" kern="0" dirty="0" smtClean="0">
              <a:solidFill>
                <a:schemeClr val="bg1"/>
              </a:solidFill>
              <a:latin typeface="Arial" panose="020B0604020202020204" pitchFamily="34" charset="0"/>
              <a:cs typeface="Arial" panose="020B0604020202020204" pitchFamily="34" charset="0"/>
            </a:endParaRPr>
          </a:p>
        </p:txBody>
      </p:sp>
      <p:pic>
        <p:nvPicPr>
          <p:cNvPr id="11"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7465" y="1074325"/>
            <a:ext cx="1376045" cy="1767205"/>
          </a:xfrm>
          <a:prstGeom prst="rect">
            <a:avLst/>
          </a:prstGeom>
        </p:spPr>
      </p:pic>
      <p:pic>
        <p:nvPicPr>
          <p:cNvPr id="12" name="图片 6"/>
          <p:cNvPicPr>
            <a:picLocks noChangeAspect="1"/>
          </p:cNvPicPr>
          <p:nvPr/>
        </p:nvPicPr>
        <p:blipFill>
          <a:blip r:embed="rId3"/>
          <a:stretch>
            <a:fillRect/>
          </a:stretch>
        </p:blipFill>
        <p:spPr>
          <a:xfrm>
            <a:off x="76201" y="3345283"/>
            <a:ext cx="6891338" cy="2899784"/>
          </a:xfrm>
          <a:prstGeom prst="rect">
            <a:avLst/>
          </a:prstGeom>
        </p:spPr>
      </p:pic>
      <p:sp>
        <p:nvSpPr>
          <p:cNvPr id="13" name="文本框 8"/>
          <p:cNvSpPr txBox="1"/>
          <p:nvPr/>
        </p:nvSpPr>
        <p:spPr>
          <a:xfrm>
            <a:off x="1431290" y="6408738"/>
            <a:ext cx="4707890" cy="368300"/>
          </a:xfrm>
          <a:prstGeom prst="rect">
            <a:avLst/>
          </a:prstGeom>
          <a:noFill/>
        </p:spPr>
        <p:txBody>
          <a:bodyPr wrap="none" rtlCol="0" anchor="t">
            <a:spAutoFit/>
          </a:bodyPr>
          <a:lstStyle/>
          <a:p>
            <a:r>
              <a:rPr lang="en-US" altLang="zh-CN" dirty="0">
                <a:latin typeface="Arial" panose="020B0604020202020204" pitchFamily="34" charset="0"/>
                <a:cs typeface="Arial" panose="020B0604020202020204" pitchFamily="34" charset="0"/>
                <a:sym typeface="+mn-ea"/>
              </a:rPr>
              <a:t>1.3 GHz High Q Mid-T Cavity Horizontal Test</a:t>
            </a:r>
            <a:endParaRPr lang="zh-CN" altLang="en-US"/>
          </a:p>
        </p:txBody>
      </p:sp>
      <p:pic>
        <p:nvPicPr>
          <p:cNvPr id="20" name="图片 100"/>
          <p:cNvPicPr/>
          <p:nvPr/>
        </p:nvPicPr>
        <p:blipFill>
          <a:blip r:embed="rId4"/>
          <a:stretch>
            <a:fillRect/>
          </a:stretch>
        </p:blipFill>
        <p:spPr>
          <a:xfrm>
            <a:off x="125245" y="1028605"/>
            <a:ext cx="2398395" cy="1812290"/>
          </a:xfrm>
          <a:prstGeom prst="rect">
            <a:avLst/>
          </a:prstGeom>
          <a:noFill/>
          <a:ln w="9525">
            <a:noFill/>
          </a:ln>
        </p:spPr>
      </p:pic>
      <p:pic>
        <p:nvPicPr>
          <p:cNvPr id="21" name="图片 101"/>
          <p:cNvPicPr/>
          <p:nvPr/>
        </p:nvPicPr>
        <p:blipFill>
          <a:blip r:embed="rId5" r:link="rId6"/>
          <a:stretch>
            <a:fillRect/>
          </a:stretch>
        </p:blipFill>
        <p:spPr>
          <a:xfrm>
            <a:off x="2658260" y="1074325"/>
            <a:ext cx="2345690" cy="1765935"/>
          </a:xfrm>
          <a:prstGeom prst="rect">
            <a:avLst/>
          </a:prstGeom>
          <a:noFill/>
          <a:ln w="9525">
            <a:noFill/>
          </a:ln>
        </p:spPr>
      </p:pic>
      <p:pic>
        <p:nvPicPr>
          <p:cNvPr id="22" name="图片 102"/>
          <p:cNvPicPr/>
          <p:nvPr/>
        </p:nvPicPr>
        <p:blipFill>
          <a:blip r:embed="rId7"/>
          <a:stretch>
            <a:fillRect/>
          </a:stretch>
        </p:blipFill>
        <p:spPr>
          <a:xfrm>
            <a:off x="6673365" y="1074325"/>
            <a:ext cx="2752090" cy="1767205"/>
          </a:xfrm>
          <a:prstGeom prst="rect">
            <a:avLst/>
          </a:prstGeom>
          <a:noFill/>
          <a:ln w="9525">
            <a:noFill/>
          </a:ln>
        </p:spPr>
      </p:pic>
      <p:pic>
        <p:nvPicPr>
          <p:cNvPr id="23" name="内容占位符 13"/>
          <p:cNvPicPr>
            <a:picLocks noChangeAspect="1"/>
          </p:cNvPicPr>
          <p:nvPr/>
        </p:nvPicPr>
        <p:blipFill rotWithShape="1">
          <a:blip r:embed="rId8" cstate="print">
            <a:extLst>
              <a:ext uri="{28A0092B-C50C-407E-A947-70E740481C1C}">
                <a14:useLocalDpi xmlns:a14="http://schemas.microsoft.com/office/drawing/2010/main" val="0"/>
              </a:ext>
            </a:extLst>
          </a:blip>
          <a:srcRect l="6410"/>
          <a:stretch>
            <a:fillRect/>
          </a:stretch>
        </p:blipFill>
        <p:spPr>
          <a:xfrm>
            <a:off x="9535310" y="1074325"/>
            <a:ext cx="2392680" cy="1767205"/>
          </a:xfrm>
          <a:prstGeom prst="rect">
            <a:avLst/>
          </a:prstGeom>
        </p:spPr>
      </p:pic>
      <p:sp>
        <p:nvSpPr>
          <p:cNvPr id="24" name="文本框 22"/>
          <p:cNvSpPr txBox="1"/>
          <p:nvPr/>
        </p:nvSpPr>
        <p:spPr>
          <a:xfrm>
            <a:off x="1435885" y="2890425"/>
            <a:ext cx="3996690" cy="368300"/>
          </a:xfrm>
          <a:prstGeom prst="rect">
            <a:avLst/>
          </a:prstGeom>
          <a:noFill/>
        </p:spPr>
        <p:txBody>
          <a:bodyPr wrap="none" rtlCol="0" anchor="t">
            <a:spAutoFit/>
          </a:bodyPr>
          <a:lstStyle/>
          <a:p>
            <a:pPr>
              <a:spcBef>
                <a:spcPts val="600"/>
              </a:spcBef>
            </a:pPr>
            <a:r>
              <a:rPr lang="en-US" altLang="zh-CN" dirty="0">
                <a:effectLst/>
                <a:latin typeface="Arial" panose="020B0604020202020204" pitchFamily="34" charset="0"/>
                <a:ea typeface="黑体" panose="02010609060101010101" pitchFamily="49" charset="-122"/>
                <a:sym typeface="+mn-ea"/>
              </a:rPr>
              <a:t>IHEP PAPS established in July 2021  </a:t>
            </a:r>
            <a:endParaRPr lang="zh-CN" altLang="en-US"/>
          </a:p>
        </p:txBody>
      </p:sp>
      <p:sp>
        <p:nvSpPr>
          <p:cNvPr id="25" name="文本框 28"/>
          <p:cNvSpPr txBox="1"/>
          <p:nvPr/>
        </p:nvSpPr>
        <p:spPr>
          <a:xfrm>
            <a:off x="5649110" y="2887250"/>
            <a:ext cx="6278880" cy="368300"/>
          </a:xfrm>
          <a:prstGeom prst="rect">
            <a:avLst/>
          </a:prstGeom>
          <a:noFill/>
        </p:spPr>
        <p:txBody>
          <a:bodyPr wrap="none" rtlCol="0" anchor="t">
            <a:spAutoFit/>
          </a:bodyPr>
          <a:lstStyle/>
          <a:p>
            <a:pPr>
              <a:spcBef>
                <a:spcPts val="600"/>
              </a:spcBef>
            </a:pPr>
            <a:r>
              <a:rPr lang="en-US" altLang="zh-CN" dirty="0">
                <a:effectLst/>
                <a:latin typeface="Arial" panose="020B0604020202020204" pitchFamily="34" charset="0"/>
                <a:ea typeface="黑体" panose="02010609060101010101" pitchFamily="49" charset="-122"/>
                <a:sym typeface="+mn-ea"/>
              </a:rPr>
              <a:t>Horizontal test stand, 1.3GHz 9cell cavities, and couplers...  </a:t>
            </a:r>
            <a:endParaRPr lang="zh-CN" altLang="en-US"/>
          </a:p>
        </p:txBody>
      </p:sp>
      <p:pic>
        <p:nvPicPr>
          <p:cNvPr id="26" name="图片 4">
            <a:extLst>
              <a:ext uri="{FF2B5EF4-FFF2-40B4-BE49-F238E27FC236}">
                <a16:creationId xmlns:a16="http://schemas.microsoft.com/office/drawing/2014/main" id="{515F42AD-3950-4363-A32D-C97F8FF003F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68356" y="3639636"/>
            <a:ext cx="5028010" cy="1464944"/>
          </a:xfrm>
          <a:prstGeom prst="rect">
            <a:avLst/>
          </a:prstGeom>
        </p:spPr>
      </p:pic>
      <p:sp>
        <p:nvSpPr>
          <p:cNvPr id="27" name="矩形 6">
            <a:extLst>
              <a:ext uri="{FF2B5EF4-FFF2-40B4-BE49-F238E27FC236}">
                <a16:creationId xmlns:a16="http://schemas.microsoft.com/office/drawing/2014/main" id="{C4AD5DFE-BB66-49FF-95F7-2B3DFF45E521}"/>
              </a:ext>
            </a:extLst>
          </p:cNvPr>
          <p:cNvSpPr/>
          <p:nvPr/>
        </p:nvSpPr>
        <p:spPr>
          <a:xfrm>
            <a:off x="7287047" y="5259945"/>
            <a:ext cx="4809319" cy="1308050"/>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1.3 GHz 8x9-cell high Q cryomodule prototype</a:t>
            </a:r>
          </a:p>
          <a:p>
            <a:pPr marL="285750" indent="-285750">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Component fabrication in 2021 to mid 2022</a:t>
            </a:r>
          </a:p>
          <a:p>
            <a:pPr marL="285750" indent="-285750">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Assemble and horizontal test in 2022</a:t>
            </a:r>
          </a:p>
          <a:p>
            <a:pPr marL="285750" indent="-285750">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Ship to Dalian in 2023</a:t>
            </a:r>
          </a:p>
        </p:txBody>
      </p:sp>
      <p:sp>
        <p:nvSpPr>
          <p:cNvPr id="2" name="Slide Number Placeholder 1"/>
          <p:cNvSpPr>
            <a:spLocks noGrp="1"/>
          </p:cNvSpPr>
          <p:nvPr>
            <p:ph type="sldNum" sz="quarter" idx="12"/>
          </p:nvPr>
        </p:nvSpPr>
        <p:spPr/>
        <p:txBody>
          <a:bodyPr/>
          <a:lstStyle/>
          <a:p>
            <a:fld id="{27F552FA-C358-4F70-9CE8-3E41459FCE36}" type="slidenum">
              <a:rPr lang="zh-CN" altLang="en-US" smtClean="0"/>
              <a:t>32</a:t>
            </a:fld>
            <a:endParaRPr lang="zh-CN" altLang="en-US"/>
          </a:p>
        </p:txBody>
      </p:sp>
    </p:spTree>
    <p:extLst>
      <p:ext uri="{BB962C8B-B14F-4D97-AF65-F5344CB8AC3E}">
        <p14:creationId xmlns:p14="http://schemas.microsoft.com/office/powerpoint/2010/main" val="887407254"/>
      </p:ext>
    </p:extLst>
  </p:cSld>
  <p:clrMapOvr>
    <a:masterClrMapping/>
  </p:clrMapOvr>
  <mc:AlternateContent xmlns:mc="http://schemas.openxmlformats.org/markup-compatibility/2006">
    <mc:Choice xmlns:p14="http://schemas.microsoft.com/office/powerpoint/2010/main" Requires="p14">
      <p:transition spd="slow" p14:dur="2000" advTm="35184"/>
    </mc:Choice>
    <mc:Fallback>
      <p:transition spd="slow" advTm="35184"/>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Recommendations to </a:t>
            </a:r>
            <a:r>
              <a:rPr lang="en-US" altLang="zh-CN" sz="3200" kern="0" dirty="0" smtClean="0">
                <a:solidFill>
                  <a:schemeClr val="bg1"/>
                </a:solidFill>
                <a:latin typeface="Arial" panose="020B0604020202020204" pitchFamily="34" charset="0"/>
                <a:cs typeface="Arial" panose="020B0604020202020204" pitchFamily="34" charset="0"/>
              </a:rPr>
              <a:t>SRF Cavity</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18" name="文本框 42">
            <a:extLst>
              <a:ext uri="{FF2B5EF4-FFF2-40B4-BE49-F238E27FC236}">
                <a16:creationId xmlns:a16="http://schemas.microsoft.com/office/drawing/2014/main" id="{EF9B9541-540A-4865-8767-AD14094D507F}"/>
              </a:ext>
            </a:extLst>
          </p:cNvPr>
          <p:cNvSpPr txBox="1"/>
          <p:nvPr/>
        </p:nvSpPr>
        <p:spPr>
          <a:xfrm>
            <a:off x="283073" y="4318007"/>
            <a:ext cx="11415846"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Further improve he collaboration with SCRF groups in China, engaged in FEL and ADS</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7F552FA-C358-4F70-9CE8-3E41459FCE36}" type="slidenum">
              <a:rPr lang="zh-CN" altLang="en-US" smtClean="0"/>
              <a:t>33</a:t>
            </a:fld>
            <a:endParaRPr lang="zh-CN" altLang="en-US" dirty="0"/>
          </a:p>
        </p:txBody>
      </p:sp>
      <p:sp>
        <p:nvSpPr>
          <p:cNvPr id="7" name="文本框 42">
            <a:extLst>
              <a:ext uri="{FF2B5EF4-FFF2-40B4-BE49-F238E27FC236}">
                <a16:creationId xmlns:a16="http://schemas.microsoft.com/office/drawing/2014/main" id="{EF9B9541-540A-4865-8767-AD14094D507F}"/>
              </a:ext>
            </a:extLst>
          </p:cNvPr>
          <p:cNvSpPr txBox="1"/>
          <p:nvPr/>
        </p:nvSpPr>
        <p:spPr>
          <a:xfrm>
            <a:off x="283073" y="1278647"/>
            <a:ext cx="11875102"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TESLA type 1.3GHz cavities use HOM couplers with a power limit of ~1W. Verify HOM coupler consistency also for the Hi-</a:t>
            </a:r>
            <a:r>
              <a:rPr lang="en-US" altLang="zh-CN" sz="2000" kern="100" dirty="0" err="1" smtClean="0">
                <a:solidFill>
                  <a:srgbClr val="0070C0"/>
                </a:solidFill>
                <a:latin typeface="Arial" panose="020B0604020202020204" pitchFamily="34" charset="0"/>
                <a:ea typeface="微软雅黑" panose="020B0503020204020204" pitchFamily="34" charset="-122"/>
                <a:cs typeface="Arial" panose="020B0604020202020204" pitchFamily="34" charset="0"/>
              </a:rPr>
              <a:t>Lumi</a:t>
            </a: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 Z mode. </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8" name="文本框 42">
            <a:extLst>
              <a:ext uri="{FF2B5EF4-FFF2-40B4-BE49-F238E27FC236}">
                <a16:creationId xmlns:a16="http://schemas.microsoft.com/office/drawing/2014/main" id="{EF9B9541-540A-4865-8767-AD14094D507F}"/>
              </a:ext>
            </a:extLst>
          </p:cNvPr>
          <p:cNvSpPr txBox="1"/>
          <p:nvPr/>
        </p:nvSpPr>
        <p:spPr>
          <a:xfrm>
            <a:off x="283073" y="2051847"/>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Continue the successful collaborations with industry</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9" name="文本框 42">
            <a:extLst>
              <a:ext uri="{FF2B5EF4-FFF2-40B4-BE49-F238E27FC236}">
                <a16:creationId xmlns:a16="http://schemas.microsoft.com/office/drawing/2014/main" id="{EF9B9541-540A-4865-8767-AD14094D507F}"/>
              </a:ext>
            </a:extLst>
          </p:cNvPr>
          <p:cNvSpPr txBox="1"/>
          <p:nvPr/>
        </p:nvSpPr>
        <p:spPr>
          <a:xfrm>
            <a:off x="283073" y="2676363"/>
            <a:ext cx="11875102"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Never mix the long-term R&amp;D, like the one required for the </a:t>
            </a:r>
            <a:r>
              <a:rPr lang="en-US" altLang="zh-CN" sz="2000" kern="100" dirty="0" err="1" smtClean="0">
                <a:solidFill>
                  <a:srgbClr val="0070C0"/>
                </a:solidFill>
                <a:latin typeface="Arial" panose="020B0604020202020204" pitchFamily="34" charset="0"/>
                <a:ea typeface="微软雅黑" panose="020B0503020204020204" pitchFamily="34" charset="-122"/>
                <a:cs typeface="Arial" panose="020B0604020202020204" pitchFamily="34" charset="0"/>
              </a:rPr>
              <a:t>ttbar</a:t>
            </a: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 cavities, with the R&amp;D for routine produced industrial components</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13" name="文本框 42">
            <a:extLst>
              <a:ext uri="{FF2B5EF4-FFF2-40B4-BE49-F238E27FC236}">
                <a16:creationId xmlns:a16="http://schemas.microsoft.com/office/drawing/2014/main" id="{EF9B9541-540A-4865-8767-AD14094D507F}"/>
              </a:ext>
            </a:extLst>
          </p:cNvPr>
          <p:cNvSpPr txBox="1"/>
          <p:nvPr/>
        </p:nvSpPr>
        <p:spPr>
          <a:xfrm>
            <a:off x="283073" y="3465674"/>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Reinforce and extend international collaborations on critical components</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14" name="文本框 42">
            <a:extLst>
              <a:ext uri="{FF2B5EF4-FFF2-40B4-BE49-F238E27FC236}">
                <a16:creationId xmlns:a16="http://schemas.microsoft.com/office/drawing/2014/main" id="{EF9B9541-540A-4865-8767-AD14094D507F}"/>
              </a:ext>
            </a:extLst>
          </p:cNvPr>
          <p:cNvSpPr txBox="1"/>
          <p:nvPr/>
        </p:nvSpPr>
        <p:spPr>
          <a:xfrm>
            <a:off x="283073" y="5055698"/>
            <a:ext cx="10788787"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Maintain and extend collaboration with international laboratories also with strong expertise in SCRF </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5" name="文本框 42">
            <a:extLst>
              <a:ext uri="{FF2B5EF4-FFF2-40B4-BE49-F238E27FC236}">
                <a16:creationId xmlns:a16="http://schemas.microsoft.com/office/drawing/2014/main" id="{EF9B9541-540A-4865-8767-AD14094D507F}"/>
              </a:ext>
            </a:extLst>
          </p:cNvPr>
          <p:cNvSpPr txBox="1"/>
          <p:nvPr/>
        </p:nvSpPr>
        <p:spPr>
          <a:xfrm>
            <a:off x="283073" y="5901110"/>
            <a:ext cx="11415846"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Pay attention to the </a:t>
            </a:r>
            <a:r>
              <a:rPr lang="en-US" altLang="zh-CN" sz="2000" dirty="0" err="1" smtClean="0">
                <a:solidFill>
                  <a:srgbClr val="C00000"/>
                </a:solidFill>
                <a:latin typeface="Arial" panose="020B0604020202020204" pitchFamily="34" charset="0"/>
                <a:cs typeface="Arial" panose="020B0604020202020204" pitchFamily="34" charset="0"/>
              </a:rPr>
              <a:t>Nb</a:t>
            </a:r>
            <a:r>
              <a:rPr lang="zh-CN" altLang="en-US" sz="2000" dirty="0">
                <a:solidFill>
                  <a:srgbClr val="C00000"/>
                </a:solidFill>
                <a:latin typeface="Arial" panose="020B0604020202020204" pitchFamily="34" charset="0"/>
                <a:cs typeface="Arial" panose="020B0604020202020204" pitchFamily="34" charset="0"/>
              </a:rPr>
              <a:t> </a:t>
            </a:r>
            <a:r>
              <a:rPr lang="en-US" altLang="zh-CN" sz="2000" dirty="0" smtClean="0">
                <a:solidFill>
                  <a:srgbClr val="C00000"/>
                </a:solidFill>
                <a:latin typeface="Arial" panose="020B0604020202020204" pitchFamily="34" charset="0"/>
                <a:cs typeface="Arial" panose="020B0604020202020204" pitchFamily="34" charset="0"/>
              </a:rPr>
              <a:t>material and avoid a single supplier situation</a:t>
            </a:r>
            <a:endParaRPr lang="en-US" altLang="zh-CN" sz="2000" dirty="0" smtClean="0">
              <a:solidFill>
                <a:srgbClr val="C00000"/>
              </a:solidFill>
              <a:latin typeface="Arial" panose="020B0604020202020204" pitchFamily="34" charset="0"/>
              <a:cs typeface="Arial" panose="020B0604020202020204" pitchFamily="34" charset="0"/>
            </a:endParaRPr>
          </a:p>
        </p:txBody>
      </p:sp>
      <p:sp>
        <p:nvSpPr>
          <p:cNvPr id="16" name="TextBox 15"/>
          <p:cNvSpPr txBox="1"/>
          <p:nvPr/>
        </p:nvSpPr>
        <p:spPr>
          <a:xfrm rot="20702193">
            <a:off x="1675724" y="3231171"/>
            <a:ext cx="9148217" cy="523220"/>
          </a:xfrm>
          <a:prstGeom prst="rect">
            <a:avLst/>
          </a:prstGeom>
          <a:solidFill>
            <a:schemeClr val="bg1"/>
          </a:solidFill>
          <a:ln w="31750">
            <a:solidFill>
              <a:srgbClr val="002060"/>
            </a:solidFill>
          </a:ln>
        </p:spPr>
        <p:txBody>
          <a:bodyPr wrap="square" rtlCol="0">
            <a:spAutoFit/>
          </a:bodyPr>
          <a:lstStyle/>
          <a:p>
            <a:pPr marL="285750" indent="-285750">
              <a:buFont typeface="Wingdings" panose="05000000000000000000" pitchFamily="2" charset="2"/>
              <a:buChar char="Ø"/>
            </a:pPr>
            <a:r>
              <a:rPr lang="en-US" altLang="zh-CN" sz="2800" dirty="0">
                <a:latin typeface="Arial" panose="020B0604020202020204" pitchFamily="34" charset="0"/>
                <a:cs typeface="Arial" panose="020B0604020202020204" pitchFamily="34" charset="0"/>
              </a:rPr>
              <a:t> </a:t>
            </a:r>
            <a:r>
              <a:rPr lang="en-US" altLang="zh-CN" sz="2800" dirty="0" smtClean="0">
                <a:latin typeface="Arial" panose="020B0604020202020204" pitchFamily="34" charset="0"/>
                <a:cs typeface="Arial" panose="020B0604020202020204" pitchFamily="34" charset="0"/>
              </a:rPr>
              <a:t>Further industrialize the SRF technique</a:t>
            </a:r>
            <a:endParaRPr lang="zh-CN" alt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99536494"/>
      </p:ext>
    </p:extLst>
  </p:cSld>
  <p:clrMapOvr>
    <a:masterClrMapping/>
  </p:clrMapOvr>
  <mc:AlternateContent xmlns:mc="http://schemas.openxmlformats.org/markup-compatibility/2006">
    <mc:Choice xmlns:p14="http://schemas.microsoft.com/office/powerpoint/2010/main" Requires="p14">
      <p:transition spd="slow" p14:dur="2000" advTm="60550"/>
    </mc:Choice>
    <mc:Fallback>
      <p:transition spd="slow" advTm="605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to 650MHz Klystron: Plans &amp; cost saving</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27F552FA-C358-4F70-9CE8-3E41459FCE36}" type="slidenum">
              <a:rPr lang="zh-CN" altLang="en-US" smtClean="0"/>
              <a:t>34</a:t>
            </a:fld>
            <a:endParaRPr lang="zh-CN" altLang="en-US"/>
          </a:p>
        </p:txBody>
      </p:sp>
      <p:graphicFrame>
        <p:nvGraphicFramePr>
          <p:cNvPr id="15" name="图表 22"/>
          <p:cNvGraphicFramePr/>
          <p:nvPr>
            <p:extLst>
              <p:ext uri="{D42A27DB-BD31-4B8C-83A1-F6EECF244321}">
                <p14:modId xmlns:p14="http://schemas.microsoft.com/office/powerpoint/2010/main" val="4084566512"/>
              </p:ext>
            </p:extLst>
          </p:nvPr>
        </p:nvGraphicFramePr>
        <p:xfrm>
          <a:off x="3107607" y="2903066"/>
          <a:ext cx="6446688" cy="28844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35"/>
          <p:cNvSpPr txBox="1">
            <a:spLocks noChangeArrowheads="1"/>
          </p:cNvSpPr>
          <p:nvPr/>
        </p:nvSpPr>
        <p:spPr bwMode="auto">
          <a:xfrm>
            <a:off x="3979547" y="2658496"/>
            <a:ext cx="498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charset="0"/>
                <a:ea typeface="宋体" panose="02010600030101010101" pitchFamily="2" charset="-122"/>
              </a:defRPr>
            </a:lvl1pPr>
            <a:lvl2pPr marL="742950" indent="-285750">
              <a:defRPr b="1">
                <a:solidFill>
                  <a:schemeClr val="tx1"/>
                </a:solidFill>
                <a:latin typeface="Calibri" panose="020F0502020204030204" charset="0"/>
                <a:ea typeface="宋体" panose="02010600030101010101" pitchFamily="2" charset="-122"/>
              </a:defRPr>
            </a:lvl2pPr>
            <a:lvl3pPr marL="1143000" indent="-228600">
              <a:defRPr b="1">
                <a:solidFill>
                  <a:schemeClr val="tx1"/>
                </a:solidFill>
                <a:latin typeface="Calibri" panose="020F0502020204030204" charset="0"/>
                <a:ea typeface="宋体" panose="02010600030101010101" pitchFamily="2" charset="-122"/>
              </a:defRPr>
            </a:lvl3pPr>
            <a:lvl4pPr marL="1600200" indent="-228600">
              <a:defRPr b="1">
                <a:solidFill>
                  <a:schemeClr val="tx1"/>
                </a:solidFill>
                <a:latin typeface="Calibri" panose="020F0502020204030204" charset="0"/>
                <a:ea typeface="宋体" panose="02010600030101010101" pitchFamily="2" charset="-122"/>
              </a:defRPr>
            </a:lvl4pPr>
            <a:lvl5pPr marL="2057400" indent="-228600">
              <a:defRPr b="1">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9pPr>
          </a:lstStyle>
          <a:p>
            <a:pPr algn="ctr"/>
            <a:r>
              <a:rPr lang="en-GB" altLang="zh-CN" sz="2000" dirty="0">
                <a:solidFill>
                  <a:srgbClr val="00B050"/>
                </a:solidFill>
              </a:rPr>
              <a:t>CEPC at 800 RMB/MWh and 6000 hours/year</a:t>
            </a:r>
          </a:p>
        </p:txBody>
      </p:sp>
      <p:sp>
        <p:nvSpPr>
          <p:cNvPr id="18" name="TextBox 40"/>
          <p:cNvSpPr txBox="1">
            <a:spLocks noChangeArrowheads="1"/>
          </p:cNvSpPr>
          <p:nvPr/>
        </p:nvSpPr>
        <p:spPr bwMode="auto">
          <a:xfrm rot="-5400000">
            <a:off x="1367632" y="4077244"/>
            <a:ext cx="323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charset="0"/>
                <a:ea typeface="宋体" panose="02010600030101010101" pitchFamily="2" charset="-122"/>
              </a:defRPr>
            </a:lvl1pPr>
            <a:lvl2pPr marL="742950" indent="-285750">
              <a:defRPr b="1">
                <a:solidFill>
                  <a:schemeClr val="tx1"/>
                </a:solidFill>
                <a:latin typeface="Calibri" panose="020F0502020204030204" charset="0"/>
                <a:ea typeface="宋体" panose="02010600030101010101" pitchFamily="2" charset="-122"/>
              </a:defRPr>
            </a:lvl2pPr>
            <a:lvl3pPr marL="1143000" indent="-228600">
              <a:defRPr b="1">
                <a:solidFill>
                  <a:schemeClr val="tx1"/>
                </a:solidFill>
                <a:latin typeface="Calibri" panose="020F0502020204030204" charset="0"/>
                <a:ea typeface="宋体" panose="02010600030101010101" pitchFamily="2" charset="-122"/>
              </a:defRPr>
            </a:lvl3pPr>
            <a:lvl4pPr marL="1600200" indent="-228600">
              <a:defRPr b="1">
                <a:solidFill>
                  <a:schemeClr val="tx1"/>
                </a:solidFill>
                <a:latin typeface="Calibri" panose="020F0502020204030204" charset="0"/>
                <a:ea typeface="宋体" panose="02010600030101010101" pitchFamily="2" charset="-122"/>
              </a:defRPr>
            </a:lvl4pPr>
            <a:lvl5pPr marL="2057400" indent="-228600">
              <a:defRPr b="1">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9pPr>
          </a:lstStyle>
          <a:p>
            <a:r>
              <a:rPr lang="en-GB" altLang="zh-CN" dirty="0">
                <a:solidFill>
                  <a:srgbClr val="00B050"/>
                </a:solidFill>
              </a:rPr>
              <a:t>Excessive electricity bill, M RMB</a:t>
            </a:r>
          </a:p>
        </p:txBody>
      </p:sp>
      <p:sp>
        <p:nvSpPr>
          <p:cNvPr id="19" name="TextBox 41"/>
          <p:cNvSpPr txBox="1">
            <a:spLocks noChangeArrowheads="1"/>
          </p:cNvSpPr>
          <p:nvPr/>
        </p:nvSpPr>
        <p:spPr bwMode="auto">
          <a:xfrm>
            <a:off x="8546784" y="3276858"/>
            <a:ext cx="771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charset="0"/>
                <a:ea typeface="宋体" panose="02010600030101010101" pitchFamily="2" charset="-122"/>
              </a:defRPr>
            </a:lvl1pPr>
            <a:lvl2pPr marL="742950" indent="-285750">
              <a:defRPr b="1">
                <a:solidFill>
                  <a:schemeClr val="tx1"/>
                </a:solidFill>
                <a:latin typeface="Calibri" panose="020F0502020204030204" charset="0"/>
                <a:ea typeface="宋体" panose="02010600030101010101" pitchFamily="2" charset="-122"/>
              </a:defRPr>
            </a:lvl2pPr>
            <a:lvl3pPr marL="1143000" indent="-228600">
              <a:defRPr b="1">
                <a:solidFill>
                  <a:schemeClr val="tx1"/>
                </a:solidFill>
                <a:latin typeface="Calibri" panose="020F0502020204030204" charset="0"/>
                <a:ea typeface="宋体" panose="02010600030101010101" pitchFamily="2" charset="-122"/>
              </a:defRPr>
            </a:lvl3pPr>
            <a:lvl4pPr marL="1600200" indent="-228600">
              <a:defRPr b="1">
                <a:solidFill>
                  <a:schemeClr val="tx1"/>
                </a:solidFill>
                <a:latin typeface="Calibri" panose="020F0502020204030204" charset="0"/>
                <a:ea typeface="宋体" panose="02010600030101010101" pitchFamily="2" charset="-122"/>
              </a:defRPr>
            </a:lvl4pPr>
            <a:lvl5pPr marL="2057400" indent="-228600">
              <a:defRPr b="1">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9pPr>
          </a:lstStyle>
          <a:p>
            <a:r>
              <a:rPr lang="en-GB" altLang="zh-CN" dirty="0">
                <a:solidFill>
                  <a:srgbClr val="00B050"/>
                </a:solidFill>
              </a:rPr>
              <a:t>1 year</a:t>
            </a:r>
          </a:p>
        </p:txBody>
      </p:sp>
      <p:sp>
        <p:nvSpPr>
          <p:cNvPr id="28" name="TextBox 42"/>
          <p:cNvSpPr txBox="1">
            <a:spLocks noChangeArrowheads="1"/>
          </p:cNvSpPr>
          <p:nvPr/>
        </p:nvSpPr>
        <p:spPr bwMode="auto">
          <a:xfrm>
            <a:off x="8501064" y="5817938"/>
            <a:ext cx="1357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charset="0"/>
                <a:ea typeface="宋体" panose="02010600030101010101" pitchFamily="2" charset="-122"/>
              </a:defRPr>
            </a:lvl1pPr>
            <a:lvl2pPr marL="742950" indent="-285750">
              <a:defRPr b="1">
                <a:solidFill>
                  <a:schemeClr val="tx1"/>
                </a:solidFill>
                <a:latin typeface="Calibri" panose="020F0502020204030204" charset="0"/>
                <a:ea typeface="宋体" panose="02010600030101010101" pitchFamily="2" charset="-122"/>
              </a:defRPr>
            </a:lvl2pPr>
            <a:lvl3pPr marL="1143000" indent="-228600">
              <a:defRPr b="1">
                <a:solidFill>
                  <a:schemeClr val="tx1"/>
                </a:solidFill>
                <a:latin typeface="Calibri" panose="020F0502020204030204" charset="0"/>
                <a:ea typeface="宋体" panose="02010600030101010101" pitchFamily="2" charset="-122"/>
              </a:defRPr>
            </a:lvl3pPr>
            <a:lvl4pPr marL="1600200" indent="-228600">
              <a:defRPr b="1">
                <a:solidFill>
                  <a:schemeClr val="tx1"/>
                </a:solidFill>
                <a:latin typeface="Calibri" panose="020F0502020204030204" charset="0"/>
                <a:ea typeface="宋体" panose="02010600030101010101" pitchFamily="2" charset="-122"/>
              </a:defRPr>
            </a:lvl4pPr>
            <a:lvl5pPr marL="2057400" indent="-228600">
              <a:defRPr b="1">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9pPr>
          </a:lstStyle>
          <a:p>
            <a:r>
              <a:rPr lang="en-GB" altLang="zh-CN" dirty="0">
                <a:solidFill>
                  <a:srgbClr val="00B050"/>
                </a:solidFill>
              </a:rPr>
              <a:t>Efficiency, %</a:t>
            </a:r>
          </a:p>
        </p:txBody>
      </p:sp>
      <p:cxnSp>
        <p:nvCxnSpPr>
          <p:cNvPr id="29" name="直接连接符 6"/>
          <p:cNvCxnSpPr>
            <a:cxnSpLocks noChangeShapeType="1"/>
          </p:cNvCxnSpPr>
          <p:nvPr/>
        </p:nvCxnSpPr>
        <p:spPr bwMode="auto">
          <a:xfrm flipH="1" flipV="1">
            <a:off x="4970464" y="3189038"/>
            <a:ext cx="11113" cy="2406650"/>
          </a:xfrm>
          <a:prstGeom prst="line">
            <a:avLst/>
          </a:prstGeom>
          <a:noFill/>
          <a:ln w="19050" algn="ctr">
            <a:solidFill>
              <a:srgbClr val="00B050"/>
            </a:solidFill>
            <a:prstDash val="sysDash"/>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十字星 7"/>
          <p:cNvSpPr>
            <a:spLocks noChangeArrowheads="1"/>
          </p:cNvSpPr>
          <p:nvPr/>
        </p:nvSpPr>
        <p:spPr bwMode="auto">
          <a:xfrm>
            <a:off x="4856163" y="3983056"/>
            <a:ext cx="228600" cy="228600"/>
          </a:xfrm>
          <a:prstGeom prst="star4">
            <a:avLst>
              <a:gd name="adj" fmla="val 12500"/>
            </a:avLst>
          </a:prstGeom>
          <a:solidFill>
            <a:schemeClr val="accent1"/>
          </a:solidFill>
          <a:ln w="9525" algn="ctr">
            <a:solidFill>
              <a:srgbClr val="00B05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a:solidFill>
                  <a:schemeClr val="tx1"/>
                </a:solidFill>
                <a:latin typeface="Calibri" panose="020F0502020204030204" charset="0"/>
                <a:ea typeface="宋体" panose="02010600030101010101" pitchFamily="2" charset="-122"/>
              </a:defRPr>
            </a:lvl1pPr>
            <a:lvl2pPr marL="742950" indent="-285750">
              <a:defRPr b="1">
                <a:solidFill>
                  <a:schemeClr val="tx1"/>
                </a:solidFill>
                <a:latin typeface="Calibri" panose="020F0502020204030204" charset="0"/>
                <a:ea typeface="宋体" panose="02010600030101010101" pitchFamily="2" charset="-122"/>
              </a:defRPr>
            </a:lvl2pPr>
            <a:lvl3pPr marL="1143000" indent="-228600">
              <a:defRPr b="1">
                <a:solidFill>
                  <a:schemeClr val="tx1"/>
                </a:solidFill>
                <a:latin typeface="Calibri" panose="020F0502020204030204" charset="0"/>
                <a:ea typeface="宋体" panose="02010600030101010101" pitchFamily="2" charset="-122"/>
              </a:defRPr>
            </a:lvl3pPr>
            <a:lvl4pPr marL="1600200" indent="-228600">
              <a:defRPr b="1">
                <a:solidFill>
                  <a:schemeClr val="tx1"/>
                </a:solidFill>
                <a:latin typeface="Calibri" panose="020F0502020204030204" charset="0"/>
                <a:ea typeface="宋体" panose="02010600030101010101" pitchFamily="2" charset="-122"/>
              </a:defRPr>
            </a:lvl4pPr>
            <a:lvl5pPr marL="2057400" indent="-228600">
              <a:defRPr b="1">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9pPr>
          </a:lstStyle>
          <a:p>
            <a:pPr eaLnBrk="1" hangingPunct="1">
              <a:buFont typeface="Arial" panose="020B0604020202020204" pitchFamily="34" charset="0"/>
              <a:buNone/>
            </a:pPr>
            <a:endParaRPr lang="zh-CN" altLang="en-US"/>
          </a:p>
        </p:txBody>
      </p:sp>
      <p:cxnSp>
        <p:nvCxnSpPr>
          <p:cNvPr id="31" name="直接连接符 43"/>
          <p:cNvCxnSpPr>
            <a:cxnSpLocks noChangeShapeType="1"/>
          </p:cNvCxnSpPr>
          <p:nvPr/>
        </p:nvCxnSpPr>
        <p:spPr bwMode="auto">
          <a:xfrm flipV="1">
            <a:off x="6419536" y="3665058"/>
            <a:ext cx="0" cy="1906587"/>
          </a:xfrm>
          <a:prstGeom prst="line">
            <a:avLst/>
          </a:prstGeom>
          <a:noFill/>
          <a:ln w="19050" algn="ctr">
            <a:solidFill>
              <a:srgbClr val="FFC000"/>
            </a:solidFill>
            <a:prstDash val="sysDash"/>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十字星 44"/>
          <p:cNvSpPr>
            <a:spLocks noChangeArrowheads="1"/>
          </p:cNvSpPr>
          <p:nvPr/>
        </p:nvSpPr>
        <p:spPr bwMode="auto">
          <a:xfrm>
            <a:off x="7052788" y="4399408"/>
            <a:ext cx="228600" cy="228600"/>
          </a:xfrm>
          <a:prstGeom prst="star4">
            <a:avLst>
              <a:gd name="adj" fmla="val 12500"/>
            </a:avLst>
          </a:prstGeom>
          <a:solidFill>
            <a:srgbClr val="FFC000"/>
          </a:solidFill>
          <a:ln w="9525" algn="ctr">
            <a:solidFill>
              <a:srgbClr val="00B050"/>
            </a:solidFill>
            <a:round/>
          </a:ln>
        </p:spPr>
        <p:txBody>
          <a:bodyPr/>
          <a:lstStyle>
            <a:lvl1pPr>
              <a:defRPr b="1">
                <a:solidFill>
                  <a:schemeClr val="tx1"/>
                </a:solidFill>
                <a:latin typeface="Calibri" panose="020F0502020204030204" charset="0"/>
                <a:ea typeface="宋体" panose="02010600030101010101" pitchFamily="2" charset="-122"/>
              </a:defRPr>
            </a:lvl1pPr>
            <a:lvl2pPr marL="742950" indent="-285750">
              <a:defRPr b="1">
                <a:solidFill>
                  <a:schemeClr val="tx1"/>
                </a:solidFill>
                <a:latin typeface="Calibri" panose="020F0502020204030204" charset="0"/>
                <a:ea typeface="宋体" panose="02010600030101010101" pitchFamily="2" charset="-122"/>
              </a:defRPr>
            </a:lvl2pPr>
            <a:lvl3pPr marL="1143000" indent="-228600">
              <a:defRPr b="1">
                <a:solidFill>
                  <a:schemeClr val="tx1"/>
                </a:solidFill>
                <a:latin typeface="Calibri" panose="020F0502020204030204" charset="0"/>
                <a:ea typeface="宋体" panose="02010600030101010101" pitchFamily="2" charset="-122"/>
              </a:defRPr>
            </a:lvl3pPr>
            <a:lvl4pPr marL="1600200" indent="-228600">
              <a:defRPr b="1">
                <a:solidFill>
                  <a:schemeClr val="tx1"/>
                </a:solidFill>
                <a:latin typeface="Calibri" panose="020F0502020204030204" charset="0"/>
                <a:ea typeface="宋体" panose="02010600030101010101" pitchFamily="2" charset="-122"/>
              </a:defRPr>
            </a:lvl4pPr>
            <a:lvl5pPr marL="2057400" indent="-228600">
              <a:defRPr b="1">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9pPr>
          </a:lstStyle>
          <a:p>
            <a:pPr eaLnBrk="1" hangingPunct="1">
              <a:buFont typeface="Arial" panose="020B0604020202020204" pitchFamily="34" charset="0"/>
              <a:buNone/>
            </a:pPr>
            <a:endParaRPr lang="zh-CN" altLang="en-US"/>
          </a:p>
        </p:txBody>
      </p:sp>
      <p:cxnSp>
        <p:nvCxnSpPr>
          <p:cNvPr id="33" name="直接连接符 45"/>
          <p:cNvCxnSpPr/>
          <p:nvPr/>
        </p:nvCxnSpPr>
        <p:spPr bwMode="auto">
          <a:xfrm flipH="1" flipV="1">
            <a:off x="7410451" y="3189039"/>
            <a:ext cx="0" cy="2409825"/>
          </a:xfrm>
          <a:prstGeom prst="line">
            <a:avLst/>
          </a:prstGeom>
          <a:solidFill>
            <a:schemeClr val="accent1"/>
          </a:solidFill>
          <a:ln w="19050" cap="flat" cmpd="sng" algn="ctr">
            <a:solidFill>
              <a:schemeClr val="accent2">
                <a:lumMod val="75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十字星 46"/>
          <p:cNvSpPr/>
          <p:nvPr/>
        </p:nvSpPr>
        <p:spPr bwMode="auto">
          <a:xfrm>
            <a:off x="7317156" y="4456506"/>
            <a:ext cx="228600" cy="228600"/>
          </a:xfrm>
          <a:prstGeom prst="star4">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zh-CN" altLang="en-US"/>
          </a:p>
        </p:txBody>
      </p:sp>
      <p:cxnSp>
        <p:nvCxnSpPr>
          <p:cNvPr id="35" name="直接箭头连接符 17"/>
          <p:cNvCxnSpPr/>
          <p:nvPr/>
        </p:nvCxnSpPr>
        <p:spPr bwMode="auto">
          <a:xfrm>
            <a:off x="4981577" y="3939926"/>
            <a:ext cx="1463675" cy="0"/>
          </a:xfrm>
          <a:prstGeom prst="straightConnector1">
            <a:avLst/>
          </a:prstGeom>
          <a:solidFill>
            <a:schemeClr val="accent1"/>
          </a:solidFill>
          <a:ln w="9525" cap="flat" cmpd="sng" algn="ctr">
            <a:solidFill>
              <a:schemeClr val="accent5">
                <a:lumMod val="50000"/>
              </a:schemeClr>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Box 35"/>
          <p:cNvSpPr txBox="1">
            <a:spLocks noChangeArrowheads="1"/>
          </p:cNvSpPr>
          <p:nvPr/>
        </p:nvSpPr>
        <p:spPr bwMode="auto">
          <a:xfrm>
            <a:off x="5192714" y="3631952"/>
            <a:ext cx="963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charset="0"/>
                <a:ea typeface="宋体" panose="02010600030101010101" pitchFamily="2" charset="-122"/>
              </a:defRPr>
            </a:lvl1pPr>
            <a:lvl2pPr marL="742950" indent="-285750">
              <a:defRPr b="1">
                <a:solidFill>
                  <a:schemeClr val="tx1"/>
                </a:solidFill>
                <a:latin typeface="Calibri" panose="020F0502020204030204" charset="0"/>
                <a:ea typeface="宋体" panose="02010600030101010101" pitchFamily="2" charset="-122"/>
              </a:defRPr>
            </a:lvl2pPr>
            <a:lvl3pPr marL="1143000" indent="-228600">
              <a:defRPr b="1">
                <a:solidFill>
                  <a:schemeClr val="tx1"/>
                </a:solidFill>
                <a:latin typeface="Calibri" panose="020F0502020204030204" charset="0"/>
                <a:ea typeface="宋体" panose="02010600030101010101" pitchFamily="2" charset="-122"/>
              </a:defRPr>
            </a:lvl3pPr>
            <a:lvl4pPr marL="1600200" indent="-228600">
              <a:defRPr b="1">
                <a:solidFill>
                  <a:schemeClr val="tx1"/>
                </a:solidFill>
                <a:latin typeface="Calibri" panose="020F0502020204030204" charset="0"/>
                <a:ea typeface="宋体" panose="02010600030101010101" pitchFamily="2" charset="-122"/>
              </a:defRPr>
            </a:lvl4pPr>
            <a:lvl5pPr marL="2057400" indent="-228600">
              <a:defRPr b="1">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9pPr>
          </a:lstStyle>
          <a:p>
            <a:r>
              <a:rPr lang="en-GB" altLang="zh-CN" sz="1400" dirty="0"/>
              <a:t>90 M RMB</a:t>
            </a:r>
          </a:p>
        </p:txBody>
      </p:sp>
      <p:cxnSp>
        <p:nvCxnSpPr>
          <p:cNvPr id="37" name="直接箭头连接符 49"/>
          <p:cNvCxnSpPr/>
          <p:nvPr/>
        </p:nvCxnSpPr>
        <p:spPr bwMode="auto">
          <a:xfrm>
            <a:off x="4962527" y="3455738"/>
            <a:ext cx="2447925" cy="0"/>
          </a:xfrm>
          <a:prstGeom prst="straightConnector1">
            <a:avLst/>
          </a:prstGeom>
          <a:solidFill>
            <a:schemeClr val="accent1"/>
          </a:solidFill>
          <a:ln w="9525" cap="flat" cmpd="sng" algn="ctr">
            <a:solidFill>
              <a:schemeClr val="accent5">
                <a:lumMod val="50000"/>
              </a:schemeClr>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TextBox 37"/>
          <p:cNvSpPr txBox="1">
            <a:spLocks noChangeArrowheads="1"/>
          </p:cNvSpPr>
          <p:nvPr/>
        </p:nvSpPr>
        <p:spPr bwMode="auto">
          <a:xfrm>
            <a:off x="5713414" y="3147764"/>
            <a:ext cx="10150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charset="0"/>
                <a:ea typeface="宋体" panose="02010600030101010101" pitchFamily="2" charset="-122"/>
              </a:defRPr>
            </a:lvl1pPr>
            <a:lvl2pPr marL="742950" indent="-285750">
              <a:defRPr b="1">
                <a:solidFill>
                  <a:schemeClr val="tx1"/>
                </a:solidFill>
                <a:latin typeface="Calibri" panose="020F0502020204030204" charset="0"/>
                <a:ea typeface="宋体" panose="02010600030101010101" pitchFamily="2" charset="-122"/>
              </a:defRPr>
            </a:lvl2pPr>
            <a:lvl3pPr marL="1143000" indent="-228600">
              <a:defRPr b="1">
                <a:solidFill>
                  <a:schemeClr val="tx1"/>
                </a:solidFill>
                <a:latin typeface="Calibri" panose="020F0502020204030204" charset="0"/>
                <a:ea typeface="宋体" panose="02010600030101010101" pitchFamily="2" charset="-122"/>
              </a:defRPr>
            </a:lvl3pPr>
            <a:lvl4pPr marL="1600200" indent="-228600">
              <a:defRPr b="1">
                <a:solidFill>
                  <a:schemeClr val="tx1"/>
                </a:solidFill>
                <a:latin typeface="Calibri" panose="020F0502020204030204" charset="0"/>
                <a:ea typeface="宋体" panose="02010600030101010101" pitchFamily="2" charset="-122"/>
              </a:defRPr>
            </a:lvl4pPr>
            <a:lvl5pPr marL="2057400" indent="-228600">
              <a:defRPr b="1">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9pPr>
          </a:lstStyle>
          <a:p>
            <a:r>
              <a:rPr lang="en-GB" altLang="zh-CN" sz="1400" dirty="0"/>
              <a:t>130M RMB</a:t>
            </a:r>
          </a:p>
        </p:txBody>
      </p:sp>
      <p:sp>
        <p:nvSpPr>
          <p:cNvPr id="39" name="TextBox 38"/>
          <p:cNvSpPr txBox="1">
            <a:spLocks noChangeArrowheads="1"/>
          </p:cNvSpPr>
          <p:nvPr/>
        </p:nvSpPr>
        <p:spPr bwMode="auto">
          <a:xfrm>
            <a:off x="4641851" y="5811588"/>
            <a:ext cx="64516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charset="0"/>
                <a:ea typeface="宋体" panose="02010600030101010101" pitchFamily="2" charset="-122"/>
              </a:defRPr>
            </a:lvl1pPr>
            <a:lvl2pPr marL="742950" indent="-285750">
              <a:defRPr b="1">
                <a:solidFill>
                  <a:schemeClr val="tx1"/>
                </a:solidFill>
                <a:latin typeface="Calibri" panose="020F0502020204030204" charset="0"/>
                <a:ea typeface="宋体" panose="02010600030101010101" pitchFamily="2" charset="-122"/>
              </a:defRPr>
            </a:lvl2pPr>
            <a:lvl3pPr marL="1143000" indent="-228600">
              <a:defRPr b="1">
                <a:solidFill>
                  <a:schemeClr val="tx1"/>
                </a:solidFill>
                <a:latin typeface="Calibri" panose="020F0502020204030204" charset="0"/>
                <a:ea typeface="宋体" panose="02010600030101010101" pitchFamily="2" charset="-122"/>
              </a:defRPr>
            </a:lvl3pPr>
            <a:lvl4pPr marL="1600200" indent="-228600">
              <a:defRPr b="1">
                <a:solidFill>
                  <a:schemeClr val="tx1"/>
                </a:solidFill>
                <a:latin typeface="Calibri" panose="020F0502020204030204" charset="0"/>
                <a:ea typeface="宋体" panose="02010600030101010101" pitchFamily="2" charset="-122"/>
              </a:defRPr>
            </a:lvl4pPr>
            <a:lvl5pPr marL="2057400" indent="-228600">
              <a:defRPr b="1">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9pPr>
          </a:lstStyle>
          <a:p>
            <a:r>
              <a:rPr lang="en-US" altLang="en-GB" dirty="0">
                <a:solidFill>
                  <a:srgbClr val="00B050"/>
                </a:solidFill>
              </a:rPr>
              <a:t>2020</a:t>
            </a:r>
          </a:p>
        </p:txBody>
      </p:sp>
      <p:sp>
        <p:nvSpPr>
          <p:cNvPr id="40" name="TextBox 39"/>
          <p:cNvSpPr txBox="1">
            <a:spLocks noChangeArrowheads="1"/>
          </p:cNvSpPr>
          <p:nvPr/>
        </p:nvSpPr>
        <p:spPr bwMode="auto">
          <a:xfrm>
            <a:off x="5914391" y="5792221"/>
            <a:ext cx="64516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charset="0"/>
                <a:ea typeface="宋体" panose="02010600030101010101" pitchFamily="2" charset="-122"/>
              </a:defRPr>
            </a:lvl1pPr>
            <a:lvl2pPr marL="742950" indent="-285750">
              <a:defRPr b="1">
                <a:solidFill>
                  <a:schemeClr val="tx1"/>
                </a:solidFill>
                <a:latin typeface="Calibri" panose="020F0502020204030204" charset="0"/>
                <a:ea typeface="宋体" panose="02010600030101010101" pitchFamily="2" charset="-122"/>
              </a:defRPr>
            </a:lvl2pPr>
            <a:lvl3pPr marL="1143000" indent="-228600">
              <a:defRPr b="1">
                <a:solidFill>
                  <a:schemeClr val="tx1"/>
                </a:solidFill>
                <a:latin typeface="Calibri" panose="020F0502020204030204" charset="0"/>
                <a:ea typeface="宋体" panose="02010600030101010101" pitchFamily="2" charset="-122"/>
              </a:defRPr>
            </a:lvl3pPr>
            <a:lvl4pPr marL="1600200" indent="-228600">
              <a:defRPr b="1">
                <a:solidFill>
                  <a:schemeClr val="tx1"/>
                </a:solidFill>
                <a:latin typeface="Calibri" panose="020F0502020204030204" charset="0"/>
                <a:ea typeface="宋体" panose="02010600030101010101" pitchFamily="2" charset="-122"/>
              </a:defRPr>
            </a:lvl4pPr>
            <a:lvl5pPr marL="2057400" indent="-228600">
              <a:defRPr b="1">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9pPr>
          </a:lstStyle>
          <a:p>
            <a:r>
              <a:rPr lang="en-US" altLang="en-GB" dirty="0">
                <a:solidFill>
                  <a:srgbClr val="FFC000"/>
                </a:solidFill>
              </a:rPr>
              <a:t>2021</a:t>
            </a:r>
          </a:p>
        </p:txBody>
      </p:sp>
      <p:sp>
        <p:nvSpPr>
          <p:cNvPr id="41" name="TextBox 40"/>
          <p:cNvSpPr txBox="1">
            <a:spLocks noChangeArrowheads="1"/>
          </p:cNvSpPr>
          <p:nvPr/>
        </p:nvSpPr>
        <p:spPr bwMode="auto">
          <a:xfrm>
            <a:off x="7088188" y="5791903"/>
            <a:ext cx="64516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charset="0"/>
                <a:ea typeface="宋体" panose="02010600030101010101" pitchFamily="2" charset="-122"/>
              </a:defRPr>
            </a:lvl1pPr>
            <a:lvl2pPr marL="742950" indent="-285750">
              <a:defRPr b="1">
                <a:solidFill>
                  <a:schemeClr val="tx1"/>
                </a:solidFill>
                <a:latin typeface="Calibri" panose="020F0502020204030204" charset="0"/>
                <a:ea typeface="宋体" panose="02010600030101010101" pitchFamily="2" charset="-122"/>
              </a:defRPr>
            </a:lvl2pPr>
            <a:lvl3pPr marL="1143000" indent="-228600">
              <a:defRPr b="1">
                <a:solidFill>
                  <a:schemeClr val="tx1"/>
                </a:solidFill>
                <a:latin typeface="Calibri" panose="020F0502020204030204" charset="0"/>
                <a:ea typeface="宋体" panose="02010600030101010101" pitchFamily="2" charset="-122"/>
              </a:defRPr>
            </a:lvl3pPr>
            <a:lvl4pPr marL="1600200" indent="-228600">
              <a:defRPr b="1">
                <a:solidFill>
                  <a:schemeClr val="tx1"/>
                </a:solidFill>
                <a:latin typeface="Calibri" panose="020F0502020204030204" charset="0"/>
                <a:ea typeface="宋体" panose="02010600030101010101" pitchFamily="2" charset="-122"/>
              </a:defRPr>
            </a:lvl4pPr>
            <a:lvl5pPr marL="2057400" indent="-228600">
              <a:defRPr b="1">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9pPr>
          </a:lstStyle>
          <a:p>
            <a:r>
              <a:rPr lang="en-US" altLang="en-GB" dirty="0">
                <a:solidFill>
                  <a:srgbClr val="7030A0"/>
                </a:solidFill>
              </a:rPr>
              <a:t>2022</a:t>
            </a:r>
          </a:p>
        </p:txBody>
      </p:sp>
      <p:sp>
        <p:nvSpPr>
          <p:cNvPr id="42" name="TextBox 41"/>
          <p:cNvSpPr txBox="1">
            <a:spLocks noChangeArrowheads="1"/>
          </p:cNvSpPr>
          <p:nvPr/>
        </p:nvSpPr>
        <p:spPr bwMode="auto">
          <a:xfrm>
            <a:off x="3579814" y="3117601"/>
            <a:ext cx="1349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charset="0"/>
                <a:ea typeface="宋体" panose="02010600030101010101" pitchFamily="2" charset="-122"/>
              </a:defRPr>
            </a:lvl1pPr>
            <a:lvl2pPr marL="742950" indent="-285750">
              <a:defRPr b="1">
                <a:solidFill>
                  <a:schemeClr val="tx1"/>
                </a:solidFill>
                <a:latin typeface="Calibri" panose="020F0502020204030204" charset="0"/>
                <a:ea typeface="宋体" panose="02010600030101010101" pitchFamily="2" charset="-122"/>
              </a:defRPr>
            </a:lvl2pPr>
            <a:lvl3pPr marL="1143000" indent="-228600">
              <a:defRPr b="1">
                <a:solidFill>
                  <a:schemeClr val="tx1"/>
                </a:solidFill>
                <a:latin typeface="Calibri" panose="020F0502020204030204" charset="0"/>
                <a:ea typeface="宋体" panose="02010600030101010101" pitchFamily="2" charset="-122"/>
              </a:defRPr>
            </a:lvl3pPr>
            <a:lvl4pPr marL="1600200" indent="-228600">
              <a:defRPr b="1">
                <a:solidFill>
                  <a:schemeClr val="tx1"/>
                </a:solidFill>
                <a:latin typeface="Calibri" panose="020F0502020204030204" charset="0"/>
                <a:ea typeface="宋体" panose="02010600030101010101" pitchFamily="2" charset="-122"/>
              </a:defRPr>
            </a:lvl4pPr>
            <a:lvl5pPr marL="2057400" indent="-228600">
              <a:defRPr b="1">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9pPr>
          </a:lstStyle>
          <a:p>
            <a:r>
              <a:rPr lang="en-US" altLang="zh-CN"/>
              <a:t>Save Money</a:t>
            </a:r>
            <a:endParaRPr lang="zh-CN" altLang="en-US"/>
          </a:p>
        </p:txBody>
      </p:sp>
      <p:sp>
        <p:nvSpPr>
          <p:cNvPr id="43" name="文本框 10"/>
          <p:cNvSpPr txBox="1"/>
          <p:nvPr/>
        </p:nvSpPr>
        <p:spPr>
          <a:xfrm>
            <a:off x="1376377" y="6286513"/>
            <a:ext cx="9223679" cy="369332"/>
          </a:xfrm>
          <a:prstGeom prst="rect">
            <a:avLst/>
          </a:prstGeom>
          <a:noFill/>
        </p:spPr>
        <p:txBody>
          <a:bodyPr wrap="none" rtlCol="0" anchor="t">
            <a:spAutoFit/>
          </a:bodyPr>
          <a:lstStyle/>
          <a:p>
            <a:pPr algn="just"/>
            <a:r>
              <a:rPr lang="en-GB" altLang="zh-CN" dirty="0">
                <a:latin typeface="Times New Roman" panose="02020603050405020304" pitchFamily="18" charset="0"/>
                <a:cs typeface="Times New Roman" panose="02020603050405020304" pitchFamily="18" charset="0"/>
                <a:sym typeface="+mn-ea"/>
              </a:rPr>
              <a:t>Efficiency impact on operation cost </a:t>
            </a:r>
            <a:r>
              <a:rPr lang="en-GB" altLang="zh-CN" dirty="0">
                <a:solidFill>
                  <a:srgbClr val="7030A0"/>
                </a:solidFill>
                <a:latin typeface="Times New Roman" panose="02020603050405020304" pitchFamily="18" charset="0"/>
                <a:cs typeface="Times New Roman" panose="02020603050405020304" pitchFamily="18" charset="0"/>
                <a:sym typeface="+mn-ea"/>
              </a:rPr>
              <a:t>(Only considering operation efficiency of </a:t>
            </a:r>
            <a:r>
              <a:rPr lang="en-US" altLang="en-GB" dirty="0">
                <a:solidFill>
                  <a:srgbClr val="7030A0"/>
                </a:solidFill>
                <a:latin typeface="Times New Roman" panose="02020603050405020304" pitchFamily="18" charset="0"/>
                <a:cs typeface="Times New Roman" panose="02020603050405020304" pitchFamily="18" charset="0"/>
                <a:sym typeface="+mn-ea"/>
              </a:rPr>
              <a:t>650MHz </a:t>
            </a:r>
            <a:r>
              <a:rPr lang="en-GB" altLang="zh-CN" dirty="0">
                <a:solidFill>
                  <a:srgbClr val="7030A0"/>
                </a:solidFill>
                <a:latin typeface="Times New Roman" panose="02020603050405020304" pitchFamily="18" charset="0"/>
                <a:cs typeface="Times New Roman" panose="02020603050405020304" pitchFamily="18" charset="0"/>
                <a:sym typeface="+mn-ea"/>
              </a:rPr>
              <a:t>klystrons</a:t>
            </a:r>
            <a:r>
              <a:rPr lang="en-GB" altLang="zh-CN" dirty="0" smtClean="0">
                <a:solidFill>
                  <a:srgbClr val="7030A0"/>
                </a:solidFill>
                <a:latin typeface="Times New Roman" panose="02020603050405020304" pitchFamily="18" charset="0"/>
                <a:cs typeface="Times New Roman" panose="02020603050405020304" pitchFamily="18" charset="0"/>
                <a:sym typeface="+mn-ea"/>
              </a:rPr>
              <a:t>)</a:t>
            </a:r>
            <a:endParaRPr lang="zh-CN" altLang="en-US" dirty="0"/>
          </a:p>
        </p:txBody>
      </p:sp>
      <p:pic>
        <p:nvPicPr>
          <p:cNvPr id="4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814" y="1080644"/>
            <a:ext cx="2395220" cy="1769110"/>
          </a:xfrm>
          <a:prstGeom prst="rect">
            <a:avLst/>
          </a:prstGeom>
        </p:spPr>
      </p:pic>
      <p:cxnSp>
        <p:nvCxnSpPr>
          <p:cNvPr id="45" name="直接箭头连接符 12"/>
          <p:cNvCxnSpPr/>
          <p:nvPr/>
        </p:nvCxnSpPr>
        <p:spPr>
          <a:xfrm flipH="1">
            <a:off x="7476837" y="2526780"/>
            <a:ext cx="1841472" cy="1928769"/>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pic>
        <p:nvPicPr>
          <p:cNvPr id="46" name="图片 5"/>
          <p:cNvPicPr>
            <a:picLocks noChangeAspect="1"/>
          </p:cNvPicPr>
          <p:nvPr/>
        </p:nvPicPr>
        <p:blipFill>
          <a:blip r:embed="rId4"/>
          <a:stretch>
            <a:fillRect/>
          </a:stretch>
        </p:blipFill>
        <p:spPr>
          <a:xfrm>
            <a:off x="348933" y="1048500"/>
            <a:ext cx="4197350" cy="1478280"/>
          </a:xfrm>
          <a:prstGeom prst="rect">
            <a:avLst/>
          </a:prstGeom>
        </p:spPr>
      </p:pic>
      <p:pic>
        <p:nvPicPr>
          <p:cNvPr id="47"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0258" y="844030"/>
            <a:ext cx="1261745" cy="1682750"/>
          </a:xfrm>
          <a:prstGeom prst="rect">
            <a:avLst/>
          </a:prstGeom>
        </p:spPr>
      </p:pic>
      <p:cxnSp>
        <p:nvCxnSpPr>
          <p:cNvPr id="48" name="直接箭头连接符 14"/>
          <p:cNvCxnSpPr/>
          <p:nvPr/>
        </p:nvCxnSpPr>
        <p:spPr>
          <a:xfrm>
            <a:off x="6913282" y="1763344"/>
            <a:ext cx="184580" cy="2572909"/>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49" name="直接箭头连接符 15"/>
          <p:cNvCxnSpPr/>
          <p:nvPr/>
        </p:nvCxnSpPr>
        <p:spPr>
          <a:xfrm>
            <a:off x="3233738" y="1973060"/>
            <a:ext cx="2431866" cy="2217536"/>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sp>
        <p:nvSpPr>
          <p:cNvPr id="50" name="TextBox 54"/>
          <p:cNvSpPr txBox="1">
            <a:spLocks noChangeArrowheads="1"/>
          </p:cNvSpPr>
          <p:nvPr/>
        </p:nvSpPr>
        <p:spPr bwMode="auto">
          <a:xfrm>
            <a:off x="839572" y="2840642"/>
            <a:ext cx="153162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charset="0"/>
                <a:ea typeface="宋体" panose="02010600030101010101" pitchFamily="2" charset="-122"/>
              </a:defRPr>
            </a:lvl1pPr>
            <a:lvl2pPr marL="742950" indent="-285750">
              <a:defRPr b="1">
                <a:solidFill>
                  <a:schemeClr val="tx1"/>
                </a:solidFill>
                <a:latin typeface="Calibri" panose="020F0502020204030204" charset="0"/>
                <a:ea typeface="宋体" panose="02010600030101010101" pitchFamily="2" charset="-122"/>
              </a:defRPr>
            </a:lvl2pPr>
            <a:lvl3pPr marL="1143000" indent="-228600">
              <a:defRPr b="1">
                <a:solidFill>
                  <a:schemeClr val="tx1"/>
                </a:solidFill>
                <a:latin typeface="Calibri" panose="020F0502020204030204" charset="0"/>
                <a:ea typeface="宋体" panose="02010600030101010101" pitchFamily="2" charset="-122"/>
              </a:defRPr>
            </a:lvl3pPr>
            <a:lvl4pPr marL="1600200" indent="-228600">
              <a:defRPr b="1">
                <a:solidFill>
                  <a:schemeClr val="tx1"/>
                </a:solidFill>
                <a:latin typeface="Calibri" panose="020F0502020204030204" charset="0"/>
                <a:ea typeface="宋体" panose="02010600030101010101" pitchFamily="2" charset="-122"/>
              </a:defRPr>
            </a:lvl4pPr>
            <a:lvl5pPr marL="2057400" indent="-228600">
              <a:defRPr b="1">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9pPr>
          </a:lstStyle>
          <a:p>
            <a:r>
              <a:rPr lang="en-US" altLang="en-GB" dirty="0">
                <a:solidFill>
                  <a:srgbClr val="00B050"/>
                </a:solidFill>
              </a:rPr>
              <a:t>Klystron No. 1</a:t>
            </a:r>
          </a:p>
          <a:p>
            <a:r>
              <a:rPr lang="en-US" altLang="en-GB" dirty="0">
                <a:solidFill>
                  <a:srgbClr val="00B050"/>
                </a:solidFill>
              </a:rPr>
              <a:t>Efficiency </a:t>
            </a:r>
            <a:r>
              <a:rPr lang="en-US" altLang="en-GB" dirty="0" smtClean="0">
                <a:solidFill>
                  <a:srgbClr val="00B050"/>
                </a:solidFill>
              </a:rPr>
              <a:t>62%</a:t>
            </a:r>
            <a:endParaRPr lang="en-US" altLang="en-GB" dirty="0">
              <a:solidFill>
                <a:srgbClr val="00B050"/>
              </a:solidFill>
            </a:endParaRPr>
          </a:p>
          <a:p>
            <a:r>
              <a:rPr lang="en-US" altLang="en-GB" dirty="0">
                <a:solidFill>
                  <a:srgbClr val="00B050"/>
                </a:solidFill>
              </a:rPr>
              <a:t>(2020)</a:t>
            </a:r>
          </a:p>
        </p:txBody>
      </p:sp>
      <p:sp>
        <p:nvSpPr>
          <p:cNvPr id="51" name="TextBox 54"/>
          <p:cNvSpPr txBox="1">
            <a:spLocks noChangeArrowheads="1"/>
          </p:cNvSpPr>
          <p:nvPr/>
        </p:nvSpPr>
        <p:spPr bwMode="auto">
          <a:xfrm>
            <a:off x="7131686" y="1385638"/>
            <a:ext cx="153162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charset="0"/>
                <a:ea typeface="宋体" panose="02010600030101010101" pitchFamily="2" charset="-122"/>
              </a:defRPr>
            </a:lvl1pPr>
            <a:lvl2pPr marL="742950" indent="-285750">
              <a:defRPr b="1">
                <a:solidFill>
                  <a:schemeClr val="tx1"/>
                </a:solidFill>
                <a:latin typeface="Calibri" panose="020F0502020204030204" charset="0"/>
                <a:ea typeface="宋体" panose="02010600030101010101" pitchFamily="2" charset="-122"/>
              </a:defRPr>
            </a:lvl2pPr>
            <a:lvl3pPr marL="1143000" indent="-228600">
              <a:defRPr b="1">
                <a:solidFill>
                  <a:schemeClr val="tx1"/>
                </a:solidFill>
                <a:latin typeface="Calibri" panose="020F0502020204030204" charset="0"/>
                <a:ea typeface="宋体" panose="02010600030101010101" pitchFamily="2" charset="-122"/>
              </a:defRPr>
            </a:lvl3pPr>
            <a:lvl4pPr marL="1600200" indent="-228600">
              <a:defRPr b="1">
                <a:solidFill>
                  <a:schemeClr val="tx1"/>
                </a:solidFill>
                <a:latin typeface="Calibri" panose="020F0502020204030204" charset="0"/>
                <a:ea typeface="宋体" panose="02010600030101010101" pitchFamily="2" charset="-122"/>
              </a:defRPr>
            </a:lvl4pPr>
            <a:lvl5pPr marL="2057400" indent="-228600">
              <a:defRPr b="1">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9pPr>
          </a:lstStyle>
          <a:p>
            <a:r>
              <a:rPr lang="en-US" altLang="en-GB">
                <a:solidFill>
                  <a:srgbClr val="00B050"/>
                </a:solidFill>
              </a:rPr>
              <a:t>Klystron No. 2</a:t>
            </a:r>
          </a:p>
          <a:p>
            <a:r>
              <a:rPr lang="en-US" altLang="en-GB">
                <a:solidFill>
                  <a:srgbClr val="00B050"/>
                </a:solidFill>
              </a:rPr>
              <a:t>Efficiency 77%</a:t>
            </a:r>
          </a:p>
          <a:p>
            <a:pPr algn="ctr"/>
            <a:r>
              <a:rPr lang="en-US" altLang="en-GB">
                <a:solidFill>
                  <a:srgbClr val="00B050"/>
                </a:solidFill>
              </a:rPr>
              <a:t>(2021)</a:t>
            </a:r>
          </a:p>
        </p:txBody>
      </p:sp>
      <p:sp>
        <p:nvSpPr>
          <p:cNvPr id="52" name="TextBox 54"/>
          <p:cNvSpPr txBox="1">
            <a:spLocks noChangeArrowheads="1"/>
          </p:cNvSpPr>
          <p:nvPr/>
        </p:nvSpPr>
        <p:spPr bwMode="auto">
          <a:xfrm>
            <a:off x="10468258" y="1048500"/>
            <a:ext cx="17237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panose="020F0502020204030204" charset="0"/>
                <a:ea typeface="宋体" panose="02010600030101010101" pitchFamily="2" charset="-122"/>
              </a:defRPr>
            </a:lvl1pPr>
            <a:lvl2pPr marL="742950" indent="-285750">
              <a:defRPr b="1">
                <a:solidFill>
                  <a:schemeClr val="tx1"/>
                </a:solidFill>
                <a:latin typeface="Calibri" panose="020F0502020204030204" charset="0"/>
                <a:ea typeface="宋体" panose="02010600030101010101" pitchFamily="2" charset="-122"/>
              </a:defRPr>
            </a:lvl2pPr>
            <a:lvl3pPr marL="1143000" indent="-228600">
              <a:defRPr b="1">
                <a:solidFill>
                  <a:schemeClr val="tx1"/>
                </a:solidFill>
                <a:latin typeface="Calibri" panose="020F0502020204030204" charset="0"/>
                <a:ea typeface="宋体" panose="02010600030101010101" pitchFamily="2" charset="-122"/>
              </a:defRPr>
            </a:lvl3pPr>
            <a:lvl4pPr marL="1600200" indent="-228600">
              <a:defRPr b="1">
                <a:solidFill>
                  <a:schemeClr val="tx1"/>
                </a:solidFill>
                <a:latin typeface="Calibri" panose="020F0502020204030204" charset="0"/>
                <a:ea typeface="宋体" panose="02010600030101010101" pitchFamily="2" charset="-122"/>
              </a:defRPr>
            </a:lvl4pPr>
            <a:lvl5pPr marL="2057400" indent="-228600">
              <a:defRPr b="1">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9pPr>
          </a:lstStyle>
          <a:p>
            <a:r>
              <a:rPr lang="en-US" altLang="en-GB" dirty="0">
                <a:solidFill>
                  <a:srgbClr val="00B050"/>
                </a:solidFill>
              </a:rPr>
              <a:t>Klystron No. 3</a:t>
            </a:r>
          </a:p>
          <a:p>
            <a:r>
              <a:rPr lang="en-US" altLang="en-GB" dirty="0">
                <a:solidFill>
                  <a:srgbClr val="00B050"/>
                </a:solidFill>
              </a:rPr>
              <a:t>Efficiency </a:t>
            </a:r>
            <a:r>
              <a:rPr lang="en-US" altLang="en-GB" dirty="0" smtClean="0">
                <a:solidFill>
                  <a:srgbClr val="00B050"/>
                </a:solidFill>
              </a:rPr>
              <a:t>80.5%</a:t>
            </a:r>
            <a:endParaRPr lang="en-US" altLang="en-GB" dirty="0">
              <a:solidFill>
                <a:srgbClr val="00B050"/>
              </a:solidFill>
            </a:endParaRPr>
          </a:p>
          <a:p>
            <a:pPr algn="ctr"/>
            <a:r>
              <a:rPr lang="en-US" altLang="en-GB" dirty="0">
                <a:solidFill>
                  <a:srgbClr val="00B050"/>
                </a:solidFill>
              </a:rPr>
              <a:t>(2022)</a:t>
            </a:r>
          </a:p>
        </p:txBody>
      </p:sp>
      <p:sp>
        <p:nvSpPr>
          <p:cNvPr id="53" name="十字星 7"/>
          <p:cNvSpPr>
            <a:spLocks noChangeArrowheads="1"/>
          </p:cNvSpPr>
          <p:nvPr/>
        </p:nvSpPr>
        <p:spPr bwMode="auto">
          <a:xfrm>
            <a:off x="5596723" y="4190596"/>
            <a:ext cx="228600" cy="228600"/>
          </a:xfrm>
          <a:prstGeom prst="star4">
            <a:avLst>
              <a:gd name="adj" fmla="val 12500"/>
            </a:avLst>
          </a:prstGeom>
          <a:solidFill>
            <a:schemeClr val="accent1"/>
          </a:solidFill>
          <a:ln w="9525" algn="ctr">
            <a:solidFill>
              <a:srgbClr val="00B05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a:solidFill>
                  <a:schemeClr val="tx1"/>
                </a:solidFill>
                <a:latin typeface="Calibri" panose="020F0502020204030204" charset="0"/>
                <a:ea typeface="宋体" panose="02010600030101010101" pitchFamily="2" charset="-122"/>
              </a:defRPr>
            </a:lvl1pPr>
            <a:lvl2pPr marL="742950" indent="-285750">
              <a:defRPr b="1">
                <a:solidFill>
                  <a:schemeClr val="tx1"/>
                </a:solidFill>
                <a:latin typeface="Calibri" panose="020F0502020204030204" charset="0"/>
                <a:ea typeface="宋体" panose="02010600030101010101" pitchFamily="2" charset="-122"/>
              </a:defRPr>
            </a:lvl2pPr>
            <a:lvl3pPr marL="1143000" indent="-228600">
              <a:defRPr b="1">
                <a:solidFill>
                  <a:schemeClr val="tx1"/>
                </a:solidFill>
                <a:latin typeface="Calibri" panose="020F0502020204030204" charset="0"/>
                <a:ea typeface="宋体" panose="02010600030101010101" pitchFamily="2" charset="-122"/>
              </a:defRPr>
            </a:lvl3pPr>
            <a:lvl4pPr marL="1600200" indent="-228600">
              <a:defRPr b="1">
                <a:solidFill>
                  <a:schemeClr val="tx1"/>
                </a:solidFill>
                <a:latin typeface="Calibri" panose="020F0502020204030204" charset="0"/>
                <a:ea typeface="宋体" panose="02010600030101010101" pitchFamily="2" charset="-122"/>
              </a:defRPr>
            </a:lvl4pPr>
            <a:lvl5pPr marL="2057400" indent="-228600">
              <a:defRPr b="1">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Calibri" panose="020F0502020204030204" charset="0"/>
                <a:ea typeface="宋体" panose="02010600030101010101" pitchFamily="2" charset="-122"/>
              </a:defRPr>
            </a:lvl9pPr>
          </a:lstStyle>
          <a:p>
            <a:pPr eaLnBrk="1" hangingPunct="1">
              <a:buFont typeface="Arial" panose="020B0604020202020204" pitchFamily="34" charset="0"/>
              <a:buNone/>
            </a:pPr>
            <a:endParaRPr lang="zh-CN" altLang="en-US"/>
          </a:p>
        </p:txBody>
      </p:sp>
    </p:spTree>
    <p:extLst>
      <p:ext uri="{BB962C8B-B14F-4D97-AF65-F5344CB8AC3E}">
        <p14:creationId xmlns:p14="http://schemas.microsoft.com/office/powerpoint/2010/main" val="314090523"/>
      </p:ext>
    </p:extLst>
  </p:cSld>
  <p:clrMapOvr>
    <a:masterClrMapping/>
  </p:clrMapOvr>
  <mc:AlternateContent xmlns:mc="http://schemas.openxmlformats.org/markup-compatibility/2006">
    <mc:Choice xmlns:p14="http://schemas.microsoft.com/office/powerpoint/2010/main" Requires="p14">
      <p:transition spd="slow" p14:dur="2000" advTm="32234"/>
    </mc:Choice>
    <mc:Fallback>
      <p:transition spd="slow" advTm="32234"/>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to 650MHz Klystron: Fabrication Status</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27F552FA-C358-4F70-9CE8-3E41459FCE36}" type="slidenum">
              <a:rPr lang="zh-CN" altLang="en-US" smtClean="0"/>
              <a:t>35</a:t>
            </a:fld>
            <a:endParaRPr lang="zh-CN" altLang="en-US"/>
          </a:p>
        </p:txBody>
      </p:sp>
      <p:sp>
        <p:nvSpPr>
          <p:cNvPr id="54" name="矩形 16"/>
          <p:cNvSpPr/>
          <p:nvPr/>
        </p:nvSpPr>
        <p:spPr>
          <a:xfrm>
            <a:off x="-635" y="1080770"/>
            <a:ext cx="12221210" cy="410400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灯片编号占位符 3"/>
          <p:cNvSpPr txBox="1">
            <a:spLocks/>
          </p:cNvSpPr>
          <p:nvPr/>
        </p:nvSpPr>
        <p:spPr>
          <a:xfrm>
            <a:off x="8203080" y="5566367"/>
            <a:ext cx="3334902" cy="870585"/>
          </a:xfrm>
          <a:prstGeom prst="rect">
            <a:avLst/>
          </a:prstGeom>
        </p:spPr>
        <p:txBody>
          <a:bodyPr vert="horz" lIns="91440" tIns="45720" rIns="91440" bIns="45720" rtlCol="0" anchor="ctr">
            <a:noAutofit/>
          </a:bodyP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Font typeface="Wingdings" panose="05000000000000000000" pitchFamily="2" charset="2"/>
              <a:buNone/>
            </a:pPr>
            <a:r>
              <a:rPr lang="en-US" altLang="zh-CN" sz="1500" smtClean="0">
                <a:solidFill>
                  <a:schemeClr val="tx1"/>
                </a:solidFill>
                <a:latin typeface="Arial" panose="020B0604020202020204" pitchFamily="34" charset="0"/>
                <a:cs typeface="Arial" panose="020B0604020202020204" pitchFamily="34" charset="0"/>
                <a:sym typeface="+mn-ea"/>
              </a:rPr>
              <a:t>The preliminary 3d mechanical drawing of  650MHz multi beam klystron  is finished (</a:t>
            </a:r>
            <a:r>
              <a:rPr lang="en-US" altLang="zh-CN" sz="1500" b="1" smtClean="0">
                <a:solidFill>
                  <a:srgbClr val="C00000"/>
                </a:solidFill>
                <a:latin typeface="Arial" panose="020B0604020202020204" pitchFamily="34" charset="0"/>
                <a:cs typeface="Arial" panose="020B0604020202020204" pitchFamily="34" charset="0"/>
                <a:sym typeface="+mn-ea"/>
              </a:rPr>
              <a:t>80% efficiency</a:t>
            </a:r>
            <a:r>
              <a:rPr lang="en-US" altLang="zh-CN" sz="1500" smtClean="0">
                <a:solidFill>
                  <a:schemeClr val="tx1"/>
                </a:solidFill>
                <a:latin typeface="Arial" panose="020B0604020202020204" pitchFamily="34" charset="0"/>
                <a:cs typeface="Arial" panose="020B0604020202020204" pitchFamily="34" charset="0"/>
                <a:sym typeface="+mn-ea"/>
              </a:rPr>
              <a:t>)</a:t>
            </a:r>
            <a:endParaRPr lang="en-US" altLang="zh-CN" sz="1500" dirty="0" smtClean="0">
              <a:solidFill>
                <a:schemeClr val="tx1"/>
              </a:solidFill>
              <a:latin typeface="Arial" panose="020B0604020202020204" pitchFamily="34" charset="0"/>
              <a:cs typeface="Arial" panose="020B0604020202020204" pitchFamily="34" charset="0"/>
              <a:sym typeface="+mn-ea"/>
            </a:endParaRPr>
          </a:p>
        </p:txBody>
      </p:sp>
      <p:pic>
        <p:nvPicPr>
          <p:cNvPr id="56"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016" y="931481"/>
            <a:ext cx="2130425" cy="2841625"/>
          </a:xfrm>
          <a:prstGeom prst="rect">
            <a:avLst/>
          </a:prstGeom>
        </p:spPr>
      </p:pic>
      <p:pic>
        <p:nvPicPr>
          <p:cNvPr id="57"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6975" y="931481"/>
            <a:ext cx="3788410" cy="2841625"/>
          </a:xfrm>
          <a:prstGeom prst="rect">
            <a:avLst/>
          </a:prstGeom>
        </p:spPr>
      </p:pic>
      <p:pic>
        <p:nvPicPr>
          <p:cNvPr id="58" name="内容占位符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0139" y="864806"/>
            <a:ext cx="2649630" cy="1987223"/>
          </a:xfrm>
          <a:prstGeom prst="rect">
            <a:avLst/>
          </a:prstGeom>
        </p:spPr>
      </p:pic>
      <p:pic>
        <p:nvPicPr>
          <p:cNvPr id="59"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2692" y="921318"/>
            <a:ext cx="2930525" cy="1830070"/>
          </a:xfrm>
          <a:prstGeom prst="rect">
            <a:avLst/>
          </a:prstGeom>
        </p:spPr>
      </p:pic>
      <p:pic>
        <p:nvPicPr>
          <p:cNvPr id="60"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3824" y="4346020"/>
            <a:ext cx="2876176" cy="2124596"/>
          </a:xfrm>
          <a:prstGeom prst="rect">
            <a:avLst/>
          </a:prstGeom>
        </p:spPr>
      </p:pic>
      <p:pic>
        <p:nvPicPr>
          <p:cNvPr id="61"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15" y="4703209"/>
            <a:ext cx="4912433" cy="1519930"/>
          </a:xfrm>
          <a:prstGeom prst="rect">
            <a:avLst/>
          </a:prstGeom>
        </p:spPr>
      </p:pic>
      <p:sp>
        <p:nvSpPr>
          <p:cNvPr id="62" name="文本框 29"/>
          <p:cNvSpPr txBox="1"/>
          <p:nvPr/>
        </p:nvSpPr>
        <p:spPr>
          <a:xfrm>
            <a:off x="10451465" y="742315"/>
            <a:ext cx="1422400" cy="368300"/>
          </a:xfrm>
          <a:prstGeom prst="rect">
            <a:avLst/>
          </a:prstGeom>
          <a:noFill/>
        </p:spPr>
        <p:txBody>
          <a:bodyPr wrap="square" rtlCol="0">
            <a:spAutoFit/>
          </a:bodyPr>
          <a:lstStyle/>
          <a:p>
            <a:r>
              <a:rPr lang="en-US" altLang="zh-CN" dirty="0" err="1"/>
              <a:t>Z.S.Zhou</a:t>
            </a:r>
            <a:endParaRPr lang="en-US" altLang="zh-CN" dirty="0"/>
          </a:p>
        </p:txBody>
      </p:sp>
      <p:sp>
        <p:nvSpPr>
          <p:cNvPr id="63" name="灯片编号占位符 3"/>
          <p:cNvSpPr>
            <a:spLocks noGrp="1"/>
          </p:cNvSpPr>
          <p:nvPr/>
        </p:nvSpPr>
        <p:spPr>
          <a:xfrm>
            <a:off x="6637947" y="2904861"/>
            <a:ext cx="2954419" cy="870585"/>
          </a:xfrm>
          <a:prstGeom prst="rect">
            <a:avLst/>
          </a:prstGeom>
        </p:spPr>
        <p:txBody>
          <a:bodyPr vert="horz" lIns="91440" tIns="45720" rIns="91440" bIns="45720" rtlCol="0" anchor="ctr">
            <a:noAutofit/>
          </a:bodyPr>
          <a:lstStyle>
            <a:defPPr>
              <a:defRPr lang="zh-CN"/>
            </a:defPPr>
            <a:lvl1pPr marL="0" algn="r" defTabSz="914400" rtl="0" eaLnBrk="1" latinLnBrk="0" hangingPunct="1">
              <a:defRPr sz="1000" kern="1200" baseline="0">
                <a:solidFill>
                  <a:schemeClr val="tx1">
                    <a:tint val="75000"/>
                  </a:schemeClr>
                </a:solidFill>
                <a:latin typeface="Arial" panose="020B0604020202020204" pitchFamily="34" charset="0"/>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just">
              <a:buFont typeface="Wingdings" panose="05000000000000000000" pitchFamily="2" charset="2"/>
              <a:buNone/>
            </a:pPr>
            <a:r>
              <a:rPr lang="en-US" altLang="zh-CN" sz="1500" dirty="0">
                <a:solidFill>
                  <a:schemeClr val="tx1"/>
                </a:solidFill>
                <a:cs typeface="Arial" panose="020B0604020202020204" pitchFamily="34" charset="0"/>
                <a:sym typeface="+mn-ea"/>
              </a:rPr>
              <a:t>The </a:t>
            </a:r>
            <a:r>
              <a:rPr lang="en-US" altLang="zh-CN" sz="1500" dirty="0" smtClean="0">
                <a:solidFill>
                  <a:schemeClr val="tx1"/>
                </a:solidFill>
                <a:cs typeface="Arial" panose="020B0604020202020204" pitchFamily="34" charset="0"/>
                <a:sym typeface="+mn-ea"/>
              </a:rPr>
              <a:t>650MHz high voltage single  beam klystron is fabricated under baking (</a:t>
            </a:r>
            <a:r>
              <a:rPr lang="en-US" altLang="zh-CN" sz="1500" b="1" dirty="0" smtClean="0">
                <a:solidFill>
                  <a:srgbClr val="C00000"/>
                </a:solidFill>
                <a:cs typeface="Arial" panose="020B0604020202020204" pitchFamily="34" charset="0"/>
                <a:sym typeface="+mn-ea"/>
              </a:rPr>
              <a:t>77% efficiency</a:t>
            </a:r>
            <a:r>
              <a:rPr lang="en-US" altLang="zh-CN" sz="1500" dirty="0" smtClean="0">
                <a:solidFill>
                  <a:schemeClr val="tx1"/>
                </a:solidFill>
                <a:cs typeface="Arial" panose="020B0604020202020204" pitchFamily="34" charset="0"/>
                <a:sym typeface="+mn-ea"/>
              </a:rPr>
              <a:t>) and test will start soon in PAPS</a:t>
            </a:r>
          </a:p>
        </p:txBody>
      </p:sp>
      <p:sp>
        <p:nvSpPr>
          <p:cNvPr id="64" name="矩形 15"/>
          <p:cNvSpPr/>
          <p:nvPr/>
        </p:nvSpPr>
        <p:spPr>
          <a:xfrm>
            <a:off x="-635" y="4453434"/>
            <a:ext cx="8035290" cy="205168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左箭头 17"/>
          <p:cNvSpPr/>
          <p:nvPr/>
        </p:nvSpPr>
        <p:spPr>
          <a:xfrm>
            <a:off x="7670245" y="5583416"/>
            <a:ext cx="538480" cy="13144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左箭头 19"/>
          <p:cNvSpPr/>
          <p:nvPr/>
        </p:nvSpPr>
        <p:spPr>
          <a:xfrm rot="1560000" flipV="1">
            <a:off x="4324440" y="2577401"/>
            <a:ext cx="2339975" cy="14097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Picture 66"/>
          <p:cNvPicPr>
            <a:picLocks noChangeAspect="1"/>
          </p:cNvPicPr>
          <p:nvPr/>
        </p:nvPicPr>
        <p:blipFill>
          <a:blip r:embed="rId8"/>
          <a:stretch>
            <a:fillRect/>
          </a:stretch>
        </p:blipFill>
        <p:spPr>
          <a:xfrm>
            <a:off x="10072633" y="2909261"/>
            <a:ext cx="1927136" cy="2546357"/>
          </a:xfrm>
          <a:prstGeom prst="rect">
            <a:avLst/>
          </a:prstGeom>
        </p:spPr>
      </p:pic>
      <p:pic>
        <p:nvPicPr>
          <p:cNvPr id="68" name="图片 7"/>
          <p:cNvPicPr>
            <a:picLocks noChangeAspect="1"/>
          </p:cNvPicPr>
          <p:nvPr/>
        </p:nvPicPr>
        <p:blipFill>
          <a:blip r:embed="rId9"/>
          <a:stretch>
            <a:fillRect/>
          </a:stretch>
        </p:blipFill>
        <p:spPr>
          <a:xfrm>
            <a:off x="7630793" y="3821865"/>
            <a:ext cx="2399367" cy="1640703"/>
          </a:xfrm>
          <a:prstGeom prst="rect">
            <a:avLst/>
          </a:prstGeom>
        </p:spPr>
      </p:pic>
    </p:spTree>
    <p:extLst>
      <p:ext uri="{BB962C8B-B14F-4D97-AF65-F5344CB8AC3E}">
        <p14:creationId xmlns:p14="http://schemas.microsoft.com/office/powerpoint/2010/main" val="142057379"/>
      </p:ext>
    </p:extLst>
  </p:cSld>
  <p:clrMapOvr>
    <a:masterClrMapping/>
  </p:clrMapOvr>
  <mc:AlternateContent xmlns:mc="http://schemas.openxmlformats.org/markup-compatibility/2006">
    <mc:Choice xmlns:p14="http://schemas.microsoft.com/office/powerpoint/2010/main" Requires="p14">
      <p:transition spd="slow" p14:dur="2000" advTm="31799"/>
    </mc:Choice>
    <mc:Fallback>
      <p:transition spd="slow" advTm="31799"/>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Recommendations to </a:t>
            </a:r>
            <a:r>
              <a:rPr lang="en-US" altLang="zh-CN" sz="3200" kern="0" dirty="0" smtClean="0">
                <a:solidFill>
                  <a:schemeClr val="bg1"/>
                </a:solidFill>
                <a:latin typeface="Arial" panose="020B0604020202020204" pitchFamily="34" charset="0"/>
                <a:cs typeface="Arial" panose="020B0604020202020204" pitchFamily="34" charset="0"/>
              </a:rPr>
              <a:t>650MHz Klystron</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18" name="文本框 42">
            <a:extLst>
              <a:ext uri="{FF2B5EF4-FFF2-40B4-BE49-F238E27FC236}">
                <a16:creationId xmlns:a16="http://schemas.microsoft.com/office/drawing/2014/main" id="{EF9B9541-540A-4865-8767-AD14094D507F}"/>
              </a:ext>
            </a:extLst>
          </p:cNvPr>
          <p:cNvSpPr txBox="1"/>
          <p:nvPr/>
        </p:nvSpPr>
        <p:spPr>
          <a:xfrm>
            <a:off x="283073" y="3757613"/>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The strategy for the injector C-band klystron and modulator system should be included in the plans</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7F552FA-C358-4F70-9CE8-3E41459FCE36}" type="slidenum">
              <a:rPr lang="zh-CN" altLang="en-US" smtClean="0"/>
              <a:t>36</a:t>
            </a:fld>
            <a:endParaRPr lang="zh-CN" altLang="en-US" dirty="0"/>
          </a:p>
        </p:txBody>
      </p:sp>
      <p:sp>
        <p:nvSpPr>
          <p:cNvPr id="7" name="文本框 42">
            <a:extLst>
              <a:ext uri="{FF2B5EF4-FFF2-40B4-BE49-F238E27FC236}">
                <a16:creationId xmlns:a16="http://schemas.microsoft.com/office/drawing/2014/main" id="{EF9B9541-540A-4865-8767-AD14094D507F}"/>
              </a:ext>
            </a:extLst>
          </p:cNvPr>
          <p:cNvSpPr txBox="1"/>
          <p:nvPr/>
        </p:nvSpPr>
        <p:spPr>
          <a:xfrm>
            <a:off x="283073" y="1278647"/>
            <a:ext cx="11875102"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Test and evaluate carefully the high-efficiency and MBK designs that already have the capability to reach 80% efficiency, before introducing further changes</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8" name="文本框 42">
            <a:extLst>
              <a:ext uri="{FF2B5EF4-FFF2-40B4-BE49-F238E27FC236}">
                <a16:creationId xmlns:a16="http://schemas.microsoft.com/office/drawing/2014/main" id="{EF9B9541-540A-4865-8767-AD14094D507F}"/>
              </a:ext>
            </a:extLst>
          </p:cNvPr>
          <p:cNvSpPr txBox="1"/>
          <p:nvPr/>
        </p:nvSpPr>
        <p:spPr>
          <a:xfrm>
            <a:off x="283073" y="2051847"/>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Consider already large-scale production and system-operation challenge that feed back to the design</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9" name="文本框 42">
            <a:extLst>
              <a:ext uri="{FF2B5EF4-FFF2-40B4-BE49-F238E27FC236}">
                <a16:creationId xmlns:a16="http://schemas.microsoft.com/office/drawing/2014/main" id="{EF9B9541-540A-4865-8767-AD14094D507F}"/>
              </a:ext>
            </a:extLst>
          </p:cNvPr>
          <p:cNvSpPr txBox="1"/>
          <p:nvPr/>
        </p:nvSpPr>
        <p:spPr>
          <a:xfrm>
            <a:off x="283073" y="2676363"/>
            <a:ext cx="11875102"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The RF sources for the injector and booster should be presented</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14" name="文本框 42">
            <a:extLst>
              <a:ext uri="{FF2B5EF4-FFF2-40B4-BE49-F238E27FC236}">
                <a16:creationId xmlns:a16="http://schemas.microsoft.com/office/drawing/2014/main" id="{EF9B9541-540A-4865-8767-AD14094D507F}"/>
              </a:ext>
            </a:extLst>
          </p:cNvPr>
          <p:cNvSpPr txBox="1"/>
          <p:nvPr/>
        </p:nvSpPr>
        <p:spPr>
          <a:xfrm>
            <a:off x="283073" y="4696579"/>
            <a:ext cx="10788787"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A more detailed description of the injector and booster RF systems should be presented at the next meeting</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5" name="文本框 42">
            <a:extLst>
              <a:ext uri="{FF2B5EF4-FFF2-40B4-BE49-F238E27FC236}">
                <a16:creationId xmlns:a16="http://schemas.microsoft.com/office/drawing/2014/main" id="{EF9B9541-540A-4865-8767-AD14094D507F}"/>
              </a:ext>
            </a:extLst>
          </p:cNvPr>
          <p:cNvSpPr txBox="1"/>
          <p:nvPr/>
        </p:nvSpPr>
        <p:spPr>
          <a:xfrm>
            <a:off x="283073" y="5635545"/>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In similar effort for MBKs for other projects, collector stability in som</a:t>
            </a:r>
            <a:r>
              <a:rPr lang="en-US" altLang="zh-CN" sz="2000" dirty="0" smtClean="0">
                <a:solidFill>
                  <a:srgbClr val="C00000"/>
                </a:solidFill>
                <a:latin typeface="Arial" panose="020B0604020202020204" pitchFamily="34" charset="0"/>
                <a:cs typeface="Arial" panose="020B0604020202020204" pitchFamily="34" charset="0"/>
              </a:rPr>
              <a:t>e cases not seen in the simulations has been a concern.</a:t>
            </a:r>
            <a:endParaRPr lang="en-US" altLang="zh-CN" sz="2000" dirty="0" smtClean="0">
              <a:solidFill>
                <a:srgbClr val="C00000"/>
              </a:solidFill>
              <a:latin typeface="Arial" panose="020B0604020202020204" pitchFamily="34" charset="0"/>
              <a:cs typeface="Arial" panose="020B0604020202020204" pitchFamily="34" charset="0"/>
            </a:endParaRPr>
          </a:p>
        </p:txBody>
      </p:sp>
      <p:sp>
        <p:nvSpPr>
          <p:cNvPr id="16" name="TextBox 15"/>
          <p:cNvSpPr txBox="1"/>
          <p:nvPr/>
        </p:nvSpPr>
        <p:spPr>
          <a:xfrm rot="20702193">
            <a:off x="1416888" y="2690975"/>
            <a:ext cx="9148217" cy="1384995"/>
          </a:xfrm>
          <a:prstGeom prst="rect">
            <a:avLst/>
          </a:prstGeom>
          <a:solidFill>
            <a:schemeClr val="bg1"/>
          </a:solidFill>
          <a:ln w="31750">
            <a:solidFill>
              <a:srgbClr val="002060"/>
            </a:solidFill>
          </a:ln>
        </p:spPr>
        <p:txBody>
          <a:bodyPr wrap="square" rtlCol="0">
            <a:spAutoFit/>
          </a:bodyPr>
          <a:lstStyle/>
          <a:p>
            <a:pPr marL="285750" indent="-285750">
              <a:buFont typeface="Wingdings" panose="05000000000000000000" pitchFamily="2" charset="2"/>
              <a:buChar char="Ø"/>
            </a:pPr>
            <a:r>
              <a:rPr lang="en-US" altLang="zh-CN" sz="2800" dirty="0">
                <a:latin typeface="Arial" panose="020B0604020202020204" pitchFamily="34" charset="0"/>
                <a:cs typeface="Arial" panose="020B0604020202020204" pitchFamily="34" charset="0"/>
              </a:rPr>
              <a:t> </a:t>
            </a:r>
            <a:r>
              <a:rPr lang="en-US" altLang="zh-CN" sz="2800" dirty="0" smtClean="0">
                <a:latin typeface="Arial" panose="020B0604020202020204" pitchFamily="34" charset="0"/>
                <a:cs typeface="Arial" panose="020B0604020202020204" pitchFamily="34" charset="0"/>
              </a:rPr>
              <a:t>Complete the 1</a:t>
            </a:r>
            <a:r>
              <a:rPr lang="en-US" altLang="zh-CN" sz="2800" baseline="30000" dirty="0" smtClean="0">
                <a:latin typeface="Arial" panose="020B0604020202020204" pitchFamily="34" charset="0"/>
                <a:cs typeface="Arial" panose="020B0604020202020204" pitchFamily="34" charset="0"/>
              </a:rPr>
              <a:t>st</a:t>
            </a:r>
            <a:r>
              <a:rPr lang="en-US" altLang="zh-CN" sz="2800" dirty="0" smtClean="0">
                <a:latin typeface="Arial" panose="020B0604020202020204" pitchFamily="34" charset="0"/>
                <a:cs typeface="Arial" panose="020B0604020202020204" pitchFamily="34" charset="0"/>
              </a:rPr>
              <a:t> high efficiency klystron</a:t>
            </a:r>
          </a:p>
          <a:p>
            <a:pPr marL="285750" indent="-285750">
              <a:buFont typeface="Wingdings" panose="05000000000000000000" pitchFamily="2" charset="2"/>
              <a:buChar char="Ø"/>
            </a:pPr>
            <a:r>
              <a:rPr lang="en-US" altLang="zh-CN" sz="2800" dirty="0">
                <a:latin typeface="Arial" panose="020B0604020202020204" pitchFamily="34" charset="0"/>
                <a:cs typeface="Arial" panose="020B0604020202020204" pitchFamily="34" charset="0"/>
              </a:rPr>
              <a:t> </a:t>
            </a:r>
            <a:r>
              <a:rPr lang="en-US" altLang="zh-CN" sz="2800" dirty="0" smtClean="0">
                <a:latin typeface="Arial" panose="020B0604020202020204" pitchFamily="34" charset="0"/>
                <a:cs typeface="Arial" panose="020B0604020202020204" pitchFamily="34" charset="0"/>
              </a:rPr>
              <a:t>MBK fabrication</a:t>
            </a:r>
          </a:p>
          <a:p>
            <a:pPr marL="285750" indent="-285750">
              <a:buFont typeface="Wingdings" panose="05000000000000000000" pitchFamily="2" charset="2"/>
              <a:buChar char="Ø"/>
            </a:pPr>
            <a:r>
              <a:rPr lang="en-US" altLang="zh-CN" sz="2800" dirty="0" smtClean="0">
                <a:latin typeface="Arial" panose="020B0604020202020204" pitchFamily="34" charset="0"/>
                <a:cs typeface="Arial" panose="020B0604020202020204" pitchFamily="34" charset="0"/>
              </a:rPr>
              <a:t> C-band RF power source: modulator, klystron</a:t>
            </a:r>
            <a:endParaRPr lang="zh-CN" alt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602182185"/>
      </p:ext>
    </p:extLst>
  </p:cSld>
  <p:clrMapOvr>
    <a:masterClrMapping/>
  </p:clrMapOvr>
  <mc:AlternateContent xmlns:mc="http://schemas.openxmlformats.org/markup-compatibility/2006">
    <mc:Choice xmlns:p14="http://schemas.microsoft.com/office/powerpoint/2010/main" Requires="p14">
      <p:transition spd="slow" p14:dur="2000" advTm="65162"/>
    </mc:Choice>
    <mc:Fallback>
      <p:transition spd="slow" advTm="651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to normal conducting magnets in booster</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27F552FA-C358-4F70-9CE8-3E41459FCE36}" type="slidenum">
              <a:rPr lang="zh-CN" altLang="en-US" smtClean="0"/>
              <a:t>37</a:t>
            </a:fld>
            <a:endParaRPr lang="zh-CN" altLang="en-US"/>
          </a:p>
        </p:txBody>
      </p:sp>
      <p:pic>
        <p:nvPicPr>
          <p:cNvPr id="15" name="图片 10">
            <a:extLst>
              <a:ext uri="{FF2B5EF4-FFF2-40B4-BE49-F238E27FC236}">
                <a16:creationId xmlns:a16="http://schemas.microsoft.com/office/drawing/2014/main" id="{DB61940A-EF58-42DC-A060-8E9FE1E190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536" y="3077076"/>
            <a:ext cx="2545124" cy="1859241"/>
          </a:xfrm>
          <a:prstGeom prst="rect">
            <a:avLst/>
          </a:prstGeom>
        </p:spPr>
      </p:pic>
      <p:pic>
        <p:nvPicPr>
          <p:cNvPr id="16" name="图片 5">
            <a:extLst>
              <a:ext uri="{FF2B5EF4-FFF2-40B4-BE49-F238E27FC236}">
                <a16:creationId xmlns:a16="http://schemas.microsoft.com/office/drawing/2014/main" id="{B5E924C3-2B91-4478-9B95-DB52E6EAA296}"/>
              </a:ext>
            </a:extLst>
          </p:cNvPr>
          <p:cNvPicPr>
            <a:picLocks noChangeAspect="1"/>
          </p:cNvPicPr>
          <p:nvPr/>
        </p:nvPicPr>
        <p:blipFill rotWithShape="1">
          <a:blip r:embed="rId5">
            <a:extLst>
              <a:ext uri="{28A0092B-C50C-407E-A947-70E740481C1C}">
                <a14:useLocalDpi xmlns:a14="http://schemas.microsoft.com/office/drawing/2010/main" val="0"/>
              </a:ext>
            </a:extLst>
          </a:blip>
          <a:srcRect l="7350" t="9094" r="3219" b="6151"/>
          <a:stretch/>
        </p:blipFill>
        <p:spPr>
          <a:xfrm>
            <a:off x="3484019" y="786243"/>
            <a:ext cx="3271022" cy="2055945"/>
          </a:xfrm>
          <a:prstGeom prst="rect">
            <a:avLst/>
          </a:prstGeom>
        </p:spPr>
      </p:pic>
      <p:pic>
        <p:nvPicPr>
          <p:cNvPr id="18" name="图片 6">
            <a:extLst>
              <a:ext uri="{FF2B5EF4-FFF2-40B4-BE49-F238E27FC236}">
                <a16:creationId xmlns:a16="http://schemas.microsoft.com/office/drawing/2014/main" id="{7B6561CD-065D-475B-AF1D-16CA2FA20E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214"/>
          <a:stretch/>
        </p:blipFill>
        <p:spPr>
          <a:xfrm>
            <a:off x="3294833" y="2936781"/>
            <a:ext cx="3358161" cy="2001388"/>
          </a:xfrm>
          <a:prstGeom prst="rect">
            <a:avLst/>
          </a:prstGeom>
        </p:spPr>
      </p:pic>
      <p:sp>
        <p:nvSpPr>
          <p:cNvPr id="19" name="Rectangle 8">
            <a:extLst>
              <a:ext uri="{FF2B5EF4-FFF2-40B4-BE49-F238E27FC236}">
                <a16:creationId xmlns:a16="http://schemas.microsoft.com/office/drawing/2014/main" id="{54210AEB-C14C-4F98-B357-432FAD95B30C}"/>
              </a:ext>
            </a:extLst>
          </p:cNvPr>
          <p:cNvSpPr>
            <a:spLocks noChangeArrowheads="1"/>
          </p:cNvSpPr>
          <p:nvPr/>
        </p:nvSpPr>
        <p:spPr bwMode="auto">
          <a:xfrm>
            <a:off x="269299" y="5032761"/>
            <a:ext cx="10755889" cy="1785104"/>
          </a:xfrm>
          <a:prstGeom prst="rect">
            <a:avLst/>
          </a:prstGeom>
          <a:noFill/>
          <a:ln w="9525">
            <a:noFill/>
            <a:miter lim="800000"/>
            <a:headEnd/>
            <a:tailEnd/>
          </a:ln>
        </p:spPr>
        <p:txBody>
          <a:bodyPr wrap="square" anchor="ctr">
            <a:spAutoFit/>
          </a:bodyPr>
          <a:lstStyle/>
          <a:p>
            <a:pPr marL="285750" indent="-285750" algn="just">
              <a:spcBef>
                <a:spcPts val="1200"/>
              </a:spcBef>
              <a:buClr>
                <a:srgbClr val="FF0000"/>
              </a:buClr>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Two </a:t>
            </a:r>
            <a:r>
              <a:rPr lang="en-US" altLang="zh-CN" sz="1600" dirty="0">
                <a:latin typeface="Arial" panose="020B0604020202020204" pitchFamily="34" charset="0"/>
                <a:cs typeface="Arial" panose="020B0604020202020204" pitchFamily="34" charset="0"/>
              </a:rPr>
              <a:t>kinds of the subscale prototype </a:t>
            </a:r>
            <a:r>
              <a:rPr lang="en-US" altLang="zh-CN" sz="1600" dirty="0" smtClean="0">
                <a:latin typeface="Arial" panose="020B0604020202020204" pitchFamily="34" charset="0"/>
                <a:cs typeface="Arial" panose="020B0604020202020204" pitchFamily="34" charset="0"/>
              </a:rPr>
              <a:t>magnet w/wo </a:t>
            </a:r>
            <a:r>
              <a:rPr lang="en-US" altLang="zh-CN" sz="1600" dirty="0">
                <a:latin typeface="Arial" panose="020B0604020202020204" pitchFamily="34" charset="0"/>
                <a:cs typeface="Arial" panose="020B0604020202020204" pitchFamily="34" charset="0"/>
              </a:rPr>
              <a:t>iron cores have been </a:t>
            </a:r>
            <a:r>
              <a:rPr lang="en-US" altLang="zh-CN" sz="1600" dirty="0" smtClean="0">
                <a:latin typeface="Arial" panose="020B0604020202020204" pitchFamily="34" charset="0"/>
                <a:cs typeface="Arial" panose="020B0604020202020204" pitchFamily="34" charset="0"/>
              </a:rPr>
              <a:t>developed</a:t>
            </a:r>
            <a:r>
              <a:rPr lang="en-US" altLang="zh-CN" sz="1600" dirty="0">
                <a:latin typeface="Arial" panose="020B0604020202020204" pitchFamily="34" charset="0"/>
                <a:cs typeface="Arial" panose="020B0604020202020204" pitchFamily="34" charset="0"/>
              </a:rPr>
              <a:t>.</a:t>
            </a:r>
            <a:r>
              <a:rPr lang="en-GB" altLang="zh-CN" sz="1600" dirty="0">
                <a:latin typeface="Arial" panose="020B0604020202020204" pitchFamily="34" charset="0"/>
                <a:cs typeface="Arial" panose="020B0604020202020204" pitchFamily="34" charset="0"/>
              </a:rPr>
              <a:t> </a:t>
            </a:r>
            <a:endParaRPr lang="en-GB" altLang="zh-CN" sz="1600" dirty="0" smtClean="0">
              <a:latin typeface="Arial" panose="020B0604020202020204" pitchFamily="34" charset="0"/>
              <a:cs typeface="Arial" panose="020B0604020202020204" pitchFamily="34" charset="0"/>
            </a:endParaRPr>
          </a:p>
          <a:p>
            <a:pPr marL="285750" indent="-285750" algn="just">
              <a:spcBef>
                <a:spcPts val="1200"/>
              </a:spcBef>
              <a:buClr>
                <a:srgbClr val="FF0000"/>
              </a:buClr>
              <a:buFont typeface="Arial" panose="020B0604020202020204" pitchFamily="34" charset="0"/>
              <a:buChar char="•"/>
            </a:pPr>
            <a:r>
              <a:rPr lang="en-GB" altLang="zh-CN" sz="1600" dirty="0" smtClean="0">
                <a:latin typeface="Arial" panose="020B0604020202020204" pitchFamily="34" charset="0"/>
                <a:cs typeface="Arial" panose="020B0604020202020204" pitchFamily="34" charset="0"/>
              </a:rPr>
              <a:t>As for the CDR parameters with 10 GeV injection energy the </a:t>
            </a:r>
            <a:r>
              <a:rPr lang="en-GB" altLang="zh-CN" sz="1600" dirty="0">
                <a:latin typeface="Arial" panose="020B0604020202020204" pitchFamily="34" charset="0"/>
                <a:cs typeface="Arial" panose="020B0604020202020204" pitchFamily="34" charset="0"/>
              </a:rPr>
              <a:t>low field performance of the magnet without iron </a:t>
            </a:r>
            <a:r>
              <a:rPr lang="en-GB" altLang="zh-CN" sz="1600" dirty="0" smtClean="0">
                <a:latin typeface="Arial" panose="020B0604020202020204" pitchFamily="34" charset="0"/>
                <a:cs typeface="Arial" panose="020B0604020202020204" pitchFamily="34" charset="0"/>
              </a:rPr>
              <a:t>cores meets </a:t>
            </a:r>
            <a:r>
              <a:rPr lang="en-GB" altLang="zh-CN" sz="1600" dirty="0">
                <a:latin typeface="Arial" panose="020B0604020202020204" pitchFamily="34" charset="0"/>
                <a:cs typeface="Arial" panose="020B0604020202020204" pitchFamily="34" charset="0"/>
              </a:rPr>
              <a:t>the requirements whereas the magnet with iron cores </a:t>
            </a:r>
            <a:r>
              <a:rPr lang="en-GB" altLang="zh-CN" sz="1600" dirty="0" smtClean="0">
                <a:latin typeface="Arial" panose="020B0604020202020204" pitchFamily="34" charset="0"/>
                <a:cs typeface="Arial" panose="020B0604020202020204" pitchFamily="34" charset="0"/>
              </a:rPr>
              <a:t>not</a:t>
            </a:r>
          </a:p>
          <a:p>
            <a:pPr marL="285750" indent="-285750" algn="just">
              <a:spcBef>
                <a:spcPts val="1200"/>
              </a:spcBef>
              <a:buClr>
                <a:srgbClr val="FF0000"/>
              </a:buClr>
              <a:buFont typeface="Arial" panose="020B0604020202020204" pitchFamily="34" charset="0"/>
              <a:buChar char="•"/>
            </a:pPr>
            <a:r>
              <a:rPr lang="en-GB" altLang="zh-CN" sz="1600" dirty="0" smtClean="0">
                <a:latin typeface="Arial" panose="020B0604020202020204" pitchFamily="34" charset="0"/>
                <a:cs typeface="Arial" panose="020B0604020202020204" pitchFamily="34" charset="0"/>
              </a:rPr>
              <a:t>With the new baseline of 20GeV injection both prototypes </a:t>
            </a:r>
            <a:r>
              <a:rPr lang="en-GB" altLang="zh-CN" sz="1600" dirty="0" err="1" smtClean="0">
                <a:latin typeface="Arial" panose="020B0604020202020204" pitchFamily="34" charset="0"/>
                <a:cs typeface="Arial" panose="020B0604020202020204" pitchFamily="34" charset="0"/>
              </a:rPr>
              <a:t>fullfill</a:t>
            </a:r>
            <a:r>
              <a:rPr lang="en-GB" altLang="zh-CN" sz="1600" dirty="0" smtClean="0">
                <a:latin typeface="Arial" panose="020B0604020202020204" pitchFamily="34" charset="0"/>
                <a:cs typeface="Arial" panose="020B0604020202020204" pitchFamily="34" charset="0"/>
              </a:rPr>
              <a:t> the requirement</a:t>
            </a:r>
          </a:p>
          <a:p>
            <a:pPr marL="285750" indent="-285750" algn="just">
              <a:spcBef>
                <a:spcPts val="1200"/>
              </a:spcBef>
              <a:buClr>
                <a:srgbClr val="FF0000"/>
              </a:buClr>
              <a:buFont typeface="Arial" panose="020B0604020202020204" pitchFamily="34" charset="0"/>
              <a:buChar char="•"/>
            </a:pPr>
            <a:r>
              <a:rPr lang="en-GB" altLang="zh-CN" sz="1600" dirty="0" smtClean="0">
                <a:latin typeface="Arial" panose="020B0604020202020204" pitchFamily="34" charset="0"/>
                <a:cs typeface="Arial" panose="020B0604020202020204" pitchFamily="34" charset="0"/>
              </a:rPr>
              <a:t>The full scale prototypes are under the development</a:t>
            </a:r>
            <a:endParaRPr lang="en-GB" altLang="zh-CN" sz="1600" dirty="0">
              <a:latin typeface="Arial" panose="020B0604020202020204" pitchFamily="34" charset="0"/>
              <a:cs typeface="Arial" panose="020B0604020202020204" pitchFamily="34" charset="0"/>
            </a:endParaRPr>
          </a:p>
        </p:txBody>
      </p:sp>
      <p:pic>
        <p:nvPicPr>
          <p:cNvPr id="28" name="图片 8"/>
          <p:cNvPicPr/>
          <p:nvPr/>
        </p:nvPicPr>
        <p:blipFill>
          <a:blip r:embed="rId7" cstate="print">
            <a:extLst>
              <a:ext uri="{28A0092B-C50C-407E-A947-70E740481C1C}">
                <a14:useLocalDpi xmlns:a14="http://schemas.microsoft.com/office/drawing/2010/main" val="0"/>
              </a:ext>
            </a:extLst>
          </a:blip>
          <a:stretch>
            <a:fillRect/>
          </a:stretch>
        </p:blipFill>
        <p:spPr>
          <a:xfrm>
            <a:off x="7010401" y="680328"/>
            <a:ext cx="2359804" cy="1819905"/>
          </a:xfrm>
          <a:prstGeom prst="rect">
            <a:avLst/>
          </a:prstGeom>
        </p:spPr>
      </p:pic>
      <p:pic>
        <p:nvPicPr>
          <p:cNvPr id="29" name="图片 20"/>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9370204" y="680328"/>
            <a:ext cx="2637424" cy="1817423"/>
          </a:xfrm>
          <a:prstGeom prst="rect">
            <a:avLst/>
          </a:prstGeom>
        </p:spPr>
      </p:pic>
      <p:pic>
        <p:nvPicPr>
          <p:cNvPr id="3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0298" y="3053945"/>
            <a:ext cx="4811038" cy="1980109"/>
          </a:xfrm>
          <a:prstGeom prst="rect">
            <a:avLst/>
          </a:prstGeom>
        </p:spPr>
      </p:pic>
      <p:pic>
        <p:nvPicPr>
          <p:cNvPr id="31"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33596" y="2673942"/>
            <a:ext cx="2062467" cy="1431428"/>
          </a:xfrm>
          <a:prstGeom prst="rect">
            <a:avLst/>
          </a:prstGeom>
        </p:spPr>
      </p:pic>
      <p:pic>
        <p:nvPicPr>
          <p:cNvPr id="32" name="图片 26"/>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437536" y="1072503"/>
            <a:ext cx="2936161" cy="1909981"/>
          </a:xfrm>
          <a:prstGeom prst="rect">
            <a:avLst/>
          </a:prstGeom>
        </p:spPr>
      </p:pic>
    </p:spTree>
    <p:extLst>
      <p:ext uri="{BB962C8B-B14F-4D97-AF65-F5344CB8AC3E}">
        <p14:creationId xmlns:p14="http://schemas.microsoft.com/office/powerpoint/2010/main" val="177376344"/>
      </p:ext>
    </p:extLst>
  </p:cSld>
  <p:clrMapOvr>
    <a:masterClrMapping/>
  </p:clrMapOvr>
  <mc:AlternateContent xmlns:mc="http://schemas.openxmlformats.org/markup-compatibility/2006">
    <mc:Choice xmlns:p14="http://schemas.microsoft.com/office/powerpoint/2010/main" Requires="p14">
      <p:transition spd="slow" p14:dur="2000" advTm="49123"/>
    </mc:Choice>
    <mc:Fallback>
      <p:transition spd="slow" advTm="49123"/>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to normal conducting magnets in collider</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27F552FA-C358-4F70-9CE8-3E41459FCE36}" type="slidenum">
              <a:rPr lang="zh-CN" altLang="en-US" smtClean="0"/>
              <a:t>38</a:t>
            </a:fld>
            <a:endParaRPr lang="zh-CN" altLang="en-US"/>
          </a:p>
        </p:txBody>
      </p:sp>
      <p:graphicFrame>
        <p:nvGraphicFramePr>
          <p:cNvPr id="13" name="表格 7">
            <a:extLst>
              <a:ext uri="{FF2B5EF4-FFF2-40B4-BE49-F238E27FC236}">
                <a16:creationId xmlns:a16="http://schemas.microsoft.com/office/drawing/2014/main" id="{11044386-502A-4549-8EC5-6BA601CE9CDC}"/>
              </a:ext>
            </a:extLst>
          </p:cNvPr>
          <p:cNvGraphicFramePr>
            <a:graphicFrameLocks noGrp="1"/>
          </p:cNvGraphicFramePr>
          <p:nvPr>
            <p:extLst>
              <p:ext uri="{D42A27DB-BD31-4B8C-83A1-F6EECF244321}">
                <p14:modId xmlns:p14="http://schemas.microsoft.com/office/powerpoint/2010/main" val="2631972660"/>
              </p:ext>
            </p:extLst>
          </p:nvPr>
        </p:nvGraphicFramePr>
        <p:xfrm>
          <a:off x="229978" y="772184"/>
          <a:ext cx="5462657" cy="2420951"/>
        </p:xfrm>
        <a:graphic>
          <a:graphicData uri="http://schemas.openxmlformats.org/drawingml/2006/table">
            <a:tbl>
              <a:tblPr firstRow="1" firstCol="1" bandRow="1">
                <a:tableStyleId>{3B4B98B0-60AC-42C2-AFA5-B58CD77FA1E5}</a:tableStyleId>
              </a:tblPr>
              <a:tblGrid>
                <a:gridCol w="1935893">
                  <a:extLst>
                    <a:ext uri="{9D8B030D-6E8A-4147-A177-3AD203B41FA5}">
                      <a16:colId xmlns:a16="http://schemas.microsoft.com/office/drawing/2014/main" val="20000"/>
                    </a:ext>
                  </a:extLst>
                </a:gridCol>
                <a:gridCol w="3526764">
                  <a:extLst>
                    <a:ext uri="{9D8B030D-6E8A-4147-A177-3AD203B41FA5}">
                      <a16:colId xmlns:a16="http://schemas.microsoft.com/office/drawing/2014/main" val="20001"/>
                    </a:ext>
                  </a:extLst>
                </a:gridCol>
              </a:tblGrid>
              <a:tr h="259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a:effectLst/>
                        </a:rPr>
                        <a:t>    Item</a:t>
                      </a:r>
                      <a:endParaRPr lang="zh-CN" sz="1400" dirty="0">
                        <a:solidFill>
                          <a:schemeClr val="tx1"/>
                        </a:solidFill>
                        <a:effectLst/>
                        <a:latin typeface="Times New Roman"/>
                        <a:ea typeface="MS Mincho"/>
                        <a:cs typeface="Times New Roman"/>
                      </a:endParaRPr>
                    </a:p>
                  </a:txBody>
                  <a:tcPr marL="8255" marR="8255" marT="8255" marB="0" anchor="ctr"/>
                </a:tc>
                <a:tc>
                  <a:txBody>
                    <a:bodyPr/>
                    <a:lstStyle/>
                    <a:p>
                      <a:pPr marL="0" algn="ctr" defTabSz="914400" rtl="0" eaLnBrk="1" latinLnBrk="0" hangingPunct="1">
                        <a:spcAft>
                          <a:spcPts val="0"/>
                        </a:spcAft>
                      </a:pPr>
                      <a:r>
                        <a:rPr lang="en-US" altLang="zh-CN" sz="1400" b="1" kern="1200" dirty="0">
                          <a:solidFill>
                            <a:schemeClr val="tx1"/>
                          </a:solidFill>
                          <a:effectLst/>
                          <a:latin typeface="+mn-lt"/>
                          <a:ea typeface="+mn-ea"/>
                          <a:cs typeface="+mn-cs"/>
                        </a:rPr>
                        <a:t>Value</a:t>
                      </a:r>
                      <a:endParaRPr lang="zh-CN" sz="1400" b="1" kern="1200" dirty="0">
                        <a:solidFill>
                          <a:schemeClr val="tx1"/>
                        </a:solidFill>
                        <a:effectLst/>
                        <a:latin typeface="+mn-lt"/>
                        <a:ea typeface="+mn-ea"/>
                        <a:cs typeface="+mn-cs"/>
                      </a:endParaRPr>
                    </a:p>
                  </a:txBody>
                  <a:tcPr marL="8255" marR="8255" marT="8255" marB="0" anchor="ctr"/>
                </a:tc>
                <a:extLst>
                  <a:ext uri="{0D108BD9-81ED-4DB2-BD59-A6C34878D82A}">
                    <a16:rowId xmlns:a16="http://schemas.microsoft.com/office/drawing/2014/main" val="10000"/>
                  </a:ext>
                </a:extLst>
              </a:tr>
              <a:tr h="371610">
                <a:tc>
                  <a:txBody>
                    <a:bodyPr/>
                    <a:lstStyle/>
                    <a:p>
                      <a:pPr>
                        <a:spcAft>
                          <a:spcPts val="0"/>
                        </a:spcAft>
                      </a:pPr>
                      <a:r>
                        <a:rPr lang="en-US" altLang="zh-CN" sz="1400" dirty="0">
                          <a:effectLst/>
                        </a:rPr>
                        <a:t>Center</a:t>
                      </a:r>
                      <a:r>
                        <a:rPr lang="en-GB" sz="1400" dirty="0">
                          <a:effectLst/>
                        </a:rPr>
                        <a:t> field (</a:t>
                      </a:r>
                      <a:r>
                        <a:rPr lang="en-GB" sz="1400" dirty="0" err="1">
                          <a:effectLst/>
                        </a:rPr>
                        <a:t>Gs</a:t>
                      </a:r>
                      <a:r>
                        <a:rPr lang="en-GB" sz="1400" dirty="0">
                          <a:effectLst/>
                        </a:rPr>
                        <a:t>)</a:t>
                      </a:r>
                      <a:endParaRPr lang="zh-CN" sz="1400" dirty="0">
                        <a:solidFill>
                          <a:schemeClr val="tx1"/>
                        </a:solidFill>
                        <a:effectLst/>
                        <a:latin typeface="Times New Roman"/>
                        <a:ea typeface="MS Mincho"/>
                        <a:cs typeface="Times New Roman"/>
                      </a:endParaRPr>
                    </a:p>
                  </a:txBody>
                  <a:tcPr marL="8255" marR="8255" marT="8255" marB="0" anchor="ctr"/>
                </a:tc>
                <a:tc>
                  <a:txBody>
                    <a:bodyPr/>
                    <a:lstStyle/>
                    <a:p>
                      <a:pPr marL="0" algn="ctr" defTabSz="914400" rtl="0" eaLnBrk="1" latinLnBrk="0" hangingPunct="1">
                        <a:spcAft>
                          <a:spcPts val="0"/>
                        </a:spcAft>
                      </a:pPr>
                      <a:r>
                        <a:rPr lang="en-US" sz="1400" kern="1200" dirty="0">
                          <a:effectLst/>
                        </a:rPr>
                        <a:t>141.6</a:t>
                      </a:r>
                      <a:r>
                        <a:rPr lang="en-US" altLang="zh-CN" sz="1400" kern="1200" dirty="0">
                          <a:effectLst/>
                        </a:rPr>
                        <a:t>@45.5GeV</a:t>
                      </a:r>
                      <a:r>
                        <a:rPr lang="zh-CN" altLang="en-US" sz="1400" kern="1200" dirty="0">
                          <a:effectLst/>
                        </a:rPr>
                        <a:t>，</a:t>
                      </a:r>
                      <a:r>
                        <a:rPr lang="en-US" altLang="zh-CN" sz="1400" kern="1200" dirty="0">
                          <a:effectLst/>
                        </a:rPr>
                        <a:t>373@120GeV</a:t>
                      </a:r>
                      <a:r>
                        <a:rPr lang="zh-CN" altLang="en-US" sz="1400" kern="1200" dirty="0">
                          <a:effectLst/>
                        </a:rPr>
                        <a:t>，</a:t>
                      </a:r>
                      <a:r>
                        <a:rPr lang="en-US" altLang="zh-CN" sz="1400" kern="1200" dirty="0">
                          <a:effectLst/>
                        </a:rPr>
                        <a:t>568@182.5GeV</a:t>
                      </a:r>
                      <a:endParaRPr lang="zh-CN" sz="1400" b="1" kern="1200" dirty="0">
                        <a:solidFill>
                          <a:schemeClr val="tx1"/>
                        </a:solidFill>
                        <a:effectLst/>
                        <a:latin typeface="+mn-lt"/>
                        <a:ea typeface="+mn-ea"/>
                        <a:cs typeface="+mn-cs"/>
                      </a:endParaRPr>
                    </a:p>
                  </a:txBody>
                  <a:tcPr marL="8255" marR="8255" marT="8255" marB="0" anchor="ctr"/>
                </a:tc>
                <a:extLst>
                  <a:ext uri="{0D108BD9-81ED-4DB2-BD59-A6C34878D82A}">
                    <a16:rowId xmlns:a16="http://schemas.microsoft.com/office/drawing/2014/main" val="10001"/>
                  </a:ext>
                </a:extLst>
              </a:tr>
              <a:tr h="259299">
                <a:tc>
                  <a:txBody>
                    <a:bodyPr/>
                    <a:lstStyle/>
                    <a:p>
                      <a:pPr>
                        <a:spcAft>
                          <a:spcPts val="0"/>
                        </a:spcAft>
                      </a:pPr>
                      <a:r>
                        <a:rPr lang="en-GB" sz="1400" dirty="0">
                          <a:effectLst/>
                        </a:rPr>
                        <a:t>Gap (mm)</a:t>
                      </a:r>
                      <a:endParaRPr lang="zh-CN" sz="1400" dirty="0">
                        <a:solidFill>
                          <a:schemeClr val="tx1"/>
                        </a:solidFill>
                        <a:effectLst/>
                        <a:latin typeface="Times New Roman"/>
                        <a:ea typeface="MS Mincho"/>
                        <a:cs typeface="Times New Roman"/>
                      </a:endParaRPr>
                    </a:p>
                  </a:txBody>
                  <a:tcPr marL="8255" marR="8255" marT="8255" marB="0" anchor="ctr"/>
                </a:tc>
                <a:tc>
                  <a:txBody>
                    <a:bodyPr/>
                    <a:lstStyle/>
                    <a:p>
                      <a:pPr marL="0" algn="ctr" defTabSz="914400" rtl="0" eaLnBrk="1" latinLnBrk="0" hangingPunct="1">
                        <a:spcAft>
                          <a:spcPts val="0"/>
                        </a:spcAft>
                      </a:pPr>
                      <a:r>
                        <a:rPr lang="en-GB" altLang="zh-CN" sz="1400" kern="1200" dirty="0">
                          <a:effectLst/>
                        </a:rPr>
                        <a:t>66</a:t>
                      </a:r>
                      <a:endParaRPr lang="zh-CN" sz="1400" b="1" kern="1200" dirty="0">
                        <a:solidFill>
                          <a:schemeClr val="tx1"/>
                        </a:solidFill>
                        <a:effectLst/>
                        <a:latin typeface="+mn-lt"/>
                        <a:ea typeface="+mn-ea"/>
                        <a:cs typeface="+mn-cs"/>
                      </a:endParaRPr>
                    </a:p>
                  </a:txBody>
                  <a:tcPr marL="8255" marR="8255" marT="8255" marB="0" anchor="ctr"/>
                </a:tc>
                <a:extLst>
                  <a:ext uri="{0D108BD9-81ED-4DB2-BD59-A6C34878D82A}">
                    <a16:rowId xmlns:a16="http://schemas.microsoft.com/office/drawing/2014/main" val="10002"/>
                  </a:ext>
                </a:extLst>
              </a:tr>
              <a:tr h="260267">
                <a:tc>
                  <a:txBody>
                    <a:bodyPr/>
                    <a:lstStyle/>
                    <a:p>
                      <a:pPr>
                        <a:spcAft>
                          <a:spcPts val="0"/>
                        </a:spcAft>
                      </a:pPr>
                      <a:r>
                        <a:rPr lang="en-GB" sz="1400" dirty="0">
                          <a:effectLst/>
                        </a:rPr>
                        <a:t>Magnetic Length (m)</a:t>
                      </a:r>
                      <a:endParaRPr lang="zh-CN" sz="1400" dirty="0">
                        <a:solidFill>
                          <a:schemeClr val="tx1"/>
                        </a:solidFill>
                        <a:effectLst/>
                        <a:latin typeface="Times New Roman"/>
                        <a:ea typeface="MS Mincho"/>
                        <a:cs typeface="Times New Roman"/>
                      </a:endParaRPr>
                    </a:p>
                  </a:txBody>
                  <a:tcPr marL="8255" marR="8255" marT="8255" marB="0" anchor="ctr"/>
                </a:tc>
                <a:tc>
                  <a:txBody>
                    <a:bodyPr/>
                    <a:lstStyle/>
                    <a:p>
                      <a:pPr marL="0" algn="ctr" defTabSz="914400" rtl="0" eaLnBrk="1" latinLnBrk="0" hangingPunct="1">
                        <a:spcAft>
                          <a:spcPts val="0"/>
                        </a:spcAft>
                      </a:pPr>
                      <a:r>
                        <a:rPr lang="en-GB" altLang="zh-CN" sz="1400" kern="1200" dirty="0">
                          <a:effectLst/>
                        </a:rPr>
                        <a:t>5.737</a:t>
                      </a:r>
                      <a:endParaRPr lang="zh-CN" sz="1400" b="1" kern="1200" dirty="0">
                        <a:solidFill>
                          <a:schemeClr val="tx1"/>
                        </a:solidFill>
                        <a:effectLst/>
                        <a:latin typeface="+mn-lt"/>
                        <a:ea typeface="+mn-ea"/>
                        <a:cs typeface="+mn-cs"/>
                      </a:endParaRPr>
                    </a:p>
                  </a:txBody>
                  <a:tcPr marL="8255" marR="8255" marT="8255" marB="0" anchor="ctr"/>
                </a:tc>
                <a:extLst>
                  <a:ext uri="{0D108BD9-81ED-4DB2-BD59-A6C34878D82A}">
                    <a16:rowId xmlns:a16="http://schemas.microsoft.com/office/drawing/2014/main" val="10003"/>
                  </a:ext>
                </a:extLst>
              </a:tr>
              <a:tr h="291222">
                <a:tc>
                  <a:txBody>
                    <a:bodyPr/>
                    <a:lstStyle/>
                    <a:p>
                      <a:pPr>
                        <a:spcAft>
                          <a:spcPts val="0"/>
                        </a:spcAft>
                      </a:pPr>
                      <a:r>
                        <a:rPr lang="en-GB" sz="1400" dirty="0">
                          <a:effectLst/>
                        </a:rPr>
                        <a:t>Good field region (mm)</a:t>
                      </a:r>
                      <a:endParaRPr lang="zh-CN" sz="1400" dirty="0">
                        <a:solidFill>
                          <a:schemeClr val="tx1"/>
                        </a:solidFill>
                        <a:effectLst/>
                        <a:latin typeface="Times New Roman"/>
                        <a:ea typeface="MS Mincho"/>
                        <a:cs typeface="Times New Roman"/>
                      </a:endParaRPr>
                    </a:p>
                  </a:txBody>
                  <a:tcPr marL="8255" marR="8255" marT="8255" marB="0" anchor="ctr"/>
                </a:tc>
                <a:tc>
                  <a:txBody>
                    <a:bodyPr/>
                    <a:lstStyle/>
                    <a:p>
                      <a:pPr marL="0" algn="ctr" defTabSz="914400" rtl="0" eaLnBrk="1" latinLnBrk="0" hangingPunct="1">
                        <a:spcAft>
                          <a:spcPts val="0"/>
                        </a:spcAft>
                      </a:pPr>
                      <a:r>
                        <a:rPr lang="en-US" altLang="zh-CN" sz="1400" kern="1200" dirty="0">
                          <a:effectLst/>
                        </a:rPr>
                        <a:t>±13.5</a:t>
                      </a:r>
                      <a:endParaRPr lang="zh-CN" sz="1400" b="1" kern="1200" dirty="0">
                        <a:solidFill>
                          <a:schemeClr val="tx1"/>
                        </a:solidFill>
                        <a:effectLst/>
                        <a:latin typeface="+mn-lt"/>
                        <a:ea typeface="+mn-ea"/>
                        <a:cs typeface="+mn-cs"/>
                      </a:endParaRPr>
                    </a:p>
                  </a:txBody>
                  <a:tcPr marL="8255" marR="8255" marT="8255" marB="0" anchor="ctr"/>
                </a:tc>
                <a:extLst>
                  <a:ext uri="{0D108BD9-81ED-4DB2-BD59-A6C34878D82A}">
                    <a16:rowId xmlns:a16="http://schemas.microsoft.com/office/drawing/2014/main" val="10004"/>
                  </a:ext>
                </a:extLst>
              </a:tr>
              <a:tr h="259299">
                <a:tc>
                  <a:txBody>
                    <a:bodyPr/>
                    <a:lstStyle/>
                    <a:p>
                      <a:pPr>
                        <a:spcAft>
                          <a:spcPts val="0"/>
                        </a:spcAft>
                      </a:pPr>
                      <a:r>
                        <a:rPr lang="en-GB" sz="1400" dirty="0">
                          <a:effectLst/>
                        </a:rPr>
                        <a:t>Field </a:t>
                      </a:r>
                      <a:r>
                        <a:rPr lang="en-US" altLang="zh-CN" sz="1400" dirty="0">
                          <a:effectLst/>
                        </a:rPr>
                        <a:t>harmonics</a:t>
                      </a:r>
                      <a:endParaRPr lang="zh-CN" sz="1400" dirty="0">
                        <a:solidFill>
                          <a:schemeClr val="tx1"/>
                        </a:solidFill>
                        <a:effectLst/>
                        <a:latin typeface="Times New Roman"/>
                        <a:ea typeface="MS Mincho"/>
                        <a:cs typeface="Times New Roman"/>
                      </a:endParaRPr>
                    </a:p>
                  </a:txBody>
                  <a:tcPr marL="8255" marR="8255" marT="8255" marB="0" anchor="ctr"/>
                </a:tc>
                <a:tc>
                  <a:txBody>
                    <a:bodyPr/>
                    <a:lstStyle/>
                    <a:p>
                      <a:pPr marL="0" algn="ctr" defTabSz="914400" rtl="0" eaLnBrk="1" latinLnBrk="0" hangingPunct="1">
                        <a:spcAft>
                          <a:spcPts val="0"/>
                        </a:spcAft>
                      </a:pPr>
                      <a:r>
                        <a:rPr lang="en-GB" sz="1400" kern="1200" dirty="0">
                          <a:effectLst/>
                        </a:rPr>
                        <a:t>&lt;0.05%</a:t>
                      </a:r>
                      <a:endParaRPr lang="zh-CN" sz="1400" b="1" kern="1200" dirty="0">
                        <a:solidFill>
                          <a:schemeClr val="tx1"/>
                        </a:solidFill>
                        <a:effectLst/>
                        <a:latin typeface="+mn-lt"/>
                        <a:ea typeface="+mn-ea"/>
                        <a:cs typeface="+mn-cs"/>
                      </a:endParaRPr>
                    </a:p>
                  </a:txBody>
                  <a:tcPr marL="8255" marR="8255" marT="8255" marB="0" anchor="ctr"/>
                </a:tc>
                <a:extLst>
                  <a:ext uri="{0D108BD9-81ED-4DB2-BD59-A6C34878D82A}">
                    <a16:rowId xmlns:a16="http://schemas.microsoft.com/office/drawing/2014/main" val="10005"/>
                  </a:ext>
                </a:extLst>
              </a:tr>
              <a:tr h="189454">
                <a:tc>
                  <a:txBody>
                    <a:bodyPr/>
                    <a:lstStyle/>
                    <a:p>
                      <a:pPr>
                        <a:spcAft>
                          <a:spcPts val="0"/>
                        </a:spcAft>
                      </a:pPr>
                      <a:r>
                        <a:rPr lang="en-US" altLang="zh-CN" sz="1400" dirty="0">
                          <a:effectLst/>
                        </a:rPr>
                        <a:t>Field adjustability</a:t>
                      </a:r>
                      <a:endParaRPr lang="zh-CN" sz="1400" dirty="0">
                        <a:solidFill>
                          <a:schemeClr val="tx1"/>
                        </a:solidFill>
                        <a:effectLst/>
                        <a:latin typeface="Times New Roman"/>
                        <a:ea typeface="MS Mincho"/>
                        <a:cs typeface="Times New Roman"/>
                      </a:endParaRPr>
                    </a:p>
                  </a:txBody>
                  <a:tcPr marL="8255" marR="8255" marT="8255" marB="0" anchor="ctr"/>
                </a:tc>
                <a:tc>
                  <a:txBody>
                    <a:bodyPr/>
                    <a:lstStyle/>
                    <a:p>
                      <a:pPr marL="0" algn="ctr" defTabSz="914400" rtl="0" eaLnBrk="1" latinLnBrk="0" hangingPunct="1">
                        <a:spcAft>
                          <a:spcPts val="0"/>
                        </a:spcAft>
                      </a:pPr>
                      <a:r>
                        <a:rPr lang="en-US" altLang="zh-CN" sz="1400" kern="1200" dirty="0">
                          <a:effectLst/>
                        </a:rPr>
                        <a:t>±1.5%</a:t>
                      </a:r>
                      <a:endParaRPr lang="zh-CN" sz="1400" b="1" kern="1200" dirty="0">
                        <a:solidFill>
                          <a:schemeClr val="tx1"/>
                        </a:solidFill>
                        <a:effectLst/>
                        <a:latin typeface="+mn-lt"/>
                        <a:ea typeface="+mn-ea"/>
                        <a:cs typeface="+mn-cs"/>
                      </a:endParaRPr>
                    </a:p>
                  </a:txBody>
                  <a:tcPr marL="8255" marR="8255" marT="8255" marB="0" anchor="ctr"/>
                </a:tc>
                <a:extLst>
                  <a:ext uri="{0D108BD9-81ED-4DB2-BD59-A6C34878D82A}">
                    <a16:rowId xmlns:a16="http://schemas.microsoft.com/office/drawing/2014/main" val="10006"/>
                  </a:ext>
                </a:extLst>
              </a:tr>
              <a:tr h="371852">
                <a:tc>
                  <a:txBody>
                    <a:bodyPr/>
                    <a:lstStyle/>
                    <a:p>
                      <a:pPr marL="0" algn="l" defTabSz="914400" rtl="0" eaLnBrk="1" latinLnBrk="0" hangingPunct="1">
                        <a:spcAft>
                          <a:spcPts val="0"/>
                        </a:spcAft>
                      </a:pPr>
                      <a:r>
                        <a:rPr lang="en-US" altLang="zh-CN" sz="1400" kern="1200" dirty="0">
                          <a:effectLst/>
                        </a:rPr>
                        <a:t>Field difference between two apertures</a:t>
                      </a:r>
                      <a:endParaRPr lang="zh-CN" sz="1400" b="1" kern="1200" dirty="0">
                        <a:solidFill>
                          <a:schemeClr val="tx1"/>
                        </a:solidFill>
                        <a:effectLst/>
                        <a:latin typeface="+mn-lt"/>
                        <a:ea typeface="+mn-ea"/>
                        <a:cs typeface="+mn-cs"/>
                      </a:endParaRPr>
                    </a:p>
                  </a:txBody>
                  <a:tcPr marL="8255" marR="8255" marT="8255" marB="0" anchor="ctr"/>
                </a:tc>
                <a:tc>
                  <a:txBody>
                    <a:bodyPr/>
                    <a:lstStyle/>
                    <a:p>
                      <a:pPr marL="0" algn="ctr" defTabSz="914400" rtl="0" eaLnBrk="1" latinLnBrk="0" hangingPunct="1">
                        <a:spcAft>
                          <a:spcPts val="0"/>
                        </a:spcAft>
                      </a:pPr>
                      <a:r>
                        <a:rPr lang="en-US" altLang="zh-CN" sz="1400" kern="1200" dirty="0">
                          <a:effectLst/>
                        </a:rPr>
                        <a:t>&lt;0.5%</a:t>
                      </a:r>
                      <a:endParaRPr lang="zh-CN" sz="1400" b="1" kern="1200" dirty="0">
                        <a:solidFill>
                          <a:schemeClr val="tx1"/>
                        </a:solidFill>
                        <a:effectLst/>
                        <a:latin typeface="+mn-lt"/>
                        <a:ea typeface="+mn-ea"/>
                        <a:cs typeface="+mn-cs"/>
                      </a:endParaRPr>
                    </a:p>
                  </a:txBody>
                  <a:tcPr marL="8255" marR="8255" marT="8255" marB="0" anchor="ctr"/>
                </a:tc>
                <a:extLst>
                  <a:ext uri="{0D108BD9-81ED-4DB2-BD59-A6C34878D82A}">
                    <a16:rowId xmlns:a16="http://schemas.microsoft.com/office/drawing/2014/main" val="10007"/>
                  </a:ext>
                </a:extLst>
              </a:tr>
            </a:tbl>
          </a:graphicData>
        </a:graphic>
      </p:graphicFrame>
      <p:pic>
        <p:nvPicPr>
          <p:cNvPr id="14" name="图片 6">
            <a:extLst>
              <a:ext uri="{FF2B5EF4-FFF2-40B4-BE49-F238E27FC236}">
                <a16:creationId xmlns:a16="http://schemas.microsoft.com/office/drawing/2014/main" id="{C7ADA3D2-6F38-4CCB-8E22-62FBBAE4DBA2}"/>
              </a:ext>
            </a:extLst>
          </p:cNvPr>
          <p:cNvPicPr>
            <a:picLocks noChangeAspect="1"/>
          </p:cNvPicPr>
          <p:nvPr/>
        </p:nvPicPr>
        <p:blipFill>
          <a:blip r:embed="rId2"/>
          <a:stretch>
            <a:fillRect/>
          </a:stretch>
        </p:blipFill>
        <p:spPr>
          <a:xfrm>
            <a:off x="-42983" y="4725063"/>
            <a:ext cx="2714971" cy="1501963"/>
          </a:xfrm>
          <a:prstGeom prst="rect">
            <a:avLst/>
          </a:prstGeom>
        </p:spPr>
      </p:pic>
      <p:pic>
        <p:nvPicPr>
          <p:cNvPr id="20"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978" y="3803344"/>
            <a:ext cx="3104543" cy="92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3"/>
          <p:cNvPicPr>
            <a:picLocks noChangeAspect="1"/>
          </p:cNvPicPr>
          <p:nvPr/>
        </p:nvPicPr>
        <p:blipFill>
          <a:blip r:embed="rId4"/>
          <a:stretch>
            <a:fillRect/>
          </a:stretch>
        </p:blipFill>
        <p:spPr>
          <a:xfrm>
            <a:off x="2646679" y="5320836"/>
            <a:ext cx="3072130" cy="614045"/>
          </a:xfrm>
          <a:prstGeom prst="rect">
            <a:avLst/>
          </a:prstGeom>
        </p:spPr>
      </p:pic>
      <p:sp>
        <p:nvSpPr>
          <p:cNvPr id="22" name="文本框 24"/>
          <p:cNvSpPr txBox="1"/>
          <p:nvPr/>
        </p:nvSpPr>
        <p:spPr>
          <a:xfrm>
            <a:off x="2698270" y="4982282"/>
            <a:ext cx="2915440" cy="338554"/>
          </a:xfrm>
          <a:prstGeom prst="rect">
            <a:avLst/>
          </a:prstGeom>
          <a:noFill/>
        </p:spPr>
        <p:txBody>
          <a:bodyPr wrap="square" rtlCol="0">
            <a:spAutoFit/>
          </a:bodyPr>
          <a:lstStyle/>
          <a:p>
            <a:pPr algn="ctr"/>
            <a:r>
              <a:rPr lang="en-US" altLang="zh-CN" sz="1600" dirty="0"/>
              <a:t>Full size </a:t>
            </a:r>
            <a:r>
              <a:rPr lang="en-US" altLang="zh-CN" sz="1600" dirty="0" smtClean="0"/>
              <a:t>dual </a:t>
            </a:r>
            <a:r>
              <a:rPr lang="en-US" altLang="zh-CN" sz="1600" dirty="0"/>
              <a:t>aperture dipole</a:t>
            </a:r>
          </a:p>
        </p:txBody>
      </p:sp>
      <p:pic>
        <p:nvPicPr>
          <p:cNvPr id="23" name="内容占位符 3"/>
          <p:cNvPicPr>
            <a:picLocks noChangeAspect="1"/>
          </p:cNvPicPr>
          <p:nvPr/>
        </p:nvPicPr>
        <p:blipFill rotWithShape="1">
          <a:blip r:embed="rId5" cstate="print">
            <a:extLst>
              <a:ext uri="{28A0092B-C50C-407E-A947-70E740481C1C}">
                <a14:useLocalDpi xmlns:a14="http://schemas.microsoft.com/office/drawing/2010/main" val="0"/>
              </a:ext>
            </a:extLst>
          </a:blip>
          <a:srcRect l="24144" t="19109" r="14809" b="3410"/>
          <a:stretch>
            <a:fillRect/>
          </a:stretch>
        </p:blipFill>
        <p:spPr>
          <a:xfrm>
            <a:off x="7163492" y="1270689"/>
            <a:ext cx="2225520" cy="2230868"/>
          </a:xfrm>
          <a:prstGeom prst="rect">
            <a:avLst/>
          </a:prstGeom>
        </p:spPr>
      </p:pic>
      <p:pic>
        <p:nvPicPr>
          <p:cNvPr id="24" name="图片 31" descr="c627f68b7e26b09125365b29d7e06fb0"/>
          <p:cNvPicPr>
            <a:picLocks noChangeAspect="1"/>
          </p:cNvPicPr>
          <p:nvPr/>
        </p:nvPicPr>
        <p:blipFill>
          <a:blip r:embed="rId6"/>
          <a:stretch>
            <a:fillRect/>
          </a:stretch>
        </p:blipFill>
        <p:spPr>
          <a:xfrm>
            <a:off x="3488359" y="3531589"/>
            <a:ext cx="1731623" cy="1299604"/>
          </a:xfrm>
          <a:prstGeom prst="rect">
            <a:avLst/>
          </a:prstGeom>
        </p:spPr>
      </p:pic>
      <p:pic>
        <p:nvPicPr>
          <p:cNvPr id="25" name="图片 7">
            <a:extLst>
              <a:ext uri="{FF2B5EF4-FFF2-40B4-BE49-F238E27FC236}">
                <a16:creationId xmlns:a16="http://schemas.microsoft.com/office/drawing/2014/main" id="{F6B180D5-BB59-48AB-9172-A610592E964B}"/>
              </a:ext>
            </a:extLst>
          </p:cNvPr>
          <p:cNvPicPr>
            <a:picLocks noChangeAspect="1"/>
          </p:cNvPicPr>
          <p:nvPr/>
        </p:nvPicPr>
        <p:blipFill>
          <a:blip r:embed="rId7"/>
          <a:stretch>
            <a:fillRect/>
          </a:stretch>
        </p:blipFill>
        <p:spPr>
          <a:xfrm>
            <a:off x="9577416" y="1341557"/>
            <a:ext cx="2613949" cy="2160000"/>
          </a:xfrm>
          <a:prstGeom prst="rect">
            <a:avLst/>
          </a:prstGeom>
        </p:spPr>
      </p:pic>
      <p:pic>
        <p:nvPicPr>
          <p:cNvPr id="26" name="图片 5"/>
          <p:cNvPicPr>
            <a:picLocks noChangeAspect="1"/>
          </p:cNvPicPr>
          <p:nvPr/>
        </p:nvPicPr>
        <p:blipFill rotWithShape="1">
          <a:blip r:embed="rId8"/>
          <a:srcRect r="-1713" b="16684"/>
          <a:stretch/>
        </p:blipFill>
        <p:spPr>
          <a:xfrm>
            <a:off x="7706547" y="3755472"/>
            <a:ext cx="1926387" cy="1553529"/>
          </a:xfrm>
          <a:prstGeom prst="rect">
            <a:avLst/>
          </a:prstGeom>
        </p:spPr>
      </p:pic>
      <p:cxnSp>
        <p:nvCxnSpPr>
          <p:cNvPr id="27" name="直接箭头连接符 6"/>
          <p:cNvCxnSpPr>
            <a:cxnSpLocks/>
          </p:cNvCxnSpPr>
          <p:nvPr/>
        </p:nvCxnSpPr>
        <p:spPr>
          <a:xfrm flipH="1" flipV="1">
            <a:off x="9028980" y="5356707"/>
            <a:ext cx="635552" cy="3820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文本框 7"/>
          <p:cNvSpPr txBox="1"/>
          <p:nvPr/>
        </p:nvSpPr>
        <p:spPr>
          <a:xfrm>
            <a:off x="9503851" y="5686878"/>
            <a:ext cx="1590869" cy="400110"/>
          </a:xfrm>
          <a:prstGeom prst="rect">
            <a:avLst/>
          </a:prstGeom>
          <a:noFill/>
        </p:spPr>
        <p:txBody>
          <a:bodyPr wrap="square" rtlCol="0">
            <a:spAutoFit/>
          </a:bodyPr>
          <a:lstStyle/>
          <a:p>
            <a:r>
              <a:rPr lang="en-US" altLang="zh-CN" sz="2000" dirty="0"/>
              <a:t>Trim coil</a:t>
            </a:r>
            <a:endParaRPr lang="zh-CN" altLang="en-US" sz="2000" dirty="0"/>
          </a:p>
        </p:txBody>
      </p:sp>
      <p:pic>
        <p:nvPicPr>
          <p:cNvPr id="34" name="图片 8"/>
          <p:cNvPicPr>
            <a:picLocks noChangeAspect="1"/>
          </p:cNvPicPr>
          <p:nvPr/>
        </p:nvPicPr>
        <p:blipFill>
          <a:blip r:embed="rId9"/>
          <a:stretch>
            <a:fillRect/>
          </a:stretch>
        </p:blipFill>
        <p:spPr>
          <a:xfrm>
            <a:off x="9792954" y="4117666"/>
            <a:ext cx="2228217" cy="914811"/>
          </a:xfrm>
          <a:prstGeom prst="rect">
            <a:avLst/>
          </a:prstGeom>
        </p:spPr>
      </p:pic>
      <p:cxnSp>
        <p:nvCxnSpPr>
          <p:cNvPr id="35" name="直接箭头连接符 9"/>
          <p:cNvCxnSpPr>
            <a:cxnSpLocks/>
          </p:cNvCxnSpPr>
          <p:nvPr/>
        </p:nvCxnSpPr>
        <p:spPr>
          <a:xfrm flipV="1">
            <a:off x="9946791" y="4524526"/>
            <a:ext cx="1400072" cy="12207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7579424" y="660884"/>
            <a:ext cx="3067403" cy="584775"/>
          </a:xfrm>
          <a:prstGeom prst="rect">
            <a:avLst/>
          </a:prstGeom>
        </p:spPr>
        <p:txBody>
          <a:bodyPr wrap="square">
            <a:spAutoFit/>
          </a:bodyPr>
          <a:lstStyle/>
          <a:p>
            <a:pPr algn="ctr"/>
            <a:r>
              <a:rPr lang="en-US" altLang="zh-CN" sz="1600" dirty="0" smtClean="0">
                <a:solidFill>
                  <a:srgbClr val="C00000"/>
                </a:solidFill>
                <a:latin typeface="Arial" panose="020B0604020202020204" pitchFamily="34" charset="0"/>
                <a:cs typeface="Arial" panose="020B0604020202020204" pitchFamily="34" charset="0"/>
              </a:rPr>
              <a:t>harmonic variations are accepted at different energies.</a:t>
            </a:r>
            <a:endParaRPr lang="en-US" altLang="zh-CN" sz="1600" dirty="0">
              <a:solidFill>
                <a:srgbClr val="C00000"/>
              </a:solidFill>
              <a:latin typeface="Arial" panose="020B0604020202020204" pitchFamily="34" charset="0"/>
              <a:cs typeface="Arial" panose="020B0604020202020204" pitchFamily="34" charset="0"/>
            </a:endParaRPr>
          </a:p>
        </p:txBody>
      </p:sp>
      <p:pic>
        <p:nvPicPr>
          <p:cNvPr id="37" name="图片 5">
            <a:extLst>
              <a:ext uri="{FF2B5EF4-FFF2-40B4-BE49-F238E27FC236}">
                <a16:creationId xmlns:a16="http://schemas.microsoft.com/office/drawing/2014/main" id="{F1D5CF31-5371-4C9C-B38B-5108DA12336B}"/>
              </a:ext>
            </a:extLst>
          </p:cNvPr>
          <p:cNvPicPr>
            <a:picLocks noChangeAspect="1"/>
          </p:cNvPicPr>
          <p:nvPr/>
        </p:nvPicPr>
        <p:blipFill>
          <a:blip r:embed="rId10"/>
          <a:stretch>
            <a:fillRect/>
          </a:stretch>
        </p:blipFill>
        <p:spPr>
          <a:xfrm>
            <a:off x="6426706" y="5372727"/>
            <a:ext cx="2900844" cy="1459690"/>
          </a:xfrm>
          <a:prstGeom prst="rect">
            <a:avLst/>
          </a:prstGeom>
        </p:spPr>
      </p:pic>
      <p:pic>
        <p:nvPicPr>
          <p:cNvPr id="38" name="图片 6">
            <a:extLst>
              <a:ext uri="{FF2B5EF4-FFF2-40B4-BE49-F238E27FC236}">
                <a16:creationId xmlns:a16="http://schemas.microsoft.com/office/drawing/2014/main" id="{B03742A6-1D5E-4A76-B9F6-DAB31B2DE080}"/>
              </a:ext>
            </a:extLst>
          </p:cNvPr>
          <p:cNvPicPr>
            <a:picLocks noChangeAspect="1"/>
          </p:cNvPicPr>
          <p:nvPr/>
        </p:nvPicPr>
        <p:blipFill rotWithShape="1">
          <a:blip r:embed="rId11"/>
          <a:srcRect l="17847"/>
          <a:stretch/>
        </p:blipFill>
        <p:spPr>
          <a:xfrm>
            <a:off x="6072426" y="3733800"/>
            <a:ext cx="1640304" cy="1625930"/>
          </a:xfrm>
          <a:prstGeom prst="rect">
            <a:avLst/>
          </a:prstGeom>
        </p:spPr>
      </p:pic>
    </p:spTree>
    <p:extLst>
      <p:ext uri="{BB962C8B-B14F-4D97-AF65-F5344CB8AC3E}">
        <p14:creationId xmlns:p14="http://schemas.microsoft.com/office/powerpoint/2010/main" val="3282469414"/>
      </p:ext>
    </p:extLst>
  </p:cSld>
  <p:clrMapOvr>
    <a:masterClrMapping/>
  </p:clrMapOvr>
  <mc:AlternateContent xmlns:mc="http://schemas.openxmlformats.org/markup-compatibility/2006">
    <mc:Choice xmlns:p14="http://schemas.microsoft.com/office/powerpoint/2010/main" Requires="p14">
      <p:transition spd="slow" p14:dur="2000" advTm="57813"/>
    </mc:Choice>
    <mc:Fallback>
      <p:transition spd="slow" advTm="57813"/>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Recommendations to </a:t>
            </a:r>
            <a:r>
              <a:rPr lang="en-US" altLang="zh-CN" sz="3200" kern="0" dirty="0">
                <a:solidFill>
                  <a:schemeClr val="bg1"/>
                </a:solidFill>
                <a:latin typeface="Arial" panose="020B0604020202020204" pitchFamily="34" charset="0"/>
                <a:cs typeface="Arial" panose="020B0604020202020204" pitchFamily="34" charset="0"/>
              </a:rPr>
              <a:t>normal conducting magnets </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18" name="文本框 42">
            <a:extLst>
              <a:ext uri="{FF2B5EF4-FFF2-40B4-BE49-F238E27FC236}">
                <a16:creationId xmlns:a16="http://schemas.microsoft.com/office/drawing/2014/main" id="{EF9B9541-540A-4865-8767-AD14094D507F}"/>
              </a:ext>
            </a:extLst>
          </p:cNvPr>
          <p:cNvSpPr txBox="1"/>
          <p:nvPr/>
        </p:nvSpPr>
        <p:spPr>
          <a:xfrm>
            <a:off x="283073" y="2264093"/>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The IARC expects the normal conducting magnet team to push the magnet study with the prototype in calculation and production forward to the production magnet</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7F552FA-C358-4F70-9CE8-3E41459FCE36}" type="slidenum">
              <a:rPr lang="zh-CN" altLang="en-US" smtClean="0"/>
              <a:t>39</a:t>
            </a:fld>
            <a:endParaRPr lang="zh-CN" altLang="en-US" dirty="0"/>
          </a:p>
        </p:txBody>
      </p:sp>
      <p:sp>
        <p:nvSpPr>
          <p:cNvPr id="14" name="文本框 42">
            <a:extLst>
              <a:ext uri="{FF2B5EF4-FFF2-40B4-BE49-F238E27FC236}">
                <a16:creationId xmlns:a16="http://schemas.microsoft.com/office/drawing/2014/main" id="{EF9B9541-540A-4865-8767-AD14094D507F}"/>
              </a:ext>
            </a:extLst>
          </p:cNvPr>
          <p:cNvSpPr txBox="1"/>
          <p:nvPr/>
        </p:nvSpPr>
        <p:spPr>
          <a:xfrm>
            <a:off x="283073" y="3203059"/>
            <a:ext cx="10788787"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The magnetic field performance of the prototypes should be confirmed by magnetic field measurements as soon as possible to allow the final design of the production magnets</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5" name="文本框 42">
            <a:extLst>
              <a:ext uri="{FF2B5EF4-FFF2-40B4-BE49-F238E27FC236}">
                <a16:creationId xmlns:a16="http://schemas.microsoft.com/office/drawing/2014/main" id="{EF9B9541-540A-4865-8767-AD14094D507F}"/>
              </a:ext>
            </a:extLst>
          </p:cNvPr>
          <p:cNvSpPr txBox="1"/>
          <p:nvPr/>
        </p:nvSpPr>
        <p:spPr>
          <a:xfrm>
            <a:off x="283073" y="4142025"/>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The measurement accuracy of the harmonic coil system should be checked for the low field and high quality magnets</a:t>
            </a:r>
            <a:endParaRPr lang="en-US" altLang="zh-CN" sz="2000" dirty="0" smtClean="0">
              <a:solidFill>
                <a:srgbClr val="C00000"/>
              </a:solidFill>
              <a:latin typeface="Arial" panose="020B0604020202020204" pitchFamily="34" charset="0"/>
              <a:cs typeface="Arial" panose="020B0604020202020204" pitchFamily="34" charset="0"/>
            </a:endParaRPr>
          </a:p>
        </p:txBody>
      </p:sp>
      <p:sp>
        <p:nvSpPr>
          <p:cNvPr id="16" name="TextBox 15"/>
          <p:cNvSpPr txBox="1"/>
          <p:nvPr/>
        </p:nvSpPr>
        <p:spPr>
          <a:xfrm rot="20702193">
            <a:off x="1416887" y="2790036"/>
            <a:ext cx="9148217" cy="1384995"/>
          </a:xfrm>
          <a:prstGeom prst="rect">
            <a:avLst/>
          </a:prstGeom>
          <a:solidFill>
            <a:schemeClr val="bg1"/>
          </a:solidFill>
          <a:ln w="31750">
            <a:solidFill>
              <a:srgbClr val="002060"/>
            </a:solidFill>
          </a:ln>
        </p:spPr>
        <p:txBody>
          <a:bodyPr wrap="square" rtlCol="0">
            <a:spAutoFit/>
          </a:bodyPr>
          <a:lstStyle/>
          <a:p>
            <a:pPr marL="285750" indent="-285750">
              <a:buFont typeface="Wingdings" panose="05000000000000000000" pitchFamily="2" charset="2"/>
              <a:buChar char="Ø"/>
            </a:pPr>
            <a:r>
              <a:rPr lang="en-US" altLang="zh-CN" sz="2800" dirty="0">
                <a:latin typeface="Arial" panose="020B0604020202020204" pitchFamily="34" charset="0"/>
                <a:cs typeface="Arial" panose="020B0604020202020204" pitchFamily="34" charset="0"/>
              </a:rPr>
              <a:t> </a:t>
            </a:r>
            <a:r>
              <a:rPr lang="en-US" altLang="zh-CN" sz="2800" dirty="0" smtClean="0">
                <a:latin typeface="Arial" panose="020B0604020202020204" pitchFamily="34" charset="0"/>
                <a:cs typeface="Arial" panose="020B0604020202020204" pitchFamily="34" charset="0"/>
              </a:rPr>
              <a:t>Manufacture the full length booster dipoles</a:t>
            </a:r>
          </a:p>
          <a:p>
            <a:pPr marL="285750" indent="-285750">
              <a:buFont typeface="Wingdings" panose="05000000000000000000" pitchFamily="2" charset="2"/>
              <a:buChar char="Ø"/>
            </a:pPr>
            <a:r>
              <a:rPr lang="en-US" altLang="zh-CN" sz="2800" dirty="0">
                <a:latin typeface="Arial" panose="020B0604020202020204" pitchFamily="34" charset="0"/>
                <a:cs typeface="Arial" panose="020B0604020202020204" pitchFamily="34" charset="0"/>
              </a:rPr>
              <a:t> </a:t>
            </a:r>
            <a:r>
              <a:rPr lang="en-US" altLang="zh-CN" sz="2800" dirty="0" smtClean="0">
                <a:latin typeface="Arial" panose="020B0604020202020204" pitchFamily="34" charset="0"/>
                <a:cs typeface="Arial" panose="020B0604020202020204" pitchFamily="34" charset="0"/>
              </a:rPr>
              <a:t>Verify the designed quality of the dual-aperture QUAD with measurements</a:t>
            </a:r>
            <a:endParaRPr lang="zh-CN" alt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87565859"/>
      </p:ext>
    </p:extLst>
  </p:cSld>
  <p:clrMapOvr>
    <a:masterClrMapping/>
  </p:clrMapOvr>
  <mc:AlternateContent xmlns:mc="http://schemas.openxmlformats.org/markup-compatibility/2006">
    <mc:Choice xmlns:p14="http://schemas.microsoft.com/office/powerpoint/2010/main" Requires="p14">
      <p:transition spd="slow" p14:dur="2000" advTm="12049"/>
    </mc:Choice>
    <mc:Fallback>
      <p:transition spd="slow" advTm="120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a:solidFill>
                  <a:schemeClr val="bg1"/>
                </a:solidFill>
                <a:latin typeface="Arial" panose="020B0604020202020204" pitchFamily="34" charset="0"/>
                <a:cs typeface="Arial" panose="020B0604020202020204" pitchFamily="34" charset="0"/>
              </a:rPr>
              <a:t> </a:t>
            </a:r>
            <a:r>
              <a:rPr lang="en-US" altLang="zh-CN" sz="3200" kern="0" dirty="0" smtClean="0">
                <a:solidFill>
                  <a:schemeClr val="bg1"/>
                </a:solidFill>
                <a:latin typeface="Arial" panose="020B0604020202020204" pitchFamily="34" charset="0"/>
                <a:cs typeface="Arial" panose="020B0604020202020204" pitchFamily="34" charset="0"/>
              </a:rPr>
              <a:t>IAC request and IARC in 2021</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p:txBody>
          <a:bodyPr/>
          <a:lstStyle/>
          <a:p>
            <a:fld id="{27F552FA-C358-4F70-9CE8-3E41459FCE36}" type="slidenum">
              <a:rPr lang="zh-CN" altLang="en-US" smtClean="0"/>
              <a:t>4</a:t>
            </a:fld>
            <a:endParaRPr lang="zh-CN" altLang="en-US"/>
          </a:p>
        </p:txBody>
      </p:sp>
      <p:sp>
        <p:nvSpPr>
          <p:cNvPr id="15" name="文本框 42">
            <a:extLst>
              <a:ext uri="{FF2B5EF4-FFF2-40B4-BE49-F238E27FC236}">
                <a16:creationId xmlns:a16="http://schemas.microsoft.com/office/drawing/2014/main" id="{EF9B9541-540A-4865-8767-AD14094D507F}"/>
              </a:ext>
            </a:extLst>
          </p:cNvPr>
          <p:cNvSpPr txBox="1"/>
          <p:nvPr/>
        </p:nvSpPr>
        <p:spPr>
          <a:xfrm>
            <a:off x="164980" y="862117"/>
            <a:ext cx="4450991"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Two online IARC meetings took place in May and </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October</a:t>
            </a:r>
          </a:p>
        </p:txBody>
      </p:sp>
      <p:sp>
        <p:nvSpPr>
          <p:cNvPr id="16" name="文本框 42">
            <a:extLst>
              <a:ext uri="{FF2B5EF4-FFF2-40B4-BE49-F238E27FC236}">
                <a16:creationId xmlns:a16="http://schemas.microsoft.com/office/drawing/2014/main" id="{EF9B9541-540A-4865-8767-AD14094D507F}"/>
              </a:ext>
            </a:extLst>
          </p:cNvPr>
          <p:cNvSpPr txBox="1"/>
          <p:nvPr/>
        </p:nvSpPr>
        <p:spPr>
          <a:xfrm>
            <a:off x="189950" y="2470347"/>
            <a:ext cx="4401049"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Presentations, programs are available:</a:t>
            </a:r>
            <a:endParaRPr lang="zh-CN" altLang="en-US" sz="2000" dirty="0">
              <a:solidFill>
                <a:srgbClr val="C0000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2"/>
          <a:srcRect t="11079"/>
          <a:stretch/>
        </p:blipFill>
        <p:spPr>
          <a:xfrm>
            <a:off x="256284" y="3457686"/>
            <a:ext cx="4691636" cy="539500"/>
          </a:xfrm>
          <a:prstGeom prst="rect">
            <a:avLst/>
          </a:prstGeom>
        </p:spPr>
      </p:pic>
      <p:sp>
        <p:nvSpPr>
          <p:cNvPr id="18" name="文本框 42">
            <a:extLst>
              <a:ext uri="{FF2B5EF4-FFF2-40B4-BE49-F238E27FC236}">
                <a16:creationId xmlns:a16="http://schemas.microsoft.com/office/drawing/2014/main" id="{EF9B9541-540A-4865-8767-AD14094D507F}"/>
              </a:ext>
            </a:extLst>
          </p:cNvPr>
          <p:cNvSpPr txBox="1"/>
          <p:nvPr/>
        </p:nvSpPr>
        <p:spPr>
          <a:xfrm>
            <a:off x="189950" y="4541629"/>
            <a:ext cx="4685173"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IARC delivered two dedicated reports to the meetings:</a:t>
            </a:r>
            <a:endParaRPr lang="zh-CN" altLang="en-US" sz="2000" dirty="0">
              <a:solidFill>
                <a:srgbClr val="C00000"/>
              </a:solidFill>
              <a:latin typeface="Arial" panose="020B0604020202020204" pitchFamily="34" charset="0"/>
              <a:cs typeface="Arial" panose="020B0604020202020204" pitchFamily="34" charset="0"/>
            </a:endParaRPr>
          </a:p>
        </p:txBody>
      </p:sp>
      <p:pic>
        <p:nvPicPr>
          <p:cNvPr id="19" name="Picture 18"/>
          <p:cNvPicPr/>
          <p:nvPr/>
        </p:nvPicPr>
        <p:blipFill rotWithShape="1">
          <a:blip r:embed="rId3"/>
          <a:srcRect b="39666"/>
          <a:stretch/>
        </p:blipFill>
        <p:spPr>
          <a:xfrm>
            <a:off x="4947920" y="3749085"/>
            <a:ext cx="2668445" cy="3000860"/>
          </a:xfrm>
          <a:prstGeom prst="rect">
            <a:avLst/>
          </a:prstGeom>
        </p:spPr>
      </p:pic>
      <p:pic>
        <p:nvPicPr>
          <p:cNvPr id="20" name="Picture 19"/>
          <p:cNvPicPr/>
          <p:nvPr/>
        </p:nvPicPr>
        <p:blipFill>
          <a:blip r:embed="rId4"/>
          <a:stretch>
            <a:fillRect/>
          </a:stretch>
        </p:blipFill>
        <p:spPr>
          <a:xfrm>
            <a:off x="7777569" y="3770222"/>
            <a:ext cx="2502449" cy="2958586"/>
          </a:xfrm>
          <a:prstGeom prst="rect">
            <a:avLst/>
          </a:prstGeom>
        </p:spPr>
      </p:pic>
      <p:pic>
        <p:nvPicPr>
          <p:cNvPr id="21" name="Picture 20"/>
          <p:cNvPicPr/>
          <p:nvPr/>
        </p:nvPicPr>
        <p:blipFill>
          <a:blip r:embed="rId5"/>
          <a:stretch>
            <a:fillRect/>
          </a:stretch>
        </p:blipFill>
        <p:spPr>
          <a:xfrm>
            <a:off x="8547738" y="762814"/>
            <a:ext cx="2868924" cy="1671342"/>
          </a:xfrm>
          <a:prstGeom prst="rect">
            <a:avLst/>
          </a:prstGeom>
        </p:spPr>
      </p:pic>
      <p:pic>
        <p:nvPicPr>
          <p:cNvPr id="22" name="Picture 21"/>
          <p:cNvPicPr/>
          <p:nvPr/>
        </p:nvPicPr>
        <p:blipFill>
          <a:blip r:embed="rId6"/>
          <a:stretch>
            <a:fillRect/>
          </a:stretch>
        </p:blipFill>
        <p:spPr>
          <a:xfrm>
            <a:off x="9160923" y="2145097"/>
            <a:ext cx="2944802" cy="1582339"/>
          </a:xfrm>
          <a:prstGeom prst="rect">
            <a:avLst/>
          </a:prstGeom>
        </p:spPr>
      </p:pic>
      <p:pic>
        <p:nvPicPr>
          <p:cNvPr id="23" name="Picture 22"/>
          <p:cNvPicPr>
            <a:picLocks noChangeAspect="1"/>
          </p:cNvPicPr>
          <p:nvPr/>
        </p:nvPicPr>
        <p:blipFill>
          <a:blip r:embed="rId7"/>
          <a:stretch>
            <a:fillRect/>
          </a:stretch>
        </p:blipFill>
        <p:spPr>
          <a:xfrm>
            <a:off x="4669727" y="825942"/>
            <a:ext cx="3824255" cy="2282929"/>
          </a:xfrm>
          <a:prstGeom prst="rect">
            <a:avLst/>
          </a:prstGeom>
        </p:spPr>
      </p:pic>
    </p:spTree>
    <p:extLst>
      <p:ext uri="{BB962C8B-B14F-4D97-AF65-F5344CB8AC3E}">
        <p14:creationId xmlns:p14="http://schemas.microsoft.com/office/powerpoint/2010/main" val="1041521232"/>
      </p:ext>
    </p:extLst>
  </p:cSld>
  <p:clrMapOvr>
    <a:masterClrMapping/>
  </p:clrMapOvr>
  <mc:AlternateContent xmlns:mc="http://schemas.openxmlformats.org/markup-compatibility/2006">
    <mc:Choice xmlns:p14="http://schemas.microsoft.com/office/powerpoint/2010/main" Requires="p14">
      <p:transition spd="slow" p14:dur="2000" advTm="158"/>
    </mc:Choice>
    <mc:Fallback>
      <p:transition spd="slow" advTm="158"/>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21" name="Object 5"/>
          <p:cNvGraphicFramePr>
            <a:graphicFrameLocks noChangeAspect="1"/>
          </p:cNvGraphicFramePr>
          <p:nvPr/>
        </p:nvGraphicFramePr>
        <p:xfrm>
          <a:off x="5842000" y="2120900"/>
          <a:ext cx="914400" cy="179388"/>
        </p:xfrm>
        <a:graphic>
          <a:graphicData uri="http://schemas.openxmlformats.org/presentationml/2006/ole">
            <mc:AlternateContent xmlns:mc="http://schemas.openxmlformats.org/markup-compatibility/2006">
              <mc:Choice xmlns:v="urn:schemas-microsoft-com:vml" Requires="v">
                <p:oleObj spid="_x0000_s5602" name="Equation" r:id="rId4" imgW="428207" imgH="666100" progId="">
                  <p:embed/>
                </p:oleObj>
              </mc:Choice>
              <mc:Fallback>
                <p:oleObj name="Equation" r:id="rId4" imgW="428207" imgH="666100" progId="">
                  <p:embed/>
                  <p:pic>
                    <p:nvPicPr>
                      <p:cNvPr id="92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6"/>
          <p:cNvGraphicFramePr>
            <a:graphicFrameLocks noChangeAspect="1"/>
          </p:cNvGraphicFramePr>
          <p:nvPr/>
        </p:nvGraphicFramePr>
        <p:xfrm>
          <a:off x="5591175" y="2133600"/>
          <a:ext cx="914400" cy="179388"/>
        </p:xfrm>
        <a:graphic>
          <a:graphicData uri="http://schemas.openxmlformats.org/presentationml/2006/ole">
            <mc:AlternateContent xmlns:mc="http://schemas.openxmlformats.org/markup-compatibility/2006">
              <mc:Choice xmlns:v="urn:schemas-microsoft-com:vml" Requires="v">
                <p:oleObj spid="_x0000_s5603" name="Equation" r:id="rId6" imgW="428207" imgH="666100" progId="">
                  <p:embed/>
                </p:oleObj>
              </mc:Choice>
              <mc:Fallback>
                <p:oleObj name="Equation" r:id="rId6" imgW="428207" imgH="666100" progId="">
                  <p:embed/>
                  <p:pic>
                    <p:nvPicPr>
                      <p:cNvPr id="9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1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5"/>
          <p:cNvGraphicFramePr>
            <a:graphicFrameLocks noChangeAspect="1"/>
          </p:cNvGraphicFramePr>
          <p:nvPr>
            <p:extLst/>
          </p:nvPr>
        </p:nvGraphicFramePr>
        <p:xfrm>
          <a:off x="5692000" y="3740900"/>
          <a:ext cx="914400" cy="179388"/>
        </p:xfrm>
        <a:graphic>
          <a:graphicData uri="http://schemas.openxmlformats.org/presentationml/2006/ole">
            <mc:AlternateContent xmlns:mc="http://schemas.openxmlformats.org/markup-compatibility/2006">
              <mc:Choice xmlns:v="urn:schemas-microsoft-com:vml" Requires="v">
                <p:oleObj spid="_x0000_s5604" name="Equation" r:id="rId8" imgW="428207" imgH="666100" progId="">
                  <p:embed/>
                </p:oleObj>
              </mc:Choice>
              <mc:Fallback>
                <p:oleObj name="Equation" r:id="rId8" imgW="428207" imgH="666100" progId="">
                  <p:embed/>
                  <p:pic>
                    <p:nvPicPr>
                      <p:cNvPr id="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2000" y="374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6"/>
          <p:cNvGraphicFramePr>
            <a:graphicFrameLocks noChangeAspect="1"/>
          </p:cNvGraphicFramePr>
          <p:nvPr>
            <p:extLst/>
          </p:nvPr>
        </p:nvGraphicFramePr>
        <p:xfrm>
          <a:off x="5441175" y="3753600"/>
          <a:ext cx="914400" cy="179388"/>
        </p:xfrm>
        <a:graphic>
          <a:graphicData uri="http://schemas.openxmlformats.org/presentationml/2006/ole">
            <mc:AlternateContent xmlns:mc="http://schemas.openxmlformats.org/markup-compatibility/2006">
              <mc:Choice xmlns:v="urn:schemas-microsoft-com:vml" Requires="v">
                <p:oleObj spid="_x0000_s5605" name="Equation" r:id="rId9" imgW="428207" imgH="666100" progId="">
                  <p:embed/>
                </p:oleObj>
              </mc:Choice>
              <mc:Fallback>
                <p:oleObj name="Equation" r:id="rId9" imgW="428207" imgH="666100" progId="">
                  <p:embed/>
                  <p:pic>
                    <p:nvPicPr>
                      <p:cNvPr id="9"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1175" y="375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5"/>
          <p:cNvGraphicFramePr>
            <a:graphicFrameLocks noChangeAspect="1"/>
          </p:cNvGraphicFramePr>
          <p:nvPr/>
        </p:nvGraphicFramePr>
        <p:xfrm>
          <a:off x="5842000" y="2120900"/>
          <a:ext cx="914400" cy="179388"/>
        </p:xfrm>
        <a:graphic>
          <a:graphicData uri="http://schemas.openxmlformats.org/presentationml/2006/ole">
            <mc:AlternateContent xmlns:mc="http://schemas.openxmlformats.org/markup-compatibility/2006">
              <mc:Choice xmlns:v="urn:schemas-microsoft-com:vml" Requires="v">
                <p:oleObj spid="_x0000_s5606" name="Equation" r:id="rId10" imgW="428207" imgH="666100" progId="">
                  <p:embed/>
                </p:oleObj>
              </mc:Choice>
              <mc:Fallback>
                <p:oleObj name="Equation" r:id="rId10" imgW="428207" imgH="666100" progId="">
                  <p:embed/>
                  <p:pic>
                    <p:nvPicPr>
                      <p:cNvPr id="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nvGraphicFramePr>
        <p:xfrm>
          <a:off x="5591175" y="2133600"/>
          <a:ext cx="914400" cy="179388"/>
        </p:xfrm>
        <a:graphic>
          <a:graphicData uri="http://schemas.openxmlformats.org/presentationml/2006/ole">
            <mc:AlternateContent xmlns:mc="http://schemas.openxmlformats.org/markup-compatibility/2006">
              <mc:Choice xmlns:v="urn:schemas-microsoft-com:vml" Requires="v">
                <p:oleObj spid="_x0000_s5607" name="Equation" r:id="rId11" imgW="428207" imgH="666100" progId="">
                  <p:embed/>
                </p:oleObj>
              </mc:Choice>
              <mc:Fallback>
                <p:oleObj name="Equation" r:id="rId11" imgW="428207" imgH="666100" progId="">
                  <p:embed/>
                  <p:pic>
                    <p:nvPicPr>
                      <p:cNvPr id="2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1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196" y="1214998"/>
            <a:ext cx="3877224"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195788" y="4768535"/>
            <a:ext cx="4320000" cy="2042998"/>
            <a:chOff x="6094825" y="945002"/>
            <a:chExt cx="4320000" cy="2042998"/>
          </a:xfrm>
        </p:grpSpPr>
        <p:sp>
          <p:nvSpPr>
            <p:cNvPr id="12" name="矩形 11"/>
            <p:cNvSpPr/>
            <p:nvPr/>
          </p:nvSpPr>
          <p:spPr>
            <a:xfrm>
              <a:off x="7644000" y="2700000"/>
              <a:ext cx="1440000" cy="288000"/>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Layout of RF region</a:t>
              </a:r>
              <a:endParaRPr lang="zh-CN" altLang="en-US" sz="1200"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4825" y="945002"/>
              <a:ext cx="4320000" cy="1754998"/>
            </a:xfrm>
            <a:prstGeom prst="rect">
              <a:avLst/>
            </a:prstGeom>
          </p:spPr>
        </p:pic>
      </p:grpSp>
      <p:sp>
        <p:nvSpPr>
          <p:cNvPr id="18" name="标题 1"/>
          <p:cNvSpPr txBox="1">
            <a:spLocks/>
          </p:cNvSpPr>
          <p:nvPr/>
        </p:nvSpPr>
        <p:spPr>
          <a:xfrm>
            <a:off x="0" y="-6598"/>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Electrostatic-Magnetic Deflector for Higgs</a:t>
            </a:r>
          </a:p>
        </p:txBody>
      </p:sp>
      <p:sp>
        <p:nvSpPr>
          <p:cNvPr id="14" name="TextBox 13"/>
          <p:cNvSpPr txBox="1"/>
          <p:nvPr/>
        </p:nvSpPr>
        <p:spPr>
          <a:xfrm>
            <a:off x="4562682" y="4904834"/>
            <a:ext cx="4328829" cy="1754326"/>
          </a:xfrm>
          <a:prstGeom prst="rect">
            <a:avLst/>
          </a:prstGeom>
          <a:solidFill>
            <a:schemeClr val="accent2">
              <a:lumMod val="40000"/>
              <a:lumOff val="60000"/>
            </a:schemeClr>
          </a:solidFill>
        </p:spPr>
        <p:txBody>
          <a:bodyPr wrap="square" rtlCol="0">
            <a:spAutoFit/>
          </a:bodyPr>
          <a:lstStyle/>
          <a:p>
            <a:pPr marL="285750" indent="-285750">
              <a:buFont typeface="Arial" panose="020B0604020202020204" pitchFamily="34" charset="0"/>
              <a:buChar char="•"/>
            </a:pPr>
            <a:r>
              <a:rPr lang="en-US" altLang="zh-CN" dirty="0" smtClean="0">
                <a:solidFill>
                  <a:srgbClr val="C00000"/>
                </a:solidFill>
                <a:latin typeface="Arial" panose="020B0604020202020204" pitchFamily="34" charset="0"/>
                <a:cs typeface="Arial" panose="020B0604020202020204" pitchFamily="34" charset="0"/>
              </a:rPr>
              <a:t>Higgs Energy requires the acceleration of e- &amp;</a:t>
            </a:r>
            <a:r>
              <a:rPr lang="en-US" altLang="zh-CN" dirty="0">
                <a:solidFill>
                  <a:srgbClr val="C00000"/>
                </a:solidFill>
                <a:latin typeface="Arial" panose="020B0604020202020204" pitchFamily="34" charset="0"/>
                <a:cs typeface="Arial" panose="020B0604020202020204" pitchFamily="34" charset="0"/>
              </a:rPr>
              <a:t> </a:t>
            </a:r>
            <a:r>
              <a:rPr lang="en-US" altLang="zh-CN" dirty="0" smtClean="0">
                <a:solidFill>
                  <a:srgbClr val="C00000"/>
                </a:solidFill>
                <a:latin typeface="Arial" panose="020B0604020202020204" pitchFamily="34" charset="0"/>
                <a:cs typeface="Arial" panose="020B0604020202020204" pitchFamily="34" charset="0"/>
              </a:rPr>
              <a:t>+by both RF stations</a:t>
            </a:r>
          </a:p>
          <a:p>
            <a:pPr marL="285750" indent="-285750">
              <a:buFont typeface="Arial" panose="020B0604020202020204" pitchFamily="34" charset="0"/>
              <a:buChar char="•"/>
            </a:pPr>
            <a:r>
              <a:rPr lang="en-US" altLang="zh-CN" dirty="0" smtClean="0">
                <a:solidFill>
                  <a:srgbClr val="C00000"/>
                </a:solidFill>
                <a:latin typeface="Arial" panose="020B0604020202020204" pitchFamily="34" charset="0"/>
                <a:cs typeface="Arial" panose="020B0604020202020204" pitchFamily="34" charset="0"/>
              </a:rPr>
              <a:t>Electro-Magnetic </a:t>
            </a:r>
            <a:r>
              <a:rPr lang="en-US" altLang="zh-CN" dirty="0" err="1" smtClean="0">
                <a:solidFill>
                  <a:srgbClr val="C00000"/>
                </a:solidFill>
                <a:latin typeface="Arial" panose="020B0604020202020204" pitchFamily="34" charset="0"/>
                <a:cs typeface="Arial" panose="020B0604020202020204" pitchFamily="34" charset="0"/>
              </a:rPr>
              <a:t>Seperator</a:t>
            </a:r>
            <a:r>
              <a:rPr lang="en-US" altLang="zh-CN" dirty="0" smtClean="0">
                <a:solidFill>
                  <a:srgbClr val="C00000"/>
                </a:solidFill>
                <a:latin typeface="Arial" panose="020B0604020202020204" pitchFamily="34" charset="0"/>
                <a:cs typeface="Arial" panose="020B0604020202020204" pitchFamily="34" charset="0"/>
              </a:rPr>
              <a:t> are installed to deflect e-/e+ to inner/outer rings</a:t>
            </a:r>
          </a:p>
        </p:txBody>
      </p:sp>
      <p:graphicFrame>
        <p:nvGraphicFramePr>
          <p:cNvPr id="21" name="表格 40"/>
          <p:cNvGraphicFramePr>
            <a:graphicFrameLocks noGrp="1"/>
          </p:cNvGraphicFramePr>
          <p:nvPr>
            <p:extLst>
              <p:ext uri="{D42A27DB-BD31-4B8C-83A1-F6EECF244321}">
                <p14:modId xmlns:p14="http://schemas.microsoft.com/office/powerpoint/2010/main" val="3735594198"/>
              </p:ext>
            </p:extLst>
          </p:nvPr>
        </p:nvGraphicFramePr>
        <p:xfrm>
          <a:off x="3811895" y="810267"/>
          <a:ext cx="5087360" cy="1434757"/>
        </p:xfrm>
        <a:graphic>
          <a:graphicData uri="http://schemas.openxmlformats.org/drawingml/2006/table">
            <a:tbl>
              <a:tblPr firstRow="1" bandRow="1">
                <a:tableStyleId>{5C22544A-7EE6-4342-B048-85BDC9FD1C3A}</a:tableStyleId>
              </a:tblPr>
              <a:tblGrid>
                <a:gridCol w="1092041">
                  <a:extLst>
                    <a:ext uri="{9D8B030D-6E8A-4147-A177-3AD203B41FA5}">
                      <a16:colId xmlns:a16="http://schemas.microsoft.com/office/drawing/2014/main" val="20000"/>
                    </a:ext>
                  </a:extLst>
                </a:gridCol>
                <a:gridCol w="971170">
                  <a:extLst>
                    <a:ext uri="{9D8B030D-6E8A-4147-A177-3AD203B41FA5}">
                      <a16:colId xmlns:a16="http://schemas.microsoft.com/office/drawing/2014/main" val="20001"/>
                    </a:ext>
                  </a:extLst>
                </a:gridCol>
                <a:gridCol w="890239">
                  <a:extLst>
                    <a:ext uri="{9D8B030D-6E8A-4147-A177-3AD203B41FA5}">
                      <a16:colId xmlns:a16="http://schemas.microsoft.com/office/drawing/2014/main" val="20002"/>
                    </a:ext>
                  </a:extLst>
                </a:gridCol>
                <a:gridCol w="1294893">
                  <a:extLst>
                    <a:ext uri="{9D8B030D-6E8A-4147-A177-3AD203B41FA5}">
                      <a16:colId xmlns:a16="http://schemas.microsoft.com/office/drawing/2014/main" val="20003"/>
                    </a:ext>
                  </a:extLst>
                </a:gridCol>
                <a:gridCol w="839017">
                  <a:extLst>
                    <a:ext uri="{9D8B030D-6E8A-4147-A177-3AD203B41FA5}">
                      <a16:colId xmlns:a16="http://schemas.microsoft.com/office/drawing/2014/main" val="20004"/>
                    </a:ext>
                  </a:extLst>
                </a:gridCol>
              </a:tblGrid>
              <a:tr h="288033">
                <a:tc>
                  <a:txBody>
                    <a:bodyPr/>
                    <a:lstStyle/>
                    <a:p>
                      <a:endParaRPr lang="zh-CN" altLang="en-US" sz="1400" dirty="0">
                        <a:latin typeface="Times New Roman" panose="02020603050405020304" pitchFamily="18" charset="0"/>
                        <a:cs typeface="Times New Roman" panose="02020603050405020304" pitchFamily="18" charset="0"/>
                      </a:endParaRPr>
                    </a:p>
                  </a:txBody>
                  <a:tcPr/>
                </a:tc>
                <a:tc>
                  <a:txBody>
                    <a:bodyPr/>
                    <a:lstStyle/>
                    <a:p>
                      <a:r>
                        <a:rPr lang="en-US" altLang="zh-CN" sz="1400" dirty="0" smtClean="0">
                          <a:latin typeface="Times New Roman" panose="02020603050405020304" pitchFamily="18" charset="0"/>
                          <a:cs typeface="Times New Roman" panose="02020603050405020304" pitchFamily="18" charset="0"/>
                        </a:rPr>
                        <a:t>Filed</a:t>
                      </a:r>
                      <a:endParaRPr lang="zh-CN" altLang="en-US" sz="1400" dirty="0">
                        <a:latin typeface="Times New Roman" panose="02020603050405020304" pitchFamily="18" charset="0"/>
                        <a:cs typeface="Times New Roman" panose="02020603050405020304" pitchFamily="18" charset="0"/>
                      </a:endParaRPr>
                    </a:p>
                  </a:txBody>
                  <a:tcPr/>
                </a:tc>
                <a:tc>
                  <a:txBody>
                    <a:bodyPr/>
                    <a:lstStyle/>
                    <a:p>
                      <a:r>
                        <a:rPr lang="en-US" altLang="zh-CN" sz="1400" dirty="0" smtClean="0">
                          <a:latin typeface="Times New Roman" panose="02020603050405020304" pitchFamily="18" charset="0"/>
                          <a:cs typeface="Times New Roman" panose="02020603050405020304" pitchFamily="18" charset="0"/>
                        </a:rPr>
                        <a:t>Effective</a:t>
                      </a:r>
                      <a:r>
                        <a:rPr lang="en-US" altLang="zh-CN" sz="1400" baseline="0" dirty="0" smtClean="0">
                          <a:latin typeface="Times New Roman" panose="02020603050405020304" pitchFamily="18" charset="0"/>
                          <a:cs typeface="Times New Roman" panose="02020603050405020304" pitchFamily="18" charset="0"/>
                        </a:rPr>
                        <a:t> </a:t>
                      </a:r>
                      <a:r>
                        <a:rPr lang="en-US" altLang="zh-CN" sz="1400" dirty="0" smtClean="0">
                          <a:latin typeface="Times New Roman" panose="02020603050405020304" pitchFamily="18" charset="0"/>
                          <a:cs typeface="Times New Roman" panose="02020603050405020304" pitchFamily="18" charset="0"/>
                        </a:rPr>
                        <a:t>Length </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marL="0" algn="l" defTabSz="914400" rtl="0" eaLnBrk="1" latinLnBrk="0" hangingPunct="1"/>
                      <a:r>
                        <a:rPr lang="en-US" altLang="ko-KR" sz="1400" b="1" kern="1200" dirty="0" smtClean="0">
                          <a:solidFill>
                            <a:schemeClr val="lt1"/>
                          </a:solidFill>
                          <a:latin typeface="Times New Roman" panose="02020603050405020304" pitchFamily="18" charset="0"/>
                          <a:ea typeface="+mn-ea"/>
                          <a:cs typeface="Times New Roman" panose="02020603050405020304" pitchFamily="18" charset="0"/>
                        </a:rPr>
                        <a:t>Good field region</a:t>
                      </a:r>
                      <a:endParaRPr lang="zh-CN" altLang="en-US" sz="1400" b="1" kern="1200" dirty="0">
                        <a:solidFill>
                          <a:schemeClr val="lt1"/>
                        </a:solidFill>
                        <a:latin typeface="Times New Roman" panose="02020603050405020304" pitchFamily="18" charset="0"/>
                        <a:ea typeface="+mn-ea"/>
                        <a:cs typeface="Times New Roman" panose="02020603050405020304" pitchFamily="18" charset="0"/>
                      </a:endParaRPr>
                    </a:p>
                  </a:txBody>
                  <a:tcPr/>
                </a:tc>
                <a:tc>
                  <a:txBody>
                    <a:bodyPr/>
                    <a:lstStyle/>
                    <a:p>
                      <a:pPr marL="0" algn="l" defTabSz="914400" rtl="0" eaLnBrk="1" latinLnBrk="0" hangingPunct="1"/>
                      <a:r>
                        <a:rPr lang="en-US" altLang="zh-CN" sz="1400" b="1" kern="1200" dirty="0" smtClean="0">
                          <a:solidFill>
                            <a:schemeClr val="lt1"/>
                          </a:solidFill>
                          <a:latin typeface="Times New Roman" panose="02020603050405020304" pitchFamily="18" charset="0"/>
                          <a:ea typeface="+mn-ea"/>
                          <a:cs typeface="Times New Roman" panose="02020603050405020304" pitchFamily="18" charset="0"/>
                        </a:rPr>
                        <a:t>Stability</a:t>
                      </a:r>
                      <a:endParaRPr lang="zh-CN" altLang="en-US" sz="1400" b="1" kern="1200" dirty="0">
                        <a:solidFill>
                          <a:schemeClr val="lt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0"/>
                  </a:ext>
                </a:extLst>
              </a:tr>
              <a:tr h="398437">
                <a:tc>
                  <a:txBody>
                    <a:bodyPr/>
                    <a:lstStyle/>
                    <a:p>
                      <a:pPr algn="l"/>
                      <a:r>
                        <a:rPr lang="en-US" altLang="zh-CN" sz="1400" dirty="0" smtClean="0">
                          <a:latin typeface="Times New Roman" panose="02020603050405020304" pitchFamily="18" charset="0"/>
                          <a:cs typeface="Times New Roman" panose="02020603050405020304" pitchFamily="18" charset="0"/>
                        </a:rPr>
                        <a:t>Electrostatic</a:t>
                      </a:r>
                      <a:r>
                        <a:rPr lang="en-US" altLang="zh-CN" sz="1400" baseline="0" dirty="0" smtClean="0">
                          <a:latin typeface="Times New Roman" panose="02020603050405020304" pitchFamily="18" charset="0"/>
                          <a:cs typeface="Times New Roman" panose="02020603050405020304" pitchFamily="18" charset="0"/>
                        </a:rPr>
                        <a:t> separator</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l"/>
                      <a:r>
                        <a:rPr lang="en-US" altLang="zh-CN" sz="1400" dirty="0" smtClean="0">
                          <a:latin typeface="Times New Roman" panose="02020603050405020304" pitchFamily="18" charset="0"/>
                          <a:cs typeface="Times New Roman" panose="02020603050405020304" pitchFamily="18" charset="0"/>
                        </a:rPr>
                        <a:t>2.0MV/m</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l"/>
                      <a:r>
                        <a:rPr lang="en-US" altLang="zh-CN" sz="1400" dirty="0" smtClean="0">
                          <a:latin typeface="Times New Roman" panose="02020603050405020304" pitchFamily="18" charset="0"/>
                          <a:cs typeface="Times New Roman" panose="02020603050405020304" pitchFamily="18" charset="0"/>
                        </a:rPr>
                        <a:t>4m</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400" kern="1200" dirty="0" smtClean="0">
                          <a:solidFill>
                            <a:schemeClr val="dk1"/>
                          </a:solidFill>
                          <a:latin typeface="Times New Roman" panose="02020603050405020304" pitchFamily="18" charset="0"/>
                          <a:ea typeface="+mn-ea"/>
                          <a:cs typeface="Times New Roman" panose="02020603050405020304" pitchFamily="18" charset="0"/>
                        </a:rPr>
                        <a:t>46mm ⅹ11mm</a:t>
                      </a:r>
                      <a:endParaRPr lang="ko-KR" altLang="en-US" sz="1400" kern="1200" dirty="0" smtClean="0">
                        <a:solidFill>
                          <a:schemeClr val="dk1"/>
                        </a:solidFill>
                        <a:latin typeface="Times New Roman" panose="02020603050405020304" pitchFamily="18" charset="0"/>
                        <a:ea typeface="+mn-ea"/>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chemeClr val="dk1"/>
                          </a:solidFill>
                          <a:effectLst/>
                          <a:latin typeface="Times New Roman" panose="02020603050405020304" pitchFamily="18" charset="0"/>
                          <a:ea typeface="+mn-ea"/>
                          <a:cs typeface="Times New Roman" panose="02020603050405020304" pitchFamily="18" charset="0"/>
                        </a:rPr>
                        <a:t>5</a:t>
                      </a:r>
                      <a:r>
                        <a:rPr lang="zh-CN" altLang="zh-CN" sz="1400" kern="1200" dirty="0" smtClean="0">
                          <a:solidFill>
                            <a:schemeClr val="dk1"/>
                          </a:solidFill>
                          <a:effectLst/>
                          <a:latin typeface="Times New Roman" panose="02020603050405020304" pitchFamily="18" charset="0"/>
                          <a:ea typeface="+mn-ea"/>
                          <a:cs typeface="Times New Roman" panose="02020603050405020304" pitchFamily="18" charset="0"/>
                        </a:rPr>
                        <a:t>ⅹ</a:t>
                      </a:r>
                      <a:r>
                        <a:rPr lang="en-US" altLang="zh-CN" sz="1400" kern="1200" dirty="0" smtClean="0">
                          <a:solidFill>
                            <a:schemeClr val="dk1"/>
                          </a:solidFill>
                          <a:effectLst/>
                          <a:latin typeface="Times New Roman" panose="02020603050405020304" pitchFamily="18" charset="0"/>
                          <a:ea typeface="+mn-ea"/>
                          <a:cs typeface="Times New Roman" panose="02020603050405020304" pitchFamily="18" charset="0"/>
                        </a:rPr>
                        <a:t>10</a:t>
                      </a:r>
                      <a:r>
                        <a:rPr lang="en-US" altLang="zh-CN" sz="1400" kern="1200" baseline="30000" dirty="0" smtClean="0">
                          <a:solidFill>
                            <a:schemeClr val="dk1"/>
                          </a:solidFill>
                          <a:effectLst/>
                          <a:latin typeface="Times New Roman" panose="02020603050405020304" pitchFamily="18" charset="0"/>
                          <a:ea typeface="+mn-ea"/>
                          <a:cs typeface="Times New Roman" panose="02020603050405020304" pitchFamily="18" charset="0"/>
                        </a:rPr>
                        <a:t>-4</a:t>
                      </a:r>
                      <a:endParaRPr lang="ko-KR" altLang="en-US" sz="1400" kern="120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1"/>
                  </a:ext>
                </a:extLst>
              </a:tr>
              <a:tr h="398437">
                <a:tc>
                  <a:txBody>
                    <a:bodyPr/>
                    <a:lstStyle/>
                    <a:p>
                      <a:pPr algn="l"/>
                      <a:r>
                        <a:rPr lang="en-US" altLang="zh-CN" sz="1400" dirty="0" smtClean="0">
                          <a:latin typeface="Times New Roman" panose="02020603050405020304" pitchFamily="18" charset="0"/>
                          <a:cs typeface="Times New Roman" panose="02020603050405020304" pitchFamily="18" charset="0"/>
                        </a:rPr>
                        <a:t>Dipole</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l"/>
                      <a:r>
                        <a:rPr lang="en-US" altLang="zh-CN" sz="1400" dirty="0" smtClean="0">
                          <a:latin typeface="Times New Roman" panose="02020603050405020304" pitchFamily="18" charset="0"/>
                          <a:cs typeface="Times New Roman" panose="02020603050405020304" pitchFamily="18" charset="0"/>
                        </a:rPr>
                        <a:t>66.7Gauss</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l"/>
                      <a:r>
                        <a:rPr lang="en-US" altLang="zh-CN" sz="1400" dirty="0" smtClean="0">
                          <a:latin typeface="Times New Roman" panose="02020603050405020304" pitchFamily="18" charset="0"/>
                          <a:cs typeface="Times New Roman" panose="02020603050405020304" pitchFamily="18" charset="0"/>
                        </a:rPr>
                        <a:t>4m</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400" kern="1200" dirty="0" smtClean="0">
                          <a:solidFill>
                            <a:schemeClr val="dk1"/>
                          </a:solidFill>
                          <a:latin typeface="Times New Roman" panose="02020603050405020304" pitchFamily="18" charset="0"/>
                          <a:ea typeface="+mn-ea"/>
                          <a:cs typeface="Times New Roman" panose="02020603050405020304" pitchFamily="18" charset="0"/>
                        </a:rPr>
                        <a:t>46mm ⅹ11mm</a:t>
                      </a:r>
                      <a:endParaRPr lang="ko-KR" altLang="en-US" sz="1400" kern="1200" dirty="0" smtClean="0">
                        <a:solidFill>
                          <a:schemeClr val="dk1"/>
                        </a:solidFill>
                        <a:latin typeface="Times New Roman" panose="02020603050405020304" pitchFamily="18" charset="0"/>
                        <a:ea typeface="+mn-ea"/>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chemeClr val="dk1"/>
                          </a:solidFill>
                          <a:effectLst/>
                          <a:latin typeface="Times New Roman" panose="02020603050405020304" pitchFamily="18" charset="0"/>
                          <a:ea typeface="+mn-ea"/>
                          <a:cs typeface="Times New Roman" panose="02020603050405020304" pitchFamily="18" charset="0"/>
                        </a:rPr>
                        <a:t>5</a:t>
                      </a:r>
                      <a:r>
                        <a:rPr lang="zh-CN" altLang="zh-CN" sz="1400" kern="1200" dirty="0" smtClean="0">
                          <a:solidFill>
                            <a:schemeClr val="dk1"/>
                          </a:solidFill>
                          <a:effectLst/>
                          <a:latin typeface="Times New Roman" panose="02020603050405020304" pitchFamily="18" charset="0"/>
                          <a:ea typeface="+mn-ea"/>
                          <a:cs typeface="Times New Roman" panose="02020603050405020304" pitchFamily="18" charset="0"/>
                        </a:rPr>
                        <a:t>ⅹ</a:t>
                      </a:r>
                      <a:r>
                        <a:rPr lang="en-US" altLang="zh-CN" sz="1400" kern="1200" dirty="0" smtClean="0">
                          <a:solidFill>
                            <a:schemeClr val="dk1"/>
                          </a:solidFill>
                          <a:effectLst/>
                          <a:latin typeface="Times New Roman" panose="02020603050405020304" pitchFamily="18" charset="0"/>
                          <a:ea typeface="+mn-ea"/>
                          <a:cs typeface="Times New Roman" panose="02020603050405020304" pitchFamily="18" charset="0"/>
                        </a:rPr>
                        <a:t>10</a:t>
                      </a:r>
                      <a:r>
                        <a:rPr lang="en-US" altLang="zh-CN" sz="1400" kern="1200" baseline="30000" dirty="0" smtClean="0">
                          <a:solidFill>
                            <a:schemeClr val="dk1"/>
                          </a:solidFill>
                          <a:effectLst/>
                          <a:latin typeface="Times New Roman" panose="02020603050405020304" pitchFamily="18" charset="0"/>
                          <a:ea typeface="+mn-ea"/>
                          <a:cs typeface="Times New Roman" panose="02020603050405020304" pitchFamily="18" charset="0"/>
                        </a:rPr>
                        <a:t>-4</a:t>
                      </a:r>
                      <a:endParaRPr lang="ko-KR" altLang="en-US" sz="1400" kern="120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grpSp>
        <p:nvGrpSpPr>
          <p:cNvPr id="22" name="Group 21"/>
          <p:cNvGrpSpPr/>
          <p:nvPr/>
        </p:nvGrpSpPr>
        <p:grpSpPr>
          <a:xfrm>
            <a:off x="4262653" y="2468561"/>
            <a:ext cx="4320000" cy="2088000"/>
            <a:chOff x="4860000" y="1800000"/>
            <a:chExt cx="4320000" cy="2088000"/>
          </a:xfrm>
        </p:grpSpPr>
        <p:pic>
          <p:nvPicPr>
            <p:cNvPr id="23" name="图片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60000" y="1800000"/>
              <a:ext cx="4320000" cy="1857429"/>
            </a:xfrm>
            <a:prstGeom prst="rect">
              <a:avLst/>
            </a:prstGeom>
          </p:spPr>
        </p:pic>
        <p:sp>
          <p:nvSpPr>
            <p:cNvPr id="24" name="矩形 1"/>
            <p:cNvSpPr/>
            <p:nvPr/>
          </p:nvSpPr>
          <p:spPr>
            <a:xfrm>
              <a:off x="5399999" y="3600000"/>
              <a:ext cx="3240000" cy="288000"/>
            </a:xfrm>
            <a:prstGeom prst="rect">
              <a:avLst/>
            </a:prstGeom>
          </p:spPr>
          <p:txBody>
            <a:bodyPr wrap="none">
              <a:spAutoFit/>
            </a:bodyPr>
            <a:lstStyle/>
            <a:p>
              <a:r>
                <a:rPr lang="en-US" altLang="zh-CN" sz="1200" dirty="0">
                  <a:latin typeface="Times New Roman" pitchFamily="18" charset="0"/>
                </a:rPr>
                <a:t>Schematic of  Electrostatic-Magnetic </a:t>
              </a:r>
              <a:r>
                <a:rPr lang="en-US" altLang="zh-CN" sz="1200" dirty="0" smtClean="0">
                  <a:latin typeface="Times New Roman" pitchFamily="18" charset="0"/>
                </a:rPr>
                <a:t>separator</a:t>
              </a:r>
              <a:endParaRPr lang="zh-CN" altLang="en-US" sz="1200" dirty="0"/>
            </a:p>
          </p:txBody>
        </p:sp>
      </p:grpSp>
      <p:pic>
        <p:nvPicPr>
          <p:cNvPr id="15" name="Picture 14"/>
          <p:cNvPicPr>
            <a:picLocks noChangeAspect="1"/>
          </p:cNvPicPr>
          <p:nvPr/>
        </p:nvPicPr>
        <p:blipFill>
          <a:blip r:embed="rId15"/>
          <a:stretch>
            <a:fillRect/>
          </a:stretch>
        </p:blipFill>
        <p:spPr>
          <a:xfrm>
            <a:off x="8891511" y="1756440"/>
            <a:ext cx="3497095" cy="2134855"/>
          </a:xfrm>
          <a:prstGeom prst="rect">
            <a:avLst/>
          </a:prstGeom>
        </p:spPr>
      </p:pic>
      <p:pic>
        <p:nvPicPr>
          <p:cNvPr id="16" name="Picture 15"/>
          <p:cNvPicPr>
            <a:picLocks noChangeAspect="1"/>
          </p:cNvPicPr>
          <p:nvPr/>
        </p:nvPicPr>
        <p:blipFill>
          <a:blip r:embed="rId16"/>
          <a:stretch>
            <a:fillRect/>
          </a:stretch>
        </p:blipFill>
        <p:spPr>
          <a:xfrm>
            <a:off x="9191745" y="4325990"/>
            <a:ext cx="3000255" cy="2299630"/>
          </a:xfrm>
          <a:prstGeom prst="rect">
            <a:avLst/>
          </a:prstGeom>
        </p:spPr>
      </p:pic>
      <p:sp>
        <p:nvSpPr>
          <p:cNvPr id="17" name="Slide Number Placeholder 16"/>
          <p:cNvSpPr>
            <a:spLocks noGrp="1"/>
          </p:cNvSpPr>
          <p:nvPr>
            <p:ph type="sldNum" sz="quarter" idx="12"/>
          </p:nvPr>
        </p:nvSpPr>
        <p:spPr/>
        <p:txBody>
          <a:bodyPr/>
          <a:lstStyle/>
          <a:p>
            <a:fld id="{27F552FA-C358-4F70-9CE8-3E41459FCE36}" type="slidenum">
              <a:rPr lang="zh-CN" altLang="en-US" smtClean="0"/>
              <a:t>40</a:t>
            </a:fld>
            <a:endParaRPr lang="zh-CN" altLang="en-US"/>
          </a:p>
        </p:txBody>
      </p:sp>
      <p:sp>
        <p:nvSpPr>
          <p:cNvPr id="28" name="文本框 29"/>
          <p:cNvSpPr txBox="1"/>
          <p:nvPr/>
        </p:nvSpPr>
        <p:spPr>
          <a:xfrm>
            <a:off x="10810413" y="776193"/>
            <a:ext cx="1422400" cy="368300"/>
          </a:xfrm>
          <a:prstGeom prst="rect">
            <a:avLst/>
          </a:prstGeom>
          <a:noFill/>
        </p:spPr>
        <p:txBody>
          <a:bodyPr wrap="square" rtlCol="0">
            <a:spAutoFit/>
          </a:bodyPr>
          <a:lstStyle/>
          <a:p>
            <a:r>
              <a:rPr lang="en-US" altLang="zh-CN" dirty="0" smtClean="0"/>
              <a:t>B. Chen</a:t>
            </a:r>
            <a:endParaRPr lang="en-US" altLang="zh-CN" dirty="0"/>
          </a:p>
        </p:txBody>
      </p:sp>
    </p:spTree>
    <p:extLst>
      <p:ext uri="{BB962C8B-B14F-4D97-AF65-F5344CB8AC3E}">
        <p14:creationId xmlns:p14="http://schemas.microsoft.com/office/powerpoint/2010/main" val="1808356054"/>
      </p:ext>
    </p:extLst>
  </p:cSld>
  <p:clrMapOvr>
    <a:masterClrMapping/>
  </p:clrMapOvr>
  <mc:AlternateContent xmlns:mc="http://schemas.openxmlformats.org/markup-compatibility/2006">
    <mc:Choice xmlns:p14="http://schemas.microsoft.com/office/powerpoint/2010/main" Requires="p14">
      <p:transition spd="slow" p14:dur="2000" advTm="412"/>
    </mc:Choice>
    <mc:Fallback>
      <p:transition spd="slow" advTm="412"/>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9AE70B2-8BF9-45C0-BB95-33D1B9D3A854}" type="slidenum">
              <a:rPr lang="zh-CN" altLang="en-US" smtClean="0"/>
              <a:t>41</a:t>
            </a:fld>
            <a:endParaRPr lang="zh-CN" altLang="en-US" dirty="0"/>
          </a:p>
        </p:txBody>
      </p:sp>
      <p:sp>
        <p:nvSpPr>
          <p:cNvPr id="7170" name="标题 1"/>
          <p:cNvSpPr>
            <a:spLocks noGrp="1"/>
          </p:cNvSpPr>
          <p:nvPr/>
        </p:nvSpPr>
        <p:spPr>
          <a:xfrm>
            <a:off x="719525" y="70"/>
            <a:ext cx="10969200" cy="705600"/>
          </a:xfrm>
          <a:prstGeom prst="rect">
            <a:avLst/>
          </a:prstGeo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algn="ctr"/>
            <a:r>
              <a:rPr lang="en-US" altLang="zh-CN" sz="3200"/>
              <a:t>CEPC Electrostatic-Magnetic Deflector</a:t>
            </a:r>
            <a:endParaRPr lang="en-US" altLang="zh-CN" sz="3200" b="1"/>
          </a:p>
        </p:txBody>
      </p:sp>
      <p:graphicFrame>
        <p:nvGraphicFramePr>
          <p:cNvPr id="18" name="Object 5"/>
          <p:cNvGraphicFramePr>
            <a:graphicFrameLocks noChangeAspect="1"/>
          </p:cNvGraphicFramePr>
          <p:nvPr>
            <p:extLst>
              <p:ext uri="{D42A27DB-BD31-4B8C-83A1-F6EECF244321}">
                <p14:modId xmlns:p14="http://schemas.microsoft.com/office/powerpoint/2010/main" val="2111794235"/>
              </p:ext>
            </p:extLst>
          </p:nvPr>
        </p:nvGraphicFramePr>
        <p:xfrm>
          <a:off x="5907960" y="563757"/>
          <a:ext cx="914400" cy="179388"/>
        </p:xfrm>
        <a:graphic>
          <a:graphicData uri="http://schemas.openxmlformats.org/presentationml/2006/ole">
            <mc:AlternateContent xmlns:mc="http://schemas.openxmlformats.org/markup-compatibility/2006">
              <mc:Choice xmlns:v="urn:schemas-microsoft-com:vml" Requires="v">
                <p:oleObj spid="_x0000_s3562" name="Equation" r:id="rId4" imgW="427990" imgH="666115" progId="Equation.DSMT4">
                  <p:embed/>
                </p:oleObj>
              </mc:Choice>
              <mc:Fallback>
                <p:oleObj name="Equation" r:id="rId4" imgW="427990" imgH="666115" progId="Equation.DSMT4">
                  <p:embed/>
                  <p:pic>
                    <p:nvPicPr>
                      <p:cNvPr id="1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7960" y="563757"/>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6"/>
          <p:cNvGraphicFramePr>
            <a:graphicFrameLocks noChangeAspect="1"/>
          </p:cNvGraphicFramePr>
          <p:nvPr>
            <p:extLst>
              <p:ext uri="{D42A27DB-BD31-4B8C-83A1-F6EECF244321}">
                <p14:modId xmlns:p14="http://schemas.microsoft.com/office/powerpoint/2010/main" val="37127535"/>
              </p:ext>
            </p:extLst>
          </p:nvPr>
        </p:nvGraphicFramePr>
        <p:xfrm>
          <a:off x="5657135" y="576457"/>
          <a:ext cx="914400" cy="179388"/>
        </p:xfrm>
        <a:graphic>
          <a:graphicData uri="http://schemas.openxmlformats.org/presentationml/2006/ole">
            <mc:AlternateContent xmlns:mc="http://schemas.openxmlformats.org/markup-compatibility/2006">
              <mc:Choice xmlns:v="urn:schemas-microsoft-com:vml" Requires="v">
                <p:oleObj spid="_x0000_s3563" name="Equation" r:id="rId6" imgW="427990" imgH="666115" progId="Equation.DSMT4">
                  <p:embed/>
                </p:oleObj>
              </mc:Choice>
              <mc:Fallback>
                <p:oleObj name="Equation" r:id="rId6" imgW="427990" imgH="666115" progId="Equation.DSMT4">
                  <p:embed/>
                  <p:pic>
                    <p:nvPicPr>
                      <p:cNvPr id="19"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7135" y="576457"/>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5"/>
          <p:cNvGraphicFramePr>
            <a:graphicFrameLocks noChangeAspect="1"/>
          </p:cNvGraphicFramePr>
          <p:nvPr>
            <p:extLst>
              <p:ext uri="{D42A27DB-BD31-4B8C-83A1-F6EECF244321}">
                <p14:modId xmlns:p14="http://schemas.microsoft.com/office/powerpoint/2010/main" val="2687659897"/>
              </p:ext>
            </p:extLst>
          </p:nvPr>
        </p:nvGraphicFramePr>
        <p:xfrm>
          <a:off x="6096383" y="2819390"/>
          <a:ext cx="914400" cy="179388"/>
        </p:xfrm>
        <a:graphic>
          <a:graphicData uri="http://schemas.openxmlformats.org/presentationml/2006/ole">
            <mc:AlternateContent xmlns:mc="http://schemas.openxmlformats.org/markup-compatibility/2006">
              <mc:Choice xmlns:v="urn:schemas-microsoft-com:vml" Requires="v">
                <p:oleObj spid="_x0000_s3564" name="Equation" r:id="rId8" imgW="427990" imgH="666115" progId="Equation.DSMT4">
                  <p:embed/>
                </p:oleObj>
              </mc:Choice>
              <mc:Fallback>
                <p:oleObj name="Equation" r:id="rId8" imgW="427990" imgH="666115" progId="Equation.DSMT4">
                  <p:embed/>
                  <p:pic>
                    <p:nvPicPr>
                      <p:cNvPr id="22"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383" y="281939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6"/>
          <p:cNvGraphicFramePr>
            <a:graphicFrameLocks noChangeAspect="1"/>
          </p:cNvGraphicFramePr>
          <p:nvPr>
            <p:extLst>
              <p:ext uri="{D42A27DB-BD31-4B8C-83A1-F6EECF244321}">
                <p14:modId xmlns:p14="http://schemas.microsoft.com/office/powerpoint/2010/main" val="3949255494"/>
              </p:ext>
            </p:extLst>
          </p:nvPr>
        </p:nvGraphicFramePr>
        <p:xfrm>
          <a:off x="5845558" y="2832090"/>
          <a:ext cx="914400" cy="179388"/>
        </p:xfrm>
        <a:graphic>
          <a:graphicData uri="http://schemas.openxmlformats.org/presentationml/2006/ole">
            <mc:AlternateContent xmlns:mc="http://schemas.openxmlformats.org/markup-compatibility/2006">
              <mc:Choice xmlns:v="urn:schemas-microsoft-com:vml" Requires="v">
                <p:oleObj spid="_x0000_s3565" name="Equation" r:id="rId9" imgW="427990" imgH="666115" progId="Equation.DSMT4">
                  <p:embed/>
                </p:oleObj>
              </mc:Choice>
              <mc:Fallback>
                <p:oleObj name="Equation" r:id="rId9" imgW="427990" imgH="666115" progId="Equation.DSMT4">
                  <p:embed/>
                  <p:pic>
                    <p:nvPicPr>
                      <p:cNvPr id="23"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5558" y="283209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图片 8"/>
          <p:cNvPicPr>
            <a:picLocks noChangeAspect="1"/>
          </p:cNvPicPr>
          <p:nvPr/>
        </p:nvPicPr>
        <p:blipFill rotWithShape="1">
          <a:blip r:embed="rId10"/>
          <a:srcRect t="23175" b="3761"/>
          <a:stretch>
            <a:fillRect/>
          </a:stretch>
        </p:blipFill>
        <p:spPr>
          <a:xfrm>
            <a:off x="6254284" y="2914310"/>
            <a:ext cx="3727916" cy="2042318"/>
          </a:xfrm>
          <a:prstGeom prst="rect">
            <a:avLst/>
          </a:prstGeom>
        </p:spPr>
      </p:pic>
      <p:pic>
        <p:nvPicPr>
          <p:cNvPr id="212994" name="Picture 2" descr="D:\_照片\20210921\二极磁铁\微信图片_20210921164116.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94624" y="5075023"/>
            <a:ext cx="3777261" cy="1745502"/>
          </a:xfrm>
          <a:prstGeom prst="rect">
            <a:avLst/>
          </a:prstGeom>
          <a:noFill/>
          <a:extLst>
            <a:ext uri="{909E8E84-426E-40DD-AFC4-6F175D3DCCD1}">
              <a14:hiddenFill xmlns:a14="http://schemas.microsoft.com/office/drawing/2010/main">
                <a:solidFill>
                  <a:srgbClr val="FFFFFF"/>
                </a:solidFill>
              </a14:hiddenFill>
            </a:ext>
          </a:extLst>
        </p:spPr>
      </p:pic>
      <p:pic>
        <p:nvPicPr>
          <p:cNvPr id="212997" name="Picture 5" descr="D:\_照片\20210921\二极磁铁\微信图片_2021092116413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805888" y="5054600"/>
            <a:ext cx="2377440" cy="178308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09253" y="2903210"/>
            <a:ext cx="1887220" cy="2070735"/>
          </a:xfrm>
          <a:prstGeom prst="rect">
            <a:avLst/>
          </a:prstGeom>
        </p:spPr>
      </p:pic>
      <p:sp>
        <p:nvSpPr>
          <p:cNvPr id="12" name="矩形 11"/>
          <p:cNvSpPr/>
          <p:nvPr/>
        </p:nvSpPr>
        <p:spPr>
          <a:xfrm>
            <a:off x="10770402" y="681331"/>
            <a:ext cx="1351503" cy="337185"/>
          </a:xfrm>
          <a:prstGeom prst="rect">
            <a:avLst/>
          </a:prstGeom>
        </p:spPr>
        <p:txBody>
          <a:bodyPr wrap="square">
            <a:spAutoFit/>
          </a:bodyPr>
          <a:lstStyle/>
          <a:p>
            <a:r>
              <a:rPr lang="en-US" altLang="zh-CN" sz="1600" dirty="0"/>
              <a:t>B. Chen</a:t>
            </a:r>
            <a:endParaRPr lang="zh-CN" altLang="en-US" sz="1600" dirty="0"/>
          </a:p>
        </p:txBody>
      </p:sp>
      <p:graphicFrame>
        <p:nvGraphicFramePr>
          <p:cNvPr id="45" name="表格 7"/>
          <p:cNvGraphicFramePr/>
          <p:nvPr>
            <p:custDataLst>
              <p:tags r:id="rId2"/>
            </p:custDataLst>
            <p:extLst>
              <p:ext uri="{D42A27DB-BD31-4B8C-83A1-F6EECF244321}">
                <p14:modId xmlns:p14="http://schemas.microsoft.com/office/powerpoint/2010/main" val="1922069125"/>
              </p:ext>
            </p:extLst>
          </p:nvPr>
        </p:nvGraphicFramePr>
        <p:xfrm>
          <a:off x="235700" y="969303"/>
          <a:ext cx="5222775" cy="2509657"/>
        </p:xfrm>
        <a:graphic>
          <a:graphicData uri="http://schemas.openxmlformats.org/drawingml/2006/table">
            <a:tbl>
              <a:tblPr firstRow="1" bandRow="1">
                <a:tableStyleId>{5940675A-B579-460E-94D1-54222C63F5DA}</a:tableStyleId>
              </a:tblPr>
              <a:tblGrid>
                <a:gridCol w="1295597">
                  <a:extLst>
                    <a:ext uri="{9D8B030D-6E8A-4147-A177-3AD203B41FA5}">
                      <a16:colId xmlns:a16="http://schemas.microsoft.com/office/drawing/2014/main" val="20000"/>
                    </a:ext>
                  </a:extLst>
                </a:gridCol>
                <a:gridCol w="1190098">
                  <a:extLst>
                    <a:ext uri="{9D8B030D-6E8A-4147-A177-3AD203B41FA5}">
                      <a16:colId xmlns:a16="http://schemas.microsoft.com/office/drawing/2014/main" val="20002"/>
                    </a:ext>
                  </a:extLst>
                </a:gridCol>
                <a:gridCol w="1304973">
                  <a:extLst>
                    <a:ext uri="{9D8B030D-6E8A-4147-A177-3AD203B41FA5}">
                      <a16:colId xmlns:a16="http://schemas.microsoft.com/office/drawing/2014/main" val="509377674"/>
                    </a:ext>
                  </a:extLst>
                </a:gridCol>
                <a:gridCol w="1432107">
                  <a:extLst>
                    <a:ext uri="{9D8B030D-6E8A-4147-A177-3AD203B41FA5}">
                      <a16:colId xmlns:a16="http://schemas.microsoft.com/office/drawing/2014/main" val="20003"/>
                    </a:ext>
                  </a:extLst>
                </a:gridCol>
              </a:tblGrid>
              <a:tr h="344259">
                <a:tc>
                  <a:txBody>
                    <a:bodyPr/>
                    <a:lstStyle/>
                    <a:p>
                      <a:pPr algn="ctr">
                        <a:buNone/>
                      </a:pPr>
                      <a:r>
                        <a:rPr lang="en-US" altLang="zh-CN" sz="1400" b="1" dirty="0" smtClean="0">
                          <a:latin typeface="Times New Roman" pitchFamily="18" charset="0"/>
                          <a:cs typeface="Times New Roman" pitchFamily="18" charset="0"/>
                        </a:rPr>
                        <a:t>Index</a:t>
                      </a:r>
                      <a:endParaRPr lang="en-US" altLang="en-US" sz="14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lgn="ctr">
                        <a:buNone/>
                      </a:pPr>
                      <a:r>
                        <a:rPr lang="en-US" sz="1400" b="1" kern="1200" dirty="0" smtClean="0">
                          <a:solidFill>
                            <a:schemeClr val="tx1"/>
                          </a:solidFill>
                          <a:latin typeface="Times New Roman" pitchFamily="18" charset="0"/>
                          <a:ea typeface="+mn-ea"/>
                          <a:cs typeface="Times New Roman" pitchFamily="18" charset="0"/>
                        </a:rPr>
                        <a:t>indicators</a:t>
                      </a:r>
                      <a:endParaRPr lang="en-US" altLang="en-US" sz="1400" b="1" kern="1200" dirty="0">
                        <a:solidFill>
                          <a:schemeClr val="tx1"/>
                        </a:solidFill>
                        <a:latin typeface="Times New Roman" pitchFamily="18" charset="0"/>
                        <a:ea typeface="+mn-ea"/>
                        <a:cs typeface="Times New Roman" pitchFamily="18" charset="0"/>
                      </a:endParaRPr>
                    </a:p>
                  </a:txBody>
                  <a:tcPr marL="68580" marR="6858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lgn="ctr">
                        <a:buNone/>
                      </a:pPr>
                      <a:r>
                        <a:rPr lang="en-US" altLang="zh-CN" sz="1400" b="1" dirty="0" smtClean="0">
                          <a:latin typeface="Times New Roman" panose="02020603050405020304" pitchFamily="18" charset="0"/>
                          <a:cs typeface="Times New Roman" panose="02020603050405020304" pitchFamily="18" charset="0"/>
                        </a:rPr>
                        <a:t>Factory test </a:t>
                      </a:r>
                      <a:endParaRPr lang="en-US" altLang="en-US" sz="1400" b="1" kern="1200" dirty="0">
                        <a:solidFill>
                          <a:schemeClr val="tx1"/>
                        </a:solidFill>
                        <a:latin typeface="Times New Roman" pitchFamily="18" charset="0"/>
                        <a:ea typeface="+mn-ea"/>
                        <a:cs typeface="Times New Roman" pitchFamily="18" charset="0"/>
                      </a:endParaRPr>
                    </a:p>
                  </a:txBody>
                  <a:tcPr marL="68580" marR="6858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lgn="ctr">
                        <a:buNone/>
                      </a:pPr>
                      <a:r>
                        <a:rPr lang="en-US" altLang="zh-CN" sz="1400" b="1" kern="1200" dirty="0" smtClean="0">
                          <a:solidFill>
                            <a:schemeClr val="tx1"/>
                          </a:solidFill>
                          <a:latin typeface="Times New Roman" pitchFamily="18" charset="0"/>
                          <a:ea typeface="+mn-ea"/>
                          <a:cs typeface="Times New Roman" pitchFamily="18" charset="0"/>
                        </a:rPr>
                        <a:t>Test results</a:t>
                      </a:r>
                      <a:endParaRPr lang="zh-CN" altLang="en-US" sz="1400" b="1" kern="1200" dirty="0">
                        <a:solidFill>
                          <a:schemeClr val="tx1"/>
                        </a:solidFill>
                        <a:latin typeface="Times New Roman" pitchFamily="18" charset="0"/>
                        <a:ea typeface="+mn-ea"/>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2619">
                <a:tc>
                  <a:txBody>
                    <a:bodyPr/>
                    <a:lstStyle/>
                    <a:p>
                      <a:pPr marL="0" algn="l" defTabSz="914400" rtl="0" eaLnBrk="1" fontAlgn="ctr" latinLnBrk="0" hangingPunct="1">
                        <a:buNone/>
                      </a:pPr>
                      <a:r>
                        <a:rPr lang="en-US" altLang="zh-CN" sz="1400" b="1"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Vacuum leakage rate </a:t>
                      </a:r>
                      <a:endParaRPr lang="en-US" altLang="en-US" sz="1400" b="1"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indent="0" algn="ctr" defTabSz="914400" eaLnBrk="0" fontAlgn="base" latinLnBrk="0" hangingPunct="0">
                        <a:spcBef>
                          <a:spcPct val="0"/>
                        </a:spcBef>
                        <a:spcAft>
                          <a:spcPct val="0"/>
                        </a:spcAft>
                        <a:buFont typeface="Arial" panose="020B0604020202020204" pitchFamily="34" charset="0"/>
                        <a:buNone/>
                      </a:pPr>
                      <a:endParaRPr lang="en-US" altLang="en-US" sz="1400" b="1" i="0" u="none" kern="1200" baseline="0" dirty="0">
                        <a:solidFill>
                          <a:schemeClr val="tx1"/>
                        </a:solidFill>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lang="en-US" altLang="zh-CN" sz="1400" b="0" i="0" u="none" kern="1200" baseline="0" dirty="0" smtClean="0">
                          <a:solidFill>
                            <a:schemeClr val="tx1"/>
                          </a:solidFill>
                          <a:latin typeface="Times New Roman" panose="02020603050405020304" pitchFamily="18" charset="0"/>
                          <a:ea typeface="+mn-ea"/>
                          <a:cs typeface="Times New Roman" panose="02020603050405020304" pitchFamily="18" charset="0"/>
                        </a:rPr>
                        <a:t>≤1x10-10Pa.m3/s</a:t>
                      </a:r>
                      <a:endParaRPr lang="en-US" altLang="en-US" sz="1400" b="0" i="0" u="none" kern="1200" baseline="0" dirty="0" smtClean="0">
                        <a:solidFill>
                          <a:schemeClr val="tx1"/>
                        </a:solidFill>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lgn="ctr">
                        <a:buNone/>
                      </a:pPr>
                      <a:r>
                        <a:rPr lang="en-US" altLang="zh-CN" sz="1400" b="1" dirty="0" smtClean="0">
                          <a:solidFill>
                            <a:srgbClr val="3333FF"/>
                          </a:solidFill>
                          <a:latin typeface="Times New Roman" panose="02020603050405020304" charset="0"/>
                          <a:ea typeface="Times New Roman" panose="02020603050405020304" charset="0"/>
                          <a:cs typeface="Times New Roman" panose="02020603050405020304" charset="0"/>
                        </a:rPr>
                        <a:t>2</a:t>
                      </a:r>
                      <a:r>
                        <a:rPr lang="en-US" altLang="en-US" sz="1400" b="1" dirty="0" smtClean="0">
                          <a:solidFill>
                            <a:srgbClr val="3333FF"/>
                          </a:solidFill>
                          <a:latin typeface="Times New Roman" panose="02020603050405020304" charset="0"/>
                          <a:ea typeface="Times New Roman" panose="02020603050405020304" charset="0"/>
                          <a:cs typeface="Times New Roman" panose="02020603050405020304" charset="0"/>
                        </a:rPr>
                        <a:t>×10-</a:t>
                      </a:r>
                      <a:r>
                        <a:rPr lang="en-US" altLang="zh-CN" sz="1400" b="1" dirty="0" smtClean="0">
                          <a:solidFill>
                            <a:srgbClr val="3333FF"/>
                          </a:solidFill>
                          <a:latin typeface="Times New Roman" panose="02020603050405020304" charset="0"/>
                          <a:ea typeface="Times New Roman" panose="02020603050405020304" charset="0"/>
                          <a:cs typeface="Times New Roman" panose="02020603050405020304" charset="0"/>
                        </a:rPr>
                        <a:t>13</a:t>
                      </a:r>
                      <a:r>
                        <a:rPr lang="en-US" altLang="en-US" sz="1400" b="1" dirty="0" smtClean="0">
                          <a:solidFill>
                            <a:srgbClr val="3333FF"/>
                          </a:solidFill>
                          <a:latin typeface="Times New Roman" panose="02020603050405020304" charset="0"/>
                          <a:ea typeface="Times New Roman" panose="02020603050405020304" charset="0"/>
                          <a:cs typeface="Times New Roman" panose="02020603050405020304" charset="0"/>
                        </a:rPr>
                        <a:t>Pa·m3/s</a:t>
                      </a:r>
                      <a:endParaRPr lang="en-US" altLang="en-US" sz="1400" b="1" dirty="0">
                        <a:solidFill>
                          <a:srgbClr val="3333FF"/>
                        </a:solidFill>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2619">
                <a:tc>
                  <a:txBody>
                    <a:bodyPr/>
                    <a:lstStyle/>
                    <a:p>
                      <a:pPr algn="l" fontAlgn="ctr"/>
                      <a:r>
                        <a:rPr lang="en-US" altLang="zh-CN" sz="1400" b="1" u="none" strike="noStrike" dirty="0" smtClean="0">
                          <a:effectLst/>
                          <a:latin typeface="Times New Roman" panose="02020603050405020304" pitchFamily="18" charset="0"/>
                          <a:cs typeface="Times New Roman" panose="02020603050405020304" pitchFamily="18" charset="0"/>
                        </a:rPr>
                        <a:t>Vacuum pressure</a:t>
                      </a:r>
                      <a:endParaRPr lang="zh-CN" alt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indent="0" algn="ctr" defTabSz="914400" eaLnBrk="0" fontAlgn="base" latinLnBrk="0" hangingPunct="0">
                        <a:spcBef>
                          <a:spcPct val="0"/>
                        </a:spcBef>
                        <a:spcAft>
                          <a:spcPct val="0"/>
                        </a:spcAft>
                        <a:buFont typeface="Arial" panose="020B0604020202020204" pitchFamily="34" charset="0"/>
                        <a:buNone/>
                      </a:pPr>
                      <a:r>
                        <a:rPr lang="en-US" altLang="zh-CN" sz="1400" b="1" i="0" u="none" kern="1200" baseline="0" dirty="0" smtClean="0">
                          <a:solidFill>
                            <a:schemeClr val="tx1"/>
                          </a:solidFill>
                          <a:latin typeface="Times New Roman" panose="02020603050405020304" pitchFamily="18" charset="0"/>
                          <a:ea typeface="+mn-ea"/>
                          <a:cs typeface="Times New Roman" panose="02020603050405020304" pitchFamily="18" charset="0"/>
                        </a:rPr>
                        <a:t>≤</a:t>
                      </a:r>
                      <a:r>
                        <a:rPr lang="en-US" altLang="zh-CN" sz="1400" b="0" kern="1200" dirty="0" smtClean="0">
                          <a:solidFill>
                            <a:schemeClr val="tx1"/>
                          </a:solidFill>
                          <a:latin typeface="Times New Roman" panose="02020603050405020304" pitchFamily="18" charset="0"/>
                          <a:ea typeface="+mn-ea"/>
                          <a:cs typeface="Times New Roman" panose="02020603050405020304" pitchFamily="18" charset="0"/>
                        </a:rPr>
                        <a:t>2.0</a:t>
                      </a:r>
                      <a:r>
                        <a:rPr lang="en-US" altLang="zh-CN" sz="1400" b="1" kern="1200" dirty="0" smtClean="0">
                          <a:solidFill>
                            <a:schemeClr val="tx1"/>
                          </a:solidFill>
                          <a:latin typeface="Times New Roman" panose="02020603050405020304" charset="0"/>
                          <a:ea typeface="Times New Roman" panose="02020603050405020304" charset="0"/>
                          <a:cs typeface="Times New Roman" panose="02020603050405020304" charset="0"/>
                        </a:rPr>
                        <a:t>×</a:t>
                      </a:r>
                      <a:r>
                        <a:rPr lang="en-US" altLang="zh-CN" sz="1400" b="0" kern="1200" dirty="0" smtClean="0">
                          <a:solidFill>
                            <a:schemeClr val="tx1"/>
                          </a:solidFill>
                          <a:latin typeface="Times New Roman" panose="02020603050405020304" pitchFamily="18" charset="0"/>
                          <a:ea typeface="+mn-ea"/>
                          <a:cs typeface="Times New Roman" panose="02020603050405020304" pitchFamily="18" charset="0"/>
                        </a:rPr>
                        <a:t>10</a:t>
                      </a:r>
                      <a:r>
                        <a:rPr lang="en-US" altLang="zh-CN" sz="1400" b="0" kern="1200" baseline="30000" dirty="0" smtClean="0">
                          <a:solidFill>
                            <a:schemeClr val="tx1"/>
                          </a:solidFill>
                          <a:latin typeface="Times New Roman" panose="02020603050405020304" pitchFamily="18" charset="0"/>
                          <a:ea typeface="+mn-ea"/>
                          <a:cs typeface="Times New Roman" panose="02020603050405020304" pitchFamily="18" charset="0"/>
                        </a:rPr>
                        <a:t>-10</a:t>
                      </a:r>
                      <a:r>
                        <a:rPr lang="en-US" altLang="zh-CN" sz="1400" b="0" kern="1200" dirty="0" smtClean="0">
                          <a:solidFill>
                            <a:schemeClr val="tx1"/>
                          </a:solidFill>
                          <a:latin typeface="Times New Roman" panose="02020603050405020304" pitchFamily="18" charset="0"/>
                          <a:ea typeface="+mn-ea"/>
                          <a:cs typeface="Times New Roman" panose="02020603050405020304" pitchFamily="18" charset="0"/>
                        </a:rPr>
                        <a:t>Torr</a:t>
                      </a:r>
                      <a:endParaRPr lang="en-US" altLang="en-US" sz="1400" b="1" i="0" u="none" kern="1200" baseline="0" dirty="0">
                        <a:solidFill>
                          <a:schemeClr val="tx1"/>
                        </a:solidFill>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lang="en-US" altLang="zh-CN" sz="1400" b="0" i="0" u="none" kern="1200" baseline="0" dirty="0" smtClean="0">
                          <a:solidFill>
                            <a:schemeClr val="tx1"/>
                          </a:solidFill>
                          <a:latin typeface="Times New Roman" panose="02020603050405020304" pitchFamily="18" charset="0"/>
                          <a:ea typeface="+mn-ea"/>
                          <a:cs typeface="Times New Roman" panose="02020603050405020304" pitchFamily="18" charset="0"/>
                        </a:rPr>
                        <a:t>≤</a:t>
                      </a:r>
                      <a:r>
                        <a:rPr lang="en-US" altLang="zh-CN" sz="1400" b="0" kern="1200" dirty="0" smtClean="0">
                          <a:solidFill>
                            <a:schemeClr val="tx1"/>
                          </a:solidFill>
                          <a:latin typeface="Times New Roman" panose="02020603050405020304" pitchFamily="18" charset="0"/>
                          <a:ea typeface="+mn-ea"/>
                          <a:cs typeface="Times New Roman" panose="02020603050405020304" pitchFamily="18" charset="0"/>
                        </a:rPr>
                        <a:t>4.0</a:t>
                      </a:r>
                      <a:r>
                        <a:rPr lang="en-US" altLang="zh-CN" sz="1400" b="0" kern="1200" dirty="0" smtClean="0">
                          <a:solidFill>
                            <a:schemeClr val="tx1"/>
                          </a:solidFill>
                          <a:latin typeface="Times New Roman" panose="02020603050405020304" charset="0"/>
                          <a:ea typeface="Times New Roman" panose="02020603050405020304" charset="0"/>
                          <a:cs typeface="Times New Roman" panose="02020603050405020304" charset="0"/>
                        </a:rPr>
                        <a:t>×</a:t>
                      </a:r>
                      <a:r>
                        <a:rPr lang="en-US" altLang="zh-CN" sz="1400" b="0" kern="1200" dirty="0" smtClean="0">
                          <a:solidFill>
                            <a:schemeClr val="tx1"/>
                          </a:solidFill>
                          <a:latin typeface="Times New Roman" panose="02020603050405020304" pitchFamily="18" charset="0"/>
                          <a:ea typeface="+mn-ea"/>
                          <a:cs typeface="Times New Roman" panose="02020603050405020304" pitchFamily="18" charset="0"/>
                        </a:rPr>
                        <a:t>10</a:t>
                      </a:r>
                      <a:r>
                        <a:rPr lang="en-US" altLang="zh-CN" sz="1400" b="0" kern="1200" baseline="30000" dirty="0" smtClean="0">
                          <a:solidFill>
                            <a:schemeClr val="tx1"/>
                          </a:solidFill>
                          <a:latin typeface="Times New Roman" panose="02020603050405020304" pitchFamily="18" charset="0"/>
                          <a:ea typeface="+mn-ea"/>
                          <a:cs typeface="Times New Roman" panose="02020603050405020304" pitchFamily="18" charset="0"/>
                        </a:rPr>
                        <a:t>-10</a:t>
                      </a:r>
                      <a:r>
                        <a:rPr lang="en-US" altLang="zh-CN" sz="1400" b="0" kern="1200" dirty="0" smtClean="0">
                          <a:solidFill>
                            <a:schemeClr val="tx1"/>
                          </a:solidFill>
                          <a:latin typeface="Times New Roman" panose="02020603050405020304" pitchFamily="18" charset="0"/>
                          <a:ea typeface="+mn-ea"/>
                          <a:cs typeface="Times New Roman" panose="02020603050405020304" pitchFamily="18" charset="0"/>
                        </a:rPr>
                        <a:t>Torr</a:t>
                      </a:r>
                      <a:endParaRPr lang="en-US" altLang="en-US" sz="1400" b="0" i="0" u="none" kern="1200" baseline="0" dirty="0" smtClean="0">
                        <a:solidFill>
                          <a:schemeClr val="tx1"/>
                        </a:solidFill>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indent="0" algn="ctr" defTabSz="914400" rtl="0" eaLnBrk="1" fontAlgn="base" latinLnBrk="0" hangingPunct="1">
                        <a:spcBef>
                          <a:spcPct val="0"/>
                        </a:spcBef>
                        <a:spcAft>
                          <a:spcPct val="0"/>
                        </a:spcAft>
                        <a:buFont typeface="Arial" panose="020B0604020202020204" pitchFamily="34" charset="0"/>
                        <a:buNone/>
                      </a:pPr>
                      <a:r>
                        <a:rPr lang="en-US" altLang="zh-CN" sz="1400" b="1" kern="1200" dirty="0" smtClean="0">
                          <a:solidFill>
                            <a:srgbClr val="3333FF"/>
                          </a:solidFill>
                          <a:latin typeface="Times New Roman" panose="02020603050405020304" charset="0"/>
                          <a:ea typeface="Times New Roman" panose="02020603050405020304" charset="0"/>
                          <a:cs typeface="Times New Roman" panose="02020603050405020304" charset="0"/>
                        </a:rPr>
                        <a:t>≤1.0×</a:t>
                      </a:r>
                      <a:r>
                        <a:rPr lang="en-US" altLang="zh-CN" sz="1400" b="1" kern="1200" dirty="0" smtClean="0">
                          <a:solidFill>
                            <a:srgbClr val="3333FF"/>
                          </a:solidFill>
                          <a:latin typeface="Times New Roman" panose="02020603050405020304" pitchFamily="18" charset="0"/>
                          <a:ea typeface="+mn-ea"/>
                          <a:cs typeface="Times New Roman" panose="02020603050405020304" pitchFamily="18" charset="0"/>
                        </a:rPr>
                        <a:t>10</a:t>
                      </a:r>
                      <a:r>
                        <a:rPr lang="en-US" altLang="zh-CN" sz="1400" b="1" kern="1200" baseline="30000" dirty="0" smtClean="0">
                          <a:solidFill>
                            <a:srgbClr val="3333FF"/>
                          </a:solidFill>
                          <a:latin typeface="Times New Roman" panose="02020603050405020304" pitchFamily="18" charset="0"/>
                          <a:ea typeface="+mn-ea"/>
                          <a:cs typeface="Times New Roman" panose="02020603050405020304" pitchFamily="18" charset="0"/>
                        </a:rPr>
                        <a:t>-10</a:t>
                      </a:r>
                      <a:r>
                        <a:rPr lang="en-US" altLang="zh-CN" sz="1400" b="1" kern="1200" dirty="0" smtClean="0">
                          <a:solidFill>
                            <a:srgbClr val="3333FF"/>
                          </a:solidFill>
                          <a:latin typeface="Times New Roman" panose="02020603050405020304" charset="0"/>
                          <a:ea typeface="Times New Roman" panose="02020603050405020304" charset="0"/>
                          <a:cs typeface="Times New Roman" panose="02020603050405020304" charset="0"/>
                        </a:rPr>
                        <a:t>Torr</a:t>
                      </a:r>
                      <a:endParaRPr lang="en-US" altLang="en-US" sz="1400" b="1" kern="1200" dirty="0">
                        <a:solidFill>
                          <a:srgbClr val="3333FF"/>
                        </a:solidFill>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3283">
                <a:tc>
                  <a:txBody>
                    <a:bodyPr/>
                    <a:lstStyle/>
                    <a:p>
                      <a:pPr algn="l" fontAlgn="ctr"/>
                      <a:r>
                        <a:rPr lang="en-US" altLang="zh-CN" sz="1400" b="1" u="none" strike="noStrike" dirty="0" smtClean="0">
                          <a:effectLst/>
                          <a:latin typeface="Times New Roman" panose="02020603050405020304" pitchFamily="18" charset="0"/>
                          <a:cs typeface="Times New Roman" panose="02020603050405020304" pitchFamily="18" charset="0"/>
                        </a:rPr>
                        <a:t>Maximum conditioning voltage</a:t>
                      </a:r>
                      <a:endParaRPr lang="zh-CN" alt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indent="0" algn="ctr" defTabSz="914400" eaLnBrk="0" fontAlgn="base" latinLnBrk="0" hangingPunct="0">
                        <a:spcBef>
                          <a:spcPct val="0"/>
                        </a:spcBef>
                        <a:spcAft>
                          <a:spcPct val="0"/>
                        </a:spcAft>
                        <a:buFont typeface="Arial" panose="020B0604020202020204" pitchFamily="34" charset="0"/>
                        <a:buNone/>
                      </a:pPr>
                      <a:endParaRPr lang="en-US" altLang="en-US" sz="1400" b="1" i="0" u="none" kern="1200" baseline="0" dirty="0">
                        <a:solidFill>
                          <a:schemeClr val="tx1"/>
                        </a:solidFill>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lang="en-US" altLang="zh-CN" sz="1400" b="0" i="0" u="none" kern="1200" baseline="0" dirty="0" smtClean="0">
                          <a:solidFill>
                            <a:schemeClr val="tx1"/>
                          </a:solidFill>
                          <a:latin typeface="Times New Roman" panose="02020603050405020304" pitchFamily="18" charset="0"/>
                          <a:ea typeface="+mn-ea"/>
                          <a:cs typeface="Times New Roman" panose="02020603050405020304" pitchFamily="18" charset="0"/>
                        </a:rPr>
                        <a:t>±135KV，8 hours non-stop </a:t>
                      </a:r>
                      <a:r>
                        <a:rPr lang="en-US" altLang="zh-CN" sz="1400" b="0" i="0" u="none" kern="1200" baseline="0" dirty="0" err="1" smtClean="0">
                          <a:solidFill>
                            <a:schemeClr val="tx1"/>
                          </a:solidFill>
                          <a:latin typeface="Times New Roman" panose="02020603050405020304" pitchFamily="18" charset="0"/>
                          <a:ea typeface="+mn-ea"/>
                          <a:cs typeface="Times New Roman" panose="02020603050405020304" pitchFamily="18" charset="0"/>
                        </a:rPr>
                        <a:t>operation，Vacuum</a:t>
                      </a:r>
                      <a:r>
                        <a:rPr lang="en-US" altLang="zh-CN" sz="1400" b="0" i="0" u="none" kern="1200" baseline="0" dirty="0" smtClean="0">
                          <a:solidFill>
                            <a:schemeClr val="tx1"/>
                          </a:solidFill>
                          <a:latin typeface="Times New Roman" panose="02020603050405020304" pitchFamily="18" charset="0"/>
                          <a:ea typeface="+mn-ea"/>
                          <a:cs typeface="Times New Roman" panose="02020603050405020304" pitchFamily="18" charset="0"/>
                        </a:rPr>
                        <a:t> ≤ </a:t>
                      </a:r>
                      <a:r>
                        <a:rPr lang="en-US" altLang="zh-CN" sz="1400" b="0" kern="1200" dirty="0" smtClean="0">
                          <a:solidFill>
                            <a:schemeClr val="tx1"/>
                          </a:solidFill>
                          <a:latin typeface="Times New Roman" panose="02020603050405020304" pitchFamily="18" charset="0"/>
                          <a:ea typeface="+mn-ea"/>
                          <a:cs typeface="Times New Roman" panose="02020603050405020304" pitchFamily="18" charset="0"/>
                        </a:rPr>
                        <a:t>4.0</a:t>
                      </a:r>
                      <a:r>
                        <a:rPr lang="en-US" altLang="zh-CN" sz="1400" b="0" kern="1200" dirty="0" smtClean="0">
                          <a:solidFill>
                            <a:schemeClr val="tx1"/>
                          </a:solidFill>
                          <a:latin typeface="Times New Roman" panose="02020603050405020304" charset="0"/>
                          <a:ea typeface="Times New Roman" panose="02020603050405020304" charset="0"/>
                          <a:cs typeface="Times New Roman" panose="02020603050405020304" charset="0"/>
                        </a:rPr>
                        <a:t>×</a:t>
                      </a:r>
                      <a:r>
                        <a:rPr lang="en-US" altLang="zh-CN" sz="1400" b="0" kern="1200" dirty="0" smtClean="0">
                          <a:solidFill>
                            <a:schemeClr val="tx1"/>
                          </a:solidFill>
                          <a:latin typeface="Times New Roman" panose="02020603050405020304" pitchFamily="18" charset="0"/>
                          <a:ea typeface="+mn-ea"/>
                          <a:cs typeface="Times New Roman" panose="02020603050405020304" pitchFamily="18" charset="0"/>
                        </a:rPr>
                        <a:t>10</a:t>
                      </a:r>
                      <a:r>
                        <a:rPr lang="en-US" altLang="zh-CN" sz="1400" b="0" kern="1200" baseline="30000" dirty="0" smtClean="0">
                          <a:solidFill>
                            <a:schemeClr val="tx1"/>
                          </a:solidFill>
                          <a:latin typeface="Times New Roman" panose="02020603050405020304" pitchFamily="18" charset="0"/>
                          <a:ea typeface="+mn-ea"/>
                          <a:cs typeface="Times New Roman" panose="02020603050405020304" pitchFamily="18" charset="0"/>
                        </a:rPr>
                        <a:t>-10</a:t>
                      </a:r>
                      <a:r>
                        <a:rPr lang="en-US" altLang="zh-CN" sz="1400" b="0" kern="1200" dirty="0" smtClean="0">
                          <a:solidFill>
                            <a:schemeClr val="tx1"/>
                          </a:solidFill>
                          <a:latin typeface="Times New Roman" panose="02020603050405020304" pitchFamily="18" charset="0"/>
                          <a:ea typeface="+mn-ea"/>
                          <a:cs typeface="Times New Roman" panose="02020603050405020304" pitchFamily="18" charset="0"/>
                        </a:rPr>
                        <a:t>Torr</a:t>
                      </a:r>
                      <a:endParaRPr lang="en-US" altLang="en-US" sz="1400" b="0" i="0" u="none"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indent="0" algn="ctr" defTabSz="914400" eaLnBrk="0" fontAlgn="base" latinLnBrk="0" hangingPunct="0">
                        <a:spcBef>
                          <a:spcPct val="0"/>
                        </a:spcBef>
                        <a:spcAft>
                          <a:spcPct val="0"/>
                        </a:spcAft>
                        <a:buFont typeface="Arial" panose="020B0604020202020204" pitchFamily="34" charset="0"/>
                        <a:buNone/>
                      </a:pPr>
                      <a:endParaRPr lang="en-US" altLang="en-US" sz="1400" b="0" i="0" u="none" kern="1200" baseline="0" dirty="0">
                        <a:solidFill>
                          <a:schemeClr val="tx1"/>
                        </a:solidFill>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lgn="ctr">
                        <a:buNone/>
                      </a:pPr>
                      <a:r>
                        <a:rPr lang="zh-CN" altLang="en-US" sz="1400" b="1" dirty="0" smtClean="0">
                          <a:solidFill>
                            <a:srgbClr val="3333FF"/>
                          </a:solidFill>
                          <a:latin typeface="Times New Roman" panose="02020603050405020304" charset="0"/>
                          <a:ea typeface="Times New Roman" panose="02020603050405020304" charset="0"/>
                          <a:cs typeface="Times New Roman" panose="02020603050405020304" charset="0"/>
                        </a:rPr>
                        <a:t>－</a:t>
                      </a:r>
                      <a:r>
                        <a:rPr lang="en-US" altLang="zh-CN" sz="1400" b="1" dirty="0" smtClean="0">
                          <a:solidFill>
                            <a:srgbClr val="3333FF"/>
                          </a:solidFill>
                          <a:latin typeface="Times New Roman" panose="02020603050405020304" charset="0"/>
                          <a:ea typeface="Times New Roman" panose="02020603050405020304" charset="0"/>
                          <a:cs typeface="Times New Roman" panose="02020603050405020304" charset="0"/>
                        </a:rPr>
                        <a:t>108KV</a:t>
                      </a:r>
                    </a:p>
                    <a:p>
                      <a:pPr algn="ctr">
                        <a:buNone/>
                      </a:pPr>
                      <a:r>
                        <a:rPr lang="zh-CN" altLang="en-US" sz="1400" b="1" dirty="0" smtClean="0">
                          <a:solidFill>
                            <a:srgbClr val="3333FF"/>
                          </a:solidFill>
                          <a:latin typeface="Times New Roman" panose="02020603050405020304" charset="0"/>
                          <a:ea typeface="Times New Roman" panose="02020603050405020304" charset="0"/>
                          <a:cs typeface="Times New Roman" panose="02020603050405020304" charset="0"/>
                        </a:rPr>
                        <a:t>＋</a:t>
                      </a:r>
                      <a:r>
                        <a:rPr lang="en-US" altLang="zh-CN" sz="1400" b="1" dirty="0" smtClean="0">
                          <a:solidFill>
                            <a:srgbClr val="3333FF"/>
                          </a:solidFill>
                          <a:latin typeface="Times New Roman" panose="02020603050405020304" charset="0"/>
                          <a:ea typeface="Times New Roman" panose="02020603050405020304" charset="0"/>
                          <a:cs typeface="Times New Roman" panose="02020603050405020304" charset="0"/>
                        </a:rPr>
                        <a:t>97.6KV</a:t>
                      </a:r>
                      <a:endParaRPr lang="en-US" altLang="en-US" sz="1400" b="1" dirty="0">
                        <a:solidFill>
                          <a:srgbClr val="3333FF"/>
                        </a:solidFill>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6" name="内容占位符 2"/>
          <p:cNvSpPr txBox="1">
            <a:spLocks/>
          </p:cNvSpPr>
          <p:nvPr/>
        </p:nvSpPr>
        <p:spPr>
          <a:xfrm>
            <a:off x="-35266" y="3579194"/>
            <a:ext cx="6085187" cy="3141097"/>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1200"/>
              </a:spcAft>
              <a:buClr>
                <a:srgbClr val="FF0000"/>
              </a:buClr>
              <a:buSzPct val="80000"/>
              <a:buFont typeface="Wingdings" pitchFamily="2" charset="2"/>
              <a:buChar char="n"/>
              <a:defRPr/>
            </a:pPr>
            <a:r>
              <a:rPr lang="en-US" altLang="zh-CN" sz="1600" dirty="0" smtClean="0">
                <a:latin typeface="Times New Roman" pitchFamily="18" charset="0"/>
                <a:cs typeface="Times New Roman" pitchFamily="18" charset="0"/>
              </a:rPr>
              <a:t>The </a:t>
            </a:r>
            <a:r>
              <a:rPr lang="en-US" altLang="zh-CN" sz="1600" dirty="0">
                <a:latin typeface="Times New Roman" pitchFamily="18" charset="0"/>
                <a:cs typeface="Times New Roman" pitchFamily="18" charset="0"/>
              </a:rPr>
              <a:t>mechanical design of </a:t>
            </a:r>
            <a:r>
              <a:rPr lang="en-US" altLang="zh-CN" sz="1600" dirty="0" smtClean="0">
                <a:latin typeface="Times New Roman" pitchFamily="18" charset="0"/>
                <a:cs typeface="Times New Roman" pitchFamily="18" charset="0"/>
              </a:rPr>
              <a:t>electrostatic separator </a:t>
            </a:r>
            <a:r>
              <a:rPr lang="en-US" altLang="zh-CN" sz="1600" dirty="0">
                <a:latin typeface="Times New Roman" pitchFamily="18" charset="0"/>
                <a:cs typeface="Times New Roman" pitchFamily="18" charset="0"/>
              </a:rPr>
              <a:t>was completed</a:t>
            </a:r>
            <a:r>
              <a:rPr lang="en-US" altLang="zh-CN" sz="1600" dirty="0" smtClean="0">
                <a:latin typeface="Times New Roman" pitchFamily="18" charset="0"/>
                <a:cs typeface="Times New Roman" pitchFamily="18" charset="0"/>
              </a:rPr>
              <a:t>. The prototype </a:t>
            </a:r>
            <a:r>
              <a:rPr lang="en-US" altLang="zh-CN" sz="1600" dirty="0">
                <a:latin typeface="Times New Roman" pitchFamily="18" charset="0"/>
                <a:cs typeface="Times New Roman" pitchFamily="18" charset="0"/>
              </a:rPr>
              <a:t>of the separator was fabricated </a:t>
            </a:r>
            <a:r>
              <a:rPr lang="en-US" altLang="zh-CN" sz="1600" dirty="0" smtClean="0">
                <a:latin typeface="Times New Roman" pitchFamily="18" charset="0"/>
                <a:cs typeface="Times New Roman" pitchFamily="18" charset="0"/>
              </a:rPr>
              <a:t>in </a:t>
            </a:r>
            <a:r>
              <a:rPr lang="en-US" altLang="zh-CN" sz="1600" dirty="0">
                <a:latin typeface="Times New Roman" pitchFamily="18" charset="0"/>
                <a:cs typeface="Times New Roman" pitchFamily="18" charset="0"/>
              </a:rPr>
              <a:t>factory and the factory test had been </a:t>
            </a:r>
            <a:r>
              <a:rPr lang="en-US" altLang="zh-CN" sz="1600" dirty="0" smtClean="0">
                <a:latin typeface="Times New Roman" pitchFamily="18" charset="0"/>
                <a:cs typeface="Times New Roman" pitchFamily="18" charset="0"/>
              </a:rPr>
              <a:t>done.</a:t>
            </a:r>
          </a:p>
          <a:p>
            <a:pPr marL="358775" lvl="1" indent="-358775" eaLnBrk="1" hangingPunct="1">
              <a:spcBef>
                <a:spcPts val="600"/>
              </a:spcBef>
              <a:spcAft>
                <a:spcPts val="1200"/>
              </a:spcAft>
              <a:buClr>
                <a:srgbClr val="FF0000"/>
              </a:buClr>
              <a:buSzPct val="80000"/>
              <a:buFont typeface="Wingdings" pitchFamily="2" charset="2"/>
              <a:buChar char="n"/>
              <a:defRPr/>
            </a:pPr>
            <a:r>
              <a:rPr lang="en-US" altLang="zh-CN" sz="1600" dirty="0" smtClean="0">
                <a:latin typeface="Times New Roman" pitchFamily="18" charset="0"/>
                <a:cs typeface="Times New Roman" pitchFamily="18" charset="0"/>
              </a:rPr>
              <a:t>The </a:t>
            </a:r>
            <a:r>
              <a:rPr lang="en-US" altLang="zh-CN" sz="1600" dirty="0">
                <a:latin typeface="Times New Roman" pitchFamily="18" charset="0"/>
                <a:cs typeface="Times New Roman" pitchFamily="18" charset="0"/>
              </a:rPr>
              <a:t>factory test showed that the vacuum </a:t>
            </a:r>
            <a:r>
              <a:rPr lang="en-US" altLang="zh-CN" sz="1600" dirty="0" smtClean="0">
                <a:latin typeface="Times New Roman" pitchFamily="18" charset="0"/>
                <a:cs typeface="Times New Roman" pitchFamily="18" charset="0"/>
              </a:rPr>
              <a:t>reached </a:t>
            </a:r>
            <a:r>
              <a:rPr lang="en-US" altLang="zh-CN" sz="1600" dirty="0">
                <a:latin typeface="Times New Roman" pitchFamily="18" charset="0"/>
                <a:cs typeface="Times New Roman" pitchFamily="18" charset="0"/>
              </a:rPr>
              <a:t>the target</a:t>
            </a:r>
            <a:r>
              <a:rPr lang="en-US" altLang="zh-CN" sz="1600" dirty="0" smtClean="0">
                <a:latin typeface="Times New Roman" pitchFamily="18" charset="0"/>
                <a:cs typeface="Times New Roman" pitchFamily="18" charset="0"/>
              </a:rPr>
              <a:t>. However, due </a:t>
            </a:r>
            <a:r>
              <a:rPr lang="en-US" altLang="zh-CN" sz="1600" dirty="0">
                <a:latin typeface="Times New Roman" pitchFamily="18" charset="0"/>
                <a:cs typeface="Times New Roman" pitchFamily="18" charset="0"/>
              </a:rPr>
              <a:t>to the arc of the high voltage test, two power supplies failed to be used. </a:t>
            </a:r>
          </a:p>
          <a:p>
            <a:pPr marL="358775" lvl="1" indent="-358775" eaLnBrk="1" hangingPunct="1">
              <a:spcBef>
                <a:spcPts val="600"/>
              </a:spcBef>
              <a:spcAft>
                <a:spcPts val="1200"/>
              </a:spcAft>
              <a:buClr>
                <a:srgbClr val="FF0000"/>
              </a:buClr>
              <a:buSzPct val="80000"/>
              <a:buFont typeface="Wingdings" pitchFamily="2" charset="2"/>
              <a:buChar char="n"/>
              <a:defRPr/>
            </a:pPr>
            <a:r>
              <a:rPr lang="en-US" altLang="zh-CN" sz="1600" dirty="0" smtClean="0">
                <a:latin typeface="Times New Roman" pitchFamily="18" charset="0"/>
                <a:cs typeface="Times New Roman" pitchFamily="18" charset="0"/>
              </a:rPr>
              <a:t>The </a:t>
            </a:r>
            <a:r>
              <a:rPr lang="en-US" altLang="zh-CN" sz="1600" dirty="0">
                <a:latin typeface="Times New Roman" pitchFamily="18" charset="0"/>
                <a:cs typeface="Times New Roman" pitchFamily="18" charset="0"/>
              </a:rPr>
              <a:t>magnet yoke is H-type. The prototype is being fabricated</a:t>
            </a:r>
            <a:r>
              <a:rPr lang="en-US" altLang="zh-CN" sz="1600" dirty="0" smtClean="0">
                <a:latin typeface="Times New Roman" pitchFamily="18" charset="0"/>
                <a:cs typeface="Times New Roman" pitchFamily="18" charset="0"/>
              </a:rPr>
              <a:t>.</a:t>
            </a:r>
            <a:r>
              <a:rPr lang="zh-CN" altLang="zh-CN" sz="1600" dirty="0" smtClean="0">
                <a:latin typeface="Times New Roman" panose="02020603050405020304" pitchFamily="18" charset="0"/>
                <a:cs typeface="Times New Roman" pitchFamily="18" charset="0"/>
              </a:rPr>
              <a:t> </a:t>
            </a:r>
            <a:r>
              <a:rPr lang="zh-CN" altLang="zh-CN" sz="1600" dirty="0">
                <a:latin typeface="Times New Roman" panose="02020603050405020304" pitchFamily="18" charset="0"/>
                <a:cs typeface="Times New Roman" pitchFamily="18" charset="0"/>
              </a:rPr>
              <a:t>It is planned to complete </a:t>
            </a:r>
            <a:r>
              <a:rPr lang="en-US" altLang="zh-CN" sz="1600" dirty="0">
                <a:latin typeface="Times New Roman" pitchFamily="18" charset="0"/>
                <a:cs typeface="Times New Roman" pitchFamily="18" charset="0"/>
              </a:rPr>
              <a:t>production </a:t>
            </a:r>
            <a:r>
              <a:rPr lang="zh-CN" altLang="zh-CN" sz="1600" dirty="0">
                <a:latin typeface="Times New Roman" panose="02020603050405020304" pitchFamily="18" charset="0"/>
                <a:cs typeface="Times New Roman" pitchFamily="18" charset="0"/>
              </a:rPr>
              <a:t>in </a:t>
            </a:r>
            <a:r>
              <a:rPr lang="en-US" altLang="zh-CN" sz="1600" dirty="0">
                <a:latin typeface="Times New Roman" pitchFamily="18" charset="0"/>
                <a:cs typeface="Times New Roman" pitchFamily="18" charset="0"/>
              </a:rPr>
              <a:t>next month.</a:t>
            </a:r>
            <a:r>
              <a:rPr lang="zh-CN" altLang="zh-CN" sz="1600" dirty="0">
                <a:latin typeface="Times New Roman" panose="02020603050405020304" pitchFamily="18" charset="0"/>
                <a:cs typeface="Times New Roman" pitchFamily="18" charset="0"/>
              </a:rPr>
              <a:t> </a:t>
            </a:r>
            <a:endParaRPr lang="en-US" altLang="zh-CN" sz="1600" dirty="0">
              <a:latin typeface="Times New Roman" pitchFamily="18" charset="0"/>
              <a:cs typeface="Times New Roman" pitchFamily="18" charset="0"/>
            </a:endParaRPr>
          </a:p>
          <a:p>
            <a:pPr marL="358775" indent="-358775" eaLnBrk="1" hangingPunct="1">
              <a:spcBef>
                <a:spcPts val="600"/>
              </a:spcBef>
              <a:spcAft>
                <a:spcPts val="600"/>
              </a:spcAft>
              <a:buClr>
                <a:srgbClr val="FF0000"/>
              </a:buClr>
              <a:buSzPct val="80000"/>
              <a:buFont typeface="Wingdings" pitchFamily="2" charset="2"/>
              <a:buChar char="n"/>
              <a:defRPr/>
            </a:pPr>
            <a:r>
              <a:rPr lang="en-US" altLang="zh-CN" sz="1600" dirty="0" smtClean="0">
                <a:latin typeface="Times New Roman" pitchFamily="18" charset="0"/>
                <a:cs typeface="Times New Roman" pitchFamily="18" charset="0"/>
              </a:rPr>
              <a:t>Prototypes </a:t>
            </a:r>
            <a:r>
              <a:rPr lang="en-US" altLang="zh-CN" sz="1600" dirty="0">
                <a:latin typeface="Times New Roman" pitchFamily="18" charset="0"/>
                <a:cs typeface="Times New Roman" pitchFamily="18" charset="0"/>
              </a:rPr>
              <a:t>for </a:t>
            </a:r>
            <a:r>
              <a:rPr lang="en-US" altLang="zh-CN" sz="1600" dirty="0" smtClean="0">
                <a:latin typeface="Times New Roman" pitchFamily="18" charset="0"/>
                <a:cs typeface="Times New Roman" pitchFamily="18" charset="0"/>
              </a:rPr>
              <a:t>Booster power supply </a:t>
            </a:r>
            <a:r>
              <a:rPr lang="en-US" altLang="zh-CN" sz="1600" dirty="0">
                <a:latin typeface="Times New Roman" pitchFamily="18" charset="0"/>
                <a:cs typeface="Times New Roman" pitchFamily="18" charset="0"/>
              </a:rPr>
              <a:t>and Correctors with Multi-unit combination structure </a:t>
            </a:r>
            <a:r>
              <a:rPr lang="en-US" altLang="zh-CN" sz="1600" dirty="0" smtClean="0">
                <a:latin typeface="Times New Roman" pitchFamily="18" charset="0"/>
                <a:cs typeface="Times New Roman" pitchFamily="18" charset="0"/>
              </a:rPr>
              <a:t>has </a:t>
            </a:r>
            <a:r>
              <a:rPr lang="en-US" altLang="zh-CN" sz="1600" dirty="0">
                <a:latin typeface="Times New Roman" pitchFamily="18" charset="0"/>
                <a:cs typeface="Times New Roman" pitchFamily="18" charset="0"/>
              </a:rPr>
              <a:t>been fabricated and finished the test. </a:t>
            </a:r>
            <a:endParaRPr lang="en-GB" altLang="zh-CN" sz="1600" dirty="0">
              <a:latin typeface="Times New Roman" pitchFamily="18" charset="0"/>
              <a:cs typeface="Times New Roman" pitchFamily="18" charset="0"/>
            </a:endParaRPr>
          </a:p>
          <a:p>
            <a:pPr marL="358775" lvl="1" indent="-358775" eaLnBrk="1" hangingPunct="1">
              <a:spcBef>
                <a:spcPts val="600"/>
              </a:spcBef>
              <a:spcAft>
                <a:spcPts val="600"/>
              </a:spcAft>
              <a:buClr>
                <a:srgbClr val="FF0000"/>
              </a:buClr>
              <a:buSzPct val="80000"/>
              <a:buFont typeface="Wingdings" pitchFamily="2" charset="2"/>
              <a:buChar char="n"/>
              <a:defRPr/>
            </a:pPr>
            <a:endParaRPr lang="en-US" altLang="zh-CN" sz="1600" dirty="0">
              <a:latin typeface="Times New Roman" pitchFamily="18" charset="0"/>
              <a:cs typeface="Times New Roman" pitchFamily="18" charset="0"/>
            </a:endParaRPr>
          </a:p>
          <a:p>
            <a:pPr marL="358775" lvl="1" indent="-358775" eaLnBrk="1" hangingPunct="1">
              <a:spcBef>
                <a:spcPts val="600"/>
              </a:spcBef>
              <a:spcAft>
                <a:spcPts val="600"/>
              </a:spcAft>
              <a:buClr>
                <a:srgbClr val="FF0000"/>
              </a:buClr>
              <a:buSzPct val="80000"/>
              <a:buFont typeface="Wingdings" pitchFamily="2" charset="2"/>
              <a:buChar char="n"/>
              <a:defRPr/>
            </a:pPr>
            <a:endParaRPr lang="en-US" altLang="zh-CN" sz="1800" b="1" dirty="0">
              <a:solidFill>
                <a:srgbClr val="FF0000"/>
              </a:solidFill>
              <a:latin typeface="Times New Roman" pitchFamily="18" charset="0"/>
              <a:cs typeface="Times New Roman" pitchFamily="18" charset="0"/>
            </a:endParaRPr>
          </a:p>
          <a:p>
            <a:pPr marL="0" lvl="1" indent="0" eaLnBrk="1" hangingPunct="1">
              <a:spcBef>
                <a:spcPts val="600"/>
              </a:spcBef>
              <a:spcAft>
                <a:spcPts val="600"/>
              </a:spcAft>
              <a:buClr>
                <a:srgbClr val="FF0000"/>
              </a:buClr>
              <a:buSzPct val="80000"/>
              <a:buNone/>
              <a:defRPr/>
            </a:pPr>
            <a:endParaRPr lang="en-US" altLang="zh-CN" sz="1800" b="1" dirty="0">
              <a:solidFill>
                <a:srgbClr val="FF0000"/>
              </a:solidFill>
              <a:latin typeface="Times New Roman" pitchFamily="18" charset="0"/>
              <a:cs typeface="Times New Roman" pitchFamily="18" charset="0"/>
            </a:endParaRPr>
          </a:p>
          <a:p>
            <a:pPr marL="358775" lvl="1" indent="-358775" eaLnBrk="1" hangingPunct="1">
              <a:spcBef>
                <a:spcPts val="600"/>
              </a:spcBef>
              <a:spcAft>
                <a:spcPts val="600"/>
              </a:spcAft>
              <a:buClr>
                <a:srgbClr val="FF0000"/>
              </a:buClr>
              <a:buSzPct val="80000"/>
              <a:buFont typeface="Wingdings" pitchFamily="2" charset="2"/>
              <a:buChar char="n"/>
              <a:defRPr/>
            </a:pPr>
            <a:endParaRPr lang="en-US" altLang="zh-CN" sz="1800" b="1" dirty="0">
              <a:solidFill>
                <a:srgbClr val="FF0000"/>
              </a:solidFill>
              <a:latin typeface="Times New Roman" pitchFamily="18" charset="0"/>
              <a:cs typeface="Times New Roman" pitchFamily="18" charset="0"/>
            </a:endParaRPr>
          </a:p>
          <a:p>
            <a:pPr marL="358775" lvl="1" indent="-358775" eaLnBrk="1" hangingPunct="1">
              <a:spcBef>
                <a:spcPts val="600"/>
              </a:spcBef>
              <a:spcAft>
                <a:spcPts val="600"/>
              </a:spcAft>
              <a:buClr>
                <a:srgbClr val="FF0000"/>
              </a:buClr>
              <a:buSzPct val="80000"/>
              <a:buFont typeface="Wingdings" pitchFamily="2" charset="2"/>
              <a:buChar char="n"/>
              <a:defRPr/>
            </a:pPr>
            <a:endParaRPr lang="en-US" altLang="zh-CN" sz="1800" b="1" dirty="0">
              <a:latin typeface="Times New Roman" pitchFamily="18" charset="0"/>
            </a:endParaRPr>
          </a:p>
          <a:p>
            <a:pPr marL="0" indent="0" eaLnBrk="1" hangingPunct="1">
              <a:buClr>
                <a:srgbClr val="FF0000"/>
              </a:buClr>
              <a:buSzPct val="80000"/>
              <a:buFont typeface="Arial" charset="0"/>
              <a:buNone/>
              <a:defRPr/>
            </a:pPr>
            <a:endParaRPr lang="en-GB" altLang="zh-CN" sz="16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600" dirty="0" smtClean="0">
              <a:latin typeface="Times New Roman" pitchFamily="18" charset="0"/>
            </a:endParaRPr>
          </a:p>
          <a:p>
            <a:pPr marL="609600" indent="-609600" eaLnBrk="1" hangingPunct="1">
              <a:buFont typeface="Arial" charset="0"/>
              <a:buNone/>
              <a:defRPr/>
            </a:pPr>
            <a:endParaRPr lang="zh-CN" altLang="en-US" sz="1600" dirty="0" smtClean="0">
              <a:latin typeface="Times New Roman" pitchFamily="18" charset="0"/>
            </a:endParaRPr>
          </a:p>
        </p:txBody>
      </p:sp>
      <p:pic>
        <p:nvPicPr>
          <p:cNvPr id="6" name="Picture 5"/>
          <p:cNvPicPr>
            <a:picLocks noChangeAspect="1"/>
          </p:cNvPicPr>
          <p:nvPr/>
        </p:nvPicPr>
        <p:blipFill rotWithShape="1">
          <a:blip r:embed="rId14"/>
          <a:srcRect t="4682"/>
          <a:stretch/>
        </p:blipFill>
        <p:spPr>
          <a:xfrm>
            <a:off x="8247267" y="966129"/>
            <a:ext cx="3874638" cy="1838031"/>
          </a:xfrm>
          <a:prstGeom prst="rect">
            <a:avLst/>
          </a:prstGeom>
        </p:spPr>
      </p:pic>
      <p:pic>
        <p:nvPicPr>
          <p:cNvPr id="47" name="图片 2"/>
          <p:cNvPicPr>
            <a:picLocks noChangeAspect="1"/>
          </p:cNvPicPr>
          <p:nvPr/>
        </p:nvPicPr>
        <p:blipFill>
          <a:blip r:embed="rId15"/>
          <a:srcRect t="2899"/>
          <a:stretch>
            <a:fillRect/>
          </a:stretch>
        </p:blipFill>
        <p:spPr>
          <a:xfrm>
            <a:off x="5885086" y="1127632"/>
            <a:ext cx="2274515" cy="1509812"/>
          </a:xfrm>
          <a:prstGeom prst="rect">
            <a:avLst/>
          </a:prstGeom>
          <a:noFill/>
          <a:ln w="12700" cmpd="sng">
            <a:solidFill>
              <a:schemeClr val="accent1">
                <a:shade val="50000"/>
              </a:schemeClr>
            </a:solidFill>
            <a:prstDash val="solid"/>
          </a:ln>
        </p:spPr>
      </p:pic>
      <p:sp>
        <p:nvSpPr>
          <p:cNvPr id="48" name="标题 1"/>
          <p:cNvSpPr txBox="1">
            <a:spLocks/>
          </p:cNvSpPr>
          <p:nvPr/>
        </p:nvSpPr>
        <p:spPr>
          <a:xfrm>
            <a:off x="0" y="-6598"/>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Electrostatic-Magnetic Deflector Manufacture &amp; Test</a:t>
            </a:r>
          </a:p>
        </p:txBody>
      </p:sp>
    </p:spTree>
    <p:extLst>
      <p:ext uri="{BB962C8B-B14F-4D97-AF65-F5344CB8AC3E}">
        <p14:creationId xmlns:p14="http://schemas.microsoft.com/office/powerpoint/2010/main" val="2554247801"/>
      </p:ext>
    </p:extLst>
  </p:cSld>
  <p:clrMapOvr>
    <a:masterClrMapping/>
  </p:clrMapOvr>
  <mc:AlternateContent xmlns:mc="http://schemas.openxmlformats.org/markup-compatibility/2006">
    <mc:Choice xmlns:p14="http://schemas.microsoft.com/office/powerpoint/2010/main" Requires="p14">
      <p:transition spd="slow" p14:dur="2000" advTm="322"/>
    </mc:Choice>
    <mc:Fallback>
      <p:transition spd="slow" advTm="322"/>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Recommendations to </a:t>
            </a:r>
            <a:r>
              <a:rPr lang="en-US" altLang="zh-CN" sz="3200" kern="0" dirty="0">
                <a:solidFill>
                  <a:schemeClr val="bg1"/>
                </a:solidFill>
                <a:latin typeface="Arial" panose="020B0604020202020204" pitchFamily="34" charset="0"/>
                <a:cs typeface="Arial" panose="020B0604020202020204" pitchFamily="34" charset="0"/>
              </a:rPr>
              <a:t>Electrostatic-Magnetic Deflector </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18" name="文本框 42">
            <a:extLst>
              <a:ext uri="{FF2B5EF4-FFF2-40B4-BE49-F238E27FC236}">
                <a16:creationId xmlns:a16="http://schemas.microsoft.com/office/drawing/2014/main" id="{EF9B9541-540A-4865-8767-AD14094D507F}"/>
              </a:ext>
            </a:extLst>
          </p:cNvPr>
          <p:cNvSpPr txBox="1"/>
          <p:nvPr/>
        </p:nvSpPr>
        <p:spPr>
          <a:xfrm>
            <a:off x="283073" y="2264093"/>
            <a:ext cx="11415846"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Carry out test of the dipole-magnet prototype to achieve the required performance</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7F552FA-C358-4F70-9CE8-3E41459FCE36}" type="slidenum">
              <a:rPr lang="zh-CN" altLang="en-US" smtClean="0"/>
              <a:t>42</a:t>
            </a:fld>
            <a:endParaRPr lang="zh-CN" altLang="en-US" dirty="0"/>
          </a:p>
        </p:txBody>
      </p:sp>
      <p:sp>
        <p:nvSpPr>
          <p:cNvPr id="16" name="TextBox 15"/>
          <p:cNvSpPr txBox="1"/>
          <p:nvPr/>
        </p:nvSpPr>
        <p:spPr>
          <a:xfrm rot="20702193">
            <a:off x="1328848" y="3711452"/>
            <a:ext cx="9148217" cy="954107"/>
          </a:xfrm>
          <a:prstGeom prst="rect">
            <a:avLst/>
          </a:prstGeom>
          <a:solidFill>
            <a:schemeClr val="bg1"/>
          </a:solidFill>
          <a:ln w="31750">
            <a:solidFill>
              <a:srgbClr val="002060"/>
            </a:solidFill>
          </a:ln>
        </p:spPr>
        <p:txBody>
          <a:bodyPr wrap="square" rtlCol="0">
            <a:spAutoFit/>
          </a:bodyPr>
          <a:lstStyle/>
          <a:p>
            <a:pPr marL="285750" indent="-285750">
              <a:buFont typeface="Wingdings" panose="05000000000000000000" pitchFamily="2" charset="2"/>
              <a:buChar char="Ø"/>
            </a:pPr>
            <a:r>
              <a:rPr lang="en-US" altLang="zh-CN" sz="2800" dirty="0" smtClean="0">
                <a:latin typeface="Arial" panose="020B0604020202020204" pitchFamily="34" charset="0"/>
                <a:cs typeface="Arial" panose="020B0604020202020204" pitchFamily="34" charset="0"/>
              </a:rPr>
              <a:t> Solve the problems and accomplish the test as soon as possible</a:t>
            </a:r>
            <a:endParaRPr lang="zh-CN" alt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99641744"/>
      </p:ext>
    </p:extLst>
  </p:cSld>
  <p:clrMapOvr>
    <a:masterClrMapping/>
  </p:clrMapOvr>
  <mc:AlternateContent xmlns:mc="http://schemas.openxmlformats.org/markup-compatibility/2006">
    <mc:Choice xmlns:p14="http://schemas.microsoft.com/office/powerpoint/2010/main" Requires="p14">
      <p:transition spd="slow" p14:dur="2000" advTm="17426"/>
    </mc:Choice>
    <mc:Fallback>
      <p:transition spd="slow" advTm="174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4"/>
          <p:cNvGraphicFramePr>
            <a:graphicFrameLocks noGrp="1"/>
          </p:cNvGraphicFramePr>
          <p:nvPr>
            <p:extLst>
              <p:ext uri="{D42A27DB-BD31-4B8C-83A1-F6EECF244321}">
                <p14:modId xmlns:p14="http://schemas.microsoft.com/office/powerpoint/2010/main" val="3767572359"/>
              </p:ext>
            </p:extLst>
          </p:nvPr>
        </p:nvGraphicFramePr>
        <p:xfrm>
          <a:off x="1675962" y="1206017"/>
          <a:ext cx="8640960" cy="4470400"/>
        </p:xfrm>
        <a:graphic>
          <a:graphicData uri="http://schemas.openxmlformats.org/drawingml/2006/table">
            <a:tbl>
              <a:tblPr firstRow="1" bandRow="1">
                <a:tableStyleId>{5C22544A-7EE6-4342-B048-85BDC9FD1C3A}</a:tableStyleId>
              </a:tblPr>
              <a:tblGrid>
                <a:gridCol w="453376">
                  <a:extLst>
                    <a:ext uri="{9D8B030D-6E8A-4147-A177-3AD203B41FA5}">
                      <a16:colId xmlns:a16="http://schemas.microsoft.com/office/drawing/2014/main" val="20000"/>
                    </a:ext>
                  </a:extLst>
                </a:gridCol>
                <a:gridCol w="1523793">
                  <a:extLst>
                    <a:ext uri="{9D8B030D-6E8A-4147-A177-3AD203B41FA5}">
                      <a16:colId xmlns:a16="http://schemas.microsoft.com/office/drawing/2014/main" val="20001"/>
                    </a:ext>
                  </a:extLst>
                </a:gridCol>
                <a:gridCol w="1464569">
                  <a:extLst>
                    <a:ext uri="{9D8B030D-6E8A-4147-A177-3AD203B41FA5}">
                      <a16:colId xmlns:a16="http://schemas.microsoft.com/office/drawing/2014/main" val="20002"/>
                    </a:ext>
                  </a:extLst>
                </a:gridCol>
                <a:gridCol w="1742838">
                  <a:extLst>
                    <a:ext uri="{9D8B030D-6E8A-4147-A177-3AD203B41FA5}">
                      <a16:colId xmlns:a16="http://schemas.microsoft.com/office/drawing/2014/main" val="20003"/>
                    </a:ext>
                  </a:extLst>
                </a:gridCol>
                <a:gridCol w="1497334">
                  <a:extLst>
                    <a:ext uri="{9D8B030D-6E8A-4147-A177-3AD203B41FA5}">
                      <a16:colId xmlns:a16="http://schemas.microsoft.com/office/drawing/2014/main" val="20004"/>
                    </a:ext>
                  </a:extLst>
                </a:gridCol>
                <a:gridCol w="1959050">
                  <a:extLst>
                    <a:ext uri="{9D8B030D-6E8A-4147-A177-3AD203B41FA5}">
                      <a16:colId xmlns:a16="http://schemas.microsoft.com/office/drawing/2014/main" val="20005"/>
                    </a:ext>
                  </a:extLst>
                </a:gridCol>
              </a:tblGrid>
              <a:tr h="265147">
                <a:tc>
                  <a:txBody>
                    <a:bodyPr/>
                    <a:lstStyle/>
                    <a:p>
                      <a:pPr algn="ctr">
                        <a:lnSpc>
                          <a:spcPts val="1400"/>
                        </a:lnSpc>
                      </a:pPr>
                      <a:endParaRPr lang="zh-CN" altLang="en-US" sz="1600" dirty="0"/>
                    </a:p>
                  </a:txBody>
                  <a:tcPr anchor="ctr"/>
                </a:tc>
                <a:tc>
                  <a:txBody>
                    <a:bodyPr/>
                    <a:lstStyle/>
                    <a:p>
                      <a:pPr algn="ctr">
                        <a:lnSpc>
                          <a:spcPts val="1400"/>
                        </a:lnSpc>
                      </a:pPr>
                      <a:r>
                        <a:rPr lang="en-US" altLang="zh-CN" sz="1600" dirty="0" smtClean="0"/>
                        <a:t>Sub-system</a:t>
                      </a:r>
                      <a:endParaRPr lang="zh-CN" altLang="en-US" sz="1600" dirty="0"/>
                    </a:p>
                  </a:txBody>
                  <a:tcPr anchor="ctr"/>
                </a:tc>
                <a:tc>
                  <a:txBody>
                    <a:bodyPr/>
                    <a:lstStyle/>
                    <a:p>
                      <a:pPr algn="ctr">
                        <a:lnSpc>
                          <a:spcPts val="1400"/>
                        </a:lnSpc>
                      </a:pPr>
                      <a:r>
                        <a:rPr lang="en-US" altLang="zh-CN" sz="1600" dirty="0" smtClean="0"/>
                        <a:t>Kicker</a:t>
                      </a:r>
                      <a:r>
                        <a:rPr lang="en-US" altLang="zh-CN" sz="1600" baseline="0" dirty="0" smtClean="0"/>
                        <a:t> </a:t>
                      </a:r>
                      <a:r>
                        <a:rPr lang="en-US" altLang="zh-CN" sz="1600" dirty="0" smtClean="0"/>
                        <a:t>Type</a:t>
                      </a:r>
                      <a:endParaRPr lang="zh-CN" altLang="en-US" sz="1600" dirty="0"/>
                    </a:p>
                  </a:txBody>
                  <a:tcPr anchor="ctr"/>
                </a:tc>
                <a:tc>
                  <a:txBody>
                    <a:bodyPr/>
                    <a:lstStyle/>
                    <a:p>
                      <a:pPr algn="ctr">
                        <a:lnSpc>
                          <a:spcPts val="1400"/>
                        </a:lnSpc>
                      </a:pPr>
                      <a:r>
                        <a:rPr lang="en-US" altLang="zh-CN" sz="1600" dirty="0" smtClean="0"/>
                        <a:t>Kicker</a:t>
                      </a:r>
                      <a:r>
                        <a:rPr lang="en-US" altLang="zh-CN" sz="1600" baseline="0" dirty="0" smtClean="0"/>
                        <a:t> waveform</a:t>
                      </a:r>
                      <a:endParaRPr lang="zh-CN" altLang="en-US" sz="1600" dirty="0"/>
                    </a:p>
                  </a:txBody>
                  <a:tcPr anchor="ct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altLang="zh-CN" sz="1600" dirty="0" smtClean="0"/>
                        <a:t>Septa Type</a:t>
                      </a:r>
                      <a:endParaRPr lang="zh-CN" altLang="en-US" sz="1600" dirty="0" smtClean="0"/>
                    </a:p>
                  </a:txBody>
                  <a:tcPr anchor="ct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altLang="zh-CN" sz="1600" dirty="0" smtClean="0"/>
                        <a:t>Thickness</a:t>
                      </a:r>
                      <a:r>
                        <a:rPr lang="en-US" altLang="zh-CN" sz="1600" baseline="0" dirty="0" smtClean="0"/>
                        <a:t> of septum</a:t>
                      </a:r>
                      <a:endParaRPr lang="zh-CN" altLang="en-US" sz="1600" dirty="0" smtClean="0"/>
                    </a:p>
                  </a:txBody>
                  <a:tcPr anchor="ctr"/>
                </a:tc>
                <a:extLst>
                  <a:ext uri="{0D108BD9-81ED-4DB2-BD59-A6C34878D82A}">
                    <a16:rowId xmlns:a16="http://schemas.microsoft.com/office/drawing/2014/main" val="10000"/>
                  </a:ext>
                </a:extLst>
              </a:tr>
              <a:tr h="369529">
                <a:tc>
                  <a:txBody>
                    <a:bodyPr/>
                    <a:lstStyle/>
                    <a:p>
                      <a:pPr algn="ctr">
                        <a:lnSpc>
                          <a:spcPts val="1400"/>
                        </a:lnSpc>
                      </a:pPr>
                      <a:r>
                        <a:rPr lang="en-US" altLang="zh-CN" sz="1600" dirty="0" smtClean="0"/>
                        <a:t>1</a:t>
                      </a:r>
                      <a:endParaRPr lang="zh-CN" altLang="en-US" sz="1600" dirty="0"/>
                    </a:p>
                  </a:txBody>
                  <a:tcPr anchor="ctr">
                    <a:solidFill>
                      <a:srgbClr val="FF57AB"/>
                    </a:solidFill>
                  </a:tcPr>
                </a:tc>
                <a:tc>
                  <a:txBody>
                    <a:bodyPr/>
                    <a:lstStyle/>
                    <a:p>
                      <a:pPr>
                        <a:lnSpc>
                          <a:spcPts val="1400"/>
                        </a:lnSpc>
                      </a:pPr>
                      <a:r>
                        <a:rPr lang="en-US" altLang="zh-CN" sz="1600" dirty="0" smtClean="0"/>
                        <a:t>Damping ring inj./ext.</a:t>
                      </a:r>
                      <a:endParaRPr lang="zh-CN" altLang="en-US" sz="1600" dirty="0"/>
                    </a:p>
                  </a:txBody>
                  <a:tcPr anchor="ctr">
                    <a:solidFill>
                      <a:srgbClr val="FF57AB"/>
                    </a:solidFill>
                  </a:tcPr>
                </a:tc>
                <a:tc>
                  <a:txBody>
                    <a:bodyPr/>
                    <a:lstStyle/>
                    <a:p>
                      <a:pPr>
                        <a:lnSpc>
                          <a:spcPts val="1400"/>
                        </a:lnSpc>
                      </a:pPr>
                      <a:r>
                        <a:rPr lang="en-US" altLang="zh-CN" sz="1600" dirty="0" smtClean="0"/>
                        <a:t>Slotted</a:t>
                      </a:r>
                      <a:r>
                        <a:rPr lang="en-US" altLang="zh-CN" sz="1600" baseline="0" dirty="0" smtClean="0"/>
                        <a:t>-pipe kicker</a:t>
                      </a:r>
                      <a:endParaRPr lang="zh-CN" altLang="en-US" sz="1600" dirty="0"/>
                    </a:p>
                  </a:txBody>
                  <a:tcPr anchor="ctr">
                    <a:solidFill>
                      <a:srgbClr val="FF57AB"/>
                    </a:solidFill>
                  </a:tcPr>
                </a:tc>
                <a:tc>
                  <a:txBody>
                    <a:bodyPr/>
                    <a:lstStyle/>
                    <a:p>
                      <a:pPr>
                        <a:lnSpc>
                          <a:spcPts val="1400"/>
                        </a:lnSpc>
                      </a:pPr>
                      <a:r>
                        <a:rPr lang="en-US" altLang="zh-CN" sz="1600" dirty="0" smtClean="0"/>
                        <a:t>Half-sine/250ns</a:t>
                      </a:r>
                      <a:endParaRPr lang="zh-CN" altLang="en-US" sz="1600" dirty="0"/>
                    </a:p>
                  </a:txBody>
                  <a:tcPr anchor="ctr">
                    <a:solidFill>
                      <a:srgbClr val="FF57AB"/>
                    </a:solidFill>
                  </a:tcPr>
                </a:tc>
                <a:tc>
                  <a:txBody>
                    <a:bodyPr/>
                    <a:lstStyle/>
                    <a:p>
                      <a:pPr>
                        <a:lnSpc>
                          <a:spcPts val="1400"/>
                        </a:lnSpc>
                      </a:pPr>
                      <a:r>
                        <a:rPr lang="en-US" altLang="zh-CN" sz="1600" dirty="0" smtClean="0"/>
                        <a:t>Horizontal</a:t>
                      </a:r>
                      <a:r>
                        <a:rPr lang="en-US" altLang="zh-CN" sz="1600" baseline="0" dirty="0" smtClean="0"/>
                        <a:t> </a:t>
                      </a:r>
                      <a:r>
                        <a:rPr lang="en-US" altLang="zh-CN" sz="1600" dirty="0" smtClean="0"/>
                        <a:t>LMS</a:t>
                      </a:r>
                      <a:endParaRPr lang="zh-CN" altLang="en-US" sz="1600" dirty="0"/>
                    </a:p>
                  </a:txBody>
                  <a:tcPr anchor="ctr">
                    <a:solidFill>
                      <a:srgbClr val="FF57AB"/>
                    </a:solidFill>
                  </a:tcPr>
                </a:tc>
                <a:tc>
                  <a:txBody>
                    <a:bodyPr/>
                    <a:lstStyle/>
                    <a:p>
                      <a:pPr algn="l">
                        <a:lnSpc>
                          <a:spcPts val="1400"/>
                        </a:lnSpc>
                      </a:pPr>
                      <a:r>
                        <a:rPr lang="az-Cyrl-AZ" altLang="zh-CN" sz="1600" dirty="0" smtClean="0"/>
                        <a:t>ф</a:t>
                      </a:r>
                      <a:r>
                        <a:rPr lang="en-US" altLang="zh-CN" sz="1600" dirty="0" smtClean="0"/>
                        <a:t>22/3.5mm</a:t>
                      </a:r>
                      <a:endParaRPr lang="zh-CN" altLang="en-US" sz="1600" dirty="0"/>
                    </a:p>
                  </a:txBody>
                  <a:tcPr anchor="ctr">
                    <a:solidFill>
                      <a:srgbClr val="FF57AB"/>
                    </a:solidFill>
                  </a:tcPr>
                </a:tc>
                <a:extLst>
                  <a:ext uri="{0D108BD9-81ED-4DB2-BD59-A6C34878D82A}">
                    <a16:rowId xmlns:a16="http://schemas.microsoft.com/office/drawing/2014/main" val="10001"/>
                  </a:ext>
                </a:extLst>
              </a:tr>
              <a:tr h="369529">
                <a:tc>
                  <a:txBody>
                    <a:bodyPr/>
                    <a:lstStyle/>
                    <a:p>
                      <a:pPr algn="ctr">
                        <a:lnSpc>
                          <a:spcPts val="1400"/>
                        </a:lnSpc>
                      </a:pPr>
                      <a:r>
                        <a:rPr lang="en-US" altLang="zh-CN" sz="1600" dirty="0" smtClean="0"/>
                        <a:t>2</a:t>
                      </a:r>
                      <a:endParaRPr lang="zh-CN" altLang="en-US" sz="1600" dirty="0"/>
                    </a:p>
                  </a:txBody>
                  <a:tcPr anchor="ctr">
                    <a:solidFill>
                      <a:srgbClr val="FF57AB"/>
                    </a:solidFill>
                  </a:tcPr>
                </a:tc>
                <a:tc>
                  <a:txBody>
                    <a:bodyPr/>
                    <a:lstStyle/>
                    <a:p>
                      <a:pPr>
                        <a:lnSpc>
                          <a:spcPts val="1400"/>
                        </a:lnSpc>
                      </a:pPr>
                      <a:r>
                        <a:rPr lang="en-US" altLang="zh-CN" sz="1600" dirty="0" smtClean="0"/>
                        <a:t>Booster LE</a:t>
                      </a:r>
                      <a:r>
                        <a:rPr lang="en-US" altLang="zh-CN" sz="1600" baseline="0" dirty="0" smtClean="0"/>
                        <a:t> inj.</a:t>
                      </a:r>
                      <a:endParaRPr lang="zh-CN" altLang="en-US" sz="1600" dirty="0"/>
                    </a:p>
                  </a:txBody>
                  <a:tcPr anchor="ctr">
                    <a:solidFill>
                      <a:srgbClr val="FF57AB"/>
                    </a:solidFill>
                  </a:tcPr>
                </a:tc>
                <a:tc>
                  <a:txBody>
                    <a:bodyPr/>
                    <a:lstStyle/>
                    <a:p>
                      <a:pPr>
                        <a:lnSpc>
                          <a:spcPts val="1400"/>
                        </a:lnSpc>
                      </a:pPr>
                      <a:r>
                        <a:rPr lang="en-US" altLang="zh-CN" sz="1600" dirty="0" smtClean="0"/>
                        <a:t>Strip-line</a:t>
                      </a:r>
                      <a:r>
                        <a:rPr lang="en-US" altLang="zh-CN" sz="1600" baseline="0" dirty="0" smtClean="0"/>
                        <a:t> kicker</a:t>
                      </a:r>
                      <a:endParaRPr lang="zh-CN" altLang="en-US" sz="1600" dirty="0"/>
                    </a:p>
                  </a:txBody>
                  <a:tcPr anchor="ctr">
                    <a:solidFill>
                      <a:srgbClr val="FF57AB"/>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Half-sine/50ns</a:t>
                      </a:r>
                      <a:endParaRPr lang="zh-CN" altLang="en-US" sz="1600" dirty="0" smtClean="0"/>
                    </a:p>
                  </a:txBody>
                  <a:tcPr anchor="ctr">
                    <a:solidFill>
                      <a:srgbClr val="FF57AB"/>
                    </a:solidFill>
                  </a:tcPr>
                </a:tc>
                <a:tc>
                  <a:txBody>
                    <a:bodyPr/>
                    <a:lstStyle/>
                    <a:p>
                      <a:pPr>
                        <a:lnSpc>
                          <a:spcPts val="1400"/>
                        </a:lnSpc>
                      </a:pPr>
                      <a:r>
                        <a:rPr lang="en-US" altLang="zh-CN" sz="1600" dirty="0" smtClean="0"/>
                        <a:t>Horizontal LMS</a:t>
                      </a:r>
                      <a:endParaRPr lang="zh-CN" altLang="en-US" sz="1600" dirty="0"/>
                    </a:p>
                  </a:txBody>
                  <a:tcPr anchor="ctr">
                    <a:solidFill>
                      <a:srgbClr val="FF57AB"/>
                    </a:solidFill>
                  </a:tcPr>
                </a:tc>
                <a:tc>
                  <a:txBody>
                    <a:bodyPr/>
                    <a:lstStyle/>
                    <a:p>
                      <a:pPr algn="l">
                        <a:lnSpc>
                          <a:spcPts val="1400"/>
                        </a:lnSpc>
                      </a:pPr>
                      <a:r>
                        <a:rPr lang="az-Cyrl-AZ" altLang="zh-CN" sz="1600" dirty="0" smtClean="0"/>
                        <a:t>ф</a:t>
                      </a:r>
                      <a:r>
                        <a:rPr lang="en-US" altLang="zh-CN" sz="1600" dirty="0" smtClean="0"/>
                        <a:t>55/5.5mm</a:t>
                      </a:r>
                      <a:endParaRPr lang="zh-CN" altLang="en-US" sz="1600" dirty="0"/>
                    </a:p>
                  </a:txBody>
                  <a:tcPr anchor="ctr">
                    <a:solidFill>
                      <a:srgbClr val="FF57AB"/>
                    </a:solidFill>
                  </a:tcPr>
                </a:tc>
                <a:extLst>
                  <a:ext uri="{0D108BD9-81ED-4DB2-BD59-A6C34878D82A}">
                    <a16:rowId xmlns:a16="http://schemas.microsoft.com/office/drawing/2014/main" val="10002"/>
                  </a:ext>
                </a:extLst>
              </a:tr>
              <a:tr h="369529">
                <a:tc>
                  <a:txBody>
                    <a:bodyPr/>
                    <a:lstStyle/>
                    <a:p>
                      <a:pPr algn="ctr">
                        <a:lnSpc>
                          <a:spcPts val="1400"/>
                        </a:lnSpc>
                      </a:pPr>
                      <a:r>
                        <a:rPr lang="en-US" altLang="zh-CN" sz="1600" dirty="0" smtClean="0"/>
                        <a:t>3</a:t>
                      </a:r>
                      <a:endParaRPr lang="zh-CN" altLang="en-US" sz="1600" dirty="0"/>
                    </a:p>
                  </a:txBody>
                  <a:tcPr anchor="ctr">
                    <a:solidFill>
                      <a:srgbClr val="FF99CC"/>
                    </a:solidFill>
                  </a:tcPr>
                </a:tc>
                <a:tc>
                  <a:txBody>
                    <a:bodyPr/>
                    <a:lstStyle/>
                    <a:p>
                      <a:pPr>
                        <a:lnSpc>
                          <a:spcPts val="1400"/>
                        </a:lnSpc>
                      </a:pPr>
                      <a:r>
                        <a:rPr lang="en-US" altLang="zh-CN" sz="1600" dirty="0" smtClean="0"/>
                        <a:t>Booster</a:t>
                      </a:r>
                      <a:r>
                        <a:rPr lang="en-US" altLang="zh-CN" sz="1600" baseline="0" dirty="0" smtClean="0"/>
                        <a:t> ext. for CR off-axis inj.</a:t>
                      </a:r>
                      <a:endParaRPr lang="zh-CN" altLang="en-US" sz="1600" dirty="0"/>
                    </a:p>
                  </a:txBody>
                  <a:tcPr anchor="ctr">
                    <a:solidFill>
                      <a:srgbClr val="FF99CC"/>
                    </a:solidFill>
                  </a:tcPr>
                </a:tc>
                <a:tc>
                  <a:txBody>
                    <a:bodyPr/>
                    <a:lstStyle/>
                    <a:p>
                      <a:pPr>
                        <a:lnSpc>
                          <a:spcPts val="1400"/>
                        </a:lnSpc>
                      </a:pPr>
                      <a:r>
                        <a:rPr lang="en-US" altLang="zh-CN" sz="1600" dirty="0" smtClean="0"/>
                        <a:t>Delay-line</a:t>
                      </a:r>
                      <a:r>
                        <a:rPr lang="zh-CN" altLang="en-US" sz="1600" dirty="0" smtClean="0"/>
                        <a:t> </a:t>
                      </a:r>
                      <a:r>
                        <a:rPr lang="en-US" altLang="zh-CN" sz="1600" dirty="0" smtClean="0"/>
                        <a:t>dipole kicker</a:t>
                      </a:r>
                      <a:endParaRPr lang="zh-CN" altLang="en-US" sz="1600" dirty="0"/>
                    </a:p>
                  </a:txBody>
                  <a:tcPr anchor="ctr">
                    <a:solidFill>
                      <a:srgbClr val="FF99CC"/>
                    </a:solidFill>
                  </a:tcPr>
                </a:tc>
                <a:tc>
                  <a:txBody>
                    <a:bodyPr/>
                    <a:lstStyle/>
                    <a:p>
                      <a:pPr>
                        <a:lnSpc>
                          <a:spcPts val="1400"/>
                        </a:lnSpc>
                      </a:pPr>
                      <a:r>
                        <a:rPr lang="en-US" altLang="zh-CN" sz="1600" dirty="0" smtClean="0"/>
                        <a:t>Trapezoid </a:t>
                      </a:r>
                      <a:r>
                        <a:rPr lang="en-US" altLang="zh-CN" sz="1600" baseline="0" dirty="0" smtClean="0"/>
                        <a:t>/440-2420ns</a:t>
                      </a:r>
                      <a:endParaRPr lang="zh-CN" altLang="en-US" sz="1600" dirty="0"/>
                    </a:p>
                  </a:txBody>
                  <a:tcPr anchor="ctr">
                    <a:solidFill>
                      <a:srgbClr val="FF99CC"/>
                    </a:solidFill>
                  </a:tcPr>
                </a:tc>
                <a:tc>
                  <a:txBody>
                    <a:bodyPr/>
                    <a:lstStyle/>
                    <a:p>
                      <a:pPr>
                        <a:lnSpc>
                          <a:spcPts val="1400"/>
                        </a:lnSpc>
                      </a:pPr>
                      <a:r>
                        <a:rPr lang="en-US" altLang="zh-CN" sz="1600" dirty="0" smtClean="0"/>
                        <a:t>Vertical LMS</a:t>
                      </a:r>
                      <a:endParaRPr lang="zh-CN" altLang="en-US" sz="1600" dirty="0"/>
                    </a:p>
                  </a:txBody>
                  <a:tcPr anchor="ctr">
                    <a:solidFill>
                      <a:srgbClr val="FF99CC"/>
                    </a:solidFill>
                  </a:tcPr>
                </a:tc>
                <a:tc>
                  <a:txBody>
                    <a:bodyPr/>
                    <a:lstStyle/>
                    <a:p>
                      <a:pPr algn="l">
                        <a:lnSpc>
                          <a:spcPts val="1400"/>
                        </a:lnSpc>
                      </a:pPr>
                      <a:r>
                        <a:rPr lang="az-Cyrl-AZ" altLang="zh-CN" sz="1600" dirty="0" smtClean="0"/>
                        <a:t>Ф</a:t>
                      </a:r>
                      <a:r>
                        <a:rPr lang="en-US" altLang="zh-CN" sz="1600" dirty="0" smtClean="0"/>
                        <a:t>55/6mm</a:t>
                      </a:r>
                      <a:endParaRPr lang="zh-CN" altLang="en-US" sz="1600" dirty="0"/>
                    </a:p>
                  </a:txBody>
                  <a:tcPr anchor="ctr">
                    <a:solidFill>
                      <a:srgbClr val="FF99CC"/>
                    </a:solidFill>
                  </a:tcPr>
                </a:tc>
                <a:extLst>
                  <a:ext uri="{0D108BD9-81ED-4DB2-BD59-A6C34878D82A}">
                    <a16:rowId xmlns:a16="http://schemas.microsoft.com/office/drawing/2014/main" val="10003"/>
                  </a:ext>
                </a:extLst>
              </a:tr>
              <a:tr h="369529">
                <a:tc>
                  <a:txBody>
                    <a:bodyPr/>
                    <a:lstStyle/>
                    <a:p>
                      <a:pPr algn="ctr">
                        <a:lnSpc>
                          <a:spcPts val="1400"/>
                        </a:lnSpc>
                      </a:pPr>
                      <a:r>
                        <a:rPr lang="en-US" altLang="zh-CN" sz="1600" dirty="0" smtClean="0"/>
                        <a:t>4</a:t>
                      </a:r>
                      <a:endParaRPr lang="zh-CN" altLang="en-US" sz="1600" dirty="0"/>
                    </a:p>
                  </a:txBody>
                  <a:tcPr anchor="ctr">
                    <a:solidFill>
                      <a:srgbClr val="FF99CC"/>
                    </a:solidFill>
                  </a:tcPr>
                </a:tc>
                <a:tc>
                  <a:txBody>
                    <a:bodyPr/>
                    <a:lstStyle/>
                    <a:p>
                      <a:pPr>
                        <a:lnSpc>
                          <a:spcPts val="1400"/>
                        </a:lnSpc>
                      </a:pPr>
                      <a:r>
                        <a:rPr lang="en-US" altLang="zh-CN" sz="1600" dirty="0" smtClean="0"/>
                        <a:t>Collider off-axis</a:t>
                      </a:r>
                      <a:r>
                        <a:rPr lang="en-US" altLang="zh-CN" sz="1600" baseline="0" dirty="0" smtClean="0"/>
                        <a:t> inj.</a:t>
                      </a:r>
                      <a:endParaRPr lang="zh-CN" altLang="en-US" sz="1600" dirty="0"/>
                    </a:p>
                  </a:txBody>
                  <a:tcPr anchor="ctr">
                    <a:solidFill>
                      <a:srgbClr val="FF99CC"/>
                    </a:solidFill>
                  </a:tcPr>
                </a:tc>
                <a:tc>
                  <a:txBody>
                    <a:bodyPr/>
                    <a:lstStyle/>
                    <a:p>
                      <a:pPr>
                        <a:lnSpc>
                          <a:spcPts val="1400"/>
                        </a:lnSpc>
                      </a:pPr>
                      <a:r>
                        <a:rPr lang="en-US" altLang="zh-CN" sz="1600" dirty="0" smtClean="0"/>
                        <a:t>Delay-line </a:t>
                      </a:r>
                      <a:r>
                        <a:rPr lang="en-US" altLang="zh-CN" sz="1600" b="0" dirty="0" smtClean="0">
                          <a:solidFill>
                            <a:schemeClr val="tx1"/>
                          </a:solidFill>
                        </a:rPr>
                        <a:t>NLK</a:t>
                      </a:r>
                      <a:r>
                        <a:rPr lang="en-US" altLang="zh-CN" sz="1600" dirty="0" smtClean="0"/>
                        <a:t> kicker</a:t>
                      </a:r>
                      <a:endParaRPr lang="zh-CN" altLang="en-US" sz="1600" dirty="0"/>
                    </a:p>
                  </a:txBody>
                  <a:tcPr anchor="ctr">
                    <a:solidFill>
                      <a:srgbClr val="FF99CC"/>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Trapezoid </a:t>
                      </a:r>
                      <a:r>
                        <a:rPr lang="en-US" altLang="zh-CN" sz="1600" baseline="0" dirty="0" smtClean="0"/>
                        <a:t>/440-2420ns</a:t>
                      </a:r>
                      <a:endParaRPr lang="zh-CN" altLang="en-US" sz="1600" dirty="0" smtClean="0"/>
                    </a:p>
                  </a:txBody>
                  <a:tcPr anchor="ctr">
                    <a:solidFill>
                      <a:srgbClr val="FF99CC"/>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Vertical LMS</a:t>
                      </a:r>
                      <a:endParaRPr lang="zh-CN" altLang="en-US" sz="1600" dirty="0" smtClean="0"/>
                    </a:p>
                  </a:txBody>
                  <a:tcPr anchor="ctr">
                    <a:solidFill>
                      <a:srgbClr val="FF99CC"/>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az-Cyrl-AZ" altLang="zh-CN" sz="1600" dirty="0" smtClean="0"/>
                        <a:t>Ф</a:t>
                      </a:r>
                      <a:r>
                        <a:rPr lang="en-US" altLang="zh-CN" sz="1600" kern="100" dirty="0" smtClean="0">
                          <a:solidFill>
                            <a:schemeClr val="dk1"/>
                          </a:solidFill>
                          <a:effectLst/>
                          <a:latin typeface="Calibri" panose="020F0502020204030204" pitchFamily="34" charset="0"/>
                          <a:ea typeface="宋体" panose="02010600030101010101" pitchFamily="2" charset="-122"/>
                          <a:cs typeface="Times New Roman" panose="02020603050405020304" pitchFamily="18" charset="0"/>
                        </a:rPr>
                        <a:t>75</a:t>
                      </a:r>
                      <a:r>
                        <a:rPr lang="en-US" altLang="zh-CN" sz="1600" kern="100" dirty="0" smtClean="0">
                          <a:solidFill>
                            <a:schemeClr val="tx2"/>
                          </a:solidFill>
                          <a:latin typeface="Calibri" panose="020F0502020204030204" pitchFamily="34" charset="0"/>
                          <a:ea typeface="宋体" panose="02010600030101010101" pitchFamily="2" charset="-122"/>
                          <a:cs typeface="Times New Roman" panose="02020603050405020304" pitchFamily="18" charset="0"/>
                        </a:rPr>
                        <a:t>x</a:t>
                      </a:r>
                      <a:r>
                        <a:rPr lang="en-US" altLang="zh-CN" sz="1600" kern="100" dirty="0" smtClean="0">
                          <a:solidFill>
                            <a:schemeClr val="dk1"/>
                          </a:solidFill>
                          <a:effectLst/>
                          <a:latin typeface="Calibri" panose="020F0502020204030204" pitchFamily="34" charset="0"/>
                          <a:ea typeface="宋体" panose="02010600030101010101" pitchFamily="2" charset="-122"/>
                          <a:cs typeface="Times New Roman" panose="02020603050405020304" pitchFamily="18" charset="0"/>
                        </a:rPr>
                        <a:t>56</a:t>
                      </a:r>
                      <a:r>
                        <a:rPr lang="en-US" altLang="zh-CN" sz="1600" dirty="0" smtClean="0"/>
                        <a:t>/2mm</a:t>
                      </a:r>
                      <a:endParaRPr lang="zh-CN" altLang="en-US" sz="1600" dirty="0" smtClean="0"/>
                    </a:p>
                  </a:txBody>
                  <a:tcPr anchor="ctr">
                    <a:solidFill>
                      <a:srgbClr val="FF99CC"/>
                    </a:solidFill>
                  </a:tcPr>
                </a:tc>
                <a:extLst>
                  <a:ext uri="{0D108BD9-81ED-4DB2-BD59-A6C34878D82A}">
                    <a16:rowId xmlns:a16="http://schemas.microsoft.com/office/drawing/2014/main" val="10004"/>
                  </a:ext>
                </a:extLst>
              </a:tr>
              <a:tr h="369529">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altLang="zh-CN" sz="1600" dirty="0" smtClean="0"/>
                        <a:t>5</a:t>
                      </a:r>
                      <a:endParaRPr lang="zh-CN" altLang="en-US" sz="1600" dirty="0" smtClean="0"/>
                    </a:p>
                  </a:txBody>
                  <a:tcPr anchor="ctr">
                    <a:solidFill>
                      <a:srgbClr val="FF99CC"/>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Booster</a:t>
                      </a:r>
                      <a:r>
                        <a:rPr lang="en-US" altLang="zh-CN" sz="1600" baseline="0" dirty="0" smtClean="0"/>
                        <a:t> ext. for CR on-axis inj.</a:t>
                      </a:r>
                      <a:endParaRPr lang="zh-CN" altLang="en-US" sz="1600" dirty="0" smtClean="0"/>
                    </a:p>
                  </a:txBody>
                  <a:tcPr anchor="ctr">
                    <a:solidFill>
                      <a:srgbClr val="FF99CC"/>
                    </a:solidFill>
                  </a:tcPr>
                </a:tc>
                <a:tc>
                  <a:txBody>
                    <a:bodyPr/>
                    <a:lstStyle/>
                    <a:p>
                      <a:pPr>
                        <a:lnSpc>
                          <a:spcPts val="1400"/>
                        </a:lnSpc>
                      </a:pPr>
                      <a:r>
                        <a:rPr lang="en-US" altLang="zh-CN" sz="1600" dirty="0" smtClean="0"/>
                        <a:t>Ferrite core dipole kicker</a:t>
                      </a:r>
                      <a:endParaRPr lang="zh-CN" altLang="en-US" sz="1600" dirty="0"/>
                    </a:p>
                  </a:txBody>
                  <a:tcPr anchor="ctr">
                    <a:solidFill>
                      <a:srgbClr val="FF99CC"/>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Half-sine/1360ns</a:t>
                      </a:r>
                      <a:endParaRPr lang="zh-CN" altLang="en-US" sz="1600" dirty="0" smtClean="0"/>
                    </a:p>
                  </a:txBody>
                  <a:tcPr anchor="ctr">
                    <a:solidFill>
                      <a:srgbClr val="FF99CC"/>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Vertical LMS</a:t>
                      </a:r>
                      <a:endParaRPr lang="zh-CN" altLang="en-US" sz="1600" dirty="0" smtClean="0"/>
                    </a:p>
                  </a:txBody>
                  <a:tcPr anchor="ctr">
                    <a:solidFill>
                      <a:srgbClr val="FF99CC"/>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az-Cyrl-AZ" altLang="zh-CN" sz="1600" dirty="0" smtClean="0"/>
                        <a:t>Ф</a:t>
                      </a:r>
                      <a:r>
                        <a:rPr lang="en-US" altLang="zh-CN" sz="1600" dirty="0" smtClean="0"/>
                        <a:t>55/6mm</a:t>
                      </a:r>
                      <a:endParaRPr lang="zh-CN" altLang="en-US" sz="1600" dirty="0" smtClean="0"/>
                    </a:p>
                  </a:txBody>
                  <a:tcPr anchor="ctr">
                    <a:solidFill>
                      <a:srgbClr val="FF99CC"/>
                    </a:solidFill>
                  </a:tcPr>
                </a:tc>
                <a:extLst>
                  <a:ext uri="{0D108BD9-81ED-4DB2-BD59-A6C34878D82A}">
                    <a16:rowId xmlns:a16="http://schemas.microsoft.com/office/drawing/2014/main" val="10005"/>
                  </a:ext>
                </a:extLst>
              </a:tr>
              <a:tr h="369529">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altLang="zh-CN" sz="1600" kern="1200" dirty="0" smtClean="0">
                          <a:solidFill>
                            <a:schemeClr val="dk1"/>
                          </a:solidFill>
                          <a:latin typeface="+mn-lt"/>
                          <a:ea typeface="+mn-ea"/>
                          <a:cs typeface="+mn-cs"/>
                        </a:rPr>
                        <a:t>6</a:t>
                      </a:r>
                      <a:endParaRPr lang="zh-CN" altLang="en-US" sz="1600" kern="1200" dirty="0" smtClean="0">
                        <a:solidFill>
                          <a:schemeClr val="dk1"/>
                        </a:solidFill>
                        <a:latin typeface="+mn-lt"/>
                        <a:ea typeface="+mn-ea"/>
                        <a:cs typeface="+mn-cs"/>
                      </a:endParaRPr>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kern="1200" dirty="0" smtClean="0">
                          <a:solidFill>
                            <a:schemeClr val="dk1"/>
                          </a:solidFill>
                          <a:latin typeface="+mn-lt"/>
                          <a:ea typeface="+mn-ea"/>
                          <a:cs typeface="+mn-cs"/>
                        </a:rPr>
                        <a:t>Booster HE inj.</a:t>
                      </a:r>
                      <a:endParaRPr lang="zh-CN" altLang="en-US" sz="1600" kern="1200" dirty="0" smtClean="0">
                        <a:solidFill>
                          <a:schemeClr val="dk1"/>
                        </a:solidFill>
                        <a:latin typeface="+mn-lt"/>
                        <a:ea typeface="+mn-ea"/>
                        <a:cs typeface="+mn-cs"/>
                      </a:endParaRPr>
                    </a:p>
                  </a:txBody>
                  <a:tcPr anchor="ctr"/>
                </a:tc>
                <a:tc>
                  <a:txBody>
                    <a:bodyPr/>
                    <a:lstStyle/>
                    <a:p>
                      <a:pPr>
                        <a:lnSpc>
                          <a:spcPts val="1400"/>
                        </a:lnSpc>
                      </a:pPr>
                      <a:r>
                        <a:rPr lang="en-US" altLang="zh-CN" sz="1600" dirty="0" smtClean="0"/>
                        <a:t>NLK or Pulsed </a:t>
                      </a:r>
                      <a:r>
                        <a:rPr lang="en-US" altLang="zh-CN" sz="1600" dirty="0" err="1" smtClean="0"/>
                        <a:t>sextupole</a:t>
                      </a:r>
                      <a:endParaRPr lang="zh-CN" altLang="en-US" sz="1600" dirty="0"/>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Half-sine/0.333ms</a:t>
                      </a:r>
                      <a:endParaRPr lang="zh-CN" altLang="en-US" sz="1600" dirty="0" smtClean="0"/>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Vertical LMS</a:t>
                      </a:r>
                      <a:endParaRPr lang="zh-CN" altLang="en-US" sz="1600" dirty="0" smtClean="0"/>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az-Cyrl-AZ" altLang="zh-CN" sz="1600" dirty="0" smtClean="0"/>
                        <a:t>Ф</a:t>
                      </a:r>
                      <a:r>
                        <a:rPr lang="en-US" altLang="zh-CN" sz="1600" dirty="0" smtClean="0"/>
                        <a:t>55/6mm</a:t>
                      </a:r>
                      <a:endParaRPr lang="zh-CN" altLang="en-US" sz="1600" dirty="0" smtClean="0"/>
                    </a:p>
                  </a:txBody>
                  <a:tcPr anchor="ctr"/>
                </a:tc>
                <a:extLst>
                  <a:ext uri="{0D108BD9-81ED-4DB2-BD59-A6C34878D82A}">
                    <a16:rowId xmlns:a16="http://schemas.microsoft.com/office/drawing/2014/main" val="10006"/>
                  </a:ext>
                </a:extLst>
              </a:tr>
              <a:tr h="369529">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altLang="zh-CN" sz="1600" kern="1200" dirty="0" smtClean="0">
                          <a:solidFill>
                            <a:schemeClr val="dk1"/>
                          </a:solidFill>
                          <a:latin typeface="+mn-lt"/>
                          <a:ea typeface="+mn-ea"/>
                          <a:cs typeface="+mn-cs"/>
                        </a:rPr>
                        <a:t>7</a:t>
                      </a:r>
                      <a:endParaRPr lang="zh-CN" altLang="en-US" sz="1600" kern="1200" dirty="0" smtClean="0">
                        <a:solidFill>
                          <a:schemeClr val="dk1"/>
                        </a:solidFill>
                        <a:latin typeface="+mn-lt"/>
                        <a:ea typeface="+mn-ea"/>
                        <a:cs typeface="+mn-cs"/>
                      </a:endParaRPr>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kern="1200" dirty="0" smtClean="0">
                          <a:solidFill>
                            <a:schemeClr val="dk1"/>
                          </a:solidFill>
                          <a:latin typeface="+mn-lt"/>
                          <a:ea typeface="+mn-ea"/>
                          <a:cs typeface="+mn-cs"/>
                        </a:rPr>
                        <a:t>Collider swap out inj. </a:t>
                      </a:r>
                      <a:endParaRPr lang="zh-CN" altLang="en-US" sz="1600" kern="1200" dirty="0" smtClean="0">
                        <a:solidFill>
                          <a:schemeClr val="dk1"/>
                        </a:solidFill>
                        <a:latin typeface="+mn-lt"/>
                        <a:ea typeface="+mn-ea"/>
                        <a:cs typeface="+mn-cs"/>
                      </a:endParaRPr>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Ferrite core dipole kicker</a:t>
                      </a:r>
                      <a:endParaRPr lang="zh-CN" altLang="en-US" sz="1600" dirty="0" smtClean="0"/>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Half-sine/1360ns</a:t>
                      </a:r>
                      <a:endParaRPr lang="zh-CN" altLang="en-US" sz="1600" dirty="0" smtClean="0"/>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Vertical LMS</a:t>
                      </a:r>
                      <a:endParaRPr lang="zh-CN" altLang="en-US" sz="1600" dirty="0" smtClean="0"/>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az-Cyrl-AZ" altLang="zh-CN" sz="1600" dirty="0" smtClean="0"/>
                        <a:t>Ф</a:t>
                      </a:r>
                      <a:r>
                        <a:rPr lang="en-US" altLang="zh-CN" sz="1600" kern="100" dirty="0" smtClean="0">
                          <a:solidFill>
                            <a:schemeClr val="dk1"/>
                          </a:solidFill>
                          <a:effectLst/>
                          <a:latin typeface="Calibri" panose="020F0502020204030204" pitchFamily="34" charset="0"/>
                          <a:ea typeface="宋体" panose="02010600030101010101" pitchFamily="2" charset="-122"/>
                          <a:cs typeface="Times New Roman" panose="02020603050405020304" pitchFamily="18" charset="0"/>
                        </a:rPr>
                        <a:t>75</a:t>
                      </a:r>
                      <a:r>
                        <a:rPr lang="en-US" altLang="zh-CN" sz="1600" kern="100" dirty="0" smtClean="0">
                          <a:solidFill>
                            <a:schemeClr val="tx2"/>
                          </a:solidFill>
                          <a:latin typeface="Calibri" panose="020F0502020204030204" pitchFamily="34" charset="0"/>
                          <a:ea typeface="宋体" panose="02010600030101010101" pitchFamily="2" charset="-122"/>
                          <a:cs typeface="Times New Roman" panose="02020603050405020304" pitchFamily="18" charset="0"/>
                        </a:rPr>
                        <a:t>x</a:t>
                      </a:r>
                      <a:r>
                        <a:rPr lang="en-US" altLang="zh-CN" sz="1600" kern="100" dirty="0" smtClean="0">
                          <a:solidFill>
                            <a:schemeClr val="dk1"/>
                          </a:solidFill>
                          <a:effectLst/>
                          <a:latin typeface="Calibri" panose="020F0502020204030204" pitchFamily="34" charset="0"/>
                          <a:ea typeface="宋体" panose="02010600030101010101" pitchFamily="2" charset="-122"/>
                          <a:cs typeface="Times New Roman" panose="02020603050405020304" pitchFamily="18" charset="0"/>
                        </a:rPr>
                        <a:t>56/</a:t>
                      </a:r>
                      <a:r>
                        <a:rPr lang="en-US" altLang="zh-CN" sz="1600" dirty="0" smtClean="0"/>
                        <a:t>6mm</a:t>
                      </a:r>
                      <a:endParaRPr lang="zh-CN" altLang="en-US" sz="1600" dirty="0" smtClean="0"/>
                    </a:p>
                  </a:txBody>
                  <a:tcPr anchor="ctr"/>
                </a:tc>
                <a:extLst>
                  <a:ext uri="{0D108BD9-81ED-4DB2-BD59-A6C34878D82A}">
                    <a16:rowId xmlns:a16="http://schemas.microsoft.com/office/drawing/2014/main" val="10007"/>
                  </a:ext>
                </a:extLst>
              </a:tr>
              <a:tr h="369529">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altLang="zh-CN" sz="1600" kern="1200" dirty="0" smtClean="0">
                          <a:solidFill>
                            <a:schemeClr val="dk1"/>
                          </a:solidFill>
                          <a:latin typeface="+mn-lt"/>
                          <a:ea typeface="+mn-ea"/>
                          <a:cs typeface="+mn-cs"/>
                        </a:rPr>
                        <a:t>8</a:t>
                      </a:r>
                      <a:endParaRPr lang="zh-CN" altLang="en-US" sz="1600" kern="1200" dirty="0" smtClean="0">
                        <a:solidFill>
                          <a:schemeClr val="dk1"/>
                        </a:solidFill>
                        <a:latin typeface="+mn-lt"/>
                        <a:ea typeface="+mn-ea"/>
                        <a:cs typeface="+mn-cs"/>
                      </a:endParaRPr>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kern="1200" dirty="0" smtClean="0">
                          <a:solidFill>
                            <a:schemeClr val="dk1"/>
                          </a:solidFill>
                          <a:latin typeface="+mn-lt"/>
                          <a:ea typeface="+mn-ea"/>
                          <a:cs typeface="+mn-cs"/>
                        </a:rPr>
                        <a:t>Collider swap out ext.</a:t>
                      </a:r>
                      <a:endParaRPr lang="zh-CN" altLang="en-US" sz="1600" kern="1200" dirty="0" smtClean="0">
                        <a:solidFill>
                          <a:schemeClr val="dk1"/>
                        </a:solidFill>
                        <a:latin typeface="+mn-lt"/>
                        <a:ea typeface="+mn-ea"/>
                        <a:cs typeface="+mn-cs"/>
                      </a:endParaRPr>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Ferrite core dipole kicker</a:t>
                      </a:r>
                      <a:endParaRPr lang="zh-CN" altLang="en-US" sz="1600" dirty="0" smtClean="0"/>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Half-sine/1360ns</a:t>
                      </a:r>
                      <a:endParaRPr lang="zh-CN" altLang="en-US" sz="1600" dirty="0" smtClean="0"/>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Vertical LMS</a:t>
                      </a:r>
                      <a:endParaRPr lang="zh-CN" altLang="en-US" sz="1600" dirty="0" smtClean="0"/>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az-Cyrl-AZ" altLang="zh-CN" sz="1600" dirty="0" smtClean="0"/>
                        <a:t>Ф</a:t>
                      </a:r>
                      <a:r>
                        <a:rPr lang="en-US" altLang="zh-CN" sz="1600" kern="100" dirty="0" smtClean="0">
                          <a:solidFill>
                            <a:schemeClr val="dk1"/>
                          </a:solidFill>
                          <a:effectLst/>
                          <a:latin typeface="Calibri" panose="020F0502020204030204" pitchFamily="34" charset="0"/>
                          <a:ea typeface="宋体" panose="02010600030101010101" pitchFamily="2" charset="-122"/>
                          <a:cs typeface="Times New Roman" panose="02020603050405020304" pitchFamily="18" charset="0"/>
                        </a:rPr>
                        <a:t>75</a:t>
                      </a:r>
                      <a:r>
                        <a:rPr lang="en-US" altLang="zh-CN" sz="1600" kern="100" dirty="0" smtClean="0">
                          <a:solidFill>
                            <a:schemeClr val="tx2"/>
                          </a:solidFill>
                          <a:latin typeface="Calibri" panose="020F0502020204030204" pitchFamily="34" charset="0"/>
                          <a:ea typeface="宋体" panose="02010600030101010101" pitchFamily="2" charset="-122"/>
                          <a:cs typeface="Times New Roman" panose="02020603050405020304" pitchFamily="18" charset="0"/>
                        </a:rPr>
                        <a:t>x</a:t>
                      </a:r>
                      <a:r>
                        <a:rPr lang="en-US" altLang="zh-CN" sz="1600" kern="100" dirty="0" smtClean="0">
                          <a:solidFill>
                            <a:schemeClr val="dk1"/>
                          </a:solidFill>
                          <a:effectLst/>
                          <a:latin typeface="Calibri" panose="020F0502020204030204" pitchFamily="34" charset="0"/>
                          <a:ea typeface="宋体" panose="02010600030101010101" pitchFamily="2" charset="-122"/>
                          <a:cs typeface="Times New Roman" panose="02020603050405020304" pitchFamily="18" charset="0"/>
                        </a:rPr>
                        <a:t>56/</a:t>
                      </a:r>
                      <a:r>
                        <a:rPr lang="en-US" altLang="zh-CN" sz="1600" dirty="0" smtClean="0"/>
                        <a:t>6mm</a:t>
                      </a:r>
                      <a:endParaRPr lang="zh-CN" altLang="en-US" sz="1600" dirty="0" smtClean="0"/>
                    </a:p>
                  </a:txBody>
                  <a:tcPr anchor="ctr"/>
                </a:tc>
                <a:extLst>
                  <a:ext uri="{0D108BD9-81ED-4DB2-BD59-A6C34878D82A}">
                    <a16:rowId xmlns:a16="http://schemas.microsoft.com/office/drawing/2014/main" val="10008"/>
                  </a:ext>
                </a:extLst>
              </a:tr>
              <a:tr h="369529">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altLang="zh-CN" sz="1600" kern="1200" dirty="0" smtClean="0">
                          <a:solidFill>
                            <a:schemeClr val="dk1"/>
                          </a:solidFill>
                          <a:latin typeface="+mn-lt"/>
                          <a:ea typeface="+mn-ea"/>
                          <a:cs typeface="+mn-cs"/>
                        </a:rPr>
                        <a:t>9</a:t>
                      </a:r>
                      <a:endParaRPr lang="zh-CN" altLang="en-US" sz="1600" kern="1200" dirty="0" smtClean="0">
                        <a:solidFill>
                          <a:schemeClr val="dk1"/>
                        </a:solidFill>
                        <a:latin typeface="+mn-lt"/>
                        <a:ea typeface="+mn-ea"/>
                        <a:cs typeface="+mn-cs"/>
                      </a:endParaRPr>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kern="1200" dirty="0" smtClean="0">
                          <a:solidFill>
                            <a:schemeClr val="dk1"/>
                          </a:solidFill>
                          <a:latin typeface="+mn-lt"/>
                          <a:ea typeface="+mn-ea"/>
                          <a:cs typeface="+mn-cs"/>
                        </a:rPr>
                        <a:t>Collider beam dump </a:t>
                      </a:r>
                      <a:endParaRPr lang="zh-CN" altLang="en-US" sz="1600" kern="1200" dirty="0" smtClean="0">
                        <a:solidFill>
                          <a:schemeClr val="dk1"/>
                        </a:solidFill>
                        <a:latin typeface="+mn-lt"/>
                        <a:ea typeface="+mn-ea"/>
                        <a:cs typeface="+mn-cs"/>
                      </a:endParaRPr>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Delay-line</a:t>
                      </a:r>
                      <a:r>
                        <a:rPr lang="zh-CN" altLang="en-US" sz="1600" dirty="0" smtClean="0"/>
                        <a:t> </a:t>
                      </a:r>
                      <a:r>
                        <a:rPr lang="en-US" altLang="zh-CN" sz="1600" dirty="0" smtClean="0"/>
                        <a:t>dipole kicker</a:t>
                      </a:r>
                      <a:endParaRPr lang="zh-CN" altLang="en-US" sz="1600" dirty="0" smtClean="0"/>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Trapezoid </a:t>
                      </a:r>
                      <a:r>
                        <a:rPr lang="en-US" altLang="zh-CN" sz="1600" baseline="0" dirty="0" smtClean="0"/>
                        <a:t>/440-2420ns</a:t>
                      </a:r>
                      <a:endParaRPr lang="zh-CN" altLang="en-US" sz="1600" dirty="0" smtClean="0"/>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Vertical LMS</a:t>
                      </a:r>
                      <a:endParaRPr lang="zh-CN" altLang="en-US" sz="1600" dirty="0" smtClean="0"/>
                    </a:p>
                  </a:txBody>
                  <a:tcPr anchor="ct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az-Cyrl-AZ" altLang="zh-CN" sz="1600" dirty="0" smtClean="0"/>
                        <a:t>Ф</a:t>
                      </a:r>
                      <a:r>
                        <a:rPr lang="en-US" altLang="zh-CN" sz="1600" kern="100" dirty="0" smtClean="0">
                          <a:solidFill>
                            <a:schemeClr val="dk1"/>
                          </a:solidFill>
                          <a:effectLst/>
                          <a:latin typeface="Calibri" panose="020F0502020204030204" pitchFamily="34" charset="0"/>
                          <a:ea typeface="宋体" panose="02010600030101010101" pitchFamily="2" charset="-122"/>
                          <a:cs typeface="Times New Roman" panose="02020603050405020304" pitchFamily="18" charset="0"/>
                        </a:rPr>
                        <a:t>75</a:t>
                      </a:r>
                      <a:r>
                        <a:rPr lang="en-US" altLang="zh-CN" sz="1600" kern="100" dirty="0" smtClean="0">
                          <a:solidFill>
                            <a:schemeClr val="tx2"/>
                          </a:solidFill>
                          <a:latin typeface="Calibri" panose="020F0502020204030204" pitchFamily="34" charset="0"/>
                          <a:ea typeface="宋体" panose="02010600030101010101" pitchFamily="2" charset="-122"/>
                          <a:cs typeface="Times New Roman" panose="02020603050405020304" pitchFamily="18" charset="0"/>
                        </a:rPr>
                        <a:t>x</a:t>
                      </a:r>
                      <a:r>
                        <a:rPr lang="en-US" altLang="zh-CN" sz="1600" kern="100" dirty="0" smtClean="0">
                          <a:solidFill>
                            <a:schemeClr val="dk1"/>
                          </a:solidFill>
                          <a:effectLst/>
                          <a:latin typeface="Calibri" panose="020F0502020204030204" pitchFamily="34" charset="0"/>
                          <a:ea typeface="宋体" panose="02010600030101010101" pitchFamily="2" charset="-122"/>
                          <a:cs typeface="Times New Roman" panose="02020603050405020304" pitchFamily="18" charset="0"/>
                        </a:rPr>
                        <a:t>56/</a:t>
                      </a:r>
                      <a:r>
                        <a:rPr lang="en-US" altLang="zh-CN" sz="1600" dirty="0" smtClean="0"/>
                        <a:t>6mm</a:t>
                      </a:r>
                      <a:endParaRPr lang="zh-CN" altLang="en-US" sz="1600" dirty="0" smtClean="0"/>
                    </a:p>
                  </a:txBody>
                  <a:tcPr anchor="ctr"/>
                </a:tc>
                <a:extLst>
                  <a:ext uri="{0D108BD9-81ED-4DB2-BD59-A6C34878D82A}">
                    <a16:rowId xmlns:a16="http://schemas.microsoft.com/office/drawing/2014/main" val="10009"/>
                  </a:ext>
                </a:extLst>
              </a:tr>
            </a:tbl>
          </a:graphicData>
        </a:graphic>
      </p:graphicFrame>
      <p:sp>
        <p:nvSpPr>
          <p:cNvPr id="4" name="文本框 8"/>
          <p:cNvSpPr txBox="1"/>
          <p:nvPr/>
        </p:nvSpPr>
        <p:spPr>
          <a:xfrm>
            <a:off x="1741946" y="6013569"/>
            <a:ext cx="8574976" cy="646331"/>
          </a:xfrm>
          <a:prstGeom prst="rect">
            <a:avLst/>
          </a:prstGeom>
          <a:noFill/>
        </p:spPr>
        <p:txBody>
          <a:bodyPr wrap="square" rtlCol="0">
            <a:spAutoFit/>
          </a:bodyPr>
          <a:lstStyle/>
          <a:p>
            <a:pPr marL="285750" indent="-285750">
              <a:buFont typeface="Arial" panose="020B0604020202020204" pitchFamily="34" charset="0"/>
              <a:buChar char="•"/>
            </a:pPr>
            <a:r>
              <a:rPr lang="en-US" altLang="zh-CN" b="1" dirty="0" smtClean="0">
                <a:solidFill>
                  <a:srgbClr val="FF0000"/>
                </a:solidFill>
                <a:latin typeface="Arial" panose="020B0604020202020204" pitchFamily="34" charset="0"/>
                <a:cs typeface="Arial" panose="020B0604020202020204" pitchFamily="34" charset="0"/>
              </a:rPr>
              <a:t>The same team is in charge of both HEPS and CEPC inj</a:t>
            </a:r>
            <a:r>
              <a:rPr lang="en-US" altLang="zh-CN" b="1" dirty="0">
                <a:solidFill>
                  <a:srgbClr val="FF0000"/>
                </a:solidFill>
                <a:latin typeface="Arial" panose="020B0604020202020204" pitchFamily="34" charset="0"/>
                <a:cs typeface="Arial" panose="020B0604020202020204" pitchFamily="34" charset="0"/>
              </a:rPr>
              <a:t>. &amp; ext. </a:t>
            </a:r>
            <a:r>
              <a:rPr lang="en-US" altLang="zh-CN" b="1" dirty="0" smtClean="0">
                <a:solidFill>
                  <a:srgbClr val="FF0000"/>
                </a:solidFill>
                <a:latin typeface="Arial" panose="020B0604020202020204" pitchFamily="34" charset="0"/>
                <a:cs typeface="Arial" panose="020B0604020202020204" pitchFamily="34" charset="0"/>
              </a:rPr>
              <a:t>system</a:t>
            </a:r>
          </a:p>
          <a:p>
            <a:pPr marL="285750" indent="-285750">
              <a:buFont typeface="Arial" panose="020B0604020202020204" pitchFamily="34" charset="0"/>
              <a:buChar char="•"/>
            </a:pPr>
            <a:r>
              <a:rPr lang="en-US" altLang="zh-CN" b="1" dirty="0" smtClean="0">
                <a:solidFill>
                  <a:srgbClr val="FF0000"/>
                </a:solidFill>
                <a:latin typeface="Arial" panose="020B0604020202020204" pitchFamily="34" charset="0"/>
                <a:cs typeface="Arial" panose="020B0604020202020204" pitchFamily="34" charset="0"/>
              </a:rPr>
              <a:t>Experience gained in HEPS applies for CEPC</a:t>
            </a:r>
          </a:p>
        </p:txBody>
      </p:sp>
      <p:sp>
        <p:nvSpPr>
          <p:cNvPr id="5" name="标题 1"/>
          <p:cNvSpPr txBox="1">
            <a:spLocks/>
          </p:cNvSpPr>
          <p:nvPr/>
        </p:nvSpPr>
        <p:spPr>
          <a:xfrm>
            <a:off x="0" y="0"/>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CPEC Injection &amp; Extraction Hardware Types</a:t>
            </a:r>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43</a:t>
            </a:fld>
            <a:endParaRPr lang="zh-CN" altLang="en-US"/>
          </a:p>
        </p:txBody>
      </p:sp>
    </p:spTree>
    <p:extLst>
      <p:ext uri="{BB962C8B-B14F-4D97-AF65-F5344CB8AC3E}">
        <p14:creationId xmlns:p14="http://schemas.microsoft.com/office/powerpoint/2010/main" val="4246301394"/>
      </p:ext>
    </p:extLst>
  </p:cSld>
  <p:clrMapOvr>
    <a:masterClrMapping/>
  </p:clrMapOvr>
  <mc:AlternateContent xmlns:mc="http://schemas.openxmlformats.org/markup-compatibility/2006">
    <mc:Choice xmlns:p14="http://schemas.microsoft.com/office/powerpoint/2010/main" Requires="p14">
      <p:transition spd="slow" p14:dur="2000" advTm="35683"/>
    </mc:Choice>
    <mc:Fallback>
      <p:transition spd="slow" advTm="35683"/>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5982518" y="2977544"/>
            <a:ext cx="6031494" cy="3798066"/>
          </a:xfrm>
          <a:prstGeom prst="rect">
            <a:avLst/>
          </a:prstGeom>
        </p:spPr>
      </p:pic>
      <p:pic>
        <p:nvPicPr>
          <p:cNvPr id="18" name="Picture 17"/>
          <p:cNvPicPr>
            <a:picLocks noChangeAspect="1"/>
          </p:cNvPicPr>
          <p:nvPr/>
        </p:nvPicPr>
        <p:blipFill>
          <a:blip r:embed="rId3"/>
          <a:stretch>
            <a:fillRect/>
          </a:stretch>
        </p:blipFill>
        <p:spPr>
          <a:xfrm>
            <a:off x="380776" y="1695545"/>
            <a:ext cx="5363538" cy="4279895"/>
          </a:xfrm>
          <a:prstGeom prst="rect">
            <a:avLst/>
          </a:prstGeom>
        </p:spPr>
      </p:pic>
      <p:sp>
        <p:nvSpPr>
          <p:cNvPr id="83" name="标题 1"/>
          <p:cNvSpPr txBox="1">
            <a:spLocks/>
          </p:cNvSpPr>
          <p:nvPr/>
        </p:nvSpPr>
        <p:spPr>
          <a:xfrm>
            <a:off x="5899471" y="1084518"/>
            <a:ext cx="5689715" cy="2362160"/>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177800" algn="l">
              <a:lnSpc>
                <a:spcPct val="150000"/>
              </a:lnSpc>
              <a:buFont typeface="Wingdings" panose="05000000000000000000" pitchFamily="2" charset="2"/>
              <a:buChar char="l"/>
            </a:pPr>
            <a:r>
              <a:rPr lang="en-US" altLang="zh-CN" sz="1400" dirty="0" smtClean="0">
                <a:solidFill>
                  <a:srgbClr val="0000FF"/>
                </a:solidFill>
                <a:latin typeface="Arial" panose="020B0604020202020204" pitchFamily="34" charset="0"/>
                <a:ea typeface="+mn-ea"/>
                <a:cs typeface="Arial" panose="020B0604020202020204" pitchFamily="34" charset="0"/>
              </a:rPr>
              <a:t>Stored beam pipe(VP) inner diameter= ø55mm, Thickness=4mm</a:t>
            </a:r>
          </a:p>
          <a:p>
            <a:pPr indent="177800" algn="l">
              <a:lnSpc>
                <a:spcPct val="150000"/>
              </a:lnSpc>
              <a:buFont typeface="Wingdings" panose="05000000000000000000" pitchFamily="2" charset="2"/>
              <a:buChar char="l"/>
            </a:pPr>
            <a:r>
              <a:rPr lang="en-US" altLang="zh-CN" sz="1400" dirty="0" smtClean="0">
                <a:solidFill>
                  <a:srgbClr val="0000FF"/>
                </a:solidFill>
                <a:latin typeface="Arial" panose="020B0604020202020204" pitchFamily="34" charset="0"/>
                <a:ea typeface="+mn-ea"/>
                <a:cs typeface="Arial" panose="020B0604020202020204" pitchFamily="34" charset="0"/>
              </a:rPr>
              <a:t>Injected beam pipe (SS):   inner diameter=</a:t>
            </a:r>
            <a:r>
              <a:rPr lang="en-US" altLang="zh-CN" sz="1400" dirty="0" smtClean="0">
                <a:solidFill>
                  <a:srgbClr val="0000FF"/>
                </a:solidFill>
                <a:latin typeface="Arial" panose="020B0604020202020204" pitchFamily="34" charset="0"/>
                <a:cs typeface="Arial" panose="020B0604020202020204" pitchFamily="34" charset="0"/>
              </a:rPr>
              <a:t>ø29mm</a:t>
            </a:r>
            <a:r>
              <a:rPr lang="en-US" altLang="zh-CN" sz="1400" dirty="0" smtClean="0">
                <a:solidFill>
                  <a:srgbClr val="0000FF"/>
                </a:solidFill>
                <a:latin typeface="Arial" panose="020B0604020202020204" pitchFamily="34" charset="0"/>
                <a:ea typeface="+mn-ea"/>
                <a:cs typeface="Arial" panose="020B0604020202020204" pitchFamily="34" charset="0"/>
              </a:rPr>
              <a:t>, Thickness=1mm</a:t>
            </a:r>
          </a:p>
          <a:p>
            <a:pPr indent="177800" algn="l">
              <a:lnSpc>
                <a:spcPct val="150000"/>
              </a:lnSpc>
              <a:buFont typeface="Wingdings" panose="05000000000000000000" pitchFamily="2" charset="2"/>
              <a:buChar char="l"/>
            </a:pPr>
            <a:r>
              <a:rPr lang="en-US" altLang="zh-CN" sz="1400" dirty="0" smtClean="0">
                <a:solidFill>
                  <a:srgbClr val="0000FF"/>
                </a:solidFill>
                <a:latin typeface="Arial" panose="020B0604020202020204" pitchFamily="34" charset="0"/>
                <a:ea typeface="+mn-ea"/>
                <a:cs typeface="Arial" panose="020B0604020202020204" pitchFamily="34" charset="0"/>
              </a:rPr>
              <a:t>Septum thickness=4+1+0.5=5.5mm</a:t>
            </a:r>
            <a:endParaRPr lang="en-US" altLang="zh-CN" sz="1400" dirty="0">
              <a:solidFill>
                <a:srgbClr val="0000FF"/>
              </a:solidFill>
              <a:latin typeface="Arial" panose="020B0604020202020204" pitchFamily="34" charset="0"/>
              <a:ea typeface="+mn-ea"/>
              <a:cs typeface="Arial" panose="020B0604020202020204" pitchFamily="34" charset="0"/>
            </a:endParaRPr>
          </a:p>
          <a:p>
            <a:pPr indent="177800" algn="l">
              <a:lnSpc>
                <a:spcPct val="150000"/>
              </a:lnSpc>
              <a:buFont typeface="Wingdings" panose="05000000000000000000" pitchFamily="2" charset="2"/>
              <a:buChar char="l"/>
            </a:pPr>
            <a:r>
              <a:rPr lang="en-US" altLang="zh-CN" sz="1400" dirty="0" smtClean="0">
                <a:solidFill>
                  <a:srgbClr val="0000FF"/>
                </a:solidFill>
                <a:latin typeface="Arial" panose="020B0604020202020204" pitchFamily="34" charset="0"/>
                <a:ea typeface="+mn-ea"/>
                <a:cs typeface="Arial" panose="020B0604020202020204" pitchFamily="34" charset="0"/>
              </a:rPr>
              <a:t>Magnet gap: 32mm</a:t>
            </a:r>
            <a:endParaRPr lang="en-US" altLang="zh-CN" sz="1400" dirty="0">
              <a:solidFill>
                <a:srgbClr val="0000FF"/>
              </a:solidFill>
              <a:latin typeface="Arial" panose="020B0604020202020204" pitchFamily="34" charset="0"/>
              <a:ea typeface="+mn-ea"/>
              <a:cs typeface="Arial" panose="020B0604020202020204" pitchFamily="34" charset="0"/>
            </a:endParaRPr>
          </a:p>
          <a:p>
            <a:pPr indent="177800" algn="l">
              <a:lnSpc>
                <a:spcPct val="150000"/>
              </a:lnSpc>
              <a:buFont typeface="Wingdings" panose="05000000000000000000" pitchFamily="2" charset="2"/>
              <a:buChar char="l"/>
            </a:pPr>
            <a:r>
              <a:rPr lang="en-US" altLang="zh-CN" sz="1400" dirty="0" smtClean="0">
                <a:solidFill>
                  <a:srgbClr val="0000FF"/>
                </a:solidFill>
                <a:latin typeface="Arial" panose="020B0604020202020204" pitchFamily="34" charset="0"/>
                <a:ea typeface="+mn-ea"/>
                <a:cs typeface="Arial" panose="020B0604020202020204" pitchFamily="34" charset="0"/>
              </a:rPr>
              <a:t>Winding: </a:t>
            </a:r>
            <a:r>
              <a:rPr lang="en-US" altLang="zh-CN" sz="1400" dirty="0" smtClean="0">
                <a:solidFill>
                  <a:srgbClr val="0000FF"/>
                </a:solidFill>
                <a:latin typeface="Arial" panose="020B0604020202020204" pitchFamily="34" charset="0"/>
                <a:cs typeface="Arial" panose="020B0604020202020204" pitchFamily="34" charset="0"/>
              </a:rPr>
              <a:t>W=70mm,H=140mm,T=128</a:t>
            </a:r>
            <a:endParaRPr lang="en-US" altLang="zh-CN" sz="1400" dirty="0">
              <a:solidFill>
                <a:srgbClr val="0000FF"/>
              </a:solidFill>
              <a:latin typeface="Arial" panose="020B0604020202020204" pitchFamily="34" charset="0"/>
              <a:cs typeface="Arial" panose="020B0604020202020204" pitchFamily="34" charset="0"/>
            </a:endParaRPr>
          </a:p>
          <a:p>
            <a:pPr indent="177800" algn="l">
              <a:lnSpc>
                <a:spcPct val="150000"/>
              </a:lnSpc>
              <a:buFont typeface="Wingdings" panose="05000000000000000000" pitchFamily="2" charset="2"/>
              <a:buChar char="l"/>
            </a:pPr>
            <a:r>
              <a:rPr lang="en-US" altLang="zh-CN" sz="1400" dirty="0" smtClean="0">
                <a:solidFill>
                  <a:srgbClr val="0000FF"/>
                </a:solidFill>
                <a:latin typeface="Arial" panose="020B0604020202020204" pitchFamily="34" charset="0"/>
                <a:ea typeface="+mn-ea"/>
                <a:cs typeface="Arial" panose="020B0604020202020204" pitchFamily="34" charset="0"/>
              </a:rPr>
              <a:t>Exciting current=188A</a:t>
            </a:r>
          </a:p>
          <a:p>
            <a:pPr indent="177800" algn="l">
              <a:lnSpc>
                <a:spcPct val="150000"/>
              </a:lnSpc>
              <a:buFont typeface="Wingdings" panose="05000000000000000000" pitchFamily="2" charset="2"/>
              <a:buChar char="l"/>
            </a:pPr>
            <a:r>
              <a:rPr lang="en-US" altLang="zh-CN" sz="1400" dirty="0" smtClean="0">
                <a:solidFill>
                  <a:srgbClr val="0000FF"/>
                </a:solidFill>
                <a:latin typeface="Arial" panose="020B0604020202020204" pitchFamily="34" charset="0"/>
                <a:ea typeface="+mn-ea"/>
                <a:cs typeface="Arial" panose="020B0604020202020204" pitchFamily="34" charset="0"/>
              </a:rPr>
              <a:t>Inductance=0.0682H</a:t>
            </a:r>
            <a:r>
              <a:rPr lang="en-US" altLang="zh-CN" sz="1400" dirty="0" smtClean="0">
                <a:solidFill>
                  <a:srgbClr val="000000"/>
                </a:solidFill>
                <a:latin typeface="Arial" panose="020B0604020202020204" pitchFamily="34" charset="0"/>
                <a:ea typeface="宋体" panose="02010600030101010101" pitchFamily="2" charset="-122"/>
                <a:cs typeface="Arial" panose="020B0604020202020204" pitchFamily="34" charset="0"/>
              </a:rPr>
              <a:t> </a:t>
            </a:r>
            <a:endParaRPr lang="en-US" altLang="zh-CN" sz="14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indent="177800" algn="l">
              <a:lnSpc>
                <a:spcPct val="150000"/>
              </a:lnSpc>
              <a:buFont typeface="Wingdings" panose="05000000000000000000" pitchFamily="2" charset="2"/>
              <a:buChar char="l"/>
            </a:pPr>
            <a:endParaRPr lang="en-US" altLang="zh-CN" sz="1400" dirty="0">
              <a:solidFill>
                <a:srgbClr val="0000FF"/>
              </a:solidFill>
              <a:latin typeface="Arial" panose="020B0604020202020204" pitchFamily="34" charset="0"/>
              <a:ea typeface="+mn-ea"/>
              <a:cs typeface="Arial" panose="020B0604020202020204" pitchFamily="34" charset="0"/>
            </a:endParaRPr>
          </a:p>
        </p:txBody>
      </p:sp>
      <p:sp>
        <p:nvSpPr>
          <p:cNvPr id="84" name="标题 1"/>
          <p:cNvSpPr txBox="1">
            <a:spLocks/>
          </p:cNvSpPr>
          <p:nvPr/>
        </p:nvSpPr>
        <p:spPr>
          <a:xfrm>
            <a:off x="0" y="0"/>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err="1" smtClean="0">
                <a:solidFill>
                  <a:schemeClr val="bg1"/>
                </a:solidFill>
                <a:latin typeface="Arial" panose="020B0604020202020204" pitchFamily="34" charset="0"/>
                <a:cs typeface="Arial" panose="020B0604020202020204" pitchFamily="34" charset="0"/>
              </a:rPr>
              <a:t>Lambertson</a:t>
            </a:r>
            <a:r>
              <a:rPr lang="en-US" altLang="zh-CN" kern="0" dirty="0" smtClean="0">
                <a:solidFill>
                  <a:schemeClr val="bg1"/>
                </a:solidFill>
                <a:latin typeface="Arial" panose="020B0604020202020204" pitchFamily="34" charset="0"/>
                <a:cs typeface="Arial" panose="020B0604020202020204" pitchFamily="34" charset="0"/>
              </a:rPr>
              <a:t> Septum Prototype for HEPS BST</a:t>
            </a:r>
          </a:p>
        </p:txBody>
      </p:sp>
    </p:spTree>
    <p:extLst>
      <p:ext uri="{BB962C8B-B14F-4D97-AF65-F5344CB8AC3E}">
        <p14:creationId xmlns:p14="http://schemas.microsoft.com/office/powerpoint/2010/main" val="4118414847"/>
      </p:ext>
    </p:extLst>
  </p:cSld>
  <p:clrMapOvr>
    <a:masterClrMapping/>
  </p:clrMapOvr>
  <mc:AlternateContent xmlns:mc="http://schemas.openxmlformats.org/markup-compatibility/2006">
    <mc:Choice xmlns:p14="http://schemas.microsoft.com/office/powerpoint/2010/main" Requires="p14">
      <p:transition spd="slow" p14:dur="2000" advTm="10208"/>
    </mc:Choice>
    <mc:Fallback>
      <p:transition spd="slow" advTm="10208"/>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8560" y="1197033"/>
            <a:ext cx="6483848" cy="3823808"/>
          </a:xfrm>
          <a:prstGeom prst="rect">
            <a:avLst/>
          </a:prstGeom>
        </p:spPr>
      </p:pic>
      <p:pic>
        <p:nvPicPr>
          <p:cNvPr id="6" name="图片 3"/>
          <p:cNvPicPr>
            <a:picLocks noChangeAspect="1"/>
          </p:cNvPicPr>
          <p:nvPr/>
        </p:nvPicPr>
        <p:blipFill rotWithShape="1">
          <a:blip r:embed="rId3"/>
          <a:srcRect t="28016"/>
          <a:stretch/>
        </p:blipFill>
        <p:spPr>
          <a:xfrm>
            <a:off x="6924716" y="1425343"/>
            <a:ext cx="4905865" cy="1588183"/>
          </a:xfrm>
          <a:prstGeom prst="rect">
            <a:avLst/>
          </a:prstGeom>
        </p:spPr>
      </p:pic>
      <p:pic>
        <p:nvPicPr>
          <p:cNvPr id="7" name="图片 4"/>
          <p:cNvPicPr>
            <a:picLocks noChangeAspect="1"/>
          </p:cNvPicPr>
          <p:nvPr/>
        </p:nvPicPr>
        <p:blipFill rotWithShape="1">
          <a:blip r:embed="rId4"/>
          <a:srcRect r="5073" b="8947"/>
          <a:stretch/>
        </p:blipFill>
        <p:spPr>
          <a:xfrm>
            <a:off x="6924716" y="3767879"/>
            <a:ext cx="5110843" cy="2204696"/>
          </a:xfrm>
          <a:prstGeom prst="rect">
            <a:avLst/>
          </a:prstGeom>
        </p:spPr>
      </p:pic>
      <p:sp>
        <p:nvSpPr>
          <p:cNvPr id="8" name="标题 1"/>
          <p:cNvSpPr txBox="1">
            <a:spLocks/>
          </p:cNvSpPr>
          <p:nvPr/>
        </p:nvSpPr>
        <p:spPr>
          <a:xfrm>
            <a:off x="0" y="0"/>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Slotted-pipe Kicker Prototype Design &amp; Fabrication</a:t>
            </a:r>
          </a:p>
        </p:txBody>
      </p:sp>
      <p:sp>
        <p:nvSpPr>
          <p:cNvPr id="9" name="Slide Number Placeholder 8"/>
          <p:cNvSpPr>
            <a:spLocks noGrp="1"/>
          </p:cNvSpPr>
          <p:nvPr>
            <p:ph type="sldNum" sz="quarter" idx="12"/>
          </p:nvPr>
        </p:nvSpPr>
        <p:spPr/>
        <p:txBody>
          <a:bodyPr/>
          <a:lstStyle/>
          <a:p>
            <a:fld id="{27F552FA-C358-4F70-9CE8-3E41459FCE36}" type="slidenum">
              <a:rPr lang="zh-CN" altLang="en-US" smtClean="0"/>
              <a:t>45</a:t>
            </a:fld>
            <a:endParaRPr lang="zh-CN" altLang="en-US"/>
          </a:p>
        </p:txBody>
      </p:sp>
    </p:spTree>
    <p:extLst>
      <p:ext uri="{BB962C8B-B14F-4D97-AF65-F5344CB8AC3E}">
        <p14:creationId xmlns:p14="http://schemas.microsoft.com/office/powerpoint/2010/main" val="585819121"/>
      </p:ext>
    </p:extLst>
  </p:cSld>
  <p:clrMapOvr>
    <a:masterClrMapping/>
  </p:clrMapOvr>
  <mc:AlternateContent xmlns:mc="http://schemas.openxmlformats.org/markup-compatibility/2006">
    <mc:Choice xmlns:p14="http://schemas.microsoft.com/office/powerpoint/2010/main" Requires="p14">
      <p:transition spd="slow" p14:dur="2000" advTm="5642"/>
    </mc:Choice>
    <mc:Fallback>
      <p:transition spd="slow" advTm="5642"/>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2"/>
          <p:cNvPicPr>
            <a:picLocks noChangeAspect="1"/>
          </p:cNvPicPr>
          <p:nvPr/>
        </p:nvPicPr>
        <p:blipFill>
          <a:blip r:embed="rId2"/>
          <a:stretch>
            <a:fillRect/>
          </a:stretch>
        </p:blipFill>
        <p:spPr>
          <a:xfrm>
            <a:off x="163914" y="5291801"/>
            <a:ext cx="2664296" cy="1458971"/>
          </a:xfrm>
          <a:prstGeom prst="rect">
            <a:avLst/>
          </a:prstGeom>
        </p:spPr>
      </p:pic>
      <p:pic>
        <p:nvPicPr>
          <p:cNvPr id="5" name="图片 5"/>
          <p:cNvPicPr>
            <a:picLocks noChangeAspect="1"/>
          </p:cNvPicPr>
          <p:nvPr/>
        </p:nvPicPr>
        <p:blipFill>
          <a:blip r:embed="rId3"/>
          <a:stretch>
            <a:fillRect/>
          </a:stretch>
        </p:blipFill>
        <p:spPr>
          <a:xfrm>
            <a:off x="374390" y="2922734"/>
            <a:ext cx="4558457" cy="2369067"/>
          </a:xfrm>
          <a:prstGeom prst="rect">
            <a:avLst/>
          </a:prstGeom>
        </p:spPr>
      </p:pic>
      <p:sp>
        <p:nvSpPr>
          <p:cNvPr id="6" name="矩形 21"/>
          <p:cNvSpPr/>
          <p:nvPr/>
        </p:nvSpPr>
        <p:spPr>
          <a:xfrm>
            <a:off x="266208" y="738846"/>
            <a:ext cx="8602094" cy="2169825"/>
          </a:xfrm>
          <a:prstGeom prst="rect">
            <a:avLst/>
          </a:prstGeom>
        </p:spPr>
        <p:txBody>
          <a:bodyPr wrap="square">
            <a:spAutoFit/>
          </a:bodyPr>
          <a:lstStyle/>
          <a:p>
            <a:pPr marL="182880" indent="-182880">
              <a:lnSpc>
                <a:spcPct val="150000"/>
              </a:lnSpc>
              <a:buSzPct val="60000"/>
              <a:buFont typeface="Wingdings" panose="05000000000000000000" pitchFamily="2" charset="2"/>
              <a:buChar char="l"/>
            </a:pPr>
            <a:r>
              <a:rPr lang="en-US" altLang="zh-CN" dirty="0" smtClean="0">
                <a:solidFill>
                  <a:srgbClr val="000099"/>
                </a:solidFill>
              </a:rPr>
              <a:t>Scheme: 20-stage inductive adder based on </a:t>
            </a:r>
            <a:r>
              <a:rPr lang="en-US" altLang="zh-CN" dirty="0" err="1" smtClean="0">
                <a:solidFill>
                  <a:srgbClr val="000099"/>
                </a:solidFill>
              </a:rPr>
              <a:t>SiC</a:t>
            </a:r>
            <a:r>
              <a:rPr lang="en-US" altLang="zh-CN" dirty="0" smtClean="0">
                <a:solidFill>
                  <a:srgbClr val="000099"/>
                </a:solidFill>
              </a:rPr>
              <a:t>-MOSFETs. </a:t>
            </a:r>
          </a:p>
          <a:p>
            <a:pPr marL="182880" indent="-182880">
              <a:lnSpc>
                <a:spcPct val="150000"/>
              </a:lnSpc>
              <a:buSzPct val="60000"/>
              <a:buFont typeface="Wingdings" panose="05000000000000000000" pitchFamily="2" charset="2"/>
              <a:buChar char="l"/>
            </a:pPr>
            <a:r>
              <a:rPr lang="en-US" altLang="zh-CN" dirty="0" smtClean="0">
                <a:solidFill>
                  <a:srgbClr val="000099"/>
                </a:solidFill>
              </a:rPr>
              <a:t>The co-axial transformer is configured as bipolar output. </a:t>
            </a:r>
          </a:p>
          <a:p>
            <a:pPr marL="182880" indent="-182880">
              <a:lnSpc>
                <a:spcPct val="150000"/>
              </a:lnSpc>
              <a:buSzPct val="60000"/>
              <a:buFont typeface="Wingdings" panose="05000000000000000000" pitchFamily="2" charset="2"/>
              <a:buChar char="l"/>
            </a:pPr>
            <a:r>
              <a:rPr lang="en-US" altLang="zh-CN" dirty="0">
                <a:solidFill>
                  <a:srgbClr val="000099"/>
                </a:solidFill>
              </a:rPr>
              <a:t>The </a:t>
            </a:r>
            <a:r>
              <a:rPr lang="en-US" altLang="zh-CN" dirty="0" err="1">
                <a:solidFill>
                  <a:srgbClr val="000099"/>
                </a:solidFill>
              </a:rPr>
              <a:t>pulser</a:t>
            </a:r>
            <a:r>
              <a:rPr lang="en-US" altLang="zh-CN" dirty="0">
                <a:solidFill>
                  <a:srgbClr val="000099"/>
                </a:solidFill>
              </a:rPr>
              <a:t> is located outside </a:t>
            </a:r>
            <a:r>
              <a:rPr lang="en-US" altLang="zh-CN" dirty="0" smtClean="0">
                <a:solidFill>
                  <a:srgbClr val="000099"/>
                </a:solidFill>
              </a:rPr>
              <a:t>tunnel </a:t>
            </a:r>
            <a:r>
              <a:rPr lang="en-US" altLang="zh-CN" dirty="0">
                <a:solidFill>
                  <a:srgbClr val="000099"/>
                </a:solidFill>
              </a:rPr>
              <a:t>and </a:t>
            </a:r>
            <a:r>
              <a:rPr lang="en-US" altLang="zh-CN" dirty="0" smtClean="0">
                <a:solidFill>
                  <a:srgbClr val="000099"/>
                </a:solidFill>
              </a:rPr>
              <a:t>ten 50</a:t>
            </a:r>
            <a:r>
              <a:rPr lang="el-GR" altLang="zh-CN" dirty="0">
                <a:solidFill>
                  <a:srgbClr val="000099"/>
                </a:solidFill>
              </a:rPr>
              <a:t> Ω </a:t>
            </a:r>
            <a:r>
              <a:rPr lang="en-US" altLang="zh-CN" dirty="0" smtClean="0">
                <a:solidFill>
                  <a:srgbClr val="000099"/>
                </a:solidFill>
              </a:rPr>
              <a:t>cables with length more than 30m are </a:t>
            </a:r>
            <a:r>
              <a:rPr lang="en-US" altLang="zh-CN" dirty="0">
                <a:solidFill>
                  <a:srgbClr val="000099"/>
                </a:solidFill>
              </a:rPr>
              <a:t>applied to connect </a:t>
            </a:r>
            <a:r>
              <a:rPr lang="en-US" altLang="zh-CN" dirty="0" smtClean="0">
                <a:solidFill>
                  <a:srgbClr val="000099"/>
                </a:solidFill>
              </a:rPr>
              <a:t> with kicker</a:t>
            </a:r>
            <a:r>
              <a:rPr lang="en-US" altLang="zh-CN" dirty="0">
                <a:solidFill>
                  <a:srgbClr val="000099"/>
                </a:solidFill>
              </a:rPr>
              <a:t>. </a:t>
            </a:r>
            <a:endParaRPr lang="en-US" altLang="zh-CN" dirty="0" smtClean="0">
              <a:solidFill>
                <a:srgbClr val="000099"/>
              </a:solidFill>
            </a:endParaRPr>
          </a:p>
          <a:p>
            <a:pPr marL="182880" indent="-182880">
              <a:lnSpc>
                <a:spcPct val="150000"/>
              </a:lnSpc>
              <a:buSzPct val="60000"/>
              <a:buFont typeface="Wingdings" panose="05000000000000000000" pitchFamily="2" charset="2"/>
              <a:buChar char="l"/>
            </a:pPr>
            <a:r>
              <a:rPr lang="en-US" altLang="zh-CN" dirty="0" smtClean="0">
                <a:solidFill>
                  <a:srgbClr val="000099"/>
                </a:solidFill>
              </a:rPr>
              <a:t>Matching terminal resistor is 10</a:t>
            </a:r>
            <a:r>
              <a:rPr lang="el-GR" altLang="zh-CN" dirty="0" smtClean="0">
                <a:solidFill>
                  <a:srgbClr val="000099"/>
                </a:solidFill>
              </a:rPr>
              <a:t>Ω</a:t>
            </a:r>
            <a:r>
              <a:rPr lang="en-US" altLang="zh-CN" dirty="0" smtClean="0">
                <a:solidFill>
                  <a:srgbClr val="000099"/>
                </a:solidFill>
              </a:rPr>
              <a:t>.</a:t>
            </a:r>
            <a:endParaRPr lang="en-US" altLang="zh-CN" dirty="0">
              <a:solidFill>
                <a:srgbClr val="000099"/>
              </a:solidFill>
            </a:endParaRPr>
          </a:p>
        </p:txBody>
      </p:sp>
      <p:pic>
        <p:nvPicPr>
          <p:cNvPr id="7"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7950" t="19667" r="12955" b="13833"/>
          <a:stretch/>
        </p:blipFill>
        <p:spPr>
          <a:xfrm>
            <a:off x="9518072" y="4724628"/>
            <a:ext cx="2574175" cy="1955308"/>
          </a:xfrm>
          <a:prstGeom prst="rect">
            <a:avLst/>
          </a:prstGeom>
        </p:spPr>
      </p:pic>
      <p:pic>
        <p:nvPicPr>
          <p:cNvPr id="8"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8072" y="2162481"/>
            <a:ext cx="2574175" cy="2562147"/>
          </a:xfrm>
          <a:prstGeom prst="rect">
            <a:avLst/>
          </a:prstGeom>
        </p:spPr>
      </p:pic>
      <p:pic>
        <p:nvPicPr>
          <p:cNvPr id="9"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7196" y="2353032"/>
            <a:ext cx="3602014" cy="2701511"/>
          </a:xfrm>
          <a:prstGeom prst="rect">
            <a:avLst/>
          </a:prstGeom>
        </p:spPr>
      </p:pic>
      <p:pic>
        <p:nvPicPr>
          <p:cNvPr id="4" name="图片 23"/>
          <p:cNvPicPr>
            <a:picLocks noChangeAspect="1"/>
          </p:cNvPicPr>
          <p:nvPr/>
        </p:nvPicPr>
        <p:blipFill>
          <a:blip r:embed="rId7"/>
          <a:stretch>
            <a:fillRect/>
          </a:stretch>
        </p:blipFill>
        <p:spPr>
          <a:xfrm>
            <a:off x="3231657" y="4818684"/>
            <a:ext cx="2958868" cy="1932088"/>
          </a:xfrm>
          <a:prstGeom prst="rect">
            <a:avLst/>
          </a:prstGeom>
        </p:spPr>
      </p:pic>
      <p:sp>
        <p:nvSpPr>
          <p:cNvPr id="10" name="标题 1"/>
          <p:cNvSpPr txBox="1">
            <a:spLocks/>
          </p:cNvSpPr>
          <p:nvPr/>
        </p:nvSpPr>
        <p:spPr>
          <a:xfrm>
            <a:off x="0" y="3530"/>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250ns Fast Kicker </a:t>
            </a:r>
            <a:r>
              <a:rPr lang="en-US" altLang="zh-CN" kern="0" dirty="0" err="1" smtClean="0">
                <a:solidFill>
                  <a:schemeClr val="bg1"/>
                </a:solidFill>
                <a:latin typeface="Arial" panose="020B0604020202020204" pitchFamily="34" charset="0"/>
                <a:cs typeface="Arial" panose="020B0604020202020204" pitchFamily="34" charset="0"/>
              </a:rPr>
              <a:t>Pulser</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11" name="Slide Number Placeholder 10"/>
          <p:cNvSpPr>
            <a:spLocks noGrp="1"/>
          </p:cNvSpPr>
          <p:nvPr>
            <p:ph type="sldNum" sz="quarter" idx="12"/>
          </p:nvPr>
        </p:nvSpPr>
        <p:spPr/>
        <p:txBody>
          <a:bodyPr/>
          <a:lstStyle/>
          <a:p>
            <a:fld id="{27F552FA-C358-4F70-9CE8-3E41459FCE36}" type="slidenum">
              <a:rPr lang="zh-CN" altLang="en-US" smtClean="0"/>
              <a:t>46</a:t>
            </a:fld>
            <a:endParaRPr lang="zh-CN" altLang="en-US"/>
          </a:p>
        </p:txBody>
      </p:sp>
    </p:spTree>
    <p:extLst>
      <p:ext uri="{BB962C8B-B14F-4D97-AF65-F5344CB8AC3E}">
        <p14:creationId xmlns:p14="http://schemas.microsoft.com/office/powerpoint/2010/main" val="1948604424"/>
      </p:ext>
    </p:extLst>
  </p:cSld>
  <p:clrMapOvr>
    <a:masterClrMapping/>
  </p:clrMapOvr>
  <mc:AlternateContent xmlns:mc="http://schemas.openxmlformats.org/markup-compatibility/2006">
    <mc:Choice xmlns:p14="http://schemas.microsoft.com/office/powerpoint/2010/main" Requires="p14">
      <p:transition spd="slow" p14:dur="2000" advTm="9014"/>
    </mc:Choice>
    <mc:Fallback>
      <p:transition spd="slow" advTm="9014"/>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8959" y="4680071"/>
            <a:ext cx="3686798" cy="1916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图片 3">
            <a:extLst>
              <a:ext uri="{FF2B5EF4-FFF2-40B4-BE49-F238E27FC236}">
                <a16:creationId xmlns:a16="http://schemas.microsoft.com/office/drawing/2014/main" id="{71198049-0DB2-465C-AD98-29F92A05F86D}"/>
              </a:ext>
            </a:extLst>
          </p:cNvPr>
          <p:cNvPicPr>
            <a:picLocks noChangeAspect="1"/>
          </p:cNvPicPr>
          <p:nvPr/>
        </p:nvPicPr>
        <p:blipFill>
          <a:blip r:embed="rId3"/>
          <a:stretch>
            <a:fillRect/>
          </a:stretch>
        </p:blipFill>
        <p:spPr>
          <a:xfrm rot="5400000">
            <a:off x="7556498" y="1453883"/>
            <a:ext cx="2594574" cy="2491234"/>
          </a:xfrm>
          <a:prstGeom prst="rect">
            <a:avLst/>
          </a:prstGeom>
        </p:spPr>
      </p:pic>
      <p:pic>
        <p:nvPicPr>
          <p:cNvPr id="8" name="图片 7"/>
          <p:cNvPicPr/>
          <p:nvPr/>
        </p:nvPicPr>
        <p:blipFill>
          <a:blip r:embed="rId4"/>
          <a:stretch>
            <a:fillRect/>
          </a:stretch>
        </p:blipFill>
        <p:spPr>
          <a:xfrm>
            <a:off x="1913429" y="1556792"/>
            <a:ext cx="4752528" cy="1505406"/>
          </a:xfrm>
          <a:prstGeom prst="rect">
            <a:avLst/>
          </a:prstGeom>
        </p:spPr>
      </p:pic>
      <p:graphicFrame>
        <p:nvGraphicFramePr>
          <p:cNvPr id="9" name="图表 8"/>
          <p:cNvGraphicFramePr/>
          <p:nvPr>
            <p:extLst/>
          </p:nvPr>
        </p:nvGraphicFramePr>
        <p:xfrm>
          <a:off x="1524000" y="3331662"/>
          <a:ext cx="5274310" cy="3076575"/>
        </p:xfrm>
        <a:graphic>
          <a:graphicData uri="http://schemas.openxmlformats.org/drawingml/2006/chart">
            <c:chart xmlns:c="http://schemas.openxmlformats.org/drawingml/2006/chart" xmlns:r="http://schemas.openxmlformats.org/officeDocument/2006/relationships" r:id="rId5"/>
          </a:graphicData>
        </a:graphic>
      </p:graphicFrame>
      <p:sp>
        <p:nvSpPr>
          <p:cNvPr id="2" name="矩形 1"/>
          <p:cNvSpPr/>
          <p:nvPr/>
        </p:nvSpPr>
        <p:spPr>
          <a:xfrm>
            <a:off x="7104112" y="4624023"/>
            <a:ext cx="2618024" cy="369332"/>
          </a:xfrm>
          <a:prstGeom prst="rect">
            <a:avLst/>
          </a:prstGeom>
        </p:spPr>
        <p:txBody>
          <a:bodyPr wrap="none">
            <a:spAutoFit/>
          </a:bodyPr>
          <a:lstStyle/>
          <a:p>
            <a:r>
              <a:rPr lang="en-US" altLang="zh-CN" dirty="0">
                <a:latin typeface="Times New Roman" panose="02020603050405020304" pitchFamily="18" charset="0"/>
                <a:ea typeface="宋体" panose="02010600030101010101" pitchFamily="2" charset="-122"/>
              </a:rPr>
              <a:t>L=1.2m</a:t>
            </a:r>
            <a:r>
              <a:rPr lang="zh-CN" altLang="en-US" dirty="0">
                <a:latin typeface="Times New Roman" panose="02020603050405020304" pitchFamily="18" charset="0"/>
                <a:ea typeface="宋体" panose="02010600030101010101" pitchFamily="2" charset="-122"/>
              </a:rPr>
              <a:t>，</a:t>
            </a:r>
            <a:r>
              <a:rPr lang="en-US" altLang="zh-CN" dirty="0">
                <a:latin typeface="Times New Roman" panose="02020603050405020304" pitchFamily="18" charset="0"/>
                <a:ea typeface="宋体" panose="02010600030101010101" pitchFamily="2" charset="-122"/>
              </a:rPr>
              <a:t>thickness=5mm</a:t>
            </a:r>
            <a:endParaRPr lang="zh-CN" altLang="en-US" dirty="0"/>
          </a:p>
        </p:txBody>
      </p:sp>
      <p:sp>
        <p:nvSpPr>
          <p:cNvPr id="10" name="矩形 9"/>
          <p:cNvSpPr/>
          <p:nvPr/>
        </p:nvSpPr>
        <p:spPr>
          <a:xfrm>
            <a:off x="1880705" y="914455"/>
            <a:ext cx="8593261" cy="646331"/>
          </a:xfrm>
          <a:prstGeom prst="rect">
            <a:avLst/>
          </a:prstGeom>
        </p:spPr>
        <p:txBody>
          <a:bodyPr wrap="square">
            <a:spAutoFit/>
          </a:bodyPr>
          <a:lstStyle/>
          <a:p>
            <a:pPr marL="285750" indent="-285750">
              <a:spcBef>
                <a:spcPts val="300"/>
              </a:spcBef>
              <a:buFont typeface="Arial" panose="020B0604020202020204" pitchFamily="34" charset="0"/>
              <a:buChar char="•"/>
            </a:pPr>
            <a:r>
              <a:rPr lang="en-US" altLang="zh-CN" dirty="0"/>
              <a:t>ceramic vacuum chamber with special pattern metallic coating is key component for outside-vacuum kicker magnet. </a:t>
            </a:r>
          </a:p>
        </p:txBody>
      </p:sp>
      <p:sp>
        <p:nvSpPr>
          <p:cNvPr id="6" name="矩形 5"/>
          <p:cNvSpPr/>
          <p:nvPr/>
        </p:nvSpPr>
        <p:spPr>
          <a:xfrm>
            <a:off x="2300660" y="2877532"/>
            <a:ext cx="803425" cy="369332"/>
          </a:xfrm>
          <a:prstGeom prst="rect">
            <a:avLst/>
          </a:prstGeom>
          <a:solidFill>
            <a:schemeClr val="bg1"/>
          </a:solidFill>
        </p:spPr>
        <p:txBody>
          <a:bodyPr wrap="none">
            <a:spAutoFit/>
          </a:bodyPr>
          <a:lstStyle/>
          <a:p>
            <a:r>
              <a:rPr lang="zh-CN" altLang="en-US" dirty="0"/>
              <a:t>ellipse</a:t>
            </a:r>
          </a:p>
        </p:txBody>
      </p:sp>
      <p:sp>
        <p:nvSpPr>
          <p:cNvPr id="11" name="矩形 10"/>
          <p:cNvSpPr/>
          <p:nvPr/>
        </p:nvSpPr>
        <p:spPr>
          <a:xfrm>
            <a:off x="3791745" y="2908908"/>
            <a:ext cx="1003801" cy="369332"/>
          </a:xfrm>
          <a:prstGeom prst="rect">
            <a:avLst/>
          </a:prstGeom>
          <a:solidFill>
            <a:schemeClr val="bg1"/>
          </a:solidFill>
        </p:spPr>
        <p:txBody>
          <a:bodyPr wrap="none">
            <a:spAutoFit/>
          </a:bodyPr>
          <a:lstStyle/>
          <a:p>
            <a:r>
              <a:rPr lang="en-US" altLang="zh-CN" dirty="0"/>
              <a:t>octagon</a:t>
            </a:r>
            <a:endParaRPr lang="zh-CN" altLang="en-US" dirty="0"/>
          </a:p>
        </p:txBody>
      </p:sp>
      <p:sp>
        <p:nvSpPr>
          <p:cNvPr id="12" name="矩形 11"/>
          <p:cNvSpPr/>
          <p:nvPr/>
        </p:nvSpPr>
        <p:spPr>
          <a:xfrm>
            <a:off x="5342691" y="2901584"/>
            <a:ext cx="1199367" cy="369332"/>
          </a:xfrm>
          <a:prstGeom prst="rect">
            <a:avLst/>
          </a:prstGeom>
          <a:solidFill>
            <a:schemeClr val="bg1"/>
          </a:solidFill>
        </p:spPr>
        <p:txBody>
          <a:bodyPr wrap="none">
            <a:spAutoFit/>
          </a:bodyPr>
          <a:lstStyle/>
          <a:p>
            <a:r>
              <a:rPr lang="en-US" altLang="zh-CN" dirty="0"/>
              <a:t>Race track</a:t>
            </a:r>
            <a:endParaRPr lang="zh-CN" altLang="en-US" dirty="0"/>
          </a:p>
        </p:txBody>
      </p:sp>
      <p:sp>
        <p:nvSpPr>
          <p:cNvPr id="7" name="文本框 6"/>
          <p:cNvSpPr txBox="1"/>
          <p:nvPr/>
        </p:nvSpPr>
        <p:spPr>
          <a:xfrm>
            <a:off x="7104112" y="4218072"/>
            <a:ext cx="3115526" cy="369332"/>
          </a:xfrm>
          <a:prstGeom prst="rect">
            <a:avLst/>
          </a:prstGeom>
          <a:noFill/>
        </p:spPr>
        <p:txBody>
          <a:bodyPr wrap="square" rtlCol="0">
            <a:spAutoFit/>
          </a:bodyPr>
          <a:lstStyle/>
          <a:p>
            <a:r>
              <a:rPr lang="en-US" altLang="zh-CN" dirty="0"/>
              <a:t>Ceramic material: 99% AL</a:t>
            </a:r>
            <a:r>
              <a:rPr lang="en-US" altLang="zh-CN" baseline="-25000" dirty="0"/>
              <a:t>2</a:t>
            </a:r>
            <a:r>
              <a:rPr lang="en-US" altLang="zh-CN" dirty="0"/>
              <a:t>O</a:t>
            </a:r>
            <a:r>
              <a:rPr lang="en-US" altLang="zh-CN" baseline="-25000" dirty="0"/>
              <a:t>3</a:t>
            </a:r>
            <a:endParaRPr lang="zh-CN" altLang="en-US" baseline="-25000" dirty="0"/>
          </a:p>
        </p:txBody>
      </p:sp>
      <p:pic>
        <p:nvPicPr>
          <p:cNvPr id="13" name="Picture 2"/>
          <p:cNvPicPr>
            <a:picLocks noGrp="1" noChangeAspect="1" noChangeArrowheads="1"/>
          </p:cNvPicPr>
          <p:nvPr>
            <p:ph idx="1"/>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0660" y="3562621"/>
            <a:ext cx="2613815" cy="163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13"/>
          <p:cNvSpPr txBox="1"/>
          <p:nvPr/>
        </p:nvSpPr>
        <p:spPr>
          <a:xfrm>
            <a:off x="6371108" y="2908908"/>
            <a:ext cx="648072" cy="369332"/>
          </a:xfrm>
          <a:prstGeom prst="rect">
            <a:avLst/>
          </a:prstGeom>
          <a:noFill/>
        </p:spPr>
        <p:txBody>
          <a:bodyPr wrap="square" rtlCol="0">
            <a:spAutoFit/>
          </a:bodyPr>
          <a:lstStyle/>
          <a:p>
            <a:r>
              <a:rPr lang="zh-CN" altLang="en-US" b="1" dirty="0">
                <a:solidFill>
                  <a:srgbClr val="FF0000"/>
                </a:solidFill>
              </a:rPr>
              <a:t>√</a:t>
            </a:r>
          </a:p>
        </p:txBody>
      </p:sp>
      <p:sp>
        <p:nvSpPr>
          <p:cNvPr id="16" name="矩形 15"/>
          <p:cNvSpPr/>
          <p:nvPr/>
        </p:nvSpPr>
        <p:spPr>
          <a:xfrm>
            <a:off x="8385360" y="5877231"/>
            <a:ext cx="2130711" cy="369332"/>
          </a:xfrm>
          <a:prstGeom prst="rect">
            <a:avLst/>
          </a:prstGeom>
        </p:spPr>
        <p:txBody>
          <a:bodyPr wrap="none">
            <a:spAutoFit/>
          </a:bodyPr>
          <a:lstStyle/>
          <a:p>
            <a:r>
              <a:rPr lang="zh-CN" altLang="en-US" dirty="0"/>
              <a:t>Integrated sintering</a:t>
            </a:r>
          </a:p>
        </p:txBody>
      </p:sp>
      <p:sp>
        <p:nvSpPr>
          <p:cNvPr id="17" name="标题 1"/>
          <p:cNvSpPr txBox="1">
            <a:spLocks/>
          </p:cNvSpPr>
          <p:nvPr/>
        </p:nvSpPr>
        <p:spPr>
          <a:xfrm>
            <a:off x="0" y="12616"/>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Ceramic Vacuum Chamber</a:t>
            </a:r>
          </a:p>
        </p:txBody>
      </p:sp>
    </p:spTree>
    <p:extLst>
      <p:ext uri="{BB962C8B-B14F-4D97-AF65-F5344CB8AC3E}">
        <p14:creationId xmlns:p14="http://schemas.microsoft.com/office/powerpoint/2010/main" val="2200862480"/>
      </p:ext>
    </p:extLst>
  </p:cSld>
  <p:clrMapOvr>
    <a:masterClrMapping/>
  </p:clrMapOvr>
  <mc:AlternateContent xmlns:mc="http://schemas.openxmlformats.org/markup-compatibility/2006">
    <mc:Choice xmlns:p14="http://schemas.microsoft.com/office/powerpoint/2010/main" Requires="p14">
      <p:transition spd="slow" p14:dur="2000" advTm="7242"/>
    </mc:Choice>
    <mc:Fallback>
      <p:transition spd="slow" advTm="7242"/>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33B8D16B-8580-4726-BF31-EA995D6A18FC}"/>
              </a:ext>
            </a:extLst>
          </p:cNvPr>
          <p:cNvPicPr>
            <a:picLocks noChangeAspect="1"/>
          </p:cNvPicPr>
          <p:nvPr/>
        </p:nvPicPr>
        <p:blipFill rotWithShape="1">
          <a:blip r:embed="rId2"/>
          <a:srcRect t="18376" b="18251"/>
          <a:stretch/>
        </p:blipFill>
        <p:spPr>
          <a:xfrm>
            <a:off x="2541752" y="2422520"/>
            <a:ext cx="3233680" cy="1537638"/>
          </a:xfrm>
          <a:prstGeom prst="rect">
            <a:avLst/>
          </a:prstGeom>
        </p:spPr>
      </p:pic>
      <p:sp>
        <p:nvSpPr>
          <p:cNvPr id="28" name="箭头: 左右 3">
            <a:extLst>
              <a:ext uri="{FF2B5EF4-FFF2-40B4-BE49-F238E27FC236}">
                <a16:creationId xmlns:a16="http://schemas.microsoft.com/office/drawing/2014/main" id="{AC1417A3-3ED6-4E68-A8AD-C4BB0ADE75AD}"/>
              </a:ext>
            </a:extLst>
          </p:cNvPr>
          <p:cNvSpPr/>
          <p:nvPr/>
        </p:nvSpPr>
        <p:spPr>
          <a:xfrm rot="330558">
            <a:off x="3576053" y="2756332"/>
            <a:ext cx="773730" cy="140893"/>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292936" y="3697288"/>
            <a:ext cx="1555234" cy="307777"/>
          </a:xfrm>
          <a:prstGeom prst="rect">
            <a:avLst/>
          </a:prstGeom>
        </p:spPr>
        <p:txBody>
          <a:bodyPr wrap="none">
            <a:spAutoFit/>
          </a:bodyPr>
          <a:lstStyle/>
          <a:p>
            <a:r>
              <a:rPr lang="zh-CN" altLang="en-US" sz="1400" dirty="0">
                <a:solidFill>
                  <a:srgbClr val="FF0000"/>
                </a:solidFill>
              </a:rPr>
              <a:t>Movable solenoid</a:t>
            </a:r>
          </a:p>
        </p:txBody>
      </p:sp>
      <p:sp>
        <p:nvSpPr>
          <p:cNvPr id="32" name="矩形 31"/>
          <p:cNvSpPr/>
          <p:nvPr/>
        </p:nvSpPr>
        <p:spPr>
          <a:xfrm>
            <a:off x="3541168" y="2883985"/>
            <a:ext cx="889987" cy="246221"/>
          </a:xfrm>
          <a:prstGeom prst="rect">
            <a:avLst/>
          </a:prstGeom>
        </p:spPr>
        <p:txBody>
          <a:bodyPr wrap="none">
            <a:spAutoFit/>
          </a:bodyPr>
          <a:lstStyle/>
          <a:p>
            <a:r>
              <a:rPr lang="en-US" altLang="zh-CN" sz="1000" dirty="0">
                <a:solidFill>
                  <a:schemeClr val="bg1"/>
                </a:solidFill>
              </a:rPr>
              <a:t>S</a:t>
            </a:r>
            <a:r>
              <a:rPr lang="zh-CN" altLang="en-US" sz="1000" dirty="0">
                <a:solidFill>
                  <a:schemeClr val="bg1"/>
                </a:solidFill>
              </a:rPr>
              <a:t>olenoid </a:t>
            </a:r>
            <a:r>
              <a:rPr lang="en-US" altLang="zh-CN" sz="1000" dirty="0">
                <a:solidFill>
                  <a:schemeClr val="bg1"/>
                </a:solidFill>
              </a:rPr>
              <a:t>coil</a:t>
            </a:r>
            <a:endParaRPr lang="zh-CN" altLang="en-US" sz="1000" dirty="0">
              <a:solidFill>
                <a:schemeClr val="bg1"/>
              </a:solidFill>
            </a:endParaRPr>
          </a:p>
        </p:txBody>
      </p:sp>
      <p:sp>
        <p:nvSpPr>
          <p:cNvPr id="5" name="文本框 4"/>
          <p:cNvSpPr txBox="1"/>
          <p:nvPr/>
        </p:nvSpPr>
        <p:spPr>
          <a:xfrm>
            <a:off x="3555358" y="3086367"/>
            <a:ext cx="1602822" cy="707886"/>
          </a:xfrm>
          <a:prstGeom prst="rect">
            <a:avLst/>
          </a:prstGeom>
          <a:noFill/>
        </p:spPr>
        <p:txBody>
          <a:bodyPr wrap="square" rtlCol="0">
            <a:spAutoFit/>
          </a:bodyPr>
          <a:lstStyle/>
          <a:p>
            <a:r>
              <a:rPr lang="en-US" altLang="zh-CN" sz="1000" dirty="0">
                <a:solidFill>
                  <a:schemeClr val="bg1"/>
                </a:solidFill>
              </a:rPr>
              <a:t>Inner diameter=208mm</a:t>
            </a:r>
          </a:p>
          <a:p>
            <a:r>
              <a:rPr lang="en-US" altLang="zh-CN" sz="1000" dirty="0">
                <a:solidFill>
                  <a:schemeClr val="bg1"/>
                </a:solidFill>
              </a:rPr>
              <a:t>Length =700mm</a:t>
            </a:r>
          </a:p>
          <a:p>
            <a:r>
              <a:rPr lang="en-US" altLang="zh-CN" sz="1000" dirty="0">
                <a:solidFill>
                  <a:schemeClr val="bg1"/>
                </a:solidFill>
              </a:rPr>
              <a:t>Good field region=500mm</a:t>
            </a:r>
            <a:endParaRPr lang="zh-CN" altLang="en-US" sz="1000" dirty="0">
              <a:solidFill>
                <a:schemeClr val="bg1"/>
              </a:solidFill>
            </a:endParaRPr>
          </a:p>
        </p:txBody>
      </p:sp>
      <p:sp>
        <p:nvSpPr>
          <p:cNvPr id="6" name="矩形 5"/>
          <p:cNvSpPr/>
          <p:nvPr/>
        </p:nvSpPr>
        <p:spPr>
          <a:xfrm>
            <a:off x="1383087" y="774028"/>
            <a:ext cx="10114853" cy="4247317"/>
          </a:xfrm>
          <a:prstGeom prst="rect">
            <a:avLst/>
          </a:prstGeom>
        </p:spPr>
        <p:txBody>
          <a:bodyPr wrap="square">
            <a:spAutoFit/>
          </a:bodyPr>
          <a:lstStyle/>
          <a:p>
            <a:pPr marL="285750" indent="-285750">
              <a:buFont typeface="Arial" panose="020B0604020202020204" pitchFamily="34" charset="0"/>
              <a:buChar char="•"/>
            </a:pPr>
            <a:r>
              <a:rPr lang="en-US" altLang="zh-CN" dirty="0">
                <a:latin typeface="Arial" panose="020B0604020202020204" pitchFamily="34" charset="0"/>
                <a:ea typeface="宋体" panose="02010600030101010101" pitchFamily="2" charset="-122"/>
                <a:cs typeface="Arial" panose="020B0604020202020204" pitchFamily="34" charset="0"/>
              </a:rPr>
              <a:t>According to the experience of coating, the cathode target discharge is unstable for long vacuum chamber more than 600mm and it is easy to cause ignition or local film formation failure. </a:t>
            </a:r>
          </a:p>
          <a:p>
            <a:pPr marL="285750" indent="-285750">
              <a:buFont typeface="Arial" panose="020B0604020202020204" pitchFamily="34" charset="0"/>
              <a:buChar char="•"/>
            </a:pPr>
            <a:r>
              <a:rPr lang="en-US" altLang="zh-CN" dirty="0" smtClean="0">
                <a:latin typeface="Arial" panose="020B0604020202020204" pitchFamily="34" charset="0"/>
                <a:ea typeface="宋体" panose="02010600030101010101" pitchFamily="2" charset="-122"/>
                <a:cs typeface="Arial" panose="020B0604020202020204" pitchFamily="34" charset="0"/>
              </a:rPr>
              <a:t>Sectional </a:t>
            </a:r>
            <a:r>
              <a:rPr lang="en-US" altLang="zh-CN" dirty="0">
                <a:latin typeface="Arial" panose="020B0604020202020204" pitchFamily="34" charset="0"/>
                <a:ea typeface="宋体" panose="02010600030101010101" pitchFamily="2" charset="-122"/>
                <a:cs typeface="Arial" panose="020B0604020202020204" pitchFamily="34" charset="0"/>
              </a:rPr>
              <a:t>coating method by a movable solenoid is proposed for our 1.2m ceramic vacuum chamber. The coating experiment shows uniform coating achieved in one antechamber of 1m. </a:t>
            </a:r>
            <a:endParaRPr lang="en-US" altLang="zh-CN" dirty="0" smtClean="0">
              <a:latin typeface="Arial" panose="020B0604020202020204" pitchFamily="34" charset="0"/>
              <a:ea typeface="宋体" panose="02010600030101010101" pitchFamily="2" charset="-122"/>
              <a:cs typeface="Arial" panose="020B0604020202020204" pitchFamily="34" charset="0"/>
            </a:endParaRPr>
          </a:p>
          <a:p>
            <a:r>
              <a:rPr lang="en-US" altLang="zh-CN" dirty="0" smtClean="0">
                <a:latin typeface="Arial" panose="020B0604020202020204" pitchFamily="34" charset="0"/>
                <a:ea typeface="宋体" panose="02010600030101010101" pitchFamily="2" charset="-122"/>
                <a:cs typeface="Arial" panose="020B0604020202020204" pitchFamily="34" charset="0"/>
              </a:rPr>
              <a:t> </a:t>
            </a:r>
            <a:endParaRPr lang="en-US" altLang="zh-CN" dirty="0">
              <a:latin typeface="Arial" panose="020B0604020202020204" pitchFamily="34" charset="0"/>
              <a:ea typeface="宋体" panose="02010600030101010101" pitchFamily="2" charset="-122"/>
              <a:cs typeface="Arial" panose="020B0604020202020204" pitchFamily="34" charset="0"/>
            </a:endParaRPr>
          </a:p>
          <a:p>
            <a:pPr marL="285750" indent="-285750">
              <a:buFont typeface="Arial" panose="020B0604020202020204" pitchFamily="34" charset="0"/>
              <a:buChar char="•"/>
            </a:pPr>
            <a:endParaRPr lang="en-US" altLang="zh-CN" dirty="0">
              <a:latin typeface="Arial" panose="020B0604020202020204" pitchFamily="34" charset="0"/>
              <a:ea typeface="宋体" panose="02010600030101010101" pitchFamily="2" charset="-122"/>
              <a:cs typeface="Arial" panose="020B0604020202020204" pitchFamily="34" charset="0"/>
            </a:endParaRPr>
          </a:p>
          <a:p>
            <a:pPr marL="285750" indent="-285750">
              <a:buFont typeface="Arial" panose="020B0604020202020204" pitchFamily="34" charset="0"/>
              <a:buChar char="•"/>
            </a:pPr>
            <a:endParaRPr lang="en-US" altLang="zh-CN" dirty="0">
              <a:latin typeface="Arial" panose="020B0604020202020204" pitchFamily="34" charset="0"/>
              <a:ea typeface="宋体" panose="02010600030101010101" pitchFamily="2" charset="-122"/>
              <a:cs typeface="Arial" panose="020B0604020202020204" pitchFamily="34" charset="0"/>
            </a:endParaRPr>
          </a:p>
          <a:p>
            <a:pPr marL="285750" indent="-285750">
              <a:buFont typeface="Arial" panose="020B0604020202020204" pitchFamily="34" charset="0"/>
              <a:buChar char="•"/>
            </a:pPr>
            <a:endParaRPr lang="en-US" altLang="zh-CN" dirty="0">
              <a:latin typeface="Arial" panose="020B0604020202020204" pitchFamily="34" charset="0"/>
              <a:ea typeface="宋体" panose="02010600030101010101" pitchFamily="2" charset="-122"/>
              <a:cs typeface="Arial" panose="020B0604020202020204" pitchFamily="34" charset="0"/>
            </a:endParaRPr>
          </a:p>
          <a:p>
            <a:pPr marL="285750" indent="-285750">
              <a:buFont typeface="Arial" panose="020B0604020202020204" pitchFamily="34" charset="0"/>
              <a:buChar char="•"/>
            </a:pPr>
            <a:endParaRPr lang="en-US" altLang="zh-CN" dirty="0">
              <a:latin typeface="Arial" panose="020B0604020202020204" pitchFamily="34" charset="0"/>
              <a:ea typeface="宋体" panose="02010600030101010101" pitchFamily="2" charset="-122"/>
              <a:cs typeface="Arial" panose="020B0604020202020204" pitchFamily="34" charset="0"/>
            </a:endParaRPr>
          </a:p>
          <a:p>
            <a:pPr marL="285750" indent="-285750">
              <a:buFont typeface="Arial" panose="020B0604020202020204" pitchFamily="34" charset="0"/>
              <a:buChar char="•"/>
            </a:pPr>
            <a:endParaRPr lang="en-US" altLang="zh-CN" dirty="0">
              <a:latin typeface="Arial" panose="020B0604020202020204" pitchFamily="34" charset="0"/>
              <a:ea typeface="宋体" panose="02010600030101010101" pitchFamily="2" charset="-122"/>
              <a:cs typeface="Arial" panose="020B0604020202020204" pitchFamily="34" charset="0"/>
            </a:endParaRPr>
          </a:p>
          <a:p>
            <a:endParaRPr lang="en-US" altLang="zh-CN" dirty="0">
              <a:latin typeface="Arial" panose="020B0604020202020204" pitchFamily="34" charset="0"/>
              <a:ea typeface="宋体" panose="02010600030101010101" pitchFamily="2" charset="-122"/>
              <a:cs typeface="Arial" panose="020B0604020202020204" pitchFamily="34" charset="0"/>
            </a:endParaRPr>
          </a:p>
          <a:p>
            <a:pPr marL="285750" indent="-285750">
              <a:buFont typeface="Arial" panose="020B0604020202020204" pitchFamily="34" charset="0"/>
              <a:buChar char="•"/>
            </a:pPr>
            <a:r>
              <a:rPr lang="en-US" altLang="zh-CN" dirty="0">
                <a:latin typeface="Arial" panose="020B0604020202020204" pitchFamily="34" charset="0"/>
                <a:ea typeface="宋体" panose="02010600030101010101" pitchFamily="2" charset="-122"/>
                <a:cs typeface="Arial" panose="020B0604020202020204" pitchFamily="34" charset="0"/>
              </a:rPr>
              <a:t>In order to obtain uniform coating inner racing track shape vacuum chamber, a horizontal movable cathode wire target solution is proposed.</a:t>
            </a:r>
          </a:p>
          <a:p>
            <a:r>
              <a:rPr lang="en-US" altLang="zh-CN" dirty="0">
                <a:latin typeface="Arial" panose="020B0604020202020204" pitchFamily="34" charset="0"/>
                <a:ea typeface="宋体" panose="02010600030101010101" pitchFamily="2" charset="-122"/>
                <a:cs typeface="Arial" panose="020B0604020202020204" pitchFamily="34" charset="0"/>
              </a:rPr>
              <a:t> </a:t>
            </a:r>
            <a:endParaRPr lang="zh-CN" altLang="en-US" dirty="0">
              <a:latin typeface="Arial" panose="020B0604020202020204" pitchFamily="34" charset="0"/>
              <a:cs typeface="Arial" panose="020B0604020202020204" pitchFamily="34" charset="0"/>
            </a:endParaRPr>
          </a:p>
        </p:txBody>
      </p:sp>
      <p:pic>
        <p:nvPicPr>
          <p:cNvPr id="36" name="图片 35">
            <a:extLst>
              <a:ext uri="{FF2B5EF4-FFF2-40B4-BE49-F238E27FC236}">
                <a16:creationId xmlns:a16="http://schemas.microsoft.com/office/drawing/2014/main" id="{5D74CD13-5416-4FA1-AFE2-08EFC986CC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7370" y="2422520"/>
            <a:ext cx="3331550" cy="1537638"/>
          </a:xfrm>
          <a:prstGeom prst="rect">
            <a:avLst/>
          </a:prstGeom>
        </p:spPr>
      </p:pic>
      <p:sp>
        <p:nvSpPr>
          <p:cNvPr id="9" name="矩形 8"/>
          <p:cNvSpPr/>
          <p:nvPr/>
        </p:nvSpPr>
        <p:spPr>
          <a:xfrm>
            <a:off x="6789038" y="3478574"/>
            <a:ext cx="2214068" cy="523220"/>
          </a:xfrm>
          <a:prstGeom prst="rect">
            <a:avLst/>
          </a:prstGeom>
        </p:spPr>
        <p:txBody>
          <a:bodyPr wrap="none">
            <a:spAutoFit/>
          </a:bodyPr>
          <a:lstStyle/>
          <a:p>
            <a:r>
              <a:rPr lang="en-US" altLang="zh-CN" sz="1400" dirty="0">
                <a:solidFill>
                  <a:srgbClr val="FF0000"/>
                </a:solidFill>
                <a:latin typeface="+mj-lt"/>
                <a:ea typeface="宋体" panose="02010600030101010101" pitchFamily="2" charset="-122"/>
              </a:rPr>
              <a:t>The antechamber for HEPS</a:t>
            </a:r>
          </a:p>
          <a:p>
            <a:r>
              <a:rPr lang="en-US" altLang="zh-CN" sz="1400" dirty="0">
                <a:solidFill>
                  <a:srgbClr val="FF0000"/>
                </a:solidFill>
                <a:latin typeface="+mj-lt"/>
                <a:ea typeface="宋体" panose="02010600030101010101" pitchFamily="2" charset="-122"/>
              </a:rPr>
              <a:t>(inner aperture=6mm)</a:t>
            </a:r>
          </a:p>
        </p:txBody>
      </p:sp>
      <p:pic>
        <p:nvPicPr>
          <p:cNvPr id="38" name="图片 37">
            <a:extLst>
              <a:ext uri="{FF2B5EF4-FFF2-40B4-BE49-F238E27FC236}">
                <a16:creationId xmlns:a16="http://schemas.microsoft.com/office/drawing/2014/main" id="{D96FFA8E-2113-45D3-B9FD-7128A70949F3}"/>
              </a:ext>
            </a:extLst>
          </p:cNvPr>
          <p:cNvPicPr>
            <a:picLocks noChangeAspect="1"/>
          </p:cNvPicPr>
          <p:nvPr/>
        </p:nvPicPr>
        <p:blipFill rotWithShape="1">
          <a:blip r:embed="rId4"/>
          <a:srcRect t="9412" b="5920"/>
          <a:stretch/>
        </p:blipFill>
        <p:spPr>
          <a:xfrm>
            <a:off x="1979611" y="4905861"/>
            <a:ext cx="1219157" cy="1120860"/>
          </a:xfrm>
          <a:prstGeom prst="rect">
            <a:avLst/>
          </a:prstGeom>
        </p:spPr>
      </p:pic>
      <p:pic>
        <p:nvPicPr>
          <p:cNvPr id="39" name="图片 38">
            <a:extLst>
              <a:ext uri="{FF2B5EF4-FFF2-40B4-BE49-F238E27FC236}">
                <a16:creationId xmlns:a16="http://schemas.microsoft.com/office/drawing/2014/main" id="{25806CFA-68D2-421A-8347-2FD947D87EED}"/>
              </a:ext>
            </a:extLst>
          </p:cNvPr>
          <p:cNvPicPr>
            <a:picLocks noChangeAspect="1"/>
          </p:cNvPicPr>
          <p:nvPr/>
        </p:nvPicPr>
        <p:blipFill rotWithShape="1">
          <a:blip r:embed="rId5"/>
          <a:srcRect t="7979" b="6650"/>
          <a:stretch/>
        </p:blipFill>
        <p:spPr>
          <a:xfrm>
            <a:off x="3265091" y="4936276"/>
            <a:ext cx="1559769" cy="1039856"/>
          </a:xfrm>
          <a:prstGeom prst="rect">
            <a:avLst/>
          </a:prstGeom>
        </p:spPr>
      </p:pic>
      <p:pic>
        <p:nvPicPr>
          <p:cNvPr id="42" name="图片 41">
            <a:extLst>
              <a:ext uri="{FF2B5EF4-FFF2-40B4-BE49-F238E27FC236}">
                <a16:creationId xmlns:a16="http://schemas.microsoft.com/office/drawing/2014/main" id="{835431A2-CB21-408A-B7AB-3AF6E544616D}"/>
              </a:ext>
            </a:extLst>
          </p:cNvPr>
          <p:cNvPicPr>
            <a:picLocks noChangeAspect="1"/>
          </p:cNvPicPr>
          <p:nvPr/>
        </p:nvPicPr>
        <p:blipFill rotWithShape="1">
          <a:blip r:embed="rId6"/>
          <a:srcRect l="12937" t="7062" r="11052" b="9496"/>
          <a:stretch/>
        </p:blipFill>
        <p:spPr>
          <a:xfrm>
            <a:off x="4944896" y="4945474"/>
            <a:ext cx="1367129" cy="1021461"/>
          </a:xfrm>
          <a:prstGeom prst="rect">
            <a:avLst/>
          </a:prstGeom>
        </p:spPr>
      </p:pic>
      <p:cxnSp>
        <p:nvCxnSpPr>
          <p:cNvPr id="43" name="直接箭头连接符 42">
            <a:extLst>
              <a:ext uri="{FF2B5EF4-FFF2-40B4-BE49-F238E27FC236}">
                <a16:creationId xmlns:a16="http://schemas.microsoft.com/office/drawing/2014/main" id="{269CFE5F-E172-4E26-870E-F7D474B792F4}"/>
              </a:ext>
            </a:extLst>
          </p:cNvPr>
          <p:cNvCxnSpPr>
            <a:cxnSpLocks/>
          </p:cNvCxnSpPr>
          <p:nvPr/>
        </p:nvCxnSpPr>
        <p:spPr>
          <a:xfrm>
            <a:off x="5504007" y="5457868"/>
            <a:ext cx="227553" cy="1"/>
          </a:xfrm>
          <a:prstGeom prst="straightConnector1">
            <a:avLst/>
          </a:prstGeom>
          <a:ln w="12700">
            <a:solidFill>
              <a:srgbClr val="00B0F0"/>
            </a:solidFill>
            <a:headEnd type="triangle"/>
            <a:tailEnd type="triangle"/>
          </a:ln>
        </p:spPr>
        <p:style>
          <a:lnRef idx="1">
            <a:schemeClr val="dk1"/>
          </a:lnRef>
          <a:fillRef idx="0">
            <a:schemeClr val="dk1"/>
          </a:fillRef>
          <a:effectRef idx="0">
            <a:schemeClr val="dk1"/>
          </a:effectRef>
          <a:fontRef idx="minor">
            <a:schemeClr val="tx1"/>
          </a:fontRef>
        </p:style>
      </p:cxnSp>
      <p:pic>
        <p:nvPicPr>
          <p:cNvPr id="44" name="图片 43">
            <a:extLst>
              <a:ext uri="{FF2B5EF4-FFF2-40B4-BE49-F238E27FC236}">
                <a16:creationId xmlns:a16="http://schemas.microsoft.com/office/drawing/2014/main" id="{302047CA-86B3-47AD-9397-369B445E675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880012" y="4521667"/>
            <a:ext cx="3176428" cy="2284853"/>
          </a:xfrm>
          <a:prstGeom prst="rect">
            <a:avLst/>
          </a:prstGeom>
        </p:spPr>
      </p:pic>
      <p:cxnSp>
        <p:nvCxnSpPr>
          <p:cNvPr id="13" name="直接连接符 12"/>
          <p:cNvCxnSpPr/>
          <p:nvPr/>
        </p:nvCxnSpPr>
        <p:spPr>
          <a:xfrm>
            <a:off x="6141386" y="3411732"/>
            <a:ext cx="0" cy="278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9021706" y="3411732"/>
            <a:ext cx="0" cy="278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6141386" y="3478574"/>
            <a:ext cx="2880320" cy="0"/>
          </a:xfrm>
          <a:prstGeom prst="line">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7328756" y="3235510"/>
            <a:ext cx="486891" cy="307777"/>
          </a:xfrm>
          <a:prstGeom prst="rect">
            <a:avLst/>
          </a:prstGeom>
          <a:noFill/>
        </p:spPr>
        <p:txBody>
          <a:bodyPr wrap="square" rtlCol="0">
            <a:spAutoFit/>
          </a:bodyPr>
          <a:lstStyle/>
          <a:p>
            <a:r>
              <a:rPr lang="en-US" altLang="zh-CN" sz="1400" dirty="0">
                <a:solidFill>
                  <a:schemeClr val="bg1"/>
                </a:solidFill>
              </a:rPr>
              <a:t>1m</a:t>
            </a:r>
            <a:endParaRPr lang="zh-CN" altLang="en-US" sz="1400" dirty="0">
              <a:solidFill>
                <a:schemeClr val="bg1"/>
              </a:solidFill>
            </a:endParaRPr>
          </a:p>
        </p:txBody>
      </p:sp>
      <p:cxnSp>
        <p:nvCxnSpPr>
          <p:cNvPr id="21" name="直接箭头连接符 20"/>
          <p:cNvCxnSpPr/>
          <p:nvPr/>
        </p:nvCxnSpPr>
        <p:spPr>
          <a:xfrm flipV="1">
            <a:off x="2445172" y="5510674"/>
            <a:ext cx="144016" cy="5107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文本框 54">
            <a:extLst>
              <a:ext uri="{FF2B5EF4-FFF2-40B4-BE49-F238E27FC236}">
                <a16:creationId xmlns:a16="http://schemas.microsoft.com/office/drawing/2014/main" id="{14A99D2A-CCC3-406C-BFF6-3DA1A341547F}"/>
              </a:ext>
            </a:extLst>
          </p:cNvPr>
          <p:cNvSpPr txBox="1"/>
          <p:nvPr/>
        </p:nvSpPr>
        <p:spPr>
          <a:xfrm>
            <a:off x="1941116" y="5983378"/>
            <a:ext cx="1296144" cy="261610"/>
          </a:xfrm>
          <a:prstGeom prst="rect">
            <a:avLst/>
          </a:prstGeom>
          <a:noFill/>
        </p:spPr>
        <p:txBody>
          <a:bodyPr wrap="square" rtlCol="0">
            <a:spAutoFit/>
          </a:bodyPr>
          <a:lstStyle/>
          <a:p>
            <a:pPr algn="ctr"/>
            <a:r>
              <a:rPr lang="en-US" altLang="zh-CN" sz="1100" dirty="0">
                <a:latin typeface="宋体" panose="02010600030101010101" pitchFamily="2" charset="-122"/>
                <a:ea typeface="宋体" panose="02010600030101010101" pitchFamily="2" charset="-122"/>
              </a:rPr>
              <a:t>Cathode wire</a:t>
            </a:r>
            <a:endParaRPr lang="zh-CN" altLang="en-US" sz="1100" dirty="0">
              <a:latin typeface="宋体" panose="02010600030101010101" pitchFamily="2" charset="-122"/>
              <a:ea typeface="宋体" panose="02010600030101010101" pitchFamily="2" charset="-122"/>
            </a:endParaRPr>
          </a:p>
        </p:txBody>
      </p:sp>
      <p:sp>
        <p:nvSpPr>
          <p:cNvPr id="59" name="文本框 58">
            <a:extLst>
              <a:ext uri="{FF2B5EF4-FFF2-40B4-BE49-F238E27FC236}">
                <a16:creationId xmlns:a16="http://schemas.microsoft.com/office/drawing/2014/main" id="{14A99D2A-CCC3-406C-BFF6-3DA1A341547F}"/>
              </a:ext>
            </a:extLst>
          </p:cNvPr>
          <p:cNvSpPr txBox="1"/>
          <p:nvPr/>
        </p:nvSpPr>
        <p:spPr>
          <a:xfrm>
            <a:off x="4860372" y="5983378"/>
            <a:ext cx="1296144" cy="261610"/>
          </a:xfrm>
          <a:prstGeom prst="rect">
            <a:avLst/>
          </a:prstGeom>
          <a:noFill/>
        </p:spPr>
        <p:txBody>
          <a:bodyPr wrap="square" rtlCol="0">
            <a:spAutoFit/>
          </a:bodyPr>
          <a:lstStyle/>
          <a:p>
            <a:pPr algn="ctr"/>
            <a:r>
              <a:rPr lang="en-US" altLang="zh-CN" sz="1100" dirty="0">
                <a:latin typeface="宋体" panose="02010600030101010101" pitchFamily="2" charset="-122"/>
                <a:ea typeface="宋体" panose="02010600030101010101" pitchFamily="2" charset="-122"/>
              </a:rPr>
              <a:t>Moving track</a:t>
            </a:r>
            <a:endParaRPr lang="zh-CN" altLang="en-US" sz="1100" dirty="0">
              <a:latin typeface="宋体" panose="02010600030101010101" pitchFamily="2" charset="-122"/>
              <a:ea typeface="宋体" panose="02010600030101010101" pitchFamily="2" charset="-122"/>
            </a:endParaRPr>
          </a:p>
        </p:txBody>
      </p:sp>
      <p:cxnSp>
        <p:nvCxnSpPr>
          <p:cNvPr id="62" name="直接箭头连接符 61"/>
          <p:cNvCxnSpPr/>
          <p:nvPr/>
        </p:nvCxnSpPr>
        <p:spPr>
          <a:xfrm flipV="1">
            <a:off x="5490442" y="5546672"/>
            <a:ext cx="144016" cy="5107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文本框 62">
            <a:extLst>
              <a:ext uri="{FF2B5EF4-FFF2-40B4-BE49-F238E27FC236}">
                <a16:creationId xmlns:a16="http://schemas.microsoft.com/office/drawing/2014/main" id="{9D89A601-C555-4309-803E-D71498FB0515}"/>
              </a:ext>
            </a:extLst>
          </p:cNvPr>
          <p:cNvSpPr txBox="1"/>
          <p:nvPr/>
        </p:nvSpPr>
        <p:spPr>
          <a:xfrm>
            <a:off x="6384033" y="5022992"/>
            <a:ext cx="994939" cy="261610"/>
          </a:xfrm>
          <a:prstGeom prst="rect">
            <a:avLst/>
          </a:prstGeom>
          <a:noFill/>
        </p:spPr>
        <p:txBody>
          <a:bodyPr wrap="square" rtlCol="0">
            <a:spAutoFit/>
          </a:bodyPr>
          <a:lstStyle/>
          <a:p>
            <a:pPr algn="ctr"/>
            <a:r>
              <a:rPr lang="en-US" altLang="zh-CN" sz="1100" dirty="0">
                <a:latin typeface="宋体" panose="02010600030101010101" pitchFamily="2" charset="-122"/>
                <a:ea typeface="宋体" panose="02010600030101010101" pitchFamily="2" charset="-122"/>
              </a:rPr>
              <a:t>view window</a:t>
            </a:r>
            <a:endParaRPr lang="zh-CN" altLang="en-US" sz="1100" dirty="0">
              <a:latin typeface="宋体" panose="02010600030101010101" pitchFamily="2" charset="-122"/>
              <a:ea typeface="宋体" panose="02010600030101010101" pitchFamily="2" charset="-122"/>
            </a:endParaRPr>
          </a:p>
        </p:txBody>
      </p:sp>
      <p:cxnSp>
        <p:nvCxnSpPr>
          <p:cNvPr id="64" name="直接箭头连接符 63">
            <a:extLst>
              <a:ext uri="{FF2B5EF4-FFF2-40B4-BE49-F238E27FC236}">
                <a16:creationId xmlns:a16="http://schemas.microsoft.com/office/drawing/2014/main" id="{DC5EDC0E-4BF5-4357-8FB9-133B1141DE5A}"/>
              </a:ext>
            </a:extLst>
          </p:cNvPr>
          <p:cNvCxnSpPr>
            <a:cxnSpLocks/>
          </p:cNvCxnSpPr>
          <p:nvPr/>
        </p:nvCxnSpPr>
        <p:spPr>
          <a:xfrm>
            <a:off x="7079917" y="5230449"/>
            <a:ext cx="236347" cy="1083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文本框 64">
            <a:extLst>
              <a:ext uri="{FF2B5EF4-FFF2-40B4-BE49-F238E27FC236}">
                <a16:creationId xmlns:a16="http://schemas.microsoft.com/office/drawing/2014/main" id="{51D1E61C-662E-4387-B6F6-C6B235166CD8}"/>
              </a:ext>
            </a:extLst>
          </p:cNvPr>
          <p:cNvSpPr txBox="1"/>
          <p:nvPr/>
        </p:nvSpPr>
        <p:spPr>
          <a:xfrm>
            <a:off x="6408241" y="6441182"/>
            <a:ext cx="1198129" cy="261610"/>
          </a:xfrm>
          <a:prstGeom prst="rect">
            <a:avLst/>
          </a:prstGeom>
          <a:noFill/>
        </p:spPr>
        <p:txBody>
          <a:bodyPr wrap="square" rtlCol="0">
            <a:spAutoFit/>
          </a:bodyPr>
          <a:lstStyle/>
          <a:p>
            <a:pPr algn="ctr"/>
            <a:r>
              <a:rPr lang="en-US" altLang="zh-CN" sz="1100" dirty="0">
                <a:latin typeface="宋体" panose="02010600030101010101" pitchFamily="2" charset="-122"/>
                <a:ea typeface="宋体" panose="02010600030101010101" pitchFamily="2" charset="-122"/>
              </a:rPr>
              <a:t>Cathode pole</a:t>
            </a:r>
            <a:endParaRPr lang="zh-CN" altLang="en-US" sz="1100" dirty="0">
              <a:latin typeface="宋体" panose="02010600030101010101" pitchFamily="2" charset="-122"/>
              <a:ea typeface="宋体" panose="02010600030101010101" pitchFamily="2" charset="-122"/>
            </a:endParaRPr>
          </a:p>
        </p:txBody>
      </p:sp>
      <p:cxnSp>
        <p:nvCxnSpPr>
          <p:cNvPr id="66" name="直接箭头连接符 65">
            <a:extLst>
              <a:ext uri="{FF2B5EF4-FFF2-40B4-BE49-F238E27FC236}">
                <a16:creationId xmlns:a16="http://schemas.microsoft.com/office/drawing/2014/main" id="{B1FB0397-914D-4960-8899-B5BBB6829991}"/>
              </a:ext>
            </a:extLst>
          </p:cNvPr>
          <p:cNvCxnSpPr>
            <a:cxnSpLocks/>
          </p:cNvCxnSpPr>
          <p:nvPr/>
        </p:nvCxnSpPr>
        <p:spPr>
          <a:xfrm flipV="1">
            <a:off x="7203219" y="6211803"/>
            <a:ext cx="175753" cy="2782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7" name="矩形 66"/>
          <p:cNvSpPr/>
          <p:nvPr/>
        </p:nvSpPr>
        <p:spPr>
          <a:xfrm>
            <a:off x="8472264" y="4761846"/>
            <a:ext cx="2089242" cy="1200329"/>
          </a:xfrm>
          <a:prstGeom prst="rect">
            <a:avLst/>
          </a:prstGeom>
        </p:spPr>
        <p:txBody>
          <a:bodyPr wrap="square">
            <a:spAutoFit/>
          </a:bodyPr>
          <a:lstStyle/>
          <a:p>
            <a:r>
              <a:rPr lang="zh-CN" altLang="en-US" sz="1200" dirty="0"/>
              <a:t>Graduated bellows is used to adjust the horizontal position of cathode wire (compression at one end and tension at the other end)</a:t>
            </a:r>
          </a:p>
        </p:txBody>
      </p:sp>
      <p:cxnSp>
        <p:nvCxnSpPr>
          <p:cNvPr id="68" name="直接箭头连接符 67">
            <a:extLst>
              <a:ext uri="{FF2B5EF4-FFF2-40B4-BE49-F238E27FC236}">
                <a16:creationId xmlns:a16="http://schemas.microsoft.com/office/drawing/2014/main" id="{B1FB0397-914D-4960-8899-B5BBB6829991}"/>
              </a:ext>
            </a:extLst>
          </p:cNvPr>
          <p:cNvCxnSpPr>
            <a:cxnSpLocks/>
          </p:cNvCxnSpPr>
          <p:nvPr/>
        </p:nvCxnSpPr>
        <p:spPr>
          <a:xfrm flipH="1">
            <a:off x="8086584" y="5111773"/>
            <a:ext cx="391578" cy="1186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标题 1"/>
          <p:cNvSpPr txBox="1">
            <a:spLocks/>
          </p:cNvSpPr>
          <p:nvPr/>
        </p:nvSpPr>
        <p:spPr>
          <a:xfrm>
            <a:off x="0" y="272"/>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Magnetron Sputtering Coating Prepare</a:t>
            </a:r>
          </a:p>
        </p:txBody>
      </p:sp>
    </p:spTree>
    <p:extLst>
      <p:ext uri="{BB962C8B-B14F-4D97-AF65-F5344CB8AC3E}">
        <p14:creationId xmlns:p14="http://schemas.microsoft.com/office/powerpoint/2010/main" val="3804536252"/>
      </p:ext>
    </p:extLst>
  </p:cSld>
  <p:clrMapOvr>
    <a:masterClrMapping/>
  </p:clrMapOvr>
  <mc:AlternateContent xmlns:mc="http://schemas.openxmlformats.org/markup-compatibility/2006">
    <mc:Choice xmlns:p14="http://schemas.microsoft.com/office/powerpoint/2010/main" Requires="p14">
      <p:transition spd="slow" p14:dur="2000" advTm="10747"/>
    </mc:Choice>
    <mc:Fallback>
      <p:transition spd="slow" advTm="10747"/>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Recommendations to </a:t>
            </a:r>
            <a:r>
              <a:rPr lang="en-US" altLang="zh-CN" sz="3200" kern="0" dirty="0">
                <a:solidFill>
                  <a:schemeClr val="bg1"/>
                </a:solidFill>
                <a:latin typeface="Arial" panose="020B0604020202020204" pitchFamily="34" charset="0"/>
                <a:cs typeface="Arial" panose="020B0604020202020204" pitchFamily="34" charset="0"/>
              </a:rPr>
              <a:t>Injection &amp; Extraction Hardware </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18" name="文本框 42">
            <a:extLst>
              <a:ext uri="{FF2B5EF4-FFF2-40B4-BE49-F238E27FC236}">
                <a16:creationId xmlns:a16="http://schemas.microsoft.com/office/drawing/2014/main" id="{EF9B9541-540A-4865-8767-AD14094D507F}"/>
              </a:ext>
            </a:extLst>
          </p:cNvPr>
          <p:cNvSpPr txBox="1"/>
          <p:nvPr/>
        </p:nvSpPr>
        <p:spPr>
          <a:xfrm>
            <a:off x="388077" y="1852613"/>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Check the field quality, impedance and associated technical issues, like water cooling, insulation support and HV feedthroughs of the kicker prototype</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7F552FA-C358-4F70-9CE8-3E41459FCE36}" type="slidenum">
              <a:rPr lang="zh-CN" altLang="en-US" smtClean="0"/>
              <a:t>49</a:t>
            </a:fld>
            <a:endParaRPr lang="zh-CN" altLang="en-US" dirty="0"/>
          </a:p>
        </p:txBody>
      </p:sp>
      <p:sp>
        <p:nvSpPr>
          <p:cNvPr id="6" name="文本框 42">
            <a:extLst>
              <a:ext uri="{FF2B5EF4-FFF2-40B4-BE49-F238E27FC236}">
                <a16:creationId xmlns:a16="http://schemas.microsoft.com/office/drawing/2014/main" id="{EF9B9541-540A-4865-8767-AD14094D507F}"/>
              </a:ext>
            </a:extLst>
          </p:cNvPr>
          <p:cNvSpPr txBox="1"/>
          <p:nvPr/>
        </p:nvSpPr>
        <p:spPr>
          <a:xfrm>
            <a:off x="388077" y="2932272"/>
            <a:ext cx="11415846"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The design of the dipole and kicker systems need further detailed work</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7" name="文本框 42">
            <a:extLst>
              <a:ext uri="{FF2B5EF4-FFF2-40B4-BE49-F238E27FC236}">
                <a16:creationId xmlns:a16="http://schemas.microsoft.com/office/drawing/2014/main" id="{EF9B9541-540A-4865-8767-AD14094D507F}"/>
              </a:ext>
            </a:extLst>
          </p:cNvPr>
          <p:cNvSpPr txBox="1"/>
          <p:nvPr/>
        </p:nvSpPr>
        <p:spPr>
          <a:xfrm>
            <a:off x="388077" y="3932998"/>
            <a:ext cx="11415846"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Investigate further the beam coupling impedance for the ceramic vacuum chamber coating</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6" name="TextBox 15"/>
          <p:cNvSpPr txBox="1"/>
          <p:nvPr/>
        </p:nvSpPr>
        <p:spPr>
          <a:xfrm rot="20702193">
            <a:off x="1392348" y="3240500"/>
            <a:ext cx="9148217" cy="1384995"/>
          </a:xfrm>
          <a:prstGeom prst="rect">
            <a:avLst/>
          </a:prstGeom>
          <a:solidFill>
            <a:schemeClr val="bg1"/>
          </a:solidFill>
          <a:ln w="31750">
            <a:solidFill>
              <a:srgbClr val="002060"/>
            </a:solidFill>
          </a:ln>
        </p:spPr>
        <p:txBody>
          <a:bodyPr wrap="square" rtlCol="0">
            <a:spAutoFit/>
          </a:bodyPr>
          <a:lstStyle/>
          <a:p>
            <a:pPr marL="285750" indent="-285750">
              <a:buFont typeface="Wingdings" panose="05000000000000000000" pitchFamily="2" charset="2"/>
              <a:buChar char="Ø"/>
            </a:pPr>
            <a:r>
              <a:rPr lang="en-US" altLang="zh-CN" sz="2800" dirty="0" smtClean="0">
                <a:latin typeface="Arial" panose="020B0604020202020204" pitchFamily="34" charset="0"/>
                <a:cs typeface="Arial" panose="020B0604020202020204" pitchFamily="34" charset="0"/>
              </a:rPr>
              <a:t> Prototyping the components for CEPC by HEPS</a:t>
            </a:r>
          </a:p>
          <a:p>
            <a:pPr marL="285750" indent="-285750">
              <a:buFont typeface="Wingdings" panose="05000000000000000000" pitchFamily="2" charset="2"/>
              <a:buChar char="Ø"/>
            </a:pPr>
            <a:r>
              <a:rPr lang="en-US" altLang="zh-CN" sz="2800" dirty="0" smtClean="0">
                <a:latin typeface="Arial" panose="020B0604020202020204" pitchFamily="34" charset="0"/>
                <a:cs typeface="Arial" panose="020B0604020202020204" pitchFamily="34" charset="0"/>
              </a:rPr>
              <a:t> Accumulate the experience on the beam coupling impedance from similar investigations for HEPS</a:t>
            </a:r>
            <a:endParaRPr lang="zh-CN" alt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75448817"/>
      </p:ext>
    </p:extLst>
  </p:cSld>
  <p:clrMapOvr>
    <a:masterClrMapping/>
  </p:clrMapOvr>
  <mc:AlternateContent xmlns:mc="http://schemas.openxmlformats.org/markup-compatibility/2006">
    <mc:Choice xmlns:p14="http://schemas.microsoft.com/office/powerpoint/2010/main" Requires="p14">
      <p:transition spd="slow" p14:dur="2000" advTm="48750"/>
    </mc:Choice>
    <mc:Fallback>
      <p:transition spd="slow" advTm="48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4595" y="10939"/>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a:solidFill>
                  <a:schemeClr val="bg1"/>
                </a:solidFill>
                <a:latin typeface="Arial" panose="020B0604020202020204" pitchFamily="34" charset="0"/>
                <a:cs typeface="Arial" panose="020B0604020202020204" pitchFamily="34" charset="0"/>
              </a:rPr>
              <a:t> </a:t>
            </a:r>
            <a:r>
              <a:rPr lang="en-US" altLang="zh-CN" sz="3200" kern="0" dirty="0" smtClean="0">
                <a:solidFill>
                  <a:schemeClr val="bg1"/>
                </a:solidFill>
                <a:latin typeface="Arial" panose="020B0604020202020204" pitchFamily="34" charset="0"/>
                <a:cs typeface="Arial" panose="020B0604020202020204" pitchFamily="34" charset="0"/>
              </a:rPr>
              <a:t>Talks in IARC</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a:xfrm>
            <a:off x="8311953" y="6388742"/>
            <a:ext cx="3041847" cy="424633"/>
          </a:xfrm>
        </p:spPr>
        <p:txBody>
          <a:bodyPr/>
          <a:lstStyle/>
          <a:p>
            <a:fld id="{27F552FA-C358-4F70-9CE8-3E41459FCE36}" type="slidenum">
              <a:rPr lang="zh-CN" altLang="en-US" smtClean="0"/>
              <a:t>5</a:t>
            </a:fld>
            <a:endParaRPr lang="zh-CN" altLang="en-US"/>
          </a:p>
        </p:txBody>
      </p:sp>
      <p:sp>
        <p:nvSpPr>
          <p:cNvPr id="14" name="文本框 42">
            <a:extLst>
              <a:ext uri="{FF2B5EF4-FFF2-40B4-BE49-F238E27FC236}">
                <a16:creationId xmlns:a16="http://schemas.microsoft.com/office/drawing/2014/main" id="{EF9B9541-540A-4865-8767-AD14094D507F}"/>
              </a:ext>
            </a:extLst>
          </p:cNvPr>
          <p:cNvSpPr txBox="1"/>
          <p:nvPr/>
        </p:nvSpPr>
        <p:spPr>
          <a:xfrm>
            <a:off x="808689" y="797787"/>
            <a:ext cx="2799633" cy="400110"/>
          </a:xfrm>
          <a:prstGeom prst="rect">
            <a:avLst/>
          </a:prstGeom>
          <a:noFill/>
        </p:spPr>
        <p:txBody>
          <a:bodyPr wrap="square">
            <a:spAutoFit/>
          </a:bodyPr>
          <a:lstStyle/>
          <a:p>
            <a:pPr algn="ctr"/>
            <a:r>
              <a:rPr lang="en-US" altLang="zh-CN" sz="2000" b="1" kern="100"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IARC in </a:t>
            </a:r>
            <a:r>
              <a:rPr lang="en-US" altLang="zh-CN" sz="2000" b="1" kern="100"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May</a:t>
            </a:r>
            <a:r>
              <a:rPr lang="en-US" altLang="zh-CN" sz="2000" b="1" kern="100"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 11 talks</a:t>
            </a:r>
            <a:endParaRPr lang="zh-CN" altLang="en-US" sz="2000" b="1" dirty="0">
              <a:solidFill>
                <a:srgbClr val="FF0000"/>
              </a:solidFill>
              <a:latin typeface="Arial" panose="020B0604020202020204" pitchFamily="34" charset="0"/>
              <a:cs typeface="Arial" panose="020B0604020202020204" pitchFamily="34" charset="0"/>
            </a:endParaRPr>
          </a:p>
        </p:txBody>
      </p:sp>
      <p:grpSp>
        <p:nvGrpSpPr>
          <p:cNvPr id="24" name="Group 23"/>
          <p:cNvGrpSpPr/>
          <p:nvPr/>
        </p:nvGrpSpPr>
        <p:grpSpPr>
          <a:xfrm>
            <a:off x="303965" y="1567458"/>
            <a:ext cx="3817179" cy="414569"/>
            <a:chOff x="377307" y="1183604"/>
            <a:chExt cx="3721168" cy="1017087"/>
          </a:xfrm>
        </p:grpSpPr>
        <p:sp>
          <p:nvSpPr>
            <p:cNvPr id="25" name="圆角矩形 19"/>
            <p:cNvSpPr/>
            <p:nvPr/>
          </p:nvSpPr>
          <p:spPr>
            <a:xfrm>
              <a:off x="377307" y="1183604"/>
              <a:ext cx="3721168" cy="1017087"/>
            </a:xfrm>
            <a:prstGeom prst="roundRect">
              <a:avLst>
                <a:gd name="adj" fmla="val 13073"/>
              </a:avLst>
            </a:prstGeom>
            <a:solidFill>
              <a:schemeClr val="accent4">
                <a:lumMod val="60000"/>
                <a:lumOff val="40000"/>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26" name="TextBox 25"/>
            <p:cNvSpPr txBox="1"/>
            <p:nvPr/>
          </p:nvSpPr>
          <p:spPr>
            <a:xfrm>
              <a:off x="377307" y="1342233"/>
              <a:ext cx="3690712" cy="755088"/>
            </a:xfrm>
            <a:prstGeom prst="rect">
              <a:avLst/>
            </a:prstGeom>
            <a:no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Status Overview of CEPC Project</a:t>
              </a:r>
              <a:endParaRPr lang="zh-CN" altLang="en-US" sz="1400" dirty="0">
                <a:solidFill>
                  <a:schemeClr val="accent1">
                    <a:lumMod val="75000"/>
                  </a:schemeClr>
                </a:solidFill>
              </a:endParaRPr>
            </a:p>
          </p:txBody>
        </p:sp>
      </p:grpSp>
      <p:grpSp>
        <p:nvGrpSpPr>
          <p:cNvPr id="93" name="Group 92"/>
          <p:cNvGrpSpPr/>
          <p:nvPr/>
        </p:nvGrpSpPr>
        <p:grpSpPr>
          <a:xfrm>
            <a:off x="303965" y="1982027"/>
            <a:ext cx="3817179" cy="414569"/>
            <a:chOff x="377307" y="1183604"/>
            <a:chExt cx="3721168" cy="1017087"/>
          </a:xfrm>
        </p:grpSpPr>
        <p:sp>
          <p:nvSpPr>
            <p:cNvPr id="94" name="圆角矩形 19"/>
            <p:cNvSpPr/>
            <p:nvPr/>
          </p:nvSpPr>
          <p:spPr>
            <a:xfrm>
              <a:off x="377307" y="1183604"/>
              <a:ext cx="3721168" cy="1017087"/>
            </a:xfrm>
            <a:prstGeom prst="roundRect">
              <a:avLst>
                <a:gd name="adj" fmla="val 13073"/>
              </a:avLst>
            </a:prstGeom>
            <a:solidFill>
              <a:schemeClr val="accent4">
                <a:lumMod val="60000"/>
                <a:lumOff val="40000"/>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95" name="TextBox 94"/>
            <p:cNvSpPr txBox="1"/>
            <p:nvPr/>
          </p:nvSpPr>
          <p:spPr>
            <a:xfrm>
              <a:off x="377307" y="1342233"/>
              <a:ext cx="3690712" cy="755088"/>
            </a:xfrm>
            <a:prstGeom prst="rect">
              <a:avLst/>
            </a:prstGeom>
            <a:no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CEPC Accelerator TDR Status</a:t>
              </a:r>
              <a:endParaRPr lang="zh-CN" altLang="en-US" sz="1400" dirty="0">
                <a:solidFill>
                  <a:schemeClr val="accent1">
                    <a:lumMod val="75000"/>
                  </a:schemeClr>
                </a:solidFill>
              </a:endParaRPr>
            </a:p>
          </p:txBody>
        </p:sp>
      </p:grpSp>
      <p:grpSp>
        <p:nvGrpSpPr>
          <p:cNvPr id="96" name="Group 95"/>
          <p:cNvGrpSpPr/>
          <p:nvPr/>
        </p:nvGrpSpPr>
        <p:grpSpPr>
          <a:xfrm>
            <a:off x="303965" y="2396596"/>
            <a:ext cx="3817179" cy="414569"/>
            <a:chOff x="377307" y="1183604"/>
            <a:chExt cx="3721168" cy="1017087"/>
          </a:xfrm>
        </p:grpSpPr>
        <p:sp>
          <p:nvSpPr>
            <p:cNvPr id="97" name="圆角矩形 19"/>
            <p:cNvSpPr/>
            <p:nvPr/>
          </p:nvSpPr>
          <p:spPr>
            <a:xfrm>
              <a:off x="377307" y="1183604"/>
              <a:ext cx="3721168" cy="1017087"/>
            </a:xfrm>
            <a:prstGeom prst="roundRect">
              <a:avLst>
                <a:gd name="adj" fmla="val 13073"/>
              </a:avLst>
            </a:prstGeom>
            <a:solidFill>
              <a:schemeClr val="accent4">
                <a:lumMod val="60000"/>
                <a:lumOff val="40000"/>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98" name="TextBox 97"/>
            <p:cNvSpPr txBox="1"/>
            <p:nvPr/>
          </p:nvSpPr>
          <p:spPr>
            <a:xfrm>
              <a:off x="377307" y="1342233"/>
              <a:ext cx="3690712" cy="755088"/>
            </a:xfrm>
            <a:prstGeom prst="rect">
              <a:avLst/>
            </a:prstGeom>
            <a:no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Status of CEPC Collider Ring</a:t>
              </a:r>
              <a:endParaRPr lang="zh-CN" altLang="en-US" sz="1400" dirty="0">
                <a:solidFill>
                  <a:schemeClr val="accent1">
                    <a:lumMod val="75000"/>
                  </a:schemeClr>
                </a:solidFill>
              </a:endParaRPr>
            </a:p>
          </p:txBody>
        </p:sp>
      </p:grpSp>
      <p:grpSp>
        <p:nvGrpSpPr>
          <p:cNvPr id="99" name="Group 98"/>
          <p:cNvGrpSpPr/>
          <p:nvPr/>
        </p:nvGrpSpPr>
        <p:grpSpPr>
          <a:xfrm>
            <a:off x="303965" y="2811165"/>
            <a:ext cx="3817179" cy="414569"/>
            <a:chOff x="377307" y="1183604"/>
            <a:chExt cx="3721168" cy="1017087"/>
          </a:xfrm>
        </p:grpSpPr>
        <p:sp>
          <p:nvSpPr>
            <p:cNvPr id="100" name="圆角矩形 19"/>
            <p:cNvSpPr/>
            <p:nvPr/>
          </p:nvSpPr>
          <p:spPr>
            <a:xfrm>
              <a:off x="377307" y="1183604"/>
              <a:ext cx="3721168" cy="1017087"/>
            </a:xfrm>
            <a:prstGeom prst="roundRect">
              <a:avLst>
                <a:gd name="adj" fmla="val 13073"/>
              </a:avLst>
            </a:prstGeom>
            <a:solidFill>
              <a:schemeClr val="accent4">
                <a:lumMod val="60000"/>
                <a:lumOff val="40000"/>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01" name="TextBox 100"/>
            <p:cNvSpPr txBox="1"/>
            <p:nvPr/>
          </p:nvSpPr>
          <p:spPr>
            <a:xfrm>
              <a:off x="377307" y="1342233"/>
              <a:ext cx="3690712" cy="755088"/>
            </a:xfrm>
            <a:prstGeom prst="rect">
              <a:avLst/>
            </a:prstGeom>
            <a:no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Status of CEPC Booster Ring</a:t>
              </a:r>
              <a:endParaRPr lang="zh-CN" altLang="en-US" sz="1400" dirty="0">
                <a:solidFill>
                  <a:schemeClr val="accent1">
                    <a:lumMod val="75000"/>
                  </a:schemeClr>
                </a:solidFill>
              </a:endParaRPr>
            </a:p>
          </p:txBody>
        </p:sp>
      </p:grpSp>
      <p:grpSp>
        <p:nvGrpSpPr>
          <p:cNvPr id="102" name="Group 101"/>
          <p:cNvGrpSpPr/>
          <p:nvPr/>
        </p:nvGrpSpPr>
        <p:grpSpPr>
          <a:xfrm>
            <a:off x="303965" y="3225734"/>
            <a:ext cx="3817179" cy="414569"/>
            <a:chOff x="377307" y="1183604"/>
            <a:chExt cx="3721168" cy="1017087"/>
          </a:xfrm>
        </p:grpSpPr>
        <p:sp>
          <p:nvSpPr>
            <p:cNvPr id="103" name="圆角矩形 19"/>
            <p:cNvSpPr/>
            <p:nvPr/>
          </p:nvSpPr>
          <p:spPr>
            <a:xfrm>
              <a:off x="377307" y="1183604"/>
              <a:ext cx="3721168" cy="1017087"/>
            </a:xfrm>
            <a:prstGeom prst="roundRect">
              <a:avLst>
                <a:gd name="adj" fmla="val 13073"/>
              </a:avLst>
            </a:prstGeom>
            <a:solidFill>
              <a:schemeClr val="accent4">
                <a:lumMod val="60000"/>
                <a:lumOff val="40000"/>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04" name="TextBox 103"/>
            <p:cNvSpPr txBox="1"/>
            <p:nvPr/>
          </p:nvSpPr>
          <p:spPr>
            <a:xfrm>
              <a:off x="377307" y="1342233"/>
              <a:ext cx="3690712" cy="755088"/>
            </a:xfrm>
            <a:prstGeom prst="rect">
              <a:avLst/>
            </a:prstGeom>
            <a:no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Status of CEPC </a:t>
              </a:r>
              <a:r>
                <a:rPr lang="en-US" altLang="zh-CN" sz="1400" dirty="0" err="1" smtClean="0">
                  <a:solidFill>
                    <a:schemeClr val="accent1">
                      <a:lumMod val="75000"/>
                    </a:schemeClr>
                  </a:solidFill>
                  <a:latin typeface="Microsoft YaHei" charset="-122"/>
                  <a:ea typeface="Microsoft YaHei" charset="-122"/>
                </a:rPr>
                <a:t>Linac</a:t>
              </a:r>
              <a:endParaRPr lang="zh-CN" altLang="en-US" sz="1400" dirty="0">
                <a:solidFill>
                  <a:schemeClr val="accent1">
                    <a:lumMod val="75000"/>
                  </a:schemeClr>
                </a:solidFill>
              </a:endParaRPr>
            </a:p>
          </p:txBody>
        </p:sp>
      </p:grpSp>
      <p:grpSp>
        <p:nvGrpSpPr>
          <p:cNvPr id="105" name="Group 104"/>
          <p:cNvGrpSpPr/>
          <p:nvPr/>
        </p:nvGrpSpPr>
        <p:grpSpPr>
          <a:xfrm>
            <a:off x="303965" y="3640303"/>
            <a:ext cx="3817179" cy="414569"/>
            <a:chOff x="377307" y="1183604"/>
            <a:chExt cx="3721168" cy="1017087"/>
          </a:xfrm>
        </p:grpSpPr>
        <p:sp>
          <p:nvSpPr>
            <p:cNvPr id="106" name="圆角矩形 19"/>
            <p:cNvSpPr/>
            <p:nvPr/>
          </p:nvSpPr>
          <p:spPr>
            <a:xfrm>
              <a:off x="377307" y="1183604"/>
              <a:ext cx="3721168" cy="1017087"/>
            </a:xfrm>
            <a:prstGeom prst="roundRect">
              <a:avLst>
                <a:gd name="adj" fmla="val 13073"/>
              </a:avLst>
            </a:prstGeom>
            <a:solidFill>
              <a:schemeClr val="accent4">
                <a:lumMod val="60000"/>
                <a:lumOff val="40000"/>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07" name="TextBox 106"/>
            <p:cNvSpPr txBox="1"/>
            <p:nvPr/>
          </p:nvSpPr>
          <p:spPr>
            <a:xfrm>
              <a:off x="377307" y="1342233"/>
              <a:ext cx="3690712" cy="755088"/>
            </a:xfrm>
            <a:prstGeom prst="rect">
              <a:avLst/>
            </a:prstGeom>
            <a:no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Progress on MDI Design</a:t>
              </a:r>
              <a:endParaRPr lang="zh-CN" altLang="en-US" sz="1400" dirty="0">
                <a:solidFill>
                  <a:schemeClr val="accent1">
                    <a:lumMod val="75000"/>
                  </a:schemeClr>
                </a:solidFill>
              </a:endParaRPr>
            </a:p>
          </p:txBody>
        </p:sp>
      </p:grpSp>
      <p:grpSp>
        <p:nvGrpSpPr>
          <p:cNvPr id="108" name="Group 107"/>
          <p:cNvGrpSpPr/>
          <p:nvPr/>
        </p:nvGrpSpPr>
        <p:grpSpPr>
          <a:xfrm>
            <a:off x="303965" y="4054872"/>
            <a:ext cx="3817179" cy="414569"/>
            <a:chOff x="377307" y="1183604"/>
            <a:chExt cx="3721168" cy="1017087"/>
          </a:xfrm>
        </p:grpSpPr>
        <p:sp>
          <p:nvSpPr>
            <p:cNvPr id="109" name="圆角矩形 19"/>
            <p:cNvSpPr/>
            <p:nvPr/>
          </p:nvSpPr>
          <p:spPr>
            <a:xfrm>
              <a:off x="377307" y="1183604"/>
              <a:ext cx="3721168" cy="1017087"/>
            </a:xfrm>
            <a:prstGeom prst="roundRect">
              <a:avLst>
                <a:gd name="adj" fmla="val 13073"/>
              </a:avLst>
            </a:prstGeom>
            <a:solidFill>
              <a:schemeClr val="accent4">
                <a:lumMod val="60000"/>
                <a:lumOff val="40000"/>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10" name="TextBox 109"/>
            <p:cNvSpPr txBox="1"/>
            <p:nvPr/>
          </p:nvSpPr>
          <p:spPr>
            <a:xfrm>
              <a:off x="377307" y="1342233"/>
              <a:ext cx="3690712" cy="755088"/>
            </a:xfrm>
            <a:prstGeom prst="rect">
              <a:avLst/>
            </a:prstGeom>
            <a:no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Progress on CEPC RF system</a:t>
              </a:r>
              <a:endParaRPr lang="zh-CN" altLang="en-US" sz="1400" dirty="0">
                <a:solidFill>
                  <a:schemeClr val="accent1">
                    <a:lumMod val="75000"/>
                  </a:schemeClr>
                </a:solidFill>
              </a:endParaRPr>
            </a:p>
          </p:txBody>
        </p:sp>
      </p:grpSp>
      <p:grpSp>
        <p:nvGrpSpPr>
          <p:cNvPr id="111" name="Group 110"/>
          <p:cNvGrpSpPr/>
          <p:nvPr/>
        </p:nvGrpSpPr>
        <p:grpSpPr>
          <a:xfrm>
            <a:off x="303965" y="4469441"/>
            <a:ext cx="3817179" cy="414569"/>
            <a:chOff x="377307" y="1183604"/>
            <a:chExt cx="3721168" cy="1017087"/>
          </a:xfrm>
        </p:grpSpPr>
        <p:sp>
          <p:nvSpPr>
            <p:cNvPr id="112" name="圆角矩形 19"/>
            <p:cNvSpPr/>
            <p:nvPr/>
          </p:nvSpPr>
          <p:spPr>
            <a:xfrm>
              <a:off x="377307" y="1183604"/>
              <a:ext cx="3721168" cy="1017087"/>
            </a:xfrm>
            <a:prstGeom prst="roundRect">
              <a:avLst>
                <a:gd name="adj" fmla="val 13073"/>
              </a:avLst>
            </a:prstGeom>
            <a:solidFill>
              <a:schemeClr val="accent4">
                <a:lumMod val="60000"/>
                <a:lumOff val="40000"/>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13" name="TextBox 112"/>
            <p:cNvSpPr txBox="1"/>
            <p:nvPr/>
          </p:nvSpPr>
          <p:spPr>
            <a:xfrm>
              <a:off x="377307" y="1342233"/>
              <a:ext cx="3690712" cy="755088"/>
            </a:xfrm>
            <a:prstGeom prst="rect">
              <a:avLst/>
            </a:prstGeom>
            <a:no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Progress on HTS Magnets</a:t>
              </a:r>
              <a:endParaRPr lang="zh-CN" altLang="en-US" sz="1400" dirty="0">
                <a:solidFill>
                  <a:schemeClr val="accent1">
                    <a:lumMod val="75000"/>
                  </a:schemeClr>
                </a:solidFill>
              </a:endParaRPr>
            </a:p>
          </p:txBody>
        </p:sp>
      </p:grpSp>
      <p:grpSp>
        <p:nvGrpSpPr>
          <p:cNvPr id="138" name="Group 137"/>
          <p:cNvGrpSpPr/>
          <p:nvPr/>
        </p:nvGrpSpPr>
        <p:grpSpPr>
          <a:xfrm>
            <a:off x="4347809" y="1975203"/>
            <a:ext cx="3819402" cy="421781"/>
            <a:chOff x="377307" y="1183604"/>
            <a:chExt cx="3721168" cy="1017087"/>
          </a:xfrm>
          <a:solidFill>
            <a:schemeClr val="accent2">
              <a:lumMod val="60000"/>
              <a:lumOff val="40000"/>
            </a:schemeClr>
          </a:solidFill>
        </p:grpSpPr>
        <p:sp>
          <p:nvSpPr>
            <p:cNvPr id="139"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40" name="TextBox 139"/>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CEPC accelerator TDR status overview</a:t>
              </a:r>
              <a:endParaRPr lang="zh-CN" altLang="en-US" sz="1400" dirty="0">
                <a:solidFill>
                  <a:schemeClr val="accent1">
                    <a:lumMod val="75000"/>
                  </a:schemeClr>
                </a:solidFill>
              </a:endParaRPr>
            </a:p>
          </p:txBody>
        </p:sp>
      </p:grpSp>
      <p:grpSp>
        <p:nvGrpSpPr>
          <p:cNvPr id="141" name="Group 140"/>
          <p:cNvGrpSpPr/>
          <p:nvPr/>
        </p:nvGrpSpPr>
        <p:grpSpPr>
          <a:xfrm>
            <a:off x="4347809" y="2396355"/>
            <a:ext cx="3819402" cy="421781"/>
            <a:chOff x="377307" y="1183604"/>
            <a:chExt cx="3721168" cy="1017087"/>
          </a:xfrm>
          <a:solidFill>
            <a:schemeClr val="accent2">
              <a:lumMod val="60000"/>
              <a:lumOff val="40000"/>
            </a:schemeClr>
          </a:solidFill>
        </p:grpSpPr>
        <p:sp>
          <p:nvSpPr>
            <p:cNvPr id="142"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43" name="TextBox 142"/>
            <p:cNvSpPr txBox="1"/>
            <p:nvPr/>
          </p:nvSpPr>
          <p:spPr>
            <a:xfrm>
              <a:off x="377307" y="1342233"/>
              <a:ext cx="3690712" cy="658888"/>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CEPC collider lattice &amp; error for High </a:t>
              </a:r>
              <a:r>
                <a:rPr lang="en-US" altLang="zh-CN" sz="1400" dirty="0" err="1" smtClean="0">
                  <a:solidFill>
                    <a:schemeClr val="accent1">
                      <a:lumMod val="75000"/>
                    </a:schemeClr>
                  </a:solidFill>
                  <a:latin typeface="Microsoft YaHei" charset="-122"/>
                  <a:ea typeface="Microsoft YaHei" charset="-122"/>
                </a:rPr>
                <a:t>Lumi</a:t>
              </a:r>
              <a:r>
                <a:rPr lang="en-US" altLang="zh-CN" sz="1400" dirty="0" smtClean="0">
                  <a:solidFill>
                    <a:schemeClr val="accent1">
                      <a:lumMod val="75000"/>
                    </a:schemeClr>
                  </a:solidFill>
                  <a:latin typeface="Microsoft YaHei" charset="-122"/>
                  <a:ea typeface="Microsoft YaHei" charset="-122"/>
                </a:rPr>
                <a:t>.</a:t>
              </a:r>
              <a:endParaRPr lang="zh-CN" altLang="en-US" sz="1400" dirty="0">
                <a:solidFill>
                  <a:schemeClr val="accent1">
                    <a:lumMod val="75000"/>
                  </a:schemeClr>
                </a:solidFill>
              </a:endParaRPr>
            </a:p>
          </p:txBody>
        </p:sp>
      </p:grpSp>
      <p:grpSp>
        <p:nvGrpSpPr>
          <p:cNvPr id="144" name="Group 143"/>
          <p:cNvGrpSpPr/>
          <p:nvPr/>
        </p:nvGrpSpPr>
        <p:grpSpPr>
          <a:xfrm>
            <a:off x="4347809" y="2815084"/>
            <a:ext cx="3819402" cy="421781"/>
            <a:chOff x="377307" y="1183604"/>
            <a:chExt cx="3721168" cy="1017087"/>
          </a:xfrm>
          <a:solidFill>
            <a:schemeClr val="accent2">
              <a:lumMod val="60000"/>
              <a:lumOff val="40000"/>
            </a:schemeClr>
          </a:solidFill>
        </p:grpSpPr>
        <p:sp>
          <p:nvSpPr>
            <p:cNvPr id="145"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46" name="TextBox 145"/>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CEPC Booster and Damping Ring Update</a:t>
              </a:r>
              <a:endParaRPr lang="zh-CN" altLang="en-US" sz="1400" dirty="0">
                <a:solidFill>
                  <a:schemeClr val="accent1">
                    <a:lumMod val="75000"/>
                  </a:schemeClr>
                </a:solidFill>
              </a:endParaRPr>
            </a:p>
          </p:txBody>
        </p:sp>
      </p:grpSp>
      <p:grpSp>
        <p:nvGrpSpPr>
          <p:cNvPr id="147" name="Group 146"/>
          <p:cNvGrpSpPr/>
          <p:nvPr/>
        </p:nvGrpSpPr>
        <p:grpSpPr>
          <a:xfrm>
            <a:off x="4339994" y="3233343"/>
            <a:ext cx="3819402" cy="421781"/>
            <a:chOff x="377307" y="1183604"/>
            <a:chExt cx="3721168" cy="1017087"/>
          </a:xfrm>
          <a:solidFill>
            <a:schemeClr val="accent2">
              <a:lumMod val="60000"/>
              <a:lumOff val="40000"/>
            </a:schemeClr>
          </a:solidFill>
        </p:grpSpPr>
        <p:sp>
          <p:nvSpPr>
            <p:cNvPr id="148"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49" name="TextBox 148"/>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S2E simulation </a:t>
              </a:r>
              <a:r>
                <a:rPr lang="en-US" altLang="zh-CN" sz="1400" dirty="0" err="1" smtClean="0">
                  <a:solidFill>
                    <a:schemeClr val="accent1">
                      <a:lumMod val="75000"/>
                    </a:schemeClr>
                  </a:solidFill>
                  <a:latin typeface="Microsoft YaHei" charset="-122"/>
                  <a:ea typeface="Microsoft YaHei" charset="-122"/>
                </a:rPr>
                <a:t>Linac</a:t>
              </a:r>
              <a:r>
                <a:rPr lang="en-US" altLang="zh-CN" sz="1400" dirty="0" smtClean="0">
                  <a:solidFill>
                    <a:schemeClr val="accent1">
                      <a:lumMod val="75000"/>
                    </a:schemeClr>
                  </a:solidFill>
                  <a:latin typeface="Microsoft YaHei" charset="-122"/>
                  <a:ea typeface="Microsoft YaHei" charset="-122"/>
                </a:rPr>
                <a:t> &amp; crucial component</a:t>
              </a:r>
              <a:endParaRPr lang="zh-CN" altLang="en-US" sz="1400" dirty="0">
                <a:solidFill>
                  <a:schemeClr val="accent1">
                    <a:lumMod val="75000"/>
                  </a:schemeClr>
                </a:solidFill>
              </a:endParaRPr>
            </a:p>
          </p:txBody>
        </p:sp>
      </p:grpSp>
      <p:grpSp>
        <p:nvGrpSpPr>
          <p:cNvPr id="150" name="Group 149"/>
          <p:cNvGrpSpPr/>
          <p:nvPr/>
        </p:nvGrpSpPr>
        <p:grpSpPr>
          <a:xfrm>
            <a:off x="4339994" y="3647912"/>
            <a:ext cx="3819402" cy="421781"/>
            <a:chOff x="377307" y="1183604"/>
            <a:chExt cx="3721168" cy="1017087"/>
          </a:xfrm>
          <a:solidFill>
            <a:schemeClr val="accent2">
              <a:lumMod val="60000"/>
              <a:lumOff val="40000"/>
            </a:schemeClr>
          </a:solidFill>
        </p:grpSpPr>
        <p:sp>
          <p:nvSpPr>
            <p:cNvPr id="151"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52" name="TextBox 151"/>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MDI Studies for CEPC</a:t>
              </a:r>
              <a:endParaRPr lang="zh-CN" altLang="en-US" sz="1400" dirty="0">
                <a:solidFill>
                  <a:schemeClr val="accent1">
                    <a:lumMod val="75000"/>
                  </a:schemeClr>
                </a:solidFill>
              </a:endParaRPr>
            </a:p>
          </p:txBody>
        </p:sp>
      </p:grpSp>
      <p:grpSp>
        <p:nvGrpSpPr>
          <p:cNvPr id="153" name="Group 152"/>
          <p:cNvGrpSpPr/>
          <p:nvPr/>
        </p:nvGrpSpPr>
        <p:grpSpPr>
          <a:xfrm>
            <a:off x="4339994" y="4062481"/>
            <a:ext cx="3819402" cy="421781"/>
            <a:chOff x="377307" y="1183604"/>
            <a:chExt cx="3721168" cy="1017087"/>
          </a:xfrm>
          <a:solidFill>
            <a:schemeClr val="accent2">
              <a:lumMod val="60000"/>
              <a:lumOff val="40000"/>
            </a:schemeClr>
          </a:solidFill>
        </p:grpSpPr>
        <p:sp>
          <p:nvSpPr>
            <p:cNvPr id="154"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55" name="TextBox 154"/>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CEPC SRF Progress on Cavities, Modules,...</a:t>
              </a:r>
              <a:endParaRPr lang="zh-CN" altLang="en-US" sz="1400" dirty="0">
                <a:solidFill>
                  <a:schemeClr val="accent1">
                    <a:lumMod val="75000"/>
                  </a:schemeClr>
                </a:solidFill>
              </a:endParaRPr>
            </a:p>
          </p:txBody>
        </p:sp>
      </p:grpSp>
      <p:grpSp>
        <p:nvGrpSpPr>
          <p:cNvPr id="156" name="Group 155"/>
          <p:cNvGrpSpPr/>
          <p:nvPr/>
        </p:nvGrpSpPr>
        <p:grpSpPr>
          <a:xfrm>
            <a:off x="4339994" y="4477050"/>
            <a:ext cx="3819402" cy="421781"/>
            <a:chOff x="377307" y="1183604"/>
            <a:chExt cx="3721168" cy="1017087"/>
          </a:xfrm>
          <a:solidFill>
            <a:schemeClr val="accent2">
              <a:lumMod val="60000"/>
              <a:lumOff val="40000"/>
            </a:schemeClr>
          </a:solidFill>
        </p:grpSpPr>
        <p:sp>
          <p:nvSpPr>
            <p:cNvPr id="157"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58" name="TextBox 157"/>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High Field Magnet R&amp;D for CEPC/</a:t>
              </a:r>
              <a:r>
                <a:rPr lang="en-US" altLang="zh-CN" sz="1400" dirty="0" err="1" smtClean="0">
                  <a:solidFill>
                    <a:schemeClr val="accent1">
                      <a:lumMod val="75000"/>
                    </a:schemeClr>
                  </a:solidFill>
                  <a:latin typeface="Microsoft YaHei" charset="-122"/>
                  <a:ea typeface="Microsoft YaHei" charset="-122"/>
                </a:rPr>
                <a:t>SppC</a:t>
              </a:r>
              <a:endParaRPr lang="zh-CN" altLang="en-US" sz="1400" dirty="0">
                <a:solidFill>
                  <a:schemeClr val="accent1">
                    <a:lumMod val="75000"/>
                  </a:schemeClr>
                </a:solidFill>
              </a:endParaRPr>
            </a:p>
          </p:txBody>
        </p:sp>
      </p:grpSp>
      <p:grpSp>
        <p:nvGrpSpPr>
          <p:cNvPr id="159" name="Group 158"/>
          <p:cNvGrpSpPr/>
          <p:nvPr/>
        </p:nvGrpSpPr>
        <p:grpSpPr>
          <a:xfrm>
            <a:off x="4339994" y="4891619"/>
            <a:ext cx="3819402" cy="421781"/>
            <a:chOff x="377307" y="1183604"/>
            <a:chExt cx="3721168" cy="1017087"/>
          </a:xfrm>
          <a:solidFill>
            <a:schemeClr val="accent2">
              <a:lumMod val="60000"/>
              <a:lumOff val="40000"/>
            </a:schemeClr>
          </a:solidFill>
        </p:grpSpPr>
        <p:sp>
          <p:nvSpPr>
            <p:cNvPr id="160"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61" name="TextBox 160"/>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650MHz High Efficiency Klystron Progress</a:t>
              </a:r>
              <a:endParaRPr lang="zh-CN" altLang="en-US" sz="1400" dirty="0">
                <a:solidFill>
                  <a:schemeClr val="accent1">
                    <a:lumMod val="75000"/>
                  </a:schemeClr>
                </a:solidFill>
              </a:endParaRPr>
            </a:p>
          </p:txBody>
        </p:sp>
      </p:grpSp>
      <p:grpSp>
        <p:nvGrpSpPr>
          <p:cNvPr id="162" name="Group 161"/>
          <p:cNvGrpSpPr/>
          <p:nvPr/>
        </p:nvGrpSpPr>
        <p:grpSpPr>
          <a:xfrm>
            <a:off x="300639" y="4881177"/>
            <a:ext cx="3817179" cy="414569"/>
            <a:chOff x="377307" y="1183604"/>
            <a:chExt cx="3721168" cy="1017087"/>
          </a:xfrm>
        </p:grpSpPr>
        <p:sp>
          <p:nvSpPr>
            <p:cNvPr id="163" name="圆角矩形 19"/>
            <p:cNvSpPr/>
            <p:nvPr/>
          </p:nvSpPr>
          <p:spPr>
            <a:xfrm>
              <a:off x="377307" y="1183604"/>
              <a:ext cx="3721168" cy="1017087"/>
            </a:xfrm>
            <a:prstGeom prst="roundRect">
              <a:avLst>
                <a:gd name="adj" fmla="val 13073"/>
              </a:avLst>
            </a:prstGeom>
            <a:solidFill>
              <a:schemeClr val="accent4">
                <a:lumMod val="60000"/>
                <a:lumOff val="40000"/>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64" name="TextBox 163"/>
            <p:cNvSpPr txBox="1"/>
            <p:nvPr/>
          </p:nvSpPr>
          <p:spPr>
            <a:xfrm>
              <a:off x="377307" y="1342233"/>
              <a:ext cx="3690712" cy="755088"/>
            </a:xfrm>
            <a:prstGeom prst="rect">
              <a:avLst/>
            </a:prstGeom>
            <a:no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Progress on High Efficiency Klystrons</a:t>
              </a:r>
              <a:endParaRPr lang="zh-CN" altLang="en-US" sz="1400" dirty="0">
                <a:solidFill>
                  <a:schemeClr val="accent1">
                    <a:lumMod val="75000"/>
                  </a:schemeClr>
                </a:solidFill>
              </a:endParaRPr>
            </a:p>
          </p:txBody>
        </p:sp>
      </p:grpSp>
      <p:grpSp>
        <p:nvGrpSpPr>
          <p:cNvPr id="165" name="Group 164"/>
          <p:cNvGrpSpPr/>
          <p:nvPr/>
        </p:nvGrpSpPr>
        <p:grpSpPr>
          <a:xfrm>
            <a:off x="305555" y="5289217"/>
            <a:ext cx="3817179" cy="414569"/>
            <a:chOff x="377307" y="1183604"/>
            <a:chExt cx="3721168" cy="1017087"/>
          </a:xfrm>
        </p:grpSpPr>
        <p:sp>
          <p:nvSpPr>
            <p:cNvPr id="166" name="圆角矩形 19"/>
            <p:cNvSpPr/>
            <p:nvPr/>
          </p:nvSpPr>
          <p:spPr>
            <a:xfrm>
              <a:off x="377307" y="1183604"/>
              <a:ext cx="3721168" cy="1017087"/>
            </a:xfrm>
            <a:prstGeom prst="roundRect">
              <a:avLst>
                <a:gd name="adj" fmla="val 13073"/>
              </a:avLst>
            </a:prstGeom>
            <a:solidFill>
              <a:schemeClr val="accent4">
                <a:lumMod val="60000"/>
                <a:lumOff val="40000"/>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67" name="TextBox 166"/>
            <p:cNvSpPr txBox="1"/>
            <p:nvPr/>
          </p:nvSpPr>
          <p:spPr>
            <a:xfrm>
              <a:off x="377307" y="1342233"/>
              <a:ext cx="3690712" cy="755088"/>
            </a:xfrm>
            <a:prstGeom prst="rect">
              <a:avLst/>
            </a:prstGeom>
            <a:no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Progress on Plasma Injection</a:t>
              </a:r>
              <a:endParaRPr lang="zh-CN" altLang="en-US" sz="1400" dirty="0">
                <a:solidFill>
                  <a:schemeClr val="accent1">
                    <a:lumMod val="75000"/>
                  </a:schemeClr>
                </a:solidFill>
              </a:endParaRPr>
            </a:p>
          </p:txBody>
        </p:sp>
      </p:grpSp>
      <p:grpSp>
        <p:nvGrpSpPr>
          <p:cNvPr id="168" name="Group 167"/>
          <p:cNvGrpSpPr/>
          <p:nvPr/>
        </p:nvGrpSpPr>
        <p:grpSpPr>
          <a:xfrm>
            <a:off x="299917" y="5709007"/>
            <a:ext cx="3817179" cy="414569"/>
            <a:chOff x="377307" y="1183604"/>
            <a:chExt cx="3721168" cy="1017087"/>
          </a:xfrm>
        </p:grpSpPr>
        <p:sp>
          <p:nvSpPr>
            <p:cNvPr id="169" name="圆角矩形 19"/>
            <p:cNvSpPr/>
            <p:nvPr/>
          </p:nvSpPr>
          <p:spPr>
            <a:xfrm>
              <a:off x="377307" y="1183604"/>
              <a:ext cx="3721168" cy="1017087"/>
            </a:xfrm>
            <a:prstGeom prst="roundRect">
              <a:avLst>
                <a:gd name="adj" fmla="val 13073"/>
              </a:avLst>
            </a:prstGeom>
            <a:solidFill>
              <a:schemeClr val="accent4">
                <a:lumMod val="60000"/>
                <a:lumOff val="40000"/>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70" name="TextBox 169"/>
            <p:cNvSpPr txBox="1"/>
            <p:nvPr/>
          </p:nvSpPr>
          <p:spPr>
            <a:xfrm>
              <a:off x="377307" y="1342233"/>
              <a:ext cx="3690712" cy="755088"/>
            </a:xfrm>
            <a:prstGeom prst="rect">
              <a:avLst/>
            </a:prstGeom>
            <a:no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Progress on IP SC Magnet</a:t>
              </a:r>
              <a:endParaRPr lang="zh-CN" altLang="en-US" sz="1400" dirty="0">
                <a:solidFill>
                  <a:schemeClr val="accent1">
                    <a:lumMod val="75000"/>
                  </a:schemeClr>
                </a:solidFill>
              </a:endParaRPr>
            </a:p>
          </p:txBody>
        </p:sp>
      </p:grpSp>
      <p:grpSp>
        <p:nvGrpSpPr>
          <p:cNvPr id="171" name="Group 170"/>
          <p:cNvGrpSpPr/>
          <p:nvPr/>
        </p:nvGrpSpPr>
        <p:grpSpPr>
          <a:xfrm>
            <a:off x="4345354" y="5305934"/>
            <a:ext cx="3819402" cy="421781"/>
            <a:chOff x="377307" y="1183604"/>
            <a:chExt cx="3721168" cy="1017087"/>
          </a:xfrm>
          <a:solidFill>
            <a:schemeClr val="accent2">
              <a:lumMod val="60000"/>
              <a:lumOff val="40000"/>
            </a:schemeClr>
          </a:solidFill>
        </p:grpSpPr>
        <p:sp>
          <p:nvSpPr>
            <p:cNvPr id="172"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73" name="TextBox 172"/>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CEPC Plasma Injection Update</a:t>
              </a:r>
              <a:endParaRPr lang="zh-CN" altLang="en-US" sz="1400" dirty="0">
                <a:solidFill>
                  <a:schemeClr val="accent1">
                    <a:lumMod val="75000"/>
                  </a:schemeClr>
                </a:solidFill>
              </a:endParaRPr>
            </a:p>
          </p:txBody>
        </p:sp>
      </p:grpSp>
      <p:grpSp>
        <p:nvGrpSpPr>
          <p:cNvPr id="174" name="Group 173"/>
          <p:cNvGrpSpPr/>
          <p:nvPr/>
        </p:nvGrpSpPr>
        <p:grpSpPr>
          <a:xfrm>
            <a:off x="8210242" y="1303120"/>
            <a:ext cx="3819402" cy="475098"/>
            <a:chOff x="377307" y="1183604"/>
            <a:chExt cx="3721168" cy="1017087"/>
          </a:xfrm>
          <a:solidFill>
            <a:schemeClr val="accent2">
              <a:lumMod val="60000"/>
              <a:lumOff val="40000"/>
            </a:schemeClr>
          </a:solidFill>
        </p:grpSpPr>
        <p:sp>
          <p:nvSpPr>
            <p:cNvPr id="175"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76" name="TextBox 175"/>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 Coherent </a:t>
              </a:r>
              <a:r>
                <a:rPr lang="en-US" altLang="zh-CN" sz="1400" dirty="0" smtClean="0">
                  <a:solidFill>
                    <a:schemeClr val="accent1">
                      <a:lumMod val="75000"/>
                    </a:schemeClr>
                  </a:solidFill>
                  <a:latin typeface="Microsoft YaHei" charset="-122"/>
                  <a:ea typeface="Microsoft YaHei" charset="-122"/>
                </a:rPr>
                <a:t>BB </a:t>
              </a:r>
              <a:r>
                <a:rPr lang="en-US" altLang="zh-CN" sz="1400" dirty="0" smtClean="0">
                  <a:solidFill>
                    <a:schemeClr val="accent1">
                      <a:lumMod val="75000"/>
                    </a:schemeClr>
                  </a:solidFill>
                  <a:latin typeface="Microsoft YaHei" charset="-122"/>
                  <a:ea typeface="Microsoft YaHei" charset="-122"/>
                </a:rPr>
                <a:t>instability with long. Imped.</a:t>
              </a:r>
              <a:endParaRPr lang="zh-CN" altLang="en-US" sz="1400" dirty="0">
                <a:solidFill>
                  <a:schemeClr val="accent1">
                    <a:lumMod val="75000"/>
                  </a:schemeClr>
                </a:solidFill>
              </a:endParaRPr>
            </a:p>
          </p:txBody>
        </p:sp>
      </p:grpSp>
      <p:grpSp>
        <p:nvGrpSpPr>
          <p:cNvPr id="177" name="Group 176"/>
          <p:cNvGrpSpPr/>
          <p:nvPr/>
        </p:nvGrpSpPr>
        <p:grpSpPr>
          <a:xfrm>
            <a:off x="8210242" y="1717689"/>
            <a:ext cx="3819402" cy="475098"/>
            <a:chOff x="377307" y="1183604"/>
            <a:chExt cx="3721168" cy="1017087"/>
          </a:xfrm>
          <a:solidFill>
            <a:schemeClr val="accent2">
              <a:lumMod val="60000"/>
              <a:lumOff val="40000"/>
            </a:schemeClr>
          </a:solidFill>
        </p:grpSpPr>
        <p:sp>
          <p:nvSpPr>
            <p:cNvPr id="178"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79" name="TextBox 178"/>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Instrumentation, </a:t>
              </a:r>
              <a:r>
                <a:rPr lang="en-US" altLang="zh-CN" sz="1400" dirty="0" smtClean="0">
                  <a:solidFill>
                    <a:schemeClr val="accent1">
                      <a:lumMod val="75000"/>
                    </a:schemeClr>
                  </a:solidFill>
                  <a:latin typeface="Microsoft YaHei" charset="-122"/>
                  <a:ea typeface="Microsoft YaHei" charset="-122"/>
                </a:rPr>
                <a:t>BPM, …</a:t>
              </a:r>
              <a:endParaRPr lang="zh-CN" altLang="en-US" sz="1400" dirty="0">
                <a:solidFill>
                  <a:schemeClr val="accent1">
                    <a:lumMod val="75000"/>
                  </a:schemeClr>
                </a:solidFill>
              </a:endParaRPr>
            </a:p>
          </p:txBody>
        </p:sp>
      </p:grpSp>
      <p:grpSp>
        <p:nvGrpSpPr>
          <p:cNvPr id="180" name="Group 179"/>
          <p:cNvGrpSpPr/>
          <p:nvPr/>
        </p:nvGrpSpPr>
        <p:grpSpPr>
          <a:xfrm>
            <a:off x="8210242" y="2132258"/>
            <a:ext cx="3819402" cy="475098"/>
            <a:chOff x="377307" y="1183604"/>
            <a:chExt cx="3721168" cy="1017087"/>
          </a:xfrm>
          <a:solidFill>
            <a:schemeClr val="accent2">
              <a:lumMod val="60000"/>
              <a:lumOff val="40000"/>
            </a:schemeClr>
          </a:solidFill>
        </p:grpSpPr>
        <p:sp>
          <p:nvSpPr>
            <p:cNvPr id="181"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82" name="TextBox 181"/>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Normal conducting Mag., dipoles, quads,</a:t>
              </a:r>
              <a:endParaRPr lang="zh-CN" altLang="en-US" sz="1400" dirty="0">
                <a:solidFill>
                  <a:schemeClr val="accent1">
                    <a:lumMod val="75000"/>
                  </a:schemeClr>
                </a:solidFill>
              </a:endParaRPr>
            </a:p>
          </p:txBody>
        </p:sp>
      </p:grpSp>
      <p:grpSp>
        <p:nvGrpSpPr>
          <p:cNvPr id="183" name="Group 182"/>
          <p:cNvGrpSpPr/>
          <p:nvPr/>
        </p:nvGrpSpPr>
        <p:grpSpPr>
          <a:xfrm>
            <a:off x="8210242" y="2546827"/>
            <a:ext cx="3819402" cy="475098"/>
            <a:chOff x="377307" y="1183604"/>
            <a:chExt cx="3721168" cy="1017087"/>
          </a:xfrm>
          <a:solidFill>
            <a:schemeClr val="accent2">
              <a:lumMod val="60000"/>
              <a:lumOff val="40000"/>
            </a:schemeClr>
          </a:solidFill>
        </p:grpSpPr>
        <p:sp>
          <p:nvSpPr>
            <p:cNvPr id="184"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85" name="TextBox 184"/>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Investigation on the </a:t>
              </a:r>
              <a:r>
                <a:rPr lang="en-US" altLang="zh-CN" sz="1400" dirty="0" smtClean="0">
                  <a:solidFill>
                    <a:schemeClr val="accent1">
                      <a:lumMod val="75000"/>
                    </a:schemeClr>
                  </a:solidFill>
                  <a:latin typeface="Microsoft YaHei" charset="-122"/>
                  <a:ea typeface="Microsoft YaHei" charset="-122"/>
                </a:rPr>
                <a:t>Polarization</a:t>
              </a:r>
              <a:endParaRPr lang="zh-CN" altLang="en-US" sz="1400" dirty="0">
                <a:solidFill>
                  <a:schemeClr val="accent1">
                    <a:lumMod val="75000"/>
                  </a:schemeClr>
                </a:solidFill>
              </a:endParaRPr>
            </a:p>
          </p:txBody>
        </p:sp>
      </p:grpSp>
      <p:grpSp>
        <p:nvGrpSpPr>
          <p:cNvPr id="186" name="Group 185"/>
          <p:cNvGrpSpPr/>
          <p:nvPr/>
        </p:nvGrpSpPr>
        <p:grpSpPr>
          <a:xfrm>
            <a:off x="8210242" y="2961396"/>
            <a:ext cx="3819402" cy="475098"/>
            <a:chOff x="377307" y="1183604"/>
            <a:chExt cx="3721168" cy="1017087"/>
          </a:xfrm>
          <a:solidFill>
            <a:schemeClr val="accent2">
              <a:lumMod val="60000"/>
              <a:lumOff val="40000"/>
            </a:schemeClr>
          </a:solidFill>
        </p:grpSpPr>
        <p:sp>
          <p:nvSpPr>
            <p:cNvPr id="187"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88" name="TextBox 187"/>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Collective instability with high </a:t>
              </a:r>
              <a:r>
                <a:rPr lang="en-US" altLang="zh-CN" sz="1400" dirty="0" err="1" smtClean="0">
                  <a:solidFill>
                    <a:schemeClr val="accent1">
                      <a:lumMod val="75000"/>
                    </a:schemeClr>
                  </a:solidFill>
                  <a:latin typeface="Microsoft YaHei" charset="-122"/>
                  <a:ea typeface="Microsoft YaHei" charset="-122"/>
                </a:rPr>
                <a:t>Lumi</a:t>
              </a:r>
              <a:r>
                <a:rPr lang="en-US" altLang="zh-CN" sz="1400" dirty="0" smtClean="0">
                  <a:solidFill>
                    <a:schemeClr val="accent1">
                      <a:lumMod val="75000"/>
                    </a:schemeClr>
                  </a:solidFill>
                  <a:latin typeface="Microsoft YaHei" charset="-122"/>
                  <a:ea typeface="Microsoft YaHei" charset="-122"/>
                </a:rPr>
                <a:t>.</a:t>
              </a:r>
              <a:endParaRPr lang="zh-CN" altLang="en-US" sz="1400" dirty="0">
                <a:solidFill>
                  <a:schemeClr val="accent1">
                    <a:lumMod val="75000"/>
                  </a:schemeClr>
                </a:solidFill>
              </a:endParaRPr>
            </a:p>
          </p:txBody>
        </p:sp>
      </p:grpSp>
      <p:grpSp>
        <p:nvGrpSpPr>
          <p:cNvPr id="189" name="Group 188"/>
          <p:cNvGrpSpPr/>
          <p:nvPr/>
        </p:nvGrpSpPr>
        <p:grpSpPr>
          <a:xfrm>
            <a:off x="8210242" y="3375965"/>
            <a:ext cx="3819402" cy="475098"/>
            <a:chOff x="377307" y="1183604"/>
            <a:chExt cx="3721168" cy="1017087"/>
          </a:xfrm>
          <a:solidFill>
            <a:schemeClr val="accent2">
              <a:lumMod val="60000"/>
              <a:lumOff val="40000"/>
            </a:schemeClr>
          </a:solidFill>
        </p:grpSpPr>
        <p:sp>
          <p:nvSpPr>
            <p:cNvPr id="190"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91" name="TextBox 190"/>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Mechanical and MDI pipes &amp; support</a:t>
              </a:r>
              <a:endParaRPr lang="zh-CN" altLang="en-US" sz="1400" dirty="0">
                <a:solidFill>
                  <a:schemeClr val="accent1">
                    <a:lumMod val="75000"/>
                  </a:schemeClr>
                </a:solidFill>
              </a:endParaRPr>
            </a:p>
          </p:txBody>
        </p:sp>
      </p:grpSp>
      <p:grpSp>
        <p:nvGrpSpPr>
          <p:cNvPr id="192" name="Group 191"/>
          <p:cNvGrpSpPr/>
          <p:nvPr/>
        </p:nvGrpSpPr>
        <p:grpSpPr>
          <a:xfrm>
            <a:off x="8210242" y="3790534"/>
            <a:ext cx="3819402" cy="475098"/>
            <a:chOff x="377307" y="1183604"/>
            <a:chExt cx="3721168" cy="1017087"/>
          </a:xfrm>
          <a:solidFill>
            <a:schemeClr val="accent2">
              <a:lumMod val="60000"/>
              <a:lumOff val="40000"/>
            </a:schemeClr>
          </a:solidFill>
        </p:grpSpPr>
        <p:sp>
          <p:nvSpPr>
            <p:cNvPr id="193"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94" name="TextBox 193"/>
            <p:cNvSpPr txBox="1"/>
            <p:nvPr/>
          </p:nvSpPr>
          <p:spPr>
            <a:xfrm>
              <a:off x="377307" y="1342233"/>
              <a:ext cx="3690712" cy="658887"/>
            </a:xfrm>
            <a:prstGeom prst="rect">
              <a:avLst/>
            </a:prstGeom>
            <a:grpFill/>
          </p:spPr>
          <p:txBody>
            <a:bodyPr wrap="square" rtlCol="0">
              <a:spAutoFit/>
            </a:bodyPr>
            <a:lstStyle/>
            <a:p>
              <a:pPr algn="ctr"/>
              <a:r>
                <a:rPr lang="en-US" altLang="zh-CN" sz="1400" dirty="0" err="1" smtClean="0">
                  <a:solidFill>
                    <a:schemeClr val="accent1">
                      <a:lumMod val="75000"/>
                    </a:schemeClr>
                  </a:solidFill>
                  <a:latin typeface="Microsoft YaHei" charset="-122"/>
                  <a:ea typeface="Microsoft YaHei" charset="-122"/>
                </a:rPr>
                <a:t>Cyrogenic</a:t>
              </a:r>
              <a:r>
                <a:rPr lang="en-US" altLang="zh-CN" sz="1400" dirty="0" smtClean="0">
                  <a:solidFill>
                    <a:schemeClr val="accent1">
                      <a:lumMod val="75000"/>
                    </a:schemeClr>
                  </a:solidFill>
                  <a:latin typeface="Microsoft YaHei" charset="-122"/>
                  <a:ea typeface="Microsoft YaHei" charset="-122"/>
                </a:rPr>
                <a:t> System</a:t>
              </a:r>
              <a:endParaRPr lang="zh-CN" altLang="en-US" sz="1400" dirty="0">
                <a:solidFill>
                  <a:schemeClr val="accent1">
                    <a:lumMod val="75000"/>
                  </a:schemeClr>
                </a:solidFill>
              </a:endParaRPr>
            </a:p>
          </p:txBody>
        </p:sp>
      </p:grpSp>
      <p:grpSp>
        <p:nvGrpSpPr>
          <p:cNvPr id="195" name="Group 194"/>
          <p:cNvGrpSpPr/>
          <p:nvPr/>
        </p:nvGrpSpPr>
        <p:grpSpPr>
          <a:xfrm>
            <a:off x="8210242" y="4205103"/>
            <a:ext cx="3819402" cy="475098"/>
            <a:chOff x="377307" y="1183604"/>
            <a:chExt cx="3721168" cy="1017087"/>
          </a:xfrm>
          <a:solidFill>
            <a:schemeClr val="accent2">
              <a:lumMod val="60000"/>
              <a:lumOff val="40000"/>
            </a:schemeClr>
          </a:solidFill>
        </p:grpSpPr>
        <p:sp>
          <p:nvSpPr>
            <p:cNvPr id="196"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197" name="TextBox 196"/>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Installation, Alignment Technologies</a:t>
              </a:r>
              <a:endParaRPr lang="zh-CN" altLang="en-US" sz="1400" dirty="0">
                <a:solidFill>
                  <a:schemeClr val="accent1">
                    <a:lumMod val="75000"/>
                  </a:schemeClr>
                </a:solidFill>
              </a:endParaRPr>
            </a:p>
          </p:txBody>
        </p:sp>
      </p:grpSp>
      <p:grpSp>
        <p:nvGrpSpPr>
          <p:cNvPr id="198" name="Group 197"/>
          <p:cNvGrpSpPr/>
          <p:nvPr/>
        </p:nvGrpSpPr>
        <p:grpSpPr>
          <a:xfrm>
            <a:off x="8215602" y="4619418"/>
            <a:ext cx="3819402" cy="475098"/>
            <a:chOff x="377307" y="1183604"/>
            <a:chExt cx="3721168" cy="1017087"/>
          </a:xfrm>
          <a:solidFill>
            <a:schemeClr val="accent2">
              <a:lumMod val="60000"/>
              <a:lumOff val="40000"/>
            </a:schemeClr>
          </a:solidFill>
        </p:grpSpPr>
        <p:sp>
          <p:nvSpPr>
            <p:cNvPr id="199"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200" name="TextBox 199"/>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Timing strategy&amp; </a:t>
              </a:r>
              <a:r>
                <a:rPr lang="en-US" altLang="zh-CN" sz="1400" dirty="0" err="1" smtClean="0">
                  <a:solidFill>
                    <a:schemeClr val="accent1">
                      <a:lumMod val="75000"/>
                    </a:schemeClr>
                  </a:solidFill>
                  <a:latin typeface="Microsoft YaHei" charset="-122"/>
                  <a:ea typeface="Microsoft YaHei" charset="-122"/>
                </a:rPr>
                <a:t>Injec</a:t>
              </a:r>
              <a:r>
                <a:rPr lang="en-US" altLang="zh-CN" sz="1400" dirty="0" smtClean="0">
                  <a:solidFill>
                    <a:schemeClr val="accent1">
                      <a:lumMod val="75000"/>
                    </a:schemeClr>
                  </a:solidFill>
                  <a:latin typeface="Microsoft YaHei" charset="-122"/>
                  <a:ea typeface="Microsoft YaHei" charset="-122"/>
                </a:rPr>
                <a:t>/</a:t>
              </a:r>
              <a:r>
                <a:rPr lang="en-US" altLang="zh-CN" sz="1400" dirty="0" err="1" smtClean="0">
                  <a:solidFill>
                    <a:schemeClr val="accent1">
                      <a:lumMod val="75000"/>
                    </a:schemeClr>
                  </a:solidFill>
                  <a:latin typeface="Microsoft YaHei" charset="-122"/>
                  <a:ea typeface="Microsoft YaHei" charset="-122"/>
                </a:rPr>
                <a:t>Extrac</a:t>
              </a:r>
              <a:r>
                <a:rPr lang="en-US" altLang="zh-CN" sz="1400" dirty="0" smtClean="0">
                  <a:solidFill>
                    <a:schemeClr val="accent1">
                      <a:lumMod val="75000"/>
                    </a:schemeClr>
                  </a:solidFill>
                  <a:latin typeface="Microsoft YaHei" charset="-122"/>
                  <a:ea typeface="Microsoft YaHei" charset="-122"/>
                </a:rPr>
                <a:t>. philosophy</a:t>
              </a:r>
              <a:endParaRPr lang="zh-CN" altLang="en-US" sz="1400" dirty="0">
                <a:solidFill>
                  <a:schemeClr val="accent1">
                    <a:lumMod val="75000"/>
                  </a:schemeClr>
                </a:solidFill>
              </a:endParaRPr>
            </a:p>
          </p:txBody>
        </p:sp>
      </p:grpSp>
      <p:grpSp>
        <p:nvGrpSpPr>
          <p:cNvPr id="201" name="Group 200"/>
          <p:cNvGrpSpPr/>
          <p:nvPr/>
        </p:nvGrpSpPr>
        <p:grpSpPr>
          <a:xfrm>
            <a:off x="8214837" y="5031100"/>
            <a:ext cx="3819402" cy="475098"/>
            <a:chOff x="377307" y="1183604"/>
            <a:chExt cx="3721168" cy="1017087"/>
          </a:xfrm>
          <a:solidFill>
            <a:schemeClr val="accent2">
              <a:lumMod val="60000"/>
              <a:lumOff val="40000"/>
            </a:schemeClr>
          </a:solidFill>
        </p:grpSpPr>
        <p:sp>
          <p:nvSpPr>
            <p:cNvPr id="202"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203" name="TextBox 202"/>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Hardware preparation for </a:t>
              </a:r>
              <a:r>
                <a:rPr lang="en-US" altLang="zh-CN" sz="1400" dirty="0" err="1" smtClean="0">
                  <a:solidFill>
                    <a:schemeClr val="accent1">
                      <a:lumMod val="75000"/>
                    </a:schemeClr>
                  </a:solidFill>
                  <a:latin typeface="Microsoft YaHei" charset="-122"/>
                  <a:ea typeface="Microsoft YaHei" charset="-122"/>
                </a:rPr>
                <a:t>Injec</a:t>
              </a:r>
              <a:r>
                <a:rPr lang="en-US" altLang="zh-CN" sz="1400" dirty="0" smtClean="0">
                  <a:solidFill>
                    <a:schemeClr val="accent1">
                      <a:lumMod val="75000"/>
                    </a:schemeClr>
                  </a:solidFill>
                  <a:latin typeface="Microsoft YaHei" charset="-122"/>
                  <a:ea typeface="Microsoft YaHei" charset="-122"/>
                </a:rPr>
                <a:t>/Extra. </a:t>
              </a:r>
              <a:endParaRPr lang="zh-CN" altLang="en-US" sz="1400" dirty="0">
                <a:solidFill>
                  <a:schemeClr val="accent1">
                    <a:lumMod val="75000"/>
                  </a:schemeClr>
                </a:solidFill>
              </a:endParaRPr>
            </a:p>
          </p:txBody>
        </p:sp>
      </p:grpSp>
      <p:grpSp>
        <p:nvGrpSpPr>
          <p:cNvPr id="204" name="Group 203"/>
          <p:cNvGrpSpPr/>
          <p:nvPr/>
        </p:nvGrpSpPr>
        <p:grpSpPr>
          <a:xfrm>
            <a:off x="8214837" y="5445669"/>
            <a:ext cx="3819402" cy="475098"/>
            <a:chOff x="377307" y="1183604"/>
            <a:chExt cx="3721168" cy="1017087"/>
          </a:xfrm>
          <a:solidFill>
            <a:schemeClr val="accent2">
              <a:lumMod val="60000"/>
              <a:lumOff val="40000"/>
            </a:schemeClr>
          </a:solidFill>
        </p:grpSpPr>
        <p:sp>
          <p:nvSpPr>
            <p:cNvPr id="205"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206" name="TextBox 205"/>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Electromagnet separator Prototype</a:t>
              </a:r>
              <a:endParaRPr lang="zh-CN" altLang="en-US" sz="1400" dirty="0">
                <a:solidFill>
                  <a:schemeClr val="accent1">
                    <a:lumMod val="75000"/>
                  </a:schemeClr>
                </a:solidFill>
              </a:endParaRPr>
            </a:p>
          </p:txBody>
        </p:sp>
      </p:grpSp>
      <p:grpSp>
        <p:nvGrpSpPr>
          <p:cNvPr id="207" name="Group 206"/>
          <p:cNvGrpSpPr/>
          <p:nvPr/>
        </p:nvGrpSpPr>
        <p:grpSpPr>
          <a:xfrm>
            <a:off x="8214837" y="5860238"/>
            <a:ext cx="3819402" cy="475098"/>
            <a:chOff x="377307" y="1183604"/>
            <a:chExt cx="3721168" cy="1017087"/>
          </a:xfrm>
          <a:solidFill>
            <a:schemeClr val="accent2">
              <a:lumMod val="60000"/>
              <a:lumOff val="40000"/>
            </a:schemeClr>
          </a:solidFill>
        </p:grpSpPr>
        <p:sp>
          <p:nvSpPr>
            <p:cNvPr id="208"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209" name="TextBox 208"/>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Control system  challenge &amp; collaboration</a:t>
              </a:r>
              <a:endParaRPr lang="zh-CN" altLang="en-US" sz="1400" dirty="0">
                <a:solidFill>
                  <a:schemeClr val="accent1">
                    <a:lumMod val="75000"/>
                  </a:schemeClr>
                </a:solidFill>
              </a:endParaRPr>
            </a:p>
          </p:txBody>
        </p:sp>
      </p:grpSp>
      <p:grpSp>
        <p:nvGrpSpPr>
          <p:cNvPr id="210" name="Group 209"/>
          <p:cNvGrpSpPr/>
          <p:nvPr/>
        </p:nvGrpSpPr>
        <p:grpSpPr>
          <a:xfrm>
            <a:off x="8220197" y="6274553"/>
            <a:ext cx="3819402" cy="475098"/>
            <a:chOff x="377307" y="1183604"/>
            <a:chExt cx="3721168" cy="1017087"/>
          </a:xfrm>
          <a:solidFill>
            <a:schemeClr val="accent2">
              <a:lumMod val="60000"/>
              <a:lumOff val="40000"/>
            </a:schemeClr>
          </a:solidFill>
        </p:grpSpPr>
        <p:sp>
          <p:nvSpPr>
            <p:cNvPr id="211" name="圆角矩形 19"/>
            <p:cNvSpPr/>
            <p:nvPr/>
          </p:nvSpPr>
          <p:spPr>
            <a:xfrm>
              <a:off x="377307" y="1183604"/>
              <a:ext cx="3721168" cy="1017087"/>
            </a:xfrm>
            <a:prstGeom prst="roundRect">
              <a:avLst>
                <a:gd name="adj" fmla="val 1307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endParaRPr>
            </a:p>
          </p:txBody>
        </p:sp>
        <p:sp>
          <p:nvSpPr>
            <p:cNvPr id="212" name="TextBox 211"/>
            <p:cNvSpPr txBox="1"/>
            <p:nvPr/>
          </p:nvSpPr>
          <p:spPr>
            <a:xfrm>
              <a:off x="377307" y="1342233"/>
              <a:ext cx="3690712" cy="658887"/>
            </a:xfrm>
            <a:prstGeom prst="rect">
              <a:avLst/>
            </a:prstGeom>
            <a:grpFill/>
          </p:spPr>
          <p:txBody>
            <a:bodyPr wrap="square" rtlCol="0">
              <a:spAutoFit/>
            </a:bodyPr>
            <a:lstStyle/>
            <a:p>
              <a:pPr algn="ctr"/>
              <a:r>
                <a:rPr lang="en-US" altLang="zh-CN" sz="1400" dirty="0" smtClean="0">
                  <a:solidFill>
                    <a:schemeClr val="accent1">
                      <a:lumMod val="75000"/>
                    </a:schemeClr>
                  </a:solidFill>
                  <a:latin typeface="Microsoft YaHei" charset="-122"/>
                  <a:ea typeface="Microsoft YaHei" charset="-122"/>
                </a:rPr>
                <a:t>Electron dump system and safety issues</a:t>
              </a:r>
              <a:endParaRPr lang="zh-CN" altLang="en-US" sz="1400" dirty="0">
                <a:solidFill>
                  <a:schemeClr val="accent1">
                    <a:lumMod val="75000"/>
                  </a:schemeClr>
                </a:solidFill>
              </a:endParaRPr>
            </a:p>
          </p:txBody>
        </p:sp>
      </p:grpSp>
      <p:sp>
        <p:nvSpPr>
          <p:cNvPr id="213" name="文本框 42">
            <a:extLst>
              <a:ext uri="{FF2B5EF4-FFF2-40B4-BE49-F238E27FC236}">
                <a16:creationId xmlns:a16="http://schemas.microsoft.com/office/drawing/2014/main" id="{EF9B9541-540A-4865-8767-AD14094D507F}"/>
              </a:ext>
            </a:extLst>
          </p:cNvPr>
          <p:cNvSpPr txBox="1"/>
          <p:nvPr/>
        </p:nvSpPr>
        <p:spPr>
          <a:xfrm>
            <a:off x="7010476" y="834900"/>
            <a:ext cx="2983594" cy="400110"/>
          </a:xfrm>
          <a:prstGeom prst="rect">
            <a:avLst/>
          </a:prstGeom>
          <a:noFill/>
        </p:spPr>
        <p:txBody>
          <a:bodyPr wrap="square">
            <a:spAutoFit/>
          </a:bodyPr>
          <a:lstStyle/>
          <a:p>
            <a:pPr algn="ctr"/>
            <a:r>
              <a:rPr lang="en-US" altLang="zh-CN" sz="2000" b="1" kern="100"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IARC in </a:t>
            </a:r>
            <a:r>
              <a:rPr lang="en-US" altLang="zh-CN" sz="2000" b="1" kern="100"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Oct, 22 talks</a:t>
            </a:r>
            <a:endParaRPr lang="zh-CN" altLang="en-US"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132244"/>
      </p:ext>
    </p:extLst>
  </p:cSld>
  <p:clrMapOvr>
    <a:masterClrMapping/>
  </p:clrMapOvr>
  <mc:AlternateContent xmlns:mc="http://schemas.openxmlformats.org/markup-compatibility/2006">
    <mc:Choice xmlns:p14="http://schemas.microsoft.com/office/powerpoint/2010/main" Requires="p14">
      <p:transition spd="slow" p14:dur="2000" advTm="310"/>
    </mc:Choice>
    <mc:Fallback>
      <p:transition spd="slow" advTm="31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a:spLocks/>
          </p:cNvSpPr>
          <p:nvPr/>
        </p:nvSpPr>
        <p:spPr>
          <a:xfrm>
            <a:off x="0" y="0"/>
            <a:ext cx="12192000" cy="788130"/>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sz="3200" kern="0" dirty="0" smtClean="0">
                <a:solidFill>
                  <a:schemeClr val="bg1"/>
                </a:solidFill>
                <a:latin typeface="Arial" panose="020B0604020202020204" pitchFamily="34" charset="0"/>
                <a:cs typeface="Arial" panose="020B0604020202020204" pitchFamily="34" charset="0"/>
              </a:rPr>
              <a:t>Weight Reduction for the MDI SC Quadrupole</a:t>
            </a:r>
          </a:p>
        </p:txBody>
      </p:sp>
      <p:sp>
        <p:nvSpPr>
          <p:cNvPr id="11" name="Rectangle 3"/>
          <p:cNvSpPr txBox="1">
            <a:spLocks noChangeArrowheads="1"/>
          </p:cNvSpPr>
          <p:nvPr/>
        </p:nvSpPr>
        <p:spPr bwMode="auto">
          <a:xfrm>
            <a:off x="0" y="940530"/>
            <a:ext cx="6552728" cy="33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spcBef>
                <a:spcPts val="0"/>
              </a:spcBef>
              <a:buSzPct val="80000"/>
              <a:buFont typeface="Wingdings" panose="05000000000000000000" pitchFamily="2" charset="2"/>
              <a:buChar char="n"/>
            </a:pPr>
            <a:r>
              <a:rPr lang="en-US" altLang="zh-CN" sz="1800" dirty="0" smtClean="0">
                <a:solidFill>
                  <a:srgbClr val="FF0000"/>
                </a:solidFill>
                <a:latin typeface="Arial" panose="020B0604020202020204" pitchFamily="34" charset="0"/>
                <a:cs typeface="Arial" panose="020B0604020202020204" pitchFamily="34" charset="0"/>
              </a:rPr>
              <a:t>There are big challenges about the weight of SC QUAD</a:t>
            </a:r>
          </a:p>
          <a:p>
            <a:pPr marL="0" indent="0" eaLnBrk="1" hangingPunct="1">
              <a:spcBef>
                <a:spcPts val="0"/>
              </a:spcBef>
              <a:buSzPct val="80000"/>
              <a:buNone/>
            </a:pPr>
            <a:r>
              <a:rPr lang="en-US" altLang="zh-CN" sz="1800" dirty="0" smtClean="0">
                <a:solidFill>
                  <a:srgbClr val="FF0000"/>
                </a:solidFill>
                <a:latin typeface="Arial" panose="020B0604020202020204" pitchFamily="34" charset="0"/>
                <a:cs typeface="Arial" panose="020B0604020202020204" pitchFamily="34" charset="0"/>
              </a:rPr>
              <a:t>	- narrow space; - crosstalk</a:t>
            </a:r>
          </a:p>
          <a:p>
            <a:pPr eaLnBrk="1" hangingPunct="1">
              <a:spcBef>
                <a:spcPts val="0"/>
              </a:spcBef>
              <a:buSzPct val="80000"/>
              <a:buFont typeface="Wingdings" panose="05000000000000000000" pitchFamily="2" charset="2"/>
              <a:buChar char="n"/>
            </a:pPr>
            <a:r>
              <a:rPr lang="en-US" altLang="zh-CN" sz="1800" dirty="0" smtClean="0">
                <a:solidFill>
                  <a:srgbClr val="FF0000"/>
                </a:solidFill>
                <a:latin typeface="Arial" panose="020B0604020202020204" pitchFamily="34" charset="0"/>
                <a:cs typeface="Arial" panose="020B0604020202020204" pitchFamily="34" charset="0"/>
              </a:rPr>
              <a:t>Focused on reducing the magnet weight of Q1a.</a:t>
            </a:r>
          </a:p>
          <a:p>
            <a:pPr eaLnBrk="1" hangingPunct="1">
              <a:spcBef>
                <a:spcPts val="600"/>
              </a:spcBef>
              <a:buSzPct val="80000"/>
              <a:buFont typeface="Wingdings" panose="05000000000000000000" pitchFamily="2" charset="2"/>
              <a:buChar char="l"/>
            </a:pPr>
            <a:r>
              <a:rPr lang="en-US" altLang="zh-CN" sz="1800" dirty="0" smtClean="0">
                <a:solidFill>
                  <a:srgbClr val="0033CC"/>
                </a:solidFill>
                <a:latin typeface="Arial" panose="020B0604020202020204" pitchFamily="34" charset="0"/>
                <a:cs typeface="Arial" panose="020B0604020202020204" pitchFamily="34" charset="0"/>
              </a:rPr>
              <a:t>Paths:</a:t>
            </a:r>
          </a:p>
          <a:p>
            <a:pPr marL="457200" lvl="1" indent="0" eaLnBrk="1" hangingPunct="1">
              <a:spcBef>
                <a:spcPts val="0"/>
              </a:spcBef>
              <a:buSzPct val="80000"/>
              <a:buFont typeface="Arial" panose="020B0604020202020204" pitchFamily="34" charset="0"/>
              <a:buNone/>
            </a:pPr>
            <a:r>
              <a:rPr lang="en-US" altLang="zh-CN" sz="1800" dirty="0" smtClean="0">
                <a:solidFill>
                  <a:srgbClr val="0033CC"/>
                </a:solidFill>
                <a:latin typeface="Arial" panose="020B0604020202020204" pitchFamily="34" charset="0"/>
                <a:cs typeface="Arial" panose="020B0604020202020204" pitchFamily="34" charset="0"/>
              </a:rPr>
              <a:t>1. Relax the dipole field requirement of crosstalk (&lt;30Gs)</a:t>
            </a:r>
          </a:p>
          <a:p>
            <a:pPr marL="457200" lvl="1" indent="0" eaLnBrk="1" hangingPunct="1">
              <a:spcBef>
                <a:spcPts val="0"/>
              </a:spcBef>
              <a:buSzPct val="80000"/>
              <a:buFont typeface="Arial" panose="020B0604020202020204" pitchFamily="34" charset="0"/>
              <a:buNone/>
            </a:pPr>
            <a:r>
              <a:rPr lang="en-US" altLang="zh-CN" sz="1800" dirty="0" smtClean="0">
                <a:solidFill>
                  <a:srgbClr val="0033CC"/>
                </a:solidFill>
                <a:latin typeface="Arial" panose="020B0604020202020204" pitchFamily="34" charset="0"/>
                <a:cs typeface="Arial" panose="020B0604020202020204" pitchFamily="34" charset="0"/>
              </a:rPr>
              <a:t>2. Use special iron material (</a:t>
            </a:r>
            <a:r>
              <a:rPr lang="en-US" altLang="zh-CN" sz="1800" dirty="0" err="1" smtClean="0">
                <a:solidFill>
                  <a:srgbClr val="0033CC"/>
                </a:solidFill>
                <a:latin typeface="Arial" panose="020B0604020202020204" pitchFamily="34" charset="0"/>
                <a:cs typeface="Arial" panose="020B0604020202020204" pitchFamily="34" charset="0"/>
              </a:rPr>
              <a:t>FeCoV</a:t>
            </a:r>
            <a:r>
              <a:rPr lang="en-US" altLang="zh-CN" sz="1800" dirty="0" smtClean="0">
                <a:solidFill>
                  <a:srgbClr val="0033CC"/>
                </a:solidFill>
                <a:latin typeface="Arial" panose="020B0604020202020204" pitchFamily="34" charset="0"/>
                <a:cs typeface="Arial" panose="020B0604020202020204" pitchFamily="34" charset="0"/>
              </a:rPr>
              <a:t>)</a:t>
            </a:r>
          </a:p>
          <a:p>
            <a:pPr marL="457200" lvl="1" indent="0" eaLnBrk="1" hangingPunct="1">
              <a:spcBef>
                <a:spcPts val="0"/>
              </a:spcBef>
              <a:buSzPct val="80000"/>
              <a:buFont typeface="Arial" panose="020B0604020202020204" pitchFamily="34" charset="0"/>
              <a:buNone/>
            </a:pPr>
            <a:r>
              <a:rPr lang="en-US" altLang="zh-CN" sz="1800" dirty="0" smtClean="0">
                <a:solidFill>
                  <a:srgbClr val="0033CC"/>
                </a:solidFill>
                <a:latin typeface="Arial" panose="020B0604020202020204" pitchFamily="34" charset="0"/>
                <a:cs typeface="Arial" panose="020B0604020202020204" pitchFamily="34" charset="0"/>
              </a:rPr>
              <a:t>     using 1+2,    Weight: 78.9Kg (</a:t>
            </a:r>
            <a:r>
              <a:rPr lang="en-US" altLang="zh-CN" sz="1800" dirty="0" smtClean="0">
                <a:solidFill>
                  <a:srgbClr val="FF0000"/>
                </a:solidFill>
                <a:latin typeface="Arial" panose="020B0604020202020204" pitchFamily="34" charset="0"/>
                <a:cs typeface="Arial" panose="020B0604020202020204" pitchFamily="34" charset="0"/>
              </a:rPr>
              <a:t>55% of original value 143.6kg</a:t>
            </a:r>
            <a:r>
              <a:rPr lang="en-US" altLang="zh-CN" sz="1800" dirty="0" smtClean="0">
                <a:solidFill>
                  <a:srgbClr val="0033CC"/>
                </a:solidFill>
                <a:latin typeface="Arial" panose="020B0604020202020204" pitchFamily="34" charset="0"/>
                <a:cs typeface="Arial" panose="020B0604020202020204" pitchFamily="34" charset="0"/>
              </a:rPr>
              <a:t>) </a:t>
            </a:r>
          </a:p>
          <a:p>
            <a:pPr marL="457200" lvl="1" indent="0" eaLnBrk="1" hangingPunct="1">
              <a:spcBef>
                <a:spcPts val="0"/>
              </a:spcBef>
              <a:buSzPct val="80000"/>
              <a:buFont typeface="Arial" panose="020B0604020202020204" pitchFamily="34" charset="0"/>
              <a:buNone/>
            </a:pPr>
            <a:r>
              <a:rPr lang="en-US" altLang="zh-CN" sz="1800" dirty="0" smtClean="0">
                <a:solidFill>
                  <a:srgbClr val="0033CC"/>
                </a:solidFill>
                <a:latin typeface="Arial" panose="020B0604020202020204" pitchFamily="34" charset="0"/>
                <a:cs typeface="Arial" panose="020B0604020202020204" pitchFamily="34" charset="0"/>
              </a:rPr>
              <a:t>3. Reduce coil layer to 1, expecting excitation current 3585A</a:t>
            </a:r>
          </a:p>
          <a:p>
            <a:pPr marL="457200" lvl="1" indent="0" eaLnBrk="1" hangingPunct="1">
              <a:spcBef>
                <a:spcPts val="0"/>
              </a:spcBef>
              <a:buSzPct val="80000"/>
              <a:buFont typeface="Arial" panose="020B0604020202020204" pitchFamily="34" charset="0"/>
              <a:buNone/>
            </a:pPr>
            <a:r>
              <a:rPr lang="en-US" altLang="zh-CN" sz="1800" dirty="0" smtClean="0">
                <a:solidFill>
                  <a:srgbClr val="0033CC"/>
                </a:solidFill>
                <a:latin typeface="Arial" panose="020B0604020202020204" pitchFamily="34" charset="0"/>
                <a:cs typeface="Arial" panose="020B0604020202020204" pitchFamily="34" charset="0"/>
              </a:rPr>
              <a:t>     using 1+2+3, Weight: 60.2Kg (</a:t>
            </a:r>
            <a:r>
              <a:rPr lang="en-US" altLang="zh-CN" sz="1800" dirty="0" smtClean="0">
                <a:solidFill>
                  <a:srgbClr val="FF0000"/>
                </a:solidFill>
                <a:latin typeface="Arial" panose="020B0604020202020204" pitchFamily="34" charset="0"/>
                <a:cs typeface="Arial" panose="020B0604020202020204" pitchFamily="34" charset="0"/>
              </a:rPr>
              <a:t>42% of original value</a:t>
            </a:r>
            <a:r>
              <a:rPr lang="en-US" altLang="zh-CN" sz="1800" dirty="0" smtClean="0">
                <a:solidFill>
                  <a:srgbClr val="0033CC"/>
                </a:solidFill>
                <a:latin typeface="Arial" panose="020B0604020202020204" pitchFamily="34" charset="0"/>
                <a:cs typeface="Arial" panose="020B0604020202020204" pitchFamily="34" charset="0"/>
              </a:rPr>
              <a:t>)  </a:t>
            </a:r>
            <a:endParaRPr lang="en-US" altLang="zh-CN" sz="1600" dirty="0">
              <a:solidFill>
                <a:srgbClr val="0033CC"/>
              </a:solidFill>
              <a:latin typeface="Arial" panose="020B0604020202020204" pitchFamily="34" charset="0"/>
              <a:cs typeface="Arial" panose="020B0604020202020204" pitchFamily="34" charset="0"/>
            </a:endParaRPr>
          </a:p>
        </p:txBody>
      </p:sp>
      <p:pic>
        <p:nvPicPr>
          <p:cNvPr id="1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200" y="4362547"/>
            <a:ext cx="4362128" cy="2190933"/>
          </a:xfrm>
          <a:prstGeom prst="rect">
            <a:avLst/>
          </a:prstGeom>
        </p:spPr>
      </p:pic>
      <p:pic>
        <p:nvPicPr>
          <p:cNvPr id="13"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482" y="4209643"/>
            <a:ext cx="4532656" cy="2293262"/>
          </a:xfrm>
          <a:prstGeom prst="rect">
            <a:avLst/>
          </a:prstGeom>
        </p:spPr>
      </p:pic>
      <p:graphicFrame>
        <p:nvGraphicFramePr>
          <p:cNvPr id="6" name="表格 1"/>
          <p:cNvGraphicFramePr>
            <a:graphicFrameLocks noGrp="1"/>
          </p:cNvGraphicFramePr>
          <p:nvPr>
            <p:extLst>
              <p:ext uri="{D42A27DB-BD31-4B8C-83A1-F6EECF244321}">
                <p14:modId xmlns:p14="http://schemas.microsoft.com/office/powerpoint/2010/main" val="3549547106"/>
              </p:ext>
            </p:extLst>
          </p:nvPr>
        </p:nvGraphicFramePr>
        <p:xfrm>
          <a:off x="6533621" y="1458825"/>
          <a:ext cx="5658379" cy="2150482"/>
        </p:xfrm>
        <a:graphic>
          <a:graphicData uri="http://schemas.openxmlformats.org/drawingml/2006/table">
            <a:tbl>
              <a:tblPr>
                <a:tableStyleId>{5C22544A-7EE6-4342-B048-85BDC9FD1C3A}</a:tableStyleId>
              </a:tblPr>
              <a:tblGrid>
                <a:gridCol w="697139">
                  <a:extLst>
                    <a:ext uri="{9D8B030D-6E8A-4147-A177-3AD203B41FA5}">
                      <a16:colId xmlns:a16="http://schemas.microsoft.com/office/drawing/2014/main" val="20000"/>
                    </a:ext>
                  </a:extLst>
                </a:gridCol>
                <a:gridCol w="1112198">
                  <a:extLst>
                    <a:ext uri="{9D8B030D-6E8A-4147-A177-3AD203B41FA5}">
                      <a16:colId xmlns:a16="http://schemas.microsoft.com/office/drawing/2014/main" val="20001"/>
                    </a:ext>
                  </a:extLst>
                </a:gridCol>
                <a:gridCol w="893252">
                  <a:extLst>
                    <a:ext uri="{9D8B030D-6E8A-4147-A177-3AD203B41FA5}">
                      <a16:colId xmlns:a16="http://schemas.microsoft.com/office/drawing/2014/main" val="20002"/>
                    </a:ext>
                  </a:extLst>
                </a:gridCol>
                <a:gridCol w="1284805">
                  <a:extLst>
                    <a:ext uri="{9D8B030D-6E8A-4147-A177-3AD203B41FA5}">
                      <a16:colId xmlns:a16="http://schemas.microsoft.com/office/drawing/2014/main" val="20003"/>
                    </a:ext>
                  </a:extLst>
                </a:gridCol>
                <a:gridCol w="1670985">
                  <a:extLst>
                    <a:ext uri="{9D8B030D-6E8A-4147-A177-3AD203B41FA5}">
                      <a16:colId xmlns:a16="http://schemas.microsoft.com/office/drawing/2014/main" val="20004"/>
                    </a:ext>
                  </a:extLst>
                </a:gridCol>
              </a:tblGrid>
              <a:tr h="972473">
                <a:tc>
                  <a:txBody>
                    <a:bodyPr/>
                    <a:lstStyle/>
                    <a:p>
                      <a:pPr algn="ctr">
                        <a:lnSpc>
                          <a:spcPct val="107000"/>
                        </a:lnSpc>
                        <a:spcAft>
                          <a:spcPts val="800"/>
                        </a:spcAft>
                      </a:pPr>
                      <a:r>
                        <a:rPr lang="en-US" sz="1600" dirty="0">
                          <a:effectLst/>
                          <a:latin typeface="Times New Roman" panose="02020603050405020304" pitchFamily="18" charset="0"/>
                          <a:cs typeface="Times New Roman" panose="02020603050405020304" pitchFamily="18" charset="0"/>
                        </a:rPr>
                        <a:t>Magnet</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54005" marB="54005" anchor="ctr">
                    <a:solidFill>
                      <a:schemeClr val="accent1"/>
                    </a:solidFill>
                  </a:tcPr>
                </a:tc>
                <a:tc>
                  <a:txBody>
                    <a:bodyPr/>
                    <a:lstStyle/>
                    <a:p>
                      <a:pPr algn="ctr">
                        <a:lnSpc>
                          <a:spcPct val="107000"/>
                        </a:lnSpc>
                        <a:spcAft>
                          <a:spcPts val="800"/>
                        </a:spcAft>
                      </a:pPr>
                      <a:r>
                        <a:rPr lang="en-US" sz="1600" dirty="0">
                          <a:effectLst/>
                          <a:latin typeface="Times New Roman" panose="02020603050405020304" pitchFamily="18" charset="0"/>
                          <a:cs typeface="Times New Roman" panose="02020603050405020304" pitchFamily="18" charset="0"/>
                        </a:rPr>
                        <a:t>Central field gradient (T/m)</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54005" marB="54005" anchor="ctr">
                    <a:solidFill>
                      <a:schemeClr val="accent1"/>
                    </a:solidFill>
                  </a:tcPr>
                </a:tc>
                <a:tc>
                  <a:txBody>
                    <a:bodyPr/>
                    <a:lstStyle/>
                    <a:p>
                      <a:pPr algn="ctr">
                        <a:lnSpc>
                          <a:spcPct val="107000"/>
                        </a:lnSpc>
                        <a:spcAft>
                          <a:spcPts val="800"/>
                        </a:spcAft>
                      </a:pPr>
                      <a:r>
                        <a:rPr lang="en-US" sz="1600" dirty="0">
                          <a:effectLst/>
                          <a:latin typeface="Times New Roman" panose="02020603050405020304" pitchFamily="18" charset="0"/>
                          <a:cs typeface="Times New Roman" panose="02020603050405020304" pitchFamily="18" charset="0"/>
                        </a:rPr>
                        <a:t>Magnetic length (m)</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54005" marB="54005" anchor="ctr">
                    <a:solidFill>
                      <a:schemeClr val="accent1"/>
                    </a:solidFill>
                  </a:tcPr>
                </a:tc>
                <a:tc>
                  <a:txBody>
                    <a:bodyPr/>
                    <a:lstStyle/>
                    <a:p>
                      <a:pPr algn="ctr">
                        <a:lnSpc>
                          <a:spcPct val="107000"/>
                        </a:lnSpc>
                        <a:spcAft>
                          <a:spcPts val="800"/>
                        </a:spcAft>
                      </a:pPr>
                      <a:r>
                        <a:rPr lang="en-US" sz="1600" dirty="0">
                          <a:effectLst/>
                          <a:latin typeface="Times New Roman" panose="02020603050405020304" pitchFamily="18" charset="0"/>
                          <a:cs typeface="Times New Roman" panose="02020603050405020304" pitchFamily="18" charset="0"/>
                        </a:rPr>
                        <a:t>Width of GFR (mm)</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54005" marB="54005" anchor="ctr">
                    <a:solidFill>
                      <a:schemeClr val="accent1"/>
                    </a:solidFill>
                  </a:tcPr>
                </a:tc>
                <a:tc>
                  <a:txBody>
                    <a:bodyPr/>
                    <a:lstStyle/>
                    <a:p>
                      <a:pPr algn="ctr">
                        <a:lnSpc>
                          <a:spcPct val="107000"/>
                        </a:lnSpc>
                        <a:spcAft>
                          <a:spcPts val="800"/>
                        </a:spcAft>
                      </a:pPr>
                      <a:r>
                        <a:rPr lang="en-US" sz="1600" kern="1200" dirty="0">
                          <a:solidFill>
                            <a:schemeClr val="dk1"/>
                          </a:solidFill>
                          <a:effectLst/>
                          <a:latin typeface="Times New Roman" panose="02020603050405020304" pitchFamily="18" charset="0"/>
                          <a:ea typeface="+mn-ea"/>
                          <a:cs typeface="Times New Roman" panose="02020603050405020304" pitchFamily="18" charset="0"/>
                        </a:rPr>
                        <a:t>Minimal distance between two aperture beam lines (mm)</a:t>
                      </a:r>
                      <a:endParaRPr lang="zh-CN"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0000"/>
                  </a:ext>
                </a:extLst>
              </a:tr>
              <a:tr h="343759">
                <a:tc>
                  <a:txBody>
                    <a:bodyPr/>
                    <a:lstStyle/>
                    <a:p>
                      <a:pPr algn="ctr">
                        <a:lnSpc>
                          <a:spcPct val="107000"/>
                        </a:lnSpc>
                        <a:spcAft>
                          <a:spcPts val="800"/>
                        </a:spcAft>
                      </a:pPr>
                      <a:r>
                        <a:rPr lang="en-US" sz="1600" dirty="0" smtClean="0">
                          <a:effectLst/>
                          <a:latin typeface="Times New Roman" panose="02020603050405020304" pitchFamily="18" charset="0"/>
                          <a:cs typeface="Times New Roman" panose="02020603050405020304" pitchFamily="18" charset="0"/>
                        </a:rPr>
                        <a:t>Q1a</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54005" marB="54005" anchor="ctr">
                    <a:solidFill>
                      <a:schemeClr val="accent1"/>
                    </a:solidFill>
                  </a:tcPr>
                </a:tc>
                <a:tc>
                  <a:txBody>
                    <a:bodyPr/>
                    <a:lstStyle/>
                    <a:p>
                      <a:pPr algn="ctr">
                        <a:lnSpc>
                          <a:spcPct val="107000"/>
                        </a:lnSpc>
                        <a:spcAft>
                          <a:spcPts val="800"/>
                        </a:spcAft>
                      </a:pPr>
                      <a:r>
                        <a:rPr lang="fr-FR" sz="1600" dirty="0" smtClean="0">
                          <a:solidFill>
                            <a:srgbClr val="FF0000"/>
                          </a:solidFill>
                          <a:effectLst/>
                          <a:latin typeface="Times New Roman" panose="02020603050405020304" pitchFamily="18" charset="0"/>
                          <a:cs typeface="Times New Roman" panose="02020603050405020304" pitchFamily="18" charset="0"/>
                        </a:rPr>
                        <a:t>141</a:t>
                      </a:r>
                      <a:endParaRPr lang="zh-CN" sz="16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54005" marB="54005" anchor="ctr">
                    <a:solidFill>
                      <a:schemeClr val="accent1"/>
                    </a:solidFill>
                  </a:tcPr>
                </a:tc>
                <a:tc>
                  <a:txBody>
                    <a:bodyPr/>
                    <a:lstStyle/>
                    <a:p>
                      <a:pPr algn="ctr">
                        <a:lnSpc>
                          <a:spcPct val="107000"/>
                        </a:lnSpc>
                        <a:spcAft>
                          <a:spcPts val="800"/>
                        </a:spcAft>
                      </a:pPr>
                      <a:r>
                        <a:rPr lang="en-US" altLang="zh-CN" sz="1600" dirty="0" smtClean="0">
                          <a:effectLst/>
                          <a:latin typeface="Times New Roman" panose="02020603050405020304" pitchFamily="18" charset="0"/>
                          <a:ea typeface="+mn-ea"/>
                          <a:cs typeface="Times New Roman" panose="02020603050405020304" pitchFamily="18" charset="0"/>
                        </a:rPr>
                        <a:t>1.21</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54005" marB="54005" anchor="ctr">
                    <a:solidFill>
                      <a:schemeClr val="accent1"/>
                    </a:solidFill>
                  </a:tcPr>
                </a:tc>
                <a:tc>
                  <a:txBody>
                    <a:bodyPr/>
                    <a:lstStyle/>
                    <a:p>
                      <a:pPr algn="ctr">
                        <a:lnSpc>
                          <a:spcPct val="107000"/>
                        </a:lnSpc>
                        <a:spcAft>
                          <a:spcPts val="800"/>
                        </a:spcAft>
                      </a:pPr>
                      <a:r>
                        <a:rPr lang="en-US" altLang="zh-CN" sz="1600" dirty="0" smtClean="0">
                          <a:effectLst/>
                          <a:latin typeface="Times New Roman" panose="02020603050405020304" pitchFamily="18" charset="0"/>
                          <a:ea typeface="+mn-ea"/>
                          <a:cs typeface="Times New Roman" panose="02020603050405020304" pitchFamily="18" charset="0"/>
                        </a:rPr>
                        <a:t>15.21</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54005" marB="54005" anchor="ctr">
                    <a:solidFill>
                      <a:schemeClr val="accent1"/>
                    </a:solidFill>
                  </a:tcPr>
                </a:tc>
                <a:tc>
                  <a:txBody>
                    <a:bodyPr/>
                    <a:lstStyle/>
                    <a:p>
                      <a:pPr algn="ctr">
                        <a:lnSpc>
                          <a:spcPct val="107000"/>
                        </a:lnSpc>
                        <a:spcAft>
                          <a:spcPts val="800"/>
                        </a:spcAft>
                      </a:pPr>
                      <a:r>
                        <a:rPr lang="en-US" altLang="zh-CN" sz="1600" dirty="0" smtClean="0">
                          <a:effectLst/>
                          <a:latin typeface="Times New Roman" panose="02020603050405020304" pitchFamily="18" charset="0"/>
                          <a:ea typeface="+mn-ea"/>
                          <a:cs typeface="Times New Roman" panose="02020603050405020304" pitchFamily="18" charset="0"/>
                        </a:rPr>
                        <a:t>62.71</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0001"/>
                  </a:ext>
                </a:extLst>
              </a:tr>
              <a:tr h="343759">
                <a:tc>
                  <a:txBody>
                    <a:bodyPr/>
                    <a:lstStyle/>
                    <a:p>
                      <a:pPr algn="ctr">
                        <a:lnSpc>
                          <a:spcPct val="107000"/>
                        </a:lnSpc>
                        <a:spcAft>
                          <a:spcPts val="800"/>
                        </a:spcAft>
                      </a:pPr>
                      <a:r>
                        <a:rPr lang="en-US" altLang="zh-CN" sz="1600" dirty="0" smtClean="0">
                          <a:effectLst/>
                          <a:latin typeface="Times New Roman" panose="02020603050405020304" pitchFamily="18" charset="0"/>
                          <a:ea typeface="宋体" panose="02010600030101010101" pitchFamily="2" charset="-122"/>
                          <a:cs typeface="Times New Roman" panose="02020603050405020304" pitchFamily="18" charset="0"/>
                        </a:rPr>
                        <a:t>Q1b</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54005" marB="54005" anchor="ctr">
                    <a:solidFill>
                      <a:schemeClr val="accent1"/>
                    </a:solidFill>
                  </a:tcPr>
                </a:tc>
                <a:tc>
                  <a:txBody>
                    <a:bodyPr/>
                    <a:lstStyle/>
                    <a:p>
                      <a:pPr algn="ctr">
                        <a:lnSpc>
                          <a:spcPct val="107000"/>
                        </a:lnSpc>
                        <a:spcAft>
                          <a:spcPts val="800"/>
                        </a:spcAft>
                      </a:pPr>
                      <a:r>
                        <a:rPr lang="en-US" altLang="zh-CN" sz="1600" dirty="0" smtClean="0">
                          <a:effectLst/>
                          <a:latin typeface="Times New Roman" panose="02020603050405020304" pitchFamily="18" charset="0"/>
                          <a:ea typeface="宋体" panose="02010600030101010101" pitchFamily="2" charset="-122"/>
                          <a:cs typeface="Times New Roman" panose="02020603050405020304" pitchFamily="18" charset="0"/>
                        </a:rPr>
                        <a:t>84.7</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54005" marB="54005" anchor="ctr">
                    <a:solidFill>
                      <a:schemeClr val="accent1"/>
                    </a:solidFill>
                  </a:tcPr>
                </a:tc>
                <a:tc>
                  <a:txBody>
                    <a:bodyPr/>
                    <a:lstStyle/>
                    <a:p>
                      <a:pPr algn="ctr">
                        <a:lnSpc>
                          <a:spcPct val="107000"/>
                        </a:lnSpc>
                        <a:spcAft>
                          <a:spcPts val="800"/>
                        </a:spcAft>
                      </a:pPr>
                      <a:r>
                        <a:rPr lang="en-US" altLang="zh-CN" sz="1600" dirty="0" smtClean="0">
                          <a:effectLst/>
                          <a:latin typeface="Times New Roman" panose="02020603050405020304" pitchFamily="18" charset="0"/>
                          <a:ea typeface="宋体" panose="02010600030101010101" pitchFamily="2" charset="-122"/>
                          <a:cs typeface="Times New Roman" panose="02020603050405020304" pitchFamily="18" charset="0"/>
                        </a:rPr>
                        <a:t>1.21</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54005" marB="54005" anchor="ctr">
                    <a:solidFill>
                      <a:schemeClr val="accent1"/>
                    </a:solidFill>
                  </a:tcPr>
                </a:tc>
                <a:tc>
                  <a:txBody>
                    <a:bodyPr/>
                    <a:lstStyle/>
                    <a:p>
                      <a:pPr algn="ctr">
                        <a:lnSpc>
                          <a:spcPct val="107000"/>
                        </a:lnSpc>
                        <a:spcAft>
                          <a:spcPts val="800"/>
                        </a:spcAft>
                      </a:pPr>
                      <a:r>
                        <a:rPr lang="en-US" altLang="zh-CN" sz="1600" dirty="0" smtClean="0">
                          <a:effectLst/>
                          <a:latin typeface="Times New Roman" panose="02020603050405020304" pitchFamily="18" charset="0"/>
                          <a:ea typeface="宋体" panose="02010600030101010101" pitchFamily="2" charset="-122"/>
                          <a:cs typeface="Times New Roman" panose="02020603050405020304" pitchFamily="18" charset="0"/>
                        </a:rPr>
                        <a:t>17.92</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54005" marB="54005" anchor="ctr">
                    <a:solidFill>
                      <a:schemeClr val="accent1"/>
                    </a:solidFill>
                  </a:tcPr>
                </a:tc>
                <a:tc>
                  <a:txBody>
                    <a:bodyPr/>
                    <a:lstStyle/>
                    <a:p>
                      <a:pPr algn="ctr">
                        <a:lnSpc>
                          <a:spcPct val="107000"/>
                        </a:lnSpc>
                        <a:spcAft>
                          <a:spcPts val="800"/>
                        </a:spcAft>
                      </a:pPr>
                      <a:r>
                        <a:rPr lang="en-US" altLang="zh-CN" sz="1600" dirty="0" smtClean="0">
                          <a:effectLst/>
                          <a:latin typeface="Times New Roman" panose="02020603050405020304" pitchFamily="18" charset="0"/>
                          <a:ea typeface="宋体" panose="02010600030101010101" pitchFamily="2" charset="-122"/>
                          <a:cs typeface="Times New Roman" panose="02020603050405020304" pitchFamily="18" charset="0"/>
                        </a:rPr>
                        <a:t>105.28</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0002"/>
                  </a:ext>
                </a:extLst>
              </a:tr>
              <a:tr h="343759">
                <a:tc>
                  <a:txBody>
                    <a:bodyPr/>
                    <a:lstStyle/>
                    <a:p>
                      <a:pPr algn="ctr">
                        <a:lnSpc>
                          <a:spcPct val="107000"/>
                        </a:lnSpc>
                        <a:spcAft>
                          <a:spcPts val="800"/>
                        </a:spcAft>
                      </a:pPr>
                      <a:r>
                        <a:rPr lang="en-US" sz="1600" dirty="0" smtClean="0">
                          <a:effectLst/>
                          <a:latin typeface="Times New Roman" panose="02020603050405020304" pitchFamily="18" charset="0"/>
                          <a:cs typeface="Times New Roman" panose="02020603050405020304" pitchFamily="18" charset="0"/>
                        </a:rPr>
                        <a:t>Q2</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54005" marB="54005" anchor="ctr">
                    <a:solidFill>
                      <a:schemeClr val="accent1"/>
                    </a:solidFill>
                  </a:tcPr>
                </a:tc>
                <a:tc>
                  <a:txBody>
                    <a:bodyPr/>
                    <a:lstStyle/>
                    <a:p>
                      <a:pPr algn="ctr">
                        <a:lnSpc>
                          <a:spcPct val="107000"/>
                        </a:lnSpc>
                        <a:spcAft>
                          <a:spcPts val="800"/>
                        </a:spcAft>
                      </a:pPr>
                      <a:r>
                        <a:rPr lang="en-US" altLang="zh-CN" sz="1600" dirty="0" smtClean="0">
                          <a:effectLst/>
                          <a:latin typeface="Times New Roman" panose="02020603050405020304" pitchFamily="18" charset="0"/>
                          <a:ea typeface="+mn-ea"/>
                          <a:cs typeface="Times New Roman" panose="02020603050405020304" pitchFamily="18" charset="0"/>
                        </a:rPr>
                        <a:t>94.8</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54005" marB="54005" anchor="ctr">
                    <a:solidFill>
                      <a:schemeClr val="accent1"/>
                    </a:solidFill>
                  </a:tcPr>
                </a:tc>
                <a:tc>
                  <a:txBody>
                    <a:bodyPr/>
                    <a:lstStyle/>
                    <a:p>
                      <a:pPr algn="ctr">
                        <a:lnSpc>
                          <a:spcPct val="107000"/>
                        </a:lnSpc>
                        <a:spcAft>
                          <a:spcPts val="800"/>
                        </a:spcAft>
                      </a:pPr>
                      <a:r>
                        <a:rPr lang="en-US" altLang="zh-CN" sz="1600" dirty="0" smtClean="0">
                          <a:effectLst/>
                          <a:latin typeface="Times New Roman" panose="02020603050405020304" pitchFamily="18" charset="0"/>
                          <a:ea typeface="+mn-ea"/>
                          <a:cs typeface="Times New Roman" panose="02020603050405020304" pitchFamily="18" charset="0"/>
                        </a:rPr>
                        <a:t>1.5</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54005" marB="54005" anchor="ctr">
                    <a:solidFill>
                      <a:schemeClr val="accent1"/>
                    </a:solidFill>
                  </a:tcPr>
                </a:tc>
                <a:tc>
                  <a:txBody>
                    <a:bodyPr/>
                    <a:lstStyle/>
                    <a:p>
                      <a:pPr algn="ctr">
                        <a:lnSpc>
                          <a:spcPct val="107000"/>
                        </a:lnSpc>
                        <a:spcAft>
                          <a:spcPts val="800"/>
                        </a:spcAft>
                      </a:pPr>
                      <a:r>
                        <a:rPr lang="en-US" altLang="zh-CN" sz="1600" dirty="0" smtClean="0">
                          <a:effectLst/>
                          <a:latin typeface="Times New Roman" panose="02020603050405020304" pitchFamily="18" charset="0"/>
                          <a:ea typeface="+mn-ea"/>
                          <a:cs typeface="Times New Roman" panose="02020603050405020304" pitchFamily="18" charset="0"/>
                        </a:rPr>
                        <a:t>24.14</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54005" marB="54005" anchor="ctr">
                    <a:solidFill>
                      <a:schemeClr val="accent1"/>
                    </a:solidFill>
                  </a:tcPr>
                </a:tc>
                <a:tc>
                  <a:txBody>
                    <a:bodyPr/>
                    <a:lstStyle/>
                    <a:p>
                      <a:pPr algn="ctr">
                        <a:lnSpc>
                          <a:spcPct val="107000"/>
                        </a:lnSpc>
                        <a:spcAft>
                          <a:spcPts val="800"/>
                        </a:spcAft>
                      </a:pPr>
                      <a:r>
                        <a:rPr lang="en-US" altLang="zh-CN" sz="1600" dirty="0" smtClean="0">
                          <a:effectLst/>
                          <a:latin typeface="Times New Roman" panose="02020603050405020304" pitchFamily="18" charset="0"/>
                          <a:ea typeface="+mn-ea"/>
                          <a:cs typeface="Times New Roman" panose="02020603050405020304" pitchFamily="18" charset="0"/>
                        </a:rPr>
                        <a:t>155.11</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7824192" y="1014306"/>
            <a:ext cx="3384376" cy="369332"/>
          </a:xfrm>
          <a:prstGeom prst="rect">
            <a:avLst/>
          </a:prstGeom>
          <a:noFill/>
        </p:spPr>
        <p:txBody>
          <a:bodyPr wrap="square" rtlCol="0">
            <a:spAutoFit/>
          </a:bodyPr>
          <a:lstStyle/>
          <a:p>
            <a:r>
              <a:rPr lang="en-US" altLang="zh-CN" dirty="0" smtClean="0">
                <a:solidFill>
                  <a:srgbClr val="C00000"/>
                </a:solidFill>
                <a:latin typeface="Arial" panose="020B0604020202020204" pitchFamily="34" charset="0"/>
                <a:cs typeface="Arial" panose="020B0604020202020204" pitchFamily="34" charset="0"/>
              </a:rPr>
              <a:t>High luminosity requirements </a:t>
            </a:r>
            <a:endParaRPr lang="zh-CN" altLang="en-US"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2310859"/>
      </p:ext>
    </p:extLst>
  </p:cSld>
  <p:clrMapOvr>
    <a:masterClrMapping/>
  </p:clrMapOvr>
  <mc:AlternateContent xmlns:mc="http://schemas.openxmlformats.org/markup-compatibility/2006">
    <mc:Choice xmlns:p14="http://schemas.microsoft.com/office/powerpoint/2010/main" Requires="p14">
      <p:transition spd="slow" p14:dur="2000" advTm="45775"/>
    </mc:Choice>
    <mc:Fallback>
      <p:transition spd="slow" advTm="45775"/>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a:blip r:embed="rId4" cstate="print">
            <a:extLst>
              <a:ext uri="{28A0092B-C50C-407E-A947-70E740481C1C}">
                <a14:useLocalDpi xmlns:a14="http://schemas.microsoft.com/office/drawing/2010/main" val="0"/>
              </a:ext>
            </a:extLst>
          </a:blip>
          <a:stretch>
            <a:fillRect/>
          </a:stretch>
        </p:blipFill>
        <p:spPr>
          <a:xfrm>
            <a:off x="3719830" y="2344420"/>
            <a:ext cx="1642745" cy="111125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4925" y="2061845"/>
            <a:ext cx="1985010" cy="1393825"/>
          </a:xfrm>
          <a:prstGeom prst="rect">
            <a:avLst/>
          </a:prstGeom>
        </p:spPr>
      </p:pic>
      <p:pic>
        <p:nvPicPr>
          <p:cNvPr id="10" name="Picture 2" descr="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9830" y="4211320"/>
            <a:ext cx="2190115" cy="204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6305" y="2206625"/>
            <a:ext cx="1929130" cy="1447165"/>
          </a:xfrm>
          <a:prstGeom prst="rect">
            <a:avLst/>
          </a:prstGeom>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8380" y="4479925"/>
            <a:ext cx="1410335" cy="1684020"/>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0700" y="2118995"/>
            <a:ext cx="1633855" cy="1570355"/>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8265" y="4439285"/>
            <a:ext cx="2232025" cy="1764665"/>
          </a:xfrm>
          <a:prstGeom prst="rect">
            <a:avLst/>
          </a:prstGeom>
        </p:spPr>
      </p:pic>
      <p:pic>
        <p:nvPicPr>
          <p:cNvPr id="17" name="图片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20020" y="4271010"/>
            <a:ext cx="882650" cy="2102485"/>
          </a:xfrm>
          <a:prstGeom prst="rect">
            <a:avLst/>
          </a:prstGeom>
        </p:spPr>
      </p:pic>
      <p:sp>
        <p:nvSpPr>
          <p:cNvPr id="19" name="矩形 18"/>
          <p:cNvSpPr/>
          <p:nvPr/>
        </p:nvSpPr>
        <p:spPr>
          <a:xfrm>
            <a:off x="5830607" y="3823948"/>
            <a:ext cx="5986780" cy="368300"/>
          </a:xfrm>
          <a:prstGeom prst="rect">
            <a:avLst/>
          </a:prstGeom>
        </p:spPr>
        <p:txBody>
          <a:bodyPr wrap="none">
            <a:spAutoFit/>
          </a:bodyPr>
          <a:lstStyle/>
          <a:p>
            <a:pPr indent="0">
              <a:spcBef>
                <a:spcPct val="0"/>
              </a:spcBef>
              <a:buFont typeface="Wingdings" panose="05000000000000000000" pitchFamily="2" charset="2"/>
              <a:buNone/>
            </a:pPr>
            <a:r>
              <a:rPr lang="en-US" altLang="zh-CN" dirty="0">
                <a:solidFill>
                  <a:schemeClr val="tx2"/>
                </a:solidFill>
                <a:latin typeface="Arial" panose="020B0604020202020204" pitchFamily="34" charset="0"/>
                <a:cs typeface="Arial" panose="020B0604020202020204" pitchFamily="34" charset="0"/>
              </a:rPr>
              <a:t>Fabrication of QD0 short model magnet is in progress      </a:t>
            </a:r>
          </a:p>
        </p:txBody>
      </p:sp>
      <p:sp>
        <p:nvSpPr>
          <p:cNvPr id="20" name="文本框 19"/>
          <p:cNvSpPr txBox="1"/>
          <p:nvPr/>
        </p:nvSpPr>
        <p:spPr>
          <a:xfrm>
            <a:off x="3883660" y="1266825"/>
            <a:ext cx="7933690" cy="645160"/>
          </a:xfrm>
          <a:prstGeom prst="rect">
            <a:avLst/>
          </a:prstGeom>
          <a:noFill/>
        </p:spPr>
        <p:txBody>
          <a:bodyPr wrap="none" rtlCol="0" anchor="t">
            <a:spAutoFit/>
          </a:bodyPr>
          <a:lstStyle/>
          <a:p>
            <a:pPr indent="0" algn="l">
              <a:spcBef>
                <a:spcPct val="0"/>
              </a:spcBef>
              <a:buFont typeface="Wingdings" panose="05000000000000000000" pitchFamily="2" charset="2"/>
              <a:buNone/>
            </a:pPr>
            <a:r>
              <a:rPr lang="en-US" altLang="zh-CN" dirty="0">
                <a:solidFill>
                  <a:schemeClr val="tx2"/>
                </a:solidFill>
                <a:latin typeface="Arial" panose="020B0604020202020204" pitchFamily="34" charset="0"/>
                <a:cs typeface="Arial" panose="020B0604020202020204" pitchFamily="34" charset="0"/>
                <a:sym typeface="+mn-ea"/>
              </a:rPr>
              <a:t>Fabrication of </a:t>
            </a:r>
            <a:r>
              <a:rPr lang="en-US" altLang="zh-CN" dirty="0" err="1">
                <a:solidFill>
                  <a:schemeClr val="tx2"/>
                </a:solidFill>
                <a:latin typeface="Arial" panose="020B0604020202020204" pitchFamily="34" charset="0"/>
                <a:cs typeface="Arial" panose="020B0604020202020204" pitchFamily="34" charset="0"/>
                <a:sym typeface="+mn-ea"/>
              </a:rPr>
              <a:t>NbTi</a:t>
            </a:r>
            <a:r>
              <a:rPr lang="en-US" altLang="zh-CN" dirty="0">
                <a:solidFill>
                  <a:schemeClr val="tx2"/>
                </a:solidFill>
                <a:latin typeface="Arial" panose="020B0604020202020204" pitchFamily="34" charset="0"/>
                <a:cs typeface="Arial" panose="020B0604020202020204" pitchFamily="34" charset="0"/>
                <a:sym typeface="+mn-ea"/>
              </a:rPr>
              <a:t> Rutherford cable is finished (12 strands). </a:t>
            </a:r>
            <a:r>
              <a:rPr lang="en-US" dirty="0">
                <a:solidFill>
                  <a:schemeClr val="tx2"/>
                </a:solidFill>
                <a:latin typeface="Arial" panose="020B0604020202020204" pitchFamily="34" charset="0"/>
                <a:cs typeface="Arial" panose="020B0604020202020204" pitchFamily="34" charset="0"/>
                <a:sym typeface="+mn-ea"/>
              </a:rPr>
              <a:t>SC q</a:t>
            </a:r>
            <a:r>
              <a:rPr lang="en-US" altLang="zh-CN" dirty="0">
                <a:solidFill>
                  <a:schemeClr val="tx2"/>
                </a:solidFill>
                <a:latin typeface="Arial" panose="020B0604020202020204" pitchFamily="34" charset="0"/>
                <a:cs typeface="Arial" panose="020B0604020202020204" pitchFamily="34" charset="0"/>
                <a:sym typeface="+mn-ea"/>
              </a:rPr>
              <a:t>uadrupole </a:t>
            </a:r>
          </a:p>
          <a:p>
            <a:pPr indent="0" algn="l">
              <a:spcBef>
                <a:spcPct val="0"/>
              </a:spcBef>
              <a:buFont typeface="Wingdings" panose="05000000000000000000" pitchFamily="2" charset="2"/>
              <a:buNone/>
            </a:pPr>
            <a:r>
              <a:rPr lang="en-US" altLang="zh-CN" dirty="0">
                <a:solidFill>
                  <a:schemeClr val="tx2"/>
                </a:solidFill>
                <a:latin typeface="Arial" panose="020B0604020202020204" pitchFamily="34" charset="0"/>
                <a:cs typeface="Arial" panose="020B0604020202020204" pitchFamily="34" charset="0"/>
                <a:sym typeface="+mn-ea"/>
              </a:rPr>
              <a:t>coil winding machine, coil heating and curing system has been finished</a:t>
            </a:r>
            <a:r>
              <a:rPr lang="en-GB" altLang="zh-CN" dirty="0">
                <a:solidFill>
                  <a:schemeClr val="tx2"/>
                </a:solidFill>
                <a:latin typeface="Arial" panose="020B0604020202020204" pitchFamily="34" charset="0"/>
                <a:cs typeface="Arial" panose="020B0604020202020204" pitchFamily="34" charset="0"/>
                <a:sym typeface="+mn-ea"/>
              </a:rPr>
              <a:t>.</a:t>
            </a:r>
            <a:endParaRPr lang="zh-CN" altLang="en-US"/>
          </a:p>
        </p:txBody>
      </p:sp>
      <p:graphicFrame>
        <p:nvGraphicFramePr>
          <p:cNvPr id="8" name="表格 7"/>
          <p:cNvGraphicFramePr>
            <a:graphicFrameLocks noGrp="1"/>
          </p:cNvGraphicFramePr>
          <p:nvPr>
            <p:custDataLst>
              <p:tags r:id="rId2"/>
            </p:custDataLst>
          </p:nvPr>
        </p:nvGraphicFramePr>
        <p:xfrm>
          <a:off x="107950" y="981710"/>
          <a:ext cx="3503930" cy="5391785"/>
        </p:xfrm>
        <a:graphic>
          <a:graphicData uri="http://schemas.openxmlformats.org/drawingml/2006/table">
            <a:tbl>
              <a:tblPr firstRow="1" firstCol="1" lastRow="1" lastCol="1" bandRow="1" bandCol="1">
                <a:tableStyleId>{5C22544A-7EE6-4342-B048-85BDC9FD1C3A}</a:tableStyleId>
              </a:tblPr>
              <a:tblGrid>
                <a:gridCol w="1611630">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tblGrid>
              <a:tr h="206375">
                <a:tc>
                  <a:txBody>
                    <a:bodyPr/>
                    <a:lstStyle/>
                    <a:p>
                      <a:pPr>
                        <a:lnSpc>
                          <a:spcPct val="107000"/>
                        </a:lnSpc>
                        <a:spcAft>
                          <a:spcPts val="800"/>
                        </a:spcAft>
                      </a:pPr>
                      <a:r>
                        <a:rPr lang="en-US" sz="1200" b="0" baseline="0" dirty="0">
                          <a:solidFill>
                            <a:schemeClr val="tx1"/>
                          </a:solidFill>
                          <a:effectLst/>
                          <a:latin typeface="Times New Roman" panose="02020603050405020304" pitchFamily="18" charset="0"/>
                          <a:cs typeface="Times New Roman" panose="02020603050405020304" pitchFamily="18" charset="0"/>
                        </a:rPr>
                        <a:t>Magnet name</a:t>
                      </a:r>
                      <a:endParaRPr lang="en-US" sz="1200" b="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tc>
                  <a:txBody>
                    <a:bodyPr/>
                    <a:lstStyle/>
                    <a:p>
                      <a:pPr algn="ctr">
                        <a:lnSpc>
                          <a:spcPct val="107000"/>
                        </a:lnSpc>
                        <a:spcAft>
                          <a:spcPts val="800"/>
                        </a:spcAft>
                      </a:pPr>
                      <a:r>
                        <a:rPr lang="en-US" sz="1200" b="0" baseline="0" dirty="0" smtClean="0">
                          <a:solidFill>
                            <a:schemeClr val="tx1"/>
                          </a:solidFill>
                          <a:effectLst/>
                          <a:latin typeface="Times New Roman" panose="02020603050405020304" pitchFamily="18" charset="0"/>
                          <a:cs typeface="Times New Roman" panose="02020603050405020304" pitchFamily="18" charset="0"/>
                        </a:rPr>
                        <a:t>0.5m QD0 model magnet</a:t>
                      </a:r>
                      <a:endParaRPr lang="en-US" sz="1200" b="0" baseline="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extLst>
                  <a:ext uri="{0D108BD9-81ED-4DB2-BD59-A6C34878D82A}">
                    <a16:rowId xmlns:a16="http://schemas.microsoft.com/office/drawing/2014/main" val="10000"/>
                  </a:ext>
                </a:extLst>
              </a:tr>
              <a:tr h="206375">
                <a:tc>
                  <a:txBody>
                    <a:bodyPr/>
                    <a:lstStyle/>
                    <a:p>
                      <a:pPr>
                        <a:lnSpc>
                          <a:spcPct val="107000"/>
                        </a:lnSpc>
                        <a:spcAft>
                          <a:spcPts val="800"/>
                        </a:spcAft>
                      </a:pPr>
                      <a:r>
                        <a:rPr lang="en-US" sz="1200" b="0" baseline="0">
                          <a:solidFill>
                            <a:schemeClr val="tx1"/>
                          </a:solidFill>
                          <a:effectLst/>
                          <a:latin typeface="Times New Roman" panose="02020603050405020304" pitchFamily="18" charset="0"/>
                          <a:cs typeface="Times New Roman" panose="02020603050405020304" pitchFamily="18" charset="0"/>
                        </a:rPr>
                        <a:t>Field gradient (T/m)</a:t>
                      </a:r>
                      <a:endParaRPr lang="en-US" sz="1200" b="0" baseline="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tc>
                  <a:txBody>
                    <a:bodyPr/>
                    <a:lstStyle/>
                    <a:p>
                      <a:pPr algn="ctr">
                        <a:lnSpc>
                          <a:spcPct val="107000"/>
                        </a:lnSpc>
                        <a:spcAft>
                          <a:spcPts val="800"/>
                        </a:spcAft>
                      </a:pPr>
                      <a:r>
                        <a:rPr lang="en-US" sz="1200" b="0" baseline="0" dirty="0" smtClean="0">
                          <a:solidFill>
                            <a:schemeClr val="tx1"/>
                          </a:solidFill>
                          <a:effectLst/>
                          <a:latin typeface="Times New Roman" panose="02020603050405020304" pitchFamily="18" charset="0"/>
                          <a:cs typeface="Times New Roman" panose="02020603050405020304" pitchFamily="18" charset="0"/>
                        </a:rPr>
                        <a:t>136</a:t>
                      </a:r>
                      <a:endParaRPr lang="en-US" sz="1200" b="0" baseline="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extLst>
                  <a:ext uri="{0D108BD9-81ED-4DB2-BD59-A6C34878D82A}">
                    <a16:rowId xmlns:a16="http://schemas.microsoft.com/office/drawing/2014/main" val="10001"/>
                  </a:ext>
                </a:extLst>
              </a:tr>
              <a:tr h="205740">
                <a:tc>
                  <a:txBody>
                    <a:bodyPr/>
                    <a:lstStyle/>
                    <a:p>
                      <a:pPr>
                        <a:lnSpc>
                          <a:spcPct val="107000"/>
                        </a:lnSpc>
                        <a:spcAft>
                          <a:spcPts val="800"/>
                        </a:spcAft>
                      </a:pPr>
                      <a:r>
                        <a:rPr lang="en-US" sz="1200" b="0" baseline="0">
                          <a:solidFill>
                            <a:schemeClr val="tx1"/>
                          </a:solidFill>
                          <a:effectLst/>
                          <a:latin typeface="Times New Roman" panose="02020603050405020304" pitchFamily="18" charset="0"/>
                          <a:cs typeface="Times New Roman" panose="02020603050405020304" pitchFamily="18" charset="0"/>
                        </a:rPr>
                        <a:t>Magnetic length (m)</a:t>
                      </a:r>
                      <a:endParaRPr lang="en-US" sz="1200" b="0" baseline="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tc>
                  <a:txBody>
                    <a:bodyPr/>
                    <a:lstStyle/>
                    <a:p>
                      <a:pPr algn="ctr">
                        <a:lnSpc>
                          <a:spcPct val="107000"/>
                        </a:lnSpc>
                        <a:spcAft>
                          <a:spcPts val="800"/>
                        </a:spcAft>
                      </a:pPr>
                      <a:r>
                        <a:rPr lang="en-US" altLang="zh-CN" sz="1200" b="0" baseline="0" dirty="0" smtClean="0">
                          <a:solidFill>
                            <a:schemeClr val="tx1"/>
                          </a:solidFill>
                          <a:effectLst/>
                          <a:latin typeface="Times New Roman" panose="02020603050405020304" pitchFamily="18" charset="0"/>
                          <a:ea typeface="+mn-ea"/>
                          <a:cs typeface="Times New Roman" panose="02020603050405020304" pitchFamily="18" charset="0"/>
                        </a:rPr>
                        <a:t>0.5</a:t>
                      </a:r>
                    </a:p>
                  </a:txBody>
                  <a:tcPr marL="68577" marR="68577" marT="0" marB="0"/>
                </a:tc>
                <a:extLst>
                  <a:ext uri="{0D108BD9-81ED-4DB2-BD59-A6C34878D82A}">
                    <a16:rowId xmlns:a16="http://schemas.microsoft.com/office/drawing/2014/main" val="10002"/>
                  </a:ext>
                </a:extLst>
              </a:tr>
              <a:tr h="261620">
                <a:tc>
                  <a:txBody>
                    <a:bodyPr/>
                    <a:lstStyle/>
                    <a:p>
                      <a:pPr>
                        <a:lnSpc>
                          <a:spcPct val="107000"/>
                        </a:lnSpc>
                        <a:spcAft>
                          <a:spcPts val="800"/>
                        </a:spcAft>
                      </a:pPr>
                      <a:r>
                        <a:rPr lang="en-US" sz="1200" b="0" baseline="0">
                          <a:solidFill>
                            <a:schemeClr val="tx1"/>
                          </a:solidFill>
                          <a:effectLst/>
                          <a:latin typeface="Times New Roman" panose="02020603050405020304" pitchFamily="18" charset="0"/>
                          <a:cs typeface="Times New Roman" panose="02020603050405020304" pitchFamily="18" charset="0"/>
                        </a:rPr>
                        <a:t>Coil turns per pole</a:t>
                      </a:r>
                      <a:endParaRPr lang="en-US" sz="1200" b="0" baseline="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tc>
                  <a:txBody>
                    <a:bodyPr/>
                    <a:lstStyle/>
                    <a:p>
                      <a:pPr algn="ctr">
                        <a:lnSpc>
                          <a:spcPct val="107000"/>
                        </a:lnSpc>
                        <a:spcAft>
                          <a:spcPts val="800"/>
                        </a:spcAft>
                      </a:pPr>
                      <a:r>
                        <a:rPr lang="en-US" sz="1200" b="0" baseline="0" dirty="0" smtClean="0">
                          <a:solidFill>
                            <a:schemeClr val="tx1"/>
                          </a:solidFill>
                          <a:effectLst/>
                          <a:latin typeface="Times New Roman" panose="02020603050405020304" pitchFamily="18" charset="0"/>
                          <a:cs typeface="Times New Roman" panose="02020603050405020304" pitchFamily="18" charset="0"/>
                        </a:rPr>
                        <a:t>21</a:t>
                      </a:r>
                      <a:endParaRPr lang="en-US" sz="1200" b="0" baseline="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extLst>
                  <a:ext uri="{0D108BD9-81ED-4DB2-BD59-A6C34878D82A}">
                    <a16:rowId xmlns:a16="http://schemas.microsoft.com/office/drawing/2014/main" val="10003"/>
                  </a:ext>
                </a:extLst>
              </a:tr>
              <a:tr h="205740">
                <a:tc>
                  <a:txBody>
                    <a:bodyPr/>
                    <a:lstStyle/>
                    <a:p>
                      <a:pPr>
                        <a:lnSpc>
                          <a:spcPct val="107000"/>
                        </a:lnSpc>
                        <a:spcAft>
                          <a:spcPts val="800"/>
                        </a:spcAft>
                      </a:pPr>
                      <a:r>
                        <a:rPr lang="fr-FR" sz="1200" b="0" baseline="0" dirty="0">
                          <a:solidFill>
                            <a:schemeClr val="tx1"/>
                          </a:solidFill>
                          <a:effectLst/>
                          <a:latin typeface="Times New Roman" panose="02020603050405020304" pitchFamily="18" charset="0"/>
                          <a:cs typeface="Times New Roman" panose="02020603050405020304" pitchFamily="18" charset="0"/>
                        </a:rPr>
                        <a:t>Excitation current</a:t>
                      </a:r>
                      <a:r>
                        <a:rPr lang="en-US" sz="1200" b="0" baseline="0" dirty="0">
                          <a:solidFill>
                            <a:schemeClr val="tx1"/>
                          </a:solidFill>
                          <a:effectLst/>
                          <a:latin typeface="Times New Roman" panose="02020603050405020304" pitchFamily="18" charset="0"/>
                          <a:cs typeface="Times New Roman" panose="02020603050405020304" pitchFamily="18" charset="0"/>
                        </a:rPr>
                        <a:t> (</a:t>
                      </a:r>
                      <a:r>
                        <a:rPr lang="fr-FR" sz="1200" b="0" baseline="0" dirty="0">
                          <a:solidFill>
                            <a:schemeClr val="tx1"/>
                          </a:solidFill>
                          <a:effectLst/>
                          <a:latin typeface="Times New Roman" panose="02020603050405020304" pitchFamily="18" charset="0"/>
                          <a:cs typeface="Times New Roman" panose="02020603050405020304" pitchFamily="18" charset="0"/>
                        </a:rPr>
                        <a:t>A</a:t>
                      </a:r>
                      <a:r>
                        <a:rPr lang="zh-CN" sz="1200" b="0" baseline="0" dirty="0">
                          <a:solidFill>
                            <a:schemeClr val="tx1"/>
                          </a:solidFill>
                          <a:effectLst/>
                          <a:latin typeface="Times New Roman" panose="02020603050405020304" pitchFamily="18" charset="0"/>
                          <a:cs typeface="Times New Roman" panose="02020603050405020304" pitchFamily="18" charset="0"/>
                        </a:rPr>
                        <a:t>）</a:t>
                      </a:r>
                      <a:endParaRPr lang="zh-CN" sz="1200" b="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tc>
                  <a:txBody>
                    <a:bodyPr/>
                    <a:lstStyle/>
                    <a:p>
                      <a:pPr algn="ctr">
                        <a:lnSpc>
                          <a:spcPct val="107000"/>
                        </a:lnSpc>
                        <a:spcAft>
                          <a:spcPts val="800"/>
                        </a:spcAft>
                      </a:pPr>
                      <a:r>
                        <a:rPr lang="fr-FR" sz="1200" b="0" baseline="0" dirty="0" smtClean="0">
                          <a:solidFill>
                            <a:schemeClr val="tx1"/>
                          </a:solidFill>
                          <a:effectLst/>
                          <a:latin typeface="Times New Roman" panose="02020603050405020304" pitchFamily="18" charset="0"/>
                          <a:cs typeface="Times New Roman" panose="02020603050405020304" pitchFamily="18" charset="0"/>
                        </a:rPr>
                        <a:t>2070</a:t>
                      </a:r>
                      <a:endParaRPr lang="fr-FR" sz="1200" b="0" baseline="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extLst>
                  <a:ext uri="{0D108BD9-81ED-4DB2-BD59-A6C34878D82A}">
                    <a16:rowId xmlns:a16="http://schemas.microsoft.com/office/drawing/2014/main" val="10004"/>
                  </a:ext>
                </a:extLst>
              </a:tr>
              <a:tr h="206375">
                <a:tc>
                  <a:txBody>
                    <a:bodyPr/>
                    <a:lstStyle/>
                    <a:p>
                      <a:pPr>
                        <a:lnSpc>
                          <a:spcPct val="107000"/>
                        </a:lnSpc>
                        <a:spcAft>
                          <a:spcPts val="800"/>
                        </a:spcAft>
                      </a:pPr>
                      <a:r>
                        <a:rPr lang="en-US" sz="1200" b="0" baseline="0" dirty="0">
                          <a:solidFill>
                            <a:schemeClr val="tx1"/>
                          </a:solidFill>
                          <a:effectLst/>
                          <a:latin typeface="Times New Roman" panose="02020603050405020304" pitchFamily="18" charset="0"/>
                          <a:cs typeface="Times New Roman" panose="02020603050405020304" pitchFamily="18" charset="0"/>
                        </a:rPr>
                        <a:t>Coil layers</a:t>
                      </a:r>
                      <a:endParaRPr lang="en-US" sz="1200" b="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tc>
                  <a:txBody>
                    <a:bodyPr/>
                    <a:lstStyle/>
                    <a:p>
                      <a:pPr algn="ctr">
                        <a:lnSpc>
                          <a:spcPct val="107000"/>
                        </a:lnSpc>
                        <a:spcAft>
                          <a:spcPts val="800"/>
                        </a:spcAft>
                      </a:pPr>
                      <a:r>
                        <a:rPr lang="pt-BR" sz="1200" b="0" baseline="0" dirty="0">
                          <a:solidFill>
                            <a:schemeClr val="tx1"/>
                          </a:solidFill>
                          <a:effectLst/>
                          <a:latin typeface="Times New Roman" panose="02020603050405020304" pitchFamily="18" charset="0"/>
                          <a:cs typeface="Times New Roman" panose="02020603050405020304" pitchFamily="18" charset="0"/>
                        </a:rPr>
                        <a:t>2</a:t>
                      </a:r>
                      <a:endParaRPr lang="pt-BR" sz="1200" b="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extLst>
                  <a:ext uri="{0D108BD9-81ED-4DB2-BD59-A6C34878D82A}">
                    <a16:rowId xmlns:a16="http://schemas.microsoft.com/office/drawing/2014/main" val="10005"/>
                  </a:ext>
                </a:extLst>
              </a:tr>
              <a:tr h="824865">
                <a:tc>
                  <a:txBody>
                    <a:bodyPr/>
                    <a:lstStyle/>
                    <a:p>
                      <a:pPr>
                        <a:lnSpc>
                          <a:spcPct val="107000"/>
                        </a:lnSpc>
                        <a:spcAft>
                          <a:spcPts val="800"/>
                        </a:spcAft>
                      </a:pPr>
                      <a:r>
                        <a:rPr lang="it-IT" sz="1200" b="0" baseline="0" dirty="0" smtClean="0">
                          <a:solidFill>
                            <a:schemeClr val="tx1"/>
                          </a:solidFill>
                          <a:effectLst/>
                          <a:latin typeface="Times New Roman" panose="02020603050405020304" pitchFamily="18" charset="0"/>
                          <a:cs typeface="Times New Roman" panose="02020603050405020304" pitchFamily="18" charset="0"/>
                        </a:rPr>
                        <a:t>Conductor</a:t>
                      </a:r>
                      <a:endParaRPr lang="it-IT" sz="1200" b="0" baseline="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tc>
                  <a:txBody>
                    <a:bodyPr/>
                    <a:lstStyle/>
                    <a:p>
                      <a:pPr marL="0" algn="ctr" defTabSz="914400" rtl="0" eaLnBrk="1" latinLnBrk="0" hangingPunct="1">
                        <a:lnSpc>
                          <a:spcPct val="107000"/>
                        </a:lnSpc>
                        <a:spcAft>
                          <a:spcPts val="800"/>
                        </a:spcAft>
                      </a:pPr>
                      <a:r>
                        <a:rPr lang="fr-FR" sz="1200" b="0" kern="1200" baseline="0" dirty="0">
                          <a:solidFill>
                            <a:schemeClr val="tx1"/>
                          </a:solidFill>
                          <a:effectLst/>
                          <a:latin typeface="Times New Roman" panose="02020603050405020304" pitchFamily="18" charset="0"/>
                          <a:ea typeface="+mn-ea"/>
                          <a:cs typeface="Times New Roman" panose="02020603050405020304" pitchFamily="18" charset="0"/>
                        </a:rPr>
                        <a:t>Rutherford </a:t>
                      </a:r>
                      <a:r>
                        <a:rPr lang="fr-FR"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Cable</a:t>
                      </a:r>
                      <a:r>
                        <a:rPr lang="fr-FR" sz="1200" b="0" kern="1200" baseline="0" dirty="0">
                          <a:solidFill>
                            <a:schemeClr val="tx1"/>
                          </a:solidFill>
                          <a:effectLst/>
                          <a:latin typeface="Times New Roman" panose="02020603050405020304" pitchFamily="18" charset="0"/>
                          <a:ea typeface="+mn-ea"/>
                          <a:cs typeface="Times New Roman" panose="02020603050405020304" pitchFamily="18" charset="0"/>
                        </a:rPr>
                        <a:t>, width 3 mm, mid thickness </a:t>
                      </a:r>
                      <a:r>
                        <a:rPr lang="fr-FR"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0.93 mm, keystone angle 1.9 deg, </a:t>
                      </a:r>
                      <a:r>
                        <a:rPr lang="fr-FR" altLang="zh-CN"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Cu:Sc=1.3, 12 strands</a:t>
                      </a:r>
                      <a:endParaRPr lang="fr-FR" sz="1200" b="0" kern="1200" baseline="0" dirty="0">
                        <a:solidFill>
                          <a:schemeClr val="tx1"/>
                        </a:solidFill>
                        <a:effectLst/>
                        <a:latin typeface="Times New Roman" panose="02020603050405020304" pitchFamily="18" charset="0"/>
                        <a:ea typeface="+mn-ea"/>
                        <a:cs typeface="Times New Roman" panose="02020603050405020304" pitchFamily="18" charset="0"/>
                      </a:endParaRPr>
                    </a:p>
                  </a:txBody>
                  <a:tcPr marL="68577" marR="68577" marT="0" marB="0"/>
                </a:tc>
                <a:extLst>
                  <a:ext uri="{0D108BD9-81ED-4DB2-BD59-A6C34878D82A}">
                    <a16:rowId xmlns:a16="http://schemas.microsoft.com/office/drawing/2014/main" val="10006"/>
                  </a:ext>
                </a:extLst>
              </a:tr>
              <a:tr h="504825">
                <a:tc>
                  <a:txBody>
                    <a:bodyPr/>
                    <a:lstStyle/>
                    <a:p>
                      <a:pPr>
                        <a:lnSpc>
                          <a:spcPct val="107000"/>
                        </a:lnSpc>
                        <a:spcAft>
                          <a:spcPts val="800"/>
                        </a:spcAft>
                      </a:pPr>
                      <a:r>
                        <a:rPr lang="en-US" sz="1200" b="0" baseline="0" dirty="0">
                          <a:solidFill>
                            <a:schemeClr val="tx1"/>
                          </a:solidFill>
                          <a:effectLst/>
                          <a:latin typeface="Times New Roman" panose="02020603050405020304" pitchFamily="18" charset="0"/>
                          <a:cs typeface="Times New Roman" panose="02020603050405020304" pitchFamily="18" charset="0"/>
                        </a:rPr>
                        <a:t>Stored energy (KJ</a:t>
                      </a:r>
                      <a:r>
                        <a:rPr lang="en-US" sz="1200" b="0" baseline="0" dirty="0" smtClean="0">
                          <a:solidFill>
                            <a:schemeClr val="tx1"/>
                          </a:solidFill>
                          <a:effectLst/>
                          <a:latin typeface="Times New Roman" panose="02020603050405020304" pitchFamily="18" charset="0"/>
                          <a:cs typeface="Times New Roman" panose="02020603050405020304" pitchFamily="18" charset="0"/>
                        </a:rPr>
                        <a:t>) </a:t>
                      </a:r>
                    </a:p>
                    <a:p>
                      <a:pPr>
                        <a:lnSpc>
                          <a:spcPct val="107000"/>
                        </a:lnSpc>
                        <a:spcAft>
                          <a:spcPts val="800"/>
                        </a:spcAft>
                      </a:pPr>
                      <a:r>
                        <a:rPr lang="en-US" sz="1200" b="0" baseline="0" dirty="0" smtClean="0">
                          <a:solidFill>
                            <a:schemeClr val="tx1"/>
                          </a:solidFill>
                          <a:effectLst/>
                          <a:latin typeface="Times New Roman" panose="02020603050405020304" pitchFamily="18" charset="0"/>
                          <a:cs typeface="Times New Roman" panose="02020603050405020304" pitchFamily="18" charset="0"/>
                        </a:rPr>
                        <a:t>(Single aperture)</a:t>
                      </a:r>
                      <a:endParaRPr lang="en-US" sz="1200" b="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tc>
                  <a:txBody>
                    <a:bodyPr/>
                    <a:lstStyle/>
                    <a:p>
                      <a:pPr algn="ctr">
                        <a:lnSpc>
                          <a:spcPct val="107000"/>
                        </a:lnSpc>
                        <a:spcAft>
                          <a:spcPts val="800"/>
                        </a:spcAft>
                      </a:pPr>
                      <a:r>
                        <a:rPr lang="en-US" altLang="zh-CN" sz="1200" b="0" baseline="0" dirty="0" smtClean="0">
                          <a:solidFill>
                            <a:schemeClr val="tx1"/>
                          </a:solidFill>
                          <a:effectLst/>
                          <a:latin typeface="Times New Roman" panose="02020603050405020304" pitchFamily="18" charset="0"/>
                          <a:ea typeface="+mn-ea"/>
                          <a:cs typeface="Times New Roman" panose="02020603050405020304" pitchFamily="18" charset="0"/>
                        </a:rPr>
                        <a:t>2.6</a:t>
                      </a:r>
                    </a:p>
                  </a:txBody>
                  <a:tcPr marL="68577" marR="68577" marT="0" marB="0"/>
                </a:tc>
                <a:extLst>
                  <a:ext uri="{0D108BD9-81ED-4DB2-BD59-A6C34878D82A}">
                    <a16:rowId xmlns:a16="http://schemas.microsoft.com/office/drawing/2014/main" val="10007"/>
                  </a:ext>
                </a:extLst>
              </a:tr>
              <a:tr h="206375">
                <a:tc>
                  <a:txBody>
                    <a:bodyPr/>
                    <a:lstStyle/>
                    <a:p>
                      <a:pPr>
                        <a:lnSpc>
                          <a:spcPct val="107000"/>
                        </a:lnSpc>
                        <a:spcAft>
                          <a:spcPts val="800"/>
                        </a:spcAft>
                      </a:pPr>
                      <a:r>
                        <a:rPr lang="en-US" sz="1200" b="0" baseline="0">
                          <a:solidFill>
                            <a:schemeClr val="tx1"/>
                          </a:solidFill>
                          <a:effectLst/>
                          <a:latin typeface="Times New Roman" panose="02020603050405020304" pitchFamily="18" charset="0"/>
                          <a:cs typeface="Times New Roman" panose="02020603050405020304" pitchFamily="18" charset="0"/>
                        </a:rPr>
                        <a:t>Inductance (H</a:t>
                      </a:r>
                      <a:r>
                        <a:rPr lang="zh-CN" sz="1200" b="0" baseline="0">
                          <a:solidFill>
                            <a:schemeClr val="tx1"/>
                          </a:solidFill>
                          <a:effectLst/>
                          <a:latin typeface="Times New Roman" panose="02020603050405020304" pitchFamily="18" charset="0"/>
                          <a:cs typeface="Times New Roman" panose="02020603050405020304" pitchFamily="18" charset="0"/>
                        </a:rPr>
                        <a:t>）</a:t>
                      </a:r>
                      <a:endParaRPr lang="zh-CN" sz="1200" b="0" baseline="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tc>
                  <a:txBody>
                    <a:bodyPr/>
                    <a:lstStyle/>
                    <a:p>
                      <a:pPr algn="ctr">
                        <a:lnSpc>
                          <a:spcPct val="107000"/>
                        </a:lnSpc>
                        <a:spcAft>
                          <a:spcPts val="800"/>
                        </a:spcAft>
                      </a:pPr>
                      <a:r>
                        <a:rPr lang="en-US" sz="1200" b="0" baseline="0" dirty="0" smtClean="0">
                          <a:solidFill>
                            <a:schemeClr val="tx1"/>
                          </a:solidFill>
                          <a:effectLst/>
                          <a:latin typeface="Times New Roman" panose="02020603050405020304" pitchFamily="18" charset="0"/>
                          <a:cs typeface="Times New Roman" panose="02020603050405020304" pitchFamily="18" charset="0"/>
                        </a:rPr>
                        <a:t>0.001</a:t>
                      </a:r>
                      <a:endParaRPr lang="en-US" sz="1200" b="0" baseline="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extLst>
                  <a:ext uri="{0D108BD9-81ED-4DB2-BD59-A6C34878D82A}">
                    <a16:rowId xmlns:a16="http://schemas.microsoft.com/office/drawing/2014/main" val="10008"/>
                  </a:ext>
                </a:extLst>
              </a:tr>
              <a:tr h="206375">
                <a:tc>
                  <a:txBody>
                    <a:bodyPr/>
                    <a:lstStyle/>
                    <a:p>
                      <a:pPr>
                        <a:lnSpc>
                          <a:spcPct val="107000"/>
                        </a:lnSpc>
                        <a:spcAft>
                          <a:spcPts val="800"/>
                        </a:spcAft>
                      </a:pPr>
                      <a:r>
                        <a:rPr lang="en-US" sz="1200" b="0" baseline="0">
                          <a:solidFill>
                            <a:schemeClr val="tx1"/>
                          </a:solidFill>
                          <a:effectLst/>
                          <a:latin typeface="Times New Roman" panose="02020603050405020304" pitchFamily="18" charset="0"/>
                          <a:cs typeface="Times New Roman" panose="02020603050405020304" pitchFamily="18" charset="0"/>
                        </a:rPr>
                        <a:t>Peak field in coil (T)</a:t>
                      </a:r>
                      <a:endParaRPr lang="en-US" sz="1200" b="0" baseline="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tc>
                  <a:txBody>
                    <a:bodyPr/>
                    <a:lstStyle/>
                    <a:p>
                      <a:pPr algn="ctr">
                        <a:lnSpc>
                          <a:spcPct val="107000"/>
                        </a:lnSpc>
                        <a:spcAft>
                          <a:spcPts val="800"/>
                        </a:spcAft>
                      </a:pPr>
                      <a:r>
                        <a:rPr lang="en-US" sz="1200" b="0" baseline="0" dirty="0" smtClean="0">
                          <a:solidFill>
                            <a:schemeClr val="tx1"/>
                          </a:solidFill>
                          <a:effectLst/>
                          <a:latin typeface="Times New Roman" panose="02020603050405020304" pitchFamily="18" charset="0"/>
                          <a:cs typeface="Times New Roman" panose="02020603050405020304" pitchFamily="18" charset="0"/>
                        </a:rPr>
                        <a:t>3.4</a:t>
                      </a:r>
                      <a:endParaRPr lang="en-US" sz="1200" b="0" baseline="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extLst>
                  <a:ext uri="{0D108BD9-81ED-4DB2-BD59-A6C34878D82A}">
                    <a16:rowId xmlns:a16="http://schemas.microsoft.com/office/drawing/2014/main" val="10009"/>
                  </a:ext>
                </a:extLst>
              </a:tr>
              <a:tr h="412115">
                <a:tc>
                  <a:txBody>
                    <a:bodyPr/>
                    <a:lstStyle/>
                    <a:p>
                      <a:pPr>
                        <a:lnSpc>
                          <a:spcPct val="107000"/>
                        </a:lnSpc>
                        <a:spcAft>
                          <a:spcPts val="800"/>
                        </a:spcAft>
                      </a:pPr>
                      <a:r>
                        <a:rPr lang="en-US" sz="1200" b="0" baseline="0">
                          <a:solidFill>
                            <a:schemeClr val="tx1"/>
                          </a:solidFill>
                          <a:effectLst/>
                          <a:latin typeface="Times New Roman" panose="02020603050405020304" pitchFamily="18" charset="0"/>
                          <a:cs typeface="Times New Roman" panose="02020603050405020304" pitchFamily="18" charset="0"/>
                        </a:rPr>
                        <a:t>Coil inner diameter (mm)</a:t>
                      </a:r>
                      <a:endParaRPr lang="en-US" sz="1200" b="0" baseline="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tc>
                  <a:txBody>
                    <a:bodyPr/>
                    <a:lstStyle/>
                    <a:p>
                      <a:pPr algn="ctr">
                        <a:lnSpc>
                          <a:spcPct val="107000"/>
                        </a:lnSpc>
                        <a:spcAft>
                          <a:spcPts val="800"/>
                        </a:spcAft>
                      </a:pPr>
                      <a:r>
                        <a:rPr lang="en-US" sz="1200" b="0" baseline="0" dirty="0">
                          <a:solidFill>
                            <a:schemeClr val="tx1"/>
                          </a:solidFill>
                          <a:effectLst/>
                          <a:latin typeface="Times New Roman" panose="02020603050405020304" pitchFamily="18" charset="0"/>
                          <a:cs typeface="Times New Roman" panose="02020603050405020304" pitchFamily="18" charset="0"/>
                        </a:rPr>
                        <a:t>40</a:t>
                      </a:r>
                      <a:endParaRPr lang="en-US" sz="1200" b="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extLst>
                  <a:ext uri="{0D108BD9-81ED-4DB2-BD59-A6C34878D82A}">
                    <a16:rowId xmlns:a16="http://schemas.microsoft.com/office/drawing/2014/main" val="10010"/>
                  </a:ext>
                </a:extLst>
              </a:tr>
              <a:tr h="412750">
                <a:tc>
                  <a:txBody>
                    <a:bodyPr/>
                    <a:lstStyle/>
                    <a:p>
                      <a:pPr>
                        <a:lnSpc>
                          <a:spcPct val="107000"/>
                        </a:lnSpc>
                        <a:spcAft>
                          <a:spcPts val="800"/>
                        </a:spcAft>
                      </a:pPr>
                      <a:r>
                        <a:rPr lang="en-US" sz="1200" b="0" baseline="0" dirty="0">
                          <a:solidFill>
                            <a:schemeClr val="tx1"/>
                          </a:solidFill>
                          <a:effectLst/>
                          <a:latin typeface="Times New Roman" panose="02020603050405020304" pitchFamily="18" charset="0"/>
                          <a:cs typeface="Times New Roman" panose="02020603050405020304" pitchFamily="18" charset="0"/>
                        </a:rPr>
                        <a:t>Coil outer diameter (mm)</a:t>
                      </a:r>
                      <a:endParaRPr lang="en-US" sz="1200" b="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tc>
                  <a:txBody>
                    <a:bodyPr/>
                    <a:lstStyle/>
                    <a:p>
                      <a:pPr algn="ctr">
                        <a:lnSpc>
                          <a:spcPct val="107000"/>
                        </a:lnSpc>
                        <a:spcAft>
                          <a:spcPts val="800"/>
                        </a:spcAft>
                      </a:pPr>
                      <a:r>
                        <a:rPr lang="en-US" sz="1200" b="0" baseline="0" dirty="0">
                          <a:solidFill>
                            <a:schemeClr val="tx1"/>
                          </a:solidFill>
                          <a:effectLst/>
                          <a:latin typeface="Times New Roman" panose="02020603050405020304" pitchFamily="18" charset="0"/>
                          <a:cs typeface="Times New Roman" panose="02020603050405020304" pitchFamily="18" charset="0"/>
                        </a:rPr>
                        <a:t>53</a:t>
                      </a:r>
                      <a:endParaRPr lang="en-US" sz="1200" b="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extLst>
                  <a:ext uri="{0D108BD9-81ED-4DB2-BD59-A6C34878D82A}">
                    <a16:rowId xmlns:a16="http://schemas.microsoft.com/office/drawing/2014/main" val="10011"/>
                  </a:ext>
                </a:extLst>
              </a:tr>
              <a:tr h="412115">
                <a:tc>
                  <a:txBody>
                    <a:bodyPr/>
                    <a:lstStyle/>
                    <a:p>
                      <a:pPr marL="0" marR="0" lvl="0" indent="0" algn="l" defTabSz="914400" rtl="0" eaLnBrk="1" fontAlgn="auto" latinLnBrk="0" hangingPunct="1">
                        <a:lnSpc>
                          <a:spcPct val="107000"/>
                        </a:lnSpc>
                        <a:spcBef>
                          <a:spcPts val="0"/>
                        </a:spcBef>
                        <a:spcAft>
                          <a:spcPts val="800"/>
                        </a:spcAft>
                        <a:buClrTx/>
                        <a:buSzTx/>
                        <a:buFontTx/>
                        <a:buNone/>
                        <a:defRPr/>
                      </a:pPr>
                      <a:r>
                        <a:rPr lang="en-US" altLang="zh-CN" sz="1200" b="0" baseline="0" dirty="0" smtClean="0">
                          <a:solidFill>
                            <a:schemeClr val="tx1"/>
                          </a:solidFill>
                          <a:effectLst/>
                          <a:latin typeface="Times New Roman" panose="02020603050405020304" pitchFamily="18" charset="0"/>
                          <a:cs typeface="Times New Roman" panose="02020603050405020304" pitchFamily="18" charset="0"/>
                        </a:rPr>
                        <a:t>Yoke outer diameter (mm)</a:t>
                      </a:r>
                      <a:endParaRPr lang="en-US" altLang="zh-CN" sz="1200" b="0" baseline="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tc>
                  <a:txBody>
                    <a:bodyPr/>
                    <a:lstStyle/>
                    <a:p>
                      <a:pPr algn="ctr">
                        <a:lnSpc>
                          <a:spcPct val="107000"/>
                        </a:lnSpc>
                        <a:spcAft>
                          <a:spcPts val="800"/>
                        </a:spcAft>
                      </a:pPr>
                      <a:r>
                        <a:rPr lang="en-US" altLang="zh-CN" sz="1200" b="0" baseline="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108</a:t>
                      </a:r>
                    </a:p>
                  </a:txBody>
                  <a:tcPr marL="68577" marR="68577" marT="0" marB="0"/>
                </a:tc>
                <a:extLst>
                  <a:ext uri="{0D108BD9-81ED-4DB2-BD59-A6C34878D82A}">
                    <a16:rowId xmlns:a16="http://schemas.microsoft.com/office/drawing/2014/main" val="10012"/>
                  </a:ext>
                </a:extLst>
              </a:tr>
              <a:tr h="412750">
                <a:tc>
                  <a:txBody>
                    <a:bodyPr/>
                    <a:lstStyle/>
                    <a:p>
                      <a:pPr>
                        <a:lnSpc>
                          <a:spcPct val="107000"/>
                        </a:lnSpc>
                        <a:spcAft>
                          <a:spcPts val="800"/>
                        </a:spcAft>
                      </a:pPr>
                      <a:r>
                        <a:rPr lang="en-US" sz="1200" b="0" baseline="0" dirty="0">
                          <a:solidFill>
                            <a:schemeClr val="tx1"/>
                          </a:solidFill>
                          <a:effectLst/>
                          <a:latin typeface="Times New Roman" panose="02020603050405020304" pitchFamily="18" charset="0"/>
                          <a:cs typeface="Times New Roman" panose="02020603050405020304" pitchFamily="18" charset="0"/>
                        </a:rPr>
                        <a:t>X direction Lorentz force/octant (</a:t>
                      </a:r>
                      <a:r>
                        <a:rPr lang="en-US" sz="1200" b="0" baseline="0" dirty="0" err="1">
                          <a:solidFill>
                            <a:schemeClr val="tx1"/>
                          </a:solidFill>
                          <a:effectLst/>
                          <a:latin typeface="Times New Roman" panose="02020603050405020304" pitchFamily="18" charset="0"/>
                          <a:cs typeface="Times New Roman" panose="02020603050405020304" pitchFamily="18" charset="0"/>
                        </a:rPr>
                        <a:t>kN</a:t>
                      </a:r>
                      <a:r>
                        <a:rPr lang="en-US" sz="1200" b="0" baseline="0" dirty="0">
                          <a:solidFill>
                            <a:schemeClr val="tx1"/>
                          </a:solidFill>
                          <a:effectLst/>
                          <a:latin typeface="Times New Roman" panose="02020603050405020304" pitchFamily="18" charset="0"/>
                          <a:cs typeface="Times New Roman" panose="02020603050405020304" pitchFamily="18" charset="0"/>
                        </a:rPr>
                        <a:t>)</a:t>
                      </a:r>
                      <a:endParaRPr lang="en-US" sz="1200" b="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tc>
                  <a:txBody>
                    <a:bodyPr/>
                    <a:lstStyle/>
                    <a:p>
                      <a:pPr algn="ctr">
                        <a:lnSpc>
                          <a:spcPct val="107000"/>
                        </a:lnSpc>
                        <a:spcAft>
                          <a:spcPts val="800"/>
                        </a:spcAft>
                      </a:pPr>
                      <a:r>
                        <a:rPr lang="en-US" altLang="zh-CN" sz="1200" b="0" baseline="0" dirty="0" smtClean="0">
                          <a:solidFill>
                            <a:schemeClr val="tx1"/>
                          </a:solidFill>
                          <a:effectLst/>
                          <a:latin typeface="Times New Roman" panose="02020603050405020304" pitchFamily="18" charset="0"/>
                          <a:ea typeface="+mn-ea"/>
                          <a:cs typeface="Times New Roman" panose="02020603050405020304" pitchFamily="18" charset="0"/>
                        </a:rPr>
                        <a:t>24.6</a:t>
                      </a:r>
                    </a:p>
                  </a:txBody>
                  <a:tcPr marL="68577" marR="68577" marT="0" marB="0"/>
                </a:tc>
                <a:extLst>
                  <a:ext uri="{0D108BD9-81ED-4DB2-BD59-A6C34878D82A}">
                    <a16:rowId xmlns:a16="http://schemas.microsoft.com/office/drawing/2014/main" val="10013"/>
                  </a:ext>
                </a:extLst>
              </a:tr>
              <a:tr h="412750">
                <a:tc>
                  <a:txBody>
                    <a:bodyPr/>
                    <a:lstStyle/>
                    <a:p>
                      <a:pPr>
                        <a:lnSpc>
                          <a:spcPct val="107000"/>
                        </a:lnSpc>
                        <a:spcAft>
                          <a:spcPts val="800"/>
                        </a:spcAft>
                      </a:pPr>
                      <a:r>
                        <a:rPr lang="en-US" sz="1200" b="0" baseline="0" dirty="0">
                          <a:solidFill>
                            <a:schemeClr val="tx1"/>
                          </a:solidFill>
                          <a:effectLst/>
                          <a:latin typeface="Times New Roman" panose="02020603050405020304" pitchFamily="18" charset="0"/>
                          <a:cs typeface="Times New Roman" panose="02020603050405020304" pitchFamily="18" charset="0"/>
                        </a:rPr>
                        <a:t>Y direction Lorentz force/octant (</a:t>
                      </a:r>
                      <a:r>
                        <a:rPr lang="en-US" sz="1200" b="0" baseline="0" dirty="0" err="1">
                          <a:solidFill>
                            <a:schemeClr val="tx1"/>
                          </a:solidFill>
                          <a:effectLst/>
                          <a:latin typeface="Times New Roman" panose="02020603050405020304" pitchFamily="18" charset="0"/>
                          <a:cs typeface="Times New Roman" panose="02020603050405020304" pitchFamily="18" charset="0"/>
                        </a:rPr>
                        <a:t>kN</a:t>
                      </a:r>
                      <a:r>
                        <a:rPr lang="en-US" sz="1200" b="0" baseline="0" dirty="0">
                          <a:solidFill>
                            <a:schemeClr val="tx1"/>
                          </a:solidFill>
                          <a:effectLst/>
                          <a:latin typeface="Times New Roman" panose="02020603050405020304" pitchFamily="18" charset="0"/>
                          <a:cs typeface="Times New Roman" panose="02020603050405020304" pitchFamily="18" charset="0"/>
                        </a:rPr>
                        <a:t>)</a:t>
                      </a:r>
                      <a:endParaRPr lang="en-US" sz="1200" b="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tc>
                <a:tc>
                  <a:txBody>
                    <a:bodyPr/>
                    <a:lstStyle/>
                    <a:p>
                      <a:pPr algn="ctr">
                        <a:lnSpc>
                          <a:spcPct val="107000"/>
                        </a:lnSpc>
                        <a:spcAft>
                          <a:spcPts val="800"/>
                        </a:spcAft>
                      </a:pPr>
                      <a:r>
                        <a:rPr lang="en-US" altLang="zh-CN" sz="1200" b="0" baseline="0" dirty="0" smtClean="0">
                          <a:solidFill>
                            <a:schemeClr val="tx1"/>
                          </a:solidFill>
                          <a:effectLst/>
                          <a:latin typeface="Times New Roman" panose="02020603050405020304" pitchFamily="18" charset="0"/>
                          <a:ea typeface="+mn-ea"/>
                          <a:cs typeface="Times New Roman" panose="02020603050405020304" pitchFamily="18" charset="0"/>
                        </a:rPr>
                        <a:t>-23.7</a:t>
                      </a:r>
                    </a:p>
                  </a:txBody>
                  <a:tcPr marL="68577" marR="68577" marT="0" marB="0"/>
                </a:tc>
                <a:extLst>
                  <a:ext uri="{0D108BD9-81ED-4DB2-BD59-A6C34878D82A}">
                    <a16:rowId xmlns:a16="http://schemas.microsoft.com/office/drawing/2014/main" val="10014"/>
                  </a:ext>
                </a:extLst>
              </a:tr>
              <a:tr h="294640">
                <a:tc>
                  <a:txBody>
                    <a:bodyPr/>
                    <a:lstStyle/>
                    <a:p>
                      <a:pPr>
                        <a:lnSpc>
                          <a:spcPct val="107000"/>
                        </a:lnSpc>
                        <a:spcAft>
                          <a:spcPts val="800"/>
                        </a:spcAft>
                      </a:pPr>
                      <a:r>
                        <a:rPr lang="en-US" altLang="zh-CN" sz="1200" b="0" baseline="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Net weight (kg)</a:t>
                      </a:r>
                    </a:p>
                  </a:txBody>
                  <a:tcPr marL="68577" marR="68577" marT="0" marB="0"/>
                </a:tc>
                <a:tc>
                  <a:txBody>
                    <a:bodyPr/>
                    <a:lstStyle/>
                    <a:p>
                      <a:pPr algn="ctr">
                        <a:lnSpc>
                          <a:spcPct val="107000"/>
                        </a:lnSpc>
                        <a:spcAft>
                          <a:spcPts val="800"/>
                        </a:spcAft>
                      </a:pPr>
                      <a:r>
                        <a:rPr lang="en-US" altLang="zh-CN" sz="1200" b="0" baseline="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25</a:t>
                      </a:r>
                    </a:p>
                  </a:txBody>
                  <a:tcPr marL="68577" marR="68577" marT="0" marB="0"/>
                </a:tc>
                <a:extLst>
                  <a:ext uri="{0D108BD9-81ED-4DB2-BD59-A6C34878D82A}">
                    <a16:rowId xmlns:a16="http://schemas.microsoft.com/office/drawing/2014/main" val="10015"/>
                  </a:ext>
                </a:extLst>
              </a:tr>
            </a:tbl>
          </a:graphicData>
        </a:graphic>
      </p:graphicFrame>
      <p:sp>
        <p:nvSpPr>
          <p:cNvPr id="22" name="标题 1"/>
          <p:cNvSpPr txBox="1">
            <a:spLocks/>
          </p:cNvSpPr>
          <p:nvPr/>
        </p:nvSpPr>
        <p:spPr>
          <a:xfrm>
            <a:off x="0" y="-449"/>
            <a:ext cx="12192000" cy="788130"/>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sz="3200" kern="0" dirty="0" smtClean="0">
                <a:solidFill>
                  <a:schemeClr val="bg1"/>
                </a:solidFill>
                <a:latin typeface="Arial" panose="020B0604020202020204" pitchFamily="34" charset="0"/>
                <a:cs typeface="Arial" panose="020B0604020202020204" pitchFamily="34" charset="0"/>
              </a:rPr>
              <a:t>CEPC QD0 SC Magnet R&amp;D (0.5 m short model)</a:t>
            </a:r>
          </a:p>
        </p:txBody>
      </p:sp>
    </p:spTree>
    <p:custDataLst>
      <p:tags r:id="rId1"/>
    </p:custDataLst>
    <p:extLst>
      <p:ext uri="{BB962C8B-B14F-4D97-AF65-F5344CB8AC3E}">
        <p14:creationId xmlns:p14="http://schemas.microsoft.com/office/powerpoint/2010/main" val="875001701"/>
      </p:ext>
    </p:extLst>
  </p:cSld>
  <p:clrMapOvr>
    <a:masterClrMapping/>
  </p:clrMapOvr>
  <mc:AlternateContent xmlns:mc="http://schemas.openxmlformats.org/markup-compatibility/2006">
    <mc:Choice xmlns:p14="http://schemas.microsoft.com/office/powerpoint/2010/main" Requires="p14">
      <p:transition spd="slow" p14:dur="2000" advTm="41789"/>
    </mc:Choice>
    <mc:Fallback>
      <p:transition spd="slow" advTm="41789"/>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Recommendations to </a:t>
            </a:r>
            <a:r>
              <a:rPr lang="en-US" altLang="zh-CN" sz="3200" kern="0" dirty="0">
                <a:solidFill>
                  <a:schemeClr val="bg1"/>
                </a:solidFill>
                <a:latin typeface="Arial" panose="020B0604020202020204" pitchFamily="34" charset="0"/>
                <a:cs typeface="Arial" panose="020B0604020202020204" pitchFamily="34" charset="0"/>
              </a:rPr>
              <a:t>SC Magnet </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18" name="文本框 42">
            <a:extLst>
              <a:ext uri="{FF2B5EF4-FFF2-40B4-BE49-F238E27FC236}">
                <a16:creationId xmlns:a16="http://schemas.microsoft.com/office/drawing/2014/main" id="{EF9B9541-540A-4865-8767-AD14094D507F}"/>
              </a:ext>
            </a:extLst>
          </p:cNvPr>
          <p:cNvSpPr txBox="1"/>
          <p:nvPr/>
        </p:nvSpPr>
        <p:spPr>
          <a:xfrm>
            <a:off x="388077" y="1852613"/>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Estimate the electromagnetic force between the detector solenoid and the compensation solenoids, iron yokes of the quadrupoles </a:t>
            </a:r>
            <a:r>
              <a:rPr lang="en-US" altLang="zh-CN" sz="2000" dirty="0" err="1" smtClean="0">
                <a:solidFill>
                  <a:srgbClr val="C00000"/>
                </a:solidFill>
                <a:latin typeface="Arial" panose="020B0604020202020204" pitchFamily="34" charset="0"/>
                <a:cs typeface="Arial" panose="020B0604020202020204" pitchFamily="34" charset="0"/>
              </a:rPr>
              <a:t>ect</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7F552FA-C358-4F70-9CE8-3E41459FCE36}" type="slidenum">
              <a:rPr lang="zh-CN" altLang="en-US" smtClean="0"/>
              <a:t>52</a:t>
            </a:fld>
            <a:endParaRPr lang="zh-CN" altLang="en-US" dirty="0"/>
          </a:p>
        </p:txBody>
      </p:sp>
      <p:sp>
        <p:nvSpPr>
          <p:cNvPr id="6" name="文本框 42">
            <a:extLst>
              <a:ext uri="{FF2B5EF4-FFF2-40B4-BE49-F238E27FC236}">
                <a16:creationId xmlns:a16="http://schemas.microsoft.com/office/drawing/2014/main" id="{EF9B9541-540A-4865-8767-AD14094D507F}"/>
              </a:ext>
            </a:extLst>
          </p:cNvPr>
          <p:cNvSpPr txBox="1"/>
          <p:nvPr/>
        </p:nvSpPr>
        <p:spPr>
          <a:xfrm>
            <a:off x="388077" y="2721322"/>
            <a:ext cx="11415846"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Evaluate the load line ratio for each magnet</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7" name="文本框 42">
            <a:extLst>
              <a:ext uri="{FF2B5EF4-FFF2-40B4-BE49-F238E27FC236}">
                <a16:creationId xmlns:a16="http://schemas.microsoft.com/office/drawing/2014/main" id="{EF9B9541-540A-4865-8767-AD14094D507F}"/>
              </a:ext>
            </a:extLst>
          </p:cNvPr>
          <p:cNvSpPr txBox="1"/>
          <p:nvPr/>
        </p:nvSpPr>
        <p:spPr>
          <a:xfrm>
            <a:off x="388077" y="3355866"/>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The field cross-talk between the magnets, such as Q1a and Q1b should be estimated and taken into account in the design</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8" name="文本框 42">
            <a:extLst>
              <a:ext uri="{FF2B5EF4-FFF2-40B4-BE49-F238E27FC236}">
                <a16:creationId xmlns:a16="http://schemas.microsoft.com/office/drawing/2014/main" id="{EF9B9541-540A-4865-8767-AD14094D507F}"/>
              </a:ext>
            </a:extLst>
          </p:cNvPr>
          <p:cNvSpPr txBox="1"/>
          <p:nvPr/>
        </p:nvSpPr>
        <p:spPr>
          <a:xfrm>
            <a:off x="388077" y="4175046"/>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Clarify the required number and kinds of corrector magnets. Collaboration with the optics group is essential </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9" name="文本框 42">
            <a:extLst>
              <a:ext uri="{FF2B5EF4-FFF2-40B4-BE49-F238E27FC236}">
                <a16:creationId xmlns:a16="http://schemas.microsoft.com/office/drawing/2014/main" id="{EF9B9541-540A-4865-8767-AD14094D507F}"/>
              </a:ext>
            </a:extLst>
          </p:cNvPr>
          <p:cNvSpPr txBox="1"/>
          <p:nvPr/>
        </p:nvSpPr>
        <p:spPr>
          <a:xfrm>
            <a:off x="388077" y="4942345"/>
            <a:ext cx="11415846"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Clarify the structure of the cryostat. Collaboration with the MDI group will be needed</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0" name="文本框 42">
            <a:extLst>
              <a:ext uri="{FF2B5EF4-FFF2-40B4-BE49-F238E27FC236}">
                <a16:creationId xmlns:a16="http://schemas.microsoft.com/office/drawing/2014/main" id="{EF9B9541-540A-4865-8767-AD14094D507F}"/>
              </a:ext>
            </a:extLst>
          </p:cNvPr>
          <p:cNvSpPr txBox="1"/>
          <p:nvPr/>
        </p:nvSpPr>
        <p:spPr>
          <a:xfrm>
            <a:off x="388077" y="5496717"/>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Check the solenoid field profile of the detector solenoid along z, which has a large field gradient in the detector, which produces the large electro-magnetic force on the compensation solenoid</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6" name="TextBox 15"/>
          <p:cNvSpPr txBox="1"/>
          <p:nvPr/>
        </p:nvSpPr>
        <p:spPr>
          <a:xfrm rot="20702193">
            <a:off x="1202689" y="2009830"/>
            <a:ext cx="9997426" cy="3108543"/>
          </a:xfrm>
          <a:prstGeom prst="rect">
            <a:avLst/>
          </a:prstGeom>
          <a:solidFill>
            <a:schemeClr val="bg1"/>
          </a:solidFill>
          <a:ln w="31750">
            <a:solidFill>
              <a:srgbClr val="002060"/>
            </a:solidFill>
          </a:ln>
        </p:spPr>
        <p:txBody>
          <a:bodyPr wrap="square" rtlCol="0">
            <a:spAutoFit/>
          </a:bodyPr>
          <a:lstStyle/>
          <a:p>
            <a:pPr marL="285750" indent="-285750">
              <a:buFont typeface="Wingdings" panose="05000000000000000000" pitchFamily="2" charset="2"/>
              <a:buChar char="Ø"/>
            </a:pPr>
            <a:r>
              <a:rPr lang="en-US" altLang="zh-CN" sz="2800" dirty="0" smtClean="0">
                <a:latin typeface="Arial" panose="020B0604020202020204" pitchFamily="34" charset="0"/>
                <a:cs typeface="Arial" panose="020B0604020202020204" pitchFamily="34" charset="0"/>
              </a:rPr>
              <a:t> The priority is accomplish the on-going cos2</a:t>
            </a:r>
            <a:r>
              <a:rPr lang="el-GR" altLang="zh-CN" sz="2800" dirty="0" smtClean="0">
                <a:latin typeface="Arial" panose="020B0604020202020204" pitchFamily="34" charset="0"/>
                <a:ea typeface="Malgun Gothic" panose="020B0503020000020004" pitchFamily="34" charset="-127"/>
                <a:cs typeface="Arial" panose="020B0604020202020204" pitchFamily="34" charset="0"/>
              </a:rPr>
              <a:t>θ</a:t>
            </a:r>
            <a:r>
              <a:rPr lang="en-US" altLang="zh-CN" sz="2800" dirty="0" smtClean="0">
                <a:latin typeface="Arial" panose="020B0604020202020204" pitchFamily="34" charset="0"/>
                <a:ea typeface="Malgun Gothic" panose="020B0503020000020004" pitchFamily="34" charset="-127"/>
                <a:cs typeface="Arial" panose="020B0604020202020204" pitchFamily="34" charset="0"/>
              </a:rPr>
              <a:t> type SCQ prototype</a:t>
            </a:r>
          </a:p>
          <a:p>
            <a:pPr marL="285750" indent="-285750">
              <a:buFont typeface="Wingdings" panose="05000000000000000000" pitchFamily="2" charset="2"/>
              <a:buChar char="Ø"/>
            </a:pPr>
            <a:r>
              <a:rPr lang="en-US" altLang="zh-CN" sz="2800" dirty="0">
                <a:latin typeface="Arial" panose="020B0604020202020204" pitchFamily="34" charset="0"/>
                <a:ea typeface="Malgun Gothic" panose="020B0503020000020004" pitchFamily="34" charset="-127"/>
                <a:cs typeface="Arial" panose="020B0604020202020204" pitchFamily="34" charset="0"/>
              </a:rPr>
              <a:t> </a:t>
            </a:r>
            <a:r>
              <a:rPr lang="en-US" altLang="zh-CN" sz="2800" dirty="0" smtClean="0">
                <a:latin typeface="Arial" panose="020B0604020202020204" pitchFamily="34" charset="0"/>
                <a:ea typeface="Malgun Gothic" panose="020B0503020000020004" pitchFamily="34" charset="-127"/>
                <a:cs typeface="Arial" panose="020B0604020202020204" pitchFamily="34" charset="0"/>
              </a:rPr>
              <a:t>Doing the magnet measurement, collect needed data for further studies, such as magnet field crosstalk</a:t>
            </a:r>
          </a:p>
          <a:p>
            <a:pPr marL="285750" indent="-285750">
              <a:buFont typeface="Wingdings" panose="05000000000000000000" pitchFamily="2" charset="2"/>
              <a:buChar char="Ø"/>
            </a:pPr>
            <a:r>
              <a:rPr lang="en-US" altLang="zh-CN" sz="2800" dirty="0">
                <a:latin typeface="Arial" panose="020B0604020202020204" pitchFamily="34" charset="0"/>
                <a:ea typeface="Malgun Gothic" panose="020B0503020000020004" pitchFamily="34" charset="-127"/>
                <a:cs typeface="Arial" panose="020B0604020202020204" pitchFamily="34" charset="0"/>
              </a:rPr>
              <a:t> </a:t>
            </a:r>
            <a:r>
              <a:rPr lang="en-US" altLang="zh-CN" sz="2800" dirty="0" smtClean="0">
                <a:latin typeface="Arial" panose="020B0604020202020204" pitchFamily="34" charset="0"/>
                <a:ea typeface="Malgun Gothic" panose="020B0503020000020004" pitchFamily="34" charset="-127"/>
                <a:cs typeface="Arial" panose="020B0604020202020204" pitchFamily="34" charset="0"/>
              </a:rPr>
              <a:t>Cryostat prototyping with available funding</a:t>
            </a:r>
          </a:p>
          <a:p>
            <a:pPr marL="285750" indent="-285750">
              <a:buFont typeface="Wingdings" panose="05000000000000000000" pitchFamily="2" charset="2"/>
              <a:buChar char="Ø"/>
            </a:pPr>
            <a:r>
              <a:rPr lang="en-US" altLang="zh-CN" sz="2800" dirty="0">
                <a:latin typeface="Arial" panose="020B0604020202020204" pitchFamily="34" charset="0"/>
                <a:ea typeface="Malgun Gothic" panose="020B0503020000020004" pitchFamily="34" charset="-127"/>
                <a:cs typeface="Arial" panose="020B0604020202020204" pitchFamily="34" charset="0"/>
              </a:rPr>
              <a:t> </a:t>
            </a:r>
            <a:r>
              <a:rPr lang="en-US" altLang="zh-CN" sz="2800" dirty="0" smtClean="0">
                <a:latin typeface="Arial" panose="020B0604020202020204" pitchFamily="34" charset="0"/>
                <a:ea typeface="Malgun Gothic" panose="020B0503020000020004" pitchFamily="34" charset="-127"/>
                <a:cs typeface="Arial" panose="020B0604020202020204" pitchFamily="34" charset="0"/>
              </a:rPr>
              <a:t>Comprehensive magnetic force studies including detector coils</a:t>
            </a:r>
            <a:endParaRPr lang="zh-CN" alt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4592423"/>
      </p:ext>
    </p:extLst>
  </p:cSld>
  <p:clrMapOvr>
    <a:masterClrMapping/>
  </p:clrMapOvr>
  <mc:AlternateContent xmlns:mc="http://schemas.openxmlformats.org/markup-compatibility/2006">
    <mc:Choice xmlns:p14="http://schemas.microsoft.com/office/powerpoint/2010/main" Requires="p14">
      <p:transition spd="slow" p14:dur="2000" advTm="86100"/>
    </mc:Choice>
    <mc:Fallback>
      <p:transition spd="slow" advTm="861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880140" y="6313130"/>
            <a:ext cx="2700000" cy="316800"/>
          </a:xfrm>
        </p:spPr>
        <p:txBody>
          <a:bodyPr/>
          <a:lstStyle/>
          <a:p>
            <a:fld id="{49AE70B2-8BF9-45C0-BB95-33D1B9D3A854}" type="slidenum">
              <a:rPr lang="zh-CN" altLang="en-US" smtClean="0"/>
              <a:t>53</a:t>
            </a:fld>
            <a:endParaRPr lang="zh-CN" altLang="en-US" dirty="0"/>
          </a:p>
        </p:txBody>
      </p:sp>
      <p:sp>
        <p:nvSpPr>
          <p:cNvPr id="31" name="文本框 30"/>
          <p:cNvSpPr txBox="1"/>
          <p:nvPr/>
        </p:nvSpPr>
        <p:spPr>
          <a:xfrm>
            <a:off x="35560" y="5944711"/>
            <a:ext cx="3870960" cy="368300"/>
          </a:xfrm>
          <a:prstGeom prst="rect">
            <a:avLst/>
          </a:prstGeom>
          <a:solidFill>
            <a:schemeClr val="bg1"/>
          </a:solidFill>
        </p:spPr>
        <p:txBody>
          <a:bodyPr wrap="square" rtlCol="0">
            <a:spAutoFit/>
          </a:bodyPr>
          <a:lstStyle/>
          <a:p>
            <a:pPr algn="ctr"/>
            <a:r>
              <a:rPr lang="en-US" altLang="zh-CN" dirty="0"/>
              <a:t>Dazhang Li, CPS, September 2019</a:t>
            </a:r>
            <a:endParaRPr lang="zh-CN" altLang="en-US" dirty="0"/>
          </a:p>
        </p:txBody>
      </p:sp>
      <p:graphicFrame>
        <p:nvGraphicFramePr>
          <p:cNvPr id="17" name="表格 16"/>
          <p:cNvGraphicFramePr>
            <a:graphicFrameLocks noGrp="1"/>
          </p:cNvGraphicFramePr>
          <p:nvPr>
            <p:custDataLst>
              <p:tags r:id="rId1"/>
            </p:custDataLst>
          </p:nvPr>
        </p:nvGraphicFramePr>
        <p:xfrm>
          <a:off x="35496" y="1104468"/>
          <a:ext cx="4392488" cy="2108944"/>
        </p:xfrm>
        <a:graphic>
          <a:graphicData uri="http://schemas.openxmlformats.org/drawingml/2006/table">
            <a:tbl>
              <a:tblPr>
                <a:tableStyleId>{5C22544A-7EE6-4342-B048-85BDC9FD1C3A}</a:tableStyleId>
              </a:tblPr>
              <a:tblGrid>
                <a:gridCol w="2880320">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402529">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800" b="0" kern="1200" dirty="0">
                          <a:solidFill>
                            <a:schemeClr val="tx1"/>
                          </a:solidFill>
                          <a:latin typeface="+mn-lt"/>
                          <a:ea typeface="+mn-ea"/>
                          <a:cs typeface="+mn-cs"/>
                        </a:rPr>
                        <a:t>Booster Requirement</a:t>
                      </a:r>
                    </a:p>
                  </a:txBody>
                  <a:tcPr marL="3928" marR="3928" marT="3928" marB="0" anchor="ctr">
                    <a:solidFill>
                      <a:srgbClr val="BBE0E3"/>
                    </a:solidFill>
                  </a:tcPr>
                </a:tc>
                <a:tc hMerge="1">
                  <a:txBody>
                    <a:bodyPr/>
                    <a:lstStyle/>
                    <a:p>
                      <a:endParaRPr lang="zh-CN"/>
                    </a:p>
                  </a:txBody>
                  <a:tcPr marL="3928" marR="3928" marT="3928" marB="0" anchor="ctr">
                    <a:solidFill>
                      <a:srgbClr val="BBE0E3"/>
                    </a:solidFill>
                  </a:tcPr>
                </a:tc>
                <a:extLst>
                  <a:ext uri="{0D108BD9-81ED-4DB2-BD59-A6C34878D82A}">
                    <a16:rowId xmlns:a16="http://schemas.microsoft.com/office/drawing/2014/main" val="10000"/>
                  </a:ext>
                </a:extLst>
              </a:tr>
              <a:tr h="267533">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800" b="0" kern="1200" dirty="0">
                          <a:solidFill>
                            <a:schemeClr val="tx1"/>
                          </a:solidFill>
                          <a:latin typeface="+mn-lt"/>
                          <a:ea typeface="+mn-ea"/>
                          <a:cs typeface="+mn-cs"/>
                        </a:rPr>
                        <a:t>Energy</a:t>
                      </a:r>
                      <a:r>
                        <a:rPr lang="zh-CN" altLang="en-US" sz="1800" b="0" kern="1200" dirty="0">
                          <a:solidFill>
                            <a:schemeClr val="tx1"/>
                          </a:solidFill>
                          <a:latin typeface="+mn-lt"/>
                          <a:ea typeface="+mn-ea"/>
                          <a:cs typeface="+mn-cs"/>
                        </a:rPr>
                        <a:t>（</a:t>
                      </a:r>
                      <a:r>
                        <a:rPr lang="en-US" altLang="zh-CN" sz="1800" b="0" kern="1200" dirty="0">
                          <a:solidFill>
                            <a:schemeClr val="tx1"/>
                          </a:solidFill>
                          <a:latin typeface="+mn-lt"/>
                          <a:ea typeface="+mn-ea"/>
                          <a:cs typeface="+mn-cs"/>
                        </a:rPr>
                        <a:t>GeV</a:t>
                      </a:r>
                      <a:r>
                        <a:rPr lang="zh-CN" altLang="en-US" sz="1800" b="0" kern="1200" dirty="0">
                          <a:solidFill>
                            <a:schemeClr val="tx1"/>
                          </a:solidFill>
                          <a:latin typeface="+mn-lt"/>
                          <a:ea typeface="+mn-ea"/>
                          <a:cs typeface="+mn-cs"/>
                        </a:rPr>
                        <a:t>）</a:t>
                      </a:r>
                      <a:endParaRPr lang="en-US" sz="1800" b="0" kern="1200" dirty="0">
                        <a:solidFill>
                          <a:schemeClr val="tx1"/>
                        </a:solidFill>
                        <a:latin typeface="+mn-lt"/>
                        <a:ea typeface="+mn-ea"/>
                        <a:cs typeface="+mn-cs"/>
                      </a:endParaRPr>
                    </a:p>
                  </a:txBody>
                  <a:tcPr marL="3928" marR="3928" marT="3928" marB="0" anchor="ctr">
                    <a:solidFill>
                      <a:srgbClr val="E7F3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b="0" kern="1200" dirty="0">
                          <a:solidFill>
                            <a:srgbClr val="FF0000"/>
                          </a:solidFill>
                          <a:latin typeface="+mn-lt"/>
                          <a:ea typeface="+mn-ea"/>
                          <a:cs typeface="+mn-cs"/>
                        </a:rPr>
                        <a:t>45.5 (0.2%)</a:t>
                      </a:r>
                    </a:p>
                  </a:txBody>
                  <a:tcPr marL="3928" marR="3928" marT="3928" marB="0" anchor="ctr">
                    <a:solidFill>
                      <a:srgbClr val="E7F3F4"/>
                    </a:solidFill>
                  </a:tcPr>
                </a:tc>
                <a:extLst>
                  <a:ext uri="{0D108BD9-81ED-4DB2-BD59-A6C34878D82A}">
                    <a16:rowId xmlns:a16="http://schemas.microsoft.com/office/drawing/2014/main" val="10001"/>
                  </a:ext>
                </a:extLst>
              </a:tr>
              <a:tr h="30226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800" b="0" kern="1200" dirty="0">
                          <a:solidFill>
                            <a:schemeClr val="tx1"/>
                          </a:solidFill>
                          <a:latin typeface="+mn-lt"/>
                          <a:ea typeface="+mn-ea"/>
                          <a:cs typeface="+mn-cs"/>
                        </a:rPr>
                        <a:t>Bunch Charge</a:t>
                      </a:r>
                      <a:r>
                        <a:rPr lang="zh-CN" altLang="en-US" sz="1800" b="0" kern="1200" dirty="0">
                          <a:solidFill>
                            <a:schemeClr val="tx1"/>
                          </a:solidFill>
                          <a:latin typeface="+mn-lt"/>
                          <a:ea typeface="+mn-ea"/>
                          <a:cs typeface="+mn-cs"/>
                        </a:rPr>
                        <a:t>（</a:t>
                      </a:r>
                      <a:r>
                        <a:rPr lang="en-US" altLang="zh-CN" sz="1800" b="0" kern="1200" dirty="0">
                          <a:solidFill>
                            <a:schemeClr val="tx1"/>
                          </a:solidFill>
                          <a:latin typeface="+mn-lt"/>
                          <a:ea typeface="+mn-ea"/>
                          <a:cs typeface="+mn-cs"/>
                        </a:rPr>
                        <a:t>nC</a:t>
                      </a:r>
                      <a:r>
                        <a:rPr lang="zh-CN" altLang="en-US" sz="1800" b="0" kern="1200" dirty="0">
                          <a:solidFill>
                            <a:schemeClr val="tx1"/>
                          </a:solidFill>
                          <a:latin typeface="+mn-lt"/>
                          <a:ea typeface="+mn-ea"/>
                          <a:cs typeface="+mn-cs"/>
                        </a:rPr>
                        <a:t>）</a:t>
                      </a:r>
                      <a:endParaRPr lang="en-US" sz="1800" b="0" kern="1200" dirty="0">
                        <a:solidFill>
                          <a:schemeClr val="tx1"/>
                        </a:solidFill>
                        <a:latin typeface="+mn-lt"/>
                        <a:ea typeface="+mn-ea"/>
                        <a:cs typeface="+mn-cs"/>
                      </a:endParaRPr>
                    </a:p>
                  </a:txBody>
                  <a:tcPr marL="3928" marR="3928" marT="3928" marB="0" anchor="ctr">
                    <a:solidFill>
                      <a:srgbClr val="F3F9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b="0" kern="1200" dirty="0">
                          <a:solidFill>
                            <a:srgbClr val="FF0000"/>
                          </a:solidFill>
                          <a:latin typeface="+mn-lt"/>
                          <a:ea typeface="+mn-ea"/>
                          <a:cs typeface="+mn-cs"/>
                        </a:rPr>
                        <a:t>0.78</a:t>
                      </a:r>
                    </a:p>
                  </a:txBody>
                  <a:tcPr marL="3928" marR="3928" marT="3928" marB="0" anchor="ctr">
                    <a:solidFill>
                      <a:srgbClr val="F3F9FA"/>
                    </a:solidFill>
                  </a:tcPr>
                </a:tc>
                <a:extLst>
                  <a:ext uri="{0D108BD9-81ED-4DB2-BD59-A6C34878D82A}">
                    <a16:rowId xmlns:a16="http://schemas.microsoft.com/office/drawing/2014/main" val="10002"/>
                  </a:ext>
                </a:extLst>
              </a:tr>
              <a:tr h="267533">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800" b="0" kern="1200" dirty="0">
                          <a:solidFill>
                            <a:schemeClr val="tx1"/>
                          </a:solidFill>
                          <a:latin typeface="+mn-lt"/>
                          <a:ea typeface="+mn-ea"/>
                          <a:cs typeface="+mn-cs"/>
                        </a:rPr>
                        <a:t>Bunch length(um)</a:t>
                      </a:r>
                    </a:p>
                  </a:txBody>
                  <a:tcPr marL="3928" marR="3928" marT="3928" marB="0" anchor="ctr">
                    <a:solidFill>
                      <a:srgbClr val="E7F3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b="0" kern="1200" dirty="0">
                          <a:solidFill>
                            <a:schemeClr val="tx1"/>
                          </a:solidFill>
                          <a:latin typeface="+mn-lt"/>
                          <a:ea typeface="+mn-ea"/>
                          <a:cs typeface="+mn-cs"/>
                        </a:rPr>
                        <a:t>&lt;3000</a:t>
                      </a:r>
                    </a:p>
                  </a:txBody>
                  <a:tcPr marL="3928" marR="3928" marT="3928" marB="0" anchor="ctr">
                    <a:solidFill>
                      <a:srgbClr val="E7F3F4"/>
                    </a:solidFill>
                  </a:tcPr>
                </a:tc>
                <a:extLst>
                  <a:ext uri="{0D108BD9-81ED-4DB2-BD59-A6C34878D82A}">
                    <a16:rowId xmlns:a16="http://schemas.microsoft.com/office/drawing/2014/main" val="10003"/>
                  </a:ext>
                </a:extLst>
              </a:tr>
              <a:tr h="267533">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800" b="0" kern="1200" dirty="0">
                          <a:solidFill>
                            <a:schemeClr val="tx1"/>
                          </a:solidFill>
                          <a:latin typeface="+mn-lt"/>
                          <a:ea typeface="+mn-ea"/>
                          <a:cs typeface="+mn-cs"/>
                        </a:rPr>
                        <a:t>Energy Spread(%)</a:t>
                      </a:r>
                    </a:p>
                  </a:txBody>
                  <a:tcPr marL="3928" marR="3928" marT="3928" marB="0" anchor="ctr">
                    <a:solidFill>
                      <a:srgbClr val="F3F9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b="0" kern="1200" dirty="0">
                          <a:solidFill>
                            <a:srgbClr val="FF0000"/>
                          </a:solidFill>
                          <a:latin typeface="+mn-lt"/>
                          <a:ea typeface="+mn-ea"/>
                          <a:cs typeface="+mn-cs"/>
                        </a:rPr>
                        <a:t>0.2</a:t>
                      </a:r>
                    </a:p>
                  </a:txBody>
                  <a:tcPr marL="3928" marR="3928" marT="3928" marB="0" anchor="ctr">
                    <a:solidFill>
                      <a:srgbClr val="F3F9FA"/>
                    </a:solidFill>
                  </a:tcPr>
                </a:tc>
                <a:extLst>
                  <a:ext uri="{0D108BD9-81ED-4DB2-BD59-A6C34878D82A}">
                    <a16:rowId xmlns:a16="http://schemas.microsoft.com/office/drawing/2014/main" val="10004"/>
                  </a:ext>
                </a:extLst>
              </a:tr>
              <a:tr h="291163">
                <a:tc>
                  <a:txBody>
                    <a:bodyPr/>
                    <a:lstStyle/>
                    <a:p>
                      <a:pPr algn="ctr" fontAlgn="ctr"/>
                      <a:r>
                        <a:rPr lang="en-US" altLang="zh-CN" sz="1800" u="none" strike="noStrike" kern="1200" dirty="0">
                          <a:solidFill>
                            <a:schemeClr val="dk1"/>
                          </a:solidFill>
                          <a:effectLst/>
                          <a:latin typeface="+mn-lt"/>
                          <a:ea typeface="+mn-ea"/>
                          <a:cs typeface="+mn-cs"/>
                        </a:rPr>
                        <a:t>ε</a:t>
                      </a:r>
                      <a:r>
                        <a:rPr lang="en-US" altLang="zh-CN" sz="1800" u="none" strike="noStrike" kern="1200" baseline="-25000" dirty="0">
                          <a:solidFill>
                            <a:schemeClr val="dk1"/>
                          </a:solidFill>
                          <a:effectLst/>
                          <a:latin typeface="+mn-lt"/>
                          <a:ea typeface="+mn-ea"/>
                          <a:cs typeface="+mn-cs"/>
                        </a:rPr>
                        <a:t>N</a:t>
                      </a:r>
                      <a:r>
                        <a:rPr lang="en-US" altLang="zh-CN" sz="1800" u="none" strike="noStrike" kern="1200" dirty="0">
                          <a:solidFill>
                            <a:schemeClr val="dk1"/>
                          </a:solidFill>
                          <a:effectLst/>
                          <a:latin typeface="+mn-lt"/>
                          <a:ea typeface="+mn-ea"/>
                          <a:cs typeface="+mn-cs"/>
                        </a:rPr>
                        <a:t>(</a:t>
                      </a:r>
                      <a:r>
                        <a:rPr lang="el-GR" altLang="zh-CN" sz="1800" u="none" strike="noStrike" kern="1200" dirty="0">
                          <a:solidFill>
                            <a:schemeClr val="dk1"/>
                          </a:solidFill>
                          <a:effectLst/>
                          <a:latin typeface="+mn-lt"/>
                          <a:ea typeface="+mn-ea"/>
                          <a:cs typeface="+mn-cs"/>
                        </a:rPr>
                        <a:t>μ</a:t>
                      </a:r>
                      <a:r>
                        <a:rPr lang="en-US" altLang="zh-CN" sz="1800" u="none" strike="noStrike" kern="1200" dirty="0">
                          <a:solidFill>
                            <a:schemeClr val="dk1"/>
                          </a:solidFill>
                          <a:effectLst/>
                          <a:latin typeface="+mn-lt"/>
                          <a:ea typeface="+mn-ea"/>
                          <a:cs typeface="+mn-cs"/>
                        </a:rPr>
                        <a:t>m⸱rad)</a:t>
                      </a:r>
                    </a:p>
                  </a:txBody>
                  <a:tcPr marL="3928" marR="3928" marT="3928" marB="0" anchor="ctr">
                    <a:solidFill>
                      <a:srgbClr val="E7F3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b="0" kern="1200" dirty="0">
                          <a:solidFill>
                            <a:schemeClr val="tx1"/>
                          </a:solidFill>
                          <a:latin typeface="+mn-lt"/>
                          <a:ea typeface="+mn-ea"/>
                          <a:cs typeface="+mn-cs"/>
                        </a:rPr>
                        <a:t>&lt;800</a:t>
                      </a:r>
                    </a:p>
                  </a:txBody>
                  <a:tcPr marL="3928" marR="3928" marT="3928" marB="0" anchor="ctr">
                    <a:solidFill>
                      <a:srgbClr val="E7F3F4"/>
                    </a:solidFill>
                  </a:tcPr>
                </a:tc>
                <a:extLst>
                  <a:ext uri="{0D108BD9-81ED-4DB2-BD59-A6C34878D82A}">
                    <a16:rowId xmlns:a16="http://schemas.microsoft.com/office/drawing/2014/main" val="10005"/>
                  </a:ext>
                </a:extLst>
              </a:tr>
              <a:tr h="267533">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800" b="0" kern="1200" dirty="0">
                          <a:solidFill>
                            <a:schemeClr val="tx1"/>
                          </a:solidFill>
                          <a:latin typeface="+mn-lt"/>
                          <a:ea typeface="+mn-ea"/>
                          <a:cs typeface="+mn-cs"/>
                        </a:rPr>
                        <a:t>Bunch Size(um)</a:t>
                      </a:r>
                    </a:p>
                  </a:txBody>
                  <a:tcPr marL="3928" marR="3928" marT="3928" marB="0" anchor="ctr">
                    <a:solidFill>
                      <a:srgbClr val="F3F9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b="0" kern="1200" dirty="0">
                          <a:solidFill>
                            <a:schemeClr val="tx1"/>
                          </a:solidFill>
                          <a:latin typeface="+mn-lt"/>
                          <a:ea typeface="+mn-ea"/>
                          <a:cs typeface="+mn-cs"/>
                        </a:rPr>
                        <a:t>&lt;2000</a:t>
                      </a:r>
                    </a:p>
                  </a:txBody>
                  <a:tcPr marL="3928" marR="3928" marT="3928" marB="0" anchor="ctr">
                    <a:solidFill>
                      <a:srgbClr val="F3F9FA"/>
                    </a:solidFill>
                  </a:tcPr>
                </a:tc>
                <a:extLst>
                  <a:ext uri="{0D108BD9-81ED-4DB2-BD59-A6C34878D82A}">
                    <a16:rowId xmlns:a16="http://schemas.microsoft.com/office/drawing/2014/main" val="10006"/>
                  </a:ext>
                </a:extLst>
              </a:tr>
            </a:tbl>
          </a:graphicData>
        </a:graphic>
      </p:graphicFrame>
      <p:sp>
        <p:nvSpPr>
          <p:cNvPr id="6" name="文本框 5"/>
          <p:cNvSpPr txBox="1"/>
          <p:nvPr/>
        </p:nvSpPr>
        <p:spPr>
          <a:xfrm>
            <a:off x="8041206" y="1135107"/>
            <a:ext cx="4046867" cy="5309146"/>
          </a:xfrm>
          <a:prstGeom prst="rect">
            <a:avLst/>
          </a:prstGeom>
          <a:noFill/>
        </p:spPr>
        <p:txBody>
          <a:bodyPr wrap="square" rtlCol="0" anchor="t">
            <a:spAutoFit/>
          </a:bodyPr>
          <a:lstStyle/>
          <a:p>
            <a:pPr eaLnBrk="1" hangingPunct="1">
              <a:spcBef>
                <a:spcPts val="0"/>
              </a:spcBef>
              <a:spcAft>
                <a:spcPts val="600"/>
              </a:spcAft>
              <a:buClr>
                <a:srgbClr val="262673"/>
              </a:buClr>
            </a:pPr>
            <a:r>
              <a:rPr lang="en-US" altLang="zh-CN" sz="1600" b="1" kern="0" dirty="0">
                <a:solidFill>
                  <a:srgbClr val="262673"/>
                </a:solidFill>
                <a:sym typeface="+mn-ea"/>
              </a:rPr>
              <a:t> </a:t>
            </a:r>
            <a:r>
              <a:rPr lang="en-US" altLang="zh-CN" sz="1600" b="1" kern="0" dirty="0" smtClean="0">
                <a:solidFill>
                  <a:srgbClr val="262673"/>
                </a:solidFill>
                <a:sym typeface="+mn-ea"/>
              </a:rPr>
              <a:t>HTR </a:t>
            </a:r>
            <a:r>
              <a:rPr lang="en-US" altLang="zh-CN" sz="1600" b="1" kern="0" dirty="0">
                <a:solidFill>
                  <a:srgbClr val="262673"/>
                </a:solidFill>
                <a:sym typeface="+mn-ea"/>
              </a:rPr>
              <a:t>e- acceleration</a:t>
            </a:r>
            <a:endParaRPr lang="en-US" altLang="zh-CN" sz="1600" b="1" kern="0" dirty="0">
              <a:solidFill>
                <a:srgbClr val="262673"/>
              </a:solidFill>
            </a:endParaRPr>
          </a:p>
          <a:p>
            <a:pPr marL="179388" lvl="1" eaLnBrk="1" hangingPunct="1">
              <a:spcBef>
                <a:spcPts val="0"/>
              </a:spcBef>
              <a:spcAft>
                <a:spcPts val="0"/>
              </a:spcAft>
              <a:buClr>
                <a:srgbClr val="7A3D87"/>
              </a:buClr>
              <a:buFont typeface="Arial" panose="020B0604020202020204" pitchFamily="34" charset="0"/>
              <a:buChar char="•"/>
            </a:pPr>
            <a:r>
              <a:rPr lang="en-US" altLang="zh-CN" sz="1600" b="1" kern="0" dirty="0" smtClean="0">
                <a:solidFill>
                  <a:srgbClr val="7030A0"/>
                </a:solidFill>
                <a:sym typeface="+mn-ea"/>
              </a:rPr>
              <a:t> Start-to-end </a:t>
            </a:r>
            <a:r>
              <a:rPr lang="en-US" altLang="zh-CN" sz="1600" b="1" kern="0" dirty="0">
                <a:solidFill>
                  <a:srgbClr val="7030A0"/>
                </a:solidFill>
                <a:sym typeface="+mn-ea"/>
              </a:rPr>
              <a:t>simulation performed, </a:t>
            </a:r>
            <a:r>
              <a:rPr lang="en-US" altLang="zh-CN" sz="1600" b="1" kern="0" dirty="0">
                <a:solidFill>
                  <a:srgbClr val="7030A0"/>
                </a:solidFill>
                <a:sym typeface="Wingdings" panose="05000000000000000000" pitchFamily="2" charset="2"/>
              </a:rPr>
              <a:t>CPI requirement to linac updated</a:t>
            </a:r>
          </a:p>
          <a:p>
            <a:pPr marL="179388" lvl="1" algn="just" eaLnBrk="1" hangingPunct="1">
              <a:spcBef>
                <a:spcPts val="0"/>
              </a:spcBef>
              <a:spcAft>
                <a:spcPts val="0"/>
              </a:spcAft>
              <a:buClr>
                <a:srgbClr val="7A3D87"/>
              </a:buClr>
              <a:buFont typeface="Arial" panose="020B0604020202020204" pitchFamily="34" charset="0"/>
              <a:buChar char="•"/>
            </a:pPr>
            <a:r>
              <a:rPr lang="en-US" altLang="zh-CN" sz="1600" b="1" kern="0" dirty="0" smtClean="0">
                <a:solidFill>
                  <a:srgbClr val="FF0000"/>
                </a:solidFill>
                <a:sym typeface="+mn-ea"/>
              </a:rPr>
              <a:t> Without </a:t>
            </a:r>
            <a:r>
              <a:rPr lang="en-US" altLang="zh-CN" sz="1600" b="1" kern="0" dirty="0">
                <a:solidFill>
                  <a:srgbClr val="FF0000"/>
                </a:solidFill>
                <a:sym typeface="+mn-ea"/>
              </a:rPr>
              <a:t>extra damping mechanism, the growth of hosing instability from statistical noise is acceptable when transformer ratio is 1-1.5</a:t>
            </a:r>
            <a:endParaRPr lang="en-US" altLang="zh-CN" sz="1600" b="1" kern="0" dirty="0">
              <a:solidFill>
                <a:srgbClr val="FF0000"/>
              </a:solidFill>
            </a:endParaRPr>
          </a:p>
          <a:p>
            <a:pPr marL="179388" lvl="1" algn="just" eaLnBrk="1" hangingPunct="1">
              <a:spcBef>
                <a:spcPts val="0"/>
              </a:spcBef>
              <a:spcAft>
                <a:spcPts val="0"/>
              </a:spcAft>
              <a:buClr>
                <a:srgbClr val="7A3D87"/>
              </a:buClr>
              <a:buFont typeface="Arial" panose="020B0604020202020204" pitchFamily="34" charset="0"/>
              <a:buChar char="•"/>
            </a:pPr>
            <a:r>
              <a:rPr lang="en-US" altLang="zh-CN" sz="1600" b="1" kern="0" dirty="0" smtClean="0">
                <a:solidFill>
                  <a:srgbClr val="7030A0"/>
                </a:solidFill>
                <a:sym typeface="+mn-ea"/>
              </a:rPr>
              <a:t> There </a:t>
            </a:r>
            <a:r>
              <a:rPr lang="en-US" altLang="zh-CN" sz="1600" b="1" kern="0" dirty="0">
                <a:solidFill>
                  <a:srgbClr val="7030A0"/>
                </a:solidFill>
                <a:sym typeface="+mn-ea"/>
              </a:rPr>
              <a:t>are other powerful damping mechanisms. HTR is still possible</a:t>
            </a:r>
            <a:endParaRPr lang="en-US" altLang="zh-CN" sz="1600" b="1" kern="0" dirty="0">
              <a:solidFill>
                <a:srgbClr val="7030A0"/>
              </a:solidFill>
            </a:endParaRPr>
          </a:p>
          <a:p>
            <a:pPr eaLnBrk="1" hangingPunct="1">
              <a:spcBef>
                <a:spcPts val="1200"/>
              </a:spcBef>
              <a:spcAft>
                <a:spcPts val="600"/>
              </a:spcAft>
              <a:buClr>
                <a:srgbClr val="262673"/>
              </a:buClr>
            </a:pPr>
            <a:r>
              <a:rPr lang="en-US" altLang="zh-CN" sz="1600" b="1" kern="0" dirty="0">
                <a:solidFill>
                  <a:srgbClr val="FF0000"/>
                </a:solidFill>
                <a:sym typeface="+mn-ea"/>
              </a:rPr>
              <a:t>e+ acceleration</a:t>
            </a:r>
            <a:endParaRPr lang="en-US" altLang="zh-CN" sz="1600" b="1" kern="0" dirty="0">
              <a:solidFill>
                <a:srgbClr val="FF0000"/>
              </a:solidFill>
            </a:endParaRPr>
          </a:p>
          <a:p>
            <a:pPr marL="179388" lvl="1" eaLnBrk="1" hangingPunct="1">
              <a:spcBef>
                <a:spcPts val="0"/>
              </a:spcBef>
              <a:spcAft>
                <a:spcPts val="0"/>
              </a:spcAft>
              <a:buClr>
                <a:srgbClr val="7A3D87"/>
              </a:buClr>
              <a:buFont typeface="Arial" panose="020B0604020202020204" pitchFamily="34" charset="0"/>
              <a:buChar char="•"/>
            </a:pPr>
            <a:r>
              <a:rPr lang="en-US" altLang="zh-CN" sz="1600" b="1" kern="0" dirty="0" smtClean="0">
                <a:solidFill>
                  <a:srgbClr val="7030A0"/>
                </a:solidFill>
                <a:sym typeface="+mn-ea"/>
              </a:rPr>
              <a:t> Asymmetry </a:t>
            </a:r>
            <a:r>
              <a:rPr lang="en-US" altLang="zh-CN" sz="1600" b="1" kern="0" dirty="0">
                <a:solidFill>
                  <a:srgbClr val="7030A0"/>
                </a:solidFill>
                <a:sym typeface="+mn-ea"/>
              </a:rPr>
              <a:t>beam scheme is well accepted by PRL reviewers</a:t>
            </a:r>
            <a:endParaRPr lang="en-US" altLang="zh-CN" sz="1600" b="1" kern="0" dirty="0">
              <a:solidFill>
                <a:srgbClr val="7030A0"/>
              </a:solidFill>
            </a:endParaRPr>
          </a:p>
          <a:p>
            <a:pPr marL="179388" lvl="1" indent="277813" eaLnBrk="1" hangingPunct="1">
              <a:spcBef>
                <a:spcPts val="0"/>
              </a:spcBef>
              <a:spcAft>
                <a:spcPts val="0"/>
              </a:spcAft>
              <a:buClr>
                <a:srgbClr val="7A3D87"/>
              </a:buClr>
              <a:buFont typeface="Arial" panose="020B0604020202020204" pitchFamily="34" charset="0"/>
              <a:buChar char="•"/>
            </a:pPr>
            <a:r>
              <a:rPr lang="en-US" altLang="zh-CN" sz="1600" b="1" kern="0" dirty="0">
                <a:solidFill>
                  <a:srgbClr val="7030A0"/>
                </a:solidFill>
                <a:sym typeface="+mn-ea"/>
              </a:rPr>
              <a:t>More schemes are under consideration</a:t>
            </a:r>
            <a:endParaRPr lang="en-US" altLang="zh-CN" sz="1600" b="1" kern="0" dirty="0">
              <a:solidFill>
                <a:srgbClr val="7030A0"/>
              </a:solidFill>
            </a:endParaRPr>
          </a:p>
          <a:p>
            <a:pPr eaLnBrk="1" hangingPunct="1">
              <a:spcBef>
                <a:spcPts val="1200"/>
              </a:spcBef>
              <a:spcAft>
                <a:spcPts val="600"/>
              </a:spcAft>
              <a:buClr>
                <a:srgbClr val="262673"/>
              </a:buClr>
            </a:pPr>
            <a:r>
              <a:rPr lang="en-US" altLang="zh-CN" sz="1600" b="1" kern="0" dirty="0">
                <a:solidFill>
                  <a:srgbClr val="262673"/>
                </a:solidFill>
                <a:sym typeface="+mn-ea"/>
              </a:rPr>
              <a:t>Experiments </a:t>
            </a:r>
            <a:r>
              <a:rPr lang="en-US" altLang="zh-CN" sz="1600" b="1" kern="0" dirty="0">
                <a:solidFill>
                  <a:srgbClr val="7030A0"/>
                </a:solidFill>
                <a:sym typeface="+mn-ea"/>
              </a:rPr>
              <a:t>Plasma dechirper experiment got good results.</a:t>
            </a:r>
            <a:endParaRPr lang="en-US" altLang="zh-CN" sz="1600" b="1" kern="0" dirty="0">
              <a:solidFill>
                <a:srgbClr val="7030A0"/>
              </a:solidFill>
            </a:endParaRPr>
          </a:p>
          <a:p>
            <a:pPr marL="179388" lvl="1" indent="11113" eaLnBrk="1" hangingPunct="1">
              <a:spcBef>
                <a:spcPts val="0"/>
              </a:spcBef>
              <a:spcAft>
                <a:spcPts val="0"/>
              </a:spcAft>
              <a:buClr>
                <a:srgbClr val="7A3D87"/>
              </a:buClr>
              <a:buFont typeface="Arial" panose="020B0604020202020204" pitchFamily="34" charset="0"/>
              <a:buChar char="•"/>
            </a:pPr>
            <a:r>
              <a:rPr lang="en-US" altLang="zh-CN" sz="1600" b="1" kern="0" dirty="0">
                <a:solidFill>
                  <a:srgbClr val="7030A0"/>
                </a:solidFill>
                <a:sym typeface="+mn-ea"/>
              </a:rPr>
              <a:t>Experiment on SXFEL is still ongoing. Dedicated TF for PWFA is crucial and under consideration</a:t>
            </a:r>
            <a:endParaRPr lang="zh-CN" altLang="en-US" sz="1600" dirty="0"/>
          </a:p>
        </p:txBody>
      </p:sp>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40" y="3984745"/>
            <a:ext cx="7655560" cy="1916430"/>
          </a:xfrm>
          <a:prstGeom prst="rect">
            <a:avLst/>
          </a:prstGeom>
        </p:spPr>
      </p:pic>
      <p:pic>
        <p:nvPicPr>
          <p:cNvPr id="10" name="Picture 2" descr="C:\Users\lidz\Downloads\beam_loadin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3275" y="1241425"/>
            <a:ext cx="3560445" cy="2225675"/>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4571365" y="3453315"/>
            <a:ext cx="3049270" cy="369332"/>
          </a:xfrm>
          <a:prstGeom prst="rect">
            <a:avLst/>
          </a:prstGeom>
          <a:noFill/>
        </p:spPr>
        <p:txBody>
          <a:bodyPr wrap="square" rtlCol="0">
            <a:spAutoFit/>
          </a:bodyPr>
          <a:lstStyle/>
          <a:p>
            <a:pPr algn="ctr"/>
            <a:r>
              <a:rPr lang="en-US" altLang="zh-CN" dirty="0" smtClean="0"/>
              <a:t>Positron </a:t>
            </a:r>
            <a:r>
              <a:rPr lang="en-US" altLang="zh-CN" dirty="0"/>
              <a:t>acceleration scheme </a:t>
            </a:r>
          </a:p>
        </p:txBody>
      </p:sp>
      <p:sp>
        <p:nvSpPr>
          <p:cNvPr id="9" name="文本框 8"/>
          <p:cNvSpPr txBox="1"/>
          <p:nvPr/>
        </p:nvSpPr>
        <p:spPr>
          <a:xfrm>
            <a:off x="10782768" y="737855"/>
            <a:ext cx="1413510" cy="337185"/>
          </a:xfrm>
          <a:prstGeom prst="rect">
            <a:avLst/>
          </a:prstGeom>
          <a:noFill/>
        </p:spPr>
        <p:txBody>
          <a:bodyPr wrap="none" rtlCol="0">
            <a:spAutoFit/>
          </a:bodyPr>
          <a:lstStyle/>
          <a:p>
            <a:r>
              <a:rPr lang="en-US" altLang="zh-CN" sz="1600" dirty="0"/>
              <a:t>W. Lu, D.Z. Li</a:t>
            </a:r>
          </a:p>
        </p:txBody>
      </p:sp>
      <p:sp>
        <p:nvSpPr>
          <p:cNvPr id="13" name="标题 1"/>
          <p:cNvSpPr txBox="1">
            <a:spLocks/>
          </p:cNvSpPr>
          <p:nvPr/>
        </p:nvSpPr>
        <p:spPr>
          <a:xfrm>
            <a:off x="0" y="11494"/>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Plasma Acceleration Investigation</a:t>
            </a:r>
          </a:p>
        </p:txBody>
      </p:sp>
    </p:spTree>
    <p:extLst>
      <p:ext uri="{BB962C8B-B14F-4D97-AF65-F5344CB8AC3E}">
        <p14:creationId xmlns:p14="http://schemas.microsoft.com/office/powerpoint/2010/main" val="1124051103"/>
      </p:ext>
    </p:extLst>
  </p:cSld>
  <p:clrMapOvr>
    <a:masterClrMapping/>
  </p:clrMapOvr>
  <mc:AlternateContent xmlns:mc="http://schemas.openxmlformats.org/markup-compatibility/2006">
    <mc:Choice xmlns:p14="http://schemas.microsoft.com/office/powerpoint/2010/main" Requires="p14">
      <p:transition spd="slow" p14:dur="2000" advTm="27502"/>
    </mc:Choice>
    <mc:Fallback>
      <p:transition spd="slow" advTm="27502"/>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Recommendations to </a:t>
            </a:r>
            <a:r>
              <a:rPr lang="en-US" altLang="zh-CN" sz="3200" kern="0" dirty="0">
                <a:solidFill>
                  <a:schemeClr val="bg1"/>
                </a:solidFill>
                <a:latin typeface="Arial" panose="020B0604020202020204" pitchFamily="34" charset="0"/>
                <a:cs typeface="Arial" panose="020B0604020202020204" pitchFamily="34" charset="0"/>
              </a:rPr>
              <a:t>Plasma Acceleration </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18" name="文本框 42">
            <a:extLst>
              <a:ext uri="{FF2B5EF4-FFF2-40B4-BE49-F238E27FC236}">
                <a16:creationId xmlns:a16="http://schemas.microsoft.com/office/drawing/2014/main" id="{EF9B9541-540A-4865-8767-AD14094D507F}"/>
              </a:ext>
            </a:extLst>
          </p:cNvPr>
          <p:cNvSpPr txBox="1"/>
          <p:nvPr/>
        </p:nvSpPr>
        <p:spPr>
          <a:xfrm>
            <a:off x="388077" y="1022670"/>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0070C0"/>
                </a:solidFill>
                <a:latin typeface="Arial" panose="020B0604020202020204" pitchFamily="34" charset="0"/>
                <a:cs typeface="Arial" panose="020B0604020202020204" pitchFamily="34" charset="0"/>
              </a:rPr>
              <a:t>Update the simulations to use the parameters for the beams exiting the C-band </a:t>
            </a:r>
            <a:r>
              <a:rPr lang="en-US" altLang="zh-CN" sz="2000" dirty="0" err="1" smtClean="0">
                <a:solidFill>
                  <a:srgbClr val="0070C0"/>
                </a:solidFill>
                <a:latin typeface="Arial" panose="020B0604020202020204" pitchFamily="34" charset="0"/>
                <a:cs typeface="Arial" panose="020B0604020202020204" pitchFamily="34" charset="0"/>
              </a:rPr>
              <a:t>linac</a:t>
            </a:r>
            <a:r>
              <a:rPr lang="en-US" altLang="zh-CN" sz="2000" dirty="0" smtClean="0">
                <a:solidFill>
                  <a:srgbClr val="0070C0"/>
                </a:solidFill>
                <a:latin typeface="Arial" panose="020B0604020202020204" pitchFamily="34" charset="0"/>
                <a:cs typeface="Arial" panose="020B0604020202020204" pitchFamily="34" charset="0"/>
              </a:rPr>
              <a:t>, according to the new baseline</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7F552FA-C358-4F70-9CE8-3E41459FCE36}" type="slidenum">
              <a:rPr lang="zh-CN" altLang="en-US" smtClean="0"/>
              <a:t>54</a:t>
            </a:fld>
            <a:endParaRPr lang="zh-CN" altLang="en-US" dirty="0"/>
          </a:p>
        </p:txBody>
      </p:sp>
      <p:sp>
        <p:nvSpPr>
          <p:cNvPr id="6" name="文本框 42">
            <a:extLst>
              <a:ext uri="{FF2B5EF4-FFF2-40B4-BE49-F238E27FC236}">
                <a16:creationId xmlns:a16="http://schemas.microsoft.com/office/drawing/2014/main" id="{EF9B9541-540A-4865-8767-AD14094D507F}"/>
              </a:ext>
            </a:extLst>
          </p:cNvPr>
          <p:cNvSpPr txBox="1"/>
          <p:nvPr/>
        </p:nvSpPr>
        <p:spPr>
          <a:xfrm>
            <a:off x="388077" y="2443255"/>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0070C0"/>
                </a:solidFill>
                <a:latin typeface="Arial" panose="020B0604020202020204" pitchFamily="34" charset="0"/>
                <a:cs typeface="Arial" panose="020B0604020202020204" pitchFamily="34" charset="0"/>
              </a:rPr>
              <a:t>Consider how to shape the </a:t>
            </a:r>
            <a:r>
              <a:rPr lang="en-US" altLang="zh-CN" sz="2000" dirty="0" err="1" smtClean="0">
                <a:solidFill>
                  <a:srgbClr val="0070C0"/>
                </a:solidFill>
                <a:latin typeface="Arial" panose="020B0604020202020204" pitchFamily="34" charset="0"/>
                <a:cs typeface="Arial" panose="020B0604020202020204" pitchFamily="34" charset="0"/>
              </a:rPr>
              <a:t>linac</a:t>
            </a:r>
            <a:r>
              <a:rPr lang="en-US" altLang="zh-CN" sz="2000" dirty="0" smtClean="0">
                <a:solidFill>
                  <a:srgbClr val="0070C0"/>
                </a:solidFill>
                <a:latin typeface="Arial" panose="020B0604020202020204" pitchFamily="34" charset="0"/>
                <a:cs typeface="Arial" panose="020B0604020202020204" pitchFamily="34" charset="0"/>
              </a:rPr>
              <a:t> pulses at the photocathode gun in order to optimize the transformer ratio and avoid hosing instability</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7" name="文本框 42">
            <a:extLst>
              <a:ext uri="{FF2B5EF4-FFF2-40B4-BE49-F238E27FC236}">
                <a16:creationId xmlns:a16="http://schemas.microsoft.com/office/drawing/2014/main" id="{EF9B9541-540A-4865-8767-AD14094D507F}"/>
              </a:ext>
            </a:extLst>
          </p:cNvPr>
          <p:cNvSpPr txBox="1"/>
          <p:nvPr/>
        </p:nvSpPr>
        <p:spPr>
          <a:xfrm>
            <a:off x="388077" y="3210554"/>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0070C0"/>
                </a:solidFill>
                <a:latin typeface="Arial" panose="020B0604020202020204" pitchFamily="34" charset="0"/>
                <a:cs typeface="Arial" panose="020B0604020202020204" pitchFamily="34" charset="0"/>
              </a:rPr>
              <a:t>Consider relaxing the beam size requirements in the </a:t>
            </a:r>
            <a:r>
              <a:rPr lang="en-US" altLang="zh-CN" sz="2000" dirty="0" err="1" smtClean="0">
                <a:solidFill>
                  <a:srgbClr val="0070C0"/>
                </a:solidFill>
                <a:latin typeface="Arial" panose="020B0604020202020204" pitchFamily="34" charset="0"/>
                <a:cs typeface="Arial" panose="020B0604020202020204" pitchFamily="34" charset="0"/>
              </a:rPr>
              <a:t>linac</a:t>
            </a:r>
            <a:r>
              <a:rPr lang="en-US" altLang="zh-CN" sz="2000" dirty="0" smtClean="0">
                <a:solidFill>
                  <a:srgbClr val="0070C0"/>
                </a:solidFill>
                <a:latin typeface="Arial" panose="020B0604020202020204" pitchFamily="34" charset="0"/>
                <a:cs typeface="Arial" panose="020B0604020202020204" pitchFamily="34" charset="0"/>
              </a:rPr>
              <a:t> and focusing the beam at the entrance to the PWFA stage using a plasma lens</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8" name="文本框 42">
            <a:extLst>
              <a:ext uri="{FF2B5EF4-FFF2-40B4-BE49-F238E27FC236}">
                <a16:creationId xmlns:a16="http://schemas.microsoft.com/office/drawing/2014/main" id="{EF9B9541-540A-4865-8767-AD14094D507F}"/>
              </a:ext>
            </a:extLst>
          </p:cNvPr>
          <p:cNvSpPr txBox="1"/>
          <p:nvPr/>
        </p:nvSpPr>
        <p:spPr>
          <a:xfrm>
            <a:off x="388077" y="3954943"/>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Continue the excellent work on simulation of the PWFA acceleration process for electron and the experimental work on plasma </a:t>
            </a:r>
            <a:r>
              <a:rPr lang="en-US" altLang="zh-CN" sz="2000" dirty="0" err="1" smtClean="0">
                <a:solidFill>
                  <a:srgbClr val="C00000"/>
                </a:solidFill>
                <a:latin typeface="Arial" panose="020B0604020202020204" pitchFamily="34" charset="0"/>
                <a:cs typeface="Arial" panose="020B0604020202020204" pitchFamily="34" charset="0"/>
              </a:rPr>
              <a:t>dechirping</a:t>
            </a:r>
            <a:r>
              <a:rPr lang="en-US" altLang="zh-CN" sz="2000" dirty="0" smtClean="0">
                <a:solidFill>
                  <a:srgbClr val="C00000"/>
                </a:solidFill>
                <a:latin typeface="Arial" panose="020B0604020202020204" pitchFamily="34" charset="0"/>
                <a:cs typeface="Arial" panose="020B0604020202020204" pitchFamily="34" charset="0"/>
              </a:rPr>
              <a:t> and plasma lenses</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9" name="文本框 42">
            <a:extLst>
              <a:ext uri="{FF2B5EF4-FFF2-40B4-BE49-F238E27FC236}">
                <a16:creationId xmlns:a16="http://schemas.microsoft.com/office/drawing/2014/main" id="{EF9B9541-540A-4865-8767-AD14094D507F}"/>
              </a:ext>
            </a:extLst>
          </p:cNvPr>
          <p:cNvSpPr txBox="1"/>
          <p:nvPr/>
        </p:nvSpPr>
        <p:spPr>
          <a:xfrm>
            <a:off x="388077" y="4773305"/>
            <a:ext cx="11415846" cy="1015663"/>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Collaborate with the </a:t>
            </a:r>
            <a:r>
              <a:rPr lang="en-US" altLang="zh-CN" sz="2000" dirty="0" err="1" smtClean="0">
                <a:solidFill>
                  <a:srgbClr val="C00000"/>
                </a:solidFill>
                <a:latin typeface="Arial" panose="020B0604020202020204" pitchFamily="34" charset="0"/>
                <a:cs typeface="Arial" panose="020B0604020202020204" pitchFamily="34" charset="0"/>
              </a:rPr>
              <a:t>linac</a:t>
            </a:r>
            <a:r>
              <a:rPr lang="en-US" altLang="zh-CN" sz="2000" dirty="0" smtClean="0">
                <a:solidFill>
                  <a:srgbClr val="C00000"/>
                </a:solidFill>
                <a:latin typeface="Arial" panose="020B0604020202020204" pitchFamily="34" charset="0"/>
                <a:cs typeface="Arial" panose="020B0604020202020204" pitchFamily="34" charset="0"/>
              </a:rPr>
              <a:t> group to understand to what extent the requirements of the PWFA injection can be met by hardware that would be suitable both for PWFA injection or direct injection into the booster. Think its compatibility with the current baseline</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0" name="文本框 42">
            <a:extLst>
              <a:ext uri="{FF2B5EF4-FFF2-40B4-BE49-F238E27FC236}">
                <a16:creationId xmlns:a16="http://schemas.microsoft.com/office/drawing/2014/main" id="{EF9B9541-540A-4865-8767-AD14094D507F}"/>
              </a:ext>
            </a:extLst>
          </p:cNvPr>
          <p:cNvSpPr txBox="1"/>
          <p:nvPr/>
        </p:nvSpPr>
        <p:spPr>
          <a:xfrm>
            <a:off x="388077" y="5963509"/>
            <a:ext cx="11415846" cy="400110"/>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Continue to investigate the possibility of a dedicated experimental facility to test the idea</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1" name="文本框 42">
            <a:extLst>
              <a:ext uri="{FF2B5EF4-FFF2-40B4-BE49-F238E27FC236}">
                <a16:creationId xmlns:a16="http://schemas.microsoft.com/office/drawing/2014/main" id="{EF9B9541-540A-4865-8767-AD14094D507F}"/>
              </a:ext>
            </a:extLst>
          </p:cNvPr>
          <p:cNvSpPr txBox="1"/>
          <p:nvPr/>
        </p:nvSpPr>
        <p:spPr>
          <a:xfrm>
            <a:off x="388077" y="1730556"/>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0070C0"/>
                </a:solidFill>
                <a:latin typeface="Arial" panose="020B0604020202020204" pitchFamily="34" charset="0"/>
                <a:cs typeface="Arial" panose="020B0604020202020204" pitchFamily="34" charset="0"/>
              </a:rPr>
              <a:t>Propose and schedule appropriate experiments to test the new ideas on positron acceleration at the FACET-II facility whenever positions become available</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16" name="TextBox 15"/>
          <p:cNvSpPr txBox="1"/>
          <p:nvPr/>
        </p:nvSpPr>
        <p:spPr>
          <a:xfrm rot="20702193">
            <a:off x="1309368" y="2917171"/>
            <a:ext cx="9997426" cy="1384995"/>
          </a:xfrm>
          <a:prstGeom prst="rect">
            <a:avLst/>
          </a:prstGeom>
          <a:solidFill>
            <a:schemeClr val="bg1"/>
          </a:solidFill>
          <a:ln w="31750">
            <a:solidFill>
              <a:srgbClr val="002060"/>
            </a:solidFill>
          </a:ln>
        </p:spPr>
        <p:txBody>
          <a:bodyPr wrap="square" rtlCol="0">
            <a:spAutoFit/>
          </a:bodyPr>
          <a:lstStyle/>
          <a:p>
            <a:pPr marL="285750" indent="-285750">
              <a:buFont typeface="Wingdings" panose="05000000000000000000" pitchFamily="2" charset="2"/>
              <a:buChar char="Ø"/>
            </a:pPr>
            <a:r>
              <a:rPr lang="en-US" altLang="zh-CN" sz="2800" dirty="0" smtClean="0">
                <a:latin typeface="Arial" panose="020B0604020202020204" pitchFamily="34" charset="0"/>
                <a:cs typeface="Arial" panose="020B0604020202020204" pitchFamily="34" charset="0"/>
              </a:rPr>
              <a:t> Continue the theoretical studies for plasma injection as the backup solution for CEPC</a:t>
            </a:r>
          </a:p>
          <a:p>
            <a:pPr marL="285750" indent="-285750">
              <a:buFont typeface="Wingdings" panose="05000000000000000000" pitchFamily="2" charset="2"/>
              <a:buChar char="Ø"/>
            </a:pPr>
            <a:r>
              <a:rPr lang="en-US" altLang="zh-CN" sz="2800" dirty="0" smtClean="0">
                <a:latin typeface="Arial" panose="020B0604020202020204" pitchFamily="34" charset="0"/>
                <a:cs typeface="Arial" panose="020B0604020202020204" pitchFamily="34" charset="0"/>
              </a:rPr>
              <a:t> Try PWFA test</a:t>
            </a:r>
            <a:endParaRPr lang="zh-CN" alt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69274038"/>
      </p:ext>
    </p:extLst>
  </p:cSld>
  <p:clrMapOvr>
    <a:masterClrMapping/>
  </p:clrMapOvr>
  <mc:AlternateContent xmlns:mc="http://schemas.openxmlformats.org/markup-compatibility/2006">
    <mc:Choice xmlns:p14="http://schemas.microsoft.com/office/powerpoint/2010/main" Requires="p14">
      <p:transition spd="slow" p14:dur="2000" advTm="90716"/>
    </mc:Choice>
    <mc:Fallback>
      <p:transition spd="slow" advTm="907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Mechanics: MDI</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27F552FA-C358-4F70-9CE8-3E41459FCE36}" type="slidenum">
              <a:rPr lang="zh-CN" altLang="en-US" smtClean="0"/>
              <a:t>55</a:t>
            </a:fld>
            <a:endParaRPr lang="zh-CN" altLang="en-US"/>
          </a:p>
        </p:txBody>
      </p:sp>
      <p:pic>
        <p:nvPicPr>
          <p:cNvPr id="4" name="Picture 3"/>
          <p:cNvPicPr>
            <a:picLocks noChangeAspect="1"/>
          </p:cNvPicPr>
          <p:nvPr/>
        </p:nvPicPr>
        <p:blipFill>
          <a:blip r:embed="rId2"/>
          <a:stretch>
            <a:fillRect/>
          </a:stretch>
        </p:blipFill>
        <p:spPr>
          <a:xfrm>
            <a:off x="276158" y="1393252"/>
            <a:ext cx="5370262" cy="3859709"/>
          </a:xfrm>
          <a:prstGeom prst="rect">
            <a:avLst/>
          </a:prstGeom>
        </p:spPr>
      </p:pic>
      <p:pic>
        <p:nvPicPr>
          <p:cNvPr id="6" name="Picture 5"/>
          <p:cNvPicPr>
            <a:picLocks noChangeAspect="1"/>
          </p:cNvPicPr>
          <p:nvPr/>
        </p:nvPicPr>
        <p:blipFill>
          <a:blip r:embed="rId3"/>
          <a:stretch>
            <a:fillRect/>
          </a:stretch>
        </p:blipFill>
        <p:spPr>
          <a:xfrm>
            <a:off x="6278226" y="1600554"/>
            <a:ext cx="5840441" cy="3543558"/>
          </a:xfrm>
          <a:prstGeom prst="rect">
            <a:avLst/>
          </a:prstGeom>
        </p:spPr>
      </p:pic>
      <p:sp>
        <p:nvSpPr>
          <p:cNvPr id="8" name="Rectangle 7"/>
          <p:cNvSpPr/>
          <p:nvPr/>
        </p:nvSpPr>
        <p:spPr>
          <a:xfrm>
            <a:off x="1908467" y="5488621"/>
            <a:ext cx="2945037" cy="523220"/>
          </a:xfrm>
          <a:prstGeom prst="rect">
            <a:avLst/>
          </a:prstGeom>
        </p:spPr>
        <p:txBody>
          <a:bodyPr wrap="none">
            <a:spAutoFit/>
          </a:bodyPr>
          <a:lstStyle/>
          <a:p>
            <a:r>
              <a:rPr lang="en-US" altLang="zh-CN" sz="28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vacuum </a:t>
            </a:r>
            <a:r>
              <a:rPr lang="en-US" altLang="zh-CN" sz="2800"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chamber</a:t>
            </a:r>
            <a:endParaRPr lang="zh-CN" altLang="en-US" sz="2800" dirty="0"/>
          </a:p>
        </p:txBody>
      </p:sp>
      <p:sp>
        <p:nvSpPr>
          <p:cNvPr id="9" name="Rectangle 8"/>
          <p:cNvSpPr/>
          <p:nvPr/>
        </p:nvSpPr>
        <p:spPr>
          <a:xfrm>
            <a:off x="8039811" y="5488621"/>
            <a:ext cx="3124573" cy="523220"/>
          </a:xfrm>
          <a:prstGeom prst="rect">
            <a:avLst/>
          </a:prstGeom>
        </p:spPr>
        <p:txBody>
          <a:bodyPr wrap="none">
            <a:spAutoFit/>
          </a:bodyPr>
          <a:lstStyle/>
          <a:p>
            <a:r>
              <a:rPr lang="en-US" altLang="zh-CN" sz="2800"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vacuum connector</a:t>
            </a:r>
            <a:endParaRPr lang="zh-CN" altLang="en-US" sz="2800" dirty="0"/>
          </a:p>
        </p:txBody>
      </p:sp>
    </p:spTree>
    <p:extLst>
      <p:ext uri="{BB962C8B-B14F-4D97-AF65-F5344CB8AC3E}">
        <p14:creationId xmlns:p14="http://schemas.microsoft.com/office/powerpoint/2010/main" val="2373450133"/>
      </p:ext>
    </p:extLst>
  </p:cSld>
  <p:clrMapOvr>
    <a:masterClrMapping/>
  </p:clrMapOvr>
  <mc:AlternateContent xmlns:mc="http://schemas.openxmlformats.org/markup-compatibility/2006">
    <mc:Choice xmlns:p14="http://schemas.microsoft.com/office/powerpoint/2010/main" Requires="p14">
      <p:transition spd="slow" p14:dur="2000" advTm="43195"/>
    </mc:Choice>
    <mc:Fallback>
      <p:transition spd="slow" advTm="43195"/>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0" y="0"/>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High lights Mechanics: MDI</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27F552FA-C358-4F70-9CE8-3E41459FCE36}" type="slidenum">
              <a:rPr lang="zh-CN" altLang="en-US" smtClean="0"/>
              <a:t>56</a:t>
            </a:fld>
            <a:endParaRPr lang="zh-CN" altLang="en-US"/>
          </a:p>
        </p:txBody>
      </p:sp>
      <p:pic>
        <p:nvPicPr>
          <p:cNvPr id="7" name="Picture 6"/>
          <p:cNvPicPr>
            <a:picLocks noChangeAspect="1"/>
          </p:cNvPicPr>
          <p:nvPr/>
        </p:nvPicPr>
        <p:blipFill rotWithShape="1">
          <a:blip r:embed="rId2"/>
          <a:srcRect l="3343" r="6540" b="3400"/>
          <a:stretch/>
        </p:blipFill>
        <p:spPr>
          <a:xfrm>
            <a:off x="173083" y="1103497"/>
            <a:ext cx="5197942" cy="4352423"/>
          </a:xfrm>
          <a:prstGeom prst="rect">
            <a:avLst/>
          </a:prstGeom>
        </p:spPr>
      </p:pic>
      <p:sp>
        <p:nvSpPr>
          <p:cNvPr id="10" name="Rectangle 9"/>
          <p:cNvSpPr/>
          <p:nvPr/>
        </p:nvSpPr>
        <p:spPr>
          <a:xfrm>
            <a:off x="6828202" y="5679491"/>
            <a:ext cx="4525598" cy="523220"/>
          </a:xfrm>
          <a:prstGeom prst="rect">
            <a:avLst/>
          </a:prstGeom>
        </p:spPr>
        <p:txBody>
          <a:bodyPr wrap="none">
            <a:spAutoFit/>
          </a:bodyPr>
          <a:lstStyle/>
          <a:p>
            <a:r>
              <a:rPr lang="en-US" altLang="zh-CN" sz="28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Collimator temperature rise</a:t>
            </a:r>
            <a:endParaRPr lang="zh-CN" altLang="en-US" sz="2800" dirty="0"/>
          </a:p>
        </p:txBody>
      </p:sp>
      <p:pic>
        <p:nvPicPr>
          <p:cNvPr id="12" name="Picture 11"/>
          <p:cNvPicPr>
            <a:picLocks noChangeAspect="1"/>
          </p:cNvPicPr>
          <p:nvPr/>
        </p:nvPicPr>
        <p:blipFill>
          <a:blip r:embed="rId3"/>
          <a:stretch>
            <a:fillRect/>
          </a:stretch>
        </p:blipFill>
        <p:spPr>
          <a:xfrm>
            <a:off x="5988245" y="920182"/>
            <a:ext cx="5863623" cy="4307138"/>
          </a:xfrm>
          <a:prstGeom prst="rect">
            <a:avLst/>
          </a:prstGeom>
        </p:spPr>
      </p:pic>
      <p:sp>
        <p:nvSpPr>
          <p:cNvPr id="31" name="Rectangle 30"/>
          <p:cNvSpPr/>
          <p:nvPr/>
        </p:nvSpPr>
        <p:spPr>
          <a:xfrm>
            <a:off x="1100763" y="5679491"/>
            <a:ext cx="3342582" cy="523220"/>
          </a:xfrm>
          <a:prstGeom prst="rect">
            <a:avLst/>
          </a:prstGeom>
        </p:spPr>
        <p:txBody>
          <a:bodyPr wrap="none">
            <a:spAutoFit/>
          </a:bodyPr>
          <a:lstStyle/>
          <a:p>
            <a:r>
              <a:rPr lang="en-US" altLang="zh-CN" sz="2800"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SC Magnet Support</a:t>
            </a:r>
            <a:endParaRPr lang="zh-CN" altLang="en-US" sz="2800" dirty="0"/>
          </a:p>
        </p:txBody>
      </p:sp>
    </p:spTree>
    <p:extLst>
      <p:ext uri="{BB962C8B-B14F-4D97-AF65-F5344CB8AC3E}">
        <p14:creationId xmlns:p14="http://schemas.microsoft.com/office/powerpoint/2010/main" val="678178263"/>
      </p:ext>
    </p:extLst>
  </p:cSld>
  <p:clrMapOvr>
    <a:masterClrMapping/>
  </p:clrMapOvr>
  <mc:AlternateContent xmlns:mc="http://schemas.openxmlformats.org/markup-compatibility/2006">
    <mc:Choice xmlns:p14="http://schemas.microsoft.com/office/powerpoint/2010/main" Requires="p14">
      <p:transition spd="slow" p14:dur="2000" advTm="47405"/>
    </mc:Choice>
    <mc:Fallback>
      <p:transition spd="slow" advTm="47405"/>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rgbClr val="C00000"/>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Recommendations to </a:t>
            </a:r>
            <a:r>
              <a:rPr lang="en-US" altLang="zh-CN" sz="3200" kern="0" dirty="0">
                <a:solidFill>
                  <a:schemeClr val="bg1"/>
                </a:solidFill>
                <a:latin typeface="Arial" panose="020B0604020202020204" pitchFamily="34" charset="0"/>
                <a:cs typeface="Arial" panose="020B0604020202020204" pitchFamily="34" charset="0"/>
              </a:rPr>
              <a:t>MDI</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a:xfrm>
            <a:off x="8633460" y="4356336"/>
            <a:ext cx="2743200" cy="365125"/>
          </a:xfrm>
        </p:spPr>
        <p:txBody>
          <a:bodyPr/>
          <a:lstStyle/>
          <a:p>
            <a:fld id="{27F552FA-C358-4F70-9CE8-3E41459FCE36}" type="slidenum">
              <a:rPr lang="zh-CN" altLang="en-US" smtClean="0"/>
              <a:t>57</a:t>
            </a:fld>
            <a:endParaRPr lang="zh-CN" altLang="en-US" dirty="0"/>
          </a:p>
        </p:txBody>
      </p:sp>
      <p:sp>
        <p:nvSpPr>
          <p:cNvPr id="8" name="文本框 42">
            <a:extLst>
              <a:ext uri="{FF2B5EF4-FFF2-40B4-BE49-F238E27FC236}">
                <a16:creationId xmlns:a16="http://schemas.microsoft.com/office/drawing/2014/main" id="{EF9B9541-540A-4865-8767-AD14094D507F}"/>
              </a:ext>
            </a:extLst>
          </p:cNvPr>
          <p:cNvSpPr txBox="1"/>
          <p:nvPr/>
        </p:nvSpPr>
        <p:spPr>
          <a:xfrm>
            <a:off x="410937" y="1954929"/>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The space of the detector signal cables, cooling pipes, pressure gas pipe for RVC and the BPM signal cables between the </a:t>
            </a:r>
            <a:r>
              <a:rPr lang="en-US" altLang="zh-CN" sz="2000" dirty="0" err="1" smtClean="0">
                <a:solidFill>
                  <a:srgbClr val="C00000"/>
                </a:solidFill>
                <a:latin typeface="Arial" panose="020B0604020202020204" pitchFamily="34" charset="0"/>
                <a:cs typeface="Arial" panose="020B0604020202020204" pitchFamily="34" charset="0"/>
              </a:rPr>
              <a:t>acos</a:t>
            </a:r>
            <a:r>
              <a:rPr lang="en-US" altLang="zh-CN" sz="2000" dirty="0" smtClean="0">
                <a:solidFill>
                  <a:srgbClr val="C00000"/>
                </a:solidFill>
                <a:latin typeface="Arial" panose="020B0604020202020204" pitchFamily="34" charset="0"/>
                <a:cs typeface="Arial" panose="020B0604020202020204" pitchFamily="34" charset="0"/>
              </a:rPr>
              <a:t> line and the outer surface of the magnet cryostat is required</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9" name="文本框 42">
            <a:extLst>
              <a:ext uri="{FF2B5EF4-FFF2-40B4-BE49-F238E27FC236}">
                <a16:creationId xmlns:a16="http://schemas.microsoft.com/office/drawing/2014/main" id="{EF9B9541-540A-4865-8767-AD14094D507F}"/>
              </a:ext>
            </a:extLst>
          </p:cNvPr>
          <p:cNvSpPr txBox="1"/>
          <p:nvPr/>
        </p:nvSpPr>
        <p:spPr>
          <a:xfrm>
            <a:off x="410937" y="2773291"/>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In the mechanical calculation model, the adjustment mechanism for evaluating the deformation of the component due to the electromagnetic field of 270kN should be included</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0" name="文本框 42">
            <a:extLst>
              <a:ext uri="{FF2B5EF4-FFF2-40B4-BE49-F238E27FC236}">
                <a16:creationId xmlns:a16="http://schemas.microsoft.com/office/drawing/2014/main" id="{EF9B9541-540A-4865-8767-AD14094D507F}"/>
              </a:ext>
            </a:extLst>
          </p:cNvPr>
          <p:cNvSpPr txBox="1"/>
          <p:nvPr/>
        </p:nvSpPr>
        <p:spPr>
          <a:xfrm>
            <a:off x="410937" y="3588898"/>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For evaluating the magnet displacement during beam operation, the thermal contraction of the cold mass and the support rods should be included</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2" name="文本框 42">
            <a:extLst>
              <a:ext uri="{FF2B5EF4-FFF2-40B4-BE49-F238E27FC236}">
                <a16:creationId xmlns:a16="http://schemas.microsoft.com/office/drawing/2014/main" id="{EF9B9541-540A-4865-8767-AD14094D507F}"/>
              </a:ext>
            </a:extLst>
          </p:cNvPr>
          <p:cNvSpPr txBox="1"/>
          <p:nvPr/>
        </p:nvSpPr>
        <p:spPr>
          <a:xfrm>
            <a:off x="410937" y="4306715"/>
            <a:ext cx="11415846"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dirty="0" smtClean="0">
                <a:solidFill>
                  <a:srgbClr val="C00000"/>
                </a:solidFill>
                <a:latin typeface="Arial" panose="020B0604020202020204" pitchFamily="34" charset="0"/>
                <a:cs typeface="Arial" panose="020B0604020202020204" pitchFamily="34" charset="0"/>
              </a:rPr>
              <a:t>In the study of the machine protection, fast sensors to detect the beam loss must be designed and included</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16" name="TextBox 15"/>
          <p:cNvSpPr txBox="1"/>
          <p:nvPr/>
        </p:nvSpPr>
        <p:spPr>
          <a:xfrm rot="20702193">
            <a:off x="1120147" y="3004123"/>
            <a:ext cx="9997426" cy="954107"/>
          </a:xfrm>
          <a:prstGeom prst="rect">
            <a:avLst/>
          </a:prstGeom>
          <a:solidFill>
            <a:schemeClr val="bg1"/>
          </a:solidFill>
          <a:ln w="31750">
            <a:solidFill>
              <a:srgbClr val="002060"/>
            </a:solidFill>
          </a:ln>
        </p:spPr>
        <p:txBody>
          <a:bodyPr wrap="square" rtlCol="0">
            <a:spAutoFit/>
          </a:bodyPr>
          <a:lstStyle/>
          <a:p>
            <a:pPr marL="285750" indent="-285750">
              <a:buFont typeface="Wingdings" panose="05000000000000000000" pitchFamily="2" charset="2"/>
              <a:buChar char="Ø"/>
            </a:pPr>
            <a:r>
              <a:rPr lang="en-US" altLang="zh-CN" sz="2800" dirty="0" smtClean="0">
                <a:latin typeface="Arial" panose="020B0604020202020204" pitchFamily="34" charset="0"/>
                <a:cs typeface="Arial" panose="020B0604020202020204" pitchFamily="34" charset="0"/>
              </a:rPr>
              <a:t> Further studies for the MDI mechanical system</a:t>
            </a:r>
          </a:p>
          <a:p>
            <a:pPr marL="285750" indent="-285750">
              <a:buFont typeface="Wingdings" panose="05000000000000000000" pitchFamily="2" charset="2"/>
              <a:buChar char="Ø"/>
            </a:pPr>
            <a:r>
              <a:rPr lang="en-US" altLang="zh-CN" sz="2800" dirty="0">
                <a:latin typeface="Arial" panose="020B0604020202020204" pitchFamily="34" charset="0"/>
                <a:cs typeface="Arial" panose="020B0604020202020204" pitchFamily="34" charset="0"/>
              </a:rPr>
              <a:t> </a:t>
            </a:r>
            <a:r>
              <a:rPr lang="en-US" altLang="zh-CN" sz="2800" dirty="0" smtClean="0">
                <a:latin typeface="Arial" panose="020B0604020202020204" pitchFamily="34" charset="0"/>
                <a:cs typeface="Arial" panose="020B0604020202020204" pitchFamily="34" charset="0"/>
              </a:rPr>
              <a:t>Find solutions for the collimator etc. protection</a:t>
            </a:r>
            <a:endParaRPr lang="zh-CN" alt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81823739"/>
      </p:ext>
    </p:extLst>
  </p:cSld>
  <p:clrMapOvr>
    <a:masterClrMapping/>
  </p:clrMapOvr>
  <mc:AlternateContent xmlns:mc="http://schemas.openxmlformats.org/markup-compatibility/2006">
    <mc:Choice xmlns:p14="http://schemas.microsoft.com/office/powerpoint/2010/main" Requires="p14">
      <p:transition spd="slow" p14:dur="2000" advTm="69870"/>
    </mc:Choice>
    <mc:Fallback>
      <p:transition spd="slow" advTm="698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82683" y="476885"/>
            <a:ext cx="2167581" cy="584775"/>
          </a:xfrm>
          <a:prstGeom prst="rect">
            <a:avLst/>
          </a:prstGeom>
          <a:noFill/>
        </p:spPr>
        <p:txBody>
          <a:bodyPr wrap="none" rtlCol="0" anchor="t">
            <a:spAutoFit/>
          </a:bodyPr>
          <a:lstStyle/>
          <a:p>
            <a:pPr algn="ctr"/>
            <a:r>
              <a:rPr lang="en-US" altLang="en-US" sz="3200" b="1" dirty="0" smtClean="0">
                <a:solidFill>
                  <a:srgbClr val="C00000"/>
                </a:solidFill>
                <a:latin typeface="微软雅黑" panose="020B0503020204020204" charset="-122"/>
                <a:ea typeface="微软雅黑" panose="020B0503020204020204" charset="-122"/>
                <a:cs typeface="Calibri" panose="020F0502020204030204" pitchFamily="34" charset="0"/>
                <a:sym typeface="+mn-ea"/>
              </a:rPr>
              <a:t>Summary</a:t>
            </a:r>
            <a:endParaRPr lang="zh-CN" altLang="en-US" sz="3200" dirty="0">
              <a:latin typeface="微软雅黑" panose="020B0503020204020204" charset="-122"/>
              <a:ea typeface="微软雅黑" panose="020B0503020204020204" charset="-122"/>
              <a:cs typeface="Calibri" panose="020F0502020204030204" pitchFamily="34" charset="0"/>
            </a:endParaRPr>
          </a:p>
        </p:txBody>
      </p:sp>
      <p:sp>
        <p:nvSpPr>
          <p:cNvPr id="3" name="文本框 42">
            <a:extLst>
              <a:ext uri="{FF2B5EF4-FFF2-40B4-BE49-F238E27FC236}">
                <a16:creationId xmlns:a16="http://schemas.microsoft.com/office/drawing/2014/main" id="{EF9B9541-540A-4865-8767-AD14094D507F}"/>
              </a:ext>
            </a:extLst>
          </p:cNvPr>
          <p:cNvSpPr txBox="1"/>
          <p:nvPr/>
        </p:nvSpPr>
        <p:spPr>
          <a:xfrm>
            <a:off x="745832" y="2015224"/>
            <a:ext cx="10750208" cy="341632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sz="2400" kern="100" dirty="0" smtClean="0">
                <a:solidFill>
                  <a:schemeClr val="dk1"/>
                </a:solidFill>
                <a:latin typeface="Arial" panose="020B0604020202020204" pitchFamily="34" charset="0"/>
                <a:ea typeface="微软雅黑" panose="020B0503020204020204" pitchFamily="34" charset="-122"/>
                <a:cs typeface="Arial" panose="020B0604020202020204" pitchFamily="34" charset="0"/>
              </a:rPr>
              <a:t>CEPC accelerator system is optimized for the high luminosity operation including </a:t>
            </a:r>
            <a:r>
              <a:rPr lang="en-US" altLang="zh-CN" sz="2400" kern="100" dirty="0" err="1" smtClean="0">
                <a:solidFill>
                  <a:schemeClr val="dk1"/>
                </a:solidFill>
                <a:latin typeface="Arial" panose="020B0604020202020204" pitchFamily="34" charset="0"/>
                <a:ea typeface="微软雅黑" panose="020B0503020204020204" pitchFamily="34" charset="-122"/>
                <a:cs typeface="Arial" panose="020B0604020202020204" pitchFamily="34" charset="0"/>
              </a:rPr>
              <a:t>ttbar</a:t>
            </a:r>
            <a:r>
              <a:rPr lang="en-US" altLang="zh-CN" sz="2400" kern="100" dirty="0" smtClean="0">
                <a:solidFill>
                  <a:schemeClr val="dk1"/>
                </a:solidFill>
                <a:latin typeface="Arial" panose="020B0604020202020204" pitchFamily="34" charset="0"/>
                <a:ea typeface="微软雅黑" panose="020B0503020204020204" pitchFamily="34" charset="-122"/>
                <a:cs typeface="Arial" panose="020B0604020202020204" pitchFamily="34" charset="0"/>
              </a:rPr>
              <a:t> energy.</a:t>
            </a:r>
          </a:p>
          <a:p>
            <a:pPr marL="285750" indent="-285750">
              <a:lnSpc>
                <a:spcPct val="150000"/>
              </a:lnSpc>
              <a:buFont typeface="Arial" panose="020B0604020202020204" pitchFamily="34" charset="0"/>
              <a:buChar char="•"/>
            </a:pPr>
            <a:r>
              <a:rPr lang="en-US" altLang="zh-CN" sz="2400" kern="100" dirty="0" smtClean="0">
                <a:solidFill>
                  <a:schemeClr val="dk1"/>
                </a:solidFill>
                <a:latin typeface="Arial" panose="020B0604020202020204" pitchFamily="34" charset="0"/>
                <a:ea typeface="微软雅黑" panose="020B0503020204020204" pitchFamily="34" charset="-122"/>
                <a:cs typeface="Arial" panose="020B0604020202020204" pitchFamily="34" charset="0"/>
              </a:rPr>
              <a:t>CEPC key technology hardware R&amp;D is progressing with the aim of TDR accomplishment by the end of 2022</a:t>
            </a:r>
          </a:p>
          <a:p>
            <a:pPr marL="285750" indent="-285750">
              <a:lnSpc>
                <a:spcPct val="150000"/>
              </a:lnSpc>
              <a:buFont typeface="Arial" panose="020B0604020202020204" pitchFamily="34" charset="0"/>
              <a:buChar char="•"/>
            </a:pPr>
            <a:r>
              <a:rPr lang="en-US" altLang="zh-CN" sz="2400" dirty="0" smtClean="0">
                <a:latin typeface="Arial" panose="020B0604020202020204" pitchFamily="34" charset="0"/>
                <a:cs typeface="Arial" panose="020B0604020202020204" pitchFamily="34" charset="0"/>
              </a:rPr>
              <a:t>More efforts are needed to the TDR completion and EDR preparation</a:t>
            </a:r>
          </a:p>
          <a:p>
            <a:pPr marL="285750" indent="-285750">
              <a:lnSpc>
                <a:spcPct val="150000"/>
              </a:lnSpc>
              <a:buFont typeface="Arial" panose="020B0604020202020204" pitchFamily="34" charset="0"/>
              <a:buChar char="•"/>
            </a:pPr>
            <a:endParaRPr lang="zh-CN" altLang="en-US" sz="24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27F552FA-C358-4F70-9CE8-3E41459FCE36}" type="slidenum">
              <a:rPr lang="zh-CN" altLang="en-US" smtClean="0"/>
              <a:t>58</a:t>
            </a:fld>
            <a:endParaRPr lang="zh-CN" altLang="en-US"/>
          </a:p>
        </p:txBody>
      </p:sp>
    </p:spTree>
    <p:extLst>
      <p:ext uri="{BB962C8B-B14F-4D97-AF65-F5344CB8AC3E}">
        <p14:creationId xmlns:p14="http://schemas.microsoft.com/office/powerpoint/2010/main" val="4241990277"/>
      </p:ext>
    </p:extLst>
  </p:cSld>
  <p:clrMapOvr>
    <a:masterClrMapping/>
  </p:clrMapOvr>
  <mc:AlternateContent xmlns:mc="http://schemas.openxmlformats.org/markup-compatibility/2006">
    <mc:Choice xmlns:p14="http://schemas.microsoft.com/office/powerpoint/2010/main" Requires="p14">
      <p:transition spd="slow" p14:dur="2000" advTm="27769"/>
    </mc:Choice>
    <mc:Fallback>
      <p:transition spd="slow" advTm="27769"/>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18739" y="627355"/>
            <a:ext cx="4057522" cy="584775"/>
          </a:xfrm>
          <a:prstGeom prst="rect">
            <a:avLst/>
          </a:prstGeom>
          <a:noFill/>
        </p:spPr>
        <p:txBody>
          <a:bodyPr wrap="none" rtlCol="0" anchor="t">
            <a:spAutoFit/>
          </a:bodyPr>
          <a:lstStyle/>
          <a:p>
            <a:pPr algn="ctr"/>
            <a:r>
              <a:rPr lang="en-US" altLang="en-US" sz="3200" b="1" dirty="0" smtClean="0">
                <a:solidFill>
                  <a:srgbClr val="C00000"/>
                </a:solidFill>
                <a:latin typeface="微软雅黑" panose="020B0503020204020204" charset="-122"/>
                <a:ea typeface="微软雅黑" panose="020B0503020204020204" charset="-122"/>
                <a:cs typeface="Calibri" panose="020F0502020204030204" pitchFamily="34" charset="0"/>
                <a:sym typeface="+mn-ea"/>
              </a:rPr>
              <a:t>Acknowledgement</a:t>
            </a:r>
            <a:endParaRPr lang="zh-CN" altLang="en-US" sz="3200" dirty="0">
              <a:latin typeface="微软雅黑" panose="020B0503020204020204" charset="-122"/>
              <a:ea typeface="微软雅黑" panose="020B0503020204020204" charset="-122"/>
              <a:cs typeface="Calibri" panose="020F0502020204030204" pitchFamily="34" charset="0"/>
            </a:endParaRPr>
          </a:p>
        </p:txBody>
      </p:sp>
      <p:sp>
        <p:nvSpPr>
          <p:cNvPr id="3" name="文本框 42">
            <a:extLst>
              <a:ext uri="{FF2B5EF4-FFF2-40B4-BE49-F238E27FC236}">
                <a16:creationId xmlns:a16="http://schemas.microsoft.com/office/drawing/2014/main" id="{EF9B9541-540A-4865-8767-AD14094D507F}"/>
              </a:ext>
            </a:extLst>
          </p:cNvPr>
          <p:cNvSpPr txBox="1"/>
          <p:nvPr/>
        </p:nvSpPr>
        <p:spPr>
          <a:xfrm>
            <a:off x="800336" y="1895844"/>
            <a:ext cx="10694328" cy="3046988"/>
          </a:xfrm>
          <a:prstGeom prst="rect">
            <a:avLst/>
          </a:prstGeom>
          <a:noFill/>
        </p:spPr>
        <p:txBody>
          <a:bodyPr wrap="square">
            <a:spAutoFit/>
          </a:bodyPr>
          <a:lstStyle/>
          <a:p>
            <a:pPr marL="285750" indent="-285750">
              <a:buFont typeface="Wingdings" panose="05000000000000000000" charset="0"/>
              <a:buChar char="l"/>
            </a:pPr>
            <a:r>
              <a:rPr lang="en-US" altLang="zh-CN" sz="2400" dirty="0" smtClean="0">
                <a:latin typeface="Arial" panose="020B0604020202020204" pitchFamily="34" charset="0"/>
                <a:cs typeface="Arial" panose="020B0604020202020204" pitchFamily="34" charset="0"/>
              </a:rPr>
              <a:t> Materials </a:t>
            </a:r>
            <a:r>
              <a:rPr lang="en-US" altLang="zh-CN" sz="2400" dirty="0" smtClean="0">
                <a:latin typeface="Arial" panose="020B0604020202020204" pitchFamily="34" charset="0"/>
                <a:cs typeface="Arial" panose="020B0604020202020204" pitchFamily="34" charset="0"/>
              </a:rPr>
              <a:t>of this presentation are from various talks in the recent IARC </a:t>
            </a:r>
            <a:r>
              <a:rPr lang="en-US" altLang="zh-CN" sz="2400" dirty="0" smtClean="0">
                <a:latin typeface="Arial" panose="020B0604020202020204" pitchFamily="34" charset="0"/>
                <a:cs typeface="Arial" panose="020B0604020202020204" pitchFamily="34" charset="0"/>
              </a:rPr>
              <a:t>meeting</a:t>
            </a:r>
            <a:endParaRPr lang="en-US" altLang="zh-CN" sz="2400" dirty="0">
              <a:latin typeface="Arial" panose="020B0604020202020204" pitchFamily="34" charset="0"/>
              <a:cs typeface="Arial" panose="020B0604020202020204" pitchFamily="34" charset="0"/>
            </a:endParaRPr>
          </a:p>
          <a:p>
            <a:pPr marL="285750" indent="-285750">
              <a:buFont typeface="Wingdings" panose="05000000000000000000" charset="0"/>
              <a:buChar char="l"/>
            </a:pPr>
            <a:endParaRPr lang="en-US" altLang="zh-CN" sz="2400" dirty="0" smtClean="0">
              <a:latin typeface="Arial" panose="020B0604020202020204" pitchFamily="34" charset="0"/>
              <a:cs typeface="Arial" panose="020B0604020202020204" pitchFamily="34" charset="0"/>
            </a:endParaRPr>
          </a:p>
          <a:p>
            <a:pPr marL="285750" indent="-285750">
              <a:buFont typeface="Wingdings" panose="05000000000000000000" charset="0"/>
              <a:buChar char="l"/>
            </a:pPr>
            <a:r>
              <a:rPr lang="en-US" altLang="zh-CN" sz="2400" dirty="0" smtClean="0">
                <a:latin typeface="Arial" panose="020B0604020202020204" pitchFamily="34" charset="0"/>
                <a:cs typeface="Arial" panose="020B0604020202020204" pitchFamily="34" charset="0"/>
              </a:rPr>
              <a:t> Thanks to the CEPC –</a:t>
            </a:r>
            <a:r>
              <a:rPr lang="en-US" altLang="zh-CN" sz="2400" dirty="0" err="1" smtClean="0">
                <a:latin typeface="Arial" panose="020B0604020202020204" pitchFamily="34" charset="0"/>
                <a:cs typeface="Arial" panose="020B0604020202020204" pitchFamily="34" charset="0"/>
              </a:rPr>
              <a:t>SppC</a:t>
            </a:r>
            <a:r>
              <a:rPr lang="en-US" altLang="zh-CN" sz="2400" dirty="0" smtClean="0">
                <a:latin typeface="Arial" panose="020B0604020202020204" pitchFamily="34" charset="0"/>
                <a:cs typeface="Arial" panose="020B0604020202020204" pitchFamily="34" charset="0"/>
              </a:rPr>
              <a:t> accelerator team’s hard works as well as international and CIPC collaborations</a:t>
            </a:r>
            <a:endParaRPr lang="en-US" altLang="zh-CN" sz="2400" dirty="0" smtClean="0">
              <a:latin typeface="Arial" panose="020B0604020202020204" pitchFamily="34" charset="0"/>
              <a:cs typeface="Arial" panose="020B0604020202020204" pitchFamily="34" charset="0"/>
            </a:endParaRPr>
          </a:p>
          <a:p>
            <a:pPr marL="285750" indent="-285750">
              <a:buFont typeface="Wingdings" panose="05000000000000000000" charset="0"/>
              <a:buChar char="l"/>
            </a:pPr>
            <a:endParaRPr lang="en-US" altLang="zh-CN" sz="2400" dirty="0">
              <a:latin typeface="Arial" panose="020B0604020202020204" pitchFamily="34" charset="0"/>
              <a:cs typeface="Arial" panose="020B0604020202020204" pitchFamily="34" charset="0"/>
            </a:endParaRPr>
          </a:p>
          <a:p>
            <a:pPr marL="285750" indent="-285750">
              <a:buFont typeface="Wingdings" panose="05000000000000000000" charset="0"/>
              <a:buChar char="l"/>
            </a:pPr>
            <a:r>
              <a:rPr lang="en-US" altLang="zh-CN" sz="2400" dirty="0" smtClean="0">
                <a:latin typeface="Arial" panose="020B0604020202020204" pitchFamily="34" charset="0"/>
                <a:cs typeface="Arial" panose="020B0604020202020204" pitchFamily="34" charset="0"/>
              </a:rPr>
              <a:t> Special thanks to </a:t>
            </a:r>
            <a:r>
              <a:rPr lang="en-US" altLang="zh-CN" sz="2400" dirty="0" smtClean="0">
                <a:latin typeface="Arial" panose="020B0604020202020204" pitchFamily="34" charset="0"/>
                <a:cs typeface="Arial" panose="020B0604020202020204" pitchFamily="34" charset="0"/>
              </a:rPr>
              <a:t>the </a:t>
            </a:r>
            <a:r>
              <a:rPr lang="en-US" altLang="zh-CN" sz="2400" dirty="0" smtClean="0">
                <a:latin typeface="Arial" panose="020B0604020202020204" pitchFamily="34" charset="0"/>
                <a:cs typeface="Arial" panose="020B0604020202020204" pitchFamily="34" charset="0"/>
              </a:rPr>
              <a:t>IARC’s contribution</a:t>
            </a:r>
            <a:r>
              <a:rPr lang="en-US" altLang="zh-CN" sz="2400" dirty="0">
                <a:latin typeface="Arial" panose="020B0604020202020204" pitchFamily="34" charset="0"/>
                <a:cs typeface="Arial" panose="020B0604020202020204" pitchFamily="34" charset="0"/>
              </a:rPr>
              <a:t>: </a:t>
            </a:r>
            <a:r>
              <a:rPr lang="en-US" altLang="zh-CN" sz="2400" dirty="0" smtClean="0">
                <a:latin typeface="Arial" panose="020B0604020202020204" pitchFamily="34" charset="0"/>
                <a:cs typeface="Arial" panose="020B0604020202020204" pitchFamily="34" charset="0"/>
              </a:rPr>
              <a:t>encouragement, </a:t>
            </a:r>
            <a:r>
              <a:rPr lang="en-US" altLang="zh-CN" sz="2400" dirty="0">
                <a:latin typeface="Arial" panose="020B0604020202020204" pitchFamily="34" charset="0"/>
                <a:cs typeface="Arial" panose="020B0604020202020204" pitchFamily="34" charset="0"/>
              </a:rPr>
              <a:t>critical </a:t>
            </a:r>
            <a:r>
              <a:rPr lang="en-US" altLang="zh-CN" sz="2400" dirty="0" smtClean="0">
                <a:latin typeface="Arial" panose="020B0604020202020204" pitchFamily="34" charset="0"/>
                <a:cs typeface="Arial" panose="020B0604020202020204" pitchFamily="34" charset="0"/>
              </a:rPr>
              <a:t>analysis and suggestions</a:t>
            </a:r>
            <a:endParaRPr lang="en-US" altLang="zh-CN" sz="240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27F552FA-C358-4F70-9CE8-3E41459FCE36}" type="slidenum">
              <a:rPr lang="zh-CN" altLang="en-US" smtClean="0"/>
              <a:t>59</a:t>
            </a:fld>
            <a:endParaRPr lang="zh-CN" altLang="en-US"/>
          </a:p>
        </p:txBody>
      </p:sp>
    </p:spTree>
    <p:extLst>
      <p:ext uri="{BB962C8B-B14F-4D97-AF65-F5344CB8AC3E}">
        <p14:creationId xmlns:p14="http://schemas.microsoft.com/office/powerpoint/2010/main" val="4283237001"/>
      </p:ext>
    </p:extLst>
  </p:cSld>
  <p:clrMapOvr>
    <a:masterClrMapping/>
  </p:clrMapOvr>
  <mc:AlternateContent xmlns:mc="http://schemas.openxmlformats.org/markup-compatibility/2006" xmlns:p14="http://schemas.microsoft.com/office/powerpoint/2010/main">
    <mc:Choice Requires="p14">
      <p:transition spd="slow" p14:dur="2000" advTm="23966"/>
    </mc:Choice>
    <mc:Fallback xmlns="">
      <p:transition spd="slow" advTm="2396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4595" y="10939"/>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smtClean="0">
                <a:solidFill>
                  <a:schemeClr val="bg1"/>
                </a:solidFill>
                <a:latin typeface="Arial" panose="020B0604020202020204" pitchFamily="34" charset="0"/>
                <a:cs typeface="Arial" panose="020B0604020202020204" pitchFamily="34" charset="0"/>
              </a:rPr>
              <a:t>IARC General Comments</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a:xfrm>
            <a:off x="8311953" y="6388742"/>
            <a:ext cx="3041847" cy="424633"/>
          </a:xfrm>
        </p:spPr>
        <p:txBody>
          <a:bodyPr/>
          <a:lstStyle/>
          <a:p>
            <a:fld id="{27F552FA-C358-4F70-9CE8-3E41459FCE36}" type="slidenum">
              <a:rPr lang="zh-CN" altLang="en-US" smtClean="0"/>
              <a:t>6</a:t>
            </a:fld>
            <a:endParaRPr lang="zh-CN" altLang="en-US"/>
          </a:p>
        </p:txBody>
      </p:sp>
      <p:sp>
        <p:nvSpPr>
          <p:cNvPr id="14" name="文本框 42">
            <a:extLst>
              <a:ext uri="{FF2B5EF4-FFF2-40B4-BE49-F238E27FC236}">
                <a16:creationId xmlns:a16="http://schemas.microsoft.com/office/drawing/2014/main" id="{EF9B9541-540A-4865-8767-AD14094D507F}"/>
              </a:ext>
            </a:extLst>
          </p:cNvPr>
          <p:cNvSpPr txBox="1"/>
          <p:nvPr/>
        </p:nvSpPr>
        <p:spPr>
          <a:xfrm>
            <a:off x="1591009" y="838427"/>
            <a:ext cx="2799633" cy="400110"/>
          </a:xfrm>
          <a:prstGeom prst="rect">
            <a:avLst/>
          </a:prstGeom>
          <a:noFill/>
        </p:spPr>
        <p:txBody>
          <a:bodyPr wrap="square">
            <a:spAutoFit/>
          </a:bodyPr>
          <a:lstStyle/>
          <a:p>
            <a:pPr algn="ctr"/>
            <a:r>
              <a:rPr lang="en-US" altLang="zh-CN" sz="2000" b="1" kern="100"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IARC in </a:t>
            </a:r>
            <a:r>
              <a:rPr lang="en-US" altLang="zh-CN" sz="2000" b="1" kern="100"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May</a:t>
            </a:r>
            <a:endParaRPr lang="zh-CN" altLang="en-US" sz="2000" b="1" dirty="0">
              <a:solidFill>
                <a:srgbClr val="FF0000"/>
              </a:solidFill>
              <a:latin typeface="Arial" panose="020B0604020202020204" pitchFamily="34" charset="0"/>
              <a:cs typeface="Arial" panose="020B0604020202020204" pitchFamily="34" charset="0"/>
            </a:endParaRPr>
          </a:p>
        </p:txBody>
      </p:sp>
      <p:sp>
        <p:nvSpPr>
          <p:cNvPr id="213" name="文本框 42">
            <a:extLst>
              <a:ext uri="{FF2B5EF4-FFF2-40B4-BE49-F238E27FC236}">
                <a16:creationId xmlns:a16="http://schemas.microsoft.com/office/drawing/2014/main" id="{EF9B9541-540A-4865-8767-AD14094D507F}"/>
              </a:ext>
            </a:extLst>
          </p:cNvPr>
          <p:cNvSpPr txBox="1"/>
          <p:nvPr/>
        </p:nvSpPr>
        <p:spPr>
          <a:xfrm>
            <a:off x="7808035" y="759637"/>
            <a:ext cx="2983594" cy="400110"/>
          </a:xfrm>
          <a:prstGeom prst="rect">
            <a:avLst/>
          </a:prstGeom>
          <a:noFill/>
        </p:spPr>
        <p:txBody>
          <a:bodyPr wrap="square">
            <a:spAutoFit/>
          </a:bodyPr>
          <a:lstStyle/>
          <a:p>
            <a:pPr algn="ctr"/>
            <a:r>
              <a:rPr lang="en-US" altLang="zh-CN" sz="2000" b="1" kern="100"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IARC in </a:t>
            </a:r>
            <a:r>
              <a:rPr lang="en-US" altLang="zh-CN" sz="2000" b="1" kern="100"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Oct</a:t>
            </a:r>
            <a:endParaRPr lang="zh-CN" altLang="en-US" sz="2000" b="1"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336582" y="1516340"/>
            <a:ext cx="5779553" cy="2467503"/>
          </a:xfrm>
          <a:prstGeom prst="rect">
            <a:avLst/>
          </a:prstGeom>
        </p:spPr>
      </p:pic>
      <p:pic>
        <p:nvPicPr>
          <p:cNvPr id="8" name="Picture 7"/>
          <p:cNvPicPr>
            <a:picLocks noChangeAspect="1"/>
          </p:cNvPicPr>
          <p:nvPr/>
        </p:nvPicPr>
        <p:blipFill>
          <a:blip r:embed="rId3"/>
          <a:stretch>
            <a:fillRect/>
          </a:stretch>
        </p:blipFill>
        <p:spPr>
          <a:xfrm>
            <a:off x="6341974" y="1204372"/>
            <a:ext cx="5409248" cy="5653628"/>
          </a:xfrm>
          <a:prstGeom prst="rect">
            <a:avLst/>
          </a:prstGeom>
        </p:spPr>
      </p:pic>
    </p:spTree>
    <p:extLst>
      <p:ext uri="{BB962C8B-B14F-4D97-AF65-F5344CB8AC3E}">
        <p14:creationId xmlns:p14="http://schemas.microsoft.com/office/powerpoint/2010/main" val="3703194763"/>
      </p:ext>
    </p:extLst>
  </p:cSld>
  <p:clrMapOvr>
    <a:masterClrMapping/>
  </p:clrMapOvr>
  <mc:AlternateContent xmlns:mc="http://schemas.openxmlformats.org/markup-compatibility/2006">
    <mc:Choice xmlns:p14="http://schemas.microsoft.com/office/powerpoint/2010/main" Requires="p14">
      <p:transition spd="slow" p14:dur="2000" advTm="74"/>
    </mc:Choice>
    <mc:Fallback>
      <p:transition spd="slow" advTm="74"/>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4595" y="10939"/>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sz="3200" kern="0" dirty="0" smtClean="0">
                <a:solidFill>
                  <a:schemeClr val="bg1"/>
                </a:solidFill>
                <a:latin typeface="Arial" panose="020B0604020202020204" pitchFamily="34" charset="0"/>
                <a:cs typeface="Arial" panose="020B0604020202020204" pitchFamily="34" charset="0"/>
              </a:rPr>
              <a:t>Report representative to single presentation</a:t>
            </a:r>
            <a:endParaRPr lang="en-US" altLang="zh-CN" sz="3200" kern="0" dirty="0" smtClean="0">
              <a:solidFill>
                <a:schemeClr val="bg1"/>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a:xfrm>
            <a:off x="8311953" y="6388742"/>
            <a:ext cx="3041847" cy="424633"/>
          </a:xfrm>
        </p:spPr>
        <p:txBody>
          <a:bodyPr/>
          <a:lstStyle/>
          <a:p>
            <a:fld id="{27F552FA-C358-4F70-9CE8-3E41459FCE36}" type="slidenum">
              <a:rPr lang="zh-CN" altLang="en-US" smtClean="0"/>
              <a:t>7</a:t>
            </a:fld>
            <a:endParaRPr lang="zh-CN" altLang="en-US"/>
          </a:p>
        </p:txBody>
      </p:sp>
      <p:sp>
        <p:nvSpPr>
          <p:cNvPr id="213" name="文本框 42">
            <a:extLst>
              <a:ext uri="{FF2B5EF4-FFF2-40B4-BE49-F238E27FC236}">
                <a16:creationId xmlns:a16="http://schemas.microsoft.com/office/drawing/2014/main" id="{EF9B9541-540A-4865-8767-AD14094D507F}"/>
              </a:ext>
            </a:extLst>
          </p:cNvPr>
          <p:cNvSpPr txBox="1"/>
          <p:nvPr/>
        </p:nvSpPr>
        <p:spPr>
          <a:xfrm>
            <a:off x="7040881" y="2131237"/>
            <a:ext cx="2983594" cy="923330"/>
          </a:xfrm>
          <a:prstGeom prst="rect">
            <a:avLst/>
          </a:prstGeom>
          <a:noFill/>
        </p:spPr>
        <p:txBody>
          <a:bodyPr wrap="square">
            <a:spAutoFit/>
          </a:bodyPr>
          <a:lstStyle/>
          <a:p>
            <a:r>
              <a:rPr lang="en-US" altLang="zh-CN" b="1"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General Comments:</a:t>
            </a:r>
          </a:p>
          <a:p>
            <a:pPr marL="342900" indent="-342900">
              <a:buFont typeface="Wingdings" panose="05000000000000000000" pitchFamily="2" charset="2"/>
              <a:buChar char="u"/>
            </a:pPr>
            <a:r>
              <a:rPr lang="en-US" altLang="zh-CN" b="1" dirty="0" smtClean="0">
                <a:solidFill>
                  <a:srgbClr val="FF0000"/>
                </a:solidFill>
                <a:latin typeface="Arial" panose="020B0604020202020204" pitchFamily="34" charset="0"/>
                <a:cs typeface="Arial" panose="020B0604020202020204" pitchFamily="34" charset="0"/>
              </a:rPr>
              <a:t>Progress</a:t>
            </a:r>
            <a:r>
              <a:rPr lang="zh-CN" altLang="en-US" b="1" dirty="0">
                <a:solidFill>
                  <a:srgbClr val="FF0000"/>
                </a:solidFill>
                <a:latin typeface="Arial" panose="020B0604020202020204" pitchFamily="34" charset="0"/>
                <a:cs typeface="Arial" panose="020B0604020202020204" pitchFamily="34" charset="0"/>
              </a:rPr>
              <a:t> </a:t>
            </a:r>
            <a:r>
              <a:rPr lang="en-US" altLang="zh-CN" b="1" dirty="0" smtClean="0">
                <a:solidFill>
                  <a:srgbClr val="FF0000"/>
                </a:solidFill>
                <a:latin typeface="Arial" panose="020B0604020202020204" pitchFamily="34" charset="0"/>
                <a:cs typeface="Arial" panose="020B0604020202020204" pitchFamily="34" charset="0"/>
              </a:rPr>
              <a:t>High lights</a:t>
            </a:r>
          </a:p>
          <a:p>
            <a:pPr marL="342900" indent="-342900">
              <a:buFont typeface="Wingdings" panose="05000000000000000000" pitchFamily="2" charset="2"/>
              <a:buChar char="u"/>
            </a:pPr>
            <a:r>
              <a:rPr lang="en-US" altLang="zh-CN" b="1" dirty="0" smtClean="0">
                <a:solidFill>
                  <a:srgbClr val="FF0000"/>
                </a:solidFill>
                <a:latin typeface="Arial" panose="020B0604020202020204" pitchFamily="34" charset="0"/>
                <a:cs typeface="Arial" panose="020B0604020202020204" pitchFamily="34" charset="0"/>
              </a:rPr>
              <a:t>Critical analysis</a:t>
            </a:r>
          </a:p>
        </p:txBody>
      </p:sp>
      <p:pic>
        <p:nvPicPr>
          <p:cNvPr id="3" name="Picture 2"/>
          <p:cNvPicPr>
            <a:picLocks noChangeAspect="1"/>
          </p:cNvPicPr>
          <p:nvPr/>
        </p:nvPicPr>
        <p:blipFill>
          <a:blip r:embed="rId2"/>
          <a:stretch>
            <a:fillRect/>
          </a:stretch>
        </p:blipFill>
        <p:spPr>
          <a:xfrm>
            <a:off x="1949132" y="812167"/>
            <a:ext cx="4441507" cy="5936539"/>
          </a:xfrm>
          <a:prstGeom prst="rect">
            <a:avLst/>
          </a:prstGeom>
        </p:spPr>
      </p:pic>
      <p:sp>
        <p:nvSpPr>
          <p:cNvPr id="6" name="Right Brace 5"/>
          <p:cNvSpPr/>
          <p:nvPr/>
        </p:nvSpPr>
        <p:spPr>
          <a:xfrm>
            <a:off x="6492240" y="1295400"/>
            <a:ext cx="208280" cy="2763520"/>
          </a:xfrm>
          <a:prstGeom prst="rightBrace">
            <a:avLst>
              <a:gd name="adj1" fmla="val 49509"/>
              <a:gd name="adj2" fmla="val 50000"/>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zh-CN" altLang="en-US"/>
          </a:p>
        </p:txBody>
      </p:sp>
      <p:sp>
        <p:nvSpPr>
          <p:cNvPr id="12" name="文本框 42">
            <a:extLst>
              <a:ext uri="{FF2B5EF4-FFF2-40B4-BE49-F238E27FC236}">
                <a16:creationId xmlns:a16="http://schemas.microsoft.com/office/drawing/2014/main" id="{EF9B9541-540A-4865-8767-AD14094D507F}"/>
              </a:ext>
            </a:extLst>
          </p:cNvPr>
          <p:cNvSpPr txBox="1"/>
          <p:nvPr/>
        </p:nvSpPr>
        <p:spPr>
          <a:xfrm>
            <a:off x="7101841" y="4979990"/>
            <a:ext cx="2983594" cy="1200329"/>
          </a:xfrm>
          <a:prstGeom prst="rect">
            <a:avLst/>
          </a:prstGeom>
          <a:noFill/>
        </p:spPr>
        <p:txBody>
          <a:bodyPr wrap="square">
            <a:spAutoFit/>
          </a:bodyPr>
          <a:lstStyle/>
          <a:p>
            <a:r>
              <a:rPr lang="en-US" altLang="zh-CN" b="1" kern="100" dirty="0" smtClean="0">
                <a:solidFill>
                  <a:srgbClr val="0070C0"/>
                </a:solidFill>
                <a:latin typeface="Arial" panose="020B0604020202020204" pitchFamily="34" charset="0"/>
                <a:ea typeface="微软雅黑" panose="020B0503020204020204" pitchFamily="34" charset="-122"/>
                <a:cs typeface="Arial" panose="020B0604020202020204" pitchFamily="34" charset="0"/>
              </a:rPr>
              <a:t>Recommendation:</a:t>
            </a:r>
          </a:p>
          <a:p>
            <a:pPr marL="342900" indent="-342900">
              <a:buFont typeface="Wingdings" panose="05000000000000000000" pitchFamily="2" charset="2"/>
              <a:buChar char="u"/>
            </a:pPr>
            <a:r>
              <a:rPr lang="en-US" altLang="zh-CN" b="1" dirty="0" smtClean="0">
                <a:solidFill>
                  <a:srgbClr val="FF0000"/>
                </a:solidFill>
                <a:latin typeface="Arial" panose="020B0604020202020204" pitchFamily="34" charset="0"/>
                <a:cs typeface="Arial" panose="020B0604020202020204" pitchFamily="34" charset="0"/>
              </a:rPr>
              <a:t>Encouragement</a:t>
            </a:r>
          </a:p>
          <a:p>
            <a:pPr marL="342900" indent="-342900">
              <a:buFont typeface="Wingdings" panose="05000000000000000000" pitchFamily="2" charset="2"/>
              <a:buChar char="u"/>
            </a:pPr>
            <a:r>
              <a:rPr lang="en-US" altLang="zh-CN" b="1" dirty="0" smtClean="0">
                <a:solidFill>
                  <a:srgbClr val="FF0000"/>
                </a:solidFill>
                <a:latin typeface="Arial" panose="020B0604020202020204" pitchFamily="34" charset="0"/>
                <a:cs typeface="Arial" panose="020B0604020202020204" pitchFamily="34" charset="0"/>
              </a:rPr>
              <a:t>Suggestions for weak points</a:t>
            </a:r>
          </a:p>
        </p:txBody>
      </p:sp>
      <p:sp>
        <p:nvSpPr>
          <p:cNvPr id="13" name="Right Brace 12"/>
          <p:cNvSpPr/>
          <p:nvPr/>
        </p:nvSpPr>
        <p:spPr>
          <a:xfrm>
            <a:off x="6520180" y="4536215"/>
            <a:ext cx="198120" cy="2087880"/>
          </a:xfrm>
          <a:prstGeom prst="rightBrace">
            <a:avLst>
              <a:gd name="adj1" fmla="val 49509"/>
              <a:gd name="adj2" fmla="val 50000"/>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08750599"/>
      </p:ext>
    </p:extLst>
  </p:cSld>
  <p:clrMapOvr>
    <a:masterClrMapping/>
  </p:clrMapOvr>
  <mc:AlternateContent xmlns:mc="http://schemas.openxmlformats.org/markup-compatibility/2006">
    <mc:Choice xmlns:p14="http://schemas.microsoft.com/office/powerpoint/2010/main" Requires="p14">
      <p:transition spd="slow" p14:dur="2000" advTm="280"/>
    </mc:Choice>
    <mc:Fallback>
      <p:transition spd="slow" advTm="28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a:xfrm>
            <a:off x="1590149" y="0"/>
            <a:ext cx="8229600" cy="605682"/>
          </a:xfrm>
          <a:prstGeom prst="rect">
            <a:avLst/>
          </a:prstGeom>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r>
              <a:rPr lang="en-US" altLang="zh-CN" sz="4000" kern="0" dirty="0" smtClean="0">
                <a:solidFill>
                  <a:schemeClr val="tx2">
                    <a:lumMod val="75000"/>
                  </a:schemeClr>
                </a:solidFill>
              </a:rPr>
              <a:t>Contents</a:t>
            </a:r>
            <a:endParaRPr lang="zh-CN" altLang="en-US" sz="4000" kern="0" dirty="0">
              <a:solidFill>
                <a:schemeClr val="tx2">
                  <a:lumMod val="75000"/>
                </a:schemeClr>
              </a:solidFill>
            </a:endParaRPr>
          </a:p>
        </p:txBody>
      </p:sp>
      <p:sp>
        <p:nvSpPr>
          <p:cNvPr id="7" name="Rectangle 6"/>
          <p:cNvSpPr/>
          <p:nvPr/>
        </p:nvSpPr>
        <p:spPr>
          <a:xfrm>
            <a:off x="0" y="810601"/>
            <a:ext cx="12072665" cy="53752"/>
          </a:xfrm>
          <a:prstGeom prst="rect">
            <a:avLst/>
          </a:prstGeom>
          <a:solidFill>
            <a:schemeClr val="tx2"/>
          </a:solid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mj-ea"/>
              <a:ea typeface="+mj-ea"/>
            </a:endParaRPr>
          </a:p>
        </p:txBody>
      </p:sp>
      <p:sp>
        <p:nvSpPr>
          <p:cNvPr id="10" name="TextBox 9"/>
          <p:cNvSpPr txBox="1"/>
          <p:nvPr/>
        </p:nvSpPr>
        <p:spPr>
          <a:xfrm>
            <a:off x="390275" y="748262"/>
            <a:ext cx="11115077" cy="1200329"/>
          </a:xfrm>
          <a:prstGeom prst="rect">
            <a:avLst/>
          </a:prstGeom>
          <a:noFill/>
        </p:spPr>
        <p:txBody>
          <a:bodyPr wrap="square" rtlCol="0">
            <a:spAutoFit/>
          </a:bodyPr>
          <a:lstStyle/>
          <a:p>
            <a:pPr marL="571500" indent="-571500">
              <a:lnSpc>
                <a:spcPct val="150000"/>
              </a:lnSpc>
              <a:buAutoNum type="romanUcPeriod"/>
            </a:pPr>
            <a:r>
              <a:rPr lang="en-US" altLang="zh-CN" sz="2400" dirty="0" smtClean="0">
                <a:solidFill>
                  <a:schemeClr val="bg2">
                    <a:lumMod val="90000"/>
                  </a:schemeClr>
                </a:solidFill>
                <a:latin typeface="Arial" panose="020B0604020202020204" pitchFamily="34" charset="0"/>
                <a:ea typeface="黑体" panose="02010609060101010101" pitchFamily="49" charset="-122"/>
                <a:cs typeface="Arial" panose="020B0604020202020204" pitchFamily="34" charset="0"/>
              </a:rPr>
              <a:t>Introductions</a:t>
            </a:r>
          </a:p>
          <a:p>
            <a:pPr marL="571500" indent="-571500">
              <a:lnSpc>
                <a:spcPct val="150000"/>
              </a:lnSpc>
              <a:buAutoNum type="romanUcPeriod"/>
            </a:pPr>
            <a:r>
              <a:rPr lang="en-US" sz="2400" dirty="0" smtClean="0">
                <a:latin typeface="Arial" panose="020B0604020202020204" pitchFamily="34" charset="0"/>
                <a:ea typeface="黑体" panose="02010609060101010101" pitchFamily="49" charset="-122"/>
                <a:cs typeface="Arial" panose="020B0604020202020204" pitchFamily="34" charset="0"/>
              </a:rPr>
              <a:t>Theoretical design high lights and IARC recommendations</a:t>
            </a:r>
            <a:endParaRPr lang="en-US" sz="2400" dirty="0">
              <a:latin typeface="Arial" panose="020B0604020202020204" pitchFamily="34" charset="0"/>
              <a:ea typeface="黑体" panose="02010609060101010101" pitchFamily="49" charset="-122"/>
              <a:cs typeface="Arial" panose="020B0604020202020204" pitchFamily="34" charset="0"/>
            </a:endParaRPr>
          </a:p>
        </p:txBody>
      </p:sp>
      <p:sp>
        <p:nvSpPr>
          <p:cNvPr id="2" name="TextBox 1"/>
          <p:cNvSpPr txBox="1"/>
          <p:nvPr/>
        </p:nvSpPr>
        <p:spPr>
          <a:xfrm>
            <a:off x="1028816" y="1987705"/>
            <a:ext cx="8413399" cy="1477328"/>
          </a:xfrm>
          <a:prstGeom prst="rect">
            <a:avLst/>
          </a:prstGeom>
          <a:noFill/>
        </p:spPr>
        <p:txBody>
          <a:bodyPr wrap="square" rtlCol="0">
            <a:spAutoFit/>
          </a:bodyPr>
          <a:lstStyle/>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Collider ring parameters update </a:t>
            </a:r>
          </a:p>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Booster scheme</a:t>
            </a:r>
          </a:p>
          <a:p>
            <a:pPr marL="285750" indent="-285750">
              <a:buFont typeface="Arial" panose="020B0604020202020204" pitchFamily="34" charset="0"/>
              <a:buChar char="•"/>
            </a:pPr>
            <a:r>
              <a:rPr lang="en-US" altLang="zh-CN" dirty="0" err="1" smtClean="0">
                <a:solidFill>
                  <a:schemeClr val="tx1">
                    <a:lumMod val="65000"/>
                    <a:lumOff val="35000"/>
                  </a:schemeClr>
                </a:solidFill>
                <a:latin typeface="Arial" panose="020B0604020202020204" pitchFamily="34" charset="0"/>
                <a:cs typeface="Arial" panose="020B0604020202020204" pitchFamily="34" charset="0"/>
              </a:rPr>
              <a:t>Linac</a:t>
            </a:r>
            <a:r>
              <a:rPr lang="en-US" altLang="zh-CN" dirty="0" smtClean="0">
                <a:solidFill>
                  <a:schemeClr val="tx1">
                    <a:lumMod val="65000"/>
                    <a:lumOff val="35000"/>
                  </a:schemeClr>
                </a:solidFill>
                <a:latin typeface="Arial" panose="020B0604020202020204" pitchFamily="34" charset="0"/>
                <a:cs typeface="Arial" panose="020B0604020202020204" pitchFamily="34" charset="0"/>
              </a:rPr>
              <a:t> new </a:t>
            </a:r>
            <a:r>
              <a:rPr lang="en-US" altLang="zh-CN" dirty="0" smtClean="0">
                <a:solidFill>
                  <a:schemeClr val="tx1">
                    <a:lumMod val="65000"/>
                    <a:lumOff val="35000"/>
                  </a:schemeClr>
                </a:solidFill>
                <a:latin typeface="Arial" panose="020B0604020202020204" pitchFamily="34" charset="0"/>
                <a:cs typeface="Arial" panose="020B0604020202020204" pitchFamily="34" charset="0"/>
              </a:rPr>
              <a:t>baseline</a:t>
            </a:r>
          </a:p>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MDI issues</a:t>
            </a:r>
          </a:p>
          <a:p>
            <a:pPr marL="285750" indent="-285750">
              <a:buFont typeface="Arial" panose="020B0604020202020204" pitchFamily="34" charset="0"/>
              <a:buChar char="•"/>
            </a:pPr>
            <a:r>
              <a:rPr lang="en-US" altLang="zh-CN" dirty="0" smtClean="0">
                <a:solidFill>
                  <a:schemeClr val="tx1">
                    <a:lumMod val="65000"/>
                    <a:lumOff val="35000"/>
                  </a:schemeClr>
                </a:solidFill>
                <a:latin typeface="Arial" panose="020B0604020202020204" pitchFamily="34" charset="0"/>
                <a:cs typeface="Arial" panose="020B0604020202020204" pitchFamily="34" charset="0"/>
              </a:rPr>
              <a:t>Collective instabilities</a:t>
            </a:r>
            <a:endParaRPr lang="zh-CN" alt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TextBox 16"/>
          <p:cNvSpPr txBox="1"/>
          <p:nvPr/>
        </p:nvSpPr>
        <p:spPr>
          <a:xfrm>
            <a:off x="1028816" y="4013097"/>
            <a:ext cx="10984731" cy="2031325"/>
          </a:xfrm>
          <a:prstGeom prst="rect">
            <a:avLst/>
          </a:prstGeom>
          <a:noFill/>
        </p:spPr>
        <p:txBody>
          <a:bodyPr wrap="square" rtlCol="0">
            <a:spAutoFit/>
          </a:bodyPr>
          <a:lstStyle/>
          <a:p>
            <a:pPr marL="285750" indent="-285750">
              <a:buFont typeface="Arial" panose="020B0604020202020204" pitchFamily="34" charset="0"/>
              <a:buChar char="•"/>
            </a:pPr>
            <a:r>
              <a:rPr lang="en-US" altLang="zh-CN" dirty="0" smtClean="0">
                <a:solidFill>
                  <a:schemeClr val="bg2">
                    <a:lumMod val="90000"/>
                  </a:schemeClr>
                </a:solidFill>
                <a:latin typeface="Arial" panose="020B0604020202020204" pitchFamily="34" charset="0"/>
                <a:cs typeface="Arial" panose="020B0604020202020204" pitchFamily="34" charset="0"/>
              </a:rPr>
              <a:t>SRF development (platform, cavities, </a:t>
            </a:r>
            <a:r>
              <a:rPr lang="en-US" altLang="zh-CN" dirty="0" err="1" smtClean="0">
                <a:solidFill>
                  <a:schemeClr val="bg2">
                    <a:lumMod val="90000"/>
                  </a:schemeClr>
                </a:solidFill>
                <a:latin typeface="Arial" panose="020B0604020202020204" pitchFamily="34" charset="0"/>
                <a:cs typeface="Arial" panose="020B0604020202020204" pitchFamily="34" charset="0"/>
              </a:rPr>
              <a:t>cryomodules</a:t>
            </a:r>
            <a:r>
              <a:rPr lang="en-US" altLang="zh-CN" dirty="0" smtClean="0">
                <a:solidFill>
                  <a:schemeClr val="bg2">
                    <a:lumMod val="90000"/>
                  </a:schemeClr>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altLang="zh-CN" dirty="0" smtClean="0">
                <a:solidFill>
                  <a:schemeClr val="bg2">
                    <a:lumMod val="90000"/>
                  </a:schemeClr>
                </a:solidFill>
                <a:latin typeface="Arial" panose="020B0604020202020204" pitchFamily="34" charset="0"/>
                <a:cs typeface="Arial" panose="020B0604020202020204" pitchFamily="34" charset="0"/>
              </a:rPr>
              <a:t>650M high efficiency klystrons </a:t>
            </a:r>
          </a:p>
          <a:p>
            <a:pPr marL="285750" indent="-285750">
              <a:buFont typeface="Arial" panose="020B0604020202020204" pitchFamily="34" charset="0"/>
              <a:buChar char="•"/>
            </a:pPr>
            <a:r>
              <a:rPr lang="en-US" altLang="zh-CN" dirty="0" smtClean="0">
                <a:solidFill>
                  <a:schemeClr val="bg2">
                    <a:lumMod val="90000"/>
                  </a:schemeClr>
                </a:solidFill>
                <a:latin typeface="Arial" panose="020B0604020202020204" pitchFamily="34" charset="0"/>
                <a:cs typeface="Arial" panose="020B0604020202020204" pitchFamily="34" charset="0"/>
              </a:rPr>
              <a:t>Normal temperature magnets (booster dipoles, dual </a:t>
            </a:r>
            <a:r>
              <a:rPr lang="en-US" altLang="zh-CN" dirty="0" smtClean="0">
                <a:solidFill>
                  <a:schemeClr val="bg2">
                    <a:lumMod val="90000"/>
                  </a:schemeClr>
                </a:solidFill>
                <a:latin typeface="Arial" panose="020B0604020202020204" pitchFamily="34" charset="0"/>
                <a:cs typeface="Arial" panose="020B0604020202020204" pitchFamily="34" charset="0"/>
              </a:rPr>
              <a:t>aperture </a:t>
            </a:r>
            <a:r>
              <a:rPr lang="en-US" altLang="zh-CN" dirty="0" smtClean="0">
                <a:solidFill>
                  <a:schemeClr val="bg2">
                    <a:lumMod val="90000"/>
                  </a:schemeClr>
                </a:solidFill>
                <a:latin typeface="Arial" panose="020B0604020202020204" pitchFamily="34" charset="0"/>
                <a:cs typeface="Arial" panose="020B0604020202020204" pitchFamily="34" charset="0"/>
              </a:rPr>
              <a:t>quadrupoles and </a:t>
            </a:r>
            <a:r>
              <a:rPr lang="en-US" altLang="zh-CN" dirty="0" err="1" smtClean="0">
                <a:solidFill>
                  <a:schemeClr val="bg2">
                    <a:lumMod val="90000"/>
                  </a:schemeClr>
                </a:solidFill>
                <a:latin typeface="Arial" panose="020B0604020202020204" pitchFamily="34" charset="0"/>
                <a:cs typeface="Arial" panose="020B0604020202020204" pitchFamily="34" charset="0"/>
              </a:rPr>
              <a:t>sextupoles</a:t>
            </a:r>
            <a:endParaRPr lang="en-US" altLang="zh-CN" dirty="0" smtClean="0">
              <a:solidFill>
                <a:schemeClr val="bg2">
                  <a:lumMod val="9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smtClean="0">
                <a:solidFill>
                  <a:schemeClr val="bg2">
                    <a:lumMod val="90000"/>
                  </a:schemeClr>
                </a:solidFill>
                <a:latin typeface="Arial" panose="020B0604020202020204" pitchFamily="34" charset="0"/>
                <a:cs typeface="Arial" panose="020B0604020202020204" pitchFamily="34" charset="0"/>
              </a:rPr>
              <a:t>Electrostatic-magnet deflector</a:t>
            </a:r>
          </a:p>
          <a:p>
            <a:pPr marL="285750" indent="-285750">
              <a:buFont typeface="Arial" panose="020B0604020202020204" pitchFamily="34" charset="0"/>
              <a:buChar char="•"/>
            </a:pPr>
            <a:r>
              <a:rPr lang="en-US" altLang="zh-CN" dirty="0" smtClean="0">
                <a:solidFill>
                  <a:schemeClr val="bg2">
                    <a:lumMod val="90000"/>
                  </a:schemeClr>
                </a:solidFill>
                <a:latin typeface="Arial" panose="020B0604020202020204" pitchFamily="34" charset="0"/>
                <a:cs typeface="Arial" panose="020B0604020202020204" pitchFamily="34" charset="0"/>
              </a:rPr>
              <a:t>Hardware for injection/extraction</a:t>
            </a:r>
          </a:p>
          <a:p>
            <a:pPr marL="285750" indent="-285750">
              <a:buFont typeface="Arial" panose="020B0604020202020204" pitchFamily="34" charset="0"/>
              <a:buChar char="•"/>
            </a:pPr>
            <a:r>
              <a:rPr lang="en-US" altLang="zh-CN" dirty="0" smtClean="0">
                <a:solidFill>
                  <a:schemeClr val="bg2">
                    <a:lumMod val="90000"/>
                  </a:schemeClr>
                </a:solidFill>
                <a:latin typeface="Arial" panose="020B0604020202020204" pitchFamily="34" charset="0"/>
                <a:cs typeface="Arial" panose="020B0604020202020204" pitchFamily="34" charset="0"/>
              </a:rPr>
              <a:t>Final focus Superconducting </a:t>
            </a:r>
            <a:r>
              <a:rPr lang="en-US" altLang="zh-CN" dirty="0" smtClean="0">
                <a:solidFill>
                  <a:schemeClr val="bg2">
                    <a:lumMod val="90000"/>
                  </a:schemeClr>
                </a:solidFill>
                <a:latin typeface="Arial" panose="020B0604020202020204" pitchFamily="34" charset="0"/>
                <a:cs typeface="Arial" panose="020B0604020202020204" pitchFamily="34" charset="0"/>
              </a:rPr>
              <a:t>quadrupoles</a:t>
            </a:r>
          </a:p>
          <a:p>
            <a:pPr marL="285750" indent="-285750">
              <a:buFont typeface="Arial" panose="020B0604020202020204" pitchFamily="34" charset="0"/>
              <a:buChar char="•"/>
            </a:pPr>
            <a:r>
              <a:rPr lang="en-US" altLang="zh-CN" dirty="0" smtClean="0">
                <a:solidFill>
                  <a:schemeClr val="bg2">
                    <a:lumMod val="90000"/>
                  </a:schemeClr>
                </a:solidFill>
                <a:latin typeface="Arial" panose="020B0604020202020204" pitchFamily="34" charset="0"/>
                <a:cs typeface="Arial" panose="020B0604020202020204" pitchFamily="34" charset="0"/>
              </a:rPr>
              <a:t>Mechanics</a:t>
            </a:r>
            <a:endParaRPr lang="en-US" altLang="zh-CN" dirty="0" smtClean="0">
              <a:solidFill>
                <a:schemeClr val="bg2">
                  <a:lumMod val="9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390274" y="3366766"/>
            <a:ext cx="11115077" cy="577850"/>
          </a:xfrm>
          <a:prstGeom prst="rect">
            <a:avLst/>
          </a:prstGeom>
          <a:noFill/>
        </p:spPr>
        <p:txBody>
          <a:bodyPr wrap="square" rtlCol="0">
            <a:spAutoFit/>
          </a:bodyPr>
          <a:lstStyle/>
          <a:p>
            <a:pPr marL="446088" indent="-446088">
              <a:lnSpc>
                <a:spcPct val="150000"/>
              </a:lnSpc>
            </a:pPr>
            <a:r>
              <a:rPr lang="en-US" altLang="zh-CN" sz="2400" dirty="0" smtClean="0">
                <a:solidFill>
                  <a:schemeClr val="bg2">
                    <a:lumMod val="90000"/>
                  </a:schemeClr>
                </a:solidFill>
                <a:latin typeface="Arial" panose="020B0604020202020204" pitchFamily="34" charset="0"/>
                <a:ea typeface="黑体" panose="02010609060101010101" pitchFamily="49" charset="-122"/>
                <a:cs typeface="Arial" panose="020B0604020202020204" pitchFamily="34" charset="0"/>
              </a:rPr>
              <a:t>III.   IARC recommendations to the key technology hardware R&amp;D</a:t>
            </a:r>
            <a:endParaRPr lang="en-US" sz="2400" dirty="0">
              <a:solidFill>
                <a:schemeClr val="bg2">
                  <a:lumMod val="90000"/>
                </a:schemeClr>
              </a:solidFill>
              <a:latin typeface="Arial" panose="020B0604020202020204" pitchFamily="34" charset="0"/>
              <a:ea typeface="黑体" panose="02010609060101010101" pitchFamily="49" charset="-122"/>
              <a:cs typeface="Arial" panose="020B0604020202020204" pitchFamily="34" charset="0"/>
            </a:endParaRPr>
          </a:p>
        </p:txBody>
      </p:sp>
      <p:sp>
        <p:nvSpPr>
          <p:cNvPr id="19" name="TextBox 18"/>
          <p:cNvSpPr txBox="1"/>
          <p:nvPr/>
        </p:nvSpPr>
        <p:spPr>
          <a:xfrm>
            <a:off x="275702" y="5980738"/>
            <a:ext cx="5429247" cy="577850"/>
          </a:xfrm>
          <a:prstGeom prst="rect">
            <a:avLst/>
          </a:prstGeom>
          <a:noFill/>
        </p:spPr>
        <p:txBody>
          <a:bodyPr wrap="square" rtlCol="0">
            <a:spAutoFit/>
          </a:bodyPr>
          <a:lstStyle/>
          <a:p>
            <a:pPr marL="446088" indent="-446088">
              <a:lnSpc>
                <a:spcPct val="150000"/>
              </a:lnSpc>
            </a:pPr>
            <a:r>
              <a:rPr lang="en-US" altLang="zh-CN" sz="2400" dirty="0" smtClean="0">
                <a:solidFill>
                  <a:schemeClr val="bg2">
                    <a:lumMod val="90000"/>
                  </a:schemeClr>
                </a:solidFill>
                <a:latin typeface="Arial" panose="020B0604020202020204" pitchFamily="34" charset="0"/>
                <a:ea typeface="黑体" panose="02010609060101010101" pitchFamily="49" charset="-122"/>
                <a:cs typeface="Arial" panose="020B0604020202020204" pitchFamily="34" charset="0"/>
              </a:rPr>
              <a:t>IV.   </a:t>
            </a:r>
            <a:r>
              <a:rPr lang="en-US" altLang="zh-CN" sz="2400" dirty="0" smtClean="0">
                <a:solidFill>
                  <a:schemeClr val="bg2">
                    <a:lumMod val="90000"/>
                  </a:schemeClr>
                </a:solidFill>
                <a:latin typeface="Arial" panose="020B0604020202020204" pitchFamily="34" charset="0"/>
                <a:ea typeface="黑体" panose="02010609060101010101" pitchFamily="49" charset="-122"/>
                <a:cs typeface="Arial" panose="020B0604020202020204" pitchFamily="34" charset="0"/>
              </a:rPr>
              <a:t>Summary</a:t>
            </a:r>
            <a:endParaRPr lang="en-US" sz="2400" dirty="0">
              <a:solidFill>
                <a:schemeClr val="bg2">
                  <a:lumMod val="90000"/>
                </a:schemeClr>
              </a:solidFill>
              <a:latin typeface="Arial" panose="020B0604020202020204" pitchFamily="34" charset="0"/>
              <a:ea typeface="黑体" panose="02010609060101010101" pitchFamily="49" charset="-122"/>
              <a:cs typeface="Arial" panose="020B0604020202020204" pitchFamily="34" charset="0"/>
            </a:endParaRPr>
          </a:p>
        </p:txBody>
      </p:sp>
      <p:sp>
        <p:nvSpPr>
          <p:cNvPr id="3" name="Slide Number Placeholder 2"/>
          <p:cNvSpPr>
            <a:spLocks noGrp="1"/>
          </p:cNvSpPr>
          <p:nvPr>
            <p:ph type="sldNum" sz="quarter" idx="12"/>
          </p:nvPr>
        </p:nvSpPr>
        <p:spPr/>
        <p:txBody>
          <a:bodyPr/>
          <a:lstStyle/>
          <a:p>
            <a:fld id="{27F552FA-C358-4F70-9CE8-3E41459FCE36}" type="slidenum">
              <a:rPr lang="zh-CN" altLang="en-US" smtClean="0"/>
              <a:t>8</a:t>
            </a:fld>
            <a:endParaRPr lang="zh-CN" altLang="en-US"/>
          </a:p>
        </p:txBody>
      </p:sp>
    </p:spTree>
    <p:extLst>
      <p:ext uri="{BB962C8B-B14F-4D97-AF65-F5344CB8AC3E}">
        <p14:creationId xmlns:p14="http://schemas.microsoft.com/office/powerpoint/2010/main" val="4100792560"/>
      </p:ext>
    </p:extLst>
  </p:cSld>
  <p:clrMapOvr>
    <a:masterClrMapping/>
  </p:clrMapOvr>
  <mc:AlternateContent xmlns:mc="http://schemas.openxmlformats.org/markup-compatibility/2006">
    <mc:Choice xmlns:p14="http://schemas.microsoft.com/office/powerpoint/2010/main" Requires="p14">
      <p:transition spd="slow" p14:dur="2000" advTm="74"/>
    </mc:Choice>
    <mc:Fallback>
      <p:transition spd="slow" advTm="74"/>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7505"/>
            <a:ext cx="12192000" cy="712286"/>
          </a:xfrm>
          <a:prstGeom prst="rect">
            <a:avLst/>
          </a:prstGeom>
          <a:solidFill>
            <a:schemeClr val="accent1">
              <a:lumMod val="75000"/>
            </a:schemeClr>
          </a:solidFill>
        </p:spPr>
        <p:txBody>
          <a:bodyPr/>
          <a:lstStyle>
            <a:lvl1pPr algn="ctr" rtl="0" eaLnBrk="0" fontAlgn="base" hangingPunct="0">
              <a:spcBef>
                <a:spcPct val="0"/>
              </a:spcBef>
              <a:spcAft>
                <a:spcPct val="0"/>
              </a:spcAft>
              <a:defRPr sz="3600" b="1">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2pPr>
            <a:lvl3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3pPr>
            <a:lvl4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4pPr>
            <a:lvl5pPr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5pPr>
            <a:lvl6pPr marL="4572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6pPr>
            <a:lvl7pPr marL="9144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7pPr>
            <a:lvl8pPr marL="13716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8pPr>
            <a:lvl9pPr marL="1828800" algn="ctr" rtl="0" eaLnBrk="0" fontAlgn="base" hangingPunct="0">
              <a:spcBef>
                <a:spcPct val="0"/>
              </a:spcBef>
              <a:spcAft>
                <a:spcPct val="0"/>
              </a:spcAft>
              <a:defRPr sz="3600" b="1">
                <a:solidFill>
                  <a:srgbClr val="002060"/>
                </a:solidFill>
                <a:latin typeface="Times New Roman" panose="02020603050405020304" pitchFamily="18" charset="0"/>
                <a:ea typeface="楷体_GB2312" panose="02010609030101010101" pitchFamily="49" charset="-122"/>
              </a:defRPr>
            </a:lvl9pPr>
          </a:lstStyle>
          <a:p>
            <a:pPr eaLnBrk="1" hangingPunct="1">
              <a:defRPr/>
            </a:pPr>
            <a:r>
              <a:rPr lang="en-US" altLang="zh-CN" kern="0" dirty="0">
                <a:solidFill>
                  <a:schemeClr val="bg1"/>
                </a:solidFill>
                <a:latin typeface="Arial" panose="020B0604020202020204" pitchFamily="34" charset="0"/>
                <a:cs typeface="Arial" panose="020B0604020202020204" pitchFamily="34" charset="0"/>
              </a:rPr>
              <a:t> </a:t>
            </a:r>
            <a:r>
              <a:rPr lang="en-US" altLang="zh-CN" sz="3200" kern="0" dirty="0" smtClean="0">
                <a:solidFill>
                  <a:schemeClr val="bg1"/>
                </a:solidFill>
                <a:latin typeface="Arial" panose="020B0604020202020204" pitchFamily="34" charset="0"/>
                <a:cs typeface="Arial" panose="020B0604020202020204" pitchFamily="34" charset="0"/>
              </a:rPr>
              <a:t>High lights to Collider: Lattice, IP and Main Parameters</a:t>
            </a:r>
            <a:endParaRPr lang="en-US" altLang="zh-CN" kern="0" dirty="0" smtClean="0">
              <a:solidFill>
                <a:schemeClr val="bg1"/>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p:txBody>
          <a:bodyPr/>
          <a:lstStyle/>
          <a:p>
            <a:fld id="{27F552FA-C358-4F70-9CE8-3E41459FCE36}" type="slidenum">
              <a:rPr lang="zh-CN" altLang="en-US" smtClean="0"/>
              <a:t>9</a:t>
            </a:fld>
            <a:endParaRPr lang="zh-CN" altLang="en-US"/>
          </a:p>
        </p:txBody>
      </p:sp>
      <p:sp>
        <p:nvSpPr>
          <p:cNvPr id="10" name="文本框 42">
            <a:extLst>
              <a:ext uri="{FF2B5EF4-FFF2-40B4-BE49-F238E27FC236}">
                <a16:creationId xmlns:a16="http://schemas.microsoft.com/office/drawing/2014/main" id="{EF9B9541-540A-4865-8767-AD14094D507F}"/>
              </a:ext>
            </a:extLst>
          </p:cNvPr>
          <p:cNvSpPr txBox="1"/>
          <p:nvPr/>
        </p:nvSpPr>
        <p:spPr>
          <a:xfrm>
            <a:off x="60063" y="823903"/>
            <a:ext cx="11875102" cy="707886"/>
          </a:xfrm>
          <a:prstGeom prst="rect">
            <a:avLst/>
          </a:prstGeom>
          <a:noFill/>
        </p:spPr>
        <p:txBody>
          <a:bodyPr wrap="square">
            <a:spAutoFit/>
          </a:bodyPr>
          <a:lstStyle/>
          <a:p>
            <a:pPr marL="342900" indent="-342900">
              <a:buFont typeface="Wingdings" panose="05000000000000000000" pitchFamily="2" charset="2"/>
              <a:buChar char="u"/>
            </a:pP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Arc and </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IP region lattice &amp; parameters updated: </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more arc </a:t>
            </a:r>
            <a:r>
              <a:rPr lang="en-US" altLang="zh-CN" sz="2000" kern="100" dirty="0" err="1" smtClean="0">
                <a:solidFill>
                  <a:srgbClr val="C00000"/>
                </a:solidFill>
                <a:latin typeface="Arial" panose="020B0604020202020204" pitchFamily="34" charset="0"/>
                <a:ea typeface="微软雅黑" panose="020B0503020204020204" pitchFamily="34" charset="-122"/>
                <a:cs typeface="Arial" panose="020B0604020202020204" pitchFamily="34" charset="0"/>
              </a:rPr>
              <a:t>sextupoles</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 MDI layout change, </a:t>
            </a:r>
            <a:r>
              <a:rPr lang="en-US" altLang="zh-CN" sz="2000"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lower </a:t>
            </a:r>
            <a:r>
              <a:rPr lang="el-GR" altLang="zh-CN" sz="2000"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β</a:t>
            </a:r>
            <a:r>
              <a:rPr lang="en-US" altLang="zh-CN" sz="2000"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y, smaller </a:t>
            </a:r>
            <a:r>
              <a:rPr lang="el-GR" altLang="zh-CN" sz="2000"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ε</a:t>
            </a:r>
            <a:r>
              <a:rPr lang="en-US" altLang="zh-CN" sz="2000"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lang="en-US" altLang="zh-CN" sz="2000" kern="1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lang="en-US" altLang="zh-CN" sz="2000" kern="100" dirty="0" smtClean="0">
                <a:solidFill>
                  <a:srgbClr val="C00000"/>
                </a:solidFill>
                <a:latin typeface="Malgun Gothic" panose="020B0503020000020004" pitchFamily="34" charset="-127"/>
                <a:ea typeface="Malgun Gothic" panose="020B0503020000020004" pitchFamily="34" charset="-127"/>
                <a:cs typeface="Arial" panose="020B0604020202020204" pitchFamily="34" charset="0"/>
              </a:rPr>
              <a:t>→ Hi-</a:t>
            </a:r>
            <a:r>
              <a:rPr lang="en-US" altLang="zh-CN" sz="2000" kern="100" dirty="0" err="1" smtClean="0">
                <a:solidFill>
                  <a:srgbClr val="C00000"/>
                </a:solidFill>
                <a:latin typeface="Malgun Gothic" panose="020B0503020000020004" pitchFamily="34" charset="-127"/>
                <a:ea typeface="Malgun Gothic" panose="020B0503020000020004" pitchFamily="34" charset="-127"/>
                <a:cs typeface="Arial" panose="020B0604020202020204" pitchFamily="34" charset="0"/>
              </a:rPr>
              <a:t>Lumi</a:t>
            </a:r>
            <a:r>
              <a:rPr lang="en-US" altLang="zh-CN" sz="2000" kern="100" dirty="0" smtClean="0">
                <a:solidFill>
                  <a:srgbClr val="C00000"/>
                </a:solidFill>
                <a:latin typeface="Malgun Gothic" panose="020B0503020000020004" pitchFamily="34" charset="-127"/>
                <a:ea typeface="Malgun Gothic" panose="020B0503020000020004" pitchFamily="34" charset="-127"/>
                <a:cs typeface="Arial" panose="020B0604020202020204" pitchFamily="34" charset="0"/>
              </a:rPr>
              <a:t> &amp; </a:t>
            </a:r>
            <a:r>
              <a:rPr lang="en-US" altLang="zh-CN" sz="2000" kern="100" dirty="0" err="1" smtClean="0">
                <a:solidFill>
                  <a:srgbClr val="C00000"/>
                </a:solidFill>
                <a:latin typeface="Malgun Gothic" panose="020B0503020000020004" pitchFamily="34" charset="-127"/>
                <a:ea typeface="Malgun Gothic" panose="020B0503020000020004" pitchFamily="34" charset="-127"/>
                <a:cs typeface="Arial" panose="020B0604020202020204" pitchFamily="34" charset="0"/>
              </a:rPr>
              <a:t>ttbar</a:t>
            </a:r>
            <a:r>
              <a:rPr lang="en-US" altLang="zh-CN" sz="2000" kern="100" dirty="0" smtClean="0">
                <a:solidFill>
                  <a:srgbClr val="C00000"/>
                </a:solidFill>
                <a:latin typeface="Malgun Gothic" panose="020B0503020000020004" pitchFamily="34" charset="-127"/>
                <a:ea typeface="Malgun Gothic" panose="020B0503020000020004" pitchFamily="34" charset="-127"/>
                <a:cs typeface="Arial" panose="020B0604020202020204" pitchFamily="34" charset="0"/>
              </a:rPr>
              <a:t> energy</a:t>
            </a:r>
            <a:endParaRPr lang="zh-CN" altLang="en-US" sz="2000" dirty="0">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2"/>
          <a:srcRect l="1853" t="9549" r="9982" b="6146"/>
          <a:stretch/>
        </p:blipFill>
        <p:spPr>
          <a:xfrm>
            <a:off x="251046" y="4615508"/>
            <a:ext cx="5356888" cy="2105966"/>
          </a:xfrm>
          <a:prstGeom prst="rect">
            <a:avLst/>
          </a:prstGeom>
        </p:spPr>
      </p:pic>
      <p:pic>
        <p:nvPicPr>
          <p:cNvPr id="13" name="图片 2"/>
          <p:cNvPicPr>
            <a:picLocks noChangeAspect="1"/>
          </p:cNvPicPr>
          <p:nvPr/>
        </p:nvPicPr>
        <p:blipFill>
          <a:blip r:embed="rId3"/>
          <a:stretch>
            <a:fillRect/>
          </a:stretch>
        </p:blipFill>
        <p:spPr>
          <a:xfrm>
            <a:off x="5676022" y="1234415"/>
            <a:ext cx="6388017" cy="5487059"/>
          </a:xfrm>
          <a:prstGeom prst="rect">
            <a:avLst/>
          </a:prstGeom>
        </p:spPr>
      </p:pic>
      <p:pic>
        <p:nvPicPr>
          <p:cNvPr id="3" name="Picture 2"/>
          <p:cNvPicPr>
            <a:picLocks noChangeAspect="1"/>
          </p:cNvPicPr>
          <p:nvPr/>
        </p:nvPicPr>
        <p:blipFill>
          <a:blip r:embed="rId4"/>
          <a:stretch>
            <a:fillRect/>
          </a:stretch>
        </p:blipFill>
        <p:spPr>
          <a:xfrm>
            <a:off x="1014645" y="1630918"/>
            <a:ext cx="4624086" cy="2771991"/>
          </a:xfrm>
          <a:prstGeom prst="rect">
            <a:avLst/>
          </a:prstGeom>
        </p:spPr>
      </p:pic>
      <p:sp>
        <p:nvSpPr>
          <p:cNvPr id="5" name="TextBox 4"/>
          <p:cNvSpPr txBox="1"/>
          <p:nvPr/>
        </p:nvSpPr>
        <p:spPr>
          <a:xfrm>
            <a:off x="60063" y="1645936"/>
            <a:ext cx="981657" cy="584775"/>
          </a:xfrm>
          <a:prstGeom prst="rect">
            <a:avLst/>
          </a:prstGeom>
          <a:noFill/>
        </p:spPr>
        <p:txBody>
          <a:bodyPr wrap="square" rtlCol="0">
            <a:spAutoFit/>
          </a:bodyPr>
          <a:lstStyle/>
          <a:p>
            <a:r>
              <a:rPr lang="en-US" altLang="zh-CN" sz="1600" b="1" dirty="0" smtClean="0">
                <a:solidFill>
                  <a:srgbClr val="0070C0"/>
                </a:solidFill>
              </a:rPr>
              <a:t>Phase Advance</a:t>
            </a:r>
            <a:endParaRPr lang="zh-CN" altLang="en-US" sz="1600" b="1" dirty="0">
              <a:solidFill>
                <a:srgbClr val="0070C0"/>
              </a:solidFill>
            </a:endParaRPr>
          </a:p>
        </p:txBody>
      </p:sp>
      <p:sp>
        <p:nvSpPr>
          <p:cNvPr id="6" name="TextBox 5"/>
          <p:cNvSpPr txBox="1"/>
          <p:nvPr/>
        </p:nvSpPr>
        <p:spPr>
          <a:xfrm>
            <a:off x="251046" y="2476982"/>
            <a:ext cx="599693" cy="369332"/>
          </a:xfrm>
          <a:prstGeom prst="rect">
            <a:avLst/>
          </a:prstGeom>
          <a:noFill/>
        </p:spPr>
        <p:txBody>
          <a:bodyPr wrap="square" rtlCol="0">
            <a:spAutoFit/>
          </a:bodyPr>
          <a:lstStyle/>
          <a:p>
            <a:r>
              <a:rPr lang="en-US" altLang="zh-CN" b="1" dirty="0" smtClean="0">
                <a:solidFill>
                  <a:srgbClr val="0070C0"/>
                </a:solidFill>
              </a:rPr>
              <a:t>90</a:t>
            </a:r>
            <a:r>
              <a:rPr lang="en-US" altLang="zh-CN" b="1" dirty="0" smtClean="0">
                <a:solidFill>
                  <a:srgbClr val="0070C0"/>
                </a:solidFill>
                <a:latin typeface="Calibri" panose="020F0502020204030204" pitchFamily="34" charset="0"/>
                <a:cs typeface="Calibri" panose="020F0502020204030204" pitchFamily="34" charset="0"/>
              </a:rPr>
              <a:t>˚ </a:t>
            </a:r>
            <a:endParaRPr lang="zh-CN" altLang="en-US" b="1" dirty="0">
              <a:solidFill>
                <a:srgbClr val="0070C0"/>
              </a:solidFill>
            </a:endParaRPr>
          </a:p>
        </p:txBody>
      </p:sp>
      <p:sp>
        <p:nvSpPr>
          <p:cNvPr id="14" name="TextBox 13"/>
          <p:cNvSpPr txBox="1"/>
          <p:nvPr/>
        </p:nvSpPr>
        <p:spPr>
          <a:xfrm>
            <a:off x="252141" y="3546245"/>
            <a:ext cx="599693" cy="369332"/>
          </a:xfrm>
          <a:prstGeom prst="rect">
            <a:avLst/>
          </a:prstGeom>
          <a:noFill/>
        </p:spPr>
        <p:txBody>
          <a:bodyPr wrap="square" rtlCol="0">
            <a:spAutoFit/>
          </a:bodyPr>
          <a:lstStyle/>
          <a:p>
            <a:r>
              <a:rPr lang="en-US" altLang="zh-CN" b="1" dirty="0" smtClean="0">
                <a:solidFill>
                  <a:srgbClr val="0070C0"/>
                </a:solidFill>
              </a:rPr>
              <a:t>60</a:t>
            </a:r>
            <a:r>
              <a:rPr lang="en-US" altLang="zh-CN" b="1" dirty="0" smtClean="0">
                <a:solidFill>
                  <a:srgbClr val="0070C0"/>
                </a:solidFill>
                <a:latin typeface="Calibri" panose="020F0502020204030204" pitchFamily="34" charset="0"/>
                <a:cs typeface="Calibri" panose="020F0502020204030204" pitchFamily="34" charset="0"/>
              </a:rPr>
              <a:t>˚ </a:t>
            </a:r>
            <a:endParaRPr lang="zh-CN" altLang="en-US" b="1" dirty="0">
              <a:solidFill>
                <a:srgbClr val="0070C0"/>
              </a:solidFill>
            </a:endParaRPr>
          </a:p>
        </p:txBody>
      </p:sp>
      <p:sp>
        <p:nvSpPr>
          <p:cNvPr id="7" name="Rounded Rectangle 6"/>
          <p:cNvSpPr/>
          <p:nvPr/>
        </p:nvSpPr>
        <p:spPr>
          <a:xfrm>
            <a:off x="5638731" y="6420007"/>
            <a:ext cx="6462601" cy="30146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04715706"/>
      </p:ext>
    </p:extLst>
  </p:cSld>
  <p:clrMapOvr>
    <a:masterClrMapping/>
  </p:clrMapOvr>
  <mc:AlternateContent xmlns:mc="http://schemas.openxmlformats.org/markup-compatibility/2006">
    <mc:Choice xmlns:p14="http://schemas.microsoft.com/office/powerpoint/2010/main" Requires="p14">
      <p:transition spd="slow" p14:dur="2000" advTm="228"/>
    </mc:Choice>
    <mc:Fallback>
      <p:transition spd="slow" advTm="228"/>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0"/>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429,&quot;width&quot;:3525}"/>
</p:tagLst>
</file>

<file path=ppt/tags/tag11.xml><?xml version="1.0" encoding="utf-8"?>
<p:tagLst xmlns:a="http://schemas.openxmlformats.org/drawingml/2006/main" xmlns:r="http://schemas.openxmlformats.org/officeDocument/2006/relationships" xmlns:p="http://schemas.openxmlformats.org/presentationml/2006/main">
  <p:tag name="REFSHAPE" val="954376660"/>
  <p:tag name="KSO_WM_UNIT_PLACING_PICTURE_USER_VIEWPORT" val="{&quot;height&quot;:3673,&quot;width&quot;:5648}"/>
</p:tagLst>
</file>

<file path=ppt/tags/tag12.xml><?xml version="1.0" encoding="utf-8"?>
<p:tagLst xmlns:a="http://schemas.openxmlformats.org/drawingml/2006/main" xmlns:r="http://schemas.openxmlformats.org/officeDocument/2006/relationships" xmlns:p="http://schemas.openxmlformats.org/presentationml/2006/main">
  <p:tag name="TIMING" val="|1"/>
</p:tagLst>
</file>

<file path=ppt/tags/tag13.xml><?xml version="1.0" encoding="utf-8"?>
<p:tagLst xmlns:a="http://schemas.openxmlformats.org/drawingml/2006/main" xmlns:r="http://schemas.openxmlformats.org/officeDocument/2006/relationships" xmlns:p="http://schemas.openxmlformats.org/presentationml/2006/main">
  <p:tag name="KSO_WM_UNIT_TABLE_BEAUTIFY" val="smartTable{17db086c-9c4a-4d12-aca2-1467956f298d}"/>
</p:tagLst>
</file>

<file path=ppt/tags/tag14.xml><?xml version="1.0" encoding="utf-8"?>
<p:tagLst xmlns:a="http://schemas.openxmlformats.org/drawingml/2006/main" xmlns:r="http://schemas.openxmlformats.org/officeDocument/2006/relationships" xmlns:p="http://schemas.openxmlformats.org/presentationml/2006/main">
  <p:tag name="TIMING" val="|13.3"/>
</p:tagLst>
</file>

<file path=ppt/tags/tag15.xml><?xml version="1.0" encoding="utf-8"?>
<p:tagLst xmlns:a="http://schemas.openxmlformats.org/drawingml/2006/main" xmlns:r="http://schemas.openxmlformats.org/officeDocument/2006/relationships" xmlns:p="http://schemas.openxmlformats.org/presentationml/2006/main">
  <p:tag name="TIMING" val="|33.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KSO_WM_UNIT_TABLE_BEAUTIFY" val="smartTable{caadaa99-069c-4e6a-b116-98f04bca7233}"/>
  <p:tag name="TABLE_ENDDRAG_ORIGIN_RECT" val="275*424"/>
  <p:tag name="TABLE_ENDDRAG_RECT" val="48*77*275*424"/>
</p:tagLst>
</file>

<file path=ppt/tags/tag18.xml><?xml version="1.0" encoding="utf-8"?>
<p:tagLst xmlns:a="http://schemas.openxmlformats.org/drawingml/2006/main" xmlns:r="http://schemas.openxmlformats.org/officeDocument/2006/relationships" xmlns:p="http://schemas.openxmlformats.org/presentationml/2006/main">
  <p:tag name="TIMING" val="|63.6"/>
</p:tagLst>
</file>

<file path=ppt/tags/tag19.xml><?xml version="1.0" encoding="utf-8"?>
<p:tagLst xmlns:a="http://schemas.openxmlformats.org/drawingml/2006/main" xmlns:r="http://schemas.openxmlformats.org/officeDocument/2006/relationships" xmlns:p="http://schemas.openxmlformats.org/presentationml/2006/main">
  <p:tag name="KSO_WM_UNIT_TABLE_BEAUTIFY" val="smartTable{e95fa991-2315-40e0-a4b1-ecef4476808f}"/>
</p:tagLst>
</file>

<file path=ppt/tags/tag2.xml><?xml version="1.0" encoding="utf-8"?>
<p:tagLst xmlns:a="http://schemas.openxmlformats.org/drawingml/2006/main" xmlns:r="http://schemas.openxmlformats.org/officeDocument/2006/relationships" xmlns:p="http://schemas.openxmlformats.org/presentationml/2006/main">
  <p:tag name="TIMING" val="|0"/>
</p:tagLst>
</file>

<file path=ppt/tags/tag20.xml><?xml version="1.0" encoding="utf-8"?>
<p:tagLst xmlns:a="http://schemas.openxmlformats.org/drawingml/2006/main" xmlns:r="http://schemas.openxmlformats.org/officeDocument/2006/relationships" xmlns:p="http://schemas.openxmlformats.org/presentationml/2006/main">
  <p:tag name="TIMING" val="|80.5"/>
</p:tagLst>
</file>

<file path=ppt/tags/tag21.xml><?xml version="1.0" encoding="utf-8"?>
<p:tagLst xmlns:a="http://schemas.openxmlformats.org/drawingml/2006/main" xmlns:r="http://schemas.openxmlformats.org/officeDocument/2006/relationships" xmlns:p="http://schemas.openxmlformats.org/presentationml/2006/main">
  <p:tag name="TIMING" val="|60.6"/>
</p:tagLst>
</file>

<file path=ppt/tags/tag3.xml><?xml version="1.0" encoding="utf-8"?>
<p:tagLst xmlns:a="http://schemas.openxmlformats.org/drawingml/2006/main" xmlns:r="http://schemas.openxmlformats.org/officeDocument/2006/relationships" xmlns:p="http://schemas.openxmlformats.org/presentationml/2006/main">
  <p:tag name="TIMING" val="|0"/>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7|0|0|0.2"/>
</p:tagLst>
</file>

<file path=ppt/tags/tag6.xml><?xml version="1.0" encoding="utf-8"?>
<p:tagLst xmlns:a="http://schemas.openxmlformats.org/drawingml/2006/main" xmlns:r="http://schemas.openxmlformats.org/officeDocument/2006/relationships" xmlns:p="http://schemas.openxmlformats.org/presentationml/2006/main">
  <p:tag name="TIMING" val="|0"/>
</p:tagLst>
</file>

<file path=ppt/tags/tag7.xml><?xml version="1.0" encoding="utf-8"?>
<p:tagLst xmlns:a="http://schemas.openxmlformats.org/drawingml/2006/main" xmlns:r="http://schemas.openxmlformats.org/officeDocument/2006/relationships" xmlns:p="http://schemas.openxmlformats.org/presentationml/2006/main">
  <p:tag name="TIMING" val="|0"/>
</p:tagLst>
</file>

<file path=ppt/tags/tag8.xml><?xml version="1.0" encoding="utf-8"?>
<p:tagLst xmlns:a="http://schemas.openxmlformats.org/drawingml/2006/main" xmlns:r="http://schemas.openxmlformats.org/officeDocument/2006/relationships" xmlns:p="http://schemas.openxmlformats.org/presentationml/2006/main">
  <p:tag name="TIMING" val="|55.1"/>
</p:tagLst>
</file>

<file path=ppt/tags/tag9.xml><?xml version="1.0" encoding="utf-8"?>
<p:tagLst xmlns:a="http://schemas.openxmlformats.org/drawingml/2006/main" xmlns:r="http://schemas.openxmlformats.org/officeDocument/2006/relationships" xmlns:p="http://schemas.openxmlformats.org/presentationml/2006/main">
  <p:tag name="TIMING" val="|5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12927</TotalTime>
  <Words>4889</Words>
  <Application>Microsoft Office PowerPoint</Application>
  <PresentationFormat>Widescreen</PresentationFormat>
  <Paragraphs>781</Paragraphs>
  <Slides>59</Slides>
  <Notes>1</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7" baseType="lpstr">
      <vt:lpstr>Arial Unicode MS</vt:lpstr>
      <vt:lpstr>맑은 고딕</vt:lpstr>
      <vt:lpstr>맑은 고딕</vt:lpstr>
      <vt:lpstr>MS Mincho</vt:lpstr>
      <vt:lpstr>等线</vt:lpstr>
      <vt:lpstr>等线 Light</vt:lpstr>
      <vt:lpstr>黑体</vt:lpstr>
      <vt:lpstr>宋体</vt:lpstr>
      <vt:lpstr>Microsoft YaHei</vt:lpstr>
      <vt:lpstr>Microsoft YaHei</vt:lpstr>
      <vt:lpstr>Arial</vt:lpstr>
      <vt:lpstr>Calibri</vt:lpstr>
      <vt:lpstr>Cambria Math</vt:lpstr>
      <vt:lpstr>Symbol</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liyuhui</dc:creator>
  <cp:lastModifiedBy>liyuhui</cp:lastModifiedBy>
  <cp:revision>236</cp:revision>
  <dcterms:created xsi:type="dcterms:W3CDTF">2021-10-20T12:52:38Z</dcterms:created>
  <dcterms:modified xsi:type="dcterms:W3CDTF">2021-11-02T11:24:59Z</dcterms:modified>
</cp:coreProperties>
</file>