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1" r:id="rId5"/>
    <p:sldId id="258" r:id="rId6"/>
    <p:sldId id="260" r:id="rId7"/>
    <p:sldId id="264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3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50DDB-86EF-4F29-BE4D-F0DF3DCFD782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AF293-9C1F-4EA9-87A3-8373F44DBF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5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F9C730-B8B9-478C-8EFE-3099EC90A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6AF95F6-C5A3-41A7-AD37-A54FF992EC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1F9B57-C366-42CB-8FE7-0B705217D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F10E-02E7-4B18-B59C-3BF3B2E41080}" type="datetime1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7B9251-526D-4CEE-AC52-99610DDBE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C6FEA4-4DBC-4DB2-A4F1-513410B13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36D4-21ED-4A4E-9CEA-CA03A80F3A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76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2436AA-991B-4EDC-BF7F-13AD4885E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5D316D-658B-4C16-B116-FAEAA3665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627FDC-00E9-4A9E-B5AE-3706A2E44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0C21-53B3-4286-AAE0-03CE6C9F9661}" type="datetime1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D267C8-00F5-44C1-8F7D-DF754436A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FBFDE4-8849-4B71-AB3A-E8C14A1C1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36D4-21ED-4A4E-9CEA-CA03A80F3A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88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C33437A-AAC2-45FA-98B0-9B257B15C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08BDCF4-77FF-488A-A6F2-7FE7815070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664530-CEF8-4C5D-9C20-D24E1350C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8C53-8E0E-496F-91B7-6C31D3BC6BD3}" type="datetime1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93CAA8-AD36-4DCF-B7EF-461A5E88B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284E56-0582-4A9A-B8DF-CF06A2FB6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36D4-21ED-4A4E-9CEA-CA03A80F3A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40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3E0219-FB1D-4107-A120-8E9A78737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0D0D12-B748-4972-A469-B9FE97698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F87616-6362-4DE2-A774-0F1C7B39B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2173-7599-4B8C-9CA0-A6EFB51845C9}" type="datetime1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9BF4CB-BDCA-4DD3-934F-835BA2367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CA3BE6-A23D-42BA-B205-E233639DA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36D4-21ED-4A4E-9CEA-CA03A80F3A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044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92B09B-A48A-460B-9A57-A8447A656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8EFF48-DBBF-4B00-B923-4FDAD26EC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DA3319-E58B-4798-808B-8D38E5818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88AE-EC9F-4408-92BA-DEF2F1432788}" type="datetime1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59DB89-5F41-42F4-B0B0-34E1587F5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C1F862-54CD-4097-AFAC-FF4BF1E7A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36D4-21ED-4A4E-9CEA-CA03A80F3A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41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81A429-BE47-42C7-B12C-5C0C728C1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A26848-479B-4311-B619-806063D3D9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73FE565-86D2-4D70-B401-569AE8E7B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17A692D-2D06-44FD-A70E-137AA684F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73FD-E07C-48A9-9841-776EDFEA6E9A}" type="datetime1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B3B3A0C-D004-40ED-AC72-C90B66B07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A84AD1C-0B9C-4263-BC22-47D1ECA6B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36D4-21ED-4A4E-9CEA-CA03A80F3A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450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6F2AA7-E85B-4874-AC24-986FD20E1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67B158B-EB05-4380-87C4-4E752311A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8F96F9B-0AC0-4DDC-8AB4-D9ADF076C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E7BB597-69DA-4E99-BA56-A55C33FC97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46A5CE2-8D83-4196-A174-7E79F1040C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DDE3034-07A2-4B60-9082-A95403E81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C14B-E03E-4FF1-80BE-65D10DE4BF6C}" type="datetime1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66930A9-732C-4B3C-8FB0-5865846A1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45A5294-4DD8-41B7-8787-1A55B0F49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36D4-21ED-4A4E-9CEA-CA03A80F3A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96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96C1D9-968B-417E-BA26-3A83D2B80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E031412-5B49-45B7-8E73-0ED67DB78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F9CF-A715-41DA-85EF-6045E09C7CAF}" type="datetime1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A6BEDF-43F4-4251-A522-D069CC0E9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9645A3A-CB9E-49FC-8A7D-EB2DE2CB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36D4-21ED-4A4E-9CEA-CA03A80F3A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73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4D11899-0D7C-4CBC-9521-887BDA86B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403D-A156-468F-9D26-44A27EA8C5A0}" type="datetime1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E834F1C-CA49-4765-9818-3B43A475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480518-FDFA-4B15-A859-54D0EF201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36D4-21ED-4A4E-9CEA-CA03A80F3A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66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45DF46-57A0-4217-B4CF-B1799786C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D10FAB-A59B-4290-8EB6-64E7B6080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B996ED5-0E0A-4B63-A69B-BA2CFC593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D78EBF-0645-488B-9FE9-B4C1684B4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A9FB-A7DA-45A7-A13B-9FF3A2A1993F}" type="datetime1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3AEC658-FBFF-4219-B492-56E57A05B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9F1F2A-69B9-40B0-9937-DAB13CFAA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36D4-21ED-4A4E-9CEA-CA03A80F3A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122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40EE45-9073-4F69-A05D-93FC85F2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4E5E854-C419-488C-B35F-3909984AEC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5D342A0-7717-4AFC-B7B2-808EF3023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CB9B37-2E55-43E3-8B6F-D54C3724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0A3F-4E8F-4349-9429-365933BBAC9C}" type="datetime1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B675B4E-945C-4BF4-A8F6-426B15D85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E677363-DFBB-41A7-B886-5916CA4CA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36D4-21ED-4A4E-9CEA-CA03A80F3A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13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1E4648C-C5CB-4EB7-A3EA-EF05AC2FB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276ACC-3C54-47A5-B823-81B57990F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3AEA6B-9256-4D22-84EA-06D2C01E7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219B0-7E2B-46D3-8D4A-36E2D08C04E0}" type="datetime1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D8EF4C-6D25-40B9-A812-A9328EC12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BE8BAD-0DA0-471F-A470-5F8ABBAB1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536D4-21ED-4A4E-9CEA-CA03A80F3A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89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F945FD-97E6-41FE-AA4B-3DE2AEDF94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MS+UT simulation result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A1495CE-0C22-4843-B929-E14C56EE61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/>
              <a:t>Zhouxk</a:t>
            </a:r>
            <a:endParaRPr lang="en-US" altLang="zh-CN" dirty="0"/>
          </a:p>
          <a:p>
            <a:r>
              <a:rPr lang="en-US" altLang="zh-CN" dirty="0"/>
              <a:t>2021.09.14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5356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868630-E4D0-4EAB-9411-9C8B4C577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9A0338-A37F-4B0F-93BF-7CD8EECC7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D7E3784-6BB6-4355-A678-9ABD23313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36D4-21ED-4A4E-9CEA-CA03A80F3A1A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357FA64-DAB9-49D8-B1D4-F11E81BF6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13" y="274638"/>
            <a:ext cx="4605324" cy="308562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83FE989-45C7-4E1E-A7A3-992AF08800B2}"/>
              </a:ext>
            </a:extLst>
          </p:cNvPr>
          <p:cNvSpPr txBox="1"/>
          <p:nvPr/>
        </p:nvSpPr>
        <p:spPr>
          <a:xfrm>
            <a:off x="1258844" y="546639"/>
            <a:ext cx="2790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P-: VP+UT+MS+FT</a:t>
            </a:r>
          </a:p>
          <a:p>
            <a:r>
              <a:rPr lang="en-US" altLang="zh-CN" dirty="0"/>
              <a:t>P=2007MeV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0229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47F4E0-1AD5-49CD-8EFA-728E40594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EFE86C-87A6-4C08-AAE3-D6868D70E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589CEEE-43E2-4BC2-AAB3-D26946018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36D4-21ED-4A4E-9CEA-CA03A80F3A1A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4BD0CCA-F1FA-46B3-AC56-DDFD42656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13" y="171946"/>
            <a:ext cx="4102005" cy="271447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EBA2B1F-FB7B-4589-9776-721E283B0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411" y="171946"/>
            <a:ext cx="4102005" cy="275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16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15F59A-B3C4-4A7B-B4D6-F04B4E1D7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MS simulation (</a:t>
            </a:r>
            <a:r>
              <a:rPr lang="en-US" altLang="zh-CN" dirty="0" err="1"/>
              <a:t>IncluB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D6C9FA-951C-44E6-A839-B408FFF8D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Introduce </a:t>
            </a:r>
            <a:r>
              <a:rPr lang="en-US" altLang="zh-CN" dirty="0" err="1"/>
              <a:t>MSHits</a:t>
            </a:r>
            <a:r>
              <a:rPr lang="en-US" altLang="zh-CN" dirty="0"/>
              <a:t> with other detector hits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E895EC7-EB85-437B-B3BF-298697AF5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12" y="2550763"/>
            <a:ext cx="5259985" cy="3438920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DBE6926E-BE5C-4752-991C-FA4C505FF857}"/>
              </a:ext>
            </a:extLst>
          </p:cNvPr>
          <p:cNvSpPr/>
          <p:nvPr/>
        </p:nvSpPr>
        <p:spPr>
          <a:xfrm>
            <a:off x="1933304" y="3361509"/>
            <a:ext cx="951412" cy="23861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BE0AF06B-A8ED-4547-A5F9-2096A4B4B823}"/>
              </a:ext>
            </a:extLst>
          </p:cNvPr>
          <p:cNvSpPr/>
          <p:nvPr/>
        </p:nvSpPr>
        <p:spPr>
          <a:xfrm>
            <a:off x="2954391" y="3187337"/>
            <a:ext cx="590006" cy="23861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3E3059EE-D78B-4E0E-99AA-0C8076F9A8DE}"/>
              </a:ext>
            </a:extLst>
          </p:cNvPr>
          <p:cNvSpPr/>
          <p:nvPr/>
        </p:nvSpPr>
        <p:spPr>
          <a:xfrm>
            <a:off x="3455118" y="4380411"/>
            <a:ext cx="1643750" cy="15196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8E47C6E2-BD02-49C9-AF31-C25BEA6E3BC3}"/>
              </a:ext>
            </a:extLst>
          </p:cNvPr>
          <p:cNvSpPr/>
          <p:nvPr/>
        </p:nvSpPr>
        <p:spPr>
          <a:xfrm>
            <a:off x="5011791" y="3148149"/>
            <a:ext cx="1018903" cy="23861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298CC01-FEBD-4D30-AD48-8C717F3F04BD}"/>
              </a:ext>
            </a:extLst>
          </p:cNvPr>
          <p:cNvSpPr txBox="1"/>
          <p:nvPr/>
        </p:nvSpPr>
        <p:spPr>
          <a:xfrm>
            <a:off x="1837509" y="5989683"/>
            <a:ext cx="1047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/>
              <a:t>VELOHit</a:t>
            </a:r>
            <a:endParaRPr lang="zh-CN" altLang="en-US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FABF41A-77F9-4DCA-BE42-39244F08D926}"/>
              </a:ext>
            </a:extLst>
          </p:cNvPr>
          <p:cNvSpPr txBox="1"/>
          <p:nvPr/>
        </p:nvSpPr>
        <p:spPr>
          <a:xfrm>
            <a:off x="2884716" y="5989683"/>
            <a:ext cx="1047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/>
              <a:t>UTHit</a:t>
            </a:r>
            <a:endParaRPr lang="zh-CN" altLang="en-US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C4C0994-4DDA-4C3F-9FBC-4BA342769621}"/>
              </a:ext>
            </a:extLst>
          </p:cNvPr>
          <p:cNvSpPr txBox="1"/>
          <p:nvPr/>
        </p:nvSpPr>
        <p:spPr>
          <a:xfrm>
            <a:off x="3852449" y="5989683"/>
            <a:ext cx="1047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/>
              <a:t>MSHit</a:t>
            </a:r>
            <a:endParaRPr lang="zh-CN" altLang="en-US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234A187-EA1D-4549-B49C-1B52DF0B57A4}"/>
              </a:ext>
            </a:extLst>
          </p:cNvPr>
          <p:cNvSpPr txBox="1"/>
          <p:nvPr/>
        </p:nvSpPr>
        <p:spPr>
          <a:xfrm>
            <a:off x="5229505" y="5994033"/>
            <a:ext cx="1301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FT/</a:t>
            </a:r>
            <a:r>
              <a:rPr lang="en-US" altLang="zh-CN" b="1" dirty="0" err="1"/>
              <a:t>SciFiHit</a:t>
            </a:r>
            <a:endParaRPr lang="zh-CN" altLang="en-US" b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602F091-D908-44AB-B6E0-FA687403709E}"/>
              </a:ext>
            </a:extLst>
          </p:cNvPr>
          <p:cNvSpPr txBox="1"/>
          <p:nvPr/>
        </p:nvSpPr>
        <p:spPr>
          <a:xfrm>
            <a:off x="7764384" y="2690336"/>
            <a:ext cx="38739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Loop </a:t>
            </a:r>
            <a:r>
              <a:rPr lang="en-US" altLang="zh-CN" dirty="0" err="1"/>
              <a:t>MCParticle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Do not require 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Charge!=0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/>
              <a:t>Reqire</a:t>
            </a:r>
            <a:r>
              <a:rPr lang="en-US" altLang="zh-CN" dirty="0"/>
              <a:t> &lt;200MCHits on one track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Two </a:t>
            </a:r>
            <a:r>
              <a:rPr lang="en-US" altLang="zh-CN" dirty="0" err="1"/>
              <a:t>dddB</a:t>
            </a:r>
            <a:r>
              <a:rPr lang="en-US" altLang="zh-CN" dirty="0"/>
              <a:t> samples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Normal 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Double width UT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57E934F-B1A4-4858-96AE-B8AB98058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36D4-21ED-4A4E-9CEA-CA03A80F3A1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9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FF1DF1-14C5-4A73-A794-3AC9BA91D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Hit performance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A2DBC8-2891-4B77-92DE-DBDC2D160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89EF45C-6F91-47D6-85CB-9707B8312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12" y="1446912"/>
            <a:ext cx="3922964" cy="259075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869925A-217F-40E9-88A0-CF55C7958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005" y="4137431"/>
            <a:ext cx="4046482" cy="263021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503715E-B500-4243-86E2-039895982FBE}"/>
              </a:ext>
            </a:extLst>
          </p:cNvPr>
          <p:cNvSpPr txBox="1"/>
          <p:nvPr/>
        </p:nvSpPr>
        <p:spPr>
          <a:xfrm>
            <a:off x="3502909" y="1308367"/>
            <a:ext cx="81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VELO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1C0C2BB-CB67-4BC5-B3CC-3DC3812A3C25}"/>
              </a:ext>
            </a:extLst>
          </p:cNvPr>
          <p:cNvSpPr txBox="1"/>
          <p:nvPr/>
        </p:nvSpPr>
        <p:spPr>
          <a:xfrm>
            <a:off x="5865872" y="4059725"/>
            <a:ext cx="81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UT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51A032C-44D0-4ED1-9522-3221455C7A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5292" y="1393918"/>
            <a:ext cx="3944703" cy="26314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06E6096-F461-4346-847E-DEA040326B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5488" y="4095981"/>
            <a:ext cx="4046482" cy="2675900"/>
          </a:xfrm>
          <a:prstGeom prst="rect">
            <a:avLst/>
          </a:prstGeom>
        </p:spPr>
      </p:pic>
      <p:sp>
        <p:nvSpPr>
          <p:cNvPr id="16" name="灯片编号占位符 15">
            <a:extLst>
              <a:ext uri="{FF2B5EF4-FFF2-40B4-BE49-F238E27FC236}">
                <a16:creationId xmlns:a16="http://schemas.microsoft.com/office/drawing/2014/main" id="{E5D4FBD8-1E0D-498F-91D7-37F31015D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36D4-21ED-4A4E-9CEA-CA03A80F3A1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383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BC67B2-7217-405D-B0A5-34A0B97E6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FA6A58-C11D-4F85-8BC3-78610B2C7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142CD4D-A743-413B-959F-B56372724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13" y="681037"/>
            <a:ext cx="3904724" cy="259075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99ADD51-9395-41A2-9468-19B3E5C62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997" y="4047206"/>
            <a:ext cx="4046482" cy="263145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1EE8194-D126-426F-B964-987CC352F2A2}"/>
              </a:ext>
            </a:extLst>
          </p:cNvPr>
          <p:cNvSpPr txBox="1"/>
          <p:nvPr/>
        </p:nvSpPr>
        <p:spPr>
          <a:xfrm>
            <a:off x="3277627" y="359986"/>
            <a:ext cx="81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MS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4DAF4C1-F1F5-48A7-A9F7-93FF081A87DE}"/>
              </a:ext>
            </a:extLst>
          </p:cNvPr>
          <p:cNvSpPr txBox="1"/>
          <p:nvPr/>
        </p:nvSpPr>
        <p:spPr>
          <a:xfrm>
            <a:off x="3512088" y="3816628"/>
            <a:ext cx="81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FT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B8815D2-257B-49F6-91CA-72D31C8EC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463" y="681037"/>
            <a:ext cx="3920872" cy="25907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11EF6EC-1EFA-4E71-B3EA-DA17C1C272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2038" y="4076046"/>
            <a:ext cx="3959730" cy="2590753"/>
          </a:xfrm>
          <a:prstGeom prst="rect">
            <a:avLst/>
          </a:prstGeom>
        </p:spPr>
      </p:pic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C27CCFA7-F973-487B-B6FA-E3CD3716F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36D4-21ED-4A4E-9CEA-CA03A80F3A1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780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5D6A97-A9BB-4A34-BF12-A235DABEE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071"/>
            <a:ext cx="10515600" cy="1325563"/>
          </a:xfrm>
        </p:spPr>
        <p:txBody>
          <a:bodyPr/>
          <a:lstStyle/>
          <a:p>
            <a:r>
              <a:rPr lang="en-US" altLang="zh-CN" dirty="0"/>
              <a:t>track performance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017133-E463-4FF6-BA49-C49E091B9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F12FC96-32AD-4A03-92E9-1C6601BC8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967" y="1298047"/>
            <a:ext cx="4157780" cy="263284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21E99FA-67B0-4758-A5F1-A28CFFD3105C}"/>
              </a:ext>
            </a:extLst>
          </p:cNvPr>
          <p:cNvSpPr txBox="1"/>
          <p:nvPr/>
        </p:nvSpPr>
        <p:spPr>
          <a:xfrm>
            <a:off x="8202169" y="1636064"/>
            <a:ext cx="1751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pi+: VP+UT+FT P=5308MeV</a:t>
            </a:r>
          </a:p>
          <a:p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CF6F739-142B-4573-8309-BD80DC7B8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953" y="1285480"/>
            <a:ext cx="4018267" cy="264541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39E9B63-5387-4D54-9EE5-EE502F9B4790}"/>
              </a:ext>
            </a:extLst>
          </p:cNvPr>
          <p:cNvSpPr txBox="1"/>
          <p:nvPr/>
        </p:nvSpPr>
        <p:spPr>
          <a:xfrm>
            <a:off x="3369315" y="1690688"/>
            <a:ext cx="1751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Pi-: VP+UT+MS P=1346MeV</a:t>
            </a:r>
          </a:p>
          <a:p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2B6EF5B-E337-49E2-9D0C-9D272320F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055" y="4001294"/>
            <a:ext cx="4018267" cy="2736248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7B62F129-0BE5-4FE1-81BD-77337ED9EDD1}"/>
              </a:ext>
            </a:extLst>
          </p:cNvPr>
          <p:cNvSpPr txBox="1"/>
          <p:nvPr/>
        </p:nvSpPr>
        <p:spPr>
          <a:xfrm>
            <a:off x="3488664" y="4575275"/>
            <a:ext cx="1751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Pi-: VP+UT</a:t>
            </a:r>
          </a:p>
          <a:p>
            <a:r>
              <a:rPr lang="en-US" altLang="zh-CN" dirty="0"/>
              <a:t>P=828MeV</a:t>
            </a:r>
          </a:p>
          <a:p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C61BA89B-1015-400B-8087-5EEDB4FE10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0967" y="3995876"/>
            <a:ext cx="4018267" cy="2721231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CBD83C35-5ADE-4368-9010-8DE9DF9032F5}"/>
              </a:ext>
            </a:extLst>
          </p:cNvPr>
          <p:cNvSpPr txBox="1"/>
          <p:nvPr/>
        </p:nvSpPr>
        <p:spPr>
          <a:xfrm>
            <a:off x="8464016" y="4894827"/>
            <a:ext cx="1751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p+: MS+FT</a:t>
            </a:r>
          </a:p>
          <a:p>
            <a:r>
              <a:rPr lang="en-US" altLang="zh-CN" dirty="0"/>
              <a:t>P=804MeV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C3C705-73A8-4F68-BCF6-CB4B7C956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36D4-21ED-4A4E-9CEA-CA03A80F3A1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255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357A0A-74E7-40D8-B2C2-D4E38393C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Count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3F852A-083A-424C-AA45-4FE8DEBD5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994"/>
            <a:ext cx="10515600" cy="4351338"/>
          </a:xfrm>
        </p:spPr>
        <p:txBody>
          <a:bodyPr/>
          <a:lstStyle/>
          <a:p>
            <a:r>
              <a:rPr lang="en-US" altLang="zh-CN" dirty="0"/>
              <a:t>Total charged MC tracks (</a:t>
            </a:r>
            <a:r>
              <a:rPr lang="en-US" altLang="zh-CN" dirty="0" err="1"/>
              <a:t>nHits</a:t>
            </a:r>
            <a:r>
              <a:rPr lang="en-US" altLang="zh-CN" dirty="0"/>
              <a:t>&gt;1)</a:t>
            </a:r>
          </a:p>
          <a:p>
            <a:pPr lvl="1"/>
            <a:r>
              <a:rPr lang="en-US" altLang="zh-CN" dirty="0"/>
              <a:t>Normal UT: 134374</a:t>
            </a:r>
          </a:p>
          <a:p>
            <a:pPr lvl="1"/>
            <a:r>
              <a:rPr lang="en-US" altLang="zh-CN" dirty="0"/>
              <a:t>Double width UT: 137897</a:t>
            </a:r>
          </a:p>
          <a:p>
            <a:endParaRPr lang="zh-CN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3777E9CE-6B0D-40EC-A2B4-CE9029706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488005"/>
              </p:ext>
            </p:extLst>
          </p:nvPr>
        </p:nvGraphicFramePr>
        <p:xfrm>
          <a:off x="542300" y="2881558"/>
          <a:ext cx="10231210" cy="1866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6242">
                  <a:extLst>
                    <a:ext uri="{9D8B030D-6E8A-4147-A177-3AD203B41FA5}">
                      <a16:colId xmlns:a16="http://schemas.microsoft.com/office/drawing/2014/main" val="3411396239"/>
                    </a:ext>
                  </a:extLst>
                </a:gridCol>
                <a:gridCol w="2046242">
                  <a:extLst>
                    <a:ext uri="{9D8B030D-6E8A-4147-A177-3AD203B41FA5}">
                      <a16:colId xmlns:a16="http://schemas.microsoft.com/office/drawing/2014/main" val="3351153470"/>
                    </a:ext>
                  </a:extLst>
                </a:gridCol>
                <a:gridCol w="2046242">
                  <a:extLst>
                    <a:ext uri="{9D8B030D-6E8A-4147-A177-3AD203B41FA5}">
                      <a16:colId xmlns:a16="http://schemas.microsoft.com/office/drawing/2014/main" val="2048769050"/>
                    </a:ext>
                  </a:extLst>
                </a:gridCol>
                <a:gridCol w="2046242">
                  <a:extLst>
                    <a:ext uri="{9D8B030D-6E8A-4147-A177-3AD203B41FA5}">
                      <a16:colId xmlns:a16="http://schemas.microsoft.com/office/drawing/2014/main" val="3955283026"/>
                    </a:ext>
                  </a:extLst>
                </a:gridCol>
                <a:gridCol w="2046242">
                  <a:extLst>
                    <a:ext uri="{9D8B030D-6E8A-4147-A177-3AD203B41FA5}">
                      <a16:colId xmlns:a16="http://schemas.microsoft.com/office/drawing/2014/main" val="1297199327"/>
                    </a:ext>
                  </a:extLst>
                </a:gridCol>
              </a:tblGrid>
              <a:tr h="622096">
                <a:tc>
                  <a:txBody>
                    <a:bodyPr/>
                    <a:lstStyle/>
                    <a:p>
                      <a:r>
                        <a:rPr lang="en-US" altLang="zh-CN" dirty="0"/>
                        <a:t>Charged tracks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VELO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UT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FT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81170"/>
                  </a:ext>
                </a:extLst>
              </a:tr>
              <a:tr h="622096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Normal UT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44771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36473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29034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64018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186015"/>
                  </a:ext>
                </a:extLst>
              </a:tr>
              <a:tr h="6220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err="1"/>
                        <a:t>DouWidth</a:t>
                      </a:r>
                      <a:r>
                        <a:rPr lang="en-US" altLang="zh-CN" sz="1600" dirty="0"/>
                        <a:t> UT</a:t>
                      </a:r>
                    </a:p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45032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41952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28912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63227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41725"/>
                  </a:ext>
                </a:extLst>
              </a:tr>
            </a:tbl>
          </a:graphicData>
        </a:graphic>
      </p:graphicFrame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12ACB2C-D6DF-47DD-AEF4-2E9EECB1D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36D4-21ED-4A4E-9CEA-CA03A80F3A1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036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C6152BB-03B6-4F9E-AF66-47949B7D9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36D4-21ED-4A4E-9CEA-CA03A80F3A1A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B0C1959-AD1E-4DD2-BBEA-28D6F49FA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0092"/>
            <a:ext cx="5982218" cy="481625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218517E-FEB0-4E3F-9259-B335117C1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023" y="1540092"/>
            <a:ext cx="5966977" cy="4816257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1E6AB5ED-5195-4578-BE1C-80643DD748B3}"/>
              </a:ext>
            </a:extLst>
          </p:cNvPr>
          <p:cNvSpPr txBox="1"/>
          <p:nvPr/>
        </p:nvSpPr>
        <p:spPr>
          <a:xfrm>
            <a:off x="433754" y="864604"/>
            <a:ext cx="479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Normal UT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341928E-1B03-4F73-B5AD-6761B9F6842D}"/>
              </a:ext>
            </a:extLst>
          </p:cNvPr>
          <p:cNvSpPr txBox="1"/>
          <p:nvPr/>
        </p:nvSpPr>
        <p:spPr>
          <a:xfrm>
            <a:off x="6611821" y="864605"/>
            <a:ext cx="479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DouWidth</a:t>
            </a:r>
            <a:r>
              <a:rPr lang="en-US" altLang="zh-CN" dirty="0"/>
              <a:t> UT</a:t>
            </a:r>
            <a:endParaRPr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C26C5CB-969B-4378-89F7-17CFA662C9C4}"/>
              </a:ext>
            </a:extLst>
          </p:cNvPr>
          <p:cNvSpPr/>
          <p:nvPr/>
        </p:nvSpPr>
        <p:spPr>
          <a:xfrm>
            <a:off x="9009190" y="2895600"/>
            <a:ext cx="2942492" cy="1833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32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7052A93-7A91-4DF6-B2DE-429709E18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9378"/>
            <a:ext cx="4621117" cy="354664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68076CD-C723-4D4C-B391-7ABB7D346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LHCb</a:t>
            </a:r>
            <a:r>
              <a:rPr lang="en-US" altLang="zh-CN" dirty="0"/>
              <a:t> tracks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B846D9-70FF-4602-8ED8-D4E952EC5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4408"/>
            <a:ext cx="10515600" cy="3274716"/>
          </a:xfrm>
        </p:spPr>
        <p:txBody>
          <a:bodyPr/>
          <a:lstStyle/>
          <a:p>
            <a:r>
              <a:rPr lang="en-US" altLang="zh-CN" dirty="0"/>
              <a:t>Long track: (VELO+UT+FT)</a:t>
            </a:r>
          </a:p>
          <a:p>
            <a:r>
              <a:rPr lang="en-US" altLang="zh-CN" dirty="0"/>
              <a:t>Upstream track: (VELO+UT+MS)</a:t>
            </a:r>
          </a:p>
          <a:p>
            <a:r>
              <a:rPr lang="en-US" altLang="zh-CN" dirty="0"/>
              <a:t>Downstream track: (UT+FT)</a:t>
            </a:r>
          </a:p>
          <a:p>
            <a:r>
              <a:rPr lang="en-US" altLang="zh-CN" dirty="0"/>
              <a:t>VELO track: VELO</a:t>
            </a:r>
          </a:p>
          <a:p>
            <a:r>
              <a:rPr lang="en-US" altLang="zh-CN" dirty="0"/>
              <a:t>T track: FT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97A8036-EEA1-49D7-A146-CACBDB301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36D4-21ED-4A4E-9CEA-CA03A80F3A1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958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9C23D3C-48B2-4DF0-A54D-35ED6F17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36D4-21ED-4A4E-9CEA-CA03A80F3A1A}" type="slidenum">
              <a:rPr lang="zh-CN" altLang="en-US" smtClean="0"/>
              <a:t>9</a:t>
            </a:fld>
            <a:endParaRPr lang="zh-CN" altLang="en-US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90B75290-7495-4BC4-8AD5-6825FF1208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341063"/>
              </p:ext>
            </p:extLst>
          </p:nvPr>
        </p:nvGraphicFramePr>
        <p:xfrm>
          <a:off x="234462" y="136525"/>
          <a:ext cx="11500338" cy="2524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6723">
                  <a:extLst>
                    <a:ext uri="{9D8B030D-6E8A-4147-A177-3AD203B41FA5}">
                      <a16:colId xmlns:a16="http://schemas.microsoft.com/office/drawing/2014/main" val="3411396239"/>
                    </a:ext>
                  </a:extLst>
                </a:gridCol>
                <a:gridCol w="1916723">
                  <a:extLst>
                    <a:ext uri="{9D8B030D-6E8A-4147-A177-3AD203B41FA5}">
                      <a16:colId xmlns:a16="http://schemas.microsoft.com/office/drawing/2014/main" val="3351153470"/>
                    </a:ext>
                  </a:extLst>
                </a:gridCol>
                <a:gridCol w="1916723">
                  <a:extLst>
                    <a:ext uri="{9D8B030D-6E8A-4147-A177-3AD203B41FA5}">
                      <a16:colId xmlns:a16="http://schemas.microsoft.com/office/drawing/2014/main" val="2048769050"/>
                    </a:ext>
                  </a:extLst>
                </a:gridCol>
                <a:gridCol w="1916723">
                  <a:extLst>
                    <a:ext uri="{9D8B030D-6E8A-4147-A177-3AD203B41FA5}">
                      <a16:colId xmlns:a16="http://schemas.microsoft.com/office/drawing/2014/main" val="3955283026"/>
                    </a:ext>
                  </a:extLst>
                </a:gridCol>
                <a:gridCol w="1916723">
                  <a:extLst>
                    <a:ext uri="{9D8B030D-6E8A-4147-A177-3AD203B41FA5}">
                      <a16:colId xmlns:a16="http://schemas.microsoft.com/office/drawing/2014/main" val="1297199327"/>
                    </a:ext>
                  </a:extLst>
                </a:gridCol>
                <a:gridCol w="1916723">
                  <a:extLst>
                    <a:ext uri="{9D8B030D-6E8A-4147-A177-3AD203B41FA5}">
                      <a16:colId xmlns:a16="http://schemas.microsoft.com/office/drawing/2014/main" val="53978958"/>
                    </a:ext>
                  </a:extLst>
                </a:gridCol>
              </a:tblGrid>
              <a:tr h="622096">
                <a:tc>
                  <a:txBody>
                    <a:bodyPr/>
                    <a:lstStyle/>
                    <a:p>
                      <a:r>
                        <a:rPr lang="en-US" altLang="zh-CN" dirty="0"/>
                        <a:t>Charged tracks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VELO track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Upstream track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Long track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Downstream track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 track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81170"/>
                  </a:ext>
                </a:extLst>
              </a:tr>
              <a:tr h="622096"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formula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VELO&amp;!UT&amp;!MS&amp;!FT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VELO&amp;UT&amp;MS&amp;!FT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VELO&amp;UT&amp;FT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!VELO&amp;UT&amp;FT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!VELO&amp;!UT&amp;!MS&amp;FT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395647"/>
                  </a:ext>
                </a:extLst>
              </a:tr>
              <a:tr h="622096">
                <a:tc>
                  <a:txBody>
                    <a:bodyPr/>
                    <a:lstStyle/>
                    <a:p>
                      <a:r>
                        <a:rPr lang="en-US" altLang="zh-CN" sz="1600" b="1" dirty="0"/>
                        <a:t>Normal UT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25476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2683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12016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2401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47922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186015"/>
                  </a:ext>
                </a:extLst>
              </a:tr>
              <a:tr h="6220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err="1"/>
                        <a:t>DouWidth</a:t>
                      </a:r>
                      <a:r>
                        <a:rPr lang="en-US" altLang="zh-CN" sz="1600" b="1" dirty="0"/>
                        <a:t> UT</a:t>
                      </a:r>
                    </a:p>
                    <a:p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25139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2876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11940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2316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47343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41725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AB458177-C79B-4A61-A431-329D0546C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129287"/>
              </p:ext>
            </p:extLst>
          </p:nvPr>
        </p:nvGraphicFramePr>
        <p:xfrm>
          <a:off x="234462" y="3429000"/>
          <a:ext cx="11500338" cy="1884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6723">
                  <a:extLst>
                    <a:ext uri="{9D8B030D-6E8A-4147-A177-3AD203B41FA5}">
                      <a16:colId xmlns:a16="http://schemas.microsoft.com/office/drawing/2014/main" val="3411396239"/>
                    </a:ext>
                  </a:extLst>
                </a:gridCol>
                <a:gridCol w="1916723">
                  <a:extLst>
                    <a:ext uri="{9D8B030D-6E8A-4147-A177-3AD203B41FA5}">
                      <a16:colId xmlns:a16="http://schemas.microsoft.com/office/drawing/2014/main" val="2048769050"/>
                    </a:ext>
                  </a:extLst>
                </a:gridCol>
                <a:gridCol w="1916723">
                  <a:extLst>
                    <a:ext uri="{9D8B030D-6E8A-4147-A177-3AD203B41FA5}">
                      <a16:colId xmlns:a16="http://schemas.microsoft.com/office/drawing/2014/main" val="3955283026"/>
                    </a:ext>
                  </a:extLst>
                </a:gridCol>
                <a:gridCol w="1916723">
                  <a:extLst>
                    <a:ext uri="{9D8B030D-6E8A-4147-A177-3AD203B41FA5}">
                      <a16:colId xmlns:a16="http://schemas.microsoft.com/office/drawing/2014/main" val="1297199327"/>
                    </a:ext>
                  </a:extLst>
                </a:gridCol>
                <a:gridCol w="1916723">
                  <a:extLst>
                    <a:ext uri="{9D8B030D-6E8A-4147-A177-3AD203B41FA5}">
                      <a16:colId xmlns:a16="http://schemas.microsoft.com/office/drawing/2014/main" val="3593653579"/>
                    </a:ext>
                  </a:extLst>
                </a:gridCol>
                <a:gridCol w="1916723">
                  <a:extLst>
                    <a:ext uri="{9D8B030D-6E8A-4147-A177-3AD203B41FA5}">
                      <a16:colId xmlns:a16="http://schemas.microsoft.com/office/drawing/2014/main" val="3684448869"/>
                    </a:ext>
                  </a:extLst>
                </a:gridCol>
              </a:tblGrid>
              <a:tr h="622096">
                <a:tc>
                  <a:txBody>
                    <a:bodyPr/>
                    <a:lstStyle/>
                    <a:p>
                      <a:r>
                        <a:rPr lang="en-US" altLang="zh-CN" dirty="0"/>
                        <a:t>formula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UT&amp;MS&amp;!FT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VELO&amp;MS&amp;!UT&amp;!FT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VELO&amp;UT&amp;MS&amp;FT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!VELO&amp;UT&amp;MS&amp;FT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MS&amp;FT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395647"/>
                  </a:ext>
                </a:extLst>
              </a:tr>
              <a:tr h="622096">
                <a:tc>
                  <a:txBody>
                    <a:bodyPr/>
                    <a:lstStyle/>
                    <a:p>
                      <a:r>
                        <a:rPr lang="en-US" altLang="zh-CN" sz="1600" b="1" dirty="0"/>
                        <a:t>Normal UT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5359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195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123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32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851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186015"/>
                  </a:ext>
                </a:extLst>
              </a:tr>
              <a:tr h="6220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err="1"/>
                        <a:t>DouWidth</a:t>
                      </a:r>
                      <a:r>
                        <a:rPr lang="en-US" altLang="zh-CN" sz="1600" b="1" dirty="0"/>
                        <a:t> UT</a:t>
                      </a:r>
                    </a:p>
                    <a:p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6203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54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156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41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874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41725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75D9A9D0-6D88-41CD-8A9D-1366AA055BA3}"/>
              </a:ext>
            </a:extLst>
          </p:cNvPr>
          <p:cNvSpPr txBox="1"/>
          <p:nvPr/>
        </p:nvSpPr>
        <p:spPr>
          <a:xfrm>
            <a:off x="1043354" y="5603631"/>
            <a:ext cx="1021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Conclusion: double the UT width will improve 7% Upstream tracks (require VELO info), if do not require VELO, improve 16% tracks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75696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324</Words>
  <Application>Microsoft Office PowerPoint</Application>
  <PresentationFormat>宽屏</PresentationFormat>
  <Paragraphs>110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等线</vt:lpstr>
      <vt:lpstr>等线 Light</vt:lpstr>
      <vt:lpstr>Arial</vt:lpstr>
      <vt:lpstr>Office 主题​​</vt:lpstr>
      <vt:lpstr>MS+UT simulation result</vt:lpstr>
      <vt:lpstr>MS simulation (IncluB)</vt:lpstr>
      <vt:lpstr>Hit performance</vt:lpstr>
      <vt:lpstr>PowerPoint 演示文稿</vt:lpstr>
      <vt:lpstr>track performance</vt:lpstr>
      <vt:lpstr>Count</vt:lpstr>
      <vt:lpstr>PowerPoint 演示文稿</vt:lpstr>
      <vt:lpstr>LHCb tracks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MS+UT simulation result</dc:title>
  <dc:creator>sharkan</dc:creator>
  <cp:lastModifiedBy>sharkan</cp:lastModifiedBy>
  <cp:revision>51</cp:revision>
  <dcterms:created xsi:type="dcterms:W3CDTF">2021-09-13T05:45:39Z</dcterms:created>
  <dcterms:modified xsi:type="dcterms:W3CDTF">2021-09-14T01:48:25Z</dcterms:modified>
</cp:coreProperties>
</file>