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5.jpg" ContentType="image/jpeg"/>
  <Override PartName="/ppt/media/image26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593" r:id="rId4"/>
    <p:sldId id="594" r:id="rId5"/>
    <p:sldId id="595" r:id="rId6"/>
    <p:sldId id="614" r:id="rId7"/>
    <p:sldId id="617" r:id="rId8"/>
    <p:sldId id="613" r:id="rId9"/>
    <p:sldId id="618" r:id="rId10"/>
    <p:sldId id="619" r:id="rId11"/>
    <p:sldId id="620" r:id="rId12"/>
    <p:sldId id="621" r:id="rId13"/>
    <p:sldId id="622" r:id="rId14"/>
    <p:sldId id="623" r:id="rId15"/>
    <p:sldId id="625" r:id="rId16"/>
    <p:sldId id="628" r:id="rId17"/>
    <p:sldId id="633" r:id="rId18"/>
    <p:sldId id="634" r:id="rId19"/>
    <p:sldId id="629" r:id="rId20"/>
    <p:sldId id="630" r:id="rId21"/>
    <p:sldId id="631" r:id="rId22"/>
    <p:sldId id="635" r:id="rId23"/>
    <p:sldId id="636" r:id="rId24"/>
    <p:sldId id="637" r:id="rId25"/>
    <p:sldId id="638" r:id="rId26"/>
    <p:sldId id="632" r:id="rId27"/>
    <p:sldId id="624" r:id="rId28"/>
    <p:sldId id="260" r:id="rId29"/>
    <p:sldId id="499" r:id="rId30"/>
    <p:sldId id="500" r:id="rId31"/>
    <p:sldId id="498" r:id="rId32"/>
    <p:sldId id="585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11D"/>
    <a:srgbClr val="0000FF"/>
    <a:srgbClr val="FF0066"/>
    <a:srgbClr val="FFFF99"/>
    <a:srgbClr val="FF3300"/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1CB6C-4B74-624F-8E54-D266EA738171}" type="datetimeFigureOut">
              <a:rPr kumimoji="1" lang="zh-CN" altLang="en-US" smtClean="0"/>
              <a:t>2021/9/15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2B8D6-7FBF-2749-BCC2-DA368819FB3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0396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6A3F78-A4B9-4447-944F-03D7A425DA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1305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52D34-0BBE-4A16-B277-E0B295BB1F3F}" type="slidenum">
              <a:rPr lang="en-US"/>
              <a:pPr/>
              <a:t>7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41888" cy="3706813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7888"/>
            <a:ext cx="5438775" cy="4446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EFF5F-F87D-491B-8380-E622CF639339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6"/>
            <a:ext cx="5028986" cy="411333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3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8FA9C-D668-420C-8854-D7DA9187AF36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6"/>
            <a:ext cx="5028986" cy="411333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8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DE6F9-4CA4-4CE5-B8BE-9CD79E753481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6"/>
            <a:ext cx="5028986" cy="411333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86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5DF09-8038-4177-BD21-7EE0FAC74330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6"/>
            <a:ext cx="5028986" cy="411333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76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A39C7-FFC5-4119-B68B-27F56877BD6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91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A39C7-FFC5-4119-B68B-27F56877BD6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91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0D45B-8249-4C01-A985-88EC8E94FA9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30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0816B-FCC4-400D-834F-4666CC94DD43}" type="slidenum">
              <a:rPr lang="en-US"/>
              <a:pPr/>
              <a:t>27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691063"/>
            <a:ext cx="5437187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7251-8684-43E2-AF8C-401D8E8AB4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CB35-8EF0-40A9-ACD5-0790E7A67A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DFD3C-A706-4419-A317-D55CF39686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A238-A408-4352-9709-8FDB88F54F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2021.9.15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CCA1DB-ADC8-4D73-AE74-952BB24142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CEPC PhysDet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5389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7740650" y="6542088"/>
            <a:ext cx="946150" cy="271462"/>
          </a:xfrm>
        </p:spPr>
        <p:txBody>
          <a:bodyPr/>
          <a:lstStyle>
            <a:lvl1pPr>
              <a:defRPr/>
            </a:lvl1pPr>
          </a:lstStyle>
          <a:p>
            <a:fld id="{6842A5BF-295E-4230-917D-41CCB4A65D3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2627313" y="6542088"/>
            <a:ext cx="4824412" cy="2714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CEPC PhysDet Meeting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018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A875-AA6C-41C5-9BB5-4293F83A6C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65BF-CBC5-45FD-B586-8074DDDC03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9EF8-A3A7-43A4-BE0C-08000377B2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CC7E-3706-4625-856F-C050A8DDE1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F70C-B83B-4F37-9FAB-752B3A795A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467F-6B66-4C65-948E-EEDFFD8D8A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CF57-26B5-4F87-9B34-4A5CE23F9E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8C561-0574-44F7-ADD3-69031176A7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142"/>
            <a:ext cx="9144000" cy="1143000"/>
          </a:xfrm>
          <a:prstGeom prst="rect">
            <a:avLst/>
          </a:prstGeom>
          <a:solidFill>
            <a:srgbClr val="FD911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4" y="6557818"/>
            <a:ext cx="2508539" cy="25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zh-CN" smtClean="0"/>
              <a:t>2021.9.15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524625"/>
            <a:ext cx="43926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74000" y="6597650"/>
            <a:ext cx="9461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D03B8E-3F49-494B-9F4C-440DD4F0A6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http://www.ihep.ac.cn/BEPCII/index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main/Record?d=gun+trigger,+trigger&amp;a=Shopping_Compare5_N&amp;url=http://answers.shopping.com/xPC-Stanley_Lever_Feed_Glue_Gun~PD-31755957~FD-554~kworg-gun%20trigger,%20trigger~linkin_id-8001587~DMT-5~VK-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ep.ac.cn/BEPCII/images/BESIII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399297"/>
            <a:ext cx="8820150" cy="1542487"/>
          </a:xfrm>
          <a:solidFill>
            <a:srgbClr val="FFCC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zh-CN" b="1" smtClean="0"/>
              <a:t>Update </a:t>
            </a:r>
            <a:r>
              <a:rPr lang="en-US" altLang="zh-CN" b="1" smtClean="0"/>
              <a:t>on </a:t>
            </a:r>
            <a:r>
              <a:rPr lang="en-US" altLang="zh-CN" b="1" smtClean="0"/>
              <a:t>TDAQ </a:t>
            </a:r>
            <a:r>
              <a:rPr lang="en-US" altLang="zh-CN" b="1" dirty="0" smtClean="0"/>
              <a:t>Proposal for CEPC Project</a:t>
            </a:r>
            <a:endParaRPr lang="zh-CN" altLang="en-US" sz="3200" dirty="0" smtClean="0">
              <a:solidFill>
                <a:srgbClr val="FF00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001" y="3936223"/>
            <a:ext cx="7939087" cy="2490485"/>
          </a:xfrm>
          <a:solidFill>
            <a:srgbClr val="99CC00"/>
          </a:solidFill>
        </p:spPr>
        <p:txBody>
          <a:bodyPr/>
          <a:lstStyle/>
          <a:p>
            <a:pPr>
              <a:defRPr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>
              <a:defRPr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Trigger Group</a:t>
            </a:r>
          </a:p>
          <a:p>
            <a:pPr>
              <a:defRPr/>
            </a:pP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2021.9.15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618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40399679"/>
              </p:ext>
            </p:extLst>
          </p:nvPr>
        </p:nvGraphicFramePr>
        <p:xfrm>
          <a:off x="179388" y="1156254"/>
          <a:ext cx="8747125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Visio" r:id="rId3" imgW="8964473" imgH="5303215" progId="Visio.Drawing.11">
                  <p:embed/>
                </p:oleObj>
              </mc:Choice>
              <mc:Fallback>
                <p:oleObj name="Visio" r:id="rId3" imgW="8964473" imgH="5303215" progId="Visio.Drawing.11">
                  <p:embed/>
                  <p:pic>
                    <p:nvPicPr>
                      <p:cNvPr id="4956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56254"/>
                        <a:ext cx="8747125" cy="517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CA1DB-ADC8-4D73-AE74-952BB24142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/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323850" y="242888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ea typeface="楷体_GB2312" pitchFamily="49" charset="-122"/>
              </a:rPr>
              <a:t>Network based DAQ as in </a:t>
            </a:r>
            <a:r>
              <a:rPr kumimoji="0" lang="en-US" altLang="zh-CN" sz="4000" b="1" dirty="0" smtClean="0">
                <a:ea typeface="楷体_GB2312" pitchFamily="49" charset="-122"/>
              </a:rPr>
              <a:t>BESIII </a:t>
            </a:r>
            <a:endParaRPr kumimoji="0" lang="zh-CN" altLang="en-US" sz="4000" b="1" dirty="0"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5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D812-B9C8-46F1-B99F-466CAF84BA80}" type="slidenum">
              <a:rPr lang="en-US" altLang="zh-CN"/>
              <a:pPr/>
              <a:t>11</a:t>
            </a:fld>
            <a:endParaRPr lang="en-US" altLang="zh-CN"/>
          </a:p>
        </p:txBody>
      </p:sp>
      <p:pic>
        <p:nvPicPr>
          <p:cNvPr id="2375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0" y="4572000"/>
            <a:ext cx="6731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7571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147" y="0"/>
            <a:ext cx="8101013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1187450" y="1142984"/>
            <a:ext cx="7956550" cy="554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66FFFF"/>
                </a:solidFill>
                <a:latin typeface="Comic Sans MS" pitchFamily="66" charset="0"/>
              </a:rPr>
              <a:t>Required rejection is orders of magnitude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mic Sans MS" pitchFamily="66" charset="0"/>
              </a:rPr>
              <a:t>Algorithms to attain required rejection are too sophisticated.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mic Sans MS" pitchFamily="66" charset="0"/>
              </a:rPr>
              <a:t>Accelerator backgrounds can also contribute to the problem</a:t>
            </a:r>
          </a:p>
          <a:p>
            <a:pPr lvl="2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dirty="0" err="1">
                <a:latin typeface="Comic Sans MS" pitchFamily="66" charset="0"/>
              </a:rPr>
              <a:t>e</a:t>
            </a:r>
            <a:r>
              <a:rPr lang="en-US" sz="1800" baseline="30000" dirty="0" err="1">
                <a:latin typeface="Comic Sans MS" pitchFamily="66" charset="0"/>
              </a:rPr>
              <a:t>+</a:t>
            </a:r>
            <a:r>
              <a:rPr lang="en-US" sz="1800" dirty="0" err="1">
                <a:latin typeface="Comic Sans MS" pitchFamily="66" charset="0"/>
              </a:rPr>
              <a:t>e</a:t>
            </a:r>
            <a:r>
              <a:rPr lang="en-US" sz="1800" baseline="30000" dirty="0">
                <a:latin typeface="Comic Sans MS" pitchFamily="66" charset="0"/>
              </a:rPr>
              <a:t>-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vs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pp</a:t>
            </a:r>
            <a:endParaRPr lang="fr-FR" sz="1800" b="1" dirty="0">
              <a:latin typeface="Arial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6600"/>
                </a:solidFill>
                <a:latin typeface="Comic Sans MS" pitchFamily="66" charset="0"/>
              </a:rPr>
              <a:t>Level 1 is hardware based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mic Sans MS" pitchFamily="66" charset="0"/>
              </a:rPr>
              <a:t>Crude signatures (hits, local energy deposit over threshold…)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mic Sans MS" pitchFamily="66" charset="0"/>
              </a:rPr>
              <a:t>Operates on reduced or coarse detector data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6600"/>
                </a:solidFill>
                <a:latin typeface="Comic Sans MS" pitchFamily="66" charset="0"/>
              </a:rPr>
              <a:t>Level 2 is often a composite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Hardware</a:t>
            </a:r>
            <a:r>
              <a:rPr lang="en-US" sz="2000" dirty="0">
                <a:latin typeface="Comic Sans MS" pitchFamily="66" charset="0"/>
              </a:rPr>
              <a:t> to preprocess data</a:t>
            </a:r>
          </a:p>
          <a:p>
            <a:pPr lvl="2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Comic Sans MS" pitchFamily="66" charset="0"/>
              </a:rPr>
              <a:t>Some </a:t>
            </a:r>
            <a:r>
              <a:rPr lang="en-US" sz="1600" dirty="0" err="1">
                <a:latin typeface="Comic Sans MS" pitchFamily="66" charset="0"/>
              </a:rPr>
              <a:t>Muon</a:t>
            </a:r>
            <a:r>
              <a:rPr lang="en-US" sz="1600" dirty="0">
                <a:latin typeface="Comic Sans MS" pitchFamily="66" charset="0"/>
              </a:rPr>
              <a:t> processors, </a:t>
            </a:r>
            <a:r>
              <a:rPr lang="en-US" sz="1600" dirty="0">
                <a:solidFill>
                  <a:srgbClr val="FF6600"/>
                </a:solidFill>
                <a:latin typeface="Comic Sans MS" pitchFamily="66" charset="0"/>
              </a:rPr>
              <a:t>Silicon Triggers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Software</a:t>
            </a:r>
            <a:r>
              <a:rPr lang="en-US" sz="2000" dirty="0">
                <a:latin typeface="Comic Sans MS" pitchFamily="66" charset="0"/>
              </a:rPr>
              <a:t> to combine</a:t>
            </a:r>
          </a:p>
          <a:p>
            <a:pPr lvl="2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Comic Sans MS" pitchFamily="66" charset="0"/>
              </a:rPr>
              <a:t>Matches, Jet finders, etc.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6600"/>
                </a:solidFill>
                <a:latin typeface="Comic Sans MS" pitchFamily="66" charset="0"/>
              </a:rPr>
              <a:t>Level 3 is a farm </a:t>
            </a:r>
            <a:r>
              <a:rPr lang="en-US" sz="2400" b="1" dirty="0">
                <a:solidFill>
                  <a:srgbClr val="FF66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D60093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>
                <a:latin typeface="Comic Sans MS" pitchFamily="66" charset="0"/>
              </a:rPr>
              <a:t>General Purpose CPUs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solidFill>
                <a:srgbClr val="D60093"/>
              </a:solidFill>
              <a:latin typeface="Comic Sans MS" pitchFamily="66" charset="0"/>
            </a:endParaRPr>
          </a:p>
        </p:txBody>
      </p:sp>
      <p:sp>
        <p:nvSpPr>
          <p:cNvPr id="237574" name="AutoShape 6"/>
          <p:cNvSpPr>
            <a:spLocks noChangeArrowheads="1"/>
          </p:cNvSpPr>
          <p:nvPr/>
        </p:nvSpPr>
        <p:spPr bwMode="auto">
          <a:xfrm>
            <a:off x="827088" y="1485900"/>
            <a:ext cx="350837" cy="228600"/>
          </a:xfrm>
          <a:prstGeom prst="chevron">
            <a:avLst>
              <a:gd name="adj" fmla="val 38368"/>
            </a:avLst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836613" y="5648325"/>
            <a:ext cx="350837" cy="228600"/>
          </a:xfrm>
          <a:prstGeom prst="chevron">
            <a:avLst>
              <a:gd name="adj" fmla="val 38368"/>
            </a:avLst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7576" name="AutoShape 8"/>
          <p:cNvSpPr>
            <a:spLocks noChangeArrowheads="1"/>
          </p:cNvSpPr>
          <p:nvPr/>
        </p:nvSpPr>
        <p:spPr bwMode="auto">
          <a:xfrm>
            <a:off x="827088" y="4137025"/>
            <a:ext cx="350837" cy="228600"/>
          </a:xfrm>
          <a:prstGeom prst="chevron">
            <a:avLst>
              <a:gd name="adj" fmla="val 38368"/>
            </a:avLst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7577" name="AutoShape 9"/>
          <p:cNvSpPr>
            <a:spLocks noChangeArrowheads="1"/>
          </p:cNvSpPr>
          <p:nvPr/>
        </p:nvSpPr>
        <p:spPr bwMode="auto">
          <a:xfrm>
            <a:off x="827088" y="3128963"/>
            <a:ext cx="350837" cy="228600"/>
          </a:xfrm>
          <a:prstGeom prst="chevron">
            <a:avLst>
              <a:gd name="adj" fmla="val 38368"/>
            </a:avLst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7578" name="Picture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9788" y="6019800"/>
            <a:ext cx="89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3357554" y="6100870"/>
            <a:ext cx="4572000" cy="75713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omic Sans MS" pitchFamily="66" charset="0"/>
              </a:rPr>
              <a:t>Almost every one uses this scheme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Vary number and function of levels.</a:t>
            </a:r>
            <a:endParaRPr lang="en-GB" altLang="zh-CN" sz="180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555056" y="0"/>
            <a:ext cx="7454900" cy="838200"/>
          </a:xfrm>
          <a:noFill/>
          <a:ln/>
        </p:spPr>
        <p:txBody>
          <a:bodyPr/>
          <a:lstStyle/>
          <a:p>
            <a:pPr algn="l"/>
            <a:r>
              <a:rPr lang="zh-CN" altLang="en-US" sz="4000" dirty="0"/>
              <a:t> </a:t>
            </a:r>
            <a:r>
              <a:rPr lang="en-US" altLang="zh-CN" sz="4000" dirty="0" smtClean="0"/>
              <a:t>Trigger Definitions</a:t>
            </a:r>
            <a:endParaRPr lang="en-GB" altLang="zh-CN" sz="40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73113" y="0"/>
            <a:ext cx="8370887" cy="762000"/>
          </a:xfrm>
        </p:spPr>
        <p:txBody>
          <a:bodyPr/>
          <a:lstStyle/>
          <a:p>
            <a:r>
              <a:rPr lang="fr-FR" altLang="zh-CN" sz="3600" dirty="0" smtClean="0"/>
              <a:t>Trigger on LHC</a:t>
            </a:r>
            <a:endParaRPr lang="fr-CA" altLang="zh-CN" sz="3600" dirty="0">
              <a:solidFill>
                <a:srgbClr val="669900"/>
              </a:solidFill>
            </a:endParaRPr>
          </a:p>
        </p:txBody>
      </p:sp>
      <p:sp>
        <p:nvSpPr>
          <p:cNvPr id="2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2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179-0AFC-4CA7-A47E-5A4479E9E3E8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055688" y="838200"/>
            <a:ext cx="7947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952500" y="914400"/>
            <a:ext cx="8191500" cy="594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457200" indent="-457200" eaLnBrk="0" hangingPunct="0">
              <a:lnSpc>
                <a:spcPct val="73000"/>
              </a:lnSpc>
              <a:spcBef>
                <a:spcPct val="69000"/>
              </a:spcBef>
              <a:buClr>
                <a:schemeClr val="accent2"/>
              </a:buClr>
              <a:buFont typeface="Monotype Sorts" pitchFamily="16" charset="2"/>
              <a:buChar char="n"/>
            </a:pPr>
            <a:r>
              <a:rPr lang="fr-FR" sz="2000" b="1" dirty="0">
                <a:solidFill>
                  <a:srgbClr val="FF6600"/>
                </a:solidFill>
                <a:latin typeface="Comic Sans MS" pitchFamily="66" charset="0"/>
              </a:rPr>
              <a:t>“Local” identification of </a:t>
            </a:r>
            <a:r>
              <a:rPr lang="fr-FR" sz="2000" b="1" dirty="0" err="1">
                <a:solidFill>
                  <a:srgbClr val="FF6600"/>
                </a:solidFill>
                <a:latin typeface="Comic Sans MS" pitchFamily="66" charset="0"/>
              </a:rPr>
              <a:t>high</a:t>
            </a:r>
            <a:r>
              <a:rPr lang="fr-FR" sz="2000" b="1" dirty="0">
                <a:solidFill>
                  <a:srgbClr val="FF6600"/>
                </a:solidFill>
                <a:latin typeface="Comic Sans MS" pitchFamily="66" charset="0"/>
              </a:rPr>
              <a:t> Pt </a:t>
            </a:r>
            <a:r>
              <a:rPr lang="fr-FR" sz="2000" b="1" dirty="0" err="1">
                <a:solidFill>
                  <a:srgbClr val="FF6600"/>
                </a:solidFill>
                <a:latin typeface="Comic Sans MS" pitchFamily="66" charset="0"/>
              </a:rPr>
              <a:t>objects</a:t>
            </a:r>
            <a:r>
              <a:rPr lang="fr-FR" sz="2000" dirty="0">
                <a:latin typeface="Comic Sans MS" pitchFamily="66" charset="0"/>
              </a:rPr>
              <a:t> </a:t>
            </a:r>
            <a:r>
              <a:rPr lang="fr-FR" b="1" i="1" dirty="0">
                <a:solidFill>
                  <a:srgbClr val="FF33CC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b="1" i="1" dirty="0">
                <a:solidFill>
                  <a:srgbClr val="FF33CC"/>
                </a:solidFill>
                <a:latin typeface="Comic Sans MS" pitchFamily="66" charset="0"/>
              </a:rPr>
              <a:t> use </a:t>
            </a:r>
            <a:r>
              <a:rPr lang="fr-FR" b="1" i="1" dirty="0" err="1">
                <a:solidFill>
                  <a:srgbClr val="FF33CC"/>
                </a:solidFill>
                <a:latin typeface="Comic Sans MS" pitchFamily="66" charset="0"/>
              </a:rPr>
              <a:t>coarse</a:t>
            </a:r>
            <a:r>
              <a:rPr lang="fr-FR" b="1" i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fr-FR" b="1" i="1" dirty="0" err="1">
                <a:solidFill>
                  <a:srgbClr val="FF33CC"/>
                </a:solidFill>
                <a:latin typeface="Comic Sans MS" pitchFamily="66" charset="0"/>
              </a:rPr>
              <a:t>dedicated</a:t>
            </a:r>
            <a:r>
              <a:rPr lang="fr-FR" b="1" i="1" dirty="0">
                <a:solidFill>
                  <a:srgbClr val="FF33CC"/>
                </a:solidFill>
                <a:latin typeface="Comic Sans MS" pitchFamily="66" charset="0"/>
              </a:rPr>
              <a:t> data</a:t>
            </a:r>
          </a:p>
          <a:p>
            <a:pPr marL="901700" lvl="1" indent="-330200" eaLnBrk="0" hangingPunct="0">
              <a:lnSpc>
                <a:spcPct val="50000"/>
              </a:lnSpc>
              <a:spcBef>
                <a:spcPct val="69000"/>
              </a:spcBef>
              <a:buFontTx/>
              <a:buChar char="-"/>
            </a:pPr>
            <a:r>
              <a:rPr lang="fr-FR" dirty="0">
                <a:latin typeface="Comic Sans MS" pitchFamily="66" charset="0"/>
              </a:rPr>
              <a:t>Electrons /Photons , Hadrons &amp; Jets 	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Energy</a:t>
            </a:r>
            <a:r>
              <a:rPr lang="fr-FR" dirty="0">
                <a:latin typeface="Comic Sans MS" pitchFamily="66" charset="0"/>
              </a:rPr>
              <a:t> clusters</a:t>
            </a:r>
            <a:r>
              <a:rPr lang="fr-FR" b="1" dirty="0">
                <a:latin typeface="Comic Sans MS" pitchFamily="66" charset="0"/>
              </a:rPr>
              <a:t> </a:t>
            </a:r>
            <a:endParaRPr lang="fr-FR" dirty="0">
              <a:latin typeface="Comic Sans MS" pitchFamily="66" charset="0"/>
            </a:endParaRPr>
          </a:p>
          <a:p>
            <a:pPr marL="901700" lvl="1" indent="-330200" eaLnBrk="0" hangingPunct="0">
              <a:lnSpc>
                <a:spcPct val="50000"/>
              </a:lnSpc>
              <a:spcBef>
                <a:spcPct val="69000"/>
              </a:spcBef>
              <a:buFontTx/>
              <a:buChar char="-"/>
            </a:pPr>
            <a:r>
              <a:rPr lang="fr-FR" dirty="0">
                <a:latin typeface="Comic Sans MS" pitchFamily="66" charset="0"/>
              </a:rPr>
              <a:t>Muons					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dirty="0" err="1">
                <a:latin typeface="Comic Sans MS" pitchFamily="66" charset="0"/>
              </a:rPr>
              <a:t>Track</a:t>
            </a:r>
            <a:r>
              <a:rPr lang="fr-FR" dirty="0">
                <a:latin typeface="Comic Sans MS" pitchFamily="66" charset="0"/>
              </a:rPr>
              <a:t> segments</a:t>
            </a:r>
          </a:p>
          <a:p>
            <a:pPr marL="901700" lvl="1" indent="-330200" eaLnBrk="0" hangingPunct="0">
              <a:lnSpc>
                <a:spcPct val="50000"/>
              </a:lnSpc>
              <a:spcBef>
                <a:spcPct val="69000"/>
              </a:spcBef>
              <a:buFontTx/>
              <a:buChar char="-"/>
            </a:pPr>
            <a:r>
              <a:rPr lang="fr-FR" dirty="0">
                <a:latin typeface="Comic Sans MS" pitchFamily="66" charset="0"/>
              </a:rPr>
              <a:t>Neutrinos				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Missing</a:t>
            </a:r>
            <a:r>
              <a:rPr lang="fr-FR" dirty="0">
                <a:latin typeface="Comic Sans MS" pitchFamily="66" charset="0"/>
              </a:rPr>
              <a:t> Et </a:t>
            </a:r>
          </a:p>
          <a:p>
            <a:pPr marL="901700" lvl="1" indent="-330200" eaLnBrk="0" hangingPunct="0">
              <a:lnSpc>
                <a:spcPct val="50000"/>
              </a:lnSpc>
              <a:spcBef>
                <a:spcPct val="69000"/>
              </a:spcBef>
            </a:pPr>
            <a:endParaRPr lang="fr-FR" dirty="0">
              <a:latin typeface="Comic Sans MS" pitchFamily="66" charset="0"/>
            </a:endParaRPr>
          </a:p>
          <a:p>
            <a:pPr marL="457200" indent="-457200" eaLnBrk="0" hangingPunct="0">
              <a:lnSpc>
                <a:spcPct val="73000"/>
              </a:lnSpc>
              <a:spcBef>
                <a:spcPct val="69000"/>
              </a:spcBef>
              <a:buClr>
                <a:schemeClr val="accent2"/>
              </a:buClr>
              <a:buFont typeface="Monotype Sorts" pitchFamily="16" charset="2"/>
              <a:buChar char="n"/>
            </a:pPr>
            <a:r>
              <a:rPr lang="fr-FR" b="1" dirty="0" err="1">
                <a:solidFill>
                  <a:srgbClr val="FF6600"/>
                </a:solidFill>
                <a:latin typeface="Comic Sans MS" pitchFamily="66" charset="0"/>
              </a:rPr>
              <a:t>Particle</a:t>
            </a:r>
            <a:r>
              <a:rPr lang="fr-FR" b="1" dirty="0">
                <a:solidFill>
                  <a:srgbClr val="FF6600"/>
                </a:solidFill>
                <a:latin typeface="Comic Sans MS" pitchFamily="66" charset="0"/>
              </a:rPr>
              <a:t> signature  (e/</a:t>
            </a:r>
            <a:r>
              <a:rPr lang="fr-FR" b="1" dirty="0" err="1">
                <a:solidFill>
                  <a:srgbClr val="FF6600"/>
                </a:solidFill>
                <a:latin typeface="Comic Sans MS" pitchFamily="66" charset="0"/>
              </a:rPr>
              <a:t>g,h,Jet</a:t>
            </a:r>
            <a:r>
              <a:rPr lang="fr-FR" b="1" dirty="0">
                <a:solidFill>
                  <a:srgbClr val="FF6600"/>
                </a:solidFill>
                <a:latin typeface="Comic Sans MS" pitchFamily="66" charset="0"/>
              </a:rPr>
              <a:t>, µ ...)</a:t>
            </a:r>
            <a:r>
              <a:rPr lang="fr-FR" b="1" dirty="0">
                <a:latin typeface="Comic Sans MS" pitchFamily="66" charset="0"/>
              </a:rPr>
              <a:t>  </a:t>
            </a:r>
            <a:r>
              <a:rPr lang="fr-FR" b="1" dirty="0">
                <a:solidFill>
                  <a:srgbClr val="FF33CC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b="1" i="1" dirty="0">
                <a:solidFill>
                  <a:srgbClr val="FF33CC"/>
                </a:solidFill>
                <a:latin typeface="Comic Sans MS" pitchFamily="66" charset="0"/>
              </a:rPr>
              <a:t> use final </a:t>
            </a:r>
            <a:r>
              <a:rPr lang="fr-FR" b="1" i="1" dirty="0" err="1">
                <a:solidFill>
                  <a:srgbClr val="FF33CC"/>
                </a:solidFill>
                <a:latin typeface="Comic Sans MS" pitchFamily="66" charset="0"/>
              </a:rPr>
              <a:t>digitized</a:t>
            </a:r>
            <a:r>
              <a:rPr lang="fr-FR" b="1" i="1" dirty="0">
                <a:solidFill>
                  <a:srgbClr val="FF33CC"/>
                </a:solidFill>
                <a:latin typeface="Comic Sans MS" pitchFamily="66" charset="0"/>
              </a:rPr>
              <a:t> data</a:t>
            </a:r>
            <a:endParaRPr lang="fr-FR" dirty="0">
              <a:solidFill>
                <a:srgbClr val="FF33CC"/>
              </a:solidFill>
              <a:latin typeface="Comic Sans MS" pitchFamily="66" charset="0"/>
            </a:endParaRPr>
          </a:p>
          <a:p>
            <a:pPr marL="901700" lvl="1" indent="-330200" eaLnBrk="0" hangingPunct="0">
              <a:lnSpc>
                <a:spcPct val="73000"/>
              </a:lnSpc>
              <a:spcBef>
                <a:spcPct val="69000"/>
              </a:spcBef>
              <a:buFontTx/>
              <a:buChar char="-"/>
            </a:pPr>
            <a:r>
              <a:rPr lang="fr-FR" dirty="0" err="1">
                <a:latin typeface="Comic Sans MS" pitchFamily="66" charset="0"/>
              </a:rPr>
              <a:t>Refine</a:t>
            </a:r>
            <a:r>
              <a:rPr lang="fr-FR" dirty="0">
                <a:latin typeface="Comic Sans MS" pitchFamily="66" charset="0"/>
              </a:rPr>
              <a:t> Pt </a:t>
            </a:r>
            <a:r>
              <a:rPr lang="fr-FR" dirty="0" err="1">
                <a:latin typeface="Comic Sans MS" pitchFamily="66" charset="0"/>
              </a:rPr>
              <a:t>cuts</a:t>
            </a:r>
            <a:r>
              <a:rPr lang="fr-FR" dirty="0">
                <a:latin typeface="Comic Sans MS" pitchFamily="66" charset="0"/>
              </a:rPr>
              <a:t>    	        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dirty="0">
                <a:latin typeface="Comic Sans MS" pitchFamily="66" charset="0"/>
              </a:rPr>
              <a:t> fine </a:t>
            </a:r>
            <a:r>
              <a:rPr lang="fr-FR" dirty="0" err="1">
                <a:latin typeface="Comic Sans MS" pitchFamily="66" charset="0"/>
              </a:rPr>
              <a:t>granularity</a:t>
            </a:r>
            <a:r>
              <a:rPr lang="fr-FR" dirty="0">
                <a:latin typeface="Comic Sans MS" pitchFamily="66" charset="0"/>
              </a:rPr>
              <a:t>  &amp; </a:t>
            </a:r>
            <a:r>
              <a:rPr lang="fr-FR" dirty="0" err="1">
                <a:latin typeface="Comic Sans MS" pitchFamily="66" charset="0"/>
              </a:rPr>
              <a:t>track</a:t>
            </a:r>
            <a:r>
              <a:rPr lang="fr-FR" dirty="0">
                <a:latin typeface="Comic Sans MS" pitchFamily="66" charset="0"/>
              </a:rPr>
              <a:t> reconstruction</a:t>
            </a:r>
          </a:p>
          <a:p>
            <a:pPr marL="901700" lvl="1" indent="-330200" eaLnBrk="0" hangingPunct="0">
              <a:lnSpc>
                <a:spcPct val="73000"/>
              </a:lnSpc>
              <a:spcBef>
                <a:spcPct val="69000"/>
              </a:spcBef>
              <a:buFontTx/>
              <a:buChar char="-"/>
            </a:pPr>
            <a:r>
              <a:rPr lang="fr-FR" dirty="0">
                <a:latin typeface="Comic Sans MS" pitchFamily="66" charset="0"/>
              </a:rPr>
              <a:t>Combine detectors     </a:t>
            </a:r>
            <a:r>
              <a:rPr lang="fr-FR" b="1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b="1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Converted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electron</a:t>
            </a:r>
            <a:r>
              <a:rPr lang="fr-FR" dirty="0">
                <a:latin typeface="Comic Sans MS" pitchFamily="66" charset="0"/>
              </a:rPr>
              <a:t> ,“</a:t>
            </a:r>
            <a:r>
              <a:rPr lang="fr-FR" dirty="0" err="1">
                <a:latin typeface="Comic Sans MS" pitchFamily="66" charset="0"/>
              </a:rPr>
              <a:t>Punchthrough</a:t>
            </a:r>
            <a:r>
              <a:rPr lang="fr-FR" dirty="0">
                <a:latin typeface="Comic Sans MS" pitchFamily="66" charset="0"/>
              </a:rPr>
              <a:t>”,</a:t>
            </a:r>
            <a:r>
              <a:rPr lang="fr-FR" b="1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decays</a:t>
            </a:r>
            <a:r>
              <a:rPr lang="fr-FR" b="1" dirty="0">
                <a:latin typeface="Comic Sans MS" pitchFamily="66" charset="0"/>
              </a:rPr>
              <a:t> </a:t>
            </a:r>
          </a:p>
          <a:p>
            <a:pPr marL="457200" indent="-457200" eaLnBrk="0" hangingPunct="0">
              <a:lnSpc>
                <a:spcPct val="73000"/>
              </a:lnSpc>
              <a:spcBef>
                <a:spcPct val="69000"/>
              </a:spcBef>
              <a:buClr>
                <a:schemeClr val="accent2"/>
              </a:buClr>
              <a:buFont typeface="Monotype Sorts" pitchFamily="16" charset="2"/>
              <a:buChar char="n"/>
            </a:pPr>
            <a:r>
              <a:rPr lang="fr-FR" b="1" dirty="0">
                <a:solidFill>
                  <a:schemeClr val="hlink"/>
                </a:solidFill>
                <a:latin typeface="Comic Sans MS" pitchFamily="66" charset="0"/>
              </a:rPr>
              <a:t>Global </a:t>
            </a:r>
            <a:r>
              <a:rPr lang="fr-FR" b="1" dirty="0" err="1">
                <a:solidFill>
                  <a:schemeClr val="hlink"/>
                </a:solidFill>
                <a:latin typeface="Comic Sans MS" pitchFamily="66" charset="0"/>
              </a:rPr>
              <a:t>topology</a:t>
            </a:r>
            <a:r>
              <a:rPr lang="fr-FR" dirty="0">
                <a:latin typeface="Comic Sans MS" pitchFamily="66" charset="0"/>
              </a:rPr>
              <a:t>	        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multiplicity</a:t>
            </a:r>
            <a:r>
              <a:rPr lang="fr-FR" dirty="0">
                <a:latin typeface="Comic Sans MS" pitchFamily="66" charset="0"/>
              </a:rPr>
              <a:t> &amp; </a:t>
            </a:r>
            <a:r>
              <a:rPr lang="fr-FR" dirty="0" err="1">
                <a:latin typeface="Comic Sans MS" pitchFamily="66" charset="0"/>
              </a:rPr>
              <a:t>thresholds</a:t>
            </a:r>
            <a:r>
              <a:rPr lang="fr-FR" b="1" dirty="0">
                <a:latin typeface="Comic Sans MS" pitchFamily="66" charset="0"/>
              </a:rPr>
              <a:t> </a:t>
            </a:r>
          </a:p>
          <a:p>
            <a:pPr marL="457200" indent="-457200" eaLnBrk="0" hangingPunct="0">
              <a:lnSpc>
                <a:spcPct val="73000"/>
              </a:lnSpc>
              <a:spcBef>
                <a:spcPct val="69000"/>
              </a:spcBef>
              <a:buClr>
                <a:schemeClr val="accent2"/>
              </a:buClr>
              <a:buFont typeface="Monotype Sorts" pitchFamily="16" charset="2"/>
              <a:buNone/>
            </a:pPr>
            <a:r>
              <a:rPr lang="fr-FR" dirty="0">
                <a:latin typeface="Comic Sans MS" pitchFamily="66" charset="0"/>
              </a:rPr>
              <a:t>			</a:t>
            </a:r>
            <a:endParaRPr lang="fr-FR" dirty="0">
              <a:solidFill>
                <a:srgbClr val="FF6600"/>
              </a:solidFill>
              <a:latin typeface="Comic Sans MS" pitchFamily="66" charset="0"/>
            </a:endParaRPr>
          </a:p>
          <a:p>
            <a:pPr marL="457200" indent="-457200" eaLnBrk="0" hangingPunct="0">
              <a:lnSpc>
                <a:spcPct val="73000"/>
              </a:lnSpc>
              <a:spcBef>
                <a:spcPct val="69000"/>
              </a:spcBef>
              <a:buClr>
                <a:schemeClr val="accent2"/>
              </a:buClr>
              <a:buFont typeface="Monotype Sorts" pitchFamily="16" charset="2"/>
              <a:buChar char="n"/>
            </a:pPr>
            <a:r>
              <a:rPr lang="fr-FR" b="1" dirty="0">
                <a:solidFill>
                  <a:srgbClr val="FF6600"/>
                </a:solidFill>
                <a:latin typeface="Comic Sans MS" pitchFamily="66" charset="0"/>
              </a:rPr>
              <a:t>Identification &amp; classification of </a:t>
            </a:r>
            <a:r>
              <a:rPr lang="fr-FR" b="1" dirty="0" err="1">
                <a:solidFill>
                  <a:srgbClr val="FF6600"/>
                </a:solidFill>
                <a:latin typeface="Comic Sans MS" pitchFamily="66" charset="0"/>
              </a:rPr>
              <a:t>physics</a:t>
            </a:r>
            <a:r>
              <a:rPr lang="fr-FR" b="1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fr-FR" b="1" dirty="0" err="1">
                <a:solidFill>
                  <a:srgbClr val="FF6600"/>
                </a:solidFill>
                <a:latin typeface="Comic Sans MS" pitchFamily="66" charset="0"/>
              </a:rPr>
              <a:t>process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b="1" dirty="0">
                <a:solidFill>
                  <a:srgbClr val="FF33CC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b="1" dirty="0">
                <a:solidFill>
                  <a:srgbClr val="FF33CC"/>
                </a:solidFill>
                <a:latin typeface="Comic Sans MS" pitchFamily="66" charset="0"/>
              </a:rPr>
              <a:t>trigger menu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901700" lvl="1" indent="-330200" eaLnBrk="0" hangingPunct="0">
              <a:lnSpc>
                <a:spcPct val="73000"/>
              </a:lnSpc>
              <a:spcBef>
                <a:spcPct val="69000"/>
              </a:spcBef>
              <a:buFontTx/>
              <a:buChar char="-"/>
            </a:pPr>
            <a:r>
              <a:rPr lang="fr-FR" dirty="0">
                <a:latin typeface="Comic Sans MS" pitchFamily="66" charset="0"/>
              </a:rPr>
              <a:t>Partial  </a:t>
            </a:r>
            <a:r>
              <a:rPr lang="fr-FR" dirty="0" err="1">
                <a:latin typeface="Comic Sans MS" pitchFamily="66" charset="0"/>
              </a:rPr>
              <a:t>event</a:t>
            </a:r>
            <a:r>
              <a:rPr lang="fr-FR" dirty="0">
                <a:latin typeface="Comic Sans MS" pitchFamily="66" charset="0"/>
              </a:rPr>
              <a:t> reconstruction  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Vertices</a:t>
            </a:r>
            <a:r>
              <a:rPr lang="fr-FR" dirty="0">
                <a:latin typeface="Comic Sans MS" pitchFamily="66" charset="0"/>
              </a:rPr>
              <a:t>  , Masses ,</a:t>
            </a:r>
            <a:r>
              <a:rPr lang="fr-FR" dirty="0" err="1">
                <a:latin typeface="Comic Sans MS" pitchFamily="66" charset="0"/>
              </a:rPr>
              <a:t>Missing</a:t>
            </a:r>
            <a:r>
              <a:rPr lang="fr-FR" dirty="0">
                <a:latin typeface="Comic Sans MS" pitchFamily="66" charset="0"/>
              </a:rPr>
              <a:t> Et....</a:t>
            </a:r>
          </a:p>
          <a:p>
            <a:pPr marL="901700" lvl="1" indent="-330200" eaLnBrk="0" hangingPunct="0">
              <a:lnSpc>
                <a:spcPct val="73000"/>
              </a:lnSpc>
              <a:spcBef>
                <a:spcPct val="69000"/>
              </a:spcBef>
            </a:pPr>
            <a:endParaRPr lang="fr-FR" dirty="0">
              <a:latin typeface="Comic Sans MS" pitchFamily="66" charset="0"/>
            </a:endParaRPr>
          </a:p>
          <a:p>
            <a:pPr marL="457200" indent="-457200" eaLnBrk="0" hangingPunct="0">
              <a:lnSpc>
                <a:spcPct val="73000"/>
              </a:lnSpc>
              <a:spcBef>
                <a:spcPct val="69000"/>
              </a:spcBef>
              <a:buClr>
                <a:schemeClr val="accent2"/>
              </a:buClr>
              <a:buFont typeface="Monotype Sorts" pitchFamily="16" charset="2"/>
              <a:buChar char="n"/>
            </a:pPr>
            <a:r>
              <a:rPr lang="fr-FR" b="1" dirty="0" err="1">
                <a:solidFill>
                  <a:schemeClr val="folHlink"/>
                </a:solidFill>
                <a:latin typeface="Comic Sans MS" pitchFamily="66" charset="0"/>
              </a:rPr>
              <a:t>Physics</a:t>
            </a:r>
            <a:r>
              <a:rPr lang="fr-FR" b="1" dirty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r>
              <a:rPr lang="fr-FR" b="1" dirty="0" err="1">
                <a:solidFill>
                  <a:schemeClr val="folHlink"/>
                </a:solidFill>
                <a:latin typeface="Comic Sans MS" pitchFamily="66" charset="0"/>
              </a:rPr>
              <a:t>analysis</a:t>
            </a:r>
            <a:endParaRPr lang="fr-FR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901700" lvl="1" indent="-330200" eaLnBrk="0" hangingPunct="0">
              <a:lnSpc>
                <a:spcPct val="73000"/>
              </a:lnSpc>
              <a:spcBef>
                <a:spcPct val="69000"/>
              </a:spcBef>
              <a:buFontTx/>
              <a:buChar char="-"/>
            </a:pPr>
            <a:r>
              <a:rPr lang="fr-FR" dirty="0">
                <a:latin typeface="Comic Sans MS" pitchFamily="66" charset="0"/>
              </a:rPr>
              <a:t> “</a:t>
            </a:r>
            <a:r>
              <a:rPr lang="fr-FR" dirty="0" err="1">
                <a:latin typeface="Comic Sans MS" pitchFamily="66" charset="0"/>
              </a:rPr>
              <a:t>Off-line</a:t>
            </a:r>
            <a:r>
              <a:rPr lang="fr-FR" dirty="0">
                <a:latin typeface="Comic Sans MS" pitchFamily="66" charset="0"/>
              </a:rPr>
              <a:t>” type </a:t>
            </a:r>
            <a:r>
              <a:rPr lang="fr-FR" dirty="0" err="1">
                <a:latin typeface="Comic Sans MS" pitchFamily="66" charset="0"/>
              </a:rPr>
              <a:t>analysis</a:t>
            </a:r>
            <a:r>
              <a:rPr lang="fr-FR" dirty="0">
                <a:latin typeface="Comic Sans MS" pitchFamily="66" charset="0"/>
              </a:rPr>
              <a:t> of </a:t>
            </a:r>
            <a:r>
              <a:rPr lang="fr-FR" dirty="0" err="1">
                <a:latin typeface="Comic Sans MS" pitchFamily="66" charset="0"/>
              </a:rPr>
              <a:t>classified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events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4041775" y="1414463"/>
            <a:ext cx="16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CA">
              <a:latin typeface="Arial" pitchFamily="34" charset="0"/>
            </a:endParaRP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1073150" y="2641600"/>
            <a:ext cx="792956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242888" y="5511800"/>
            <a:ext cx="41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b="1">
                <a:solidFill>
                  <a:schemeClr val="bg1"/>
                </a:solidFill>
                <a:latin typeface="Comic Sans MS" pitchFamily="66" charset="0"/>
              </a:rPr>
              <a:t>L3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1055688" y="5607050"/>
            <a:ext cx="79470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975" y="784225"/>
            <a:ext cx="977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b="1">
                <a:latin typeface="Comic Sans MS" pitchFamily="66" charset="0"/>
              </a:rPr>
              <a:t>40 MHz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0" y="2460625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b="1">
                <a:latin typeface="Comic Sans MS" pitchFamily="66" charset="0"/>
              </a:rPr>
              <a:t>100 KHz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0" y="6172200"/>
            <a:ext cx="920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b="1">
                <a:latin typeface="Comic Sans MS" pitchFamily="66" charset="0"/>
              </a:rPr>
              <a:t>100 Hz</a:t>
            </a: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1073150" y="4502150"/>
            <a:ext cx="7929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0" y="4343400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b="1">
                <a:latin typeface="Comic Sans MS" pitchFamily="66" charset="0"/>
              </a:rPr>
              <a:t>1 KHz</a:t>
            </a:r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542925" y="1976438"/>
            <a:ext cx="0" cy="423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560388" y="3805238"/>
            <a:ext cx="0" cy="423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61975" y="4800600"/>
            <a:ext cx="0" cy="4238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0988" y="1231900"/>
            <a:ext cx="560387" cy="584200"/>
            <a:chOff x="185" y="776"/>
            <a:chExt cx="382" cy="368"/>
          </a:xfrm>
        </p:grpSpPr>
        <p:sp>
          <p:nvSpPr>
            <p:cNvPr id="241682" name="Oval 18"/>
            <p:cNvSpPr>
              <a:spLocks noChangeArrowheads="1"/>
            </p:cNvSpPr>
            <p:nvPr/>
          </p:nvSpPr>
          <p:spPr bwMode="auto">
            <a:xfrm>
              <a:off x="185" y="776"/>
              <a:ext cx="368" cy="36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1683" name="Rectangle 19"/>
            <p:cNvSpPr>
              <a:spLocks noChangeArrowheads="1"/>
            </p:cNvSpPr>
            <p:nvPr/>
          </p:nvSpPr>
          <p:spPr bwMode="auto">
            <a:xfrm>
              <a:off x="192" y="822"/>
              <a:ext cx="37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fr-FR" sz="2800" b="1">
                  <a:solidFill>
                    <a:schemeClr val="bg1"/>
                  </a:solidFill>
                  <a:latin typeface="Arial" pitchFamily="34" charset="0"/>
                </a:rPr>
                <a:t>L1</a:t>
              </a:r>
            </a:p>
          </p:txBody>
        </p:sp>
      </p:grp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211138" y="5486400"/>
            <a:ext cx="3508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800" b="1">
                <a:solidFill>
                  <a:schemeClr val="bg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41685" name="Oval 21"/>
          <p:cNvSpPr>
            <a:spLocks noChangeArrowheads="1"/>
          </p:cNvSpPr>
          <p:nvPr/>
        </p:nvSpPr>
        <p:spPr bwMode="auto">
          <a:xfrm>
            <a:off x="200025" y="5413375"/>
            <a:ext cx="539750" cy="584200"/>
          </a:xfrm>
          <a:prstGeom prst="ellipse">
            <a:avLst/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1686" name="Rectangle 22"/>
          <p:cNvSpPr>
            <a:spLocks noChangeArrowheads="1"/>
          </p:cNvSpPr>
          <p:nvPr/>
        </p:nvSpPr>
        <p:spPr bwMode="auto">
          <a:xfrm>
            <a:off x="211138" y="5486400"/>
            <a:ext cx="6017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800" b="1" dirty="0">
                <a:solidFill>
                  <a:srgbClr val="FF6600"/>
                </a:solidFill>
                <a:latin typeface="Arial" pitchFamily="34" charset="0"/>
              </a:rPr>
              <a:t>L3</a:t>
            </a:r>
          </a:p>
        </p:txBody>
      </p:sp>
      <p:pic>
        <p:nvPicPr>
          <p:cNvPr id="241687" name="Picture 2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52400"/>
            <a:ext cx="890587" cy="647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41688" name="Oval 24"/>
          <p:cNvSpPr>
            <a:spLocks noChangeArrowheads="1"/>
          </p:cNvSpPr>
          <p:nvPr/>
        </p:nvSpPr>
        <p:spPr bwMode="auto">
          <a:xfrm>
            <a:off x="280988" y="3124200"/>
            <a:ext cx="539750" cy="584200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1689" name="Rectangle 25"/>
          <p:cNvSpPr>
            <a:spLocks noChangeArrowheads="1"/>
          </p:cNvSpPr>
          <p:nvPr/>
        </p:nvSpPr>
        <p:spPr bwMode="auto">
          <a:xfrm>
            <a:off x="263525" y="3190875"/>
            <a:ext cx="549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800" b="1">
                <a:solidFill>
                  <a:schemeClr val="bg1"/>
                </a:solidFill>
                <a:latin typeface="Arial" pitchFamily="34" charset="0"/>
              </a:rPr>
              <a:t>L2</a:t>
            </a:r>
          </a:p>
        </p:txBody>
      </p:sp>
    </p:spTree>
    <p:extLst>
      <p:ext uri="{BB962C8B-B14F-4D97-AF65-F5344CB8AC3E}">
        <p14:creationId xmlns:p14="http://schemas.microsoft.com/office/powerpoint/2010/main" val="41172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825500" y="0"/>
            <a:ext cx="7634288" cy="609600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hlink"/>
                </a:solidFill>
                <a:effectLst/>
              </a:rPr>
              <a:t>Trigger Structure on LHC </a:t>
            </a:r>
            <a:endParaRPr lang="fr-FR" altLang="zh-CN" sz="4000" dirty="0">
              <a:effectLst/>
            </a:endParaRPr>
          </a:p>
        </p:txBody>
      </p:sp>
      <p:sp>
        <p:nvSpPr>
          <p:cNvPr id="9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94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9890C-5AFF-4125-ABD0-21CEF778D1C4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95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69863" y="2857500"/>
            <a:ext cx="8793162" cy="1295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34938" y="4667250"/>
            <a:ext cx="8791575" cy="12573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123825" y="1270000"/>
            <a:ext cx="8802688" cy="1193800"/>
          </a:xfrm>
          <a:prstGeom prst="rect">
            <a:avLst/>
          </a:prstGeom>
          <a:solidFill>
            <a:srgbClr val="FF9900"/>
          </a:solidFill>
          <a:ln w="25400">
            <a:solidFill>
              <a:srgbClr val="FDE3B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>
            <a:off x="7994650" y="4783138"/>
            <a:ext cx="0" cy="862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19" name="Oval 7"/>
          <p:cNvSpPr>
            <a:spLocks noChangeArrowheads="1"/>
          </p:cNvSpPr>
          <p:nvPr/>
        </p:nvSpPr>
        <p:spPr bwMode="auto">
          <a:xfrm>
            <a:off x="7456488" y="4870450"/>
            <a:ext cx="1066800" cy="654050"/>
          </a:xfrm>
          <a:prstGeom prst="ellipse">
            <a:avLst/>
          </a:prstGeom>
          <a:solidFill>
            <a:srgbClr val="8CF4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 flipH="1">
            <a:off x="3306763" y="4795838"/>
            <a:ext cx="34925" cy="823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21" name="Line 9"/>
          <p:cNvSpPr>
            <a:spLocks noChangeShapeType="1"/>
          </p:cNvSpPr>
          <p:nvPr/>
        </p:nvSpPr>
        <p:spPr bwMode="auto">
          <a:xfrm>
            <a:off x="3341688" y="1252538"/>
            <a:ext cx="0" cy="2620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>
            <a:off x="2057400" y="1157288"/>
            <a:ext cx="0" cy="4868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1898650" y="806450"/>
            <a:ext cx="304800" cy="330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24" name="Rectangle 12" descr="noir)"/>
          <p:cNvSpPr>
            <a:spLocks noChangeArrowheads="1"/>
          </p:cNvSpPr>
          <p:nvPr/>
        </p:nvSpPr>
        <p:spPr bwMode="auto">
          <a:xfrm>
            <a:off x="1887538" y="1403350"/>
            <a:ext cx="328612" cy="889000"/>
          </a:xfrm>
          <a:prstGeom prst="rect">
            <a:avLst/>
          </a:prstGeom>
          <a:pattFill prst="ltHorz">
            <a:fgClr>
              <a:srgbClr val="FF0066"/>
            </a:fgClr>
            <a:bgClr>
              <a:srgbClr val="FFFFFF"/>
            </a:bgClr>
          </a:pattFill>
          <a:ln w="254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25" name="Rectangle 13" descr="Rayures étroites horizontales"/>
          <p:cNvSpPr>
            <a:spLocks noChangeArrowheads="1"/>
          </p:cNvSpPr>
          <p:nvPr/>
        </p:nvSpPr>
        <p:spPr bwMode="auto">
          <a:xfrm>
            <a:off x="1887538" y="3003550"/>
            <a:ext cx="328612" cy="889000"/>
          </a:xfrm>
          <a:prstGeom prst="rect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26" name="Rectangle 14" descr="blanc)"/>
          <p:cNvSpPr>
            <a:spLocks noChangeArrowheads="1"/>
          </p:cNvSpPr>
          <p:nvPr/>
        </p:nvSpPr>
        <p:spPr bwMode="auto">
          <a:xfrm>
            <a:off x="1887538" y="4756150"/>
            <a:ext cx="328612" cy="889000"/>
          </a:xfrm>
          <a:prstGeom prst="rect">
            <a:avLst/>
          </a:prstGeom>
          <a:pattFill prst="dkVert">
            <a:fgClr>
              <a:srgbClr val="13B42A"/>
            </a:fgClr>
            <a:bgClr>
              <a:srgbClr val="FFFFFF"/>
            </a:bgClr>
          </a:patt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27" name="Rectangle 15"/>
          <p:cNvSpPr>
            <a:spLocks noChangeArrowheads="1"/>
          </p:cNvSpPr>
          <p:nvPr/>
        </p:nvSpPr>
        <p:spPr bwMode="auto">
          <a:xfrm>
            <a:off x="1876425" y="4133850"/>
            <a:ext cx="350838" cy="381000"/>
          </a:xfrm>
          <a:prstGeom prst="rect">
            <a:avLst/>
          </a:prstGeom>
          <a:solidFill>
            <a:srgbClr val="B760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28" name="Rectangle 16"/>
          <p:cNvSpPr>
            <a:spLocks noChangeArrowheads="1"/>
          </p:cNvSpPr>
          <p:nvPr/>
        </p:nvSpPr>
        <p:spPr bwMode="auto">
          <a:xfrm>
            <a:off x="1876425" y="2533650"/>
            <a:ext cx="350838" cy="228600"/>
          </a:xfrm>
          <a:prstGeom prst="rect">
            <a:avLst/>
          </a:prstGeom>
          <a:solidFill>
            <a:srgbClr val="F57B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04988" y="6013450"/>
            <a:ext cx="539750" cy="431800"/>
            <a:chOff x="1232" y="3788"/>
            <a:chExt cx="368" cy="272"/>
          </a:xfrm>
        </p:grpSpPr>
        <p:sp>
          <p:nvSpPr>
            <p:cNvPr id="243730" name="Rectangle 18"/>
            <p:cNvSpPr>
              <a:spLocks noChangeArrowheads="1"/>
            </p:cNvSpPr>
            <p:nvPr/>
          </p:nvSpPr>
          <p:spPr bwMode="auto">
            <a:xfrm>
              <a:off x="1376" y="3788"/>
              <a:ext cx="224" cy="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31" name="Oval 19"/>
            <p:cNvSpPr>
              <a:spLocks noChangeArrowheads="1"/>
            </p:cNvSpPr>
            <p:nvPr/>
          </p:nvSpPr>
          <p:spPr bwMode="auto">
            <a:xfrm>
              <a:off x="1232" y="3788"/>
              <a:ext cx="272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32" name="Rectangle 20"/>
            <p:cNvSpPr>
              <a:spLocks noChangeArrowheads="1"/>
            </p:cNvSpPr>
            <p:nvPr/>
          </p:nvSpPr>
          <p:spPr bwMode="auto">
            <a:xfrm>
              <a:off x="1348" y="3796"/>
              <a:ext cx="14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3733" name="Oval 21"/>
          <p:cNvSpPr>
            <a:spLocks noChangeArrowheads="1"/>
          </p:cNvSpPr>
          <p:nvPr/>
        </p:nvSpPr>
        <p:spPr bwMode="auto">
          <a:xfrm>
            <a:off x="2819400" y="1517650"/>
            <a:ext cx="1066800" cy="654050"/>
          </a:xfrm>
          <a:prstGeom prst="ellipse">
            <a:avLst/>
          </a:prstGeom>
          <a:solidFill>
            <a:srgbClr val="FFC5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34" name="Rectangle 22"/>
          <p:cNvSpPr>
            <a:spLocks noChangeArrowheads="1"/>
          </p:cNvSpPr>
          <p:nvPr/>
        </p:nvSpPr>
        <p:spPr bwMode="auto">
          <a:xfrm>
            <a:off x="2924175" y="1692275"/>
            <a:ext cx="12874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000" b="1">
                <a:latin typeface="Arial" pitchFamily="34" charset="0"/>
              </a:rPr>
              <a:t>Level 1</a:t>
            </a:r>
          </a:p>
        </p:txBody>
      </p:sp>
      <p:sp>
        <p:nvSpPr>
          <p:cNvPr id="243735" name="Oval 23"/>
          <p:cNvSpPr>
            <a:spLocks noChangeArrowheads="1"/>
          </p:cNvSpPr>
          <p:nvPr/>
        </p:nvSpPr>
        <p:spPr bwMode="auto">
          <a:xfrm>
            <a:off x="2808288" y="3108325"/>
            <a:ext cx="1066800" cy="679450"/>
          </a:xfrm>
          <a:prstGeom prst="ellipse">
            <a:avLst/>
          </a:prstGeom>
          <a:solidFill>
            <a:srgbClr val="A2FFA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36" name="Rectangle 24"/>
          <p:cNvSpPr>
            <a:spLocks noChangeArrowheads="1"/>
          </p:cNvSpPr>
          <p:nvPr/>
        </p:nvSpPr>
        <p:spPr bwMode="auto">
          <a:xfrm>
            <a:off x="2843213" y="3286125"/>
            <a:ext cx="9620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000" b="1">
                <a:solidFill>
                  <a:srgbClr val="FF0000"/>
                </a:solidFill>
                <a:latin typeface="Arial" pitchFamily="34" charset="0"/>
              </a:rPr>
              <a:t>Level 2</a:t>
            </a:r>
          </a:p>
        </p:txBody>
      </p:sp>
      <p:sp>
        <p:nvSpPr>
          <p:cNvPr id="243737" name="Line 25"/>
          <p:cNvSpPr>
            <a:spLocks noChangeShapeType="1"/>
          </p:cNvSpPr>
          <p:nvPr/>
        </p:nvSpPr>
        <p:spPr bwMode="auto">
          <a:xfrm>
            <a:off x="2087563" y="1263650"/>
            <a:ext cx="568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38" name="Line 26"/>
          <p:cNvSpPr>
            <a:spLocks noChangeShapeType="1"/>
          </p:cNvSpPr>
          <p:nvPr/>
        </p:nvSpPr>
        <p:spPr bwMode="auto">
          <a:xfrm>
            <a:off x="2076450" y="2425700"/>
            <a:ext cx="1252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39" name="Line 27"/>
          <p:cNvSpPr>
            <a:spLocks noChangeShapeType="1"/>
          </p:cNvSpPr>
          <p:nvPr/>
        </p:nvSpPr>
        <p:spPr bwMode="auto">
          <a:xfrm>
            <a:off x="2668588" y="126365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40" name="Line 28"/>
          <p:cNvSpPr>
            <a:spLocks noChangeShapeType="1"/>
          </p:cNvSpPr>
          <p:nvPr/>
        </p:nvSpPr>
        <p:spPr bwMode="auto">
          <a:xfrm>
            <a:off x="2316163" y="3892550"/>
            <a:ext cx="101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41" name="Line 29"/>
          <p:cNvSpPr>
            <a:spLocks noChangeShapeType="1"/>
          </p:cNvSpPr>
          <p:nvPr/>
        </p:nvSpPr>
        <p:spPr bwMode="auto">
          <a:xfrm>
            <a:off x="2217738" y="3016250"/>
            <a:ext cx="1058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42" name="Rectangle 30"/>
          <p:cNvSpPr>
            <a:spLocks noChangeArrowheads="1"/>
          </p:cNvSpPr>
          <p:nvPr/>
        </p:nvSpPr>
        <p:spPr bwMode="auto">
          <a:xfrm>
            <a:off x="2403475" y="2782888"/>
            <a:ext cx="482600" cy="306387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400" b="1">
                <a:solidFill>
                  <a:schemeClr val="bg2"/>
                </a:solidFill>
                <a:latin typeface="Arial" pitchFamily="34" charset="0"/>
              </a:rPr>
              <a:t>ROI</a:t>
            </a:r>
          </a:p>
        </p:txBody>
      </p:sp>
      <p:sp>
        <p:nvSpPr>
          <p:cNvPr id="243743" name="Oval 31"/>
          <p:cNvSpPr>
            <a:spLocks noChangeArrowheads="1"/>
          </p:cNvSpPr>
          <p:nvPr/>
        </p:nvSpPr>
        <p:spPr bwMode="auto">
          <a:xfrm>
            <a:off x="2795588" y="4870450"/>
            <a:ext cx="1066800" cy="654050"/>
          </a:xfrm>
          <a:prstGeom prst="ellipse">
            <a:avLst/>
          </a:prstGeom>
          <a:solidFill>
            <a:srgbClr val="8CF4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44" name="Rectangle 32"/>
          <p:cNvSpPr>
            <a:spLocks noChangeArrowheads="1"/>
          </p:cNvSpPr>
          <p:nvPr/>
        </p:nvSpPr>
        <p:spPr bwMode="auto">
          <a:xfrm>
            <a:off x="2847975" y="5032375"/>
            <a:ext cx="11477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000" b="1">
                <a:latin typeface="Arial" pitchFamily="34" charset="0"/>
              </a:rPr>
              <a:t>Level 3</a:t>
            </a:r>
          </a:p>
        </p:txBody>
      </p:sp>
      <p:sp>
        <p:nvSpPr>
          <p:cNvPr id="243745" name="Line 33"/>
          <p:cNvSpPr>
            <a:spLocks noChangeShapeType="1"/>
          </p:cNvSpPr>
          <p:nvPr/>
        </p:nvSpPr>
        <p:spPr bwMode="auto">
          <a:xfrm>
            <a:off x="2159000" y="4768850"/>
            <a:ext cx="566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46" name="Line 34"/>
          <p:cNvSpPr>
            <a:spLocks noChangeShapeType="1"/>
          </p:cNvSpPr>
          <p:nvPr/>
        </p:nvSpPr>
        <p:spPr bwMode="auto">
          <a:xfrm>
            <a:off x="2205038" y="5651500"/>
            <a:ext cx="1112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47" name="Line 35"/>
          <p:cNvSpPr>
            <a:spLocks noChangeShapeType="1"/>
          </p:cNvSpPr>
          <p:nvPr/>
        </p:nvSpPr>
        <p:spPr bwMode="auto">
          <a:xfrm>
            <a:off x="2644775" y="4781550"/>
            <a:ext cx="679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48" name="Rectangle 36"/>
          <p:cNvSpPr>
            <a:spLocks noChangeArrowheads="1"/>
          </p:cNvSpPr>
          <p:nvPr/>
        </p:nvSpPr>
        <p:spPr bwMode="auto">
          <a:xfrm>
            <a:off x="2197100" y="652463"/>
            <a:ext cx="13668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800" b="1">
                <a:latin typeface="Arial" pitchFamily="34" charset="0"/>
              </a:rPr>
              <a:t>ATLAS</a:t>
            </a:r>
          </a:p>
        </p:txBody>
      </p:sp>
      <p:sp>
        <p:nvSpPr>
          <p:cNvPr id="243749" name="Rectangle 37"/>
          <p:cNvSpPr>
            <a:spLocks noChangeArrowheads="1"/>
          </p:cNvSpPr>
          <p:nvPr/>
        </p:nvSpPr>
        <p:spPr bwMode="auto">
          <a:xfrm>
            <a:off x="6840538" y="508000"/>
            <a:ext cx="971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800" b="1">
                <a:latin typeface="Arial" pitchFamily="34" charset="0"/>
              </a:rPr>
              <a:t>CMS</a:t>
            </a:r>
          </a:p>
        </p:txBody>
      </p:sp>
      <p:sp>
        <p:nvSpPr>
          <p:cNvPr id="243750" name="Line 38"/>
          <p:cNvSpPr>
            <a:spLocks noChangeShapeType="1"/>
          </p:cNvSpPr>
          <p:nvPr/>
        </p:nvSpPr>
        <p:spPr bwMode="auto">
          <a:xfrm>
            <a:off x="8001000" y="1252538"/>
            <a:ext cx="0" cy="1160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51" name="Oval 39"/>
          <p:cNvSpPr>
            <a:spLocks noChangeArrowheads="1"/>
          </p:cNvSpPr>
          <p:nvPr/>
        </p:nvSpPr>
        <p:spPr bwMode="auto">
          <a:xfrm>
            <a:off x="7391400" y="1517650"/>
            <a:ext cx="1066800" cy="654050"/>
          </a:xfrm>
          <a:prstGeom prst="ellipse">
            <a:avLst/>
          </a:prstGeom>
          <a:solidFill>
            <a:srgbClr val="FFC5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52" name="Rectangle 40"/>
          <p:cNvSpPr>
            <a:spLocks noChangeArrowheads="1"/>
          </p:cNvSpPr>
          <p:nvPr/>
        </p:nvSpPr>
        <p:spPr bwMode="auto">
          <a:xfrm>
            <a:off x="7502525" y="1692275"/>
            <a:ext cx="11731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000" b="1">
                <a:latin typeface="Arial" pitchFamily="34" charset="0"/>
              </a:rPr>
              <a:t>Level 1</a:t>
            </a:r>
          </a:p>
        </p:txBody>
      </p:sp>
      <p:sp>
        <p:nvSpPr>
          <p:cNvPr id="243753" name="Line 41"/>
          <p:cNvSpPr>
            <a:spLocks noChangeShapeType="1"/>
          </p:cNvSpPr>
          <p:nvPr/>
        </p:nvSpPr>
        <p:spPr bwMode="auto">
          <a:xfrm>
            <a:off x="6748463" y="1263650"/>
            <a:ext cx="566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54" name="Line 42"/>
          <p:cNvSpPr>
            <a:spLocks noChangeShapeType="1"/>
          </p:cNvSpPr>
          <p:nvPr/>
        </p:nvSpPr>
        <p:spPr bwMode="auto">
          <a:xfrm>
            <a:off x="6735763" y="2425700"/>
            <a:ext cx="1254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55" name="Line 43"/>
          <p:cNvSpPr>
            <a:spLocks noChangeShapeType="1"/>
          </p:cNvSpPr>
          <p:nvPr/>
        </p:nvSpPr>
        <p:spPr bwMode="auto">
          <a:xfrm>
            <a:off x="7327900" y="1263650"/>
            <a:ext cx="661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56" name="Line 44"/>
          <p:cNvSpPr>
            <a:spLocks noChangeShapeType="1"/>
          </p:cNvSpPr>
          <p:nvPr/>
        </p:nvSpPr>
        <p:spPr bwMode="auto">
          <a:xfrm>
            <a:off x="6929438" y="3892550"/>
            <a:ext cx="1844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57" name="Rectangle 45"/>
          <p:cNvSpPr>
            <a:spLocks noChangeArrowheads="1"/>
          </p:cNvSpPr>
          <p:nvPr/>
        </p:nvSpPr>
        <p:spPr bwMode="auto">
          <a:xfrm>
            <a:off x="7491413" y="4905375"/>
            <a:ext cx="995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High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Levels</a:t>
            </a:r>
          </a:p>
        </p:txBody>
      </p:sp>
      <p:sp>
        <p:nvSpPr>
          <p:cNvPr id="243758" name="Line 46"/>
          <p:cNvSpPr>
            <a:spLocks noChangeShapeType="1"/>
          </p:cNvSpPr>
          <p:nvPr/>
        </p:nvSpPr>
        <p:spPr bwMode="auto">
          <a:xfrm>
            <a:off x="6818313" y="4768850"/>
            <a:ext cx="566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59" name="Line 47"/>
          <p:cNvSpPr>
            <a:spLocks noChangeShapeType="1"/>
          </p:cNvSpPr>
          <p:nvPr/>
        </p:nvSpPr>
        <p:spPr bwMode="auto">
          <a:xfrm>
            <a:off x="6865938" y="5651500"/>
            <a:ext cx="1111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60" name="Line 48"/>
          <p:cNvSpPr>
            <a:spLocks noChangeShapeType="1"/>
          </p:cNvSpPr>
          <p:nvPr/>
        </p:nvSpPr>
        <p:spPr bwMode="auto">
          <a:xfrm>
            <a:off x="7305675" y="478155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61" name="Rectangle 49"/>
          <p:cNvSpPr>
            <a:spLocks noChangeArrowheads="1"/>
          </p:cNvSpPr>
          <p:nvPr/>
        </p:nvSpPr>
        <p:spPr bwMode="auto">
          <a:xfrm>
            <a:off x="4195763" y="1585913"/>
            <a:ext cx="19716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Front end buffers </a:t>
            </a:r>
            <a:endParaRPr lang="fr-FR" sz="2000" b="1">
              <a:latin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fr-FR" sz="1600" b="1">
                <a:latin typeface="Arial" pitchFamily="34" charset="0"/>
              </a:rPr>
              <a:t>( ~10</a:t>
            </a:r>
            <a:r>
              <a:rPr lang="fr-FR" sz="1600" b="1" baseline="30000">
                <a:latin typeface="Arial" pitchFamily="34" charset="0"/>
              </a:rPr>
              <a:t>7</a:t>
            </a:r>
            <a:r>
              <a:rPr lang="fr-FR" sz="1600" b="1">
                <a:latin typeface="Arial" pitchFamily="34" charset="0"/>
              </a:rPr>
              <a:t>  channels)</a:t>
            </a:r>
          </a:p>
        </p:txBody>
      </p:sp>
      <p:sp useBgFill="1">
        <p:nvSpPr>
          <p:cNvPr id="243762" name="Rectangle 50"/>
          <p:cNvSpPr>
            <a:spLocks noChangeArrowheads="1"/>
          </p:cNvSpPr>
          <p:nvPr/>
        </p:nvSpPr>
        <p:spPr bwMode="auto">
          <a:xfrm>
            <a:off x="2905125" y="2552700"/>
            <a:ext cx="1792288" cy="309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sz="1600" b="1">
                <a:solidFill>
                  <a:srgbClr val="FF0000"/>
                </a:solidFill>
                <a:latin typeface="Arial" pitchFamily="34" charset="0"/>
              </a:rPr>
              <a:t>Region Of Interest</a:t>
            </a:r>
          </a:p>
        </p:txBody>
      </p:sp>
      <p:sp>
        <p:nvSpPr>
          <p:cNvPr id="243763" name="Rectangle 51"/>
          <p:cNvSpPr>
            <a:spLocks noChangeArrowheads="1"/>
          </p:cNvSpPr>
          <p:nvPr/>
        </p:nvSpPr>
        <p:spPr bwMode="auto">
          <a:xfrm>
            <a:off x="4200525" y="3138488"/>
            <a:ext cx="19621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Read Out  Buffers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sz="1400">
                <a:latin typeface="Arial" pitchFamily="34" charset="0"/>
              </a:rPr>
              <a:t>1000-1500 units</a:t>
            </a:r>
            <a:endParaRPr lang="fr-FR" b="1">
              <a:latin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lang="fr-FR" b="1">
              <a:latin typeface="Arial" pitchFamily="34" charset="0"/>
            </a:endParaRPr>
          </a:p>
        </p:txBody>
      </p:sp>
      <p:sp>
        <p:nvSpPr>
          <p:cNvPr id="243764" name="Rectangle 52"/>
          <p:cNvSpPr>
            <a:spLocks noChangeArrowheads="1"/>
          </p:cNvSpPr>
          <p:nvPr/>
        </p:nvSpPr>
        <p:spPr bwMode="auto">
          <a:xfrm>
            <a:off x="2295525" y="4246563"/>
            <a:ext cx="9334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sz="1400">
                <a:latin typeface="Arial" pitchFamily="34" charset="0"/>
              </a:rPr>
              <a:t>256 x 256 </a:t>
            </a:r>
          </a:p>
        </p:txBody>
      </p:sp>
      <p:sp>
        <p:nvSpPr>
          <p:cNvPr id="243765" name="Rectangle 53"/>
          <p:cNvSpPr>
            <a:spLocks noChangeArrowheads="1"/>
          </p:cNvSpPr>
          <p:nvPr/>
        </p:nvSpPr>
        <p:spPr bwMode="auto">
          <a:xfrm>
            <a:off x="514350" y="798513"/>
            <a:ext cx="9048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40 MHz</a:t>
            </a:r>
          </a:p>
        </p:txBody>
      </p:sp>
      <p:sp>
        <p:nvSpPr>
          <p:cNvPr id="243766" name="Rectangle 54"/>
          <p:cNvSpPr>
            <a:spLocks noChangeArrowheads="1"/>
          </p:cNvSpPr>
          <p:nvPr/>
        </p:nvSpPr>
        <p:spPr bwMode="auto">
          <a:xfrm>
            <a:off x="466725" y="2532063"/>
            <a:ext cx="100012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100 KHz</a:t>
            </a:r>
          </a:p>
        </p:txBody>
      </p:sp>
      <p:sp>
        <p:nvSpPr>
          <p:cNvPr id="243767" name="Rectangle 55"/>
          <p:cNvSpPr>
            <a:spLocks noChangeArrowheads="1"/>
          </p:cNvSpPr>
          <p:nvPr/>
        </p:nvSpPr>
        <p:spPr bwMode="auto">
          <a:xfrm>
            <a:off x="3324225" y="3848100"/>
            <a:ext cx="6365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600" b="1">
                <a:latin typeface="Arial" pitchFamily="34" charset="0"/>
              </a:rPr>
              <a:t>1KHz</a:t>
            </a:r>
          </a:p>
        </p:txBody>
      </p:sp>
      <p:sp>
        <p:nvSpPr>
          <p:cNvPr id="243768" name="Rectangle 56"/>
          <p:cNvSpPr>
            <a:spLocks noChangeArrowheads="1"/>
          </p:cNvSpPr>
          <p:nvPr/>
        </p:nvSpPr>
        <p:spPr bwMode="auto">
          <a:xfrm>
            <a:off x="542925" y="6113463"/>
            <a:ext cx="84772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100 Hz</a:t>
            </a:r>
          </a:p>
        </p:txBody>
      </p:sp>
      <p:sp>
        <p:nvSpPr>
          <p:cNvPr id="243769" name="Rectangle 57"/>
          <p:cNvSpPr>
            <a:spLocks noChangeArrowheads="1"/>
          </p:cNvSpPr>
          <p:nvPr/>
        </p:nvSpPr>
        <p:spPr bwMode="auto">
          <a:xfrm>
            <a:off x="4154488" y="4129088"/>
            <a:ext cx="20542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Switching Network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sz="1600" b="1">
                <a:latin typeface="Arial" pitchFamily="34" charset="0"/>
              </a:rPr>
              <a:t>(Event builder)</a:t>
            </a:r>
          </a:p>
        </p:txBody>
      </p:sp>
      <p:sp>
        <p:nvSpPr>
          <p:cNvPr id="243770" name="Rectangle 58"/>
          <p:cNvSpPr>
            <a:spLocks noChangeArrowheads="1"/>
          </p:cNvSpPr>
          <p:nvPr/>
        </p:nvSpPr>
        <p:spPr bwMode="auto">
          <a:xfrm>
            <a:off x="4219575" y="4948238"/>
            <a:ext cx="19240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Processor farm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sz="1600" b="1">
                <a:latin typeface="Arial" pitchFamily="34" charset="0"/>
              </a:rPr>
              <a:t>(~2 to 5 x  10  MIPS)</a:t>
            </a:r>
          </a:p>
        </p:txBody>
      </p:sp>
      <p:sp>
        <p:nvSpPr>
          <p:cNvPr id="243771" name="Line 59"/>
          <p:cNvSpPr>
            <a:spLocks noChangeShapeType="1"/>
          </p:cNvSpPr>
          <p:nvPr/>
        </p:nvSpPr>
        <p:spPr bwMode="auto">
          <a:xfrm>
            <a:off x="8547100" y="5175250"/>
            <a:ext cx="244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72" name="Line 60"/>
          <p:cNvSpPr>
            <a:spLocks noChangeShapeType="1"/>
          </p:cNvSpPr>
          <p:nvPr/>
        </p:nvSpPr>
        <p:spPr bwMode="auto">
          <a:xfrm>
            <a:off x="8791575" y="3894138"/>
            <a:ext cx="0" cy="128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73" name="Rectangle 61"/>
          <p:cNvSpPr>
            <a:spLocks noChangeArrowheads="1"/>
          </p:cNvSpPr>
          <p:nvPr/>
        </p:nvSpPr>
        <p:spPr bwMode="auto">
          <a:xfrm>
            <a:off x="5373688" y="5180013"/>
            <a:ext cx="2317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000">
                <a:latin typeface="Arial" pitchFamily="34" charset="0"/>
              </a:rPr>
              <a:t>6</a:t>
            </a:r>
          </a:p>
        </p:txBody>
      </p:sp>
      <p:sp>
        <p:nvSpPr>
          <p:cNvPr id="243774" name="Rectangle 62"/>
          <p:cNvSpPr>
            <a:spLocks noChangeArrowheads="1"/>
          </p:cNvSpPr>
          <p:nvPr/>
        </p:nvSpPr>
        <p:spPr bwMode="auto">
          <a:xfrm>
            <a:off x="4264025" y="777875"/>
            <a:ext cx="18351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2000" b="1">
                <a:latin typeface="Arial" pitchFamily="34" charset="0"/>
              </a:rPr>
              <a:t>Sub- Detectors</a:t>
            </a:r>
          </a:p>
        </p:txBody>
      </p:sp>
      <p:sp>
        <p:nvSpPr>
          <p:cNvPr id="243775" name="Rectangle 63"/>
          <p:cNvSpPr>
            <a:spLocks noChangeArrowheads="1"/>
          </p:cNvSpPr>
          <p:nvPr/>
        </p:nvSpPr>
        <p:spPr bwMode="auto">
          <a:xfrm>
            <a:off x="5437188" y="1914525"/>
            <a:ext cx="233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76" name="Rectangle 64"/>
          <p:cNvSpPr>
            <a:spLocks noChangeArrowheads="1"/>
          </p:cNvSpPr>
          <p:nvPr/>
        </p:nvSpPr>
        <p:spPr bwMode="auto">
          <a:xfrm>
            <a:off x="7686675" y="3752850"/>
            <a:ext cx="800100" cy="309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600" b="1">
                <a:latin typeface="Arial" pitchFamily="34" charset="0"/>
              </a:rPr>
              <a:t>10KHz</a:t>
            </a:r>
          </a:p>
        </p:txBody>
      </p:sp>
      <p:sp useBgFill="1">
        <p:nvSpPr>
          <p:cNvPr id="243777" name="Rectangle 65"/>
          <p:cNvSpPr>
            <a:spLocks noChangeArrowheads="1"/>
          </p:cNvSpPr>
          <p:nvPr/>
        </p:nvSpPr>
        <p:spPr bwMode="auto">
          <a:xfrm>
            <a:off x="8208963" y="4151313"/>
            <a:ext cx="887412" cy="4730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sz="1400" b="1">
                <a:latin typeface="Arial" pitchFamily="34" charset="0"/>
              </a:rPr>
              <a:t>“Virtual” 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sz="1400" b="1">
                <a:latin typeface="Arial" pitchFamily="34" charset="0"/>
              </a:rPr>
              <a:t>level 2</a:t>
            </a:r>
          </a:p>
        </p:txBody>
      </p:sp>
      <p:sp>
        <p:nvSpPr>
          <p:cNvPr id="243778" name="Line 66"/>
          <p:cNvSpPr>
            <a:spLocks noChangeShapeType="1"/>
          </p:cNvSpPr>
          <p:nvPr/>
        </p:nvSpPr>
        <p:spPr bwMode="auto">
          <a:xfrm>
            <a:off x="6711950" y="1176338"/>
            <a:ext cx="0" cy="4868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79" name="Rectangle 67"/>
          <p:cNvSpPr>
            <a:spLocks noChangeArrowheads="1"/>
          </p:cNvSpPr>
          <p:nvPr/>
        </p:nvSpPr>
        <p:spPr bwMode="auto">
          <a:xfrm>
            <a:off x="6553200" y="825500"/>
            <a:ext cx="304800" cy="330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80" name="Rectangle 68" descr="noir)"/>
          <p:cNvSpPr>
            <a:spLocks noChangeArrowheads="1"/>
          </p:cNvSpPr>
          <p:nvPr/>
        </p:nvSpPr>
        <p:spPr bwMode="auto">
          <a:xfrm>
            <a:off x="6542088" y="1371600"/>
            <a:ext cx="327025" cy="889000"/>
          </a:xfrm>
          <a:prstGeom prst="rect">
            <a:avLst/>
          </a:prstGeom>
          <a:pattFill prst="ltHorz">
            <a:fgClr>
              <a:srgbClr val="FF0066"/>
            </a:fgClr>
            <a:bgClr>
              <a:srgbClr val="FFFFFF"/>
            </a:bgClr>
          </a:pattFill>
          <a:ln w="254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81" name="Rectangle 69" descr="Rayures étroites horizontales"/>
          <p:cNvSpPr>
            <a:spLocks noChangeArrowheads="1"/>
          </p:cNvSpPr>
          <p:nvPr/>
        </p:nvSpPr>
        <p:spPr bwMode="auto">
          <a:xfrm>
            <a:off x="6542088" y="3022600"/>
            <a:ext cx="327025" cy="889000"/>
          </a:xfrm>
          <a:prstGeom prst="rect">
            <a:avLst/>
          </a:prstGeom>
          <a:pattFill prst="narHorz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82" name="Rectangle 70" descr="blanc)"/>
          <p:cNvSpPr>
            <a:spLocks noChangeArrowheads="1"/>
          </p:cNvSpPr>
          <p:nvPr/>
        </p:nvSpPr>
        <p:spPr bwMode="auto">
          <a:xfrm>
            <a:off x="6542088" y="4775200"/>
            <a:ext cx="327025" cy="889000"/>
          </a:xfrm>
          <a:prstGeom prst="rect">
            <a:avLst/>
          </a:prstGeom>
          <a:pattFill prst="dkVert">
            <a:fgClr>
              <a:srgbClr val="13B42A"/>
            </a:fgClr>
            <a:bgClr>
              <a:srgbClr val="FFFFFF"/>
            </a:bgClr>
          </a:patt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83" name="Rectangle 71"/>
          <p:cNvSpPr>
            <a:spLocks noChangeArrowheads="1"/>
          </p:cNvSpPr>
          <p:nvPr/>
        </p:nvSpPr>
        <p:spPr bwMode="auto">
          <a:xfrm>
            <a:off x="6529388" y="4152900"/>
            <a:ext cx="352425" cy="381000"/>
          </a:xfrm>
          <a:prstGeom prst="rect">
            <a:avLst/>
          </a:prstGeom>
          <a:solidFill>
            <a:srgbClr val="B760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84" name="Rectangle 72"/>
          <p:cNvSpPr>
            <a:spLocks noChangeArrowheads="1"/>
          </p:cNvSpPr>
          <p:nvPr/>
        </p:nvSpPr>
        <p:spPr bwMode="auto">
          <a:xfrm>
            <a:off x="6529388" y="2552700"/>
            <a:ext cx="352425" cy="228600"/>
          </a:xfrm>
          <a:prstGeom prst="rect">
            <a:avLst/>
          </a:prstGeom>
          <a:solidFill>
            <a:srgbClr val="F57B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6459538" y="6032500"/>
            <a:ext cx="539750" cy="431800"/>
            <a:chOff x="4408" y="3800"/>
            <a:chExt cx="368" cy="272"/>
          </a:xfrm>
        </p:grpSpPr>
        <p:sp>
          <p:nvSpPr>
            <p:cNvPr id="243786" name="Rectangle 74"/>
            <p:cNvSpPr>
              <a:spLocks noChangeArrowheads="1"/>
            </p:cNvSpPr>
            <p:nvPr/>
          </p:nvSpPr>
          <p:spPr bwMode="auto">
            <a:xfrm>
              <a:off x="4552" y="3800"/>
              <a:ext cx="224" cy="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87" name="Oval 75"/>
            <p:cNvSpPr>
              <a:spLocks noChangeArrowheads="1"/>
            </p:cNvSpPr>
            <p:nvPr/>
          </p:nvSpPr>
          <p:spPr bwMode="auto">
            <a:xfrm>
              <a:off x="4408" y="3800"/>
              <a:ext cx="272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88" name="Rectangle 76"/>
            <p:cNvSpPr>
              <a:spLocks noChangeArrowheads="1"/>
            </p:cNvSpPr>
            <p:nvPr/>
          </p:nvSpPr>
          <p:spPr bwMode="auto">
            <a:xfrm>
              <a:off x="4524" y="3808"/>
              <a:ext cx="14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3789" name="Rectangle 77"/>
          <p:cNvSpPr>
            <a:spLocks noChangeArrowheads="1"/>
          </p:cNvSpPr>
          <p:nvPr/>
        </p:nvSpPr>
        <p:spPr bwMode="auto">
          <a:xfrm>
            <a:off x="7670800" y="957263"/>
            <a:ext cx="12493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400" b="1">
                <a:latin typeface="Arial" pitchFamily="34" charset="0"/>
              </a:rPr>
              <a:t>Synchronous</a:t>
            </a:r>
          </a:p>
        </p:txBody>
      </p:sp>
      <p:sp>
        <p:nvSpPr>
          <p:cNvPr id="243790" name="Rectangle 78"/>
          <p:cNvSpPr>
            <a:spLocks noChangeArrowheads="1"/>
          </p:cNvSpPr>
          <p:nvPr/>
        </p:nvSpPr>
        <p:spPr bwMode="auto">
          <a:xfrm>
            <a:off x="7742238" y="2840038"/>
            <a:ext cx="13160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400" b="1">
                <a:latin typeface="Arial" pitchFamily="34" charset="0"/>
              </a:rPr>
              <a:t>Asynchronous</a:t>
            </a:r>
          </a:p>
        </p:txBody>
      </p:sp>
      <p:sp>
        <p:nvSpPr>
          <p:cNvPr id="243791" name="Rectangle 79"/>
          <p:cNvSpPr>
            <a:spLocks noChangeArrowheads="1"/>
          </p:cNvSpPr>
          <p:nvPr/>
        </p:nvSpPr>
        <p:spPr bwMode="auto">
          <a:xfrm>
            <a:off x="8305800" y="5467350"/>
            <a:ext cx="755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fr-FR" sz="1400">
                <a:solidFill>
                  <a:srgbClr val="000000"/>
                </a:solidFill>
                <a:latin typeface="Arial Narrow" pitchFamily="34" charset="0"/>
              </a:rPr>
              <a:t>1-10 s</a:t>
            </a:r>
          </a:p>
          <a:p>
            <a:pPr algn="ctr" eaLnBrk="0" hangingPunct="0"/>
            <a:r>
              <a:rPr lang="fr-FR" sz="1400">
                <a:solidFill>
                  <a:srgbClr val="000000"/>
                </a:solidFill>
                <a:latin typeface="Arial Narrow" pitchFamily="34" charset="0"/>
              </a:rPr>
              <a:t> variable</a:t>
            </a:r>
          </a:p>
        </p:txBody>
      </p:sp>
      <p:sp>
        <p:nvSpPr>
          <p:cNvPr id="243792" name="Rectangle 80"/>
          <p:cNvSpPr>
            <a:spLocks noChangeArrowheads="1"/>
          </p:cNvSpPr>
          <p:nvPr/>
        </p:nvSpPr>
        <p:spPr bwMode="auto">
          <a:xfrm>
            <a:off x="8358188" y="2038350"/>
            <a:ext cx="685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fr-FR" sz="1400">
                <a:solidFill>
                  <a:srgbClr val="000000"/>
                </a:solidFill>
                <a:latin typeface="Arial Narrow" pitchFamily="34" charset="0"/>
              </a:rPr>
              <a:t>2.5 </a:t>
            </a:r>
            <a:r>
              <a:rPr lang="fr-FR" sz="1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fr-FR" sz="1400">
                <a:solidFill>
                  <a:srgbClr val="000000"/>
                </a:solidFill>
                <a:latin typeface="Arial Narrow" pitchFamily="34" charset="0"/>
              </a:rPr>
              <a:t>s</a:t>
            </a:r>
          </a:p>
          <a:p>
            <a:pPr algn="ctr" eaLnBrk="0" hangingPunct="0"/>
            <a:r>
              <a:rPr lang="fr-FR" sz="1400">
                <a:solidFill>
                  <a:srgbClr val="000000"/>
                </a:solidFill>
                <a:latin typeface="Arial Narrow" pitchFamily="34" charset="0"/>
              </a:rPr>
              <a:t> fixed</a:t>
            </a:r>
          </a:p>
        </p:txBody>
      </p:sp>
      <p:sp>
        <p:nvSpPr>
          <p:cNvPr id="243793" name="Rectangle 81"/>
          <p:cNvSpPr>
            <a:spLocks noChangeArrowheads="1"/>
          </p:cNvSpPr>
          <p:nvPr/>
        </p:nvSpPr>
        <p:spPr bwMode="auto">
          <a:xfrm>
            <a:off x="169863" y="1600200"/>
            <a:ext cx="15827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>
                <a:solidFill>
                  <a:srgbClr val="000000"/>
                </a:solidFill>
                <a:latin typeface="Arial Narrow" pitchFamily="34" charset="0"/>
              </a:rPr>
              <a:t>Custom made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>
                <a:solidFill>
                  <a:srgbClr val="000000"/>
                </a:solidFill>
                <a:latin typeface="Arial Narrow" pitchFamily="34" charset="0"/>
              </a:rPr>
              <a:t>Hardware pipelined 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>
                <a:solidFill>
                  <a:srgbClr val="000000"/>
                </a:solidFill>
                <a:latin typeface="Arial Narrow" pitchFamily="34" charset="0"/>
              </a:rPr>
              <a:t>rigger processor</a:t>
            </a:r>
          </a:p>
        </p:txBody>
      </p:sp>
      <p:sp>
        <p:nvSpPr>
          <p:cNvPr id="243794" name="Rectangle 82"/>
          <p:cNvSpPr>
            <a:spLocks noChangeArrowheads="1"/>
          </p:cNvSpPr>
          <p:nvPr/>
        </p:nvSpPr>
        <p:spPr bwMode="auto">
          <a:xfrm>
            <a:off x="38100" y="3257550"/>
            <a:ext cx="1846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>
                <a:solidFill>
                  <a:srgbClr val="000000"/>
                </a:solidFill>
                <a:latin typeface="Arial Narrow" pitchFamily="34" charset="0"/>
              </a:rPr>
              <a:t>Commercial DSPs,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>
                <a:solidFill>
                  <a:srgbClr val="000000"/>
                </a:solidFill>
                <a:latin typeface="Arial Narrow" pitchFamily="34" charset="0"/>
              </a:rPr>
              <a:t>RISCs, etc.</a:t>
            </a:r>
          </a:p>
        </p:txBody>
      </p:sp>
      <p:sp>
        <p:nvSpPr>
          <p:cNvPr id="243795" name="Rectangle 83"/>
          <p:cNvSpPr>
            <a:spLocks noChangeArrowheads="1"/>
          </p:cNvSpPr>
          <p:nvPr/>
        </p:nvSpPr>
        <p:spPr bwMode="auto">
          <a:xfrm>
            <a:off x="169863" y="4876800"/>
            <a:ext cx="15827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>
                <a:solidFill>
                  <a:srgbClr val="000000"/>
                </a:solidFill>
                <a:latin typeface="Arial Narrow" pitchFamily="34" charset="0"/>
              </a:rPr>
              <a:t>Farms of RISCs,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>
                <a:solidFill>
                  <a:srgbClr val="000000"/>
                </a:solidFill>
                <a:latin typeface="Arial Narrow" pitchFamily="34" charset="0"/>
              </a:rPr>
              <a:t>workstations, etc.</a:t>
            </a:r>
          </a:p>
        </p:txBody>
      </p:sp>
      <p:sp>
        <p:nvSpPr>
          <p:cNvPr id="243796" name="Rectangle 84"/>
          <p:cNvSpPr>
            <a:spLocks noChangeArrowheads="1"/>
          </p:cNvSpPr>
          <p:nvPr/>
        </p:nvSpPr>
        <p:spPr bwMode="auto">
          <a:xfrm>
            <a:off x="4357688" y="2286000"/>
            <a:ext cx="17002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600" b="1">
                <a:latin typeface="Arial" pitchFamily="34" charset="0"/>
              </a:rPr>
              <a:t>1000 - 1500Gbit/s</a:t>
            </a:r>
          </a:p>
        </p:txBody>
      </p:sp>
      <p:sp>
        <p:nvSpPr>
          <p:cNvPr id="243797" name="Rectangle 85"/>
          <p:cNvSpPr>
            <a:spLocks noChangeArrowheads="1"/>
          </p:cNvSpPr>
          <p:nvPr/>
        </p:nvSpPr>
        <p:spPr bwMode="auto">
          <a:xfrm>
            <a:off x="3962400" y="3810000"/>
            <a:ext cx="9604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600" b="1">
                <a:solidFill>
                  <a:srgbClr val="FF0000"/>
                </a:solidFill>
                <a:latin typeface="Arial" pitchFamily="34" charset="0"/>
              </a:rPr>
              <a:t>20 Gbit/s</a:t>
            </a:r>
          </a:p>
        </p:txBody>
      </p:sp>
      <p:sp>
        <p:nvSpPr>
          <p:cNvPr id="243798" name="Rectangle 86"/>
          <p:cNvSpPr>
            <a:spLocks noChangeArrowheads="1"/>
          </p:cNvSpPr>
          <p:nvPr/>
        </p:nvSpPr>
        <p:spPr bwMode="auto">
          <a:xfrm>
            <a:off x="4702175" y="5638800"/>
            <a:ext cx="9604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600" b="1">
                <a:latin typeface="Arial" pitchFamily="34" charset="0"/>
              </a:rPr>
              <a:t>10 Gbit/s</a:t>
            </a:r>
          </a:p>
        </p:txBody>
      </p:sp>
      <p:sp>
        <p:nvSpPr>
          <p:cNvPr id="243799" name="Rectangle 87"/>
          <p:cNvSpPr>
            <a:spLocks noChangeArrowheads="1"/>
          </p:cNvSpPr>
          <p:nvPr/>
        </p:nvSpPr>
        <p:spPr bwMode="auto">
          <a:xfrm>
            <a:off x="6927850" y="4037013"/>
            <a:ext cx="1025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sz="1400">
                <a:latin typeface="Arial" pitchFamily="34" charset="0"/>
              </a:rPr>
              <a:t>1 Gbit/sec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sz="1400">
                <a:latin typeface="Arial" pitchFamily="34" charset="0"/>
              </a:rPr>
              <a:t>1000 x1000</a:t>
            </a:r>
          </a:p>
        </p:txBody>
      </p:sp>
      <p:sp>
        <p:nvSpPr>
          <p:cNvPr id="243800" name="Rectangle 88"/>
          <p:cNvSpPr>
            <a:spLocks noChangeArrowheads="1"/>
          </p:cNvSpPr>
          <p:nvPr/>
        </p:nvSpPr>
        <p:spPr bwMode="auto">
          <a:xfrm>
            <a:off x="2319338" y="3979863"/>
            <a:ext cx="10985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sz="1400">
                <a:latin typeface="Arial" pitchFamily="34" charset="0"/>
              </a:rPr>
              <a:t>100 Mbit/sec</a:t>
            </a:r>
          </a:p>
        </p:txBody>
      </p:sp>
      <p:sp>
        <p:nvSpPr>
          <p:cNvPr id="243801" name="Rectangle 89"/>
          <p:cNvSpPr>
            <a:spLocks noChangeArrowheads="1"/>
          </p:cNvSpPr>
          <p:nvPr/>
        </p:nvSpPr>
        <p:spPr bwMode="auto">
          <a:xfrm>
            <a:off x="5116513" y="3829050"/>
            <a:ext cx="14398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fr-FR" sz="1600" b="1">
                <a:solidFill>
                  <a:schemeClr val="accent2"/>
                </a:solidFill>
                <a:latin typeface="Arial" pitchFamily="34" charset="0"/>
              </a:rPr>
              <a:t>250-500 Gbit/s</a:t>
            </a:r>
          </a:p>
        </p:txBody>
      </p:sp>
      <p:sp>
        <p:nvSpPr>
          <p:cNvPr id="243802" name="Rectangle 90"/>
          <p:cNvSpPr>
            <a:spLocks noChangeArrowheads="1"/>
          </p:cNvSpPr>
          <p:nvPr/>
        </p:nvSpPr>
        <p:spPr bwMode="auto">
          <a:xfrm>
            <a:off x="8288338" y="3124200"/>
            <a:ext cx="790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fr-FR" sz="1400">
                <a:solidFill>
                  <a:srgbClr val="000000"/>
                </a:solidFill>
                <a:latin typeface="Arial Narrow" pitchFamily="34" charset="0"/>
              </a:rPr>
              <a:t>few m s</a:t>
            </a:r>
          </a:p>
          <a:p>
            <a:pPr algn="ctr" eaLnBrk="0" hangingPunct="0"/>
            <a:r>
              <a:rPr lang="fr-FR" sz="1400">
                <a:solidFill>
                  <a:srgbClr val="000000"/>
                </a:solidFill>
                <a:latin typeface="Arial Narrow" pitchFamily="34" charset="0"/>
              </a:rPr>
              <a:t> variable</a:t>
            </a:r>
          </a:p>
        </p:txBody>
      </p:sp>
      <p:sp>
        <p:nvSpPr>
          <p:cNvPr id="243803" name="Rectangle 91"/>
          <p:cNvSpPr>
            <a:spLocks noChangeArrowheads="1"/>
          </p:cNvSpPr>
          <p:nvPr/>
        </p:nvSpPr>
        <p:spPr bwMode="auto">
          <a:xfrm>
            <a:off x="280988" y="4244975"/>
            <a:ext cx="698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804" name="Rectangle 92"/>
          <p:cNvSpPr>
            <a:spLocks noChangeArrowheads="1"/>
          </p:cNvSpPr>
          <p:nvPr/>
        </p:nvSpPr>
        <p:spPr bwMode="auto">
          <a:xfrm>
            <a:off x="3465513" y="5976938"/>
            <a:ext cx="29051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b="1">
                <a:latin typeface="Arial" pitchFamily="34" charset="0"/>
              </a:rPr>
              <a:t>Permanent storage</a:t>
            </a:r>
          </a:p>
          <a:p>
            <a:pPr algn="ctr" eaLnBrk="0" hangingPunct="0">
              <a:lnSpc>
                <a:spcPct val="90000"/>
              </a:lnSpc>
            </a:pPr>
            <a:r>
              <a:rPr lang="fr-FR" sz="1600" b="1">
                <a:latin typeface="Arial" pitchFamily="34" charset="0"/>
              </a:rPr>
              <a:t>100 MBytes/sec --&gt; TBytes/day</a:t>
            </a:r>
          </a:p>
        </p:txBody>
      </p:sp>
    </p:spTree>
    <p:extLst>
      <p:ext uri="{BB962C8B-B14F-4D97-AF65-F5344CB8AC3E}">
        <p14:creationId xmlns:p14="http://schemas.microsoft.com/office/powerpoint/2010/main" val="24104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4175" y="0"/>
            <a:ext cx="8759825" cy="609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</a:rPr>
              <a:t> </a:t>
            </a:r>
            <a:r>
              <a:rPr lang="en-US" sz="4000" dirty="0" smtClean="0"/>
              <a:t>unclear margins</a:t>
            </a:r>
            <a:endParaRPr lang="fr-CA" altLang="zh-CN" sz="4000" dirty="0">
              <a:solidFill>
                <a:srgbClr val="006600"/>
              </a:solidFill>
              <a:effectLst/>
            </a:endParaRPr>
          </a:p>
        </p:txBody>
      </p:sp>
      <p:sp>
        <p:nvSpPr>
          <p:cNvPr id="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9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8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47F4-2080-4C3D-9323-00981FDE8469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3854450" y="1363663"/>
            <a:ext cx="16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CA">
              <a:latin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2425" y="838200"/>
            <a:ext cx="7816850" cy="5745163"/>
            <a:chOff x="321" y="576"/>
            <a:chExt cx="5335" cy="3619"/>
          </a:xfrm>
        </p:grpSpPr>
        <p:sp>
          <p:nvSpPr>
            <p:cNvPr id="245765" name="Rectangle 5"/>
            <p:cNvSpPr>
              <a:spLocks noChangeArrowheads="1"/>
            </p:cNvSpPr>
            <p:nvPr/>
          </p:nvSpPr>
          <p:spPr bwMode="auto">
            <a:xfrm>
              <a:off x="2448" y="2160"/>
              <a:ext cx="864" cy="24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66" name="Rectangle 6"/>
            <p:cNvSpPr>
              <a:spLocks noChangeArrowheads="1"/>
            </p:cNvSpPr>
            <p:nvPr/>
          </p:nvSpPr>
          <p:spPr bwMode="auto">
            <a:xfrm>
              <a:off x="1724" y="1018"/>
              <a:ext cx="712" cy="636"/>
            </a:xfrm>
            <a:prstGeom prst="rect">
              <a:avLst/>
            </a:prstGeom>
            <a:solidFill>
              <a:srgbClr val="FDE3BA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2448" y="1680"/>
              <a:ext cx="864" cy="480"/>
            </a:xfrm>
            <a:prstGeom prst="rect">
              <a:avLst/>
            </a:prstGeom>
            <a:solidFill>
              <a:srgbClr val="FCFEB9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3636" y="2400"/>
              <a:ext cx="1164" cy="1248"/>
            </a:xfrm>
            <a:prstGeom prst="rect">
              <a:avLst/>
            </a:prstGeom>
            <a:solidFill>
              <a:srgbClr val="C0FEF9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69" name="Oval 9"/>
            <p:cNvSpPr>
              <a:spLocks noChangeArrowheads="1"/>
            </p:cNvSpPr>
            <p:nvPr/>
          </p:nvSpPr>
          <p:spPr bwMode="auto">
            <a:xfrm>
              <a:off x="1280" y="584"/>
              <a:ext cx="752" cy="75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70" name="Line 10"/>
            <p:cNvSpPr>
              <a:spLocks noChangeShapeType="1"/>
            </p:cNvSpPr>
            <p:nvPr/>
          </p:nvSpPr>
          <p:spPr bwMode="auto">
            <a:xfrm>
              <a:off x="1664" y="944"/>
              <a:ext cx="3536" cy="24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71" name="Line 11"/>
            <p:cNvSpPr>
              <a:spLocks noChangeShapeType="1"/>
            </p:cNvSpPr>
            <p:nvPr/>
          </p:nvSpPr>
          <p:spPr bwMode="auto">
            <a:xfrm>
              <a:off x="1272" y="910"/>
              <a:ext cx="0" cy="30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72" name="Line 12"/>
            <p:cNvSpPr>
              <a:spLocks noChangeShapeType="1"/>
            </p:cNvSpPr>
            <p:nvPr/>
          </p:nvSpPr>
          <p:spPr bwMode="auto">
            <a:xfrm flipH="1">
              <a:off x="1168" y="3350"/>
              <a:ext cx="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73" name="Line 13"/>
            <p:cNvSpPr>
              <a:spLocks noChangeShapeType="1"/>
            </p:cNvSpPr>
            <p:nvPr/>
          </p:nvSpPr>
          <p:spPr bwMode="auto">
            <a:xfrm flipH="1">
              <a:off x="1168" y="2870"/>
              <a:ext cx="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74" name="Line 14"/>
            <p:cNvSpPr>
              <a:spLocks noChangeShapeType="1"/>
            </p:cNvSpPr>
            <p:nvPr/>
          </p:nvSpPr>
          <p:spPr bwMode="auto">
            <a:xfrm flipH="1">
              <a:off x="1168" y="2390"/>
              <a:ext cx="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75" name="Line 15"/>
            <p:cNvSpPr>
              <a:spLocks noChangeShapeType="1"/>
            </p:cNvSpPr>
            <p:nvPr/>
          </p:nvSpPr>
          <p:spPr bwMode="auto">
            <a:xfrm flipH="1">
              <a:off x="1168" y="1910"/>
              <a:ext cx="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76" name="Line 16"/>
            <p:cNvSpPr>
              <a:spLocks noChangeShapeType="1"/>
            </p:cNvSpPr>
            <p:nvPr/>
          </p:nvSpPr>
          <p:spPr bwMode="auto">
            <a:xfrm flipH="1">
              <a:off x="1168" y="1430"/>
              <a:ext cx="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77" name="Line 17"/>
            <p:cNvSpPr>
              <a:spLocks noChangeShapeType="1"/>
            </p:cNvSpPr>
            <p:nvPr/>
          </p:nvSpPr>
          <p:spPr bwMode="auto">
            <a:xfrm flipH="1">
              <a:off x="1168" y="950"/>
              <a:ext cx="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78" name="Line 18"/>
            <p:cNvSpPr>
              <a:spLocks noChangeShapeType="1"/>
            </p:cNvSpPr>
            <p:nvPr/>
          </p:nvSpPr>
          <p:spPr bwMode="auto">
            <a:xfrm>
              <a:off x="1656" y="3838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184" y="3838"/>
              <a:ext cx="4472" cy="80"/>
              <a:chOff x="1184" y="3838"/>
              <a:chExt cx="4472" cy="80"/>
            </a:xfrm>
          </p:grpSpPr>
          <p:sp>
            <p:nvSpPr>
              <p:cNvPr id="245780" name="Line 20"/>
              <p:cNvSpPr>
                <a:spLocks noChangeShapeType="1"/>
              </p:cNvSpPr>
              <p:nvPr/>
            </p:nvSpPr>
            <p:spPr bwMode="auto">
              <a:xfrm>
                <a:off x="1184" y="3842"/>
                <a:ext cx="44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781" name="Line 21"/>
              <p:cNvSpPr>
                <a:spLocks noChangeShapeType="1"/>
              </p:cNvSpPr>
              <p:nvPr/>
            </p:nvSpPr>
            <p:spPr bwMode="auto">
              <a:xfrm>
                <a:off x="2376" y="3838"/>
                <a:ext cx="0" cy="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782" name="Line 22"/>
              <p:cNvSpPr>
                <a:spLocks noChangeShapeType="1"/>
              </p:cNvSpPr>
              <p:nvPr/>
            </p:nvSpPr>
            <p:spPr bwMode="auto">
              <a:xfrm>
                <a:off x="4536" y="3838"/>
                <a:ext cx="0" cy="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783" name="Line 23"/>
              <p:cNvSpPr>
                <a:spLocks noChangeShapeType="1"/>
              </p:cNvSpPr>
              <p:nvPr/>
            </p:nvSpPr>
            <p:spPr bwMode="auto">
              <a:xfrm>
                <a:off x="3096" y="3838"/>
                <a:ext cx="0" cy="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784" name="Line 24"/>
              <p:cNvSpPr>
                <a:spLocks noChangeShapeType="1"/>
              </p:cNvSpPr>
              <p:nvPr/>
            </p:nvSpPr>
            <p:spPr bwMode="auto">
              <a:xfrm>
                <a:off x="3816" y="3838"/>
                <a:ext cx="0" cy="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5785" name="Line 25"/>
              <p:cNvSpPr>
                <a:spLocks noChangeShapeType="1"/>
              </p:cNvSpPr>
              <p:nvPr/>
            </p:nvSpPr>
            <p:spPr bwMode="auto">
              <a:xfrm>
                <a:off x="5256" y="3838"/>
                <a:ext cx="0" cy="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5786" name="Line 26"/>
            <p:cNvSpPr>
              <a:spLocks noChangeShapeType="1"/>
            </p:cNvSpPr>
            <p:nvPr/>
          </p:nvSpPr>
          <p:spPr bwMode="auto">
            <a:xfrm flipV="1">
              <a:off x="1664" y="798"/>
              <a:ext cx="32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87" name="Arc 27"/>
            <p:cNvSpPr>
              <a:spLocks/>
            </p:cNvSpPr>
            <p:nvPr/>
          </p:nvSpPr>
          <p:spPr bwMode="auto">
            <a:xfrm>
              <a:off x="1656" y="710"/>
              <a:ext cx="280" cy="23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88" name="Arc 28"/>
            <p:cNvSpPr>
              <a:spLocks/>
            </p:cNvSpPr>
            <p:nvPr/>
          </p:nvSpPr>
          <p:spPr bwMode="auto">
            <a:xfrm>
              <a:off x="1656" y="902"/>
              <a:ext cx="376" cy="4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89" name="Arc 29"/>
            <p:cNvSpPr>
              <a:spLocks/>
            </p:cNvSpPr>
            <p:nvPr/>
          </p:nvSpPr>
          <p:spPr bwMode="auto">
            <a:xfrm>
              <a:off x="1337" y="959"/>
              <a:ext cx="320" cy="19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33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6"/>
                    <a:pt x="9629" y="37"/>
                    <a:pt x="2153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6"/>
                    <a:pt x="9629" y="37"/>
                    <a:pt x="2153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0" name="Arc 30"/>
            <p:cNvSpPr>
              <a:spLocks/>
            </p:cNvSpPr>
            <p:nvPr/>
          </p:nvSpPr>
          <p:spPr bwMode="auto">
            <a:xfrm>
              <a:off x="1281" y="902"/>
              <a:ext cx="328" cy="4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1" name="Arc 31"/>
            <p:cNvSpPr>
              <a:spLocks/>
            </p:cNvSpPr>
            <p:nvPr/>
          </p:nvSpPr>
          <p:spPr bwMode="auto">
            <a:xfrm>
              <a:off x="1656" y="959"/>
              <a:ext cx="368" cy="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2" name="Arc 32"/>
            <p:cNvSpPr>
              <a:spLocks/>
            </p:cNvSpPr>
            <p:nvPr/>
          </p:nvSpPr>
          <p:spPr bwMode="auto">
            <a:xfrm>
              <a:off x="1281" y="959"/>
              <a:ext cx="328" cy="8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3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3" name="Arc 33"/>
            <p:cNvSpPr>
              <a:spLocks/>
            </p:cNvSpPr>
            <p:nvPr/>
          </p:nvSpPr>
          <p:spPr bwMode="auto">
            <a:xfrm>
              <a:off x="1329" y="806"/>
              <a:ext cx="328" cy="13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4" name="Arc 34"/>
            <p:cNvSpPr>
              <a:spLocks/>
            </p:cNvSpPr>
            <p:nvPr/>
          </p:nvSpPr>
          <p:spPr bwMode="auto">
            <a:xfrm>
              <a:off x="1608" y="576"/>
              <a:ext cx="88" cy="32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5" name="Arc 35"/>
            <p:cNvSpPr>
              <a:spLocks/>
            </p:cNvSpPr>
            <p:nvPr/>
          </p:nvSpPr>
          <p:spPr bwMode="auto">
            <a:xfrm>
              <a:off x="1665" y="950"/>
              <a:ext cx="344" cy="9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6" name="Arc 36"/>
            <p:cNvSpPr>
              <a:spLocks/>
            </p:cNvSpPr>
            <p:nvPr/>
          </p:nvSpPr>
          <p:spPr bwMode="auto">
            <a:xfrm>
              <a:off x="1385" y="718"/>
              <a:ext cx="240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7" name="Line 37"/>
            <p:cNvSpPr>
              <a:spLocks noChangeShapeType="1"/>
            </p:cNvSpPr>
            <p:nvPr/>
          </p:nvSpPr>
          <p:spPr bwMode="auto">
            <a:xfrm flipH="1">
              <a:off x="1344" y="958"/>
              <a:ext cx="288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8" name="Arc 38"/>
            <p:cNvSpPr>
              <a:spLocks/>
            </p:cNvSpPr>
            <p:nvPr/>
          </p:nvSpPr>
          <p:spPr bwMode="auto">
            <a:xfrm>
              <a:off x="1327" y="783"/>
              <a:ext cx="282" cy="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9" name="Rectangle 39"/>
            <p:cNvSpPr>
              <a:spLocks noChangeArrowheads="1"/>
            </p:cNvSpPr>
            <p:nvPr/>
          </p:nvSpPr>
          <p:spPr bwMode="auto">
            <a:xfrm>
              <a:off x="1503" y="3966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0" name="Rectangle 40"/>
            <p:cNvSpPr>
              <a:spLocks noChangeArrowheads="1"/>
            </p:cNvSpPr>
            <p:nvPr/>
          </p:nvSpPr>
          <p:spPr bwMode="auto">
            <a:xfrm>
              <a:off x="2223" y="3966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1" name="Rectangle 41"/>
            <p:cNvSpPr>
              <a:spLocks noChangeArrowheads="1"/>
            </p:cNvSpPr>
            <p:nvPr/>
          </p:nvSpPr>
          <p:spPr bwMode="auto">
            <a:xfrm>
              <a:off x="4383" y="3966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2" name="Rectangle 42"/>
            <p:cNvSpPr>
              <a:spLocks noChangeArrowheads="1"/>
            </p:cNvSpPr>
            <p:nvPr/>
          </p:nvSpPr>
          <p:spPr bwMode="auto">
            <a:xfrm>
              <a:off x="3663" y="3966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3" name="Rectangle 43"/>
            <p:cNvSpPr>
              <a:spLocks noChangeArrowheads="1"/>
            </p:cNvSpPr>
            <p:nvPr/>
          </p:nvSpPr>
          <p:spPr bwMode="auto">
            <a:xfrm>
              <a:off x="2943" y="3966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4" name="Rectangle 44"/>
            <p:cNvSpPr>
              <a:spLocks noChangeArrowheads="1"/>
            </p:cNvSpPr>
            <p:nvPr/>
          </p:nvSpPr>
          <p:spPr bwMode="auto">
            <a:xfrm>
              <a:off x="5103" y="3966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5" name="Rectangle 45"/>
            <p:cNvSpPr>
              <a:spLocks noChangeArrowheads="1"/>
            </p:cNvSpPr>
            <p:nvPr/>
          </p:nvSpPr>
          <p:spPr bwMode="auto">
            <a:xfrm>
              <a:off x="838" y="2328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6" name="Rectangle 46"/>
            <p:cNvSpPr>
              <a:spLocks noChangeArrowheads="1"/>
            </p:cNvSpPr>
            <p:nvPr/>
          </p:nvSpPr>
          <p:spPr bwMode="auto">
            <a:xfrm>
              <a:off x="838" y="2808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7" name="Rectangle 47"/>
            <p:cNvSpPr>
              <a:spLocks noChangeArrowheads="1"/>
            </p:cNvSpPr>
            <p:nvPr/>
          </p:nvSpPr>
          <p:spPr bwMode="auto">
            <a:xfrm>
              <a:off x="838" y="3288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8" name="Rectangle 48"/>
            <p:cNvSpPr>
              <a:spLocks noChangeArrowheads="1"/>
            </p:cNvSpPr>
            <p:nvPr/>
          </p:nvSpPr>
          <p:spPr bwMode="auto">
            <a:xfrm>
              <a:off x="838" y="888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09" name="Rectangle 49"/>
            <p:cNvSpPr>
              <a:spLocks noChangeArrowheads="1"/>
            </p:cNvSpPr>
            <p:nvPr/>
          </p:nvSpPr>
          <p:spPr bwMode="auto">
            <a:xfrm>
              <a:off x="838" y="1368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10" name="Rectangle 50"/>
            <p:cNvSpPr>
              <a:spLocks noChangeArrowheads="1"/>
            </p:cNvSpPr>
            <p:nvPr/>
          </p:nvSpPr>
          <p:spPr bwMode="auto">
            <a:xfrm>
              <a:off x="838" y="1848"/>
              <a:ext cx="29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10</a:t>
              </a:r>
            </a:p>
          </p:txBody>
        </p:sp>
        <p:sp>
          <p:nvSpPr>
            <p:cNvPr id="245811" name="Rectangle 51"/>
            <p:cNvSpPr>
              <a:spLocks noChangeArrowheads="1"/>
            </p:cNvSpPr>
            <p:nvPr/>
          </p:nvSpPr>
          <p:spPr bwMode="auto">
            <a:xfrm>
              <a:off x="985" y="3122"/>
              <a:ext cx="263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- 2</a:t>
              </a:r>
            </a:p>
          </p:txBody>
        </p:sp>
        <p:sp>
          <p:nvSpPr>
            <p:cNvPr id="245812" name="Rectangle 52"/>
            <p:cNvSpPr>
              <a:spLocks noChangeArrowheads="1"/>
            </p:cNvSpPr>
            <p:nvPr/>
          </p:nvSpPr>
          <p:spPr bwMode="auto">
            <a:xfrm>
              <a:off x="990" y="2690"/>
              <a:ext cx="185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0</a:t>
              </a:r>
            </a:p>
          </p:txBody>
        </p:sp>
        <p:sp>
          <p:nvSpPr>
            <p:cNvPr id="245813" name="Rectangle 53"/>
            <p:cNvSpPr>
              <a:spLocks noChangeArrowheads="1"/>
            </p:cNvSpPr>
            <p:nvPr/>
          </p:nvSpPr>
          <p:spPr bwMode="auto">
            <a:xfrm>
              <a:off x="1036" y="2210"/>
              <a:ext cx="185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2</a:t>
              </a:r>
            </a:p>
          </p:txBody>
        </p:sp>
        <p:sp>
          <p:nvSpPr>
            <p:cNvPr id="245814" name="Rectangle 54"/>
            <p:cNvSpPr>
              <a:spLocks noChangeArrowheads="1"/>
            </p:cNvSpPr>
            <p:nvPr/>
          </p:nvSpPr>
          <p:spPr bwMode="auto">
            <a:xfrm>
              <a:off x="1036" y="1730"/>
              <a:ext cx="185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4</a:t>
              </a:r>
            </a:p>
          </p:txBody>
        </p:sp>
        <p:sp>
          <p:nvSpPr>
            <p:cNvPr id="245815" name="Rectangle 55"/>
            <p:cNvSpPr>
              <a:spLocks noChangeArrowheads="1"/>
            </p:cNvSpPr>
            <p:nvPr/>
          </p:nvSpPr>
          <p:spPr bwMode="auto">
            <a:xfrm>
              <a:off x="1036" y="1250"/>
              <a:ext cx="185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6</a:t>
              </a:r>
            </a:p>
          </p:txBody>
        </p:sp>
        <p:sp>
          <p:nvSpPr>
            <p:cNvPr id="245816" name="Rectangle 56"/>
            <p:cNvSpPr>
              <a:spLocks noChangeArrowheads="1"/>
            </p:cNvSpPr>
            <p:nvPr/>
          </p:nvSpPr>
          <p:spPr bwMode="auto">
            <a:xfrm>
              <a:off x="1036" y="770"/>
              <a:ext cx="185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8</a:t>
              </a:r>
            </a:p>
          </p:txBody>
        </p:sp>
        <p:sp>
          <p:nvSpPr>
            <p:cNvPr id="245817" name="Rectangle 57"/>
            <p:cNvSpPr>
              <a:spLocks noChangeArrowheads="1"/>
            </p:cNvSpPr>
            <p:nvPr/>
          </p:nvSpPr>
          <p:spPr bwMode="auto">
            <a:xfrm>
              <a:off x="1660" y="3874"/>
              <a:ext cx="263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- 8</a:t>
              </a:r>
            </a:p>
          </p:txBody>
        </p:sp>
        <p:sp>
          <p:nvSpPr>
            <p:cNvPr id="245818" name="Rectangle 58"/>
            <p:cNvSpPr>
              <a:spLocks noChangeArrowheads="1"/>
            </p:cNvSpPr>
            <p:nvPr/>
          </p:nvSpPr>
          <p:spPr bwMode="auto">
            <a:xfrm>
              <a:off x="2380" y="3874"/>
              <a:ext cx="263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- 6</a:t>
              </a:r>
            </a:p>
          </p:txBody>
        </p:sp>
        <p:sp>
          <p:nvSpPr>
            <p:cNvPr id="245819" name="Rectangle 59"/>
            <p:cNvSpPr>
              <a:spLocks noChangeArrowheads="1"/>
            </p:cNvSpPr>
            <p:nvPr/>
          </p:nvSpPr>
          <p:spPr bwMode="auto">
            <a:xfrm>
              <a:off x="3100" y="3874"/>
              <a:ext cx="263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- 4</a:t>
              </a:r>
            </a:p>
          </p:txBody>
        </p:sp>
        <p:sp>
          <p:nvSpPr>
            <p:cNvPr id="245820" name="Rectangle 60"/>
            <p:cNvSpPr>
              <a:spLocks noChangeArrowheads="1"/>
            </p:cNvSpPr>
            <p:nvPr/>
          </p:nvSpPr>
          <p:spPr bwMode="auto">
            <a:xfrm>
              <a:off x="3820" y="3874"/>
              <a:ext cx="263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- 2</a:t>
              </a:r>
            </a:p>
          </p:txBody>
        </p:sp>
        <p:sp>
          <p:nvSpPr>
            <p:cNvPr id="245821" name="Rectangle 61"/>
            <p:cNvSpPr>
              <a:spLocks noChangeArrowheads="1"/>
            </p:cNvSpPr>
            <p:nvPr/>
          </p:nvSpPr>
          <p:spPr bwMode="auto">
            <a:xfrm>
              <a:off x="4588" y="3874"/>
              <a:ext cx="185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0</a:t>
              </a:r>
            </a:p>
          </p:txBody>
        </p:sp>
        <p:sp>
          <p:nvSpPr>
            <p:cNvPr id="245822" name="Rectangle 62"/>
            <p:cNvSpPr>
              <a:spLocks noChangeArrowheads="1"/>
            </p:cNvSpPr>
            <p:nvPr/>
          </p:nvSpPr>
          <p:spPr bwMode="auto">
            <a:xfrm>
              <a:off x="5308" y="3874"/>
              <a:ext cx="185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latin typeface="Arial" pitchFamily="34" charset="0"/>
                </a:rPr>
                <a:t>2</a:t>
              </a:r>
            </a:p>
          </p:txBody>
        </p:sp>
        <p:sp>
          <p:nvSpPr>
            <p:cNvPr id="245823" name="Rectangle 63"/>
            <p:cNvSpPr>
              <a:spLocks noChangeArrowheads="1"/>
            </p:cNvSpPr>
            <p:nvPr/>
          </p:nvSpPr>
          <p:spPr bwMode="auto">
            <a:xfrm>
              <a:off x="2640" y="1104"/>
              <a:ext cx="171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b="1">
                  <a:solidFill>
                    <a:schemeClr val="tx2"/>
                  </a:solidFill>
                  <a:latin typeface="Arial" pitchFamily="34" charset="0"/>
                </a:rPr>
                <a:t>Hardwired  processors 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b="1">
                  <a:solidFill>
                    <a:schemeClr val="tx2"/>
                  </a:solidFill>
                  <a:latin typeface="Arial" pitchFamily="34" charset="0"/>
                </a:rPr>
                <a:t> (ASIC , FPGA)</a:t>
              </a:r>
            </a:p>
          </p:txBody>
        </p:sp>
        <p:sp>
          <p:nvSpPr>
            <p:cNvPr id="245824" name="Line 64"/>
            <p:cNvSpPr>
              <a:spLocks noChangeShapeType="1"/>
            </p:cNvSpPr>
            <p:nvPr/>
          </p:nvSpPr>
          <p:spPr bwMode="auto">
            <a:xfrm>
              <a:off x="2544" y="1008"/>
              <a:ext cx="0" cy="672"/>
            </a:xfrm>
            <a:prstGeom prst="line">
              <a:avLst/>
            </a:prstGeom>
            <a:noFill/>
            <a:ln w="50800">
              <a:solidFill>
                <a:srgbClr val="F35B1B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25" name="Line 65"/>
            <p:cNvSpPr>
              <a:spLocks noChangeShapeType="1"/>
            </p:cNvSpPr>
            <p:nvPr/>
          </p:nvSpPr>
          <p:spPr bwMode="auto">
            <a:xfrm>
              <a:off x="3744" y="1680"/>
              <a:ext cx="0" cy="696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26" name="Rectangle 66"/>
            <p:cNvSpPr>
              <a:spLocks noChangeArrowheads="1"/>
            </p:cNvSpPr>
            <p:nvPr/>
          </p:nvSpPr>
          <p:spPr bwMode="auto">
            <a:xfrm>
              <a:off x="4044" y="1976"/>
              <a:ext cx="1594" cy="36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1">
                  <a:solidFill>
                    <a:srgbClr val="66FFFF"/>
                  </a:solidFill>
                  <a:latin typeface="Arial" pitchFamily="34" charset="0"/>
                </a:rPr>
                <a:t>Standard CPUs farms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b="1">
                  <a:solidFill>
                    <a:srgbClr val="66FFFF"/>
                  </a:solidFill>
                  <a:latin typeface="Arial" pitchFamily="34" charset="0"/>
                </a:rPr>
                <a:t>&amp; Networks</a:t>
              </a:r>
              <a:endParaRPr lang="en-US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45827" name="Line 67"/>
            <p:cNvSpPr>
              <a:spLocks noChangeShapeType="1"/>
            </p:cNvSpPr>
            <p:nvPr/>
          </p:nvSpPr>
          <p:spPr bwMode="auto">
            <a:xfrm>
              <a:off x="4920" y="2404"/>
              <a:ext cx="0" cy="128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28" name="Rectangle 68"/>
            <p:cNvSpPr>
              <a:spLocks noChangeArrowheads="1"/>
            </p:cNvSpPr>
            <p:nvPr/>
          </p:nvSpPr>
          <p:spPr bwMode="auto">
            <a:xfrm>
              <a:off x="1749" y="1457"/>
              <a:ext cx="657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solidFill>
                    <a:schemeClr val="folHlink"/>
                  </a:solidFill>
                  <a:latin typeface="Arial" pitchFamily="34" charset="0"/>
                </a:rPr>
                <a:t>Level 1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245829" name="Rectangle 69"/>
            <p:cNvSpPr>
              <a:spLocks noChangeArrowheads="1"/>
            </p:cNvSpPr>
            <p:nvPr/>
          </p:nvSpPr>
          <p:spPr bwMode="auto">
            <a:xfrm>
              <a:off x="2544" y="1824"/>
              <a:ext cx="701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FF0000"/>
                  </a:solidFill>
                  <a:latin typeface="Arial" pitchFamily="34" charset="0"/>
                </a:rPr>
                <a:t>Level  2</a:t>
              </a:r>
              <a:endParaRPr lang="en-US" sz="2000" b="1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245830" name="Rectangle 70"/>
            <p:cNvSpPr>
              <a:spLocks noChangeArrowheads="1"/>
            </p:cNvSpPr>
            <p:nvPr/>
          </p:nvSpPr>
          <p:spPr bwMode="auto">
            <a:xfrm>
              <a:off x="2592" y="2160"/>
              <a:ext cx="657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solidFill>
                    <a:schemeClr val="accent1"/>
                  </a:solidFill>
                  <a:latin typeface="Arial" pitchFamily="34" charset="0"/>
                </a:rPr>
                <a:t>Level 3</a:t>
              </a:r>
              <a:endParaRPr lang="en-US" sz="2000" b="1">
                <a:latin typeface="Arial" pitchFamily="34" charset="0"/>
              </a:endParaRPr>
            </a:p>
          </p:txBody>
        </p:sp>
        <p:sp>
          <p:nvSpPr>
            <p:cNvPr id="245831" name="Rectangle 71"/>
            <p:cNvSpPr>
              <a:spLocks noChangeArrowheads="1"/>
            </p:cNvSpPr>
            <p:nvPr/>
          </p:nvSpPr>
          <p:spPr bwMode="auto">
            <a:xfrm>
              <a:off x="491" y="577"/>
              <a:ext cx="603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latin typeface="Arial" pitchFamily="34" charset="0"/>
                </a:rPr>
                <a:t># / sec</a:t>
              </a:r>
            </a:p>
          </p:txBody>
        </p:sp>
        <p:sp>
          <p:nvSpPr>
            <p:cNvPr id="245832" name="Rectangle 72"/>
            <p:cNvSpPr>
              <a:spLocks noChangeArrowheads="1"/>
            </p:cNvSpPr>
            <p:nvPr/>
          </p:nvSpPr>
          <p:spPr bwMode="auto">
            <a:xfrm>
              <a:off x="351" y="946"/>
              <a:ext cx="470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latin typeface="Arial" pitchFamily="34" charset="0"/>
                </a:rPr>
                <a:t>QCD</a:t>
              </a:r>
            </a:p>
          </p:txBody>
        </p:sp>
        <p:sp>
          <p:nvSpPr>
            <p:cNvPr id="245833" name="Rectangle 73"/>
            <p:cNvSpPr>
              <a:spLocks noChangeArrowheads="1"/>
            </p:cNvSpPr>
            <p:nvPr/>
          </p:nvSpPr>
          <p:spPr bwMode="auto">
            <a:xfrm>
              <a:off x="397" y="2506"/>
              <a:ext cx="407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66FFFF"/>
                  </a:solidFill>
                  <a:latin typeface="Arial" pitchFamily="34" charset="0"/>
                </a:rPr>
                <a:t>W,Z</a:t>
              </a:r>
            </a:p>
          </p:txBody>
        </p:sp>
        <p:sp>
          <p:nvSpPr>
            <p:cNvPr id="245834" name="Rectangle 74"/>
            <p:cNvSpPr>
              <a:spLocks noChangeArrowheads="1"/>
            </p:cNvSpPr>
            <p:nvPr/>
          </p:nvSpPr>
          <p:spPr bwMode="auto">
            <a:xfrm>
              <a:off x="397" y="2782"/>
              <a:ext cx="407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66FFFF"/>
                  </a:solidFill>
                  <a:latin typeface="Arial" pitchFamily="34" charset="0"/>
                </a:rPr>
                <a:t>Top</a:t>
              </a:r>
            </a:p>
          </p:txBody>
        </p:sp>
        <p:sp>
          <p:nvSpPr>
            <p:cNvPr id="245835" name="Rectangle 75"/>
            <p:cNvSpPr>
              <a:spLocks noChangeArrowheads="1"/>
            </p:cNvSpPr>
            <p:nvPr/>
          </p:nvSpPr>
          <p:spPr bwMode="auto">
            <a:xfrm>
              <a:off x="321" y="3490"/>
              <a:ext cx="558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FFFF00"/>
                  </a:solidFill>
                  <a:latin typeface="Arial" pitchFamily="34" charset="0"/>
                </a:rPr>
                <a:t>Higgs</a:t>
              </a:r>
              <a:endParaRPr lang="en-US" sz="2000" b="1">
                <a:solidFill>
                  <a:srgbClr val="CC0000"/>
                </a:solidFill>
                <a:latin typeface="Arial" pitchFamily="34" charset="0"/>
              </a:endParaRPr>
            </a:p>
          </p:txBody>
        </p:sp>
        <p:sp>
          <p:nvSpPr>
            <p:cNvPr id="245836" name="Rectangle 76"/>
            <p:cNvSpPr>
              <a:spLocks noChangeArrowheads="1"/>
            </p:cNvSpPr>
            <p:nvPr/>
          </p:nvSpPr>
          <p:spPr bwMode="auto">
            <a:xfrm>
              <a:off x="472" y="3106"/>
              <a:ext cx="256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FFFF00"/>
                  </a:solidFill>
                  <a:latin typeface="Arial" pitchFamily="34" charset="0"/>
                </a:rPr>
                <a:t>Z’</a:t>
              </a:r>
            </a:p>
          </p:txBody>
        </p:sp>
        <p:sp>
          <p:nvSpPr>
            <p:cNvPr id="245837" name="Rectangle 77"/>
            <p:cNvSpPr>
              <a:spLocks noChangeArrowheads="1"/>
            </p:cNvSpPr>
            <p:nvPr/>
          </p:nvSpPr>
          <p:spPr bwMode="auto">
            <a:xfrm>
              <a:off x="1512" y="3648"/>
              <a:ext cx="392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>
                  <a:latin typeface="Arial" pitchFamily="34" charset="0"/>
                </a:rPr>
                <a:t>25ns</a:t>
              </a:r>
            </a:p>
          </p:txBody>
        </p:sp>
        <p:sp>
          <p:nvSpPr>
            <p:cNvPr id="245838" name="Rectangle 78"/>
            <p:cNvSpPr>
              <a:spLocks noChangeArrowheads="1"/>
            </p:cNvSpPr>
            <p:nvPr/>
          </p:nvSpPr>
          <p:spPr bwMode="auto">
            <a:xfrm>
              <a:off x="2232" y="3648"/>
              <a:ext cx="622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>
                  <a:latin typeface="Arial" pitchFamily="34" charset="0"/>
                </a:rPr>
                <a:t>few µsec</a:t>
              </a:r>
            </a:p>
          </p:txBody>
        </p:sp>
        <p:sp>
          <p:nvSpPr>
            <p:cNvPr id="245839" name="Rectangle 79"/>
            <p:cNvSpPr>
              <a:spLocks noChangeArrowheads="1"/>
            </p:cNvSpPr>
            <p:nvPr/>
          </p:nvSpPr>
          <p:spPr bwMode="auto">
            <a:xfrm>
              <a:off x="3519" y="3660"/>
              <a:ext cx="359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>
                  <a:latin typeface="Arial" pitchFamily="34" charset="0"/>
                </a:rPr>
                <a:t>~ms</a:t>
              </a:r>
            </a:p>
          </p:txBody>
        </p:sp>
        <p:sp>
          <p:nvSpPr>
            <p:cNvPr id="245840" name="Rectangle 80"/>
            <p:cNvSpPr>
              <a:spLocks noChangeArrowheads="1"/>
            </p:cNvSpPr>
            <p:nvPr/>
          </p:nvSpPr>
          <p:spPr bwMode="auto">
            <a:xfrm>
              <a:off x="5139" y="3624"/>
              <a:ext cx="445" cy="1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>
                  <a:latin typeface="Arial" pitchFamily="34" charset="0"/>
                </a:rPr>
                <a:t>&gt; Sec</a:t>
              </a:r>
            </a:p>
          </p:txBody>
        </p:sp>
        <p:sp>
          <p:nvSpPr>
            <p:cNvPr id="245841" name="Line 81"/>
            <p:cNvSpPr>
              <a:spLocks noChangeShapeType="1"/>
            </p:cNvSpPr>
            <p:nvPr/>
          </p:nvSpPr>
          <p:spPr bwMode="auto">
            <a:xfrm>
              <a:off x="600" y="1208"/>
              <a:ext cx="0" cy="10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42" name="Text Box 82"/>
            <p:cNvSpPr txBox="1">
              <a:spLocks noChangeArrowheads="1"/>
            </p:cNvSpPr>
            <p:nvPr/>
          </p:nvSpPr>
          <p:spPr bwMode="auto">
            <a:xfrm>
              <a:off x="3745" y="3072"/>
              <a:ext cx="8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9900"/>
                  </a:solidFill>
                  <a:latin typeface="Arial" pitchFamily="34" charset="0"/>
                </a:rPr>
                <a:t>Recorded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9900"/>
                  </a:solidFill>
                  <a:latin typeface="Arial" pitchFamily="34" charset="0"/>
                </a:rPr>
                <a:t>Events</a:t>
              </a:r>
              <a:endParaRPr lang="en-GB" altLang="zh-CN" sz="2000" b="1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245843" name="Rectangle 83"/>
            <p:cNvSpPr>
              <a:spLocks noChangeArrowheads="1"/>
            </p:cNvSpPr>
            <p:nvPr/>
          </p:nvSpPr>
          <p:spPr bwMode="auto">
            <a:xfrm>
              <a:off x="3312" y="1680"/>
              <a:ext cx="336" cy="720"/>
            </a:xfrm>
            <a:prstGeom prst="rect">
              <a:avLst/>
            </a:pr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44" name="Text Box 84"/>
            <p:cNvSpPr txBox="1">
              <a:spLocks noChangeArrowheads="1"/>
            </p:cNvSpPr>
            <p:nvPr/>
          </p:nvSpPr>
          <p:spPr bwMode="auto">
            <a:xfrm>
              <a:off x="3360" y="1728"/>
              <a:ext cx="22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b="1">
                  <a:latin typeface="Arial" pitchFamily="34" charset="0"/>
                </a:rPr>
                <a:t>H</a:t>
              </a:r>
              <a:br>
                <a:rPr lang="fr-FR" b="1">
                  <a:latin typeface="Arial" pitchFamily="34" charset="0"/>
                </a:rPr>
              </a:br>
              <a:r>
                <a:rPr lang="fr-FR" b="1">
                  <a:latin typeface="Arial" pitchFamily="34" charset="0"/>
                </a:rPr>
                <a:t>L</a:t>
              </a:r>
              <a:br>
                <a:rPr lang="fr-FR" b="1">
                  <a:latin typeface="Arial" pitchFamily="34" charset="0"/>
                </a:rPr>
              </a:br>
              <a:r>
                <a:rPr lang="fr-FR" b="1">
                  <a:latin typeface="Arial" pitchFamily="34" charset="0"/>
                </a:rPr>
                <a:t>T</a:t>
              </a:r>
              <a:endParaRPr lang="en-GB" altLang="zh-CN" b="1">
                <a:latin typeface="Arial" pitchFamily="34" charset="0"/>
              </a:endParaRPr>
            </a:p>
          </p:txBody>
        </p:sp>
      </p:grpSp>
      <p:sp>
        <p:nvSpPr>
          <p:cNvPr id="245845" name="Rectangle 85"/>
          <p:cNvSpPr>
            <a:spLocks noChangeArrowheads="1"/>
          </p:cNvSpPr>
          <p:nvPr/>
        </p:nvSpPr>
        <p:spPr bwMode="auto">
          <a:xfrm>
            <a:off x="7019925" y="1389063"/>
            <a:ext cx="16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CA">
              <a:latin typeface="Arial" pitchFamily="34" charset="0"/>
            </a:endParaRPr>
          </a:p>
        </p:txBody>
      </p:sp>
      <p:graphicFrame>
        <p:nvGraphicFramePr>
          <p:cNvPr id="245846" name="Object 86"/>
          <p:cNvGraphicFramePr>
            <a:graphicFrameLocks noChangeAspect="1"/>
          </p:cNvGraphicFramePr>
          <p:nvPr/>
        </p:nvGraphicFramePr>
        <p:xfrm>
          <a:off x="6119813" y="533400"/>
          <a:ext cx="3024187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Photo Editor Photo" r:id="rId4" imgW="2857899" imgH="2180952" progId="">
                  <p:embed/>
                </p:oleObj>
              </mc:Choice>
              <mc:Fallback>
                <p:oleObj name="Photo Editor Photo" r:id="rId4" imgW="2857899" imgH="2180952" progId="">
                  <p:embed/>
                  <p:pic>
                    <p:nvPicPr>
                      <p:cNvPr id="245846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533400"/>
                        <a:ext cx="3024187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7" name="Text Box 87"/>
          <p:cNvSpPr txBox="1">
            <a:spLocks noChangeArrowheads="1"/>
          </p:cNvSpPr>
          <p:nvPr/>
        </p:nvSpPr>
        <p:spPr bwMode="auto">
          <a:xfrm>
            <a:off x="407988" y="500063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>
                <a:latin typeface="Arial" pitchFamily="34" charset="0"/>
              </a:rPr>
              <a:t>Production Rate</a:t>
            </a:r>
          </a:p>
        </p:txBody>
      </p:sp>
    </p:spTree>
    <p:extLst>
      <p:ext uri="{BB962C8B-B14F-4D97-AF65-F5344CB8AC3E}">
        <p14:creationId xmlns:p14="http://schemas.microsoft.com/office/powerpoint/2010/main" val="22785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New trend in FEE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77" y="1232454"/>
            <a:ext cx="3411118" cy="4525963"/>
          </a:xfrm>
        </p:spPr>
        <p:txBody>
          <a:bodyPr/>
          <a:lstStyle/>
          <a:p>
            <a:r>
              <a:rPr kumimoji="1" lang="en-US" altLang="zh-CN" dirty="0" smtClean="0"/>
              <a:t>Digitization:</a:t>
            </a:r>
          </a:p>
          <a:p>
            <a:pPr lvl="1"/>
            <a:r>
              <a:rPr kumimoji="1" lang="en-US" altLang="zh-CN" dirty="0" smtClean="0"/>
              <a:t>Faster</a:t>
            </a:r>
          </a:p>
          <a:p>
            <a:pPr lvl="1"/>
            <a:r>
              <a:rPr kumimoji="1" lang="en-US" altLang="zh-CN" dirty="0" smtClean="0"/>
              <a:t>Continuously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44495" y="3781659"/>
            <a:ext cx="561975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716320" y="3741972"/>
            <a:ext cx="4121150" cy="16065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fr-CA" altLang="zh-CN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5735495" y="4137259"/>
            <a:ext cx="889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443145" y="3857859"/>
            <a:ext cx="985838" cy="14478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fr-CA" altLang="zh-CN">
              <a:solidFill>
                <a:schemeClr val="accent2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247758" y="4619859"/>
            <a:ext cx="4702175" cy="95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69783" y="4411897"/>
            <a:ext cx="731837" cy="4318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4057508" y="5567597"/>
            <a:ext cx="1192212" cy="646112"/>
            <a:chOff x="3648" y="1872"/>
            <a:chExt cx="960" cy="480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648" y="2352"/>
              <a:ext cx="960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96" y="2256"/>
              <a:ext cx="96" cy="96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792" y="2112"/>
              <a:ext cx="96" cy="240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888" y="1872"/>
              <a:ext cx="96" cy="480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84" y="2016"/>
              <a:ext cx="96" cy="336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176" y="2208"/>
              <a:ext cx="96" cy="144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080" y="2112"/>
              <a:ext cx="96" cy="240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368" y="2304"/>
              <a:ext cx="96" cy="48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272" y="2256"/>
              <a:ext cx="96" cy="96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6057758" y="5575534"/>
            <a:ext cx="479425" cy="630238"/>
            <a:chOff x="3704" y="2090"/>
            <a:chExt cx="327" cy="397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813" y="2090"/>
              <a:ext cx="73" cy="397"/>
            </a:xfrm>
            <a:prstGeom prst="rect">
              <a:avLst/>
            </a:prstGeom>
            <a:noFill/>
            <a:ln w="9525">
              <a:solidFill>
                <a:srgbClr val="CC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704" y="2487"/>
              <a:ext cx="327" cy="0"/>
            </a:xfrm>
            <a:prstGeom prst="line">
              <a:avLst/>
            </a:prstGeom>
            <a:noFill/>
            <a:ln w="9525">
              <a:solidFill>
                <a:srgbClr val="CC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602145" y="5751747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kumimoji="0" lang="fr-FR" altLang="zh-CN" sz="1400" i="1">
                <a:solidFill>
                  <a:srgbClr val="EAEAEA"/>
                </a:solidFill>
                <a:latin typeface="Comic Sans MS" charset="0"/>
              </a:rPr>
              <a:t>E,T,Q</a:t>
            </a:r>
            <a:endParaRPr kumimoji="0" lang="en-GB" altLang="zh-CN" sz="1400" i="1">
              <a:solidFill>
                <a:srgbClr val="EAEAEA"/>
              </a:solidFill>
              <a:latin typeface="Comic Sans MS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317608" y="5686659"/>
            <a:ext cx="1123950" cy="522288"/>
            <a:chOff x="1247" y="2163"/>
            <a:chExt cx="767" cy="329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247" y="2492"/>
              <a:ext cx="76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 rot="-146481">
              <a:off x="1299" y="2163"/>
              <a:ext cx="590" cy="328"/>
            </a:xfrm>
            <a:custGeom>
              <a:avLst/>
              <a:gdLst>
                <a:gd name="T0" fmla="*/ 0 w 733"/>
                <a:gd name="T1" fmla="*/ 102 h 411"/>
                <a:gd name="T2" fmla="*/ 23 w 733"/>
                <a:gd name="T3" fmla="*/ 92 h 411"/>
                <a:gd name="T4" fmla="*/ 32 w 733"/>
                <a:gd name="T5" fmla="*/ 77 h 411"/>
                <a:gd name="T6" fmla="*/ 38 w 733"/>
                <a:gd name="T7" fmla="*/ 71 h 411"/>
                <a:gd name="T8" fmla="*/ 39 w 733"/>
                <a:gd name="T9" fmla="*/ 64 h 411"/>
                <a:gd name="T10" fmla="*/ 45 w 733"/>
                <a:gd name="T11" fmla="*/ 59 h 411"/>
                <a:gd name="T12" fmla="*/ 55 w 733"/>
                <a:gd name="T13" fmla="*/ 40 h 411"/>
                <a:gd name="T14" fmla="*/ 82 w 733"/>
                <a:gd name="T15" fmla="*/ 0 h 411"/>
                <a:gd name="T16" fmla="*/ 97 w 733"/>
                <a:gd name="T17" fmla="*/ 7 h 411"/>
                <a:gd name="T18" fmla="*/ 100 w 733"/>
                <a:gd name="T19" fmla="*/ 14 h 411"/>
                <a:gd name="T20" fmla="*/ 122 w 733"/>
                <a:gd name="T21" fmla="*/ 47 h 411"/>
                <a:gd name="T22" fmla="*/ 150 w 733"/>
                <a:gd name="T23" fmla="*/ 73 h 411"/>
                <a:gd name="T24" fmla="*/ 167 w 733"/>
                <a:gd name="T25" fmla="*/ 85 h 411"/>
                <a:gd name="T26" fmla="*/ 188 w 733"/>
                <a:gd name="T27" fmla="*/ 102 h 411"/>
                <a:gd name="T28" fmla="*/ 196 w 733"/>
                <a:gd name="T29" fmla="*/ 106 h 411"/>
                <a:gd name="T30" fmla="*/ 188 w 733"/>
                <a:gd name="T31" fmla="*/ 102 h 4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3"/>
                <a:gd name="T49" fmla="*/ 0 h 411"/>
                <a:gd name="T50" fmla="*/ 733 w 733"/>
                <a:gd name="T51" fmla="*/ 411 h 4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3" h="411">
                  <a:moveTo>
                    <a:pt x="0" y="393"/>
                  </a:moveTo>
                  <a:cubicBezTo>
                    <a:pt x="66" y="371"/>
                    <a:pt x="39" y="386"/>
                    <a:pt x="83" y="356"/>
                  </a:cubicBezTo>
                  <a:cubicBezTo>
                    <a:pt x="95" y="338"/>
                    <a:pt x="107" y="320"/>
                    <a:pt x="119" y="302"/>
                  </a:cubicBezTo>
                  <a:cubicBezTo>
                    <a:pt x="125" y="293"/>
                    <a:pt x="138" y="274"/>
                    <a:pt x="138" y="274"/>
                  </a:cubicBezTo>
                  <a:cubicBezTo>
                    <a:pt x="141" y="265"/>
                    <a:pt x="142" y="255"/>
                    <a:pt x="147" y="247"/>
                  </a:cubicBezTo>
                  <a:cubicBezTo>
                    <a:pt x="151" y="239"/>
                    <a:pt x="161" y="236"/>
                    <a:pt x="165" y="228"/>
                  </a:cubicBezTo>
                  <a:cubicBezTo>
                    <a:pt x="206" y="146"/>
                    <a:pt x="160" y="197"/>
                    <a:pt x="202" y="155"/>
                  </a:cubicBezTo>
                  <a:cubicBezTo>
                    <a:pt x="224" y="89"/>
                    <a:pt x="229" y="24"/>
                    <a:pt x="302" y="0"/>
                  </a:cubicBezTo>
                  <a:cubicBezTo>
                    <a:pt x="320" y="6"/>
                    <a:pt x="344" y="11"/>
                    <a:pt x="357" y="27"/>
                  </a:cubicBezTo>
                  <a:cubicBezTo>
                    <a:pt x="363" y="35"/>
                    <a:pt x="362" y="46"/>
                    <a:pt x="366" y="55"/>
                  </a:cubicBezTo>
                  <a:cubicBezTo>
                    <a:pt x="388" y="100"/>
                    <a:pt x="413" y="146"/>
                    <a:pt x="448" y="183"/>
                  </a:cubicBezTo>
                  <a:cubicBezTo>
                    <a:pt x="464" y="227"/>
                    <a:pt x="513" y="253"/>
                    <a:pt x="549" y="283"/>
                  </a:cubicBezTo>
                  <a:cubicBezTo>
                    <a:pt x="574" y="304"/>
                    <a:pt x="580" y="318"/>
                    <a:pt x="613" y="329"/>
                  </a:cubicBezTo>
                  <a:cubicBezTo>
                    <a:pt x="635" y="362"/>
                    <a:pt x="662" y="370"/>
                    <a:pt x="695" y="393"/>
                  </a:cubicBezTo>
                  <a:cubicBezTo>
                    <a:pt x="704" y="399"/>
                    <a:pt x="712" y="411"/>
                    <a:pt x="723" y="411"/>
                  </a:cubicBezTo>
                  <a:cubicBezTo>
                    <a:pt x="733" y="411"/>
                    <a:pt x="702" y="393"/>
                    <a:pt x="695" y="393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3162158" y="5229459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411520" y="5235809"/>
            <a:ext cx="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881420" y="4726222"/>
            <a:ext cx="171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en-GB" altLang="zh-CN" sz="1600" i="1">
                <a:solidFill>
                  <a:srgbClr val="FF0000"/>
                </a:solidFill>
                <a:latin typeface="Comic Sans MS" charset="0"/>
              </a:rPr>
              <a:t>Pipelined register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84433" y="3248259"/>
            <a:ext cx="587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zh-CN" altLang="en-GB" sz="1200">
                <a:solidFill>
                  <a:schemeClr val="tx2"/>
                </a:solidFill>
                <a:latin typeface="Comic Sans MS" charset="0"/>
              </a:rPr>
              <a:t> </a:t>
            </a:r>
            <a:r>
              <a:rPr kumimoji="0" lang="en-GB" altLang="zh-CN" sz="1200" i="1">
                <a:solidFill>
                  <a:schemeClr val="tx2"/>
                </a:solidFill>
                <a:latin typeface="Comic Sans MS" charset="0"/>
              </a:rPr>
              <a:t>clock </a:t>
            </a:r>
          </a:p>
        </p:txBody>
      </p:sp>
      <p:sp>
        <p:nvSpPr>
          <p:cNvPr id="34" name="Rectangle 32" descr="blanc)"/>
          <p:cNvSpPr>
            <a:spLocks noChangeArrowheads="1"/>
          </p:cNvSpPr>
          <p:nvPr/>
        </p:nvSpPr>
        <p:spPr bwMode="auto">
          <a:xfrm>
            <a:off x="4851258" y="4545247"/>
            <a:ext cx="1762125" cy="193675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838558" y="3868972"/>
            <a:ext cx="900112" cy="54292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4711558" y="4148372"/>
            <a:ext cx="0" cy="48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713145" y="4148372"/>
            <a:ext cx="123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6645133" y="3599097"/>
            <a:ext cx="0" cy="796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AutoShape 37"/>
          <p:cNvSpPr>
            <a:spLocks noChangeArrowheads="1"/>
          </p:cNvSpPr>
          <p:nvPr/>
        </p:nvSpPr>
        <p:spPr bwMode="auto">
          <a:xfrm>
            <a:off x="6775308" y="4286484"/>
            <a:ext cx="268287" cy="436563"/>
          </a:xfrm>
          <a:prstGeom prst="flowChartDelay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6378433" y="5191359"/>
            <a:ext cx="200025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45" y="5915259"/>
            <a:ext cx="18303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4797283" y="4002322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kumimoji="0" lang="en-GB" altLang="zh-CN" sz="1200" i="1">
                <a:solidFill>
                  <a:schemeClr val="accent2"/>
                </a:solidFill>
                <a:latin typeface="Comic Sans MS" charset="0"/>
              </a:rPr>
              <a:t>digital filter</a:t>
            </a: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1474645" y="2867259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fr-FR" altLang="zh-CN" sz="1200" i="1">
                <a:solidFill>
                  <a:schemeClr val="tx2"/>
                </a:solidFill>
                <a:latin typeface="Comic Sans MS" charset="0"/>
              </a:rPr>
              <a:t>photo</a:t>
            </a:r>
          </a:p>
          <a:p>
            <a:pPr algn="ctr"/>
            <a:r>
              <a:rPr kumimoji="0" lang="fr-FR" altLang="zh-CN" sz="1200" i="1">
                <a:solidFill>
                  <a:schemeClr val="tx2"/>
                </a:solidFill>
                <a:latin typeface="Comic Sans MS" charset="0"/>
              </a:rPr>
              <a:t>detector</a:t>
            </a:r>
            <a:endParaRPr kumimoji="0" lang="en-GB" altLang="zh-CN" sz="1200" i="1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403208" y="4467459"/>
            <a:ext cx="71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fr-FR" altLang="zh-CN" sz="1200" i="1">
                <a:solidFill>
                  <a:schemeClr val="bg2"/>
                </a:solidFill>
                <a:latin typeface="Comic Sans MS" charset="0"/>
              </a:rPr>
              <a:t>APD</a:t>
            </a:r>
            <a:endParaRPr kumimoji="0" lang="en-GB" altLang="zh-CN" sz="1200" i="1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1403208" y="4010259"/>
            <a:ext cx="71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fr-FR" altLang="zh-CN" sz="1200" i="1">
                <a:solidFill>
                  <a:schemeClr val="bg2"/>
                </a:solidFill>
                <a:latin typeface="Comic Sans MS" charset="0"/>
              </a:rPr>
              <a:t>PMT</a:t>
            </a:r>
            <a:endParaRPr kumimoji="0" lang="en-GB" altLang="zh-CN" sz="1200" i="1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46" name="AutoShape 44" descr="blanc)"/>
          <p:cNvSpPr>
            <a:spLocks noChangeArrowheads="1"/>
          </p:cNvSpPr>
          <p:nvPr/>
        </p:nvSpPr>
        <p:spPr bwMode="auto">
          <a:xfrm>
            <a:off x="7124558" y="4167422"/>
            <a:ext cx="1314450" cy="1141412"/>
          </a:xfrm>
          <a:prstGeom prst="downArrowCallout">
            <a:avLst>
              <a:gd name="adj1" fmla="val 28790"/>
              <a:gd name="adj2" fmla="val 28790"/>
              <a:gd name="adj3" fmla="val 16667"/>
              <a:gd name="adj4" fmla="val 66667"/>
            </a:avLst>
          </a:prstGeom>
          <a:pattFill prst="dkHorz">
            <a:fgClr>
              <a:srgbClr val="99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7302358" y="4261084"/>
            <a:ext cx="889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fr-FR" altLang="zh-CN" sz="1600" i="1">
                <a:latin typeface="Comic Sans MS" charset="0"/>
              </a:rPr>
              <a:t>LOCAL</a:t>
            </a:r>
          </a:p>
          <a:p>
            <a:pPr algn="ctr"/>
            <a:r>
              <a:rPr kumimoji="0" lang="fr-FR" altLang="zh-CN" sz="1600" i="1">
                <a:latin typeface="Comic Sans MS" charset="0"/>
              </a:rPr>
              <a:t>BUFFER</a:t>
            </a:r>
            <a:endParaRPr kumimoji="0" lang="en-GB" altLang="zh-CN" sz="1600" i="1">
              <a:latin typeface="Comic Sans MS" charset="0"/>
            </a:endParaRP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4757595" y="3238734"/>
            <a:ext cx="97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en-GB" altLang="zh-CN" sz="1200" i="1">
                <a:solidFill>
                  <a:schemeClr val="tx2"/>
                </a:solidFill>
                <a:latin typeface="Comic Sans MS" charset="0"/>
              </a:rPr>
              <a:t>Other ROI channels</a:t>
            </a:r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6645133" y="4391259"/>
            <a:ext cx="1317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7040420" y="4529372"/>
            <a:ext cx="87313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636445" y="4524609"/>
            <a:ext cx="709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fr-FR" altLang="zh-CN" sz="1200" i="1">
                <a:solidFill>
                  <a:schemeClr val="accent2"/>
                </a:solidFill>
                <a:latin typeface="Comic Sans MS" charset="0"/>
              </a:rPr>
              <a:t>crystal</a:t>
            </a:r>
            <a:endParaRPr kumimoji="0" lang="en-GB" altLang="zh-CN" sz="1200" i="1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5829158" y="3586397"/>
            <a:ext cx="4762" cy="55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7043595" y="2733909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GB" altLang="zh-CN" sz="1800" i="1">
                <a:solidFill>
                  <a:srgbClr val="CCFFCC"/>
                </a:solidFill>
                <a:latin typeface="Comic Sans MS" charset="0"/>
              </a:rPr>
              <a:t>Trigger</a:t>
            </a:r>
          </a:p>
          <a:p>
            <a:pPr algn="ctr"/>
            <a:r>
              <a:rPr kumimoji="0" lang="en-GB" altLang="zh-CN" sz="1800" i="1">
                <a:solidFill>
                  <a:srgbClr val="CCFFCC"/>
                </a:solidFill>
                <a:latin typeface="Comic Sans MS" charset="0"/>
              </a:rPr>
              <a:t> logic</a:t>
            </a:r>
          </a:p>
        </p:txBody>
      </p:sp>
      <p:sp>
        <p:nvSpPr>
          <p:cNvPr id="54" name="AutoShape 52"/>
          <p:cNvSpPr>
            <a:spLocks noChangeArrowheads="1"/>
          </p:cNvSpPr>
          <p:nvPr/>
        </p:nvSpPr>
        <p:spPr bwMode="auto">
          <a:xfrm rot="10800000">
            <a:off x="5886308" y="3210159"/>
            <a:ext cx="266700" cy="531813"/>
          </a:xfrm>
          <a:prstGeom prst="moo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5837095" y="3586397"/>
            <a:ext cx="16668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5649770" y="3462572"/>
            <a:ext cx="3619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6151420" y="3467334"/>
            <a:ext cx="18415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8" name="Group 56"/>
          <p:cNvGrpSpPr>
            <a:grpSpLocks/>
          </p:cNvGrpSpPr>
          <p:nvPr/>
        </p:nvGrpSpPr>
        <p:grpSpPr bwMode="auto">
          <a:xfrm>
            <a:off x="6281595" y="2524359"/>
            <a:ext cx="706438" cy="1074738"/>
            <a:chOff x="4038" y="207"/>
            <a:chExt cx="482" cy="677"/>
          </a:xfrm>
        </p:grpSpPr>
        <p:sp>
          <p:nvSpPr>
            <p:cNvPr id="59" name="AutoShape 57"/>
            <p:cNvSpPr>
              <a:spLocks noChangeArrowheads="1"/>
            </p:cNvSpPr>
            <p:nvPr/>
          </p:nvSpPr>
          <p:spPr bwMode="auto">
            <a:xfrm>
              <a:off x="4070" y="207"/>
              <a:ext cx="423" cy="677"/>
            </a:xfrm>
            <a:prstGeom prst="roundRect">
              <a:avLst>
                <a:gd name="adj" fmla="val 16667"/>
              </a:avLst>
            </a:prstGeom>
            <a:solidFill>
              <a:srgbClr val="FF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0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" y="210"/>
              <a:ext cx="48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5651358" y="3329222"/>
            <a:ext cx="328612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6024420" y="2710097"/>
            <a:ext cx="30321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6024420" y="2806934"/>
            <a:ext cx="30321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6019658" y="2925997"/>
            <a:ext cx="30321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>
            <a:off x="6024420" y="3022834"/>
            <a:ext cx="30321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>
            <a:off x="6024420" y="3146659"/>
            <a:ext cx="30321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7221395" y="5399322"/>
            <a:ext cx="112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fr-FR" altLang="zh-CN" sz="1600" i="1">
                <a:solidFill>
                  <a:schemeClr val="tx2"/>
                </a:solidFill>
                <a:latin typeface="Comic Sans MS" charset="0"/>
              </a:rPr>
              <a:t>  ROI Data</a:t>
            </a:r>
            <a:endParaRPr kumimoji="0" lang="en-GB" altLang="zh-CN" sz="1600" i="1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1403208" y="5000859"/>
            <a:ext cx="71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fr-FR" altLang="zh-CN" sz="1200" i="1">
                <a:solidFill>
                  <a:schemeClr val="bg2"/>
                </a:solidFill>
                <a:latin typeface="Comic Sans MS" charset="0"/>
              </a:rPr>
              <a:t>SiPM</a:t>
            </a:r>
            <a:endParaRPr kumimoji="0" lang="en-GB" altLang="zh-CN" sz="1200" i="1">
              <a:solidFill>
                <a:srgbClr val="FF3300"/>
              </a:solidFill>
              <a:latin typeface="Comic Sans MS" charset="0"/>
            </a:endParaRPr>
          </a:p>
        </p:txBody>
      </p:sp>
      <p:sp>
        <p:nvSpPr>
          <p:cNvPr id="69" name="AutoShape 72"/>
          <p:cNvSpPr>
            <a:spLocks noChangeArrowheads="1"/>
          </p:cNvSpPr>
          <p:nvPr/>
        </p:nvSpPr>
        <p:spPr bwMode="auto">
          <a:xfrm>
            <a:off x="2317608" y="3857859"/>
            <a:ext cx="844550" cy="1447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fr-CA" altLang="zh-CN">
              <a:solidFill>
                <a:schemeClr val="accent2"/>
              </a:solidFill>
            </a:endParaRPr>
          </a:p>
        </p:txBody>
      </p:sp>
      <p:sp>
        <p:nvSpPr>
          <p:cNvPr id="70" name="Text Box 73"/>
          <p:cNvSpPr txBox="1">
            <a:spLocks noChangeArrowheads="1"/>
          </p:cNvSpPr>
          <p:nvPr/>
        </p:nvSpPr>
        <p:spPr bwMode="auto">
          <a:xfrm>
            <a:off x="2344595" y="4053122"/>
            <a:ext cx="75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fr-FR" altLang="zh-CN" sz="1800">
                <a:latin typeface="Arial" charset="0"/>
              </a:rPr>
              <a:t>Discri </a:t>
            </a:r>
          </a:p>
          <a:p>
            <a:pPr algn="ctr"/>
            <a:r>
              <a:rPr kumimoji="0" lang="fr-FR" altLang="zh-CN" sz="1800">
                <a:latin typeface="Arial" charset="0"/>
              </a:rPr>
              <a:t>PA</a:t>
            </a:r>
          </a:p>
          <a:p>
            <a:pPr algn="ctr"/>
            <a:r>
              <a:rPr kumimoji="0" lang="fr-FR" altLang="zh-CN" sz="1800">
                <a:latin typeface="Arial" charset="0"/>
              </a:rPr>
              <a:t>SH</a:t>
            </a:r>
          </a:p>
        </p:txBody>
      </p:sp>
      <p:sp>
        <p:nvSpPr>
          <p:cNvPr id="71" name="Text Box 74"/>
          <p:cNvSpPr txBox="1">
            <a:spLocks noChangeArrowheads="1"/>
          </p:cNvSpPr>
          <p:nvPr/>
        </p:nvSpPr>
        <p:spPr bwMode="auto">
          <a:xfrm>
            <a:off x="3443145" y="4086459"/>
            <a:ext cx="9318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/>
            <a:r>
              <a:rPr kumimoji="0" lang="fr-FR" altLang="zh-CN" sz="1800">
                <a:latin typeface="Arial" charset="0"/>
              </a:rPr>
              <a:t>Pulse </a:t>
            </a:r>
          </a:p>
          <a:p>
            <a:pPr algn="ctr"/>
            <a:r>
              <a:rPr kumimoji="0" lang="fr-FR" altLang="zh-CN" sz="1800">
                <a:latin typeface="Arial" charset="0"/>
              </a:rPr>
              <a:t>Shape</a:t>
            </a:r>
          </a:p>
          <a:p>
            <a:pPr algn="ctr"/>
            <a:r>
              <a:rPr kumimoji="0" lang="fr-FR" altLang="zh-CN" sz="1800">
                <a:latin typeface="Arial" charset="0"/>
              </a:rPr>
              <a:t>Digitizer</a:t>
            </a:r>
          </a:p>
        </p:txBody>
      </p:sp>
      <p:sp>
        <p:nvSpPr>
          <p:cNvPr id="72" name="Line 76"/>
          <p:cNvSpPr>
            <a:spLocks noChangeShapeType="1"/>
          </p:cNvSpPr>
          <p:nvPr/>
        </p:nvSpPr>
        <p:spPr bwMode="auto">
          <a:xfrm>
            <a:off x="3865420" y="3553059"/>
            <a:ext cx="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1474645" y="3400659"/>
            <a:ext cx="67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kumimoji="0" lang="fr-FR" altLang="zh-CN" sz="1800">
                <a:latin typeface="Arial" charset="0"/>
              </a:rPr>
              <a:t>Array</a:t>
            </a:r>
          </a:p>
        </p:txBody>
      </p:sp>
      <p:sp>
        <p:nvSpPr>
          <p:cNvPr id="74" name="Text Box 78"/>
          <p:cNvSpPr txBox="1">
            <a:spLocks noChangeArrowheads="1"/>
          </p:cNvSpPr>
          <p:nvPr/>
        </p:nvSpPr>
        <p:spPr bwMode="auto">
          <a:xfrm>
            <a:off x="1474645" y="5305659"/>
            <a:ext cx="627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kumimoji="0" lang="fr-FR" altLang="zh-CN" sz="1800">
                <a:latin typeface="Arial" charset="0"/>
              </a:rPr>
              <a:t>Pixel</a:t>
            </a:r>
          </a:p>
        </p:txBody>
      </p:sp>
      <p:sp>
        <p:nvSpPr>
          <p:cNvPr id="75" name="文本框 74"/>
          <p:cNvSpPr txBox="1"/>
          <p:nvPr/>
        </p:nvSpPr>
        <p:spPr>
          <a:xfrm flipH="1">
            <a:off x="2892287" y="1252333"/>
            <a:ext cx="2623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Slow control</a:t>
            </a:r>
            <a:endParaRPr kumimoji="1" lang="en-US" altLang="zh-CN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 smtClean="0"/>
              <a:t>Parameter setting</a:t>
            </a:r>
          </a:p>
        </p:txBody>
      </p:sp>
      <p:sp>
        <p:nvSpPr>
          <p:cNvPr id="76" name="文本框 75"/>
          <p:cNvSpPr txBox="1"/>
          <p:nvPr/>
        </p:nvSpPr>
        <p:spPr>
          <a:xfrm flipH="1">
            <a:off x="5436038" y="1136378"/>
            <a:ext cx="3638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Readout:</a:t>
            </a:r>
            <a:endParaRPr kumimoji="1" lang="en-US" altLang="zh-CN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 smtClean="0"/>
              <a:t>Trigger based 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 smtClean="0"/>
              <a:t>data </a:t>
            </a:r>
            <a:r>
              <a:rPr kumimoji="1" lang="en-US" altLang="zh-CN" sz="2800" dirty="0"/>
              <a:t>driven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25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0"/>
            <a:ext cx="7113661" cy="714356"/>
          </a:xfrm>
          <a:prstGeom prst="rect">
            <a:avLst/>
          </a:prstGeom>
          <a:solidFill>
            <a:srgbClr val="33993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Triggerless</a:t>
            </a:r>
            <a:r>
              <a:rPr lang="en-US" dirty="0" smtClean="0"/>
              <a:t> readout in PANDA</a:t>
            </a:r>
            <a:endParaRPr 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93663" y="838200"/>
            <a:ext cx="4554537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Wingdings 2" pitchFamily="18" charset="2"/>
              <a:buAutoNum type="arabicPeriod"/>
              <a:defRPr/>
            </a:pPr>
            <a:r>
              <a:rPr lang="en-US" altLang="zh-CN" sz="2400" b="1" dirty="0" smtClean="0">
                <a:solidFill>
                  <a:srgbClr val="003300"/>
                </a:solidFill>
              </a:rPr>
              <a:t>S</a:t>
            </a:r>
            <a:r>
              <a:rPr lang="en-US" altLang="zh-CN" sz="2400" b="1" dirty="0" smtClean="0"/>
              <a:t>elf-triggered </a:t>
            </a:r>
            <a:r>
              <a:rPr lang="en-US" altLang="zh-CN" sz="2400" b="1" dirty="0" smtClean="0">
                <a:solidFill>
                  <a:srgbClr val="003300"/>
                </a:solidFill>
              </a:rPr>
              <a:t>D</a:t>
            </a:r>
            <a:r>
              <a:rPr lang="en-US" altLang="zh-CN" sz="2400" b="1" dirty="0" smtClean="0"/>
              <a:t>ata </a:t>
            </a:r>
            <a:r>
              <a:rPr lang="en-US" altLang="zh-CN" sz="2400" b="1" dirty="0" smtClean="0">
                <a:solidFill>
                  <a:srgbClr val="003300"/>
                </a:solidFill>
              </a:rPr>
              <a:t>P</a:t>
            </a:r>
            <a:r>
              <a:rPr lang="en-US" altLang="zh-CN" sz="2400" b="1" dirty="0" smtClean="0"/>
              <a:t>ush </a:t>
            </a:r>
            <a:r>
              <a:rPr lang="en-US" altLang="zh-CN" sz="2400" b="1" dirty="0" smtClean="0">
                <a:solidFill>
                  <a:srgbClr val="003300"/>
                </a:solidFill>
              </a:rPr>
              <a:t>A</a:t>
            </a:r>
            <a:r>
              <a:rPr lang="en-US" altLang="zh-CN" sz="2400" b="1" dirty="0" smtClean="0"/>
              <a:t>rchitecture</a:t>
            </a:r>
          </a:p>
          <a:p>
            <a:pPr marL="0">
              <a:buFont typeface="Wingdings 2" pitchFamily="18" charset="2"/>
              <a:buAutoNum type="arabicPeriod"/>
              <a:defRPr/>
            </a:pPr>
            <a:r>
              <a:rPr lang="en-US" altLang="zh-CN" sz="2400" b="1" dirty="0" smtClean="0"/>
              <a:t>Timestamp with data production</a:t>
            </a:r>
          </a:p>
          <a:p>
            <a:pPr marL="0">
              <a:buFont typeface="Wingdings 2" pitchFamily="18" charset="2"/>
              <a:buAutoNum type="arabicPeriod"/>
              <a:defRPr/>
            </a:pPr>
            <a:r>
              <a:rPr lang="en-US" altLang="zh-CN" sz="2400" b="1" dirty="0" err="1"/>
              <a:t>T</a:t>
            </a:r>
            <a:r>
              <a:rPr lang="en-US" altLang="zh-CN" sz="2400" b="1" dirty="0" err="1" smtClean="0"/>
              <a:t>riggerless</a:t>
            </a:r>
            <a:r>
              <a:rPr lang="en-US" altLang="zh-CN" sz="2400" b="1" dirty="0" smtClean="0"/>
              <a:t> readout  </a:t>
            </a:r>
          </a:p>
          <a:p>
            <a:pPr marL="0">
              <a:buFont typeface="Wingdings 2" pitchFamily="18" charset="2"/>
              <a:buNone/>
              <a:defRPr/>
            </a:pPr>
            <a:r>
              <a:rPr lang="en-US" altLang="zh-CN" sz="2400" b="1" dirty="0" smtClean="0"/>
              <a:t>4. Feature extraction as local computing node in level 1 network (ATCA)</a:t>
            </a:r>
          </a:p>
          <a:p>
            <a:pPr marL="0">
              <a:buFont typeface="Wingdings 2" pitchFamily="18" charset="2"/>
              <a:buNone/>
              <a:defRPr/>
            </a:pPr>
            <a:r>
              <a:rPr lang="en-US" altLang="zh-CN" sz="2400" b="1" dirty="0" smtClean="0"/>
              <a:t>5. Event reconstruction and selection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(high level trigger)</a:t>
            </a:r>
            <a:r>
              <a:rPr lang="en-US" altLang="zh-CN" sz="2400" b="1" dirty="0" smtClean="0"/>
              <a:t> in level 2 on farm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92213"/>
            <a:ext cx="40878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左大括号 8"/>
          <p:cNvSpPr/>
          <p:nvPr/>
        </p:nvSpPr>
        <p:spPr>
          <a:xfrm>
            <a:off x="4500563" y="2263775"/>
            <a:ext cx="357187" cy="1928813"/>
          </a:xfrm>
          <a:prstGeom prst="leftBrace">
            <a:avLst>
              <a:gd name="adj1" fmla="val 8333"/>
              <a:gd name="adj2" fmla="val 508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>
            <a:off x="4500563" y="4335463"/>
            <a:ext cx="357187" cy="1000125"/>
          </a:xfrm>
          <a:prstGeom prst="leftBrace">
            <a:avLst>
              <a:gd name="adj1" fmla="val 8333"/>
              <a:gd name="adj2" fmla="val 508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691680" y="1697335"/>
            <a:ext cx="2664296" cy="2667000"/>
          </a:xfrm>
          <a:prstGeom prst="rect">
            <a:avLst/>
          </a:prstGeom>
          <a:solidFill>
            <a:srgbClr val="DDE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11265" name="矩形 3"/>
          <p:cNvSpPr>
            <a:spLocks noChangeArrowheads="1"/>
          </p:cNvSpPr>
          <p:nvPr/>
        </p:nvSpPr>
        <p:spPr bwMode="auto">
          <a:xfrm>
            <a:off x="1947295" y="285750"/>
            <a:ext cx="5570756" cy="7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Modern 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Experiment Architecture</a:t>
            </a:r>
            <a:endParaRPr lang="zh-CN" altLang="en-US" sz="2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932040" y="1696938"/>
            <a:ext cx="2826296" cy="2667000"/>
          </a:xfrm>
          <a:prstGeom prst="rect">
            <a:avLst/>
          </a:prstGeom>
          <a:solidFill>
            <a:srgbClr val="DDE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076056" y="1946176"/>
            <a:ext cx="1296144" cy="6858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588224" y="3212976"/>
            <a:ext cx="1103114" cy="792088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91680" y="2849463"/>
            <a:ext cx="1752600" cy="9144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563888" y="2860576"/>
            <a:ext cx="720080" cy="9144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350838" y="3012976"/>
            <a:ext cx="1371600" cy="533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350838" y="3012976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 smtClean="0">
                <a:latin typeface="Times New Roman" pitchFamily="18" charset="0"/>
              </a:rPr>
              <a:t>Detectors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1331640" y="3726954"/>
            <a:ext cx="99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200" dirty="0" smtClean="0">
                <a:latin typeface="Times New Roman" pitchFamily="18" charset="0"/>
              </a:rPr>
              <a:t>Weak signal</a:t>
            </a:r>
            <a:endParaRPr kumimoji="1" lang="zh-CN" altLang="en-US" sz="1200" dirty="0">
              <a:latin typeface="Times New Roman" pitchFamily="18" charset="0"/>
            </a:endParaRP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1691680" y="2882562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dirty="0" smtClean="0">
                <a:latin typeface="Times New Roman" pitchFamily="18" charset="0"/>
              </a:rPr>
              <a:t>PA+MA+ </a:t>
            </a:r>
            <a:r>
              <a:rPr kumimoji="1" lang="en-US" altLang="zh-CN" sz="2400" dirty="0" err="1" smtClean="0">
                <a:latin typeface="Times New Roman" pitchFamily="18" charset="0"/>
              </a:rPr>
              <a:t>Digi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3419872" y="2921471"/>
            <a:ext cx="9361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dirty="0" smtClean="0">
                <a:latin typeface="Times New Roman" pitchFamily="18" charset="0"/>
              </a:rPr>
              <a:t>FEE/RO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5220072" y="1913359"/>
            <a:ext cx="1080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dirty="0" err="1" smtClean="0">
                <a:latin typeface="Times New Roman" pitchFamily="18" charset="0"/>
              </a:rPr>
              <a:t>SubTrg+GTL</a:t>
            </a:r>
            <a:endParaRPr kumimoji="1" lang="zh-CN" altLang="en-US" sz="2000" dirty="0">
              <a:latin typeface="Times New Roman" pitchFamily="18" charset="0"/>
            </a:endParaRPr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6516216" y="3212976"/>
            <a:ext cx="1224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latin typeface="Times New Roman" pitchFamily="18" charset="0"/>
              </a:rPr>
              <a:t>DAQ  storage   </a:t>
            </a:r>
            <a:endParaRPr kumimoji="1" lang="zh-CN" altLang="en-US" sz="2000" dirty="0">
              <a:latin typeface="Times New Roman" pitchFamily="18" charset="0"/>
            </a:endParaRPr>
          </a:p>
        </p:txBody>
      </p:sp>
      <p:sp>
        <p:nvSpPr>
          <p:cNvPr id="11282" name="AutoShape 22"/>
          <p:cNvSpPr>
            <a:spLocks noChangeArrowheads="1"/>
          </p:cNvSpPr>
          <p:nvPr/>
        </p:nvSpPr>
        <p:spPr bwMode="auto">
          <a:xfrm>
            <a:off x="198438" y="1412776"/>
            <a:ext cx="609600" cy="762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808038" y="1488976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dirty="0" smtClean="0">
                <a:latin typeface="Times New Roman" pitchFamily="18" charset="0"/>
              </a:rPr>
              <a:t>Physics</a:t>
            </a:r>
            <a:endParaRPr kumimoji="1" lang="zh-CN" altLang="en-US" sz="1600" dirty="0">
              <a:latin typeface="Times New Roman" pitchFamily="18" charset="0"/>
            </a:endParaRPr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>
            <a:off x="655638" y="2098576"/>
            <a:ext cx="91440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Text Box 25"/>
          <p:cNvSpPr txBox="1">
            <a:spLocks noChangeArrowheads="1"/>
          </p:cNvSpPr>
          <p:nvPr/>
        </p:nvSpPr>
        <p:spPr bwMode="auto">
          <a:xfrm>
            <a:off x="884238" y="2327176"/>
            <a:ext cx="807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400" dirty="0" smtClean="0">
                <a:latin typeface="Times New Roman" pitchFamily="18" charset="0"/>
              </a:rPr>
              <a:t>particle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1287" name="Line 27"/>
          <p:cNvSpPr>
            <a:spLocks noChangeShapeType="1"/>
          </p:cNvSpPr>
          <p:nvPr/>
        </p:nvSpPr>
        <p:spPr bwMode="auto">
          <a:xfrm>
            <a:off x="3373388" y="3281511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8"/>
          <p:cNvSpPr>
            <a:spLocks noChangeShapeType="1"/>
          </p:cNvSpPr>
          <p:nvPr/>
        </p:nvSpPr>
        <p:spPr bwMode="auto">
          <a:xfrm>
            <a:off x="5325765" y="324157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30"/>
          <p:cNvSpPr>
            <a:spLocks noChangeShapeType="1"/>
          </p:cNvSpPr>
          <p:nvPr/>
        </p:nvSpPr>
        <p:spPr bwMode="auto">
          <a:xfrm>
            <a:off x="7053957" y="2266842"/>
            <a:ext cx="0" cy="5245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5"/>
          <p:cNvSpPr>
            <a:spLocks noChangeShapeType="1"/>
          </p:cNvSpPr>
          <p:nvPr/>
        </p:nvSpPr>
        <p:spPr bwMode="auto">
          <a:xfrm>
            <a:off x="3216499" y="2250976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矩形 9"/>
          <p:cNvSpPr>
            <a:spLocks noChangeArrowheads="1"/>
          </p:cNvSpPr>
          <p:nvPr/>
        </p:nvSpPr>
        <p:spPr bwMode="auto">
          <a:xfrm>
            <a:off x="1" y="4437112"/>
            <a:ext cx="63722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FEE + </a:t>
            </a:r>
            <a:r>
              <a:rPr lang="en-US" altLang="zh-CN" sz="2400" b="1" dirty="0" err="1" smtClean="0">
                <a:latin typeface="黑体" pitchFamily="49" charset="-122"/>
                <a:ea typeface="黑体" pitchFamily="49" charset="-122"/>
              </a:rPr>
              <a:t>TriDAS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FEE(on Detector)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b="1" dirty="0" err="1" smtClean="0">
                <a:latin typeface="黑体" pitchFamily="49" charset="-122"/>
                <a:ea typeface="黑体" pitchFamily="49" charset="-122"/>
              </a:rPr>
              <a:t>AM+Digi+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triggerbasedROboard</a:t>
            </a:r>
            <a:r>
              <a:rPr lang="en-US" altLang="zh-CN" sz="2000" b="1" dirty="0" smtClean="0">
                <a:solidFill>
                  <a:srgbClr val="04FFFF"/>
                </a:solidFill>
                <a:latin typeface="黑体" pitchFamily="49" charset="-122"/>
                <a:ea typeface="黑体" pitchFamily="49" charset="-122"/>
              </a:rPr>
              <a:t>(8-12b</a:t>
            </a:r>
            <a:r>
              <a:rPr lang="zh-CN" altLang="en-US" sz="2000" b="1" dirty="0" smtClean="0">
                <a:solidFill>
                  <a:srgbClr val="04FFFF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000" b="1" dirty="0" smtClean="0">
                <a:solidFill>
                  <a:srgbClr val="04FFFF"/>
                </a:solidFill>
                <a:latin typeface="黑体" pitchFamily="49" charset="-122"/>
                <a:ea typeface="黑体" pitchFamily="49" charset="-122"/>
              </a:rPr>
              <a:t>40-500MSps</a:t>
            </a:r>
            <a:r>
              <a:rPr lang="zh-CN" altLang="en-US" sz="2000" b="1" dirty="0" smtClean="0">
                <a:solidFill>
                  <a:srgbClr val="04FFFF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000" b="1" dirty="0" smtClean="0">
                <a:solidFill>
                  <a:srgbClr val="04FFFF"/>
                </a:solidFill>
                <a:latin typeface="黑体" pitchFamily="49" charset="-122"/>
                <a:ea typeface="黑体" pitchFamily="49" charset="-122"/>
              </a:rPr>
              <a:t>800Mb/s-1.6Gb/</a:t>
            </a:r>
            <a:r>
              <a:rPr lang="en-US" altLang="zh-CN" sz="2000" b="1" dirty="0" err="1" smtClean="0">
                <a:solidFill>
                  <a:srgbClr val="04FFFF"/>
                </a:solidFill>
                <a:latin typeface="黑体" pitchFamily="49" charset="-122"/>
                <a:ea typeface="黑体" pitchFamily="49" charset="-122"/>
              </a:rPr>
              <a:t>sBW</a:t>
            </a:r>
            <a:r>
              <a:rPr lang="en-US" altLang="zh-CN" sz="2000" b="1" dirty="0" smtClean="0">
                <a:solidFill>
                  <a:srgbClr val="04FFFF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lang="en-US" altLang="zh-CN" sz="2000" b="1" dirty="0">
              <a:solidFill>
                <a:srgbClr val="04FFFF"/>
              </a:solidFill>
              <a:latin typeface="黑体" pitchFamily="49" charset="-122"/>
              <a:ea typeface="黑体" pitchFamily="49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b="1" dirty="0" err="1" smtClean="0">
                <a:latin typeface="黑体" pitchFamily="49" charset="-122"/>
                <a:ea typeface="黑体" pitchFamily="49" charset="-122"/>
              </a:rPr>
              <a:t>triggerPrimitive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err="1" smtClean="0">
                <a:latin typeface="黑体" pitchFamily="49" charset="-122"/>
                <a:ea typeface="黑体" pitchFamily="49" charset="-122"/>
              </a:rPr>
              <a:t>signal+data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 transmitter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b="1" dirty="0" err="1" smtClean="0">
                <a:latin typeface="黑体" pitchFamily="49" charset="-122"/>
                <a:ea typeface="黑体" pitchFamily="49" charset="-122"/>
              </a:rPr>
              <a:t>digitizedParameterSetting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SC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3" name="直接箭头连接符 42"/>
          <p:cNvCxnSpPr>
            <a:endCxn id="11269" idx="1"/>
          </p:cNvCxnSpPr>
          <p:nvPr/>
        </p:nvCxnSpPr>
        <p:spPr>
          <a:xfrm>
            <a:off x="3518100" y="2277959"/>
            <a:ext cx="1557956" cy="1111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6388785" y="2250976"/>
            <a:ext cx="665172" cy="1586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763688" y="1769343"/>
            <a:ext cx="133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FEE</a:t>
            </a:r>
          </a:p>
          <a:p>
            <a:r>
              <a:rPr kumimoji="1" lang="en-US" altLang="zh-CN" dirty="0" smtClean="0"/>
              <a:t>On-detector</a:t>
            </a:r>
            <a:endParaRPr kumimoji="1" lang="zh-CN" altLang="en-US" dirty="0"/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347864" y="1947639"/>
            <a:ext cx="936104" cy="6858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3275856" y="2057375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dirty="0" smtClean="0">
                <a:latin typeface="Times New Roman" pitchFamily="18" charset="0"/>
              </a:rPr>
              <a:t>For TRG</a:t>
            </a:r>
            <a:endParaRPr kumimoji="1" lang="zh-CN" altLang="en-US" dirty="0">
              <a:latin typeface="Times New Roman" pitchFamily="18" charset="0"/>
            </a:endParaRPr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>
            <a:off x="3203848" y="2273399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4283968" y="3569543"/>
            <a:ext cx="2304256" cy="34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5076056" y="2705447"/>
            <a:ext cx="1296144" cy="6858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220072" y="2717641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dirty="0" smtClean="0">
                <a:latin typeface="Times New Roman" pitchFamily="18" charset="0"/>
              </a:rPr>
              <a:t>CLK+FC</a:t>
            </a:r>
            <a:endParaRPr kumimoji="1" lang="zh-CN" altLang="en-US" sz="2000" dirty="0">
              <a:latin typeface="Times New Roman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01443" y="1654177"/>
            <a:ext cx="163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Counting Room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 off-detector</a:t>
            </a:r>
            <a:endParaRPr kumimoji="1" lang="zh-CN" altLang="en-US" dirty="0"/>
          </a:p>
        </p:txBody>
      </p:sp>
      <p:cxnSp>
        <p:nvCxnSpPr>
          <p:cNvPr id="52" name="直接箭头连接符 44"/>
          <p:cNvCxnSpPr/>
          <p:nvPr/>
        </p:nvCxnSpPr>
        <p:spPr>
          <a:xfrm flipH="1">
            <a:off x="6372200" y="2849463"/>
            <a:ext cx="63097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44"/>
          <p:cNvCxnSpPr/>
          <p:nvPr/>
        </p:nvCxnSpPr>
        <p:spPr>
          <a:xfrm flipH="1" flipV="1">
            <a:off x="4283968" y="2993479"/>
            <a:ext cx="774988" cy="838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28"/>
          <p:cNvSpPr>
            <a:spLocks noChangeShapeType="1"/>
          </p:cNvSpPr>
          <p:nvPr/>
        </p:nvSpPr>
        <p:spPr bwMode="auto">
          <a:xfrm>
            <a:off x="5325765" y="417768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076056" y="3713559"/>
            <a:ext cx="1296144" cy="613792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220072" y="3857575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dirty="0" smtClean="0">
                <a:latin typeface="Times New Roman" pitchFamily="18" charset="0"/>
              </a:rPr>
              <a:t>SC/PS</a:t>
            </a:r>
            <a:endParaRPr kumimoji="1" lang="zh-CN" altLang="en-US" sz="2000" dirty="0">
              <a:latin typeface="Times New Roman" pitchFamily="18" charset="0"/>
            </a:endParaRPr>
          </a:p>
        </p:txBody>
      </p:sp>
      <p:sp>
        <p:nvSpPr>
          <p:cNvPr id="58" name="Line 30"/>
          <p:cNvSpPr>
            <a:spLocks noChangeShapeType="1"/>
          </p:cNvSpPr>
          <p:nvPr/>
        </p:nvSpPr>
        <p:spPr bwMode="auto">
          <a:xfrm>
            <a:off x="7092280" y="2900959"/>
            <a:ext cx="0" cy="38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28"/>
          <p:cNvSpPr>
            <a:spLocks noChangeShapeType="1"/>
          </p:cNvSpPr>
          <p:nvPr/>
        </p:nvSpPr>
        <p:spPr bwMode="auto">
          <a:xfrm flipH="1">
            <a:off x="2699792" y="4001591"/>
            <a:ext cx="237626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2699792" y="3785567"/>
            <a:ext cx="0" cy="216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矩形 9"/>
          <p:cNvSpPr>
            <a:spLocks noChangeArrowheads="1"/>
          </p:cNvSpPr>
          <p:nvPr/>
        </p:nvSpPr>
        <p:spPr bwMode="auto">
          <a:xfrm>
            <a:off x="6300192" y="4437112"/>
            <a:ext cx="2808312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Off-detector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FC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Remote SC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000" b="1" dirty="0" err="1" smtClean="0">
                <a:latin typeface="黑体" pitchFamily="49" charset="-122"/>
                <a:ea typeface="黑体" pitchFamily="49" charset="-122"/>
              </a:rPr>
              <a:t>radiationMonitoring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SEU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41739" y="3816925"/>
            <a:ext cx="100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Data link</a:t>
            </a:r>
            <a:endParaRPr kumimoji="1"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3134625" y="1149790"/>
            <a:ext cx="122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Trigger link</a:t>
            </a:r>
            <a:endParaRPr kumimoji="1"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4697279" y="114979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FC link</a:t>
            </a:r>
            <a:endParaRPr kumimoji="1"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198438" y="397123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SC link</a:t>
            </a:r>
            <a:endParaRPr kumimoji="1" lang="zh-CN" altLang="en-US" dirty="0"/>
          </a:p>
        </p:txBody>
      </p:sp>
      <p:cxnSp>
        <p:nvCxnSpPr>
          <p:cNvPr id="8" name="直线箭头连接符 7"/>
          <p:cNvCxnSpPr>
            <a:stCxn id="6" idx="1"/>
          </p:cNvCxnSpPr>
          <p:nvPr/>
        </p:nvCxnSpPr>
        <p:spPr>
          <a:xfrm flipH="1" flipV="1">
            <a:off x="5497498" y="3573016"/>
            <a:ext cx="2444241" cy="4285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/>
          <p:nvPr/>
        </p:nvCxnSpPr>
        <p:spPr>
          <a:xfrm>
            <a:off x="-2556933" y="6339417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2021/4/14</a:t>
            </a:r>
            <a:endParaRPr kumimoji="1"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Z.-A. LIU Mini-TDAQ R&amp;D</a:t>
            </a:r>
            <a:endParaRPr kumimoji="1" lang="zh-CN" altLang="en-US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F8B9-395E-DD4E-B231-94429EFA7941}" type="slidenum">
              <a:rPr kumimoji="1" lang="zh-CN" altLang="en-US" smtClean="0"/>
              <a:t>17</a:t>
            </a:fld>
            <a:endParaRPr kumimoji="1" lang="zh-CN" altLang="en-US"/>
          </a:p>
        </p:txBody>
      </p:sp>
      <p:cxnSp>
        <p:nvCxnSpPr>
          <p:cNvPr id="63" name="直线箭头连接符 62"/>
          <p:cNvCxnSpPr>
            <a:stCxn id="62" idx="3"/>
          </p:cNvCxnSpPr>
          <p:nvPr/>
        </p:nvCxnSpPr>
        <p:spPr>
          <a:xfrm flipV="1">
            <a:off x="998657" y="4005065"/>
            <a:ext cx="3285311" cy="1508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箭头连接符 63"/>
          <p:cNvCxnSpPr>
            <a:stCxn id="50" idx="3"/>
          </p:cNvCxnSpPr>
          <p:nvPr/>
        </p:nvCxnSpPr>
        <p:spPr>
          <a:xfrm>
            <a:off x="4362207" y="1334456"/>
            <a:ext cx="175926" cy="96605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线箭头连接符 66"/>
          <p:cNvCxnSpPr>
            <a:stCxn id="54" idx="2"/>
          </p:cNvCxnSpPr>
          <p:nvPr/>
        </p:nvCxnSpPr>
        <p:spPr>
          <a:xfrm flipH="1">
            <a:off x="4697279" y="1519122"/>
            <a:ext cx="400110" cy="149385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69372"/>
      </p:ext>
    </p:extLst>
  </p:cSld>
  <p:clrMapOvr>
    <a:masterClrMapping/>
  </p:clrMapOvr>
  <p:transition spd="med" advTm="64991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5918772" y="1628800"/>
            <a:ext cx="1728192" cy="2667000"/>
          </a:xfrm>
          <a:prstGeom prst="rect">
            <a:avLst/>
          </a:prstGeom>
          <a:solidFill>
            <a:srgbClr val="DDE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5423100" y="1772816"/>
            <a:ext cx="1728192" cy="2667000"/>
          </a:xfrm>
          <a:prstGeom prst="rect">
            <a:avLst/>
          </a:prstGeom>
          <a:solidFill>
            <a:srgbClr val="DDE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1907704" y="1772816"/>
            <a:ext cx="2664296" cy="2667000"/>
          </a:xfrm>
          <a:prstGeom prst="rect">
            <a:avLst/>
          </a:prstGeom>
          <a:solidFill>
            <a:srgbClr val="DDE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691680" y="1913359"/>
            <a:ext cx="2664296" cy="2667000"/>
          </a:xfrm>
          <a:prstGeom prst="rect">
            <a:avLst/>
          </a:prstGeom>
          <a:solidFill>
            <a:srgbClr val="DDE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11265" name="矩形 3"/>
          <p:cNvSpPr>
            <a:spLocks noChangeArrowheads="1"/>
          </p:cNvSpPr>
          <p:nvPr/>
        </p:nvSpPr>
        <p:spPr bwMode="auto">
          <a:xfrm>
            <a:off x="812784" y="285750"/>
            <a:ext cx="7443063" cy="7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Future Trend</a:t>
            </a:r>
            <a:r>
              <a:rPr lang="en-US" altLang="zh-CN" sz="2800" b="1" dirty="0">
                <a:latin typeface="+mj-ea"/>
                <a:ea typeface="+mj-ea"/>
              </a:rPr>
              <a:t> of Experiment architecture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270700" y="1912962"/>
            <a:ext cx="1728192" cy="2667000"/>
          </a:xfrm>
          <a:prstGeom prst="rect">
            <a:avLst/>
          </a:prstGeom>
          <a:solidFill>
            <a:srgbClr val="DDE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414716" y="2311152"/>
            <a:ext cx="1296144" cy="6858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912002" y="1844824"/>
            <a:ext cx="1103114" cy="792088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91680" y="3065487"/>
            <a:ext cx="1752600" cy="9144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563888" y="2996952"/>
            <a:ext cx="720080" cy="9144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350838" y="3229000"/>
            <a:ext cx="1371600" cy="533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350838" y="3229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 smtClean="0">
                <a:latin typeface="Times New Roman" pitchFamily="18" charset="0"/>
              </a:rPr>
              <a:t>Detectors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1331640" y="3942978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200" dirty="0" smtClean="0">
                <a:latin typeface="Times New Roman" pitchFamily="18" charset="0"/>
              </a:rPr>
              <a:t>Weak signal</a:t>
            </a:r>
            <a:endParaRPr kumimoji="1" lang="zh-CN" altLang="en-US" sz="1200" dirty="0">
              <a:latin typeface="Times New Roman" pitchFamily="18" charset="0"/>
            </a:endParaRP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1691680" y="3225170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latin typeface="Times New Roman" pitchFamily="18" charset="0"/>
              </a:rPr>
              <a:t>PA+MA+ </a:t>
            </a:r>
            <a:r>
              <a:rPr kumimoji="1" lang="en-US" altLang="zh-CN" sz="2000" dirty="0" err="1" smtClean="0">
                <a:latin typeface="Times New Roman" pitchFamily="18" charset="0"/>
              </a:rPr>
              <a:t>Digi</a:t>
            </a:r>
            <a:r>
              <a:rPr kumimoji="1" lang="en-US" altLang="zh-CN" sz="2000" dirty="0" smtClean="0">
                <a:latin typeface="Times New Roman" pitchFamily="18" charset="0"/>
              </a:rPr>
              <a:t>(ASIC)</a:t>
            </a:r>
            <a:endParaRPr kumimoji="1" lang="zh-CN" altLang="en-US" sz="2000" dirty="0">
              <a:latin typeface="Times New Roman" pitchFamily="18" charset="0"/>
            </a:endParaRP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3419872" y="3030051"/>
            <a:ext cx="9361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dirty="0" smtClean="0">
                <a:latin typeface="Times New Roman" pitchFamily="18" charset="0"/>
              </a:rPr>
              <a:t>HSL chip</a:t>
            </a:r>
            <a:endParaRPr kumimoji="1" lang="zh-CN" altLang="en-US" dirty="0">
              <a:latin typeface="Times New Roman" pitchFamily="18" charset="0"/>
            </a:endParaRPr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5558732" y="2289066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dirty="0" err="1" smtClean="0">
                <a:latin typeface="Times New Roman" pitchFamily="18" charset="0"/>
              </a:rPr>
              <a:t>Subtrg+GTL+DAQ</a:t>
            </a:r>
            <a:endParaRPr kumimoji="1" lang="zh-CN" altLang="en-US" dirty="0">
              <a:latin typeface="Times New Roman" pitchFamily="18" charset="0"/>
            </a:endParaRPr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7862988" y="1844824"/>
            <a:ext cx="1224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dirty="0" smtClean="0">
                <a:latin typeface="Times New Roman" pitchFamily="18" charset="0"/>
              </a:rPr>
              <a:t>SW + Farms</a:t>
            </a:r>
            <a:endParaRPr kumimoji="1" lang="zh-CN" altLang="en-US" dirty="0">
              <a:latin typeface="Times New Roman" pitchFamily="18" charset="0"/>
            </a:endParaRPr>
          </a:p>
        </p:txBody>
      </p:sp>
      <p:sp>
        <p:nvSpPr>
          <p:cNvPr id="11282" name="AutoShape 22"/>
          <p:cNvSpPr>
            <a:spLocks noChangeArrowheads="1"/>
          </p:cNvSpPr>
          <p:nvPr/>
        </p:nvSpPr>
        <p:spPr bwMode="auto">
          <a:xfrm>
            <a:off x="198438" y="1628800"/>
            <a:ext cx="609600" cy="762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808038" y="1705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dirty="0" smtClean="0">
                <a:latin typeface="Times New Roman" pitchFamily="18" charset="0"/>
              </a:rPr>
              <a:t>Physics</a:t>
            </a:r>
            <a:endParaRPr kumimoji="1" lang="zh-CN" altLang="en-US" sz="1600" dirty="0">
              <a:latin typeface="Times New Roman" pitchFamily="18" charset="0"/>
            </a:endParaRPr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>
            <a:off x="655638" y="2314600"/>
            <a:ext cx="91440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Text Box 25"/>
          <p:cNvSpPr txBox="1">
            <a:spLocks noChangeArrowheads="1"/>
          </p:cNvSpPr>
          <p:nvPr/>
        </p:nvSpPr>
        <p:spPr bwMode="auto">
          <a:xfrm>
            <a:off x="884238" y="254320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400" dirty="0" smtClean="0">
                <a:latin typeface="Times New Roman" pitchFamily="18" charset="0"/>
              </a:rPr>
              <a:t>particles</a:t>
            </a:r>
            <a:endParaRPr kumimoji="1" lang="zh-CN" altLang="en-US" sz="1400" dirty="0">
              <a:latin typeface="Times New Roman" pitchFamily="18" charset="0"/>
            </a:endParaRPr>
          </a:p>
        </p:txBody>
      </p:sp>
      <p:sp>
        <p:nvSpPr>
          <p:cNvPr id="11287" name="Line 27"/>
          <p:cNvSpPr>
            <a:spLocks noChangeShapeType="1"/>
          </p:cNvSpPr>
          <p:nvPr/>
        </p:nvSpPr>
        <p:spPr bwMode="auto">
          <a:xfrm>
            <a:off x="3373388" y="3497535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8"/>
          <p:cNvSpPr>
            <a:spLocks noChangeShapeType="1"/>
          </p:cNvSpPr>
          <p:nvPr/>
        </p:nvSpPr>
        <p:spPr bwMode="auto">
          <a:xfrm>
            <a:off x="5664425" y="3457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矩形 9"/>
          <p:cNvSpPr>
            <a:spLocks noChangeArrowheads="1"/>
          </p:cNvSpPr>
          <p:nvPr/>
        </p:nvSpPr>
        <p:spPr bwMode="auto">
          <a:xfrm>
            <a:off x="198039" y="4647907"/>
            <a:ext cx="8838457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FEE(ASIC)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/>
            </a:pP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12-16b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500M-4GSps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200" b="1" dirty="0" err="1" smtClean="0">
                <a:latin typeface="黑体" pitchFamily="49" charset="-122"/>
                <a:ea typeface="黑体" pitchFamily="49" charset="-122"/>
              </a:rPr>
              <a:t>MultiCH,highdensity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high RO BW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2200" b="1" dirty="0" smtClean="0">
              <a:latin typeface="黑体" pitchFamily="49" charset="-122"/>
              <a:ea typeface="黑体" pitchFamily="49" charset="-12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/>
            </a:pPr>
            <a:r>
              <a:rPr lang="en-US" altLang="zh-CN" sz="2200" b="1" dirty="0" err="1" smtClean="0">
                <a:latin typeface="黑体" pitchFamily="49" charset="-122"/>
                <a:ea typeface="黑体" pitchFamily="49" charset="-122"/>
              </a:rPr>
              <a:t>picoSec</a:t>
            </a: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200" b="1" dirty="0" err="1" smtClean="0">
                <a:latin typeface="黑体" pitchFamily="49" charset="-122"/>
                <a:ea typeface="黑体" pitchFamily="49" charset="-122"/>
              </a:rPr>
              <a:t>timing</a:t>
            </a:r>
            <a:r>
              <a:rPr lang="en-US" altLang="zh-CN" sz="2200" b="1" dirty="0" err="1">
                <a:latin typeface="黑体" pitchFamily="49" charset="-122"/>
                <a:ea typeface="黑体" pitchFamily="49" charset="-122"/>
              </a:rPr>
              <a:t>,</a:t>
            </a:r>
            <a:r>
              <a:rPr lang="en-US" altLang="zh-CN" sz="2200" b="1" dirty="0" err="1" smtClean="0">
                <a:latin typeface="黑体" pitchFamily="49" charset="-122"/>
                <a:ea typeface="黑体" pitchFamily="49" charset="-122"/>
              </a:rPr>
              <a:t>largedynamicRange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2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Hpclocks,synchronized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2200" b="1" dirty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l"/>
              <a:defRPr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HS,MCHlinks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: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1.6G/4.8G/10Gbps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triggerless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continuousRO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l"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Unified BE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err="1" smtClean="0">
                <a:latin typeface="黑体" pitchFamily="49" charset="-122"/>
                <a:ea typeface="黑体" pitchFamily="49" charset="-122"/>
              </a:rPr>
              <a:t>complexRO</a:t>
            </a:r>
            <a:r>
              <a:rPr lang="en-US" altLang="zh-CN" sz="2400" b="1" dirty="0" err="1">
                <a:latin typeface="黑体" pitchFamily="49" charset="-122"/>
                <a:ea typeface="黑体" pitchFamily="49" charset="-122"/>
              </a:rPr>
              <a:t>,</a:t>
            </a:r>
            <a:r>
              <a:rPr lang="en-US" altLang="zh-CN" sz="2400" b="1" dirty="0" err="1" smtClean="0">
                <a:latin typeface="黑体" pitchFamily="49" charset="-122"/>
                <a:ea typeface="黑体" pitchFamily="49" charset="-122"/>
              </a:rPr>
              <a:t>trig</a:t>
            </a:r>
            <a:r>
              <a:rPr lang="en-US" altLang="zh-CN" sz="2400" b="1" dirty="0" err="1">
                <a:latin typeface="黑体" pitchFamily="49" charset="-122"/>
                <a:ea typeface="黑体" pitchFamily="49" charset="-122"/>
              </a:rPr>
              <a:t>,</a:t>
            </a:r>
            <a:r>
              <a:rPr lang="en-US" altLang="zh-CN" sz="2400" b="1" dirty="0" err="1" smtClean="0">
                <a:latin typeface="黑体" pitchFamily="49" charset="-122"/>
                <a:ea typeface="黑体" pitchFamily="49" charset="-122"/>
              </a:rPr>
              <a:t>clk</a:t>
            </a:r>
            <a:r>
              <a:rPr lang="en-US" altLang="zh-CN" sz="2400" b="1" dirty="0" err="1">
                <a:latin typeface="黑体" pitchFamily="49" charset="-122"/>
                <a:ea typeface="黑体" pitchFamily="49" charset="-122"/>
              </a:rPr>
              <a:t>,</a:t>
            </a:r>
            <a:r>
              <a:rPr lang="en-US" altLang="zh-CN" sz="2400" b="1" dirty="0" err="1" smtClean="0">
                <a:latin typeface="黑体" pitchFamily="49" charset="-122"/>
                <a:ea typeface="黑体" pitchFamily="49" charset="-122"/>
              </a:rPr>
              <a:t>FC</a:t>
            </a:r>
            <a:r>
              <a:rPr lang="en-US" altLang="zh-CN" sz="2400" b="1" dirty="0" err="1">
                <a:latin typeface="黑体" pitchFamily="49" charset="-122"/>
                <a:ea typeface="黑体" pitchFamily="49" charset="-122"/>
              </a:rPr>
              <a:t>,</a:t>
            </a:r>
            <a:r>
              <a:rPr lang="en-US" altLang="zh-CN" sz="2400" b="1" dirty="0" err="1" smtClean="0">
                <a:latin typeface="黑体" pitchFamily="49" charset="-122"/>
                <a:ea typeface="黑体" pitchFamily="49" charset="-122"/>
              </a:rPr>
              <a:t>SC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6727445" y="2482866"/>
            <a:ext cx="1135543" cy="100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619672" y="191683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FE Electronics</a:t>
            </a:r>
          </a:p>
          <a:p>
            <a:endParaRPr kumimoji="1" lang="zh-CN" altLang="en-US" dirty="0"/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5414716" y="3103240"/>
            <a:ext cx="1296144" cy="6858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414716" y="3140968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dirty="0" smtClean="0">
                <a:latin typeface="Times New Roman" pitchFamily="18" charset="0"/>
              </a:rPr>
              <a:t>clock +     FC</a:t>
            </a:r>
            <a:endParaRPr kumimoji="1" lang="zh-CN" altLang="en-US" dirty="0">
              <a:latin typeface="Times New Roman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198692" y="1907540"/>
            <a:ext cx="149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BE electronics</a:t>
            </a:r>
            <a:endParaRPr kumimoji="1" lang="zh-CN" altLang="en-US" dirty="0"/>
          </a:p>
        </p:txBody>
      </p:sp>
      <p:cxnSp>
        <p:nvCxnSpPr>
          <p:cNvPr id="52" name="直接箭头连接符 44"/>
          <p:cNvCxnSpPr/>
          <p:nvPr/>
        </p:nvCxnSpPr>
        <p:spPr>
          <a:xfrm flipH="1">
            <a:off x="6710860" y="3429000"/>
            <a:ext cx="63097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28"/>
          <p:cNvSpPr>
            <a:spLocks noChangeShapeType="1"/>
          </p:cNvSpPr>
          <p:nvPr/>
        </p:nvSpPr>
        <p:spPr bwMode="auto">
          <a:xfrm>
            <a:off x="5664425" y="4393704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414716" y="3933056"/>
            <a:ext cx="1296144" cy="469776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558732" y="3933056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dirty="0" smtClean="0">
                <a:latin typeface="Times New Roman" pitchFamily="18" charset="0"/>
              </a:rPr>
              <a:t>SC</a:t>
            </a:r>
            <a:endParaRPr kumimoji="1" lang="zh-CN" altLang="en-US" sz="2000" dirty="0">
              <a:latin typeface="Times New Roman" pitchFamily="18" charset="0"/>
            </a:endParaRPr>
          </a:p>
        </p:txBody>
      </p:sp>
      <p:sp>
        <p:nvSpPr>
          <p:cNvPr id="58" name="Line 30"/>
          <p:cNvSpPr>
            <a:spLocks noChangeShapeType="1"/>
          </p:cNvSpPr>
          <p:nvPr/>
        </p:nvSpPr>
        <p:spPr bwMode="auto">
          <a:xfrm flipH="1">
            <a:off x="6638852" y="4077072"/>
            <a:ext cx="1296144" cy="144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28"/>
          <p:cNvSpPr>
            <a:spLocks noChangeShapeType="1"/>
          </p:cNvSpPr>
          <p:nvPr/>
        </p:nvSpPr>
        <p:spPr bwMode="auto">
          <a:xfrm flipH="1" flipV="1">
            <a:off x="2699792" y="4217614"/>
            <a:ext cx="576064" cy="34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2699792" y="4001591"/>
            <a:ext cx="0" cy="216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3203848" y="2060848"/>
            <a:ext cx="936104" cy="685800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3131840" y="2060848"/>
            <a:ext cx="1152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latin typeface="Times New Roman" pitchFamily="18" charset="0"/>
              </a:rPr>
              <a:t>   clock    FC</a:t>
            </a:r>
            <a:endParaRPr kumimoji="1" lang="zh-CN" altLang="en-US" sz="2000" dirty="0">
              <a:latin typeface="Times New Roman" pitchFamily="18" charset="0"/>
            </a:endParaRPr>
          </a:p>
        </p:txBody>
      </p:sp>
      <p:sp>
        <p:nvSpPr>
          <p:cNvPr id="72" name="Line 27"/>
          <p:cNvSpPr>
            <a:spLocks noChangeShapeType="1"/>
          </p:cNvSpPr>
          <p:nvPr/>
        </p:nvSpPr>
        <p:spPr bwMode="auto">
          <a:xfrm flipH="1">
            <a:off x="2987824" y="2492896"/>
            <a:ext cx="2160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30"/>
          <p:cNvSpPr>
            <a:spLocks noChangeShapeType="1"/>
          </p:cNvSpPr>
          <p:nvPr/>
        </p:nvSpPr>
        <p:spPr bwMode="auto">
          <a:xfrm>
            <a:off x="2987824" y="2564904"/>
            <a:ext cx="0" cy="5245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3203848" y="4077072"/>
            <a:ext cx="936104" cy="397768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3131840" y="403700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dirty="0" smtClean="0">
                <a:latin typeface="Times New Roman" pitchFamily="18" charset="0"/>
              </a:rPr>
              <a:t>   SC</a:t>
            </a:r>
            <a:endParaRPr kumimoji="1" lang="zh-CN" altLang="en-US" sz="2000" dirty="0">
              <a:latin typeface="Times New Roman" pitchFamily="18" charset="0"/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 flipH="1">
            <a:off x="3923928" y="4005064"/>
            <a:ext cx="0" cy="720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3851920" y="2780928"/>
            <a:ext cx="0" cy="216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" name="文本框 85"/>
          <p:cNvSpPr txBox="1"/>
          <p:nvPr/>
        </p:nvSpPr>
        <p:spPr>
          <a:xfrm rot="5400000">
            <a:off x="6902376" y="3072241"/>
            <a:ext cx="113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GLT+TCDS</a:t>
            </a:r>
            <a:endParaRPr kumimoji="1" lang="zh-CN" altLang="en-US" dirty="0"/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 flipV="1">
            <a:off x="5990780" y="3717032"/>
            <a:ext cx="0" cy="216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4" name="直线箭头连接符 13"/>
          <p:cNvCxnSpPr>
            <a:stCxn id="11278" idx="3"/>
          </p:cNvCxnSpPr>
          <p:nvPr/>
        </p:nvCxnSpPr>
        <p:spPr>
          <a:xfrm>
            <a:off x="4355976" y="3353217"/>
            <a:ext cx="914724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Line 27"/>
          <p:cNvSpPr>
            <a:spLocks noChangeShapeType="1"/>
          </p:cNvSpPr>
          <p:nvPr/>
        </p:nvSpPr>
        <p:spPr bwMode="auto">
          <a:xfrm flipV="1">
            <a:off x="6143180" y="2924944"/>
            <a:ext cx="0" cy="216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27"/>
          <p:cNvSpPr>
            <a:spLocks noChangeShapeType="1"/>
          </p:cNvSpPr>
          <p:nvPr/>
        </p:nvSpPr>
        <p:spPr bwMode="auto">
          <a:xfrm flipH="1">
            <a:off x="6206804" y="3861048"/>
            <a:ext cx="0" cy="720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7912002" y="3501008"/>
            <a:ext cx="1103114" cy="792088"/>
          </a:xfrm>
          <a:prstGeom prst="rect">
            <a:avLst/>
          </a:prstGeom>
          <a:solidFill>
            <a:srgbClr val="FACD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7862988" y="3501008"/>
            <a:ext cx="1224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dirty="0" smtClean="0">
                <a:latin typeface="Times New Roman" pitchFamily="18" charset="0"/>
              </a:rPr>
              <a:t>Console PC</a:t>
            </a:r>
            <a:endParaRPr kumimoji="1" lang="zh-CN" altLang="en-US" dirty="0">
              <a:latin typeface="Times New Roman" pitchFamily="18" charset="0"/>
            </a:endParaRPr>
          </a:p>
        </p:txBody>
      </p:sp>
      <p:cxnSp>
        <p:nvCxnSpPr>
          <p:cNvPr id="90" name="直接箭头连接符 44"/>
          <p:cNvCxnSpPr/>
          <p:nvPr/>
        </p:nvCxnSpPr>
        <p:spPr>
          <a:xfrm flipV="1">
            <a:off x="6710860" y="2780928"/>
            <a:ext cx="576064" cy="8384"/>
          </a:xfrm>
          <a:prstGeom prst="straightConnector1">
            <a:avLst/>
          </a:prstGeom>
          <a:ln w="50800">
            <a:solidFill>
              <a:srgbClr val="04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504271" y="2642162"/>
            <a:ext cx="83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Shared </a:t>
            </a:r>
          </a:p>
          <a:p>
            <a:r>
              <a:rPr kumimoji="1" lang="en-US" altLang="zh-CN" dirty="0" smtClean="0"/>
              <a:t>HSL</a:t>
            </a:r>
            <a:endParaRPr kumimoji="1"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2021/4/14</a:t>
            </a:r>
            <a:endParaRPr kumimoji="1"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Z.-A. LIU Mini-TDAQ R&amp;D</a:t>
            </a:r>
            <a:endParaRPr kumimoji="1" lang="zh-CN" altLang="en-US"/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F8B9-395E-DD4E-B231-94429EFA794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6376560"/>
      </p:ext>
    </p:extLst>
  </p:cSld>
  <p:clrMapOvr>
    <a:masterClrMapping/>
  </p:clrMapOvr>
  <p:transition spd="med" advTm="9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TDAQ Proposal for CEPC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2698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Baselines</a:t>
            </a:r>
          </a:p>
          <a:p>
            <a:pPr lvl="1"/>
            <a:r>
              <a:rPr lang="en-US" altLang="zh-CN" sz="2400" dirty="0" smtClean="0"/>
              <a:t>Supports both readout</a:t>
            </a:r>
          </a:p>
          <a:p>
            <a:pPr lvl="2"/>
            <a:r>
              <a:rPr lang="en-US" altLang="zh-CN" sz="2000" dirty="0" smtClean="0"/>
              <a:t>Trigger based and </a:t>
            </a:r>
          </a:p>
          <a:p>
            <a:pPr lvl="2"/>
            <a:r>
              <a:rPr lang="en-US" altLang="zh-CN" sz="2000" dirty="0" err="1" smtClean="0"/>
              <a:t>Triggerless</a:t>
            </a:r>
            <a:r>
              <a:rPr lang="en-US" altLang="zh-CN" sz="2000" dirty="0" smtClean="0"/>
              <a:t> </a:t>
            </a:r>
          </a:p>
          <a:p>
            <a:pPr lvl="1"/>
            <a:r>
              <a:rPr lang="en-US" altLang="zh-CN" sz="2400" dirty="0" smtClean="0"/>
              <a:t>Supports continuous /data driven data read</a:t>
            </a:r>
          </a:p>
          <a:p>
            <a:pPr lvl="1"/>
            <a:r>
              <a:rPr lang="en-US" altLang="zh-CN" sz="2400" dirty="0" smtClean="0"/>
              <a:t>Develop unified down link to FEE</a:t>
            </a:r>
          </a:p>
          <a:p>
            <a:pPr lvl="2"/>
            <a:r>
              <a:rPr lang="en-US" altLang="zh-CN" sz="2000" dirty="0" smtClean="0"/>
              <a:t>Fast control(clock, Synch, BXs, L1,…) </a:t>
            </a:r>
          </a:p>
          <a:p>
            <a:pPr lvl="2"/>
            <a:r>
              <a:rPr lang="en-US" altLang="zh-CN" sz="2000" dirty="0" smtClean="0"/>
              <a:t>Slow control(parameter setting, run controls,…)</a:t>
            </a:r>
          </a:p>
          <a:p>
            <a:pPr lvl="1"/>
            <a:r>
              <a:rPr lang="en-US" altLang="zh-CN" sz="2400" dirty="0" smtClean="0"/>
              <a:t>Provide FEE high BW data way</a:t>
            </a:r>
          </a:p>
          <a:p>
            <a:pPr lvl="2"/>
            <a:r>
              <a:rPr lang="en-US" altLang="zh-CN" sz="2000" dirty="0" smtClean="0"/>
              <a:t>4.8-10 </a:t>
            </a:r>
            <a:r>
              <a:rPr lang="en-US" altLang="zh-CN" sz="2000" dirty="0" err="1" smtClean="0"/>
              <a:t>Gbps</a:t>
            </a:r>
            <a:r>
              <a:rPr lang="en-US" altLang="zh-CN" sz="2000" dirty="0" smtClean="0"/>
              <a:t> links </a:t>
            </a:r>
          </a:p>
          <a:p>
            <a:pPr lvl="1"/>
            <a:r>
              <a:rPr lang="en-US" altLang="zh-CN" sz="2400" dirty="0" smtClean="0"/>
              <a:t>Provides DAQ </a:t>
            </a:r>
          </a:p>
          <a:p>
            <a:pPr lvl="2"/>
            <a:r>
              <a:rPr lang="en-US" altLang="zh-CN" sz="2000" dirty="0" smtClean="0"/>
              <a:t>10-100 </a:t>
            </a:r>
            <a:r>
              <a:rPr lang="en-US" altLang="zh-CN" sz="2000" dirty="0" err="1" smtClean="0"/>
              <a:t>Gbps</a:t>
            </a:r>
            <a:r>
              <a:rPr lang="en-US" altLang="zh-CN" sz="2000" dirty="0" smtClean="0"/>
              <a:t> data links</a:t>
            </a:r>
          </a:p>
          <a:p>
            <a:pPr lvl="2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04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804308"/>
          </a:xfrm>
          <a:solidFill>
            <a:srgbClr val="FFCC00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zh-CN" sz="4000" dirty="0" smtClean="0">
                <a:solidFill>
                  <a:srgbClr val="FF0066"/>
                </a:solidFill>
              </a:rPr>
              <a:t>Outline </a:t>
            </a:r>
            <a:endParaRPr lang="zh-CN" altLang="en-US" sz="40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32"/>
            <a:ext cx="8229600" cy="55007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Background about trigger meaning and function</a:t>
            </a:r>
            <a:endParaRPr lang="en-US" altLang="zh-CN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New ideas in CEPC and future experiment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err="1" smtClean="0">
                <a:solidFill>
                  <a:srgbClr val="FF0000"/>
                </a:solidFill>
              </a:rPr>
              <a:t>Triggerless</a:t>
            </a:r>
            <a:r>
              <a:rPr lang="en-US" altLang="zh-CN" sz="2400" dirty="0" smtClean="0">
                <a:solidFill>
                  <a:srgbClr val="FF0000"/>
                </a:solidFill>
              </a:rPr>
              <a:t>=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triggerless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readout,not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triggerless</a:t>
            </a:r>
            <a:r>
              <a:rPr lang="en-US" altLang="zh-CN" sz="2400" dirty="0" smtClean="0">
                <a:solidFill>
                  <a:srgbClr val="FF0000"/>
                </a:solidFill>
              </a:rPr>
              <a:t>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Continuous:L0 based, data driven readout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Unified link for data and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New backend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Proposal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New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idea:UCaML</a:t>
            </a:r>
            <a:r>
              <a:rPr lang="en-US" altLang="zh-CN" sz="2400" dirty="0" smtClean="0">
                <a:solidFill>
                  <a:srgbClr val="FF0000"/>
                </a:solidFill>
              </a:rPr>
              <a:t>, fast/slow control data sharing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Compliant to Trigger/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triggerless</a:t>
            </a:r>
            <a:r>
              <a:rPr lang="en-US" altLang="zh-CN" sz="2400" dirty="0" smtClean="0">
                <a:solidFill>
                  <a:srgbClr val="FF0000"/>
                </a:solidFill>
              </a:rPr>
              <a:t> readout in FEE readout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Simulation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R&amp;D plan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TDAQ Proposal for CEPC(2)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2698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Baselines</a:t>
            </a:r>
          </a:p>
          <a:p>
            <a:pPr lvl="1"/>
            <a:r>
              <a:rPr lang="en-US" altLang="zh-CN" dirty="0" smtClean="0"/>
              <a:t>Fiber optics data links</a:t>
            </a:r>
          </a:p>
          <a:p>
            <a:pPr lvl="1"/>
            <a:r>
              <a:rPr lang="en-US" altLang="zh-CN" dirty="0" smtClean="0"/>
              <a:t>Open structure to FEE</a:t>
            </a:r>
          </a:p>
          <a:p>
            <a:pPr lvl="1"/>
            <a:r>
              <a:rPr lang="en-US" altLang="zh-CN" dirty="0" err="1" smtClean="0"/>
              <a:t>xTCA</a:t>
            </a:r>
            <a:r>
              <a:rPr lang="en-US" altLang="zh-CN" dirty="0" smtClean="0"/>
              <a:t> based architecture</a:t>
            </a:r>
          </a:p>
          <a:p>
            <a:pPr lvl="2"/>
            <a:r>
              <a:rPr lang="en-US" altLang="zh-CN" dirty="0" smtClean="0"/>
              <a:t>High speed interconnection</a:t>
            </a:r>
          </a:p>
          <a:p>
            <a:pPr lvl="2"/>
            <a:r>
              <a:rPr lang="en-US" altLang="zh-CN" dirty="0" smtClean="0"/>
              <a:t>High speed data throughput</a:t>
            </a:r>
          </a:p>
          <a:p>
            <a:pPr lvl="1"/>
            <a:r>
              <a:rPr lang="en-US" altLang="zh-CN" dirty="0" smtClean="0"/>
              <a:t>commercial equipment based Post-DAQ (further discussion with </a:t>
            </a:r>
            <a:r>
              <a:rPr lang="en-US" altLang="zh-CN" dirty="0" err="1" smtClean="0"/>
              <a:t>LiFei</a:t>
            </a:r>
            <a:r>
              <a:rPr lang="en-US" altLang="zh-CN" dirty="0" smtClean="0"/>
              <a:t>) </a:t>
            </a:r>
          </a:p>
          <a:p>
            <a:pPr lvl="2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2060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Tasks and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2518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Key processor module R&amp;D</a:t>
            </a:r>
          </a:p>
          <a:p>
            <a:pPr lvl="1"/>
            <a:r>
              <a:rPr lang="en-US" altLang="zh-CN" dirty="0" smtClean="0"/>
              <a:t>Fast control + TCDS </a:t>
            </a:r>
            <a:r>
              <a:rPr lang="en-US" altLang="zh-CN" dirty="0"/>
              <a:t>prototyping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Slow control prototyping</a:t>
            </a:r>
          </a:p>
          <a:p>
            <a:pPr lvl="1"/>
            <a:r>
              <a:rPr lang="en-US" altLang="zh-CN" dirty="0" smtClean="0"/>
              <a:t>Processor/computing module prototyping</a:t>
            </a:r>
          </a:p>
          <a:p>
            <a:pPr lvl="1"/>
            <a:r>
              <a:rPr lang="en-US" altLang="zh-CN" dirty="0" smtClean="0"/>
              <a:t>Data producer/concentrator module prototyping </a:t>
            </a:r>
          </a:p>
          <a:p>
            <a:r>
              <a:rPr lang="en-US" altLang="zh-CN" dirty="0" smtClean="0"/>
              <a:t>Physics Simulation </a:t>
            </a:r>
          </a:p>
          <a:p>
            <a:r>
              <a:rPr lang="en-US" altLang="zh-CN" dirty="0" smtClean="0"/>
              <a:t>Trigger/selection simulation</a:t>
            </a:r>
          </a:p>
          <a:p>
            <a:pPr lvl="1"/>
            <a:r>
              <a:rPr lang="en-US" altLang="zh-CN" dirty="0" smtClean="0"/>
              <a:t>Starting from a detector system</a:t>
            </a:r>
          </a:p>
          <a:p>
            <a:r>
              <a:rPr lang="en-US" altLang="zh-CN" dirty="0" smtClean="0"/>
              <a:t>Test Model system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1678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Roadmap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Hardware Development(Key boards)</a:t>
            </a:r>
          </a:p>
          <a:p>
            <a:r>
              <a:rPr kumimoji="1" lang="en-US" altLang="zh-CN" dirty="0" smtClean="0"/>
              <a:t>Firmware/Software Development</a:t>
            </a:r>
          </a:p>
          <a:p>
            <a:pPr lvl="1"/>
            <a:r>
              <a:rPr kumimoji="1" lang="en-US" altLang="zh-CN" dirty="0" smtClean="0"/>
              <a:t>Simulation</a:t>
            </a:r>
          </a:p>
          <a:p>
            <a:pPr lvl="1"/>
            <a:r>
              <a:rPr kumimoji="1" lang="en-US" altLang="zh-CN" dirty="0" smtClean="0"/>
              <a:t>Emulator</a:t>
            </a:r>
          </a:p>
          <a:p>
            <a:pPr lvl="1"/>
            <a:r>
              <a:rPr kumimoji="1" lang="en-US" altLang="zh-CN" dirty="0" smtClean="0"/>
              <a:t>Data transmission</a:t>
            </a:r>
          </a:p>
          <a:p>
            <a:pPr lvl="1"/>
            <a:r>
              <a:rPr kumimoji="1" lang="en-US" altLang="zh-CN" dirty="0" smtClean="0"/>
              <a:t>FC/SC implementation(FEE/BEE sides)</a:t>
            </a:r>
          </a:p>
          <a:p>
            <a:pPr lvl="1"/>
            <a:r>
              <a:rPr kumimoji="1" lang="en-US" altLang="zh-CN" dirty="0" smtClean="0"/>
              <a:t>Trigger (Detector specific)</a:t>
            </a:r>
          </a:p>
          <a:p>
            <a:pPr lvl="1"/>
            <a:r>
              <a:rPr kumimoji="1" lang="en-US" altLang="zh-CN" dirty="0" smtClean="0"/>
              <a:t>DAQ/RO(general/detector specific)</a:t>
            </a:r>
          </a:p>
          <a:p>
            <a:r>
              <a:rPr kumimoji="1" lang="en-US" altLang="zh-CN" dirty="0" smtClean="0"/>
              <a:t>Demo System </a:t>
            </a:r>
          </a:p>
          <a:p>
            <a:r>
              <a:rPr kumimoji="1" lang="en-US" altLang="zh-CN" dirty="0" smtClean="0"/>
              <a:t>Application/verification with example Detector</a:t>
            </a:r>
            <a:endParaRPr kumimoji="1"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2021/4/14</a:t>
            </a:r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Z.-A. LIU Mini-TDAQ R&amp;D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F8B9-395E-DD4E-B231-94429EFA7941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355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flow in the Mini-system 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851391" y="1482118"/>
            <a:ext cx="6944542" cy="4936568"/>
            <a:chOff x="838200" y="1386324"/>
            <a:chExt cx="9259389" cy="4936568"/>
          </a:xfrm>
        </p:grpSpPr>
        <p:grpSp>
          <p:nvGrpSpPr>
            <p:cNvPr id="35" name="组合 34"/>
            <p:cNvGrpSpPr/>
            <p:nvPr/>
          </p:nvGrpSpPr>
          <p:grpSpPr>
            <a:xfrm>
              <a:off x="838200" y="1386324"/>
              <a:ext cx="9259389" cy="4936568"/>
              <a:chOff x="980834" y="1331446"/>
              <a:chExt cx="9001366" cy="4882578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029788" y="2089411"/>
                <a:ext cx="5042263" cy="328313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153400" y="3221524"/>
                <a:ext cx="1828800" cy="10189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PC Server</a:t>
                </a:r>
                <a:endParaRPr lang="zh-CN" altLang="en-US" dirty="0"/>
              </a:p>
            </p:txBody>
          </p:sp>
          <p:sp>
            <p:nvSpPr>
              <p:cNvPr id="9" name="左右箭头 8"/>
              <p:cNvSpPr/>
              <p:nvPr/>
            </p:nvSpPr>
            <p:spPr>
              <a:xfrm>
                <a:off x="6072051" y="3548095"/>
                <a:ext cx="2081349" cy="365760"/>
              </a:xfrm>
              <a:prstGeom prst="left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635931" y="3283132"/>
                <a:ext cx="13846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IP Bus</a:t>
                </a:r>
                <a:endParaRPr lang="zh-CN" altLang="en-US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715696" y="4624809"/>
                <a:ext cx="1822269" cy="63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 smtClean="0"/>
                  <a:t>MicroTCA</a:t>
                </a:r>
                <a:r>
                  <a:rPr lang="en-US" altLang="zh-CN" dirty="0" smtClean="0"/>
                  <a:t> crate</a:t>
                </a:r>
                <a:endParaRPr lang="zh-CN" altLang="en-US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245326" y="2837142"/>
                <a:ext cx="1079863" cy="1865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Reply</a:t>
                </a:r>
              </a:p>
              <a:p>
                <a:pPr algn="ctr"/>
                <a:r>
                  <a:rPr lang="en-US" altLang="zh-CN" dirty="0" smtClean="0"/>
                  <a:t>Board</a:t>
                </a:r>
                <a:endParaRPr lang="zh-CN" altLang="en-US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639784" y="2837141"/>
                <a:ext cx="1118506" cy="18654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/>
                  <a:t>Request</a:t>
                </a:r>
              </a:p>
              <a:p>
                <a:pPr algn="ctr"/>
                <a:r>
                  <a:rPr lang="en-US" altLang="zh-CN" dirty="0" smtClean="0"/>
                  <a:t>Board</a:t>
                </a:r>
                <a:endParaRPr lang="zh-CN" altLang="en-US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992188" y="3448594"/>
                <a:ext cx="1079863" cy="5921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MCH</a:t>
                </a:r>
                <a:endParaRPr lang="zh-CN" altLang="en-US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992187" y="2660598"/>
                <a:ext cx="1079863" cy="5921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AMC13</a:t>
                </a:r>
                <a:endParaRPr lang="zh-CN" altLang="en-US" dirty="0"/>
              </a:p>
            </p:txBody>
          </p:sp>
          <p:sp>
            <p:nvSpPr>
              <p:cNvPr id="16" name="环形箭头 15"/>
              <p:cNvSpPr/>
              <p:nvPr/>
            </p:nvSpPr>
            <p:spPr>
              <a:xfrm rot="5400000">
                <a:off x="5915296" y="2303806"/>
                <a:ext cx="313509" cy="1380179"/>
              </a:xfrm>
              <a:prstGeom prst="circular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373581" y="2550344"/>
                <a:ext cx="1779819" cy="63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Fiber Loopback</a:t>
                </a:r>
                <a:endParaRPr lang="zh-CN" altLang="en-US" dirty="0"/>
              </a:p>
            </p:txBody>
          </p:sp>
          <p:sp>
            <p:nvSpPr>
              <p:cNvPr id="18" name="左右箭头 17"/>
              <p:cNvSpPr/>
              <p:nvPr/>
            </p:nvSpPr>
            <p:spPr>
              <a:xfrm>
                <a:off x="3719648" y="3548095"/>
                <a:ext cx="1272540" cy="365760"/>
              </a:xfrm>
              <a:prstGeom prst="left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758290" y="3217299"/>
                <a:ext cx="1623671" cy="36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backplane</a:t>
                </a:r>
                <a:endParaRPr lang="zh-CN" altLang="en-US" dirty="0"/>
              </a:p>
            </p:txBody>
          </p:sp>
          <p:sp>
            <p:nvSpPr>
              <p:cNvPr id="20" name="下弧形箭头 19"/>
              <p:cNvSpPr/>
              <p:nvPr/>
            </p:nvSpPr>
            <p:spPr>
              <a:xfrm>
                <a:off x="1950719" y="4702628"/>
                <a:ext cx="1175657" cy="98381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下弧形箭头 20"/>
              <p:cNvSpPr/>
              <p:nvPr/>
            </p:nvSpPr>
            <p:spPr>
              <a:xfrm flipH="1">
                <a:off x="1245324" y="4702627"/>
                <a:ext cx="2474321" cy="1266839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363134" y="5574762"/>
                <a:ext cx="2088433" cy="63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2 Fibers(3m each)</a:t>
                </a:r>
                <a:endParaRPr lang="zh-CN" altLang="en-US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245324" y="2837140"/>
                <a:ext cx="1079865" cy="5330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ILA </a:t>
                </a:r>
                <a:r>
                  <a:rPr lang="en-US" altLang="zh-CN" sz="1600" dirty="0" smtClean="0"/>
                  <a:t>capture</a:t>
                </a:r>
                <a:endParaRPr lang="zh-CN" altLang="en-US" sz="1600" dirty="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639780" y="2837140"/>
                <a:ext cx="1079865" cy="5330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ILA </a:t>
                </a:r>
                <a:r>
                  <a:rPr lang="en-US" altLang="zh-CN" sz="1600" dirty="0" smtClean="0"/>
                  <a:t>capture</a:t>
                </a:r>
                <a:endParaRPr lang="zh-CN" altLang="en-US" sz="1600" dirty="0"/>
              </a:p>
            </p:txBody>
          </p:sp>
          <p:sp>
            <p:nvSpPr>
              <p:cNvPr id="25" name="上箭头 24"/>
              <p:cNvSpPr/>
              <p:nvPr/>
            </p:nvSpPr>
            <p:spPr>
              <a:xfrm>
                <a:off x="1463040" y="1854926"/>
                <a:ext cx="174171" cy="98221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上箭头 25"/>
              <p:cNvSpPr/>
              <p:nvPr/>
            </p:nvSpPr>
            <p:spPr>
              <a:xfrm>
                <a:off x="2830254" y="1853330"/>
                <a:ext cx="174171" cy="98221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下箭头 26"/>
              <p:cNvSpPr/>
              <p:nvPr/>
            </p:nvSpPr>
            <p:spPr>
              <a:xfrm>
                <a:off x="1944253" y="1853330"/>
                <a:ext cx="165463" cy="98221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下箭头 27"/>
              <p:cNvSpPr/>
              <p:nvPr/>
            </p:nvSpPr>
            <p:spPr>
              <a:xfrm>
                <a:off x="3343613" y="1870359"/>
                <a:ext cx="165463" cy="98221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670500" y="1331446"/>
                <a:ext cx="1018424" cy="5321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PC </a:t>
                </a:r>
                <a:endParaRPr lang="zh-CN" altLang="en-US" dirty="0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276044" y="1338239"/>
                <a:ext cx="1018424" cy="5321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PC </a:t>
                </a:r>
                <a:endParaRPr lang="zh-CN" altLang="en-US" dirty="0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004425" y="2479587"/>
                <a:ext cx="1384663" cy="45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err="1" smtClean="0"/>
                  <a:t>bitFile</a:t>
                </a:r>
                <a:r>
                  <a:rPr lang="en-US" altLang="zh-CN" sz="1200" dirty="0" smtClean="0"/>
                  <a:t> download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574042" y="2479588"/>
                <a:ext cx="1384663" cy="45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err="1" smtClean="0"/>
                  <a:t>bitFile</a:t>
                </a:r>
                <a:r>
                  <a:rPr lang="en-US" altLang="zh-CN" sz="1200" dirty="0" smtClean="0"/>
                  <a:t> download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279602" y="2023811"/>
                <a:ext cx="1138581" cy="45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Data capture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980834" y="2017687"/>
                <a:ext cx="1138581" cy="45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Data capture</a:t>
                </a: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6761609" y="5086209"/>
              <a:ext cx="2495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Local Mini-system diagram</a:t>
              </a:r>
              <a:endParaRPr lang="zh-CN" altLang="en-US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09600" y="4423266"/>
            <a:ext cx="51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FEE</a:t>
            </a:r>
            <a:endParaRPr kumimoji="1"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2921000" y="446136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</a:t>
            </a:r>
            <a:r>
              <a:rPr kumimoji="1" lang="en-US" altLang="zh-CN" dirty="0" smtClean="0"/>
              <a:t>EE</a:t>
            </a:r>
            <a:endParaRPr kumimoji="1" lang="zh-CN" altLang="en-US" dirty="0"/>
          </a:p>
        </p:txBody>
      </p:sp>
      <p:sp>
        <p:nvSpPr>
          <p:cNvPr id="39" name="日期占位符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2021/4/14</a:t>
            </a:r>
            <a:endParaRPr kumimoji="1" lang="zh-CN" altLang="en-US"/>
          </a:p>
        </p:txBody>
      </p:sp>
      <p:sp>
        <p:nvSpPr>
          <p:cNvPr id="40" name="页脚占位符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Z.-A. LIU Mini-TDAQ R&amp;D</a:t>
            </a:r>
            <a:endParaRPr kumimoji="1" lang="zh-CN" altLang="en-US"/>
          </a:p>
        </p:txBody>
      </p:sp>
      <p:sp>
        <p:nvSpPr>
          <p:cNvPr id="41" name="幻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F8B9-395E-DD4E-B231-94429EFA794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81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1289048" y="4837758"/>
            <a:ext cx="6879602" cy="1673291"/>
            <a:chOff x="2163231" y="4659957"/>
            <a:chExt cx="9172802" cy="1673291"/>
          </a:xfrm>
        </p:grpSpPr>
        <p:grpSp>
          <p:nvGrpSpPr>
            <p:cNvPr id="65" name="组合 64"/>
            <p:cNvGrpSpPr/>
            <p:nvPr/>
          </p:nvGrpSpPr>
          <p:grpSpPr>
            <a:xfrm>
              <a:off x="5068573" y="5100489"/>
              <a:ext cx="1376348" cy="792227"/>
              <a:chOff x="3829822" y="5097764"/>
              <a:chExt cx="1376348" cy="792227"/>
            </a:xfrm>
          </p:grpSpPr>
          <p:sp>
            <p:nvSpPr>
              <p:cNvPr id="83" name="左右箭头 82"/>
              <p:cNvSpPr/>
              <p:nvPr/>
            </p:nvSpPr>
            <p:spPr>
              <a:xfrm>
                <a:off x="3829822" y="5374623"/>
                <a:ext cx="1376348" cy="515368"/>
              </a:xfrm>
              <a:prstGeom prst="left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GBT link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文本框 18"/>
              <p:cNvSpPr txBox="1"/>
              <p:nvPr/>
            </p:nvSpPr>
            <p:spPr>
              <a:xfrm>
                <a:off x="3934026" y="5097764"/>
                <a:ext cx="12379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120bit@40Mhz     4.8Gb/s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6493835" y="4814230"/>
              <a:ext cx="4842198" cy="1350007"/>
              <a:chOff x="6493835" y="4802288"/>
              <a:chExt cx="4842198" cy="1350007"/>
            </a:xfrm>
          </p:grpSpPr>
          <p:sp>
            <p:nvSpPr>
              <p:cNvPr id="75" name="流程图: 过程 74"/>
              <p:cNvSpPr/>
              <p:nvPr/>
            </p:nvSpPr>
            <p:spPr>
              <a:xfrm>
                <a:off x="6493835" y="4817025"/>
                <a:ext cx="3650045" cy="1335270"/>
              </a:xfrm>
              <a:prstGeom prst="flowChartProcess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BEB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流程图: 过程 75"/>
              <p:cNvSpPr/>
              <p:nvPr/>
            </p:nvSpPr>
            <p:spPr>
              <a:xfrm>
                <a:off x="10705317" y="4802288"/>
                <a:ext cx="630716" cy="1346099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PC</a:t>
                </a:r>
              </a:p>
            </p:txBody>
          </p:sp>
          <p:sp>
            <p:nvSpPr>
              <p:cNvPr id="77" name="流程图: 过程 76"/>
              <p:cNvSpPr/>
              <p:nvPr/>
            </p:nvSpPr>
            <p:spPr>
              <a:xfrm>
                <a:off x="6812249" y="5001098"/>
                <a:ext cx="1375791" cy="696501"/>
              </a:xfrm>
              <a:prstGeom prst="flowChartProces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Link2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Slow module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流程图: 过程 77"/>
              <p:cNvSpPr/>
              <p:nvPr/>
            </p:nvSpPr>
            <p:spPr>
              <a:xfrm>
                <a:off x="6653811" y="5336257"/>
                <a:ext cx="1375791" cy="696501"/>
              </a:xfrm>
              <a:prstGeom prst="flowChartProces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Link1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Slow module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流程图: 过程 78"/>
              <p:cNvSpPr/>
              <p:nvPr/>
            </p:nvSpPr>
            <p:spPr>
              <a:xfrm>
                <a:off x="8559956" y="5174698"/>
                <a:ext cx="1375791" cy="696501"/>
              </a:xfrm>
              <a:prstGeom prst="flowChartProces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Command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analysis 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左箭头 79"/>
              <p:cNvSpPr/>
              <p:nvPr/>
            </p:nvSpPr>
            <p:spPr>
              <a:xfrm>
                <a:off x="10154738" y="5418683"/>
                <a:ext cx="540000" cy="153377"/>
              </a:xfrm>
              <a:prstGeom prst="leftArrow">
                <a:avLst/>
              </a:prstGeom>
              <a:solidFill>
                <a:srgbClr val="FFFF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81" name="肘形连接符 80"/>
              <p:cNvCxnSpPr>
                <a:stCxn id="79" idx="1"/>
                <a:endCxn id="78" idx="3"/>
              </p:cNvCxnSpPr>
              <p:nvPr/>
            </p:nvCxnSpPr>
            <p:spPr>
              <a:xfrm rot="10800000" flipV="1">
                <a:off x="8029602" y="5522948"/>
                <a:ext cx="530354" cy="161559"/>
              </a:xfrm>
              <a:prstGeom prst="bentConnector3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肘形连接符 81"/>
              <p:cNvCxnSpPr>
                <a:stCxn id="79" idx="1"/>
                <a:endCxn id="77" idx="3"/>
              </p:cNvCxnSpPr>
              <p:nvPr/>
            </p:nvCxnSpPr>
            <p:spPr>
              <a:xfrm rot="10800000">
                <a:off x="8188040" y="5349349"/>
                <a:ext cx="371916" cy="173600"/>
              </a:xfrm>
              <a:prstGeom prst="bentConnector3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2163231" y="4659957"/>
              <a:ext cx="2873701" cy="1673291"/>
              <a:chOff x="931331" y="4659957"/>
              <a:chExt cx="2873701" cy="1673291"/>
            </a:xfrm>
          </p:grpSpPr>
          <p:sp>
            <p:nvSpPr>
              <p:cNvPr id="68" name="流程图: 过程 67"/>
              <p:cNvSpPr/>
              <p:nvPr/>
            </p:nvSpPr>
            <p:spPr>
              <a:xfrm>
                <a:off x="931331" y="4659957"/>
                <a:ext cx="2873701" cy="1673291"/>
              </a:xfrm>
              <a:prstGeom prst="flowChartProcess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FEE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emulator</a:t>
                </a:r>
                <a:endParaRPr lang="en-US" altLang="zh-CN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流程图: 过程 68"/>
              <p:cNvSpPr/>
              <p:nvPr/>
            </p:nvSpPr>
            <p:spPr>
              <a:xfrm>
                <a:off x="1048987" y="5021390"/>
                <a:ext cx="2352138" cy="1025983"/>
              </a:xfrm>
              <a:prstGeom prst="flowChartProcess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FEE emulator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流程图: 过程 69"/>
              <p:cNvSpPr/>
              <p:nvPr/>
            </p:nvSpPr>
            <p:spPr>
              <a:xfrm>
                <a:off x="1233148" y="4819090"/>
                <a:ext cx="2352138" cy="1025983"/>
              </a:xfrm>
              <a:prstGeom prst="flowChartProcess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FEE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流程图: 过程 70"/>
              <p:cNvSpPr/>
              <p:nvPr/>
            </p:nvSpPr>
            <p:spPr>
              <a:xfrm>
                <a:off x="2527588" y="5274463"/>
                <a:ext cx="788394" cy="476369"/>
              </a:xfrm>
              <a:prstGeom prst="flowChartProcess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Slow module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流程图: 过程 71"/>
              <p:cNvSpPr/>
              <p:nvPr/>
            </p:nvSpPr>
            <p:spPr>
              <a:xfrm>
                <a:off x="1350264" y="5289595"/>
                <a:ext cx="968626" cy="446104"/>
              </a:xfrm>
              <a:prstGeom prst="flowChartProcess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Response command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左箭头 72"/>
              <p:cNvSpPr/>
              <p:nvPr/>
            </p:nvSpPr>
            <p:spPr>
              <a:xfrm>
                <a:off x="3313753" y="5435984"/>
                <a:ext cx="236985" cy="153377"/>
              </a:xfrm>
              <a:prstGeom prst="leftArrow">
                <a:avLst/>
              </a:prstGeom>
              <a:solidFill>
                <a:srgbClr val="FFFF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左箭头 73"/>
              <p:cNvSpPr/>
              <p:nvPr/>
            </p:nvSpPr>
            <p:spPr>
              <a:xfrm>
                <a:off x="2299581" y="5430625"/>
                <a:ext cx="236985" cy="153377"/>
              </a:xfrm>
              <a:prstGeom prst="leftArrow">
                <a:avLst/>
              </a:prstGeom>
              <a:solidFill>
                <a:srgbClr val="FFFF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85" name="object 2"/>
          <p:cNvSpPr/>
          <p:nvPr/>
        </p:nvSpPr>
        <p:spPr>
          <a:xfrm>
            <a:off x="8053154" y="84126"/>
            <a:ext cx="657865" cy="213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3"/>
          <p:cNvSpPr/>
          <p:nvPr/>
        </p:nvSpPr>
        <p:spPr>
          <a:xfrm>
            <a:off x="8092996" y="40329"/>
            <a:ext cx="1041380" cy="921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4"/>
          <p:cNvSpPr/>
          <p:nvPr/>
        </p:nvSpPr>
        <p:spPr>
          <a:xfrm>
            <a:off x="748782" y="1"/>
            <a:ext cx="7199772" cy="961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5"/>
          <p:cNvSpPr txBox="1">
            <a:spLocks/>
          </p:cNvSpPr>
          <p:nvPr/>
        </p:nvSpPr>
        <p:spPr>
          <a:xfrm>
            <a:off x="690597" y="145308"/>
            <a:ext cx="73185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kumimoji="1" lang="en-US" altLang="zh-CN" sz="3600" dirty="0" smtClean="0"/>
              <a:t>Demo</a:t>
            </a:r>
            <a:r>
              <a:rPr lang="en-US" altLang="zh-CN" sz="3600" spc="-20" dirty="0" smtClean="0">
                <a:latin typeface="Calibri Light" panose="020F0302020204030204" pitchFamily="34" charset="0"/>
              </a:rPr>
              <a:t> system firmware </a:t>
            </a:r>
            <a:r>
              <a:rPr lang="en-US" altLang="zh-CN" sz="3600" spc="-20" dirty="0" err="1" smtClean="0">
                <a:latin typeface="Calibri Light" panose="020F0302020204030204" pitchFamily="34" charset="0"/>
              </a:rPr>
              <a:t>blockdiagram</a:t>
            </a:r>
            <a:endParaRPr lang="en-US" altLang="zh-CN" sz="3600" spc="-20" dirty="0">
              <a:latin typeface="Calibri Light" panose="020F0302020204030204" pitchFamily="34" charset="0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803" y="1"/>
            <a:ext cx="757904" cy="977586"/>
          </a:xfrm>
          <a:prstGeom prst="rect">
            <a:avLst/>
          </a:prstGeom>
        </p:spPr>
      </p:pic>
      <p:sp>
        <p:nvSpPr>
          <p:cNvPr id="96" name="内容占位符 2"/>
          <p:cNvSpPr txBox="1">
            <a:spLocks/>
          </p:cNvSpPr>
          <p:nvPr/>
        </p:nvSpPr>
        <p:spPr>
          <a:xfrm>
            <a:off x="0" y="1004846"/>
            <a:ext cx="8639176" cy="55185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Firmware design</a:t>
            </a:r>
            <a:r>
              <a:rPr lang="zh-CN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：</a:t>
            </a:r>
            <a:endParaRPr lang="en-US" altLang="zh-CN" sz="2400" dirty="0" smtClean="0">
              <a:solidFill>
                <a:prstClr val="black"/>
              </a:solidFill>
              <a:latin typeface="Calibri" panose="020F0502020204030204" pitchFamily="34" charset="0"/>
              <a:ea typeface="华文楷体" panose="02010600040101010101" pitchFamily="2" charset="-122"/>
              <a:cs typeface="Calibri" panose="020F0502020204030204" pitchFamily="34" charset="0"/>
            </a:endParaRPr>
          </a:p>
          <a:p>
            <a:pPr marL="812800" lvl="1" indent="-342900">
              <a:lnSpc>
                <a:spcPct val="100000"/>
              </a:lnSpc>
              <a:spcBef>
                <a:spcPts val="1800"/>
              </a:spcBef>
              <a:tabLst>
                <a:tab pos="241300" algn="l"/>
              </a:tabLst>
              <a:defRPr/>
            </a:pPr>
            <a:r>
              <a:rPr lang="en-US" altLang="zh-CN" sz="1600" spc="-5" dirty="0" smtClean="0">
                <a:solidFill>
                  <a:prstClr val="black"/>
                </a:solidFill>
                <a:latin typeface="Arial"/>
                <a:cs typeface="Arial"/>
              </a:rPr>
              <a:t>Data path</a:t>
            </a:r>
          </a:p>
          <a:p>
            <a:pPr marL="355600" lvl="0" indent="-342900">
              <a:lnSpc>
                <a:spcPct val="100000"/>
              </a:lnSpc>
              <a:spcBef>
                <a:spcPts val="1800"/>
              </a:spcBef>
              <a:tabLst>
                <a:tab pos="241300" algn="l"/>
              </a:tabLst>
              <a:defRPr/>
            </a:pPr>
            <a:endParaRPr lang="en-US" altLang="zh-CN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indent="-342900">
              <a:lnSpc>
                <a:spcPct val="100000"/>
              </a:lnSpc>
              <a:spcBef>
                <a:spcPts val="1800"/>
              </a:spcBef>
              <a:tabLst>
                <a:tab pos="241300" algn="l"/>
              </a:tabLst>
              <a:defRPr/>
            </a:pPr>
            <a:endParaRPr lang="en-US" altLang="zh-CN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indent="-342900">
              <a:lnSpc>
                <a:spcPct val="100000"/>
              </a:lnSpc>
              <a:spcBef>
                <a:spcPts val="1800"/>
              </a:spcBef>
              <a:tabLst>
                <a:tab pos="241300" algn="l"/>
              </a:tabLst>
              <a:defRPr/>
            </a:pPr>
            <a:endParaRPr lang="en-US" altLang="zh-CN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indent="-342900">
              <a:lnSpc>
                <a:spcPct val="100000"/>
              </a:lnSpc>
              <a:spcBef>
                <a:spcPts val="1800"/>
              </a:spcBef>
              <a:tabLst>
                <a:tab pos="241300" algn="l"/>
              </a:tabLst>
              <a:defRPr/>
            </a:pPr>
            <a:endParaRPr lang="en-US" altLang="zh-CN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800"/>
              </a:spcBef>
              <a:tabLst>
                <a:tab pos="241300" algn="l"/>
              </a:tabLst>
              <a:defRPr/>
            </a:pPr>
            <a:r>
              <a:rPr lang="en-US" altLang="zh-CN" sz="1600" spc="-5" dirty="0">
                <a:solidFill>
                  <a:prstClr val="black"/>
                </a:solidFill>
                <a:latin typeface="Arial"/>
                <a:cs typeface="Arial"/>
              </a:rPr>
              <a:t>Slow control</a:t>
            </a:r>
          </a:p>
          <a:p>
            <a:pPr marL="355600" lvl="0" indent="-342900">
              <a:lnSpc>
                <a:spcPct val="100000"/>
              </a:lnSpc>
              <a:spcBef>
                <a:spcPts val="1800"/>
              </a:spcBef>
              <a:tabLst>
                <a:tab pos="241300" algn="l"/>
              </a:tabLst>
              <a:defRPr/>
            </a:pPr>
            <a:endParaRPr lang="en-US" altLang="zh-CN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1800" dirty="0" smtClean="0">
              <a:solidFill>
                <a:prstClr val="black"/>
              </a:solidFill>
              <a:latin typeface="Calibri" panose="020F0502020204030204" pitchFamily="34" charset="0"/>
              <a:ea typeface="华文楷体" panose="0201060004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endParaRPr lang="en-US" altLang="zh-CN" dirty="0" smtClean="0">
              <a:solidFill>
                <a:prstClr val="black"/>
              </a:solidFill>
              <a:latin typeface="Calibri" panose="020F0502020204030204" pitchFamily="34" charset="0"/>
              <a:ea typeface="华文楷体" panose="0201060004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6479" y="1484459"/>
            <a:ext cx="8512523" cy="3057015"/>
            <a:chOff x="435905" y="1484458"/>
            <a:chExt cx="11350031" cy="3057015"/>
          </a:xfrm>
        </p:grpSpPr>
        <p:sp>
          <p:nvSpPr>
            <p:cNvPr id="97" name="矩形 96"/>
            <p:cNvSpPr/>
            <p:nvPr/>
          </p:nvSpPr>
          <p:spPr>
            <a:xfrm>
              <a:off x="641394" y="2897944"/>
              <a:ext cx="1038071" cy="5244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Link2.dat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435905" y="1484458"/>
              <a:ext cx="10733514" cy="3057015"/>
              <a:chOff x="581006" y="1548383"/>
              <a:chExt cx="11397828" cy="3057015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581006" y="2031150"/>
                <a:ext cx="5661943" cy="2353733"/>
                <a:chOff x="824118" y="1237621"/>
                <a:chExt cx="5661943" cy="2353733"/>
              </a:xfrm>
            </p:grpSpPr>
            <p:sp>
              <p:nvSpPr>
                <p:cNvPr id="145" name="流程图: 过程 144"/>
                <p:cNvSpPr/>
                <p:nvPr/>
              </p:nvSpPr>
              <p:spPr>
                <a:xfrm>
                  <a:off x="2859847" y="1237621"/>
                  <a:ext cx="3626214" cy="2353733"/>
                </a:xfrm>
                <a:prstGeom prst="flowChartProcess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FEE emulator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6" name="流程图: 过程 145"/>
                <p:cNvSpPr/>
                <p:nvPr/>
              </p:nvSpPr>
              <p:spPr>
                <a:xfrm>
                  <a:off x="3051980" y="1584571"/>
                  <a:ext cx="3120426" cy="1579745"/>
                </a:xfrm>
                <a:prstGeom prst="flowChartProcess">
                  <a:avLst/>
                </a:prstGeom>
                <a:solidFill>
                  <a:srgbClr val="92D05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FEB emulator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8" name="流程图: 过程 147"/>
                <p:cNvSpPr/>
                <p:nvPr/>
              </p:nvSpPr>
              <p:spPr>
                <a:xfrm>
                  <a:off x="824118" y="1609790"/>
                  <a:ext cx="1608982" cy="132014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data source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9" name="流程图: 过程 148"/>
                <p:cNvSpPr/>
                <p:nvPr/>
              </p:nvSpPr>
              <p:spPr>
                <a:xfrm>
                  <a:off x="3240207" y="1394213"/>
                  <a:ext cx="3110259" cy="1579745"/>
                </a:xfrm>
                <a:prstGeom prst="flowChartProcess">
                  <a:avLst/>
                </a:prstGeom>
                <a:solidFill>
                  <a:srgbClr val="92D05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FEE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0" name="流程图: 过程 149"/>
                <p:cNvSpPr/>
                <p:nvPr/>
              </p:nvSpPr>
              <p:spPr>
                <a:xfrm>
                  <a:off x="3464773" y="1710499"/>
                  <a:ext cx="1398013" cy="352891"/>
                </a:xfrm>
                <a:prstGeom prst="flowChartProcess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data preparation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1" name="流程图: 过程 150"/>
                <p:cNvSpPr/>
                <p:nvPr/>
              </p:nvSpPr>
              <p:spPr>
                <a:xfrm>
                  <a:off x="5185984" y="1777093"/>
                  <a:ext cx="724935" cy="910064"/>
                </a:xfrm>
                <a:prstGeom prst="flowChartProcess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MUX FIFO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2" name="流程图: 过程 151"/>
                <p:cNvSpPr/>
                <p:nvPr/>
              </p:nvSpPr>
              <p:spPr>
                <a:xfrm>
                  <a:off x="3486998" y="2361576"/>
                  <a:ext cx="1357023" cy="315248"/>
                </a:xfrm>
                <a:prstGeom prst="flowChartProcess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hit finding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" name="下箭头 152"/>
                <p:cNvSpPr/>
                <p:nvPr/>
              </p:nvSpPr>
              <p:spPr>
                <a:xfrm rot="16200000">
                  <a:off x="2425835" y="2096887"/>
                  <a:ext cx="454134" cy="372951"/>
                </a:xfrm>
                <a:prstGeom prst="downArrow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4" name="下箭头 153"/>
                <p:cNvSpPr/>
                <p:nvPr/>
              </p:nvSpPr>
              <p:spPr>
                <a:xfrm>
                  <a:off x="3968000" y="2073550"/>
                  <a:ext cx="135092" cy="288027"/>
                </a:xfrm>
                <a:prstGeom prst="down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5" name="右箭头 154"/>
                <p:cNvSpPr/>
                <p:nvPr/>
              </p:nvSpPr>
              <p:spPr>
                <a:xfrm>
                  <a:off x="5925208" y="2084675"/>
                  <a:ext cx="379100" cy="289768"/>
                </a:xfrm>
                <a:prstGeom prst="right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156" name="肘形连接符 155"/>
                <p:cNvCxnSpPr>
                  <a:endCxn id="151" idx="1"/>
                </p:cNvCxnSpPr>
                <p:nvPr/>
              </p:nvCxnSpPr>
              <p:spPr>
                <a:xfrm flipV="1">
                  <a:off x="4828027" y="2232125"/>
                  <a:ext cx="357957" cy="296371"/>
                </a:xfrm>
                <a:prstGeom prst="bentConnector3">
                  <a:avLst>
                    <a:gd name="adj1" fmla="val 50000"/>
                  </a:avLst>
                </a:prstGeom>
                <a:ln w="44450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57" name="下箭头 156"/>
                <p:cNvSpPr/>
                <p:nvPr/>
              </p:nvSpPr>
              <p:spPr>
                <a:xfrm rot="16200000">
                  <a:off x="3258071" y="1797092"/>
                  <a:ext cx="196503" cy="216900"/>
                </a:xfrm>
                <a:prstGeom prst="down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>
                <a:xfrm>
                  <a:off x="1156805" y="2014102"/>
                  <a:ext cx="1102319" cy="52440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Link1.dat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23" name="流程图: 过程 122"/>
              <p:cNvSpPr/>
              <p:nvPr/>
            </p:nvSpPr>
            <p:spPr>
              <a:xfrm>
                <a:off x="7754441" y="1548383"/>
                <a:ext cx="3606148" cy="3057015"/>
              </a:xfrm>
              <a:prstGeom prst="flowChartProcess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BEB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4" name="流程图: 过程 123"/>
              <p:cNvSpPr/>
              <p:nvPr/>
            </p:nvSpPr>
            <p:spPr>
              <a:xfrm>
                <a:off x="8190006" y="1716037"/>
                <a:ext cx="1677364" cy="2007426"/>
              </a:xfrm>
              <a:prstGeom prst="flowChartProcess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5" name="流程图: 过程 124"/>
              <p:cNvSpPr/>
              <p:nvPr/>
            </p:nvSpPr>
            <p:spPr>
              <a:xfrm>
                <a:off x="7990922" y="1904408"/>
                <a:ext cx="1677364" cy="2007426"/>
              </a:xfrm>
              <a:prstGeom prst="flowChartProcess">
                <a:avLst/>
              </a:prstGeom>
              <a:solidFill>
                <a:srgbClr val="92D05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" name="左右箭头 125"/>
              <p:cNvSpPr/>
              <p:nvPr/>
            </p:nvSpPr>
            <p:spPr>
              <a:xfrm>
                <a:off x="6242949" y="2807631"/>
                <a:ext cx="1513022" cy="649017"/>
              </a:xfrm>
              <a:prstGeom prst="left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GBT link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7" name="文本框 18"/>
              <p:cNvSpPr txBox="1"/>
              <p:nvPr/>
            </p:nvSpPr>
            <p:spPr>
              <a:xfrm>
                <a:off x="6413980" y="2470667"/>
                <a:ext cx="134199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120bit@40Mhz      4.8Gb/s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8" name="流程图: 过程 127"/>
              <p:cNvSpPr/>
              <p:nvPr/>
            </p:nvSpPr>
            <p:spPr>
              <a:xfrm>
                <a:off x="8161871" y="2073305"/>
                <a:ext cx="1375790" cy="330014"/>
              </a:xfrm>
              <a:prstGeom prst="flowChartProces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data DEMUX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9" name="流程图: 过程 128"/>
              <p:cNvSpPr/>
              <p:nvPr/>
            </p:nvSpPr>
            <p:spPr>
              <a:xfrm>
                <a:off x="8161871" y="2641337"/>
                <a:ext cx="1375791" cy="444242"/>
              </a:xfrm>
              <a:prstGeom prst="flowChartProces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cluster finding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0" name="流程图: 过程 129"/>
              <p:cNvSpPr/>
              <p:nvPr/>
            </p:nvSpPr>
            <p:spPr>
              <a:xfrm>
                <a:off x="8318808" y="3339426"/>
                <a:ext cx="1061915" cy="436312"/>
              </a:xfrm>
              <a:prstGeom prst="flowChartProces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Θ</a:t>
                </a:r>
                <a:r>
                  <a:rPr kumimoji="0" lang="en-US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-</a:t>
                </a:r>
                <a:r>
                  <a:rPr kumimoji="0" lang="el-GR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φ</a:t>
                </a:r>
                <a:r>
                  <a:rPr kumimoji="0" lang="en-US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 angle conversion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1" name="右箭头 130"/>
              <p:cNvSpPr/>
              <p:nvPr/>
            </p:nvSpPr>
            <p:spPr>
              <a:xfrm>
                <a:off x="7990922" y="2142663"/>
                <a:ext cx="170949" cy="18279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2" name="右箭头 131"/>
              <p:cNvSpPr/>
              <p:nvPr/>
            </p:nvSpPr>
            <p:spPr>
              <a:xfrm>
                <a:off x="11161246" y="2968487"/>
                <a:ext cx="784442" cy="211139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" name="下箭头 132"/>
              <p:cNvSpPr/>
              <p:nvPr/>
            </p:nvSpPr>
            <p:spPr>
              <a:xfrm flipH="1">
                <a:off x="8777942" y="3102060"/>
                <a:ext cx="116904" cy="220611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4" name="流程图: 过程 133"/>
              <p:cNvSpPr/>
              <p:nvPr/>
            </p:nvSpPr>
            <p:spPr>
              <a:xfrm>
                <a:off x="8318808" y="4254997"/>
                <a:ext cx="1625119" cy="279550"/>
              </a:xfrm>
              <a:prstGeom prst="flowChartProces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altLang="zh-CN" sz="1400" dirty="0">
                    <a:solidFill>
                      <a:prstClr val="black"/>
                    </a:solidFill>
                  </a:rPr>
                  <a:t>Trigger generate</a:t>
                </a:r>
              </a:p>
            </p:txBody>
          </p:sp>
          <p:sp>
            <p:nvSpPr>
              <p:cNvPr id="135" name="下箭头 134"/>
              <p:cNvSpPr/>
              <p:nvPr/>
            </p:nvSpPr>
            <p:spPr>
              <a:xfrm flipH="1">
                <a:off x="8777942" y="2418559"/>
                <a:ext cx="116904" cy="220611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6" name="下箭头 135"/>
              <p:cNvSpPr/>
              <p:nvPr/>
            </p:nvSpPr>
            <p:spPr>
              <a:xfrm flipH="1">
                <a:off x="9069898" y="3816747"/>
                <a:ext cx="92945" cy="385414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7" name="下箭头 136"/>
              <p:cNvSpPr/>
              <p:nvPr/>
            </p:nvSpPr>
            <p:spPr>
              <a:xfrm flipH="1">
                <a:off x="9700108" y="3782975"/>
                <a:ext cx="108830" cy="431013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8" name="流程图: 过程 137"/>
              <p:cNvSpPr/>
              <p:nvPr/>
            </p:nvSpPr>
            <p:spPr>
              <a:xfrm>
                <a:off x="10264741" y="2499270"/>
                <a:ext cx="866988" cy="1058312"/>
              </a:xfrm>
              <a:prstGeom prst="flowChartProces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DAQ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39" name="肘形连接符 138"/>
              <p:cNvCxnSpPr/>
              <p:nvPr/>
            </p:nvCxnSpPr>
            <p:spPr>
              <a:xfrm>
                <a:off x="9617204" y="2238312"/>
                <a:ext cx="647537" cy="464710"/>
              </a:xfrm>
              <a:prstGeom prst="bentConnector3">
                <a:avLst>
                  <a:gd name="adj1" fmla="val 50000"/>
                </a:avLst>
              </a:pr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40" name="右箭头 139"/>
              <p:cNvSpPr/>
              <p:nvPr/>
            </p:nvSpPr>
            <p:spPr>
              <a:xfrm>
                <a:off x="9380723" y="3353376"/>
                <a:ext cx="884018" cy="13845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1" name="上箭头 140"/>
              <p:cNvSpPr/>
              <p:nvPr/>
            </p:nvSpPr>
            <p:spPr>
              <a:xfrm>
                <a:off x="10770294" y="3573645"/>
                <a:ext cx="121920" cy="620257"/>
              </a:xfrm>
              <a:prstGeom prst="up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2" name="流程图: 过程 141"/>
              <p:cNvSpPr/>
              <p:nvPr/>
            </p:nvSpPr>
            <p:spPr>
              <a:xfrm>
                <a:off x="10368694" y="4202161"/>
                <a:ext cx="926336" cy="317421"/>
              </a:xfrm>
              <a:prstGeom prst="flowChartProcess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Fake L1A 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43" name="直接箭头连接符 142"/>
              <p:cNvCxnSpPr/>
              <p:nvPr/>
            </p:nvCxnSpPr>
            <p:spPr>
              <a:xfrm>
                <a:off x="9966787" y="4384642"/>
                <a:ext cx="373967" cy="52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文本框 18"/>
              <p:cNvSpPr txBox="1"/>
              <p:nvPr/>
            </p:nvSpPr>
            <p:spPr>
              <a:xfrm>
                <a:off x="11297844" y="2768295"/>
                <a:ext cx="6809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10Gb/s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9" name="流程图: 过程 118"/>
            <p:cNvSpPr/>
            <p:nvPr/>
          </p:nvSpPr>
          <p:spPr>
            <a:xfrm>
              <a:off x="11155220" y="2247629"/>
              <a:ext cx="630716" cy="1487325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PC</a:t>
              </a:r>
            </a:p>
          </p:txBody>
        </p:sp>
      </p:grpSp>
      <p:sp>
        <p:nvSpPr>
          <p:cNvPr id="120" name="文本框 18"/>
          <p:cNvSpPr txBox="1"/>
          <p:nvPr/>
        </p:nvSpPr>
        <p:spPr>
          <a:xfrm>
            <a:off x="7236061" y="5398377"/>
            <a:ext cx="48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1Gb/s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2021/4/14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Z.-A. LIU Mini-TDAQ R&amp;D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F8B9-395E-DD4E-B231-94429EFA7941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42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34" y="304800"/>
            <a:ext cx="8001000" cy="63023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3600" dirty="0" smtClean="0"/>
              <a:t> DEMO System </a:t>
            </a:r>
            <a:endParaRPr kumimoji="1" lang="zh-CN" altLang="en-US" sz="3600" dirty="0">
              <a:latin typeface="+mj-lt"/>
            </a:endParaRPr>
          </a:p>
        </p:txBody>
      </p:sp>
      <p:pic>
        <p:nvPicPr>
          <p:cNvPr id="4" name="图片 3" descr="R3p14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85" y="2122424"/>
            <a:ext cx="5386370" cy="4039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11654" y="1799166"/>
            <a:ext cx="73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AMC13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638060" y="3161780"/>
            <a:ext cx="700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MCH</a:t>
            </a:r>
            <a:endParaRPr kumimoji="1"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7661858" y="1183532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uTCA</a:t>
            </a:r>
            <a:r>
              <a:rPr kumimoji="1" lang="en-US" altLang="zh-CN" sz="2400" dirty="0" smtClean="0"/>
              <a:t> Shelf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023386" y="1076613"/>
            <a:ext cx="6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 BE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81816" y="1464173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 FE</a:t>
            </a:r>
          </a:p>
        </p:txBody>
      </p:sp>
      <p:cxnSp>
        <p:nvCxnSpPr>
          <p:cNvPr id="10" name="直线箭头连接符 9"/>
          <p:cNvCxnSpPr/>
          <p:nvPr/>
        </p:nvCxnSpPr>
        <p:spPr>
          <a:xfrm flipH="1">
            <a:off x="6997499" y="1554955"/>
            <a:ext cx="1425713" cy="116621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>
            <a:stCxn id="5" idx="1"/>
          </p:cNvCxnSpPr>
          <p:nvPr/>
        </p:nvCxnSpPr>
        <p:spPr>
          <a:xfrm flipH="1">
            <a:off x="6565813" y="2122332"/>
            <a:ext cx="1845841" cy="129857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>
            <a:stCxn id="6" idx="1"/>
          </p:cNvCxnSpPr>
          <p:nvPr/>
        </p:nvCxnSpPr>
        <p:spPr>
          <a:xfrm flipH="1">
            <a:off x="6588576" y="3361835"/>
            <a:ext cx="2049484" cy="94020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/>
          <p:nvPr/>
        </p:nvCxnSpPr>
        <p:spPr>
          <a:xfrm flipH="1">
            <a:off x="5027424" y="1554955"/>
            <a:ext cx="777661" cy="184003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 flipH="1">
            <a:off x="5701396" y="1840032"/>
            <a:ext cx="881350" cy="160678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986584" y="5430037"/>
            <a:ext cx="1101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AMC13</a:t>
            </a:r>
          </a:p>
          <a:p>
            <a:pPr algn="ctr"/>
            <a:r>
              <a:rPr kumimoji="1" lang="en-US" altLang="zh-CN" sz="2400" dirty="0" smtClean="0">
                <a:solidFill>
                  <a:srgbClr val="FF0000"/>
                </a:solidFill>
              </a:rPr>
              <a:t>  fiber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24811" y="4486495"/>
            <a:ext cx="137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PC </a:t>
            </a:r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Net cable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40218" y="5497217"/>
            <a:ext cx="1475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Data</a:t>
            </a:r>
            <a:r>
              <a:rPr kumimoji="1" lang="en-US" altLang="zh-CN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Fiber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81474" y="5522618"/>
            <a:ext cx="148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SC Fiber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42" y="1063704"/>
            <a:ext cx="3888183" cy="5438696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zh-CN" dirty="0"/>
              <a:t>Complete </a:t>
            </a:r>
            <a:r>
              <a:rPr kumimoji="1" lang="en-US" altLang="zh-CN" dirty="0" smtClean="0"/>
              <a:t>DEMO System  FE/BE</a:t>
            </a:r>
            <a:endParaRPr kumimoji="1" lang="en-US" altLang="zh-CN" sz="2800" dirty="0" smtClean="0"/>
          </a:p>
          <a:p>
            <a:pPr lvl="1"/>
            <a:r>
              <a:rPr kumimoji="1" lang="en-US" altLang="zh-CN" dirty="0"/>
              <a:t>2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ixFP</a:t>
            </a:r>
            <a:r>
              <a:rPr kumimoji="1" lang="en-US" altLang="zh-CN" sz="2400" dirty="0" smtClean="0"/>
              <a:t> cards</a:t>
            </a:r>
          </a:p>
          <a:p>
            <a:pPr lvl="2"/>
            <a:r>
              <a:rPr kumimoji="1" lang="en-US" altLang="zh-CN" dirty="0"/>
              <a:t>1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ixFP</a:t>
            </a:r>
            <a:r>
              <a:rPr kumimoji="1" lang="en-US" altLang="zh-CN" sz="2000" dirty="0" smtClean="0"/>
              <a:t> cards for slow control/processor</a:t>
            </a:r>
          </a:p>
          <a:p>
            <a:pPr lvl="2"/>
            <a:r>
              <a:rPr kumimoji="1" lang="en-US" altLang="zh-CN" sz="2000" dirty="0" smtClean="0"/>
              <a:t>1 </a:t>
            </a:r>
            <a:r>
              <a:rPr kumimoji="1" lang="en-US" altLang="zh-CN" sz="2000" dirty="0" err="1" smtClean="0"/>
              <a:t>ixFP</a:t>
            </a:r>
            <a:r>
              <a:rPr kumimoji="1" lang="en-US" altLang="zh-CN" sz="2000" dirty="0" smtClean="0"/>
              <a:t> cards for </a:t>
            </a:r>
            <a:r>
              <a:rPr kumimoji="1" lang="en-US" altLang="zh-CN" sz="2000" dirty="0" err="1" smtClean="0"/>
              <a:t>iRPC</a:t>
            </a:r>
            <a:r>
              <a:rPr kumimoji="1" lang="en-US" altLang="zh-CN" sz="2000" dirty="0" smtClean="0"/>
              <a:t> data source</a:t>
            </a:r>
          </a:p>
          <a:p>
            <a:pPr lvl="1"/>
            <a:r>
              <a:rPr kumimoji="1" lang="en-US" altLang="zh-CN" sz="2400" dirty="0" smtClean="0"/>
              <a:t>1 AMC13</a:t>
            </a:r>
          </a:p>
          <a:p>
            <a:pPr lvl="2"/>
            <a:r>
              <a:rPr kumimoji="1" lang="en-US" altLang="zh-CN" sz="2000" dirty="0" smtClean="0"/>
              <a:t>TTC/TTS</a:t>
            </a:r>
          </a:p>
          <a:p>
            <a:pPr lvl="2"/>
            <a:r>
              <a:rPr kumimoji="1" lang="en-US" altLang="zh-CN" sz="2000" dirty="0" smtClean="0"/>
              <a:t>Management </a:t>
            </a:r>
          </a:p>
          <a:p>
            <a:pPr lvl="1"/>
            <a:r>
              <a:rPr kumimoji="1" lang="en-US" altLang="zh-CN" sz="2400" dirty="0" smtClean="0"/>
              <a:t>1 MCH + 1 PC </a:t>
            </a:r>
          </a:p>
          <a:p>
            <a:pPr lvl="2"/>
            <a:r>
              <a:rPr kumimoji="1" lang="en-US" altLang="zh-CN" sz="2000" dirty="0" smtClean="0"/>
              <a:t>Slow control</a:t>
            </a:r>
          </a:p>
          <a:p>
            <a:pPr lvl="2"/>
            <a:r>
              <a:rPr kumimoji="1" lang="en-US" altLang="zh-CN" sz="2000" dirty="0" smtClean="0"/>
              <a:t>Management + data storage</a:t>
            </a:r>
            <a:endParaRPr kumimoji="1" lang="en-US" altLang="zh-CN" sz="2400" dirty="0" smtClean="0"/>
          </a:p>
          <a:p>
            <a:r>
              <a:rPr kumimoji="1" lang="en-US" altLang="zh-CN" sz="2800" dirty="0" smtClean="0"/>
              <a:t>Functions</a:t>
            </a:r>
          </a:p>
          <a:p>
            <a:pPr marL="400050" lvl="1" indent="0">
              <a:buNone/>
            </a:pPr>
            <a:r>
              <a:rPr kumimoji="1" lang="en-US" altLang="zh-CN" sz="2400" dirty="0" smtClean="0"/>
              <a:t>1. Emulation</a:t>
            </a:r>
            <a:r>
              <a:rPr kumimoji="1" lang="en-US" altLang="zh-CN" sz="2400" dirty="0"/>
              <a:t>/Development System 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pPr marL="400050" lvl="1" indent="0">
              <a:buNone/>
            </a:pPr>
            <a:r>
              <a:rPr kumimoji="1" lang="en-US" altLang="zh-CN" sz="2400" dirty="0"/>
              <a:t>2. </a:t>
            </a:r>
            <a:r>
              <a:rPr kumimoji="1" lang="en-US" altLang="zh-CN" sz="2400" dirty="0" smtClean="0"/>
              <a:t>Hardware, </a:t>
            </a:r>
            <a:r>
              <a:rPr kumimoji="1" lang="en-US" altLang="zh-CN" sz="2400" dirty="0"/>
              <a:t>GBT/</a:t>
            </a:r>
            <a:r>
              <a:rPr kumimoji="1" lang="en-US" altLang="zh-CN" sz="2400" dirty="0" smtClean="0"/>
              <a:t>GBT based </a:t>
            </a:r>
            <a:endParaRPr kumimoji="1" lang="en-US" altLang="zh-CN" sz="2400" dirty="0"/>
          </a:p>
          <a:p>
            <a:pPr marL="400050" lvl="1" indent="0">
              <a:buNone/>
            </a:pPr>
            <a:r>
              <a:rPr kumimoji="1" lang="en-US" altLang="zh-CN" sz="2400" dirty="0"/>
              <a:t>3. </a:t>
            </a:r>
            <a:r>
              <a:rPr kumimoji="1" lang="en-US" altLang="zh-CN" sz="2400" dirty="0" smtClean="0"/>
              <a:t>Detector Simulator/data source </a:t>
            </a:r>
          </a:p>
          <a:p>
            <a:pPr marL="400050" lvl="1" indent="0">
              <a:buNone/>
            </a:pPr>
            <a:r>
              <a:rPr kumimoji="1" lang="en-US" altLang="zh-CN" dirty="0" smtClean="0"/>
              <a:t>4. Fast/Slow control, cluster finding, data saving on to disk</a:t>
            </a:r>
            <a:endParaRPr kumimoji="1" lang="zh-CN" altLang="en-US" sz="2400" dirty="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2021/4/14</a:t>
            </a:r>
            <a:endParaRPr kumimoji="1"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Z.-A. LIU Mini-TDAQ R&amp;D</a:t>
            </a:r>
            <a:endParaRPr kumimoji="1" lang="zh-CN" altLang="en-US"/>
          </a:p>
        </p:txBody>
      </p:sp>
      <p:sp>
        <p:nvSpPr>
          <p:cNvPr id="24" name="幻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F8B9-395E-DD4E-B231-94429EFA7941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42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215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Some Trigger and DAQ basics are introduced in order to </a:t>
            </a:r>
            <a:r>
              <a:rPr lang="en-US" altLang="zh-CN" dirty="0" err="1" smtClean="0"/>
              <a:t>monimize</a:t>
            </a:r>
            <a:r>
              <a:rPr lang="en-US" altLang="zh-CN" dirty="0" smtClean="0"/>
              <a:t> argument on </a:t>
            </a:r>
            <a:r>
              <a:rPr lang="en-US" altLang="zh-CN" dirty="0" err="1" smtClean="0"/>
              <a:t>triggerless</a:t>
            </a:r>
            <a:r>
              <a:rPr lang="en-US" altLang="zh-CN" dirty="0"/>
              <a:t> </a:t>
            </a:r>
            <a:r>
              <a:rPr lang="en-US" altLang="zh-CN" dirty="0" smtClean="0"/>
              <a:t>idea</a:t>
            </a:r>
          </a:p>
          <a:p>
            <a:r>
              <a:rPr lang="en-US" altLang="zh-CN" dirty="0" smtClean="0"/>
              <a:t>Some new and future ideas are </a:t>
            </a:r>
            <a:r>
              <a:rPr lang="en-US" altLang="zh-CN" dirty="0" err="1" smtClean="0"/>
              <a:t>perspected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r>
              <a:rPr lang="en-US" altLang="zh-CN" dirty="0" smtClean="0"/>
              <a:t>A Proposal for TDAQ development is outlined </a:t>
            </a:r>
          </a:p>
          <a:p>
            <a:r>
              <a:rPr lang="en-US" altLang="zh-CN" dirty="0" smtClean="0"/>
              <a:t>Tasks and roadmap are </a:t>
            </a:r>
            <a:r>
              <a:rPr lang="en-US" altLang="zh-CN" dirty="0" err="1" smtClean="0"/>
              <a:t>forseed</a:t>
            </a:r>
            <a:endParaRPr lang="en-US" altLang="zh-CN" dirty="0"/>
          </a:p>
          <a:p>
            <a:r>
              <a:rPr lang="en-US" altLang="zh-CN" dirty="0" smtClean="0"/>
              <a:t>Comments and suggestions are welcome</a:t>
            </a:r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08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82" name="Object 2"/>
          <p:cNvGraphicFramePr>
            <a:graphicFrameLocks noChangeAspect="1"/>
          </p:cNvGraphicFramePr>
          <p:nvPr/>
        </p:nvGraphicFramePr>
        <p:xfrm>
          <a:off x="611188" y="1276350"/>
          <a:ext cx="7921625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Visio" r:id="rId4" imgW="10486949" imgH="7251192" progId="Visio.Drawing.11">
                  <p:embed/>
                </p:oleObj>
              </mc:Choice>
              <mc:Fallback>
                <p:oleObj name="Visio" r:id="rId4" imgW="10486949" imgH="7251192" progId="Visio.Drawing.11">
                  <p:embed/>
                  <p:pic>
                    <p:nvPicPr>
                      <p:cNvPr id="4812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76350"/>
                        <a:ext cx="7921625" cy="54879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684213" y="187325"/>
            <a:ext cx="80025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0" lang="en-US" altLang="zh-CN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DAQ</a:t>
            </a:r>
            <a:r>
              <a:rPr kumimoji="0" lang="zh-CN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系统部署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54C2-59CF-461A-BA5D-40E7D2146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1895" y="84903"/>
            <a:ext cx="9144000" cy="791936"/>
          </a:xfrm>
          <a:solidFill>
            <a:srgbClr val="FF99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chemeClr val="tx1"/>
                </a:solidFill>
              </a:rPr>
              <a:t>信号处理与控制的通用仪器装置</a:t>
            </a:r>
            <a:endParaRPr lang="zh-CN" altLang="en-US" sz="2800" dirty="0" smtClean="0">
              <a:solidFill>
                <a:srgbClr val="FFFF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428" y="978486"/>
            <a:ext cx="8229600" cy="529635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模拟信号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数字信号的处理方框图</a:t>
            </a:r>
            <a:endParaRPr lang="en-US" altLang="zh-CN" dirty="0" smtClean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 smtClean="0"/>
          </a:p>
          <a:p>
            <a:pPr lvl="1" eaLnBrk="1" hangingPunct="1"/>
            <a:endParaRPr lang="en-US" altLang="zh-CN" sz="2000" dirty="0" smtClean="0"/>
          </a:p>
          <a:p>
            <a:pPr lvl="1" eaLnBrk="1" hangingPunct="1"/>
            <a:r>
              <a:rPr lang="en-US" altLang="zh-CN" sz="2000" dirty="0" smtClean="0"/>
              <a:t>Pre-Amplifier</a:t>
            </a:r>
            <a:r>
              <a:rPr lang="zh-CN" altLang="en-US" sz="2000" dirty="0" smtClean="0"/>
              <a:t>（前放）</a:t>
            </a:r>
            <a:r>
              <a:rPr lang="en-US" altLang="zh-CN" sz="2000" dirty="0" smtClean="0"/>
              <a:t>: </a:t>
            </a:r>
            <a:r>
              <a:rPr lang="zh-CN" altLang="en-US" sz="2000" dirty="0" smtClean="0"/>
              <a:t>预放大微弱信号</a:t>
            </a:r>
            <a:endParaRPr lang="en-US" altLang="zh-CN" sz="2000" dirty="0" smtClean="0"/>
          </a:p>
          <a:p>
            <a:pPr lvl="1" eaLnBrk="1" hangingPunct="1"/>
            <a:r>
              <a:rPr lang="en-US" altLang="zh-CN" sz="2000" dirty="0" smtClean="0"/>
              <a:t>Main Amplifier</a:t>
            </a:r>
            <a:r>
              <a:rPr lang="zh-CN" altLang="en-US" sz="2000" dirty="0" smtClean="0"/>
              <a:t>（主放）</a:t>
            </a:r>
            <a:r>
              <a:rPr lang="en-US" altLang="zh-CN" sz="2000" dirty="0" smtClean="0"/>
              <a:t>: </a:t>
            </a:r>
            <a:r>
              <a:rPr lang="zh-CN" altLang="en-US" sz="2000" dirty="0" smtClean="0"/>
              <a:t>小信号放大</a:t>
            </a:r>
            <a:r>
              <a:rPr lang="en-US" altLang="zh-CN" sz="2000" dirty="0" smtClean="0"/>
              <a:t> </a:t>
            </a:r>
          </a:p>
          <a:p>
            <a:pPr lvl="1" eaLnBrk="1" hangingPunct="1"/>
            <a:r>
              <a:rPr lang="en-US" altLang="zh-CN" sz="2000" dirty="0" smtClean="0"/>
              <a:t>Digitizer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ADC/TDC</a:t>
            </a:r>
            <a:r>
              <a:rPr lang="zh-CN" altLang="en-US" sz="2000" dirty="0" smtClean="0"/>
              <a:t>）</a:t>
            </a:r>
            <a:r>
              <a:rPr lang="en-US" altLang="zh-CN" sz="2000" dirty="0" smtClean="0"/>
              <a:t>: </a:t>
            </a:r>
            <a:r>
              <a:rPr lang="zh-CN" altLang="en-US" sz="2000" dirty="0" smtClean="0"/>
              <a:t>模拟信号转换为数字信号</a:t>
            </a:r>
            <a:endParaRPr lang="en-US" altLang="zh-CN" sz="2000" dirty="0" smtClean="0"/>
          </a:p>
          <a:p>
            <a:pPr lvl="1" eaLnBrk="1" hangingPunct="1"/>
            <a:r>
              <a:rPr lang="en-US" altLang="zh-CN" sz="2000" dirty="0" smtClean="0"/>
              <a:t>Trigger</a:t>
            </a:r>
            <a:r>
              <a:rPr lang="zh-CN" altLang="en-US" sz="2000" dirty="0" smtClean="0"/>
              <a:t>（触发）：是数字化工作</a:t>
            </a:r>
            <a:endParaRPr lang="en-US" altLang="zh-CN" sz="2000" dirty="0" smtClean="0"/>
          </a:p>
          <a:p>
            <a:pPr lvl="1" eaLnBrk="1" hangingPunct="1"/>
            <a:r>
              <a:rPr lang="en-US" altLang="zh-CN" sz="2000" dirty="0" smtClean="0"/>
              <a:t>Readout</a:t>
            </a:r>
            <a:r>
              <a:rPr lang="zh-CN" altLang="en-US" sz="2000" dirty="0" smtClean="0"/>
              <a:t>（读出）</a:t>
            </a:r>
            <a:r>
              <a:rPr lang="en-US" altLang="zh-CN" sz="2000" dirty="0" smtClean="0"/>
              <a:t>: </a:t>
            </a:r>
            <a:r>
              <a:rPr lang="zh-CN" altLang="en-US" sz="2000" dirty="0" smtClean="0"/>
              <a:t>数据读出</a:t>
            </a:r>
            <a:endParaRPr lang="en-US" altLang="zh-CN" sz="2000" dirty="0" smtClean="0"/>
          </a:p>
          <a:p>
            <a:pPr lvl="1" eaLnBrk="1" hangingPunct="1"/>
            <a:r>
              <a:rPr lang="en-US" altLang="zh-CN" sz="2000" dirty="0" smtClean="0"/>
              <a:t>Processor</a:t>
            </a:r>
            <a:r>
              <a:rPr lang="zh-CN" altLang="en-US" sz="2000" dirty="0" smtClean="0"/>
              <a:t>（处理器）</a:t>
            </a:r>
            <a:r>
              <a:rPr lang="en-US" altLang="zh-CN" sz="2000" dirty="0" smtClean="0"/>
              <a:t>: data analysis and display</a:t>
            </a:r>
            <a:r>
              <a:rPr lang="zh-CN" altLang="en-US" sz="2000" dirty="0" smtClean="0"/>
              <a:t>数据分析与显示</a:t>
            </a:r>
            <a:r>
              <a:rPr lang="en-US" altLang="zh-CN" sz="2000" dirty="0" smtClean="0"/>
              <a:t> 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2266950" y="1557343"/>
            <a:ext cx="5562600" cy="238124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7971530" y="2414370"/>
            <a:ext cx="1132401" cy="9548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4019550" y="1687513"/>
            <a:ext cx="17526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6000750" y="2525713"/>
            <a:ext cx="1676400" cy="6889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2285088" y="2601913"/>
            <a:ext cx="1810662" cy="75564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4273554" y="2659969"/>
            <a:ext cx="1143000" cy="6127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514350" y="8588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zh-CN" sz="3200"/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882282" y="2754313"/>
            <a:ext cx="1371600" cy="5334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4" name="Text Box 13"/>
          <p:cNvSpPr txBox="1">
            <a:spLocks noChangeArrowheads="1"/>
          </p:cNvSpPr>
          <p:nvPr/>
        </p:nvSpPr>
        <p:spPr bwMode="auto">
          <a:xfrm>
            <a:off x="851802" y="2783341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 smtClean="0">
                <a:solidFill>
                  <a:srgbClr val="FFFF99"/>
                </a:solidFill>
                <a:latin typeface="Times New Roman" pitchFamily="18" charset="0"/>
              </a:rPr>
              <a:t>Detectors</a:t>
            </a:r>
            <a:endParaRPr kumimoji="1" lang="zh-CN" altLang="en-US" sz="2400" dirty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7185" name="Text Box 14"/>
          <p:cNvSpPr txBox="1">
            <a:spLocks noChangeArrowheads="1"/>
          </p:cNvSpPr>
          <p:nvPr/>
        </p:nvSpPr>
        <p:spPr bwMode="auto">
          <a:xfrm>
            <a:off x="915080" y="2492375"/>
            <a:ext cx="1471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200" dirty="0" smtClean="0">
                <a:solidFill>
                  <a:srgbClr val="002060"/>
                </a:solidFill>
                <a:latin typeface="Times New Roman" pitchFamily="18" charset="0"/>
              </a:rPr>
              <a:t>Weak Elec. Signals</a:t>
            </a:r>
            <a:endParaRPr kumimoji="1" lang="zh-CN" altLang="en-US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6" name="Text Box 15"/>
          <p:cNvSpPr txBox="1">
            <a:spLocks noChangeArrowheads="1"/>
          </p:cNvSpPr>
          <p:nvPr/>
        </p:nvSpPr>
        <p:spPr bwMode="auto">
          <a:xfrm>
            <a:off x="2357422" y="2643182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FE Electronics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7" name="Text Box 16"/>
          <p:cNvSpPr txBox="1">
            <a:spLocks noChangeArrowheads="1"/>
          </p:cNvSpPr>
          <p:nvPr/>
        </p:nvSpPr>
        <p:spPr bwMode="auto">
          <a:xfrm>
            <a:off x="2734665" y="3047741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200" dirty="0" smtClean="0">
                <a:solidFill>
                  <a:srgbClr val="002060"/>
                </a:solidFill>
                <a:latin typeface="Times New Roman" pitchFamily="18" charset="0"/>
              </a:rPr>
              <a:t>Amp. + Shaping</a:t>
            </a:r>
            <a:endParaRPr kumimoji="1" lang="zh-CN" altLang="en-US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8" name="Text Box 17"/>
          <p:cNvSpPr txBox="1">
            <a:spLocks noChangeArrowheads="1"/>
          </p:cNvSpPr>
          <p:nvPr/>
        </p:nvSpPr>
        <p:spPr bwMode="auto">
          <a:xfrm>
            <a:off x="4216404" y="272958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dirty="0" smtClean="0">
                <a:solidFill>
                  <a:srgbClr val="002060"/>
                </a:solidFill>
                <a:latin typeface="Times New Roman" pitchFamily="18" charset="0"/>
              </a:rPr>
              <a:t>Digitizer</a:t>
            </a:r>
            <a:endParaRPr kumimoji="1" lang="zh-CN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9" name="Text Box 18"/>
          <p:cNvSpPr txBox="1">
            <a:spLocks noChangeArrowheads="1"/>
          </p:cNvSpPr>
          <p:nvPr/>
        </p:nvSpPr>
        <p:spPr bwMode="auto">
          <a:xfrm>
            <a:off x="4000496" y="1709287"/>
            <a:ext cx="19288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Trigger/Fast Control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6000750" y="2648246"/>
            <a:ext cx="1581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err="1" smtClean="0">
                <a:solidFill>
                  <a:srgbClr val="002060"/>
                </a:solidFill>
                <a:latin typeface="Times New Roman" pitchFamily="18" charset="0"/>
              </a:rPr>
              <a:t>Onl</a:t>
            </a: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. Readout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91" name="Text Box 20"/>
          <p:cNvSpPr txBox="1">
            <a:spLocks noChangeArrowheads="1"/>
          </p:cNvSpPr>
          <p:nvPr/>
        </p:nvSpPr>
        <p:spPr bwMode="auto">
          <a:xfrm>
            <a:off x="7984103" y="2477415"/>
            <a:ext cx="1104589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 dirty="0" smtClean="0">
                <a:latin typeface="Times New Roman" pitchFamily="18" charset="0"/>
              </a:rPr>
              <a:t>Processing and Display </a:t>
            </a:r>
            <a:endParaRPr kumimoji="1" lang="zh-CN" altLang="en-US" sz="1600" dirty="0">
              <a:latin typeface="Times New Roman" pitchFamily="18" charset="0"/>
            </a:endParaRPr>
          </a:p>
        </p:txBody>
      </p:sp>
      <p:sp>
        <p:nvSpPr>
          <p:cNvPr id="7193" name="AutoShape 22"/>
          <p:cNvSpPr>
            <a:spLocks noChangeArrowheads="1"/>
          </p:cNvSpPr>
          <p:nvPr/>
        </p:nvSpPr>
        <p:spPr bwMode="auto">
          <a:xfrm>
            <a:off x="0" y="3341419"/>
            <a:ext cx="609600" cy="762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4" name="Text Box 23"/>
          <p:cNvSpPr txBox="1">
            <a:spLocks noChangeArrowheads="1"/>
          </p:cNvSpPr>
          <p:nvPr/>
        </p:nvSpPr>
        <p:spPr bwMode="auto">
          <a:xfrm>
            <a:off x="504918" y="3502525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dirty="0" smtClean="0">
                <a:solidFill>
                  <a:srgbClr val="7030A0"/>
                </a:solidFill>
                <a:latin typeface="Times New Roman" pitchFamily="18" charset="0"/>
              </a:rPr>
              <a:t>Phys. Process</a:t>
            </a:r>
            <a:endParaRPr kumimoji="1" lang="zh-CN" altLang="en-US" sz="16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7195" name="Line 24"/>
          <p:cNvSpPr>
            <a:spLocks noChangeShapeType="1"/>
          </p:cNvSpPr>
          <p:nvPr/>
        </p:nvSpPr>
        <p:spPr bwMode="auto">
          <a:xfrm flipV="1">
            <a:off x="411480" y="2686044"/>
            <a:ext cx="1239406" cy="1062996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6" name="Text Box 25"/>
          <p:cNvSpPr txBox="1">
            <a:spLocks noChangeArrowheads="1"/>
          </p:cNvSpPr>
          <p:nvPr/>
        </p:nvSpPr>
        <p:spPr bwMode="auto">
          <a:xfrm>
            <a:off x="871538" y="2017713"/>
            <a:ext cx="53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400">
                <a:solidFill>
                  <a:schemeClr val="bg1"/>
                </a:solidFill>
                <a:latin typeface="Times New Roman" pitchFamily="18" charset="0"/>
              </a:rPr>
              <a:t>粒子</a:t>
            </a:r>
          </a:p>
        </p:txBody>
      </p:sp>
      <p:sp>
        <p:nvSpPr>
          <p:cNvPr id="7198" name="Line 27"/>
          <p:cNvSpPr>
            <a:spLocks noChangeShapeType="1"/>
          </p:cNvSpPr>
          <p:nvPr/>
        </p:nvSpPr>
        <p:spPr bwMode="auto">
          <a:xfrm flipV="1">
            <a:off x="4095750" y="2979737"/>
            <a:ext cx="190500" cy="31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9" name="Line 28"/>
          <p:cNvSpPr>
            <a:spLocks noChangeShapeType="1"/>
          </p:cNvSpPr>
          <p:nvPr/>
        </p:nvSpPr>
        <p:spPr bwMode="auto">
          <a:xfrm flipV="1">
            <a:off x="5399088" y="2982913"/>
            <a:ext cx="601662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0" name="Line 29"/>
          <p:cNvSpPr>
            <a:spLocks noChangeShapeType="1"/>
          </p:cNvSpPr>
          <p:nvPr/>
        </p:nvSpPr>
        <p:spPr bwMode="auto">
          <a:xfrm>
            <a:off x="3181350" y="19923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1" name="Line 30"/>
          <p:cNvSpPr>
            <a:spLocks noChangeShapeType="1"/>
          </p:cNvSpPr>
          <p:nvPr/>
        </p:nvSpPr>
        <p:spPr bwMode="auto">
          <a:xfrm>
            <a:off x="6838950" y="20685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2" name="Line 31"/>
          <p:cNvSpPr>
            <a:spLocks noChangeShapeType="1"/>
          </p:cNvSpPr>
          <p:nvPr/>
        </p:nvSpPr>
        <p:spPr bwMode="auto">
          <a:xfrm>
            <a:off x="5010150" y="23733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4" name="Line 33"/>
          <p:cNvSpPr>
            <a:spLocks noChangeShapeType="1"/>
          </p:cNvSpPr>
          <p:nvPr/>
        </p:nvSpPr>
        <p:spPr bwMode="auto">
          <a:xfrm>
            <a:off x="7707630" y="292354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5" name="Line 34"/>
          <p:cNvSpPr>
            <a:spLocks noChangeShapeType="1"/>
          </p:cNvSpPr>
          <p:nvPr/>
        </p:nvSpPr>
        <p:spPr bwMode="auto">
          <a:xfrm>
            <a:off x="5772150" y="206851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6" name="Line 35"/>
          <p:cNvSpPr>
            <a:spLocks noChangeShapeType="1"/>
          </p:cNvSpPr>
          <p:nvPr/>
        </p:nvSpPr>
        <p:spPr bwMode="auto">
          <a:xfrm>
            <a:off x="3181350" y="1992313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7" name="Text Box 37"/>
          <p:cNvSpPr txBox="1">
            <a:spLocks noChangeArrowheads="1"/>
          </p:cNvSpPr>
          <p:nvPr/>
        </p:nvSpPr>
        <p:spPr bwMode="auto">
          <a:xfrm>
            <a:off x="4286250" y="3505201"/>
            <a:ext cx="1504950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Slow Control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5715000" y="3714752"/>
            <a:ext cx="20478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51" name="直接箭头连接符 50"/>
          <p:cNvCxnSpPr/>
          <p:nvPr/>
        </p:nvCxnSpPr>
        <p:spPr>
          <a:xfrm rot="16200000" flipV="1">
            <a:off x="7434265" y="3357562"/>
            <a:ext cx="714374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rot="10800000">
            <a:off x="1869743" y="3684896"/>
            <a:ext cx="2521288" cy="1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rot="16200000" flipV="1">
            <a:off x="1658650" y="3501097"/>
            <a:ext cx="354696" cy="129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1383076" y="1685026"/>
            <a:ext cx="9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Analog</a:t>
            </a:r>
            <a:endParaRPr kumimoji="1"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7885020" y="1636228"/>
            <a:ext cx="8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Digital</a:t>
            </a:r>
            <a:endParaRPr kumimoji="1" lang="zh-CN" altLang="en-US" dirty="0"/>
          </a:p>
        </p:txBody>
      </p:sp>
      <p:cxnSp>
        <p:nvCxnSpPr>
          <p:cNvPr id="4" name="直线箭头连接符 3"/>
          <p:cNvCxnSpPr>
            <a:stCxn id="2" idx="2"/>
          </p:cNvCxnSpPr>
          <p:nvPr/>
        </p:nvCxnSpPr>
        <p:spPr>
          <a:xfrm>
            <a:off x="1841201" y="2054358"/>
            <a:ext cx="346569" cy="523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箭头连接符 63"/>
          <p:cNvCxnSpPr/>
          <p:nvPr/>
        </p:nvCxnSpPr>
        <p:spPr>
          <a:xfrm flipH="1">
            <a:off x="6425004" y="1716341"/>
            <a:ext cx="1515813" cy="3082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线箭头连接符 64"/>
          <p:cNvCxnSpPr/>
          <p:nvPr/>
        </p:nvCxnSpPr>
        <p:spPr>
          <a:xfrm>
            <a:off x="2146001" y="2082508"/>
            <a:ext cx="2028365" cy="7845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/>
          <p:cNvCxnSpPr/>
          <p:nvPr/>
        </p:nvCxnSpPr>
        <p:spPr>
          <a:xfrm>
            <a:off x="2235536" y="1882809"/>
            <a:ext cx="844945" cy="179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线箭头连接符 66"/>
          <p:cNvCxnSpPr/>
          <p:nvPr/>
        </p:nvCxnSpPr>
        <p:spPr>
          <a:xfrm flipH="1">
            <a:off x="5155091" y="1931615"/>
            <a:ext cx="2824966" cy="5707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线箭头连接符 68"/>
          <p:cNvCxnSpPr/>
          <p:nvPr/>
        </p:nvCxnSpPr>
        <p:spPr>
          <a:xfrm flipH="1">
            <a:off x="5632880" y="2046289"/>
            <a:ext cx="2449283" cy="8836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线箭头连接符 70"/>
          <p:cNvCxnSpPr>
            <a:endCxn id="7204" idx="0"/>
          </p:cNvCxnSpPr>
          <p:nvPr/>
        </p:nvCxnSpPr>
        <p:spPr>
          <a:xfrm flipH="1">
            <a:off x="7707630" y="1972343"/>
            <a:ext cx="740681" cy="951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线箭头连接符 73"/>
          <p:cNvCxnSpPr>
            <a:stCxn id="59" idx="2"/>
          </p:cNvCxnSpPr>
          <p:nvPr/>
        </p:nvCxnSpPr>
        <p:spPr>
          <a:xfrm flipH="1">
            <a:off x="6638752" y="2005560"/>
            <a:ext cx="1659321" cy="1678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877646" y="4577240"/>
            <a:ext cx="175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Digital signal</a:t>
            </a:r>
          </a:p>
          <a:p>
            <a:r>
              <a:rPr kumimoji="1" lang="en-US" altLang="zh-CN" dirty="0" smtClean="0"/>
              <a:t>standardization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045984" y="38774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模拟部分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309616" y="38978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模拟部分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428" y="978486"/>
            <a:ext cx="8229600" cy="529635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整个实验装置集成到一个小盒子</a:t>
            </a:r>
            <a:endParaRPr lang="en-US" altLang="zh-CN" dirty="0" smtClean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 smtClean="0"/>
          </a:p>
          <a:p>
            <a:pPr lvl="1" eaLnBrk="1" hangingPunct="1"/>
            <a:endParaRPr lang="en-US" altLang="zh-CN" sz="2000" dirty="0" smtClean="0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2266950" y="1557343"/>
            <a:ext cx="5562600" cy="238124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7971530" y="2414370"/>
            <a:ext cx="1132401" cy="9548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4019550" y="1687513"/>
            <a:ext cx="17526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6000750" y="2525713"/>
            <a:ext cx="1676400" cy="6889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2285088" y="2601913"/>
            <a:ext cx="1810662" cy="75564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4273554" y="2659969"/>
            <a:ext cx="1143000" cy="6127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514350" y="8588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zh-CN" sz="3200"/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882282" y="2754313"/>
            <a:ext cx="1371600" cy="5334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4" name="Text Box 13"/>
          <p:cNvSpPr txBox="1">
            <a:spLocks noChangeArrowheads="1"/>
          </p:cNvSpPr>
          <p:nvPr/>
        </p:nvSpPr>
        <p:spPr bwMode="auto">
          <a:xfrm>
            <a:off x="851802" y="2783341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 smtClean="0">
                <a:solidFill>
                  <a:srgbClr val="FFFF99"/>
                </a:solidFill>
                <a:latin typeface="Times New Roman" pitchFamily="18" charset="0"/>
              </a:rPr>
              <a:t>Detectors</a:t>
            </a:r>
            <a:endParaRPr kumimoji="1" lang="zh-CN" altLang="en-US" sz="2400" dirty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7185" name="Text Box 14"/>
          <p:cNvSpPr txBox="1">
            <a:spLocks noChangeArrowheads="1"/>
          </p:cNvSpPr>
          <p:nvPr/>
        </p:nvSpPr>
        <p:spPr bwMode="auto">
          <a:xfrm>
            <a:off x="915080" y="2492375"/>
            <a:ext cx="1471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200" dirty="0" smtClean="0">
                <a:solidFill>
                  <a:srgbClr val="002060"/>
                </a:solidFill>
                <a:latin typeface="Times New Roman" pitchFamily="18" charset="0"/>
              </a:rPr>
              <a:t>Weak Elec. Signals</a:t>
            </a:r>
            <a:endParaRPr kumimoji="1" lang="zh-CN" altLang="en-US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6" name="Text Box 15"/>
          <p:cNvSpPr txBox="1">
            <a:spLocks noChangeArrowheads="1"/>
          </p:cNvSpPr>
          <p:nvPr/>
        </p:nvSpPr>
        <p:spPr bwMode="auto">
          <a:xfrm>
            <a:off x="2357422" y="2643182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FE Electronics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7" name="Text Box 16"/>
          <p:cNvSpPr txBox="1">
            <a:spLocks noChangeArrowheads="1"/>
          </p:cNvSpPr>
          <p:nvPr/>
        </p:nvSpPr>
        <p:spPr bwMode="auto">
          <a:xfrm>
            <a:off x="2800350" y="313531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200" dirty="0" smtClean="0">
                <a:solidFill>
                  <a:srgbClr val="002060"/>
                </a:solidFill>
                <a:latin typeface="Times New Roman" pitchFamily="18" charset="0"/>
              </a:rPr>
              <a:t>Amp. + Shaping</a:t>
            </a:r>
            <a:endParaRPr kumimoji="1" lang="zh-CN" altLang="en-US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8" name="Text Box 17"/>
          <p:cNvSpPr txBox="1">
            <a:spLocks noChangeArrowheads="1"/>
          </p:cNvSpPr>
          <p:nvPr/>
        </p:nvSpPr>
        <p:spPr bwMode="auto">
          <a:xfrm>
            <a:off x="4216404" y="272958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dirty="0" smtClean="0">
                <a:solidFill>
                  <a:srgbClr val="002060"/>
                </a:solidFill>
                <a:latin typeface="Times New Roman" pitchFamily="18" charset="0"/>
              </a:rPr>
              <a:t>Digitizer</a:t>
            </a:r>
            <a:endParaRPr kumimoji="1" lang="zh-CN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9" name="Text Box 18"/>
          <p:cNvSpPr txBox="1">
            <a:spLocks noChangeArrowheads="1"/>
          </p:cNvSpPr>
          <p:nvPr/>
        </p:nvSpPr>
        <p:spPr bwMode="auto">
          <a:xfrm>
            <a:off x="4000496" y="1709287"/>
            <a:ext cx="19288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Trigger/Fast Control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6000750" y="2648246"/>
            <a:ext cx="1581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err="1" smtClean="0">
                <a:solidFill>
                  <a:srgbClr val="002060"/>
                </a:solidFill>
                <a:latin typeface="Times New Roman" pitchFamily="18" charset="0"/>
              </a:rPr>
              <a:t>Onl</a:t>
            </a: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. Readout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91" name="Text Box 20"/>
          <p:cNvSpPr txBox="1">
            <a:spLocks noChangeArrowheads="1"/>
          </p:cNvSpPr>
          <p:nvPr/>
        </p:nvSpPr>
        <p:spPr bwMode="auto">
          <a:xfrm>
            <a:off x="7984103" y="2477415"/>
            <a:ext cx="1104589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 dirty="0" smtClean="0">
                <a:latin typeface="Times New Roman" pitchFamily="18" charset="0"/>
              </a:rPr>
              <a:t>Processing and Display </a:t>
            </a:r>
            <a:endParaRPr kumimoji="1" lang="zh-CN" altLang="en-US" sz="1600" dirty="0">
              <a:latin typeface="Times New Roman" pitchFamily="18" charset="0"/>
            </a:endParaRPr>
          </a:p>
        </p:txBody>
      </p:sp>
      <p:sp>
        <p:nvSpPr>
          <p:cNvPr id="7193" name="AutoShape 22"/>
          <p:cNvSpPr>
            <a:spLocks noChangeArrowheads="1"/>
          </p:cNvSpPr>
          <p:nvPr/>
        </p:nvSpPr>
        <p:spPr bwMode="auto">
          <a:xfrm>
            <a:off x="0" y="3341419"/>
            <a:ext cx="609600" cy="762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4" name="Text Box 23"/>
          <p:cNvSpPr txBox="1">
            <a:spLocks noChangeArrowheads="1"/>
          </p:cNvSpPr>
          <p:nvPr/>
        </p:nvSpPr>
        <p:spPr bwMode="auto">
          <a:xfrm>
            <a:off x="504918" y="3502525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dirty="0" smtClean="0">
                <a:solidFill>
                  <a:srgbClr val="7030A0"/>
                </a:solidFill>
                <a:latin typeface="Times New Roman" pitchFamily="18" charset="0"/>
              </a:rPr>
              <a:t>Phys. Process</a:t>
            </a:r>
            <a:endParaRPr kumimoji="1" lang="zh-CN" altLang="en-US" sz="16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7195" name="Line 24"/>
          <p:cNvSpPr>
            <a:spLocks noChangeShapeType="1"/>
          </p:cNvSpPr>
          <p:nvPr/>
        </p:nvSpPr>
        <p:spPr bwMode="auto">
          <a:xfrm flipV="1">
            <a:off x="411480" y="2686044"/>
            <a:ext cx="1239406" cy="1062996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6" name="Text Box 25"/>
          <p:cNvSpPr txBox="1">
            <a:spLocks noChangeArrowheads="1"/>
          </p:cNvSpPr>
          <p:nvPr/>
        </p:nvSpPr>
        <p:spPr bwMode="auto">
          <a:xfrm>
            <a:off x="871538" y="2017713"/>
            <a:ext cx="53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400">
                <a:solidFill>
                  <a:schemeClr val="bg1"/>
                </a:solidFill>
                <a:latin typeface="Times New Roman" pitchFamily="18" charset="0"/>
              </a:rPr>
              <a:t>粒子</a:t>
            </a:r>
          </a:p>
        </p:txBody>
      </p:sp>
      <p:sp>
        <p:nvSpPr>
          <p:cNvPr id="7198" name="Line 27"/>
          <p:cNvSpPr>
            <a:spLocks noChangeShapeType="1"/>
          </p:cNvSpPr>
          <p:nvPr/>
        </p:nvSpPr>
        <p:spPr bwMode="auto">
          <a:xfrm flipV="1">
            <a:off x="4095750" y="2979737"/>
            <a:ext cx="190500" cy="31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9" name="Line 28"/>
          <p:cNvSpPr>
            <a:spLocks noChangeShapeType="1"/>
          </p:cNvSpPr>
          <p:nvPr/>
        </p:nvSpPr>
        <p:spPr bwMode="auto">
          <a:xfrm flipV="1">
            <a:off x="5399088" y="2982913"/>
            <a:ext cx="601662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0" name="Line 29"/>
          <p:cNvSpPr>
            <a:spLocks noChangeShapeType="1"/>
          </p:cNvSpPr>
          <p:nvPr/>
        </p:nvSpPr>
        <p:spPr bwMode="auto">
          <a:xfrm>
            <a:off x="3181350" y="19923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1" name="Line 30"/>
          <p:cNvSpPr>
            <a:spLocks noChangeShapeType="1"/>
          </p:cNvSpPr>
          <p:nvPr/>
        </p:nvSpPr>
        <p:spPr bwMode="auto">
          <a:xfrm>
            <a:off x="6838950" y="20685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2" name="Line 31"/>
          <p:cNvSpPr>
            <a:spLocks noChangeShapeType="1"/>
          </p:cNvSpPr>
          <p:nvPr/>
        </p:nvSpPr>
        <p:spPr bwMode="auto">
          <a:xfrm>
            <a:off x="5010150" y="23733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4" name="Line 33"/>
          <p:cNvSpPr>
            <a:spLocks noChangeShapeType="1"/>
          </p:cNvSpPr>
          <p:nvPr/>
        </p:nvSpPr>
        <p:spPr bwMode="auto">
          <a:xfrm>
            <a:off x="7707630" y="292354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5" name="Line 34"/>
          <p:cNvSpPr>
            <a:spLocks noChangeShapeType="1"/>
          </p:cNvSpPr>
          <p:nvPr/>
        </p:nvSpPr>
        <p:spPr bwMode="auto">
          <a:xfrm>
            <a:off x="5772150" y="206851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6" name="Line 35"/>
          <p:cNvSpPr>
            <a:spLocks noChangeShapeType="1"/>
          </p:cNvSpPr>
          <p:nvPr/>
        </p:nvSpPr>
        <p:spPr bwMode="auto">
          <a:xfrm>
            <a:off x="3181350" y="1992313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7" name="Text Box 37"/>
          <p:cNvSpPr txBox="1">
            <a:spLocks noChangeArrowheads="1"/>
          </p:cNvSpPr>
          <p:nvPr/>
        </p:nvSpPr>
        <p:spPr bwMode="auto">
          <a:xfrm>
            <a:off x="4286250" y="3505201"/>
            <a:ext cx="1504950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Slow Control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5715000" y="3714752"/>
            <a:ext cx="20478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51" name="直接箭头连接符 50"/>
          <p:cNvCxnSpPr/>
          <p:nvPr/>
        </p:nvCxnSpPr>
        <p:spPr>
          <a:xfrm rot="16200000" flipV="1">
            <a:off x="7434265" y="3357562"/>
            <a:ext cx="714374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rot="10800000">
            <a:off x="1869743" y="3684896"/>
            <a:ext cx="2521288" cy="1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rot="16200000" flipV="1">
            <a:off x="1658650" y="3501097"/>
            <a:ext cx="354696" cy="129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5" name="图片 4" descr="IMG_20160721_175727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68" y="4011380"/>
            <a:ext cx="2701983" cy="2002420"/>
          </a:xfrm>
          <a:prstGeom prst="rect">
            <a:avLst/>
          </a:prstGeom>
        </p:spPr>
      </p:pic>
      <p:pic>
        <p:nvPicPr>
          <p:cNvPr id="8" name="图片 7" descr="IMG_20160721_175754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94" y="3994210"/>
            <a:ext cx="2725152" cy="2019590"/>
          </a:xfrm>
          <a:prstGeom prst="rect">
            <a:avLst/>
          </a:prstGeom>
        </p:spPr>
      </p:pic>
      <p:pic>
        <p:nvPicPr>
          <p:cNvPr id="9" name="图片 8" descr="IMG_20160721_175915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0" y="3986220"/>
            <a:ext cx="2748813" cy="20371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31605" y="6111368"/>
            <a:ext cx="672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PMT(left),TOF( middle, right) exercise setup for RT School 2016 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5249"/>
            <a:ext cx="9144000" cy="872367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</a:rPr>
              <a:t>趋势</a:t>
            </a:r>
            <a:r>
              <a:rPr lang="en-US" altLang="zh-CN" sz="3200" dirty="0">
                <a:solidFill>
                  <a:schemeClr val="tx1"/>
                </a:solidFill>
              </a:rPr>
              <a:t> 1: </a:t>
            </a:r>
            <a:r>
              <a:rPr lang="zh-CN" altLang="en-US" sz="3200" dirty="0">
                <a:solidFill>
                  <a:schemeClr val="tx1"/>
                </a:solidFill>
              </a:rPr>
              <a:t>实验装置的小型化</a:t>
            </a:r>
            <a:r>
              <a:rPr lang="en-US" altLang="zh-CN" sz="3200" dirty="0">
                <a:solidFill>
                  <a:schemeClr val="tx1"/>
                </a:solidFill>
              </a:rPr>
              <a:t>:</a:t>
            </a:r>
            <a:br>
              <a:rPr lang="en-US" altLang="zh-CN" sz="3200" dirty="0">
                <a:solidFill>
                  <a:schemeClr val="tx1"/>
                </a:solidFill>
              </a:rPr>
            </a:br>
            <a:r>
              <a:rPr lang="en-US" altLang="zh-CN" sz="3200" dirty="0">
                <a:solidFill>
                  <a:schemeClr val="tx1"/>
                </a:solidFill>
              </a:rPr>
              <a:t> </a:t>
            </a:r>
            <a:r>
              <a:rPr lang="zh-CN" altLang="en-US" sz="3200" dirty="0">
                <a:solidFill>
                  <a:schemeClr val="tx1"/>
                </a:solidFill>
              </a:rPr>
              <a:t>低电平／低功耗和快速数据传输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045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Trigger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60120" y="1247903"/>
            <a:ext cx="6480175" cy="51429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 smtClean="0"/>
              <a:t>Trigger</a:t>
            </a:r>
            <a:endParaRPr lang="zh-CN" altLang="en-US" sz="2800" b="1" dirty="0"/>
          </a:p>
          <a:p>
            <a:pPr lvl="1">
              <a:lnSpc>
                <a:spcPct val="80000"/>
              </a:lnSpc>
            </a:pPr>
            <a:r>
              <a:rPr lang="en-US" altLang="zh-CN" sz="2400" dirty="0" smtClean="0"/>
              <a:t>lever </a:t>
            </a:r>
            <a:r>
              <a:rPr lang="en-US" altLang="zh-CN" sz="2400" dirty="0"/>
              <a:t>that activates the firing mechanism of a </a:t>
            </a:r>
            <a:r>
              <a:rPr lang="en-US" altLang="zh-CN" sz="2400" dirty="0" smtClean="0"/>
              <a:t>gun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WIKI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lvl="1">
              <a:lnSpc>
                <a:spcPct val="80000"/>
              </a:lnSpc>
            </a:pPr>
            <a:r>
              <a:rPr lang="en-US" altLang="zh-CN" sz="2400" dirty="0"/>
              <a:t>a small device that releases a spring or catch and so sets off a mechanism, especially in order to fire a </a:t>
            </a:r>
            <a:r>
              <a:rPr lang="en-US" altLang="zh-CN" sz="2400" dirty="0" smtClean="0"/>
              <a:t>gun(</a:t>
            </a:r>
            <a:r>
              <a:rPr lang="en-US" altLang="zh-CN" sz="2400" dirty="0" err="1" smtClean="0"/>
              <a:t>bing</a:t>
            </a:r>
            <a:r>
              <a:rPr lang="en-US" altLang="zh-CN" sz="2400" dirty="0" smtClean="0"/>
              <a:t>)</a:t>
            </a:r>
            <a:endParaRPr lang="en-US" altLang="zh-CN" sz="2400" dirty="0"/>
          </a:p>
          <a:p>
            <a:pPr>
              <a:lnSpc>
                <a:spcPct val="80000"/>
              </a:lnSpc>
            </a:pPr>
            <a:r>
              <a:rPr lang="en-US" altLang="zh-CN" sz="2800" dirty="0" smtClean="0"/>
              <a:t>Oscilloscope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Signal catching</a:t>
            </a:r>
            <a:r>
              <a:rPr lang="zh-CN" altLang="en-US" sz="2800" dirty="0" smtClean="0"/>
              <a:t>）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 smtClean="0"/>
              <a:t>Trigger Level: Adjustable level to get a </a:t>
            </a:r>
            <a:r>
              <a:rPr lang="en-US" altLang="zh-CN" sz="2400" dirty="0"/>
              <a:t>stable signal shape on the </a:t>
            </a:r>
            <a:r>
              <a:rPr lang="en-US" altLang="zh-CN" sz="2400" dirty="0" smtClean="0"/>
              <a:t>screen, only</a:t>
            </a:r>
            <a:r>
              <a:rPr lang="en-US" altLang="zh-CN" sz="2400" dirty="0"/>
              <a:t> sweeps if the input signal reaches the set trigger point; otherwise (on an analog oscilloscope) the screen is blank or (on a digital oscilloscope) frozen on the last acquired waveform.</a:t>
            </a:r>
          </a:p>
          <a:p>
            <a:pPr lvl="1">
              <a:lnSpc>
                <a:spcPct val="80000"/>
              </a:lnSpc>
            </a:pPr>
            <a:endParaRPr lang="zh-CN" altLang="en-US" sz="2400" dirty="0" smtClean="0"/>
          </a:p>
          <a:p>
            <a:pPr>
              <a:lnSpc>
                <a:spcPct val="80000"/>
              </a:lnSpc>
            </a:pPr>
            <a:r>
              <a:rPr lang="en-US" altLang="zh-CN" sz="2800" dirty="0" smtClean="0"/>
              <a:t>Digital signal analyzer (debugging)</a:t>
            </a:r>
            <a:endParaRPr lang="zh-CN" altLang="en-US" sz="2800" dirty="0" smtClean="0"/>
          </a:p>
          <a:p>
            <a:pPr lvl="1">
              <a:lnSpc>
                <a:spcPct val="80000"/>
              </a:lnSpc>
            </a:pPr>
            <a:r>
              <a:rPr lang="en-US" altLang="zh-CN" sz="2400" dirty="0" smtClean="0"/>
              <a:t>Trigger mode:</a:t>
            </a:r>
            <a:r>
              <a:rPr lang="en-US" altLang="zh-CN" dirty="0"/>
              <a:t> a number of advanced trigger types that enable you to capture a stable waveform even with complex signals. This makes them ideal for troubleshooting glitches, timing violations, </a:t>
            </a:r>
            <a:r>
              <a:rPr lang="en-US" altLang="zh-CN" dirty="0" err="1"/>
              <a:t>overvoltages</a:t>
            </a:r>
            <a:r>
              <a:rPr lang="en-US" altLang="zh-CN" dirty="0"/>
              <a:t> and dropouts in analog and digital circuits.</a:t>
            </a:r>
            <a:endParaRPr lang="en-US" altLang="zh-CN" sz="2800" dirty="0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79D9-4656-417A-A192-E4E31A5E8C4B}" type="slidenum">
              <a:rPr lang="en-US" altLang="zh-CN"/>
              <a:pPr/>
              <a:t>3</a:t>
            </a:fld>
            <a:endParaRPr lang="en-US" altLang="zh-CN"/>
          </a:p>
        </p:txBody>
      </p:sp>
      <p:pic>
        <p:nvPicPr>
          <p:cNvPr id="199685" name="Picture 5" descr="gun trig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5856" y="1383058"/>
            <a:ext cx="1152525" cy="1285875"/>
          </a:xfrm>
          <a:prstGeom prst="rect">
            <a:avLst/>
          </a:prstGeom>
          <a:noFill/>
        </p:spPr>
      </p:pic>
      <p:pic>
        <p:nvPicPr>
          <p:cNvPr id="199687" name="Picture 7" descr="317559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9604" y="1268760"/>
            <a:ext cx="1305897" cy="1106692"/>
          </a:xfrm>
          <a:prstGeom prst="rect">
            <a:avLst/>
          </a:prstGeom>
          <a:noFill/>
        </p:spPr>
      </p:pic>
      <p:pic>
        <p:nvPicPr>
          <p:cNvPr id="199689" name="Picture 9" descr="AFG3000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1150" y="3789363"/>
            <a:ext cx="2303463" cy="2303462"/>
          </a:xfrm>
          <a:prstGeom prst="rect">
            <a:avLst/>
          </a:prstGeom>
          <a:noFill/>
        </p:spPr>
      </p:pic>
      <p:pic>
        <p:nvPicPr>
          <p:cNvPr id="10" name="图片 9" descr="屏幕快照 2017-11-16 23.15.3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21" y="2717387"/>
            <a:ext cx="2787374" cy="5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49"/>
            <a:ext cx="9144000" cy="791936"/>
          </a:xfrm>
          <a:solidFill>
            <a:srgbClr val="FF99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chemeClr val="tx1"/>
                </a:solidFill>
              </a:rPr>
              <a:t>趋势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1: </a:t>
            </a:r>
            <a:r>
              <a:rPr lang="zh-CN" altLang="en-US" sz="2800" dirty="0" smtClean="0">
                <a:solidFill>
                  <a:schemeClr val="tx1"/>
                </a:solidFill>
              </a:rPr>
              <a:t>实验装置的小型化</a:t>
            </a:r>
            <a:r>
              <a:rPr lang="en-US" altLang="zh-CN" sz="2800" dirty="0" smtClean="0">
                <a:solidFill>
                  <a:schemeClr val="tx1"/>
                </a:solidFill>
              </a:rPr>
              <a:t>:</a:t>
            </a:r>
            <a:r>
              <a:rPr lang="en-US" altLang="zh-CN" sz="2800" dirty="0">
                <a:solidFill>
                  <a:schemeClr val="tx1"/>
                </a:solidFill>
              </a:rPr>
              <a:t/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</a:rPr>
              <a:t>低电平／低功耗和快速数据传输（续）</a:t>
            </a:r>
            <a:endParaRPr lang="zh-CN" altLang="en-US" sz="2800" dirty="0" smtClean="0">
              <a:solidFill>
                <a:srgbClr val="FFFF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68" y="978486"/>
            <a:ext cx="8917572" cy="5296355"/>
          </a:xfrm>
        </p:spPr>
        <p:txBody>
          <a:bodyPr/>
          <a:lstStyle/>
          <a:p>
            <a:pPr lvl="1" eaLnBrk="1" hangingPunct="1"/>
            <a:r>
              <a:rPr lang="zh-CN" altLang="en-US" sz="2400" dirty="0" smtClean="0"/>
              <a:t>甚至通过微电子芯片技术集成为手持系统</a:t>
            </a:r>
            <a:endParaRPr lang="en-US" altLang="zh-CN" sz="2400" dirty="0" smtClean="0"/>
          </a:p>
          <a:p>
            <a:pPr lvl="1" eaLnBrk="1" hangingPunct="1"/>
            <a:r>
              <a:rPr lang="en-US" altLang="zh-CN" sz="2400" dirty="0" smtClean="0"/>
              <a:t>ASICs: Application Specific Integrate Circuits</a:t>
            </a:r>
            <a:r>
              <a:rPr lang="zh-CN" altLang="en-US" sz="2400" dirty="0" smtClean="0"/>
              <a:t>专用集成电路</a:t>
            </a:r>
            <a:endParaRPr lang="en-US" altLang="zh-CN" sz="2400" dirty="0" smtClean="0"/>
          </a:p>
          <a:p>
            <a:pPr lvl="1" eaLnBrk="1" hangingPunct="1"/>
            <a:r>
              <a:rPr lang="en-US" altLang="zh-CN" sz="2400" dirty="0" err="1" smtClean="0"/>
              <a:t>FPGA:Field</a:t>
            </a:r>
            <a:r>
              <a:rPr lang="en-US" altLang="zh-CN" sz="2400" dirty="0" smtClean="0"/>
              <a:t> Programmable Gate Array</a:t>
            </a:r>
            <a:r>
              <a:rPr lang="zh-CN" altLang="en-US" sz="2400" dirty="0" smtClean="0"/>
              <a:t>现场可编程逻辑阵列</a:t>
            </a:r>
            <a:endParaRPr lang="en-US" altLang="zh-CN" sz="2400" dirty="0" smtClean="0"/>
          </a:p>
          <a:p>
            <a:pPr lvl="1" eaLnBrk="1" hangingPunct="1"/>
            <a:r>
              <a:rPr lang="en-US" altLang="zh-CN" sz="2400" dirty="0" smtClean="0"/>
              <a:t>System on Chip</a:t>
            </a:r>
            <a:r>
              <a:rPr lang="zh-CN" altLang="en-US" sz="2400" dirty="0" smtClean="0"/>
              <a:t>片上系统</a:t>
            </a:r>
            <a:endParaRPr lang="en-US" altLang="zh-CN" sz="2400" dirty="0" smtClean="0"/>
          </a:p>
          <a:p>
            <a:pPr lvl="1" eaLnBrk="1" hangingPunct="1"/>
            <a:r>
              <a:rPr lang="en-US" altLang="zh-CN" sz="2400" dirty="0" smtClean="0"/>
              <a:t>Experiment on Chip</a:t>
            </a:r>
            <a:r>
              <a:rPr lang="zh-CN" altLang="en-US" sz="2400" dirty="0" smtClean="0"/>
              <a:t>片上实验</a:t>
            </a:r>
            <a:endParaRPr lang="en-US" altLang="zh-CN" sz="2400" dirty="0" smtClean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 smtClean="0"/>
          </a:p>
          <a:p>
            <a:pPr lvl="1" eaLnBrk="1" hangingPunct="1"/>
            <a:endParaRPr lang="en-US" altLang="zh-CN" sz="2000" dirty="0" smtClean="0"/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514350" y="8588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zh-CN" sz="3200"/>
          </a:p>
        </p:txBody>
      </p:sp>
      <p:sp>
        <p:nvSpPr>
          <p:cNvPr id="7196" name="Text Box 25"/>
          <p:cNvSpPr txBox="1">
            <a:spLocks noChangeArrowheads="1"/>
          </p:cNvSpPr>
          <p:nvPr/>
        </p:nvSpPr>
        <p:spPr bwMode="auto">
          <a:xfrm>
            <a:off x="871538" y="2017713"/>
            <a:ext cx="53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400">
                <a:solidFill>
                  <a:schemeClr val="bg1"/>
                </a:solidFill>
                <a:latin typeface="Times New Roman" pitchFamily="18" charset="0"/>
              </a:rPr>
              <a:t>粒子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33" y="4153017"/>
            <a:ext cx="3485973" cy="23239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03" y="3581060"/>
            <a:ext cx="2537691" cy="2948115"/>
          </a:xfrm>
          <a:prstGeom prst="rect">
            <a:avLst/>
          </a:prstGeom>
        </p:spPr>
      </p:pic>
      <p:pic>
        <p:nvPicPr>
          <p:cNvPr id="4" name="图片 3" descr="屏幕快照 2016-07-22 04.28.4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90" y="2746826"/>
            <a:ext cx="4093713" cy="132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2373630" y="4008119"/>
            <a:ext cx="1736392" cy="6054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1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6114"/>
            <a:ext cx="8964613" cy="791936"/>
          </a:xfrm>
          <a:solidFill>
            <a:srgbClr val="FF9900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chemeClr val="tx1"/>
                </a:solidFill>
              </a:rPr>
              <a:t>趋势</a:t>
            </a:r>
            <a:r>
              <a:rPr lang="en-US" altLang="zh-CN" sz="2800" dirty="0" smtClean="0">
                <a:solidFill>
                  <a:schemeClr val="tx1"/>
                </a:solidFill>
              </a:rPr>
              <a:t> 2: </a:t>
            </a:r>
            <a:r>
              <a:rPr lang="zh-CN" altLang="en-US" sz="2800" dirty="0" smtClean="0">
                <a:solidFill>
                  <a:schemeClr val="tx1"/>
                </a:solidFill>
              </a:rPr>
              <a:t>大规模实验的仪器装置（基于加速器）</a:t>
            </a:r>
            <a:endParaRPr lang="zh-CN" altLang="en-US" sz="2800" dirty="0" smtClean="0">
              <a:solidFill>
                <a:srgbClr val="FFFF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428" y="978487"/>
            <a:ext cx="8917572" cy="4525962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海量的探测器单元和电子学通道</a:t>
            </a:r>
            <a:r>
              <a:rPr lang="en-US" altLang="zh-CN" dirty="0" smtClean="0"/>
              <a:t>(</a:t>
            </a:r>
            <a:r>
              <a:rPr lang="zh-CN" altLang="en-US" dirty="0" smtClean="0"/>
              <a:t>几十万</a:t>
            </a:r>
            <a:r>
              <a:rPr lang="en-US" altLang="zh-CN" dirty="0" smtClean="0"/>
              <a:t>),</a:t>
            </a:r>
            <a:r>
              <a:rPr lang="zh-CN" altLang="en-US" dirty="0" smtClean="0"/>
              <a:t>标准化设计</a:t>
            </a:r>
            <a:endParaRPr lang="zh-CN" altLang="zh-CN" dirty="0" smtClean="0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2266950" y="1557343"/>
            <a:ext cx="5562600" cy="238124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6" name="AutoShape 5"/>
          <p:cNvSpPr>
            <a:spLocks noChangeArrowheads="1"/>
          </p:cNvSpPr>
          <p:nvPr/>
        </p:nvSpPr>
        <p:spPr bwMode="auto">
          <a:xfrm>
            <a:off x="7918086" y="2503939"/>
            <a:ext cx="1223010" cy="1025842"/>
          </a:xfrm>
          <a:prstGeom prst="flowChartMagneticTap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8012430" y="3974965"/>
            <a:ext cx="1053783" cy="739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4019550" y="1687513"/>
            <a:ext cx="17526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6000750" y="2525713"/>
            <a:ext cx="1676400" cy="6889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2285088" y="2601913"/>
            <a:ext cx="1810662" cy="75564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4273554" y="2659969"/>
            <a:ext cx="1143000" cy="6127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514350" y="8588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zh-CN" sz="3200"/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882282" y="2754313"/>
            <a:ext cx="1371600" cy="5334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4" name="Text Box 13"/>
          <p:cNvSpPr txBox="1">
            <a:spLocks noChangeArrowheads="1"/>
          </p:cNvSpPr>
          <p:nvPr/>
        </p:nvSpPr>
        <p:spPr bwMode="auto">
          <a:xfrm>
            <a:off x="851802" y="2783341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 smtClean="0">
                <a:solidFill>
                  <a:srgbClr val="FFFF99"/>
                </a:solidFill>
                <a:latin typeface="Times New Roman" pitchFamily="18" charset="0"/>
              </a:rPr>
              <a:t>Detectors</a:t>
            </a:r>
            <a:endParaRPr kumimoji="1" lang="zh-CN" altLang="en-US" sz="2400" dirty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7185" name="Text Box 14"/>
          <p:cNvSpPr txBox="1">
            <a:spLocks noChangeArrowheads="1"/>
          </p:cNvSpPr>
          <p:nvPr/>
        </p:nvSpPr>
        <p:spPr bwMode="auto">
          <a:xfrm>
            <a:off x="915080" y="2492375"/>
            <a:ext cx="1471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200" dirty="0" smtClean="0">
                <a:solidFill>
                  <a:srgbClr val="002060"/>
                </a:solidFill>
                <a:latin typeface="Times New Roman" pitchFamily="18" charset="0"/>
              </a:rPr>
              <a:t>Weak Elec. Signals</a:t>
            </a:r>
            <a:endParaRPr kumimoji="1" lang="zh-CN" altLang="en-US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6" name="Text Box 15"/>
          <p:cNvSpPr txBox="1">
            <a:spLocks noChangeArrowheads="1"/>
          </p:cNvSpPr>
          <p:nvPr/>
        </p:nvSpPr>
        <p:spPr bwMode="auto">
          <a:xfrm>
            <a:off x="2357422" y="2643182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FE Electronics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7" name="Text Box 16"/>
          <p:cNvSpPr txBox="1">
            <a:spLocks noChangeArrowheads="1"/>
          </p:cNvSpPr>
          <p:nvPr/>
        </p:nvSpPr>
        <p:spPr bwMode="auto">
          <a:xfrm>
            <a:off x="2668980" y="2982062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200" dirty="0" smtClean="0">
                <a:solidFill>
                  <a:srgbClr val="002060"/>
                </a:solidFill>
                <a:latin typeface="Times New Roman" pitchFamily="18" charset="0"/>
              </a:rPr>
              <a:t>Amp. + Shaping</a:t>
            </a:r>
            <a:endParaRPr kumimoji="1" lang="zh-CN" altLang="en-US" sz="1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8" name="Text Box 17"/>
          <p:cNvSpPr txBox="1">
            <a:spLocks noChangeArrowheads="1"/>
          </p:cNvSpPr>
          <p:nvPr/>
        </p:nvSpPr>
        <p:spPr bwMode="auto">
          <a:xfrm>
            <a:off x="4216404" y="272958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dirty="0" smtClean="0">
                <a:solidFill>
                  <a:srgbClr val="002060"/>
                </a:solidFill>
                <a:latin typeface="Times New Roman" pitchFamily="18" charset="0"/>
              </a:rPr>
              <a:t>Digitizer</a:t>
            </a:r>
            <a:endParaRPr kumimoji="1" lang="zh-CN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89" name="Text Box 18"/>
          <p:cNvSpPr txBox="1">
            <a:spLocks noChangeArrowheads="1"/>
          </p:cNvSpPr>
          <p:nvPr/>
        </p:nvSpPr>
        <p:spPr bwMode="auto">
          <a:xfrm>
            <a:off x="4000496" y="1709287"/>
            <a:ext cx="19288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Trigger/Fast Control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6000750" y="2648246"/>
            <a:ext cx="1581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err="1" smtClean="0">
                <a:solidFill>
                  <a:srgbClr val="002060"/>
                </a:solidFill>
                <a:latin typeface="Times New Roman" pitchFamily="18" charset="0"/>
              </a:rPr>
              <a:t>Onl</a:t>
            </a: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. Readout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91" name="Text Box 20"/>
          <p:cNvSpPr txBox="1">
            <a:spLocks noChangeArrowheads="1"/>
          </p:cNvSpPr>
          <p:nvPr/>
        </p:nvSpPr>
        <p:spPr bwMode="auto">
          <a:xfrm>
            <a:off x="8047266" y="4036695"/>
            <a:ext cx="1003707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dirty="0" smtClean="0">
                <a:latin typeface="Times New Roman" pitchFamily="18" charset="0"/>
              </a:rPr>
              <a:t>Offline Analysis</a:t>
            </a:r>
            <a:endParaRPr kumimoji="1" lang="zh-CN" altLang="en-US" dirty="0">
              <a:latin typeface="Times New Roman" pitchFamily="18" charset="0"/>
            </a:endParaRPr>
          </a:p>
        </p:txBody>
      </p:sp>
      <p:sp>
        <p:nvSpPr>
          <p:cNvPr id="7192" name="Text Box 21"/>
          <p:cNvSpPr txBox="1">
            <a:spLocks noChangeArrowheads="1"/>
          </p:cNvSpPr>
          <p:nvPr/>
        </p:nvSpPr>
        <p:spPr bwMode="auto">
          <a:xfrm>
            <a:off x="8047266" y="2707321"/>
            <a:ext cx="100965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dirty="0" smtClean="0">
                <a:latin typeface="Times New Roman" pitchFamily="18" charset="0"/>
              </a:rPr>
              <a:t>Data Storage</a:t>
            </a:r>
            <a:endParaRPr kumimoji="1" lang="zh-CN" altLang="en-US" sz="2000" dirty="0">
              <a:latin typeface="Times New Roman" pitchFamily="18" charset="0"/>
            </a:endParaRPr>
          </a:p>
        </p:txBody>
      </p:sp>
      <p:sp>
        <p:nvSpPr>
          <p:cNvPr id="7193" name="AutoShape 22"/>
          <p:cNvSpPr>
            <a:spLocks noChangeArrowheads="1"/>
          </p:cNvSpPr>
          <p:nvPr/>
        </p:nvSpPr>
        <p:spPr bwMode="auto">
          <a:xfrm>
            <a:off x="0" y="3341419"/>
            <a:ext cx="609600" cy="762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4" name="Text Box 23"/>
          <p:cNvSpPr txBox="1">
            <a:spLocks noChangeArrowheads="1"/>
          </p:cNvSpPr>
          <p:nvPr/>
        </p:nvSpPr>
        <p:spPr bwMode="auto">
          <a:xfrm>
            <a:off x="504918" y="3502525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dirty="0" smtClean="0">
                <a:solidFill>
                  <a:srgbClr val="7030A0"/>
                </a:solidFill>
                <a:latin typeface="Times New Roman" pitchFamily="18" charset="0"/>
              </a:rPr>
              <a:t>Phys. Process</a:t>
            </a:r>
            <a:endParaRPr kumimoji="1" lang="zh-CN" altLang="en-US" sz="16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7195" name="Line 24"/>
          <p:cNvSpPr>
            <a:spLocks noChangeShapeType="1"/>
          </p:cNvSpPr>
          <p:nvPr/>
        </p:nvSpPr>
        <p:spPr bwMode="auto">
          <a:xfrm flipV="1">
            <a:off x="411480" y="2686044"/>
            <a:ext cx="1239406" cy="1062996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6" name="Text Box 25"/>
          <p:cNvSpPr txBox="1">
            <a:spLocks noChangeArrowheads="1"/>
          </p:cNvSpPr>
          <p:nvPr/>
        </p:nvSpPr>
        <p:spPr bwMode="auto">
          <a:xfrm>
            <a:off x="871538" y="2017713"/>
            <a:ext cx="53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400">
                <a:solidFill>
                  <a:schemeClr val="bg1"/>
                </a:solidFill>
                <a:latin typeface="Times New Roman" pitchFamily="18" charset="0"/>
              </a:rPr>
              <a:t>粒子</a:t>
            </a:r>
          </a:p>
        </p:txBody>
      </p:sp>
      <p:sp>
        <p:nvSpPr>
          <p:cNvPr id="7198" name="Line 27"/>
          <p:cNvSpPr>
            <a:spLocks noChangeShapeType="1"/>
          </p:cNvSpPr>
          <p:nvPr/>
        </p:nvSpPr>
        <p:spPr bwMode="auto">
          <a:xfrm flipV="1">
            <a:off x="4095750" y="2979737"/>
            <a:ext cx="190500" cy="31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9" name="Line 28"/>
          <p:cNvSpPr>
            <a:spLocks noChangeShapeType="1"/>
          </p:cNvSpPr>
          <p:nvPr/>
        </p:nvSpPr>
        <p:spPr bwMode="auto">
          <a:xfrm flipV="1">
            <a:off x="5399088" y="2982913"/>
            <a:ext cx="601662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0" name="Line 29"/>
          <p:cNvSpPr>
            <a:spLocks noChangeShapeType="1"/>
          </p:cNvSpPr>
          <p:nvPr/>
        </p:nvSpPr>
        <p:spPr bwMode="auto">
          <a:xfrm>
            <a:off x="3181350" y="19923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1" name="Line 30"/>
          <p:cNvSpPr>
            <a:spLocks noChangeShapeType="1"/>
          </p:cNvSpPr>
          <p:nvPr/>
        </p:nvSpPr>
        <p:spPr bwMode="auto">
          <a:xfrm>
            <a:off x="6838950" y="20685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2" name="Line 31"/>
          <p:cNvSpPr>
            <a:spLocks noChangeShapeType="1"/>
          </p:cNvSpPr>
          <p:nvPr/>
        </p:nvSpPr>
        <p:spPr bwMode="auto">
          <a:xfrm>
            <a:off x="5010150" y="23733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4" name="Line 33"/>
          <p:cNvSpPr>
            <a:spLocks noChangeShapeType="1"/>
          </p:cNvSpPr>
          <p:nvPr/>
        </p:nvSpPr>
        <p:spPr bwMode="auto">
          <a:xfrm>
            <a:off x="7707630" y="292354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5" name="Line 34"/>
          <p:cNvSpPr>
            <a:spLocks noChangeShapeType="1"/>
          </p:cNvSpPr>
          <p:nvPr/>
        </p:nvSpPr>
        <p:spPr bwMode="auto">
          <a:xfrm>
            <a:off x="5772150" y="206851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6" name="Line 35"/>
          <p:cNvSpPr>
            <a:spLocks noChangeShapeType="1"/>
          </p:cNvSpPr>
          <p:nvPr/>
        </p:nvSpPr>
        <p:spPr bwMode="auto">
          <a:xfrm>
            <a:off x="3181350" y="1992313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7" name="Text Box 37"/>
          <p:cNvSpPr txBox="1">
            <a:spLocks noChangeArrowheads="1"/>
          </p:cNvSpPr>
          <p:nvPr/>
        </p:nvSpPr>
        <p:spPr bwMode="auto">
          <a:xfrm>
            <a:off x="4286250" y="3505201"/>
            <a:ext cx="1504950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Slow Control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5715000" y="3714752"/>
            <a:ext cx="20478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5399088" y="5499538"/>
            <a:ext cx="3744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b="1" dirty="0" smtClean="0">
                <a:solidFill>
                  <a:srgbClr val="7030A0"/>
                </a:solidFill>
              </a:rPr>
              <a:t>Control and Data Readout</a:t>
            </a:r>
            <a:endParaRPr lang="zh-CN" altLang="en-US" b="1" dirty="0">
              <a:solidFill>
                <a:srgbClr val="7030A0"/>
              </a:solidFill>
            </a:endParaRPr>
          </a:p>
          <a:p>
            <a:pPr lvl="1">
              <a:buFontTx/>
              <a:buChar char="•"/>
            </a:pPr>
            <a:r>
              <a:rPr lang="en-US" altLang="zh-CN" b="1" dirty="0" smtClean="0">
                <a:solidFill>
                  <a:srgbClr val="7030A0"/>
                </a:solidFill>
              </a:rPr>
              <a:t>Standardized Signal levels</a:t>
            </a:r>
          </a:p>
          <a:p>
            <a:pPr lvl="1">
              <a:buFontTx/>
              <a:buChar char="•"/>
            </a:pPr>
            <a:r>
              <a:rPr lang="en-US" altLang="zh-CN" b="1" dirty="0" smtClean="0">
                <a:solidFill>
                  <a:srgbClr val="7030A0"/>
                </a:solidFill>
              </a:rPr>
              <a:t>Standardized Crates</a:t>
            </a:r>
            <a:endParaRPr lang="zh-CN" altLang="en-US" b="1" dirty="0">
              <a:solidFill>
                <a:srgbClr val="7030A0"/>
              </a:solidFill>
            </a:endParaRPr>
          </a:p>
          <a:p>
            <a:pPr lvl="1">
              <a:buFontTx/>
              <a:buChar char="•"/>
            </a:pPr>
            <a:r>
              <a:rPr lang="en-US" altLang="zh-CN" b="1" dirty="0" smtClean="0">
                <a:solidFill>
                  <a:srgbClr val="7030A0"/>
                </a:solidFill>
              </a:rPr>
              <a:t>Standardized Modules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7212" name="Picture 44" descr="BES1-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088" y="4124461"/>
            <a:ext cx="1877366" cy="130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46" descr="BESIII_smal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984" y="4748850"/>
            <a:ext cx="1987266" cy="132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" descr="bepc4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480" y="4777794"/>
            <a:ext cx="2134301" cy="15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直接箭头连接符 47"/>
          <p:cNvCxnSpPr>
            <a:stCxn id="7176" idx="2"/>
          </p:cNvCxnSpPr>
          <p:nvPr/>
        </p:nvCxnSpPr>
        <p:spPr>
          <a:xfrm>
            <a:off x="8529591" y="3529781"/>
            <a:ext cx="0" cy="4742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rot="16200000" flipV="1">
            <a:off x="7434265" y="3357562"/>
            <a:ext cx="714374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rot="10800000">
            <a:off x="1869743" y="3684896"/>
            <a:ext cx="2521288" cy="12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420732" y="4078741"/>
            <a:ext cx="1680210" cy="5334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405492" y="4124461"/>
            <a:ext cx="178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dirty="0" smtClean="0">
                <a:solidFill>
                  <a:srgbClr val="FFFF99"/>
                </a:solidFill>
                <a:latin typeface="Times New Roman" pitchFamily="18" charset="0"/>
              </a:rPr>
              <a:t>Accelerators</a:t>
            </a:r>
            <a:endParaRPr kumimoji="1" lang="zh-CN" altLang="en-US" sz="2400" dirty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2328452" y="4093255"/>
            <a:ext cx="2061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002060"/>
                </a:solidFill>
                <a:latin typeface="Times New Roman" pitchFamily="18" charset="0"/>
              </a:rPr>
              <a:t>Power/Control</a:t>
            </a:r>
            <a:endParaRPr kumimoji="1" lang="zh-CN" altLang="en-US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68" name="直接箭头连接符 67"/>
          <p:cNvCxnSpPr/>
          <p:nvPr/>
        </p:nvCxnSpPr>
        <p:spPr>
          <a:xfrm>
            <a:off x="2078831" y="4319588"/>
            <a:ext cx="278607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rot="16200000" flipV="1">
            <a:off x="1658650" y="3501097"/>
            <a:ext cx="354696" cy="129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9823" y="6313716"/>
            <a:ext cx="1865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Accelerators</a:t>
            </a:r>
            <a:r>
              <a:rPr lang="zh-CN" altLang="en-US" sz="1200" dirty="0" smtClean="0"/>
              <a:t>（</a:t>
            </a:r>
            <a:r>
              <a:rPr lang="en-US" altLang="zh-CN" sz="1200" dirty="0" smtClean="0"/>
              <a:t>BEPCII</a:t>
            </a:r>
            <a:r>
              <a:rPr lang="zh-CN" altLang="en-US" sz="1200" dirty="0" smtClean="0"/>
              <a:t>）</a:t>
            </a:r>
            <a:endParaRPr lang="zh-CN" alt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3116585" y="6074238"/>
            <a:ext cx="1629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Detectors</a:t>
            </a:r>
            <a:r>
              <a:rPr lang="zh-CN" altLang="en-US" sz="1200" dirty="0" smtClean="0"/>
              <a:t>（</a:t>
            </a:r>
            <a:r>
              <a:rPr lang="en-US" altLang="zh-CN" sz="1200" dirty="0" smtClean="0"/>
              <a:t>BES III</a:t>
            </a:r>
            <a:r>
              <a:rPr lang="zh-CN" altLang="en-US" sz="1200" dirty="0" smtClean="0"/>
              <a:t>）</a:t>
            </a:r>
            <a:endParaRPr lang="zh-CN" alt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7209533" y="4927632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Electronics</a:t>
            </a:r>
            <a:endParaRPr lang="zh-CN" altLang="en-US" sz="12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22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7962"/>
          </a:xfrm>
        </p:spPr>
        <p:txBody>
          <a:bodyPr/>
          <a:lstStyle/>
          <a:p>
            <a:r>
              <a:rPr kumimoji="1" lang="zh-CN" altLang="en-US" dirty="0" smtClean="0"/>
              <a:t>高能所设计范例及应用</a:t>
            </a:r>
            <a:r>
              <a:rPr kumimoji="1" lang="en-US" altLang="zh-CN" dirty="0" smtClean="0"/>
              <a:t>(1)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2040" y="1051602"/>
            <a:ext cx="8229600" cy="4525963"/>
          </a:xfrm>
        </p:spPr>
        <p:txBody>
          <a:bodyPr/>
          <a:lstStyle/>
          <a:p>
            <a:r>
              <a:rPr kumimoji="1" lang="en-US" altLang="zh-CN" dirty="0" smtClean="0"/>
              <a:t>AMC/ATCA 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 smtClean="0"/>
              <a:t>for PANDA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A875-AA6C-41C5-9BB5-4293F83A6C6C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pic>
        <p:nvPicPr>
          <p:cNvPr id="7" name="图片 6" descr="DSC_3177-0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7" y="1758415"/>
            <a:ext cx="2200082" cy="1588700"/>
          </a:xfrm>
          <a:prstGeom prst="rect">
            <a:avLst/>
          </a:prstGeom>
        </p:spPr>
      </p:pic>
      <p:pic>
        <p:nvPicPr>
          <p:cNvPr id="9" name="图片 8" descr="DSC_3287-0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97" y="1609267"/>
            <a:ext cx="2835706" cy="1880884"/>
          </a:xfrm>
          <a:prstGeom prst="rect">
            <a:avLst/>
          </a:prstGeom>
        </p:spPr>
      </p:pic>
      <p:pic>
        <p:nvPicPr>
          <p:cNvPr id="11" name="图片 10" descr="DSC_3344-0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1" y="3788638"/>
            <a:ext cx="2735119" cy="2396696"/>
          </a:xfrm>
          <a:prstGeom prst="rect">
            <a:avLst/>
          </a:prstGeom>
        </p:spPr>
      </p:pic>
      <p:pic>
        <p:nvPicPr>
          <p:cNvPr id="12" name="图片 11" descr="DSC_3352-0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14" y="4150789"/>
            <a:ext cx="3080220" cy="2161777"/>
          </a:xfrm>
          <a:prstGeom prst="rect">
            <a:avLst/>
          </a:prstGeom>
        </p:spPr>
      </p:pic>
      <p:pic>
        <p:nvPicPr>
          <p:cNvPr id="16" name="图片 15" descr="DSC_3380-0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68" y="1634728"/>
            <a:ext cx="2774473" cy="18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90575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Trigger Function in Small Physics Experiment</a:t>
            </a:r>
            <a:endParaRPr lang="zh-CN" altLang="en-US" sz="3200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55999" y="975015"/>
            <a:ext cx="4361014" cy="5366150"/>
          </a:xfrm>
        </p:spPr>
        <p:txBody>
          <a:bodyPr/>
          <a:lstStyle/>
          <a:p>
            <a:r>
              <a:rPr lang="en-US" altLang="zh-CN" sz="2800" dirty="0" smtClean="0"/>
              <a:t>Time Reference to ADC/TDC, also readout</a:t>
            </a:r>
          </a:p>
          <a:p>
            <a:pPr lvl="1"/>
            <a:r>
              <a:rPr lang="en-US" altLang="zh-CN" sz="2400" dirty="0" smtClean="0"/>
              <a:t>Radiation Source based</a:t>
            </a:r>
            <a:endParaRPr lang="zh-CN" altLang="en-US" sz="2400" dirty="0"/>
          </a:p>
          <a:p>
            <a:pPr lvl="2"/>
            <a:r>
              <a:rPr lang="en-US" altLang="zh-CN" sz="2000" dirty="0" err="1" smtClean="0"/>
              <a:t>Collimized</a:t>
            </a:r>
            <a:r>
              <a:rPr lang="en-US" altLang="zh-CN" sz="2000" dirty="0" smtClean="0"/>
              <a:t> particle as start of digitization</a:t>
            </a:r>
          </a:p>
          <a:p>
            <a:pPr lvl="2"/>
            <a:r>
              <a:rPr lang="en-US" altLang="zh-CN" sz="2000" dirty="0" smtClean="0"/>
              <a:t>Gate for ADC</a:t>
            </a:r>
            <a:endParaRPr lang="zh-CN" altLang="en-US" sz="2000" dirty="0"/>
          </a:p>
          <a:p>
            <a:pPr lvl="2"/>
            <a:r>
              <a:rPr lang="en-US" altLang="zh-CN" sz="2000" dirty="0" smtClean="0"/>
              <a:t>Common Start/Stop for TDC</a:t>
            </a:r>
            <a:endParaRPr lang="zh-CN" altLang="en-US" sz="2000" dirty="0"/>
          </a:p>
          <a:p>
            <a:pPr lvl="1"/>
            <a:r>
              <a:rPr lang="en-US" altLang="zh-CN" sz="2400" dirty="0" err="1" smtClean="0"/>
              <a:t>CosmicRay</a:t>
            </a:r>
            <a:r>
              <a:rPr lang="en-US" altLang="zh-CN" sz="2400" dirty="0" smtClean="0"/>
              <a:t> based</a:t>
            </a:r>
            <a:endParaRPr lang="zh-CN" altLang="en-US" sz="2400" dirty="0"/>
          </a:p>
          <a:p>
            <a:pPr lvl="2"/>
            <a:r>
              <a:rPr lang="en-US" altLang="zh-CN" sz="2000" dirty="0" smtClean="0"/>
              <a:t>Coincident cosmic as start of digitization</a:t>
            </a:r>
          </a:p>
          <a:p>
            <a:pPr lvl="2"/>
            <a:r>
              <a:rPr lang="en-US" altLang="zh-CN" sz="2000" dirty="0" smtClean="0"/>
              <a:t>Gate </a:t>
            </a:r>
            <a:r>
              <a:rPr lang="en-US" altLang="zh-CN" sz="2000" dirty="0"/>
              <a:t>for ADC</a:t>
            </a:r>
            <a:endParaRPr lang="zh-CN" altLang="en-US" sz="2000" dirty="0"/>
          </a:p>
          <a:p>
            <a:pPr lvl="2"/>
            <a:r>
              <a:rPr lang="en-US" altLang="zh-CN" sz="2000" dirty="0"/>
              <a:t>Common Start/Stop for TDC</a:t>
            </a:r>
            <a:endParaRPr lang="zh-CN" altLang="en-US" sz="2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1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BD6-4E20-4A4C-990F-EC9764F40ED9}" type="slidenum">
              <a:rPr lang="en-US" altLang="zh-CN"/>
              <a:pPr/>
              <a:t>4</a:t>
            </a:fld>
            <a:endParaRPr lang="en-US" altLang="zh-CN"/>
          </a:p>
        </p:txBody>
      </p:sp>
      <p:pic>
        <p:nvPicPr>
          <p:cNvPr id="200713" name="Picture 9" descr="tri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860800"/>
            <a:ext cx="3752850" cy="2649538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3800" y="908050"/>
            <a:ext cx="4032250" cy="2846388"/>
            <a:chOff x="2834" y="866"/>
            <a:chExt cx="2722" cy="192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834" y="866"/>
              <a:ext cx="2722" cy="1929"/>
              <a:chOff x="2834" y="866"/>
              <a:chExt cx="2722" cy="1929"/>
            </a:xfrm>
          </p:grpSpPr>
          <p:pic>
            <p:nvPicPr>
              <p:cNvPr id="200716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34" y="866"/>
                <a:ext cx="2722" cy="1929"/>
              </a:xfrm>
              <a:prstGeom prst="rect">
                <a:avLst/>
              </a:prstGeom>
              <a:noFill/>
            </p:spPr>
          </p:pic>
          <p:sp>
            <p:nvSpPr>
              <p:cNvPr id="200717" name="AutoShape 13"/>
              <p:cNvSpPr>
                <a:spLocks noChangeArrowheads="1"/>
              </p:cNvSpPr>
              <p:nvPr/>
            </p:nvSpPr>
            <p:spPr bwMode="auto">
              <a:xfrm>
                <a:off x="2881" y="2354"/>
                <a:ext cx="136" cy="168"/>
              </a:xfrm>
              <a:prstGeom prst="irregularSeal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0718" name="AutoShape 14"/>
              <p:cNvSpPr>
                <a:spLocks noChangeArrowheads="1"/>
              </p:cNvSpPr>
              <p:nvPr/>
            </p:nvSpPr>
            <p:spPr bwMode="auto">
              <a:xfrm>
                <a:off x="2881" y="2023"/>
                <a:ext cx="91" cy="312"/>
              </a:xfrm>
              <a:prstGeom prst="can">
                <a:avLst>
                  <a:gd name="adj" fmla="val 8571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0719" name="Text Box 15"/>
              <p:cNvSpPr txBox="1">
                <a:spLocks noChangeArrowheads="1"/>
              </p:cNvSpPr>
              <p:nvPr/>
            </p:nvSpPr>
            <p:spPr bwMode="auto">
              <a:xfrm>
                <a:off x="2925" y="2078"/>
                <a:ext cx="330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>
                    <a:solidFill>
                      <a:srgbClr val="FF0000"/>
                    </a:solidFill>
                  </a:rPr>
                  <a:t>准直</a:t>
                </a:r>
              </a:p>
            </p:txBody>
          </p:sp>
          <p:sp>
            <p:nvSpPr>
              <p:cNvPr id="200720" name="Text Box 16"/>
              <p:cNvSpPr txBox="1">
                <a:spLocks noChangeArrowheads="1"/>
              </p:cNvSpPr>
              <p:nvPr/>
            </p:nvSpPr>
            <p:spPr bwMode="auto">
              <a:xfrm>
                <a:off x="2880" y="2577"/>
                <a:ext cx="433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>
                    <a:solidFill>
                      <a:srgbClr val="FF0000"/>
                    </a:solidFill>
                  </a:rPr>
                  <a:t>放射源</a:t>
                </a:r>
              </a:p>
            </p:txBody>
          </p:sp>
          <p:sp>
            <p:nvSpPr>
              <p:cNvPr id="200721" name="Text Box 17"/>
              <p:cNvSpPr txBox="1">
                <a:spLocks noChangeArrowheads="1"/>
              </p:cNvSpPr>
              <p:nvPr/>
            </p:nvSpPr>
            <p:spPr bwMode="auto">
              <a:xfrm>
                <a:off x="2880" y="981"/>
                <a:ext cx="433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>
                    <a:solidFill>
                      <a:srgbClr val="FF0000"/>
                    </a:solidFill>
                  </a:rPr>
                  <a:t>探测器</a:t>
                </a:r>
              </a:p>
            </p:txBody>
          </p:sp>
          <p:sp>
            <p:nvSpPr>
              <p:cNvPr id="200722" name="Text Box 18"/>
              <p:cNvSpPr txBox="1">
                <a:spLocks noChangeArrowheads="1"/>
              </p:cNvSpPr>
              <p:nvPr/>
            </p:nvSpPr>
            <p:spPr bwMode="auto">
              <a:xfrm>
                <a:off x="3379" y="981"/>
                <a:ext cx="433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>
                    <a:solidFill>
                      <a:srgbClr val="FF0000"/>
                    </a:solidFill>
                  </a:rPr>
                  <a:t>电子学</a:t>
                </a:r>
              </a:p>
            </p:txBody>
          </p:sp>
        </p:grpSp>
        <p:sp>
          <p:nvSpPr>
            <p:cNvPr id="200723" name="Text Box 19"/>
            <p:cNvSpPr txBox="1">
              <a:spLocks noChangeArrowheads="1"/>
            </p:cNvSpPr>
            <p:nvPr/>
          </p:nvSpPr>
          <p:spPr bwMode="auto">
            <a:xfrm>
              <a:off x="3379" y="2614"/>
              <a:ext cx="363" cy="166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0" b="1"/>
                <a:t>DISC</a:t>
              </a:r>
            </a:p>
          </p:txBody>
        </p:sp>
      </p:grpSp>
      <p:sp>
        <p:nvSpPr>
          <p:cNvPr id="200724" name="Line 20"/>
          <p:cNvSpPr>
            <a:spLocks noChangeShapeType="1"/>
          </p:cNvSpPr>
          <p:nvPr/>
        </p:nvSpPr>
        <p:spPr bwMode="auto">
          <a:xfrm flipV="1">
            <a:off x="5148263" y="1412875"/>
            <a:ext cx="0" cy="172878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929586" y="1142984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>
                <a:solidFill>
                  <a:srgbClr val="FF0000"/>
                </a:solidFill>
              </a:rPr>
              <a:t>读出</a:t>
            </a:r>
            <a:r>
              <a:rPr lang="en-US" altLang="zh-CN" sz="1200" smtClean="0">
                <a:solidFill>
                  <a:srgbClr val="FF0000"/>
                </a:solidFill>
              </a:rPr>
              <a:t>/DAQ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90575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Trigger Function in </a:t>
            </a:r>
            <a:r>
              <a:rPr lang="en-US" altLang="zh-CN" sz="3200" dirty="0" smtClean="0"/>
              <a:t>Large </a:t>
            </a:r>
            <a:r>
              <a:rPr lang="en-US" altLang="zh-CN" sz="3200" dirty="0"/>
              <a:t>Physics Experiment</a:t>
            </a:r>
            <a:endParaRPr lang="zh-CN" altLang="en-US" sz="3200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4E3F-E603-4CE5-9150-04C496ECA13E}" type="slidenum">
              <a:rPr lang="en-US" altLang="zh-CN"/>
              <a:pPr/>
              <a:t>5</a:t>
            </a:fld>
            <a:endParaRPr lang="en-US" altLang="zh-CN"/>
          </a:p>
        </p:txBody>
      </p:sp>
      <p:pic>
        <p:nvPicPr>
          <p:cNvPr id="9" name="Picture 4" descr="trig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1" y="3488772"/>
            <a:ext cx="3694044" cy="31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5406885" y="942975"/>
            <a:ext cx="3701497" cy="53286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BES/BESII Trigger</a:t>
            </a:r>
            <a:endParaRPr lang="zh-CN" altLang="en-US" dirty="0"/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Providing timing signals for digitization(B ADC)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Start 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Reset </a:t>
            </a:r>
            <a:endParaRPr lang="zh-CN" altLang="en-US" dirty="0"/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Still reference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Readout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en-US" altLang="zh-CN" dirty="0" err="1" smtClean="0"/>
              <a:t>LaM</a:t>
            </a:r>
            <a:r>
              <a:rPr lang="en-US" altLang="zh-CN" dirty="0" smtClean="0"/>
              <a:t> from CAMAC</a:t>
            </a:r>
            <a:endParaRPr lang="zh-CN" altLang="en-US" dirty="0"/>
          </a:p>
          <a:p>
            <a:pPr lvl="2">
              <a:lnSpc>
                <a:spcPct val="90000"/>
              </a:lnSpc>
            </a:pPr>
            <a:endParaRPr lang="zh-CN" altLang="en-US" dirty="0"/>
          </a:p>
          <a:p>
            <a:pPr marL="914400" lvl="2" indent="0">
              <a:lnSpc>
                <a:spcPct val="90000"/>
              </a:lnSpc>
              <a:buNone/>
            </a:pPr>
            <a:endParaRPr lang="zh-CN" altLang="en-US" dirty="0"/>
          </a:p>
        </p:txBody>
      </p:sp>
      <p:pic>
        <p:nvPicPr>
          <p:cNvPr id="10" name="Picture 4" descr="trig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05" y="818804"/>
            <a:ext cx="4095844" cy="29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肘形连接符 2"/>
          <p:cNvCxnSpPr/>
          <p:nvPr/>
        </p:nvCxnSpPr>
        <p:spPr>
          <a:xfrm rot="5400000" flipH="1" flipV="1">
            <a:off x="3817664" y="3795714"/>
            <a:ext cx="1550505" cy="7773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Early Trigger  + Online</a:t>
            </a:r>
            <a:endParaRPr lang="zh-CN" alt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4619625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Process in Levels</a:t>
            </a:r>
            <a:endParaRPr lang="zh-CN" altLang="en-US" sz="2800" dirty="0"/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Level 1: Fast signals from Detectors in one collision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Level 2: Slow signals from slow detectors in second collision</a:t>
            </a:r>
            <a:endParaRPr lang="zh-CN" altLang="en-US" sz="2400" dirty="0"/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Processor based processing</a:t>
            </a:r>
            <a:endParaRPr lang="zh-CN" altLang="en-US" sz="2400" dirty="0"/>
          </a:p>
          <a:p>
            <a:pPr lvl="1">
              <a:lnSpc>
                <a:spcPct val="90000"/>
              </a:lnSpc>
            </a:pPr>
            <a:endParaRPr lang="en-US" altLang="zh-CN" sz="2400" dirty="0"/>
          </a:p>
        </p:txBody>
      </p:sp>
      <p:sp>
        <p:nvSpPr>
          <p:cNvPr id="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3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2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6007-B131-4C03-B0B6-836FBC09F3FA}" type="slidenum">
              <a:rPr lang="en-US" altLang="zh-CN"/>
              <a:pPr/>
              <a:t>6</a:t>
            </a:fld>
            <a:endParaRPr lang="en-US" altLang="zh-CN"/>
          </a:p>
        </p:txBody>
      </p:sp>
      <p:pic>
        <p:nvPicPr>
          <p:cNvPr id="262148" name="Picture 4" descr="trig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00213"/>
            <a:ext cx="3679825" cy="4038600"/>
          </a:xfrm>
          <a:prstGeom prst="rect">
            <a:avLst/>
          </a:prstGeom>
          <a:noFill/>
        </p:spPr>
      </p:pic>
      <p:sp>
        <p:nvSpPr>
          <p:cNvPr id="262149" name="Oval 5"/>
          <p:cNvSpPr>
            <a:spLocks noChangeArrowheads="1"/>
          </p:cNvSpPr>
          <p:nvPr/>
        </p:nvSpPr>
        <p:spPr bwMode="auto">
          <a:xfrm>
            <a:off x="2909475" y="4172361"/>
            <a:ext cx="1728787" cy="1511300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150" name="Line 6"/>
          <p:cNvSpPr>
            <a:spLocks noChangeShapeType="1"/>
          </p:cNvSpPr>
          <p:nvPr/>
        </p:nvSpPr>
        <p:spPr bwMode="auto">
          <a:xfrm>
            <a:off x="4555298" y="4604161"/>
            <a:ext cx="73025" cy="2873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 flipV="1">
            <a:off x="4555298" y="4891499"/>
            <a:ext cx="73025" cy="2889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323850" y="62372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 flipV="1">
            <a:off x="611188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V="1">
            <a:off x="827088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 flipV="1">
            <a:off x="3636963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 flipV="1">
            <a:off x="3852863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611188" y="602138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>
            <a:off x="3636963" y="602138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>
            <a:off x="828675" y="6237288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>
            <a:off x="3852863" y="6237288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1692275" y="5805488"/>
            <a:ext cx="1907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collision cycle</a:t>
            </a:r>
            <a:endParaRPr lang="zh-CN" altLang="en-US" dirty="0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3348038" y="62372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flipV="1">
            <a:off x="3635375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64" name="Line 20"/>
          <p:cNvSpPr>
            <a:spLocks noChangeShapeType="1"/>
          </p:cNvSpPr>
          <p:nvPr/>
        </p:nvSpPr>
        <p:spPr bwMode="auto">
          <a:xfrm flipV="1">
            <a:off x="3851275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65" name="Line 21"/>
          <p:cNvSpPr>
            <a:spLocks noChangeShapeType="1"/>
          </p:cNvSpPr>
          <p:nvPr/>
        </p:nvSpPr>
        <p:spPr bwMode="auto">
          <a:xfrm flipV="1">
            <a:off x="6661150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66" name="Line 22"/>
          <p:cNvSpPr>
            <a:spLocks noChangeShapeType="1"/>
          </p:cNvSpPr>
          <p:nvPr/>
        </p:nvSpPr>
        <p:spPr bwMode="auto">
          <a:xfrm flipV="1">
            <a:off x="6877050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67" name="Line 23"/>
          <p:cNvSpPr>
            <a:spLocks noChangeShapeType="1"/>
          </p:cNvSpPr>
          <p:nvPr/>
        </p:nvSpPr>
        <p:spPr bwMode="auto">
          <a:xfrm>
            <a:off x="3635375" y="602138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68" name="Line 24"/>
          <p:cNvSpPr>
            <a:spLocks noChangeShapeType="1"/>
          </p:cNvSpPr>
          <p:nvPr/>
        </p:nvSpPr>
        <p:spPr bwMode="auto">
          <a:xfrm>
            <a:off x="6661150" y="602138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69" name="Line 25"/>
          <p:cNvSpPr>
            <a:spLocks noChangeShapeType="1"/>
          </p:cNvSpPr>
          <p:nvPr/>
        </p:nvSpPr>
        <p:spPr bwMode="auto">
          <a:xfrm>
            <a:off x="3852863" y="6237288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2170" name="Line 26"/>
          <p:cNvSpPr>
            <a:spLocks noChangeShapeType="1"/>
          </p:cNvSpPr>
          <p:nvPr/>
        </p:nvSpPr>
        <p:spPr bwMode="auto">
          <a:xfrm>
            <a:off x="6877050" y="623728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190307" y="5798864"/>
            <a:ext cx="2044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/>
              <a:t>2nd collision cycle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80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11188" y="69849"/>
            <a:ext cx="7993062" cy="573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zh-CN" sz="4400" dirty="0" err="1"/>
              <a:t>Nowday’s</a:t>
            </a:r>
            <a:r>
              <a:rPr lang="en-US" altLang="zh-CN" sz="4400" dirty="0"/>
              <a:t> Trigger + DAQ</a:t>
            </a:r>
            <a:endParaRPr kumimoji="0"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3500430" y="1000108"/>
            <a:ext cx="4995870" cy="6437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kumimoji="0" lang="en-US" altLang="zh-CN" sz="2000">
                <a:latin typeface="Comic Sans MS" pitchFamily="66" charset="0"/>
              </a:rPr>
              <a:t>To</a:t>
            </a:r>
            <a:r>
              <a:rPr kumimoji="0" lang="en-US" sz="2000">
                <a:latin typeface="Comic Sans MS" pitchFamily="66" charset="0"/>
              </a:rPr>
              <a:t> keep only pink hexagonal widgets moving down a conveyor belt.</a:t>
            </a:r>
            <a:endParaRPr kumimoji="0" lang="en-US" sz="200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216068" name="AutoShape 4"/>
          <p:cNvSpPr>
            <a:spLocks noChangeArrowheads="1"/>
          </p:cNvSpPr>
          <p:nvPr/>
        </p:nvSpPr>
        <p:spPr bwMode="auto">
          <a:xfrm>
            <a:off x="560388" y="4435475"/>
            <a:ext cx="384175" cy="384175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598488" y="4456113"/>
            <a:ext cx="180975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endParaRPr kumimoji="0"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160338" y="4857750"/>
            <a:ext cx="422275" cy="361950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216071" name="Oval 7"/>
          <p:cNvSpPr>
            <a:spLocks noChangeArrowheads="1"/>
          </p:cNvSpPr>
          <p:nvPr/>
        </p:nvSpPr>
        <p:spPr bwMode="auto">
          <a:xfrm>
            <a:off x="6623050" y="4857750"/>
            <a:ext cx="422275" cy="361950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349250" y="4848225"/>
            <a:ext cx="6529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zh-CN" altLang="en-US"/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339725" y="5232400"/>
            <a:ext cx="6491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zh-CN" altLang="en-US"/>
          </a:p>
        </p:txBody>
      </p:sp>
      <p:sp>
        <p:nvSpPr>
          <p:cNvPr id="216074" name="Arc 10"/>
          <p:cNvSpPr>
            <a:spLocks/>
          </p:cNvSpPr>
          <p:nvPr/>
        </p:nvSpPr>
        <p:spPr bwMode="auto">
          <a:xfrm>
            <a:off x="6831013" y="4848225"/>
            <a:ext cx="230187" cy="384175"/>
          </a:xfrm>
          <a:custGeom>
            <a:avLst/>
            <a:gdLst>
              <a:gd name="G0" fmla="+- 1976 0 0"/>
              <a:gd name="G1" fmla="+- 21600 0 0"/>
              <a:gd name="G2" fmla="+- 21600 0 0"/>
              <a:gd name="T0" fmla="*/ 1976 w 23576"/>
              <a:gd name="T1" fmla="*/ 0 h 43200"/>
              <a:gd name="T2" fmla="*/ 0 w 23576"/>
              <a:gd name="T3" fmla="*/ 43109 h 43200"/>
              <a:gd name="T4" fmla="*/ 1976 w 2357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76" h="43200" fill="none" extrusionOk="0">
                <a:moveTo>
                  <a:pt x="1975" y="0"/>
                </a:moveTo>
                <a:cubicBezTo>
                  <a:pt x="13905" y="0"/>
                  <a:pt x="23576" y="9670"/>
                  <a:pt x="23576" y="21600"/>
                </a:cubicBezTo>
                <a:cubicBezTo>
                  <a:pt x="23576" y="33529"/>
                  <a:pt x="13905" y="43200"/>
                  <a:pt x="1976" y="43200"/>
                </a:cubicBezTo>
                <a:cubicBezTo>
                  <a:pt x="1316" y="43200"/>
                  <a:pt x="656" y="43169"/>
                  <a:pt x="-1" y="43109"/>
                </a:cubicBezTo>
              </a:path>
              <a:path w="23576" h="43200" stroke="0" extrusionOk="0">
                <a:moveTo>
                  <a:pt x="1975" y="0"/>
                </a:moveTo>
                <a:cubicBezTo>
                  <a:pt x="13905" y="0"/>
                  <a:pt x="23576" y="9670"/>
                  <a:pt x="23576" y="21600"/>
                </a:cubicBezTo>
                <a:cubicBezTo>
                  <a:pt x="23576" y="33529"/>
                  <a:pt x="13905" y="43200"/>
                  <a:pt x="1976" y="43200"/>
                </a:cubicBezTo>
                <a:cubicBezTo>
                  <a:pt x="1316" y="43200"/>
                  <a:pt x="656" y="43169"/>
                  <a:pt x="-1" y="43109"/>
                </a:cubicBezTo>
                <a:lnTo>
                  <a:pt x="197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>
            <a:off x="3771900" y="4945063"/>
            <a:ext cx="149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med"/>
          </a:ln>
          <a:effectLst/>
        </p:spPr>
        <p:txBody>
          <a:bodyPr lIns="90488" tIns="44450" rIns="90488" bIns="44450"/>
          <a:lstStyle/>
          <a:p>
            <a:endParaRPr lang="zh-CN" altLang="en-US"/>
          </a:p>
        </p:txBody>
      </p:sp>
      <p:sp>
        <p:nvSpPr>
          <p:cNvPr id="216076" name="Arc 12"/>
          <p:cNvSpPr>
            <a:spLocks/>
          </p:cNvSpPr>
          <p:nvPr/>
        </p:nvSpPr>
        <p:spPr bwMode="auto">
          <a:xfrm flipH="1">
            <a:off x="147638" y="4848225"/>
            <a:ext cx="230187" cy="384175"/>
          </a:xfrm>
          <a:custGeom>
            <a:avLst/>
            <a:gdLst>
              <a:gd name="G0" fmla="+- 1976 0 0"/>
              <a:gd name="G1" fmla="+- 21600 0 0"/>
              <a:gd name="G2" fmla="+- 21600 0 0"/>
              <a:gd name="T0" fmla="*/ 1976 w 23576"/>
              <a:gd name="T1" fmla="*/ 0 h 43200"/>
              <a:gd name="T2" fmla="*/ 0 w 23576"/>
              <a:gd name="T3" fmla="*/ 43109 h 43200"/>
              <a:gd name="T4" fmla="*/ 1976 w 2357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76" h="43200" fill="none" extrusionOk="0">
                <a:moveTo>
                  <a:pt x="1975" y="0"/>
                </a:moveTo>
                <a:cubicBezTo>
                  <a:pt x="13905" y="0"/>
                  <a:pt x="23576" y="9670"/>
                  <a:pt x="23576" y="21600"/>
                </a:cubicBezTo>
                <a:cubicBezTo>
                  <a:pt x="23576" y="33529"/>
                  <a:pt x="13905" y="43200"/>
                  <a:pt x="1976" y="43200"/>
                </a:cubicBezTo>
                <a:cubicBezTo>
                  <a:pt x="1316" y="43200"/>
                  <a:pt x="656" y="43169"/>
                  <a:pt x="-1" y="43109"/>
                </a:cubicBezTo>
              </a:path>
              <a:path w="23576" h="43200" stroke="0" extrusionOk="0">
                <a:moveTo>
                  <a:pt x="1975" y="0"/>
                </a:moveTo>
                <a:cubicBezTo>
                  <a:pt x="13905" y="0"/>
                  <a:pt x="23576" y="9670"/>
                  <a:pt x="23576" y="21600"/>
                </a:cubicBezTo>
                <a:cubicBezTo>
                  <a:pt x="23576" y="33529"/>
                  <a:pt x="13905" y="43200"/>
                  <a:pt x="1976" y="43200"/>
                </a:cubicBezTo>
                <a:cubicBezTo>
                  <a:pt x="1316" y="43200"/>
                  <a:pt x="656" y="43169"/>
                  <a:pt x="-1" y="43109"/>
                </a:cubicBezTo>
                <a:lnTo>
                  <a:pt x="1976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216077" name="AutoShape 13"/>
          <p:cNvSpPr>
            <a:spLocks noChangeArrowheads="1"/>
          </p:cNvSpPr>
          <p:nvPr/>
        </p:nvSpPr>
        <p:spPr bwMode="auto">
          <a:xfrm>
            <a:off x="1404938" y="4435475"/>
            <a:ext cx="460375" cy="384175"/>
          </a:xfrm>
          <a:prstGeom prst="hexagon">
            <a:avLst>
              <a:gd name="adj" fmla="val 29959"/>
              <a:gd name="vf" fmla="val 115470"/>
            </a:avLst>
          </a:prstGeom>
          <a:solidFill>
            <a:srgbClr val="CCFFCC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1481138" y="4456113"/>
            <a:ext cx="180975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endParaRPr kumimoji="0"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6079" name="AutoShape 15"/>
          <p:cNvSpPr>
            <a:spLocks noChangeArrowheads="1"/>
          </p:cNvSpPr>
          <p:nvPr/>
        </p:nvSpPr>
        <p:spPr bwMode="auto">
          <a:xfrm>
            <a:off x="3152775" y="4441825"/>
            <a:ext cx="460375" cy="384175"/>
          </a:xfrm>
          <a:prstGeom prst="hexagon">
            <a:avLst>
              <a:gd name="adj" fmla="val 29959"/>
              <a:gd name="vf" fmla="val 115470"/>
            </a:avLst>
          </a:prstGeom>
          <a:solidFill>
            <a:srgbClr val="FFCCFF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216080" name="AutoShape 16"/>
          <p:cNvSpPr>
            <a:spLocks noChangeArrowheads="1"/>
          </p:cNvSpPr>
          <p:nvPr/>
        </p:nvSpPr>
        <p:spPr bwMode="auto">
          <a:xfrm>
            <a:off x="4132263" y="4435475"/>
            <a:ext cx="460375" cy="384175"/>
          </a:xfrm>
          <a:prstGeom prst="hexagon">
            <a:avLst>
              <a:gd name="adj" fmla="val 29959"/>
              <a:gd name="vf" fmla="val 115470"/>
            </a:avLst>
          </a:prstGeom>
          <a:solidFill>
            <a:srgbClr val="CCFFCC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216081" name="AutoShape 17"/>
          <p:cNvSpPr>
            <a:spLocks noChangeArrowheads="1"/>
          </p:cNvSpPr>
          <p:nvPr/>
        </p:nvSpPr>
        <p:spPr bwMode="auto">
          <a:xfrm>
            <a:off x="6045200" y="4446588"/>
            <a:ext cx="460375" cy="384175"/>
          </a:xfrm>
          <a:prstGeom prst="hexagon">
            <a:avLst>
              <a:gd name="adj" fmla="val 29959"/>
              <a:gd name="vf" fmla="val 115470"/>
            </a:avLst>
          </a:prstGeom>
          <a:solidFill>
            <a:srgbClr val="FFCCFF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216082" name="AutoShape 18"/>
          <p:cNvSpPr>
            <a:spLocks noChangeArrowheads="1"/>
          </p:cNvSpPr>
          <p:nvPr/>
        </p:nvSpPr>
        <p:spPr bwMode="auto">
          <a:xfrm>
            <a:off x="5145088" y="4446588"/>
            <a:ext cx="384175" cy="384175"/>
          </a:xfrm>
          <a:prstGeom prst="octagon">
            <a:avLst>
              <a:gd name="adj" fmla="val 29287"/>
            </a:avLst>
          </a:prstGeom>
          <a:solidFill>
            <a:srgbClr val="FFCCFF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grpSp>
        <p:nvGrpSpPr>
          <p:cNvPr id="216083" name="Group 19"/>
          <p:cNvGrpSpPr>
            <a:grpSpLocks/>
          </p:cNvGrpSpPr>
          <p:nvPr/>
        </p:nvGrpSpPr>
        <p:grpSpPr bwMode="auto">
          <a:xfrm>
            <a:off x="1143001" y="3171825"/>
            <a:ext cx="5300663" cy="2498725"/>
            <a:chOff x="720" y="1998"/>
            <a:chExt cx="3339" cy="1574"/>
          </a:xfrm>
        </p:grpSpPr>
        <p:sp>
          <p:nvSpPr>
            <p:cNvPr id="216084" name="Line 20"/>
            <p:cNvSpPr>
              <a:spLocks noChangeShapeType="1"/>
            </p:cNvSpPr>
            <p:nvPr/>
          </p:nvSpPr>
          <p:spPr bwMode="auto">
            <a:xfrm flipH="1">
              <a:off x="1558" y="2484"/>
              <a:ext cx="4" cy="684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grpSp>
          <p:nvGrpSpPr>
            <p:cNvPr id="216085" name="Group 21"/>
            <p:cNvGrpSpPr>
              <a:grpSpLocks/>
            </p:cNvGrpSpPr>
            <p:nvPr/>
          </p:nvGrpSpPr>
          <p:grpSpPr bwMode="auto">
            <a:xfrm>
              <a:off x="720" y="1998"/>
              <a:ext cx="3339" cy="1574"/>
              <a:chOff x="720" y="1998"/>
              <a:chExt cx="3339" cy="1574"/>
            </a:xfrm>
          </p:grpSpPr>
          <p:grpSp>
            <p:nvGrpSpPr>
              <p:cNvPr id="216086" name="Group 22"/>
              <p:cNvGrpSpPr>
                <a:grpSpLocks/>
              </p:cNvGrpSpPr>
              <p:nvPr/>
            </p:nvGrpSpPr>
            <p:grpSpPr bwMode="auto">
              <a:xfrm>
                <a:off x="720" y="1998"/>
                <a:ext cx="3339" cy="1574"/>
                <a:chOff x="720" y="1998"/>
                <a:chExt cx="3339" cy="1574"/>
              </a:xfrm>
            </p:grpSpPr>
            <p:sp>
              <p:nvSpPr>
                <p:cNvPr id="216087" name="Freeform 23"/>
                <p:cNvSpPr>
                  <a:spLocks/>
                </p:cNvSpPr>
                <p:nvPr/>
              </p:nvSpPr>
              <p:spPr bwMode="auto">
                <a:xfrm>
                  <a:off x="1346" y="2612"/>
                  <a:ext cx="216" cy="496"/>
                </a:xfrm>
                <a:custGeom>
                  <a:avLst/>
                  <a:gdLst/>
                  <a:ahLst/>
                  <a:cxnLst>
                    <a:cxn ang="0">
                      <a:pos x="216" y="0"/>
                    </a:cxn>
                    <a:cxn ang="0">
                      <a:pos x="0" y="224"/>
                    </a:cxn>
                    <a:cxn ang="0">
                      <a:pos x="216" y="448"/>
                    </a:cxn>
                    <a:cxn ang="0">
                      <a:pos x="128" y="496"/>
                    </a:cxn>
                  </a:cxnLst>
                  <a:rect l="0" t="0" r="r" b="b"/>
                  <a:pathLst>
                    <a:path w="216" h="496">
                      <a:moveTo>
                        <a:pt x="216" y="0"/>
                      </a:moveTo>
                      <a:lnTo>
                        <a:pt x="0" y="224"/>
                      </a:lnTo>
                      <a:lnTo>
                        <a:pt x="216" y="448"/>
                      </a:lnTo>
                      <a:lnTo>
                        <a:pt x="128" y="496"/>
                      </a:lnTo>
                    </a:path>
                  </a:pathLst>
                </a:custGeom>
                <a:noFill/>
                <a:ln w="57150" cap="flat" cmpd="sng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88" name="Rectangle 24"/>
                <p:cNvSpPr>
                  <a:spLocks noChangeArrowheads="1"/>
                </p:cNvSpPr>
                <p:nvPr/>
              </p:nvSpPr>
              <p:spPr bwMode="auto">
                <a:xfrm rot="2700000">
                  <a:off x="1880" y="2412"/>
                  <a:ext cx="314" cy="42"/>
                </a:xfrm>
                <a:prstGeom prst="rect">
                  <a:avLst/>
                </a:prstGeom>
                <a:solidFill>
                  <a:srgbClr val="FFDD7D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zh-CN" altLang="en-US"/>
                </a:p>
              </p:txBody>
            </p:sp>
            <p:sp>
              <p:nvSpPr>
                <p:cNvPr id="216089" name="Freeform 25"/>
                <p:cNvSpPr>
                  <a:spLocks/>
                </p:cNvSpPr>
                <p:nvPr/>
              </p:nvSpPr>
              <p:spPr bwMode="auto">
                <a:xfrm>
                  <a:off x="1704" y="2208"/>
                  <a:ext cx="52" cy="104"/>
                </a:xfrm>
                <a:custGeom>
                  <a:avLst/>
                  <a:gdLst/>
                  <a:ahLst/>
                  <a:cxnLst>
                    <a:cxn ang="0">
                      <a:pos x="10" y="37"/>
                    </a:cxn>
                    <a:cxn ang="0">
                      <a:pos x="31" y="4"/>
                    </a:cxn>
                    <a:cxn ang="0">
                      <a:pos x="42" y="4"/>
                    </a:cxn>
                    <a:cxn ang="0">
                      <a:pos x="51" y="28"/>
                    </a:cxn>
                    <a:cxn ang="0">
                      <a:pos x="42" y="80"/>
                    </a:cxn>
                    <a:cxn ang="0">
                      <a:pos x="24" y="104"/>
                    </a:cxn>
                    <a:cxn ang="0">
                      <a:pos x="7" y="94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52" h="104">
                      <a:moveTo>
                        <a:pt x="10" y="37"/>
                      </a:moveTo>
                      <a:cubicBezTo>
                        <a:pt x="13" y="23"/>
                        <a:pt x="14" y="7"/>
                        <a:pt x="31" y="4"/>
                      </a:cubicBezTo>
                      <a:cubicBezTo>
                        <a:pt x="35" y="2"/>
                        <a:pt x="38" y="0"/>
                        <a:pt x="42" y="4"/>
                      </a:cubicBezTo>
                      <a:cubicBezTo>
                        <a:pt x="48" y="10"/>
                        <a:pt x="51" y="28"/>
                        <a:pt x="51" y="28"/>
                      </a:cubicBezTo>
                      <a:cubicBezTo>
                        <a:pt x="50" y="43"/>
                        <a:pt x="52" y="66"/>
                        <a:pt x="42" y="80"/>
                      </a:cubicBezTo>
                      <a:cubicBezTo>
                        <a:pt x="38" y="94"/>
                        <a:pt x="35" y="96"/>
                        <a:pt x="24" y="104"/>
                      </a:cubicBezTo>
                      <a:cubicBezTo>
                        <a:pt x="10" y="103"/>
                        <a:pt x="13" y="104"/>
                        <a:pt x="7" y="94"/>
                      </a:cubicBezTo>
                      <a:cubicBezTo>
                        <a:pt x="5" y="91"/>
                        <a:pt x="0" y="85"/>
                        <a:pt x="0" y="85"/>
                      </a:cubicBezTo>
                    </a:path>
                  </a:pathLst>
                </a:custGeom>
                <a:solidFill>
                  <a:srgbClr val="FFFFCC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90" name="Freeform 26"/>
                <p:cNvSpPr>
                  <a:spLocks/>
                </p:cNvSpPr>
                <p:nvPr/>
              </p:nvSpPr>
              <p:spPr bwMode="auto">
                <a:xfrm flipH="1">
                  <a:off x="1372" y="2207"/>
                  <a:ext cx="52" cy="104"/>
                </a:xfrm>
                <a:custGeom>
                  <a:avLst/>
                  <a:gdLst/>
                  <a:ahLst/>
                  <a:cxnLst>
                    <a:cxn ang="0">
                      <a:pos x="10" y="37"/>
                    </a:cxn>
                    <a:cxn ang="0">
                      <a:pos x="31" y="4"/>
                    </a:cxn>
                    <a:cxn ang="0">
                      <a:pos x="42" y="4"/>
                    </a:cxn>
                    <a:cxn ang="0">
                      <a:pos x="51" y="28"/>
                    </a:cxn>
                    <a:cxn ang="0">
                      <a:pos x="42" y="80"/>
                    </a:cxn>
                    <a:cxn ang="0">
                      <a:pos x="24" y="104"/>
                    </a:cxn>
                    <a:cxn ang="0">
                      <a:pos x="7" y="94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52" h="104">
                      <a:moveTo>
                        <a:pt x="10" y="37"/>
                      </a:moveTo>
                      <a:cubicBezTo>
                        <a:pt x="13" y="23"/>
                        <a:pt x="14" y="7"/>
                        <a:pt x="31" y="4"/>
                      </a:cubicBezTo>
                      <a:cubicBezTo>
                        <a:pt x="35" y="2"/>
                        <a:pt x="38" y="0"/>
                        <a:pt x="42" y="4"/>
                      </a:cubicBezTo>
                      <a:cubicBezTo>
                        <a:pt x="48" y="10"/>
                        <a:pt x="51" y="28"/>
                        <a:pt x="51" y="28"/>
                      </a:cubicBezTo>
                      <a:cubicBezTo>
                        <a:pt x="50" y="43"/>
                        <a:pt x="52" y="66"/>
                        <a:pt x="42" y="80"/>
                      </a:cubicBezTo>
                      <a:cubicBezTo>
                        <a:pt x="38" y="94"/>
                        <a:pt x="35" y="96"/>
                        <a:pt x="24" y="104"/>
                      </a:cubicBezTo>
                      <a:cubicBezTo>
                        <a:pt x="10" y="103"/>
                        <a:pt x="13" y="104"/>
                        <a:pt x="7" y="94"/>
                      </a:cubicBezTo>
                      <a:cubicBezTo>
                        <a:pt x="5" y="91"/>
                        <a:pt x="0" y="85"/>
                        <a:pt x="0" y="85"/>
                      </a:cubicBezTo>
                    </a:path>
                  </a:pathLst>
                </a:custGeom>
                <a:solidFill>
                  <a:srgbClr val="FFFFCC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91" name="Oval 27"/>
                <p:cNvSpPr>
                  <a:spLocks noChangeArrowheads="1"/>
                </p:cNvSpPr>
                <p:nvPr/>
              </p:nvSpPr>
              <p:spPr bwMode="auto">
                <a:xfrm>
                  <a:off x="1407" y="2070"/>
                  <a:ext cx="314" cy="420"/>
                </a:xfrm>
                <a:prstGeom prst="ellipse">
                  <a:avLst/>
                </a:prstGeom>
                <a:solidFill>
                  <a:srgbClr val="FFFFCC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zh-CN" altLang="en-US"/>
                </a:p>
              </p:txBody>
            </p:sp>
            <p:sp>
              <p:nvSpPr>
                <p:cNvPr id="216092" name="Freeform 28"/>
                <p:cNvSpPr>
                  <a:spLocks/>
                </p:cNvSpPr>
                <p:nvPr/>
              </p:nvSpPr>
              <p:spPr bwMode="auto">
                <a:xfrm>
                  <a:off x="1540" y="2250"/>
                  <a:ext cx="54" cy="132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6" y="66"/>
                    </a:cxn>
                    <a:cxn ang="0">
                      <a:pos x="54" y="120"/>
                    </a:cxn>
                  </a:cxnLst>
                  <a:rect l="0" t="0" r="r" b="b"/>
                  <a:pathLst>
                    <a:path w="54" h="132">
                      <a:moveTo>
                        <a:pt x="30" y="0"/>
                      </a:moveTo>
                      <a:cubicBezTo>
                        <a:pt x="25" y="27"/>
                        <a:pt x="21" y="43"/>
                        <a:pt x="6" y="66"/>
                      </a:cubicBezTo>
                      <a:cubicBezTo>
                        <a:pt x="21" y="132"/>
                        <a:pt x="0" y="120"/>
                        <a:pt x="54" y="12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93" name="Freeform 29"/>
                <p:cNvSpPr>
                  <a:spLocks/>
                </p:cNvSpPr>
                <p:nvPr/>
              </p:nvSpPr>
              <p:spPr bwMode="auto">
                <a:xfrm>
                  <a:off x="1440" y="2214"/>
                  <a:ext cx="114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6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114" h="18">
                      <a:moveTo>
                        <a:pt x="0" y="0"/>
                      </a:moveTo>
                      <a:cubicBezTo>
                        <a:pt x="55" y="18"/>
                        <a:pt x="23" y="13"/>
                        <a:pt x="96" y="6"/>
                      </a:cubicBezTo>
                      <a:cubicBezTo>
                        <a:pt x="102" y="4"/>
                        <a:pt x="114" y="0"/>
                        <a:pt x="114" y="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94" name="Freeform 30"/>
                <p:cNvSpPr>
                  <a:spLocks/>
                </p:cNvSpPr>
                <p:nvPr/>
              </p:nvSpPr>
              <p:spPr bwMode="auto">
                <a:xfrm>
                  <a:off x="1588" y="2215"/>
                  <a:ext cx="114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6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114" h="18">
                      <a:moveTo>
                        <a:pt x="0" y="0"/>
                      </a:moveTo>
                      <a:cubicBezTo>
                        <a:pt x="55" y="18"/>
                        <a:pt x="23" y="13"/>
                        <a:pt x="96" y="6"/>
                      </a:cubicBezTo>
                      <a:cubicBezTo>
                        <a:pt x="102" y="4"/>
                        <a:pt x="114" y="0"/>
                        <a:pt x="114" y="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95" name="Freeform 31"/>
                <p:cNvSpPr>
                  <a:spLocks/>
                </p:cNvSpPr>
                <p:nvPr/>
              </p:nvSpPr>
              <p:spPr bwMode="auto">
                <a:xfrm>
                  <a:off x="1462" y="2223"/>
                  <a:ext cx="52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42"/>
                    </a:cxn>
                    <a:cxn ang="0">
                      <a:pos x="46" y="33"/>
                    </a:cxn>
                    <a:cxn ang="0">
                      <a:pos x="51" y="4"/>
                    </a:cxn>
                  </a:cxnLst>
                  <a:rect l="0" t="0" r="r" b="b"/>
                  <a:pathLst>
                    <a:path w="52" h="42">
                      <a:moveTo>
                        <a:pt x="0" y="0"/>
                      </a:moveTo>
                      <a:cubicBezTo>
                        <a:pt x="1" y="27"/>
                        <a:pt x="3" y="30"/>
                        <a:pt x="24" y="42"/>
                      </a:cubicBezTo>
                      <a:cubicBezTo>
                        <a:pt x="35" y="40"/>
                        <a:pt x="38" y="39"/>
                        <a:pt x="46" y="33"/>
                      </a:cubicBezTo>
                      <a:cubicBezTo>
                        <a:pt x="52" y="22"/>
                        <a:pt x="51" y="18"/>
                        <a:pt x="51" y="4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96" name="Freeform 32"/>
                <p:cNvSpPr>
                  <a:spLocks/>
                </p:cNvSpPr>
                <p:nvPr/>
              </p:nvSpPr>
              <p:spPr bwMode="auto">
                <a:xfrm flipH="1">
                  <a:off x="1617" y="2225"/>
                  <a:ext cx="52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42"/>
                    </a:cxn>
                    <a:cxn ang="0">
                      <a:pos x="46" y="33"/>
                    </a:cxn>
                    <a:cxn ang="0">
                      <a:pos x="51" y="4"/>
                    </a:cxn>
                  </a:cxnLst>
                  <a:rect l="0" t="0" r="r" b="b"/>
                  <a:pathLst>
                    <a:path w="52" h="42">
                      <a:moveTo>
                        <a:pt x="0" y="0"/>
                      </a:moveTo>
                      <a:cubicBezTo>
                        <a:pt x="1" y="27"/>
                        <a:pt x="3" y="30"/>
                        <a:pt x="24" y="42"/>
                      </a:cubicBezTo>
                      <a:cubicBezTo>
                        <a:pt x="35" y="40"/>
                        <a:pt x="38" y="39"/>
                        <a:pt x="46" y="33"/>
                      </a:cubicBezTo>
                      <a:cubicBezTo>
                        <a:pt x="52" y="22"/>
                        <a:pt x="51" y="18"/>
                        <a:pt x="51" y="4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97" name="Freeform 33"/>
                <p:cNvSpPr>
                  <a:spLocks/>
                </p:cNvSpPr>
                <p:nvPr/>
              </p:nvSpPr>
              <p:spPr bwMode="auto">
                <a:xfrm>
                  <a:off x="1480" y="2248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4" h="9">
                      <a:moveTo>
                        <a:pt x="0" y="1"/>
                      </a:moveTo>
                      <a:cubicBezTo>
                        <a:pt x="14" y="9"/>
                        <a:pt x="11" y="2"/>
                        <a:pt x="3" y="0"/>
                      </a:cubicBezTo>
                      <a:cubicBezTo>
                        <a:pt x="10" y="8"/>
                        <a:pt x="10" y="7"/>
                        <a:pt x="0" y="1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98" name="Freeform 34"/>
                <p:cNvSpPr>
                  <a:spLocks/>
                </p:cNvSpPr>
                <p:nvPr/>
              </p:nvSpPr>
              <p:spPr bwMode="auto">
                <a:xfrm>
                  <a:off x="1629" y="2249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4" h="9">
                      <a:moveTo>
                        <a:pt x="0" y="1"/>
                      </a:moveTo>
                      <a:cubicBezTo>
                        <a:pt x="14" y="9"/>
                        <a:pt x="11" y="2"/>
                        <a:pt x="3" y="0"/>
                      </a:cubicBezTo>
                      <a:cubicBezTo>
                        <a:pt x="10" y="8"/>
                        <a:pt x="10" y="7"/>
                        <a:pt x="0" y="1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099" name="Freeform 35"/>
                <p:cNvSpPr>
                  <a:spLocks/>
                </p:cNvSpPr>
                <p:nvPr/>
              </p:nvSpPr>
              <p:spPr bwMode="auto">
                <a:xfrm>
                  <a:off x="1368" y="1998"/>
                  <a:ext cx="395" cy="246"/>
                </a:xfrm>
                <a:custGeom>
                  <a:avLst/>
                  <a:gdLst/>
                  <a:ahLst/>
                  <a:cxnLst>
                    <a:cxn ang="0">
                      <a:pos x="38" y="215"/>
                    </a:cxn>
                    <a:cxn ang="0">
                      <a:pos x="17" y="227"/>
                    </a:cxn>
                    <a:cxn ang="0">
                      <a:pos x="0" y="221"/>
                    </a:cxn>
                    <a:cxn ang="0">
                      <a:pos x="42" y="149"/>
                    </a:cxn>
                    <a:cxn ang="0">
                      <a:pos x="84" y="152"/>
                    </a:cxn>
                    <a:cxn ang="0">
                      <a:pos x="75" y="170"/>
                    </a:cxn>
                    <a:cxn ang="0">
                      <a:pos x="86" y="107"/>
                    </a:cxn>
                    <a:cxn ang="0">
                      <a:pos x="102" y="93"/>
                    </a:cxn>
                    <a:cxn ang="0">
                      <a:pos x="134" y="83"/>
                    </a:cxn>
                    <a:cxn ang="0">
                      <a:pos x="173" y="63"/>
                    </a:cxn>
                    <a:cxn ang="0">
                      <a:pos x="188" y="71"/>
                    </a:cxn>
                    <a:cxn ang="0">
                      <a:pos x="186" y="90"/>
                    </a:cxn>
                    <a:cxn ang="0">
                      <a:pos x="219" y="54"/>
                    </a:cxn>
                    <a:cxn ang="0">
                      <a:pos x="255" y="56"/>
                    </a:cxn>
                    <a:cxn ang="0">
                      <a:pos x="272" y="65"/>
                    </a:cxn>
                    <a:cxn ang="0">
                      <a:pos x="300" y="123"/>
                    </a:cxn>
                    <a:cxn ang="0">
                      <a:pos x="311" y="98"/>
                    </a:cxn>
                    <a:cxn ang="0">
                      <a:pos x="339" y="176"/>
                    </a:cxn>
                    <a:cxn ang="0">
                      <a:pos x="339" y="155"/>
                    </a:cxn>
                    <a:cxn ang="0">
                      <a:pos x="380" y="194"/>
                    </a:cxn>
                    <a:cxn ang="0">
                      <a:pos x="351" y="204"/>
                    </a:cxn>
                    <a:cxn ang="0">
                      <a:pos x="329" y="188"/>
                    </a:cxn>
                    <a:cxn ang="0">
                      <a:pos x="269" y="125"/>
                    </a:cxn>
                    <a:cxn ang="0">
                      <a:pos x="291" y="122"/>
                    </a:cxn>
                    <a:cxn ang="0">
                      <a:pos x="257" y="107"/>
                    </a:cxn>
                    <a:cxn ang="0">
                      <a:pos x="236" y="144"/>
                    </a:cxn>
                    <a:cxn ang="0">
                      <a:pos x="194" y="138"/>
                    </a:cxn>
                    <a:cxn ang="0">
                      <a:pos x="138" y="107"/>
                    </a:cxn>
                    <a:cxn ang="0">
                      <a:pos x="149" y="120"/>
                    </a:cxn>
                    <a:cxn ang="0">
                      <a:pos x="96" y="180"/>
                    </a:cxn>
                    <a:cxn ang="0">
                      <a:pos x="89" y="156"/>
                    </a:cxn>
                    <a:cxn ang="0">
                      <a:pos x="35" y="177"/>
                    </a:cxn>
                    <a:cxn ang="0">
                      <a:pos x="74" y="84"/>
                    </a:cxn>
                    <a:cxn ang="0">
                      <a:pos x="110" y="48"/>
                    </a:cxn>
                    <a:cxn ang="0">
                      <a:pos x="107" y="63"/>
                    </a:cxn>
                    <a:cxn ang="0">
                      <a:pos x="107" y="93"/>
                    </a:cxn>
                    <a:cxn ang="0">
                      <a:pos x="128" y="65"/>
                    </a:cxn>
                    <a:cxn ang="0">
                      <a:pos x="132" y="51"/>
                    </a:cxn>
                    <a:cxn ang="0">
                      <a:pos x="158" y="6"/>
                    </a:cxn>
                    <a:cxn ang="0">
                      <a:pos x="207" y="2"/>
                    </a:cxn>
                    <a:cxn ang="0">
                      <a:pos x="260" y="60"/>
                    </a:cxn>
                    <a:cxn ang="0">
                      <a:pos x="306" y="74"/>
                    </a:cxn>
                    <a:cxn ang="0">
                      <a:pos x="291" y="92"/>
                    </a:cxn>
                    <a:cxn ang="0">
                      <a:pos x="290" y="84"/>
                    </a:cxn>
                    <a:cxn ang="0">
                      <a:pos x="314" y="93"/>
                    </a:cxn>
                    <a:cxn ang="0">
                      <a:pos x="377" y="150"/>
                    </a:cxn>
                    <a:cxn ang="0">
                      <a:pos x="321" y="177"/>
                    </a:cxn>
                    <a:cxn ang="0">
                      <a:pos x="257" y="156"/>
                    </a:cxn>
                    <a:cxn ang="0">
                      <a:pos x="294" y="137"/>
                    </a:cxn>
                    <a:cxn ang="0">
                      <a:pos x="200" y="156"/>
                    </a:cxn>
                    <a:cxn ang="0">
                      <a:pos x="155" y="144"/>
                    </a:cxn>
                  </a:cxnLst>
                  <a:rect l="0" t="0" r="r" b="b"/>
                  <a:pathLst>
                    <a:path w="395" h="246">
                      <a:moveTo>
                        <a:pt x="63" y="195"/>
                      </a:moveTo>
                      <a:cubicBezTo>
                        <a:pt x="40" y="194"/>
                        <a:pt x="20" y="201"/>
                        <a:pt x="35" y="182"/>
                      </a:cubicBezTo>
                      <a:cubicBezTo>
                        <a:pt x="42" y="186"/>
                        <a:pt x="46" y="190"/>
                        <a:pt x="50" y="197"/>
                      </a:cubicBezTo>
                      <a:cubicBezTo>
                        <a:pt x="47" y="206"/>
                        <a:pt x="45" y="209"/>
                        <a:pt x="38" y="215"/>
                      </a:cubicBezTo>
                      <a:cubicBezTo>
                        <a:pt x="34" y="214"/>
                        <a:pt x="30" y="214"/>
                        <a:pt x="26" y="212"/>
                      </a:cubicBezTo>
                      <a:cubicBezTo>
                        <a:pt x="17" y="207"/>
                        <a:pt x="29" y="201"/>
                        <a:pt x="33" y="200"/>
                      </a:cubicBezTo>
                      <a:cubicBezTo>
                        <a:pt x="37" y="205"/>
                        <a:pt x="39" y="210"/>
                        <a:pt x="42" y="216"/>
                      </a:cubicBezTo>
                      <a:cubicBezTo>
                        <a:pt x="39" y="231"/>
                        <a:pt x="32" y="228"/>
                        <a:pt x="17" y="227"/>
                      </a:cubicBezTo>
                      <a:cubicBezTo>
                        <a:pt x="11" y="217"/>
                        <a:pt x="4" y="205"/>
                        <a:pt x="21" y="203"/>
                      </a:cubicBezTo>
                      <a:cubicBezTo>
                        <a:pt x="32" y="207"/>
                        <a:pt x="29" y="209"/>
                        <a:pt x="33" y="219"/>
                      </a:cubicBezTo>
                      <a:cubicBezTo>
                        <a:pt x="36" y="233"/>
                        <a:pt x="36" y="244"/>
                        <a:pt x="20" y="246"/>
                      </a:cubicBezTo>
                      <a:cubicBezTo>
                        <a:pt x="6" y="244"/>
                        <a:pt x="4" y="233"/>
                        <a:pt x="0" y="221"/>
                      </a:cubicBezTo>
                      <a:cubicBezTo>
                        <a:pt x="7" y="177"/>
                        <a:pt x="6" y="180"/>
                        <a:pt x="41" y="167"/>
                      </a:cubicBezTo>
                      <a:cubicBezTo>
                        <a:pt x="48" y="181"/>
                        <a:pt x="49" y="199"/>
                        <a:pt x="38" y="210"/>
                      </a:cubicBezTo>
                      <a:cubicBezTo>
                        <a:pt x="13" y="203"/>
                        <a:pt x="20" y="196"/>
                        <a:pt x="26" y="161"/>
                      </a:cubicBezTo>
                      <a:cubicBezTo>
                        <a:pt x="27" y="157"/>
                        <a:pt x="39" y="152"/>
                        <a:pt x="42" y="149"/>
                      </a:cubicBezTo>
                      <a:cubicBezTo>
                        <a:pt x="53" y="161"/>
                        <a:pt x="60" y="173"/>
                        <a:pt x="63" y="189"/>
                      </a:cubicBezTo>
                      <a:cubicBezTo>
                        <a:pt x="59" y="202"/>
                        <a:pt x="54" y="201"/>
                        <a:pt x="41" y="197"/>
                      </a:cubicBezTo>
                      <a:cubicBezTo>
                        <a:pt x="42" y="159"/>
                        <a:pt x="35" y="141"/>
                        <a:pt x="71" y="132"/>
                      </a:cubicBezTo>
                      <a:cubicBezTo>
                        <a:pt x="84" y="139"/>
                        <a:pt x="83" y="138"/>
                        <a:pt x="84" y="152"/>
                      </a:cubicBezTo>
                      <a:cubicBezTo>
                        <a:pt x="80" y="190"/>
                        <a:pt x="88" y="187"/>
                        <a:pt x="54" y="183"/>
                      </a:cubicBezTo>
                      <a:cubicBezTo>
                        <a:pt x="49" y="176"/>
                        <a:pt x="45" y="170"/>
                        <a:pt x="42" y="162"/>
                      </a:cubicBezTo>
                      <a:cubicBezTo>
                        <a:pt x="46" y="136"/>
                        <a:pt x="49" y="129"/>
                        <a:pt x="75" y="125"/>
                      </a:cubicBezTo>
                      <a:cubicBezTo>
                        <a:pt x="100" y="137"/>
                        <a:pt x="95" y="162"/>
                        <a:pt x="75" y="170"/>
                      </a:cubicBezTo>
                      <a:cubicBezTo>
                        <a:pt x="56" y="131"/>
                        <a:pt x="76" y="124"/>
                        <a:pt x="99" y="108"/>
                      </a:cubicBezTo>
                      <a:cubicBezTo>
                        <a:pt x="109" y="114"/>
                        <a:pt x="108" y="127"/>
                        <a:pt x="110" y="137"/>
                      </a:cubicBezTo>
                      <a:cubicBezTo>
                        <a:pt x="104" y="158"/>
                        <a:pt x="105" y="157"/>
                        <a:pt x="84" y="153"/>
                      </a:cubicBezTo>
                      <a:cubicBezTo>
                        <a:pt x="77" y="138"/>
                        <a:pt x="73" y="120"/>
                        <a:pt x="86" y="107"/>
                      </a:cubicBezTo>
                      <a:cubicBezTo>
                        <a:pt x="96" y="115"/>
                        <a:pt x="97" y="118"/>
                        <a:pt x="99" y="131"/>
                      </a:cubicBezTo>
                      <a:cubicBezTo>
                        <a:pt x="97" y="146"/>
                        <a:pt x="89" y="142"/>
                        <a:pt x="84" y="131"/>
                      </a:cubicBezTo>
                      <a:cubicBezTo>
                        <a:pt x="83" y="123"/>
                        <a:pt x="81" y="109"/>
                        <a:pt x="86" y="102"/>
                      </a:cubicBezTo>
                      <a:cubicBezTo>
                        <a:pt x="90" y="97"/>
                        <a:pt x="102" y="93"/>
                        <a:pt x="102" y="93"/>
                      </a:cubicBezTo>
                      <a:cubicBezTo>
                        <a:pt x="135" y="99"/>
                        <a:pt x="125" y="92"/>
                        <a:pt x="131" y="111"/>
                      </a:cubicBezTo>
                      <a:cubicBezTo>
                        <a:pt x="125" y="135"/>
                        <a:pt x="122" y="128"/>
                        <a:pt x="96" y="119"/>
                      </a:cubicBezTo>
                      <a:cubicBezTo>
                        <a:pt x="85" y="98"/>
                        <a:pt x="90" y="84"/>
                        <a:pt x="110" y="75"/>
                      </a:cubicBezTo>
                      <a:cubicBezTo>
                        <a:pt x="119" y="76"/>
                        <a:pt x="134" y="70"/>
                        <a:pt x="134" y="83"/>
                      </a:cubicBezTo>
                      <a:cubicBezTo>
                        <a:pt x="134" y="95"/>
                        <a:pt x="125" y="117"/>
                        <a:pt x="125" y="117"/>
                      </a:cubicBezTo>
                      <a:cubicBezTo>
                        <a:pt x="111" y="107"/>
                        <a:pt x="109" y="87"/>
                        <a:pt x="122" y="74"/>
                      </a:cubicBezTo>
                      <a:cubicBezTo>
                        <a:pt x="131" y="65"/>
                        <a:pt x="155" y="57"/>
                        <a:pt x="155" y="57"/>
                      </a:cubicBezTo>
                      <a:cubicBezTo>
                        <a:pt x="161" y="59"/>
                        <a:pt x="169" y="58"/>
                        <a:pt x="173" y="63"/>
                      </a:cubicBezTo>
                      <a:cubicBezTo>
                        <a:pt x="184" y="80"/>
                        <a:pt x="158" y="107"/>
                        <a:pt x="143" y="110"/>
                      </a:cubicBezTo>
                      <a:cubicBezTo>
                        <a:pt x="134" y="106"/>
                        <a:pt x="134" y="98"/>
                        <a:pt x="131" y="89"/>
                      </a:cubicBezTo>
                      <a:cubicBezTo>
                        <a:pt x="132" y="59"/>
                        <a:pt x="138" y="59"/>
                        <a:pt x="168" y="56"/>
                      </a:cubicBezTo>
                      <a:cubicBezTo>
                        <a:pt x="184" y="57"/>
                        <a:pt x="184" y="57"/>
                        <a:pt x="188" y="71"/>
                      </a:cubicBezTo>
                      <a:cubicBezTo>
                        <a:pt x="186" y="84"/>
                        <a:pt x="186" y="88"/>
                        <a:pt x="174" y="93"/>
                      </a:cubicBezTo>
                      <a:cubicBezTo>
                        <a:pt x="165" y="85"/>
                        <a:pt x="164" y="79"/>
                        <a:pt x="162" y="68"/>
                      </a:cubicBezTo>
                      <a:cubicBezTo>
                        <a:pt x="168" y="52"/>
                        <a:pt x="170" y="54"/>
                        <a:pt x="186" y="51"/>
                      </a:cubicBezTo>
                      <a:cubicBezTo>
                        <a:pt x="220" y="56"/>
                        <a:pt x="211" y="82"/>
                        <a:pt x="186" y="90"/>
                      </a:cubicBezTo>
                      <a:cubicBezTo>
                        <a:pt x="169" y="88"/>
                        <a:pt x="171" y="75"/>
                        <a:pt x="176" y="57"/>
                      </a:cubicBezTo>
                      <a:cubicBezTo>
                        <a:pt x="180" y="42"/>
                        <a:pt x="200" y="38"/>
                        <a:pt x="212" y="36"/>
                      </a:cubicBezTo>
                      <a:cubicBezTo>
                        <a:pt x="244" y="51"/>
                        <a:pt x="240" y="72"/>
                        <a:pt x="221" y="101"/>
                      </a:cubicBezTo>
                      <a:cubicBezTo>
                        <a:pt x="213" y="88"/>
                        <a:pt x="212" y="69"/>
                        <a:pt x="219" y="54"/>
                      </a:cubicBezTo>
                      <a:cubicBezTo>
                        <a:pt x="223" y="45"/>
                        <a:pt x="238" y="49"/>
                        <a:pt x="248" y="48"/>
                      </a:cubicBezTo>
                      <a:cubicBezTo>
                        <a:pt x="254" y="49"/>
                        <a:pt x="261" y="48"/>
                        <a:pt x="266" y="51"/>
                      </a:cubicBezTo>
                      <a:cubicBezTo>
                        <a:pt x="277" y="59"/>
                        <a:pt x="263" y="91"/>
                        <a:pt x="257" y="98"/>
                      </a:cubicBezTo>
                      <a:cubicBezTo>
                        <a:pt x="242" y="88"/>
                        <a:pt x="232" y="66"/>
                        <a:pt x="255" y="56"/>
                      </a:cubicBezTo>
                      <a:cubicBezTo>
                        <a:pt x="260" y="58"/>
                        <a:pt x="268" y="58"/>
                        <a:pt x="270" y="63"/>
                      </a:cubicBezTo>
                      <a:cubicBezTo>
                        <a:pt x="272" y="70"/>
                        <a:pt x="271" y="96"/>
                        <a:pt x="261" y="102"/>
                      </a:cubicBezTo>
                      <a:cubicBezTo>
                        <a:pt x="246" y="88"/>
                        <a:pt x="248" y="83"/>
                        <a:pt x="254" y="63"/>
                      </a:cubicBezTo>
                      <a:cubicBezTo>
                        <a:pt x="260" y="64"/>
                        <a:pt x="267" y="62"/>
                        <a:pt x="272" y="65"/>
                      </a:cubicBezTo>
                      <a:cubicBezTo>
                        <a:pt x="279" y="70"/>
                        <a:pt x="288" y="86"/>
                        <a:pt x="288" y="86"/>
                      </a:cubicBezTo>
                      <a:cubicBezTo>
                        <a:pt x="297" y="116"/>
                        <a:pt x="288" y="112"/>
                        <a:pt x="264" y="104"/>
                      </a:cubicBezTo>
                      <a:cubicBezTo>
                        <a:pt x="247" y="81"/>
                        <a:pt x="273" y="80"/>
                        <a:pt x="290" y="81"/>
                      </a:cubicBezTo>
                      <a:cubicBezTo>
                        <a:pt x="298" y="88"/>
                        <a:pt x="325" y="118"/>
                        <a:pt x="300" y="123"/>
                      </a:cubicBezTo>
                      <a:cubicBezTo>
                        <a:pt x="283" y="117"/>
                        <a:pt x="269" y="119"/>
                        <a:pt x="266" y="101"/>
                      </a:cubicBezTo>
                      <a:cubicBezTo>
                        <a:pt x="284" y="83"/>
                        <a:pt x="305" y="92"/>
                        <a:pt x="320" y="107"/>
                      </a:cubicBezTo>
                      <a:cubicBezTo>
                        <a:pt x="321" y="121"/>
                        <a:pt x="318" y="124"/>
                        <a:pt x="305" y="126"/>
                      </a:cubicBezTo>
                      <a:cubicBezTo>
                        <a:pt x="281" y="114"/>
                        <a:pt x="290" y="101"/>
                        <a:pt x="311" y="98"/>
                      </a:cubicBezTo>
                      <a:cubicBezTo>
                        <a:pt x="333" y="105"/>
                        <a:pt x="328" y="144"/>
                        <a:pt x="311" y="156"/>
                      </a:cubicBezTo>
                      <a:cubicBezTo>
                        <a:pt x="297" y="149"/>
                        <a:pt x="301" y="131"/>
                        <a:pt x="312" y="122"/>
                      </a:cubicBezTo>
                      <a:cubicBezTo>
                        <a:pt x="341" y="130"/>
                        <a:pt x="353" y="126"/>
                        <a:pt x="359" y="153"/>
                      </a:cubicBezTo>
                      <a:cubicBezTo>
                        <a:pt x="356" y="174"/>
                        <a:pt x="358" y="173"/>
                        <a:pt x="339" y="176"/>
                      </a:cubicBezTo>
                      <a:cubicBezTo>
                        <a:pt x="326" y="174"/>
                        <a:pt x="316" y="176"/>
                        <a:pt x="314" y="161"/>
                      </a:cubicBezTo>
                      <a:cubicBezTo>
                        <a:pt x="322" y="131"/>
                        <a:pt x="344" y="164"/>
                        <a:pt x="351" y="177"/>
                      </a:cubicBezTo>
                      <a:cubicBezTo>
                        <a:pt x="346" y="193"/>
                        <a:pt x="345" y="193"/>
                        <a:pt x="330" y="186"/>
                      </a:cubicBezTo>
                      <a:cubicBezTo>
                        <a:pt x="326" y="175"/>
                        <a:pt x="324" y="158"/>
                        <a:pt x="339" y="155"/>
                      </a:cubicBezTo>
                      <a:cubicBezTo>
                        <a:pt x="347" y="160"/>
                        <a:pt x="350" y="171"/>
                        <a:pt x="356" y="179"/>
                      </a:cubicBezTo>
                      <a:cubicBezTo>
                        <a:pt x="351" y="199"/>
                        <a:pt x="339" y="202"/>
                        <a:pt x="330" y="182"/>
                      </a:cubicBezTo>
                      <a:cubicBezTo>
                        <a:pt x="334" y="171"/>
                        <a:pt x="340" y="174"/>
                        <a:pt x="350" y="176"/>
                      </a:cubicBezTo>
                      <a:cubicBezTo>
                        <a:pt x="363" y="181"/>
                        <a:pt x="371" y="183"/>
                        <a:pt x="380" y="194"/>
                      </a:cubicBezTo>
                      <a:cubicBezTo>
                        <a:pt x="377" y="202"/>
                        <a:pt x="374" y="203"/>
                        <a:pt x="366" y="206"/>
                      </a:cubicBezTo>
                      <a:cubicBezTo>
                        <a:pt x="363" y="191"/>
                        <a:pt x="378" y="196"/>
                        <a:pt x="387" y="198"/>
                      </a:cubicBezTo>
                      <a:cubicBezTo>
                        <a:pt x="394" y="209"/>
                        <a:pt x="395" y="218"/>
                        <a:pt x="381" y="221"/>
                      </a:cubicBezTo>
                      <a:cubicBezTo>
                        <a:pt x="364" y="218"/>
                        <a:pt x="360" y="218"/>
                        <a:pt x="351" y="204"/>
                      </a:cubicBezTo>
                      <a:cubicBezTo>
                        <a:pt x="355" y="189"/>
                        <a:pt x="354" y="191"/>
                        <a:pt x="365" y="197"/>
                      </a:cubicBezTo>
                      <a:cubicBezTo>
                        <a:pt x="367" y="212"/>
                        <a:pt x="350" y="205"/>
                        <a:pt x="339" y="203"/>
                      </a:cubicBezTo>
                      <a:cubicBezTo>
                        <a:pt x="324" y="189"/>
                        <a:pt x="324" y="182"/>
                        <a:pt x="326" y="162"/>
                      </a:cubicBezTo>
                      <a:cubicBezTo>
                        <a:pt x="333" y="173"/>
                        <a:pt x="334" y="176"/>
                        <a:pt x="329" y="188"/>
                      </a:cubicBezTo>
                      <a:cubicBezTo>
                        <a:pt x="301" y="185"/>
                        <a:pt x="285" y="179"/>
                        <a:pt x="261" y="165"/>
                      </a:cubicBezTo>
                      <a:cubicBezTo>
                        <a:pt x="248" y="147"/>
                        <a:pt x="275" y="151"/>
                        <a:pt x="282" y="152"/>
                      </a:cubicBezTo>
                      <a:cubicBezTo>
                        <a:pt x="280" y="171"/>
                        <a:pt x="285" y="177"/>
                        <a:pt x="269" y="180"/>
                      </a:cubicBezTo>
                      <a:cubicBezTo>
                        <a:pt x="259" y="167"/>
                        <a:pt x="251" y="134"/>
                        <a:pt x="269" y="125"/>
                      </a:cubicBezTo>
                      <a:cubicBezTo>
                        <a:pt x="284" y="127"/>
                        <a:pt x="284" y="139"/>
                        <a:pt x="287" y="152"/>
                      </a:cubicBezTo>
                      <a:cubicBezTo>
                        <a:pt x="282" y="188"/>
                        <a:pt x="264" y="159"/>
                        <a:pt x="249" y="146"/>
                      </a:cubicBezTo>
                      <a:cubicBezTo>
                        <a:pt x="240" y="129"/>
                        <a:pt x="239" y="123"/>
                        <a:pt x="260" y="120"/>
                      </a:cubicBezTo>
                      <a:cubicBezTo>
                        <a:pt x="270" y="121"/>
                        <a:pt x="282" y="117"/>
                        <a:pt x="291" y="122"/>
                      </a:cubicBezTo>
                      <a:cubicBezTo>
                        <a:pt x="305" y="129"/>
                        <a:pt x="287" y="159"/>
                        <a:pt x="278" y="164"/>
                      </a:cubicBezTo>
                      <a:cubicBezTo>
                        <a:pt x="254" y="156"/>
                        <a:pt x="248" y="155"/>
                        <a:pt x="242" y="131"/>
                      </a:cubicBezTo>
                      <a:cubicBezTo>
                        <a:pt x="244" y="121"/>
                        <a:pt x="245" y="111"/>
                        <a:pt x="249" y="101"/>
                      </a:cubicBezTo>
                      <a:cubicBezTo>
                        <a:pt x="250" y="98"/>
                        <a:pt x="256" y="104"/>
                        <a:pt x="257" y="107"/>
                      </a:cubicBezTo>
                      <a:cubicBezTo>
                        <a:pt x="252" y="139"/>
                        <a:pt x="258" y="149"/>
                        <a:pt x="230" y="135"/>
                      </a:cubicBezTo>
                      <a:cubicBezTo>
                        <a:pt x="217" y="117"/>
                        <a:pt x="216" y="113"/>
                        <a:pt x="222" y="92"/>
                      </a:cubicBezTo>
                      <a:cubicBezTo>
                        <a:pt x="239" y="96"/>
                        <a:pt x="236" y="104"/>
                        <a:pt x="239" y="120"/>
                      </a:cubicBezTo>
                      <a:cubicBezTo>
                        <a:pt x="238" y="128"/>
                        <a:pt x="240" y="137"/>
                        <a:pt x="236" y="144"/>
                      </a:cubicBezTo>
                      <a:cubicBezTo>
                        <a:pt x="226" y="163"/>
                        <a:pt x="200" y="122"/>
                        <a:pt x="198" y="119"/>
                      </a:cubicBezTo>
                      <a:cubicBezTo>
                        <a:pt x="197" y="106"/>
                        <a:pt x="194" y="103"/>
                        <a:pt x="206" y="99"/>
                      </a:cubicBezTo>
                      <a:cubicBezTo>
                        <a:pt x="229" y="102"/>
                        <a:pt x="235" y="100"/>
                        <a:pt x="237" y="122"/>
                      </a:cubicBezTo>
                      <a:cubicBezTo>
                        <a:pt x="235" y="154"/>
                        <a:pt x="230" y="143"/>
                        <a:pt x="194" y="138"/>
                      </a:cubicBezTo>
                      <a:cubicBezTo>
                        <a:pt x="175" y="129"/>
                        <a:pt x="166" y="123"/>
                        <a:pt x="161" y="102"/>
                      </a:cubicBezTo>
                      <a:cubicBezTo>
                        <a:pt x="170" y="76"/>
                        <a:pt x="177" y="93"/>
                        <a:pt x="179" y="108"/>
                      </a:cubicBezTo>
                      <a:cubicBezTo>
                        <a:pt x="177" y="139"/>
                        <a:pt x="185" y="150"/>
                        <a:pt x="158" y="141"/>
                      </a:cubicBezTo>
                      <a:cubicBezTo>
                        <a:pt x="147" y="129"/>
                        <a:pt x="142" y="123"/>
                        <a:pt x="138" y="107"/>
                      </a:cubicBezTo>
                      <a:cubicBezTo>
                        <a:pt x="149" y="78"/>
                        <a:pt x="172" y="125"/>
                        <a:pt x="176" y="135"/>
                      </a:cubicBezTo>
                      <a:cubicBezTo>
                        <a:pt x="173" y="160"/>
                        <a:pt x="168" y="152"/>
                        <a:pt x="140" y="147"/>
                      </a:cubicBezTo>
                      <a:cubicBezTo>
                        <a:pt x="129" y="142"/>
                        <a:pt x="112" y="139"/>
                        <a:pt x="110" y="125"/>
                      </a:cubicBezTo>
                      <a:cubicBezTo>
                        <a:pt x="112" y="105"/>
                        <a:pt x="134" y="117"/>
                        <a:pt x="149" y="120"/>
                      </a:cubicBezTo>
                      <a:cubicBezTo>
                        <a:pt x="162" y="140"/>
                        <a:pt x="160" y="151"/>
                        <a:pt x="135" y="153"/>
                      </a:cubicBezTo>
                      <a:cubicBezTo>
                        <a:pt x="107" y="149"/>
                        <a:pt x="105" y="153"/>
                        <a:pt x="110" y="128"/>
                      </a:cubicBezTo>
                      <a:cubicBezTo>
                        <a:pt x="129" y="139"/>
                        <a:pt x="129" y="142"/>
                        <a:pt x="137" y="162"/>
                      </a:cubicBezTo>
                      <a:cubicBezTo>
                        <a:pt x="128" y="195"/>
                        <a:pt x="131" y="187"/>
                        <a:pt x="96" y="180"/>
                      </a:cubicBezTo>
                      <a:cubicBezTo>
                        <a:pt x="87" y="171"/>
                        <a:pt x="72" y="157"/>
                        <a:pt x="87" y="146"/>
                      </a:cubicBezTo>
                      <a:cubicBezTo>
                        <a:pt x="101" y="152"/>
                        <a:pt x="123" y="177"/>
                        <a:pt x="99" y="191"/>
                      </a:cubicBezTo>
                      <a:cubicBezTo>
                        <a:pt x="82" y="188"/>
                        <a:pt x="81" y="189"/>
                        <a:pt x="74" y="174"/>
                      </a:cubicBezTo>
                      <a:cubicBezTo>
                        <a:pt x="71" y="159"/>
                        <a:pt x="73" y="152"/>
                        <a:pt x="89" y="156"/>
                      </a:cubicBezTo>
                      <a:cubicBezTo>
                        <a:pt x="96" y="169"/>
                        <a:pt x="102" y="182"/>
                        <a:pt x="87" y="191"/>
                      </a:cubicBezTo>
                      <a:cubicBezTo>
                        <a:pt x="56" y="189"/>
                        <a:pt x="47" y="188"/>
                        <a:pt x="23" y="170"/>
                      </a:cubicBezTo>
                      <a:cubicBezTo>
                        <a:pt x="15" y="153"/>
                        <a:pt x="17" y="154"/>
                        <a:pt x="35" y="161"/>
                      </a:cubicBezTo>
                      <a:cubicBezTo>
                        <a:pt x="38" y="168"/>
                        <a:pt x="42" y="172"/>
                        <a:pt x="35" y="177"/>
                      </a:cubicBezTo>
                      <a:cubicBezTo>
                        <a:pt x="14" y="173"/>
                        <a:pt x="11" y="169"/>
                        <a:pt x="5" y="150"/>
                      </a:cubicBezTo>
                      <a:cubicBezTo>
                        <a:pt x="9" y="119"/>
                        <a:pt x="9" y="124"/>
                        <a:pt x="35" y="117"/>
                      </a:cubicBezTo>
                      <a:cubicBezTo>
                        <a:pt x="65" y="126"/>
                        <a:pt x="68" y="123"/>
                        <a:pt x="62" y="150"/>
                      </a:cubicBezTo>
                      <a:cubicBezTo>
                        <a:pt x="41" y="129"/>
                        <a:pt x="49" y="98"/>
                        <a:pt x="74" y="84"/>
                      </a:cubicBezTo>
                      <a:cubicBezTo>
                        <a:pt x="103" y="87"/>
                        <a:pt x="102" y="91"/>
                        <a:pt x="99" y="119"/>
                      </a:cubicBezTo>
                      <a:cubicBezTo>
                        <a:pt x="86" y="115"/>
                        <a:pt x="83" y="102"/>
                        <a:pt x="78" y="90"/>
                      </a:cubicBezTo>
                      <a:cubicBezTo>
                        <a:pt x="74" y="70"/>
                        <a:pt x="72" y="55"/>
                        <a:pt x="92" y="45"/>
                      </a:cubicBezTo>
                      <a:cubicBezTo>
                        <a:pt x="98" y="46"/>
                        <a:pt x="105" y="44"/>
                        <a:pt x="110" y="48"/>
                      </a:cubicBezTo>
                      <a:cubicBezTo>
                        <a:pt x="123" y="58"/>
                        <a:pt x="100" y="92"/>
                        <a:pt x="87" y="95"/>
                      </a:cubicBezTo>
                      <a:cubicBezTo>
                        <a:pt x="64" y="91"/>
                        <a:pt x="53" y="92"/>
                        <a:pt x="45" y="69"/>
                      </a:cubicBezTo>
                      <a:cubicBezTo>
                        <a:pt x="47" y="48"/>
                        <a:pt x="47" y="46"/>
                        <a:pt x="66" y="39"/>
                      </a:cubicBezTo>
                      <a:cubicBezTo>
                        <a:pt x="103" y="45"/>
                        <a:pt x="102" y="37"/>
                        <a:pt x="107" y="63"/>
                      </a:cubicBezTo>
                      <a:cubicBezTo>
                        <a:pt x="105" y="76"/>
                        <a:pt x="104" y="78"/>
                        <a:pt x="93" y="84"/>
                      </a:cubicBezTo>
                      <a:cubicBezTo>
                        <a:pt x="72" y="77"/>
                        <a:pt x="87" y="55"/>
                        <a:pt x="92" y="38"/>
                      </a:cubicBezTo>
                      <a:cubicBezTo>
                        <a:pt x="104" y="42"/>
                        <a:pt x="120" y="40"/>
                        <a:pt x="128" y="50"/>
                      </a:cubicBezTo>
                      <a:cubicBezTo>
                        <a:pt x="140" y="66"/>
                        <a:pt x="117" y="86"/>
                        <a:pt x="107" y="93"/>
                      </a:cubicBezTo>
                      <a:cubicBezTo>
                        <a:pt x="91" y="90"/>
                        <a:pt x="94" y="45"/>
                        <a:pt x="117" y="32"/>
                      </a:cubicBezTo>
                      <a:cubicBezTo>
                        <a:pt x="145" y="37"/>
                        <a:pt x="157" y="33"/>
                        <a:pt x="159" y="60"/>
                      </a:cubicBezTo>
                      <a:cubicBezTo>
                        <a:pt x="158" y="71"/>
                        <a:pt x="159" y="79"/>
                        <a:pt x="147" y="81"/>
                      </a:cubicBezTo>
                      <a:cubicBezTo>
                        <a:pt x="134" y="80"/>
                        <a:pt x="135" y="76"/>
                        <a:pt x="128" y="65"/>
                      </a:cubicBezTo>
                      <a:cubicBezTo>
                        <a:pt x="125" y="46"/>
                        <a:pt x="127" y="32"/>
                        <a:pt x="146" y="24"/>
                      </a:cubicBezTo>
                      <a:cubicBezTo>
                        <a:pt x="176" y="27"/>
                        <a:pt x="176" y="21"/>
                        <a:pt x="182" y="44"/>
                      </a:cubicBezTo>
                      <a:cubicBezTo>
                        <a:pt x="178" y="59"/>
                        <a:pt x="174" y="64"/>
                        <a:pt x="162" y="74"/>
                      </a:cubicBezTo>
                      <a:cubicBezTo>
                        <a:pt x="135" y="72"/>
                        <a:pt x="135" y="75"/>
                        <a:pt x="132" y="51"/>
                      </a:cubicBezTo>
                      <a:cubicBezTo>
                        <a:pt x="135" y="23"/>
                        <a:pt x="142" y="15"/>
                        <a:pt x="170" y="11"/>
                      </a:cubicBezTo>
                      <a:cubicBezTo>
                        <a:pt x="176" y="11"/>
                        <a:pt x="183" y="10"/>
                        <a:pt x="189" y="12"/>
                      </a:cubicBezTo>
                      <a:cubicBezTo>
                        <a:pt x="196" y="15"/>
                        <a:pt x="191" y="52"/>
                        <a:pt x="168" y="54"/>
                      </a:cubicBezTo>
                      <a:cubicBezTo>
                        <a:pt x="151" y="48"/>
                        <a:pt x="147" y="23"/>
                        <a:pt x="158" y="6"/>
                      </a:cubicBezTo>
                      <a:cubicBezTo>
                        <a:pt x="161" y="0"/>
                        <a:pt x="177" y="0"/>
                        <a:pt x="177" y="0"/>
                      </a:cubicBezTo>
                      <a:cubicBezTo>
                        <a:pt x="190" y="2"/>
                        <a:pt x="199" y="3"/>
                        <a:pt x="207" y="14"/>
                      </a:cubicBezTo>
                      <a:cubicBezTo>
                        <a:pt x="213" y="33"/>
                        <a:pt x="210" y="49"/>
                        <a:pt x="191" y="57"/>
                      </a:cubicBezTo>
                      <a:cubicBezTo>
                        <a:pt x="151" y="41"/>
                        <a:pt x="172" y="8"/>
                        <a:pt x="207" y="2"/>
                      </a:cubicBezTo>
                      <a:cubicBezTo>
                        <a:pt x="218" y="2"/>
                        <a:pt x="229" y="0"/>
                        <a:pt x="240" y="3"/>
                      </a:cubicBezTo>
                      <a:cubicBezTo>
                        <a:pt x="249" y="5"/>
                        <a:pt x="238" y="46"/>
                        <a:pt x="225" y="57"/>
                      </a:cubicBezTo>
                      <a:cubicBezTo>
                        <a:pt x="224" y="31"/>
                        <a:pt x="222" y="14"/>
                        <a:pt x="248" y="3"/>
                      </a:cubicBezTo>
                      <a:cubicBezTo>
                        <a:pt x="276" y="17"/>
                        <a:pt x="281" y="28"/>
                        <a:pt x="260" y="60"/>
                      </a:cubicBezTo>
                      <a:cubicBezTo>
                        <a:pt x="245" y="41"/>
                        <a:pt x="249" y="13"/>
                        <a:pt x="278" y="8"/>
                      </a:cubicBezTo>
                      <a:cubicBezTo>
                        <a:pt x="285" y="9"/>
                        <a:pt x="293" y="8"/>
                        <a:pt x="300" y="12"/>
                      </a:cubicBezTo>
                      <a:cubicBezTo>
                        <a:pt x="308" y="17"/>
                        <a:pt x="321" y="32"/>
                        <a:pt x="321" y="32"/>
                      </a:cubicBezTo>
                      <a:cubicBezTo>
                        <a:pt x="325" y="51"/>
                        <a:pt x="325" y="65"/>
                        <a:pt x="306" y="74"/>
                      </a:cubicBezTo>
                      <a:cubicBezTo>
                        <a:pt x="283" y="72"/>
                        <a:pt x="275" y="78"/>
                        <a:pt x="270" y="57"/>
                      </a:cubicBezTo>
                      <a:cubicBezTo>
                        <a:pt x="275" y="24"/>
                        <a:pt x="282" y="33"/>
                        <a:pt x="317" y="39"/>
                      </a:cubicBezTo>
                      <a:cubicBezTo>
                        <a:pt x="327" y="50"/>
                        <a:pt x="342" y="82"/>
                        <a:pt x="318" y="90"/>
                      </a:cubicBezTo>
                      <a:cubicBezTo>
                        <a:pt x="309" y="93"/>
                        <a:pt x="300" y="91"/>
                        <a:pt x="291" y="92"/>
                      </a:cubicBezTo>
                      <a:cubicBezTo>
                        <a:pt x="269" y="76"/>
                        <a:pt x="286" y="54"/>
                        <a:pt x="306" y="47"/>
                      </a:cubicBezTo>
                      <a:cubicBezTo>
                        <a:pt x="321" y="49"/>
                        <a:pt x="323" y="62"/>
                        <a:pt x="326" y="75"/>
                      </a:cubicBezTo>
                      <a:cubicBezTo>
                        <a:pt x="324" y="96"/>
                        <a:pt x="328" y="105"/>
                        <a:pt x="308" y="110"/>
                      </a:cubicBezTo>
                      <a:cubicBezTo>
                        <a:pt x="300" y="102"/>
                        <a:pt x="295" y="94"/>
                        <a:pt x="290" y="84"/>
                      </a:cubicBezTo>
                      <a:cubicBezTo>
                        <a:pt x="296" y="57"/>
                        <a:pt x="320" y="71"/>
                        <a:pt x="345" y="75"/>
                      </a:cubicBezTo>
                      <a:cubicBezTo>
                        <a:pt x="363" y="98"/>
                        <a:pt x="350" y="116"/>
                        <a:pt x="324" y="119"/>
                      </a:cubicBezTo>
                      <a:cubicBezTo>
                        <a:pt x="319" y="118"/>
                        <a:pt x="310" y="122"/>
                        <a:pt x="308" y="117"/>
                      </a:cubicBezTo>
                      <a:cubicBezTo>
                        <a:pt x="305" y="109"/>
                        <a:pt x="307" y="97"/>
                        <a:pt x="314" y="93"/>
                      </a:cubicBezTo>
                      <a:cubicBezTo>
                        <a:pt x="322" y="89"/>
                        <a:pt x="333" y="97"/>
                        <a:pt x="342" y="99"/>
                      </a:cubicBezTo>
                      <a:cubicBezTo>
                        <a:pt x="354" y="118"/>
                        <a:pt x="352" y="132"/>
                        <a:pt x="339" y="149"/>
                      </a:cubicBezTo>
                      <a:cubicBezTo>
                        <a:pt x="323" y="142"/>
                        <a:pt x="320" y="127"/>
                        <a:pt x="338" y="120"/>
                      </a:cubicBezTo>
                      <a:cubicBezTo>
                        <a:pt x="373" y="130"/>
                        <a:pt x="368" y="123"/>
                        <a:pt x="377" y="150"/>
                      </a:cubicBezTo>
                      <a:cubicBezTo>
                        <a:pt x="372" y="173"/>
                        <a:pt x="366" y="172"/>
                        <a:pt x="345" y="176"/>
                      </a:cubicBezTo>
                      <a:cubicBezTo>
                        <a:pt x="343" y="156"/>
                        <a:pt x="350" y="161"/>
                        <a:pt x="369" y="167"/>
                      </a:cubicBezTo>
                      <a:cubicBezTo>
                        <a:pt x="377" y="186"/>
                        <a:pt x="373" y="188"/>
                        <a:pt x="351" y="189"/>
                      </a:cubicBezTo>
                      <a:cubicBezTo>
                        <a:pt x="331" y="188"/>
                        <a:pt x="300" y="195"/>
                        <a:pt x="321" y="177"/>
                      </a:cubicBezTo>
                      <a:cubicBezTo>
                        <a:pt x="328" y="178"/>
                        <a:pt x="336" y="176"/>
                        <a:pt x="342" y="180"/>
                      </a:cubicBezTo>
                      <a:cubicBezTo>
                        <a:pt x="345" y="182"/>
                        <a:pt x="338" y="186"/>
                        <a:pt x="335" y="186"/>
                      </a:cubicBezTo>
                      <a:cubicBezTo>
                        <a:pt x="322" y="187"/>
                        <a:pt x="310" y="185"/>
                        <a:pt x="297" y="185"/>
                      </a:cubicBezTo>
                      <a:cubicBezTo>
                        <a:pt x="280" y="177"/>
                        <a:pt x="265" y="173"/>
                        <a:pt x="257" y="156"/>
                      </a:cubicBezTo>
                      <a:cubicBezTo>
                        <a:pt x="263" y="135"/>
                        <a:pt x="270" y="140"/>
                        <a:pt x="288" y="149"/>
                      </a:cubicBezTo>
                      <a:cubicBezTo>
                        <a:pt x="293" y="163"/>
                        <a:pt x="286" y="162"/>
                        <a:pt x="273" y="161"/>
                      </a:cubicBezTo>
                      <a:cubicBezTo>
                        <a:pt x="265" y="153"/>
                        <a:pt x="258" y="145"/>
                        <a:pt x="252" y="135"/>
                      </a:cubicBezTo>
                      <a:cubicBezTo>
                        <a:pt x="258" y="110"/>
                        <a:pt x="281" y="124"/>
                        <a:pt x="294" y="137"/>
                      </a:cubicBezTo>
                      <a:cubicBezTo>
                        <a:pt x="282" y="172"/>
                        <a:pt x="272" y="162"/>
                        <a:pt x="234" y="156"/>
                      </a:cubicBezTo>
                      <a:cubicBezTo>
                        <a:pt x="209" y="145"/>
                        <a:pt x="200" y="146"/>
                        <a:pt x="191" y="122"/>
                      </a:cubicBezTo>
                      <a:cubicBezTo>
                        <a:pt x="195" y="105"/>
                        <a:pt x="194" y="98"/>
                        <a:pt x="207" y="111"/>
                      </a:cubicBezTo>
                      <a:cubicBezTo>
                        <a:pt x="210" y="127"/>
                        <a:pt x="216" y="147"/>
                        <a:pt x="200" y="156"/>
                      </a:cubicBezTo>
                      <a:cubicBezTo>
                        <a:pt x="191" y="155"/>
                        <a:pt x="182" y="155"/>
                        <a:pt x="174" y="153"/>
                      </a:cubicBezTo>
                      <a:cubicBezTo>
                        <a:pt x="166" y="151"/>
                        <a:pt x="159" y="146"/>
                        <a:pt x="152" y="143"/>
                      </a:cubicBezTo>
                      <a:cubicBezTo>
                        <a:pt x="150" y="142"/>
                        <a:pt x="145" y="139"/>
                        <a:pt x="147" y="140"/>
                      </a:cubicBezTo>
                      <a:cubicBezTo>
                        <a:pt x="150" y="141"/>
                        <a:pt x="152" y="143"/>
                        <a:pt x="155" y="144"/>
                      </a:cubicBezTo>
                      <a:cubicBezTo>
                        <a:pt x="148" y="164"/>
                        <a:pt x="122" y="156"/>
                        <a:pt x="105" y="155"/>
                      </a:cubicBezTo>
                      <a:cubicBezTo>
                        <a:pt x="102" y="154"/>
                        <a:pt x="96" y="153"/>
                        <a:pt x="96" y="153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100" name="AutoShape 36"/>
                <p:cNvSpPr>
                  <a:spLocks noChangeArrowheads="1"/>
                </p:cNvSpPr>
                <p:nvPr/>
              </p:nvSpPr>
              <p:spPr bwMode="auto">
                <a:xfrm rot="37019626">
                  <a:off x="2105" y="2476"/>
                  <a:ext cx="249" cy="266"/>
                </a:xfrm>
                <a:custGeom>
                  <a:avLst/>
                  <a:gdLst>
                    <a:gd name="G0" fmla="+- 3967 0 0"/>
                    <a:gd name="G1" fmla="+- 21600 0 3967"/>
                    <a:gd name="G2" fmla="*/ 3967 1 2"/>
                    <a:gd name="G3" fmla="+- 21600 0 G2"/>
                    <a:gd name="G4" fmla="+/ 3967 21600 2"/>
                    <a:gd name="G5" fmla="+/ G1 0 2"/>
                    <a:gd name="G6" fmla="*/ 21600 21600 3967"/>
                    <a:gd name="G7" fmla="*/ G6 1 2"/>
                    <a:gd name="G8" fmla="+- 21600 0 G7"/>
                    <a:gd name="G9" fmla="*/ 21600 1 2"/>
                    <a:gd name="G10" fmla="+- 3967 0 G9"/>
                    <a:gd name="G11" fmla="?: G10 G8 0"/>
                    <a:gd name="G12" fmla="?: G10 G7 21600"/>
                    <a:gd name="T0" fmla="*/ 19616 w 21600"/>
                    <a:gd name="T1" fmla="*/ 10800 h 21600"/>
                    <a:gd name="T2" fmla="*/ 10800 w 21600"/>
                    <a:gd name="T3" fmla="*/ 21600 h 21600"/>
                    <a:gd name="T4" fmla="*/ 1984 w 21600"/>
                    <a:gd name="T5" fmla="*/ 10800 h 21600"/>
                    <a:gd name="T6" fmla="*/ 10800 w 21600"/>
                    <a:gd name="T7" fmla="*/ 0 h 21600"/>
                    <a:gd name="T8" fmla="*/ 3784 w 21600"/>
                    <a:gd name="T9" fmla="*/ 3784 h 21600"/>
                    <a:gd name="T10" fmla="*/ 17816 w 21600"/>
                    <a:gd name="T11" fmla="*/ 1781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967" y="21600"/>
                      </a:lnTo>
                      <a:lnTo>
                        <a:pt x="1763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DD7D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zh-CN" altLang="en-US"/>
                </a:p>
              </p:txBody>
            </p:sp>
            <p:sp>
              <p:nvSpPr>
                <p:cNvPr id="216101" name="Text Box 37"/>
                <p:cNvSpPr txBox="1">
                  <a:spLocks noChangeArrowheads="1"/>
                </p:cNvSpPr>
                <p:nvPr/>
              </p:nvSpPr>
              <p:spPr bwMode="auto">
                <a:xfrm rot="-1014309">
                  <a:off x="2071" y="2497"/>
                  <a:ext cx="322" cy="212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30000"/>
                    </a:spcBef>
                  </a:pPr>
                  <a:r>
                    <a:rPr kumimoji="0" lang="en-US" sz="1800" b="1">
                      <a:solidFill>
                        <a:srgbClr val="0099FF"/>
                      </a:solidFill>
                      <a:latin typeface="Arial" charset="0"/>
                    </a:rPr>
                    <a:t>y/n</a:t>
                  </a:r>
                </a:p>
              </p:txBody>
            </p:sp>
            <p:sp>
              <p:nvSpPr>
                <p:cNvPr id="216102" name="Freeform 38"/>
                <p:cNvSpPr>
                  <a:spLocks/>
                </p:cNvSpPr>
                <p:nvPr/>
              </p:nvSpPr>
              <p:spPr bwMode="auto">
                <a:xfrm>
                  <a:off x="1566" y="2368"/>
                  <a:ext cx="468" cy="296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264" y="296"/>
                    </a:cxn>
                    <a:cxn ang="0">
                      <a:pos x="392" y="8"/>
                    </a:cxn>
                    <a:cxn ang="0">
                      <a:pos x="468" y="0"/>
                    </a:cxn>
                  </a:cxnLst>
                  <a:rect l="0" t="0" r="r" b="b"/>
                  <a:pathLst>
                    <a:path w="468" h="296">
                      <a:moveTo>
                        <a:pt x="0" y="248"/>
                      </a:moveTo>
                      <a:lnTo>
                        <a:pt x="264" y="296"/>
                      </a:lnTo>
                      <a:lnTo>
                        <a:pt x="392" y="8"/>
                      </a:lnTo>
                      <a:lnTo>
                        <a:pt x="468" y="0"/>
                      </a:lnTo>
                    </a:path>
                  </a:pathLst>
                </a:custGeom>
                <a:noFill/>
                <a:ln w="57150" cap="flat" cmpd="sng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103" name="Freeform 39"/>
                <p:cNvSpPr>
                  <a:spLocks/>
                </p:cNvSpPr>
                <p:nvPr/>
              </p:nvSpPr>
              <p:spPr bwMode="auto">
                <a:xfrm>
                  <a:off x="1286" y="3164"/>
                  <a:ext cx="272" cy="400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80" y="400"/>
                    </a:cxn>
                    <a:cxn ang="0">
                      <a:pos x="0" y="400"/>
                    </a:cxn>
                  </a:cxnLst>
                  <a:rect l="0" t="0" r="r" b="b"/>
                  <a:pathLst>
                    <a:path w="272" h="400">
                      <a:moveTo>
                        <a:pt x="272" y="0"/>
                      </a:moveTo>
                      <a:lnTo>
                        <a:pt x="80" y="400"/>
                      </a:lnTo>
                      <a:lnTo>
                        <a:pt x="0" y="400"/>
                      </a:lnTo>
                    </a:path>
                  </a:pathLst>
                </a:custGeom>
                <a:noFill/>
                <a:ln w="57150" cap="flat" cmpd="sng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104" name="Freeform 40"/>
                <p:cNvSpPr>
                  <a:spLocks/>
                </p:cNvSpPr>
                <p:nvPr/>
              </p:nvSpPr>
              <p:spPr bwMode="auto">
                <a:xfrm>
                  <a:off x="1558" y="3164"/>
                  <a:ext cx="232" cy="4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6" y="408"/>
                    </a:cxn>
                    <a:cxn ang="0">
                      <a:pos x="232" y="408"/>
                    </a:cxn>
                  </a:cxnLst>
                  <a:rect l="0" t="0" r="r" b="b"/>
                  <a:pathLst>
                    <a:path w="232" h="408">
                      <a:moveTo>
                        <a:pt x="0" y="0"/>
                      </a:moveTo>
                      <a:lnTo>
                        <a:pt x="156" y="408"/>
                      </a:lnTo>
                      <a:lnTo>
                        <a:pt x="232" y="408"/>
                      </a:lnTo>
                    </a:path>
                  </a:pathLst>
                </a:custGeom>
                <a:noFill/>
                <a:ln w="57150" cap="flat" cmpd="sng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10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034" y="2791"/>
                  <a:ext cx="203" cy="229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30000"/>
                    </a:spcBef>
                  </a:pPr>
                  <a:r>
                    <a:rPr kumimoji="0" lang="en-US" sz="2000" b="1" smtClean="0">
                      <a:solidFill>
                        <a:srgbClr val="0099FF"/>
                      </a:solidFill>
                      <a:latin typeface="Arial" charset="0"/>
                    </a:rPr>
                    <a:t>y</a:t>
                  </a:r>
                  <a:endParaRPr kumimoji="0" lang="en-US" sz="2000" b="1">
                    <a:solidFill>
                      <a:srgbClr val="0099FF"/>
                    </a:solidFill>
                    <a:latin typeface="Arial" charset="0"/>
                  </a:endParaRPr>
                </a:p>
              </p:txBody>
            </p:sp>
            <p:sp>
              <p:nvSpPr>
                <p:cNvPr id="21610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856" y="2794"/>
                  <a:ext cx="203" cy="229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30000"/>
                    </a:spcBef>
                  </a:pPr>
                  <a:r>
                    <a:rPr kumimoji="0" lang="en-US" sz="2000" b="1" smtClean="0">
                      <a:solidFill>
                        <a:srgbClr val="0099FF"/>
                      </a:solidFill>
                      <a:latin typeface="Arial" charset="0"/>
                    </a:rPr>
                    <a:t>y</a:t>
                  </a:r>
                  <a:endParaRPr kumimoji="0" lang="en-US" sz="2000" b="1">
                    <a:solidFill>
                      <a:srgbClr val="0099FF"/>
                    </a:solidFill>
                    <a:latin typeface="Arial" charset="0"/>
                  </a:endParaRPr>
                </a:p>
              </p:txBody>
            </p:sp>
            <p:sp>
              <p:nvSpPr>
                <p:cNvPr id="2161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645" y="2791"/>
                  <a:ext cx="212" cy="229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30000"/>
                    </a:spcBef>
                  </a:pPr>
                  <a:r>
                    <a:rPr kumimoji="0" lang="en-US" sz="2000" b="1" smtClean="0">
                      <a:solidFill>
                        <a:srgbClr val="0099FF"/>
                      </a:solidFill>
                      <a:latin typeface="Arial" charset="0"/>
                    </a:rPr>
                    <a:t>n</a:t>
                  </a:r>
                  <a:endParaRPr kumimoji="0" lang="en-US" sz="2000" b="1">
                    <a:solidFill>
                      <a:srgbClr val="0099FF"/>
                    </a:solidFill>
                    <a:latin typeface="Arial" charset="0"/>
                  </a:endParaRPr>
                </a:p>
              </p:txBody>
            </p:sp>
            <p:sp>
              <p:nvSpPr>
                <p:cNvPr id="21610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262" y="2800"/>
                  <a:ext cx="212" cy="229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30000"/>
                    </a:spcBef>
                  </a:pPr>
                  <a:r>
                    <a:rPr kumimoji="0" lang="en-US" sz="2000" b="1" smtClean="0">
                      <a:solidFill>
                        <a:srgbClr val="0099FF"/>
                      </a:solidFill>
                      <a:latin typeface="Arial" charset="0"/>
                    </a:rPr>
                    <a:t>n</a:t>
                  </a:r>
                  <a:endParaRPr kumimoji="0" lang="en-US" sz="2000" b="1">
                    <a:solidFill>
                      <a:srgbClr val="0099FF"/>
                    </a:solidFill>
                    <a:latin typeface="Arial" charset="0"/>
                  </a:endParaRPr>
                </a:p>
              </p:txBody>
            </p:sp>
            <p:sp>
              <p:nvSpPr>
                <p:cNvPr id="216109" name="Freeform 45"/>
                <p:cNvSpPr>
                  <a:spLocks/>
                </p:cNvSpPr>
                <p:nvPr/>
              </p:nvSpPr>
              <p:spPr bwMode="auto">
                <a:xfrm>
                  <a:off x="1479" y="2357"/>
                  <a:ext cx="170" cy="9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" y="43"/>
                    </a:cxn>
                    <a:cxn ang="0">
                      <a:pos x="21" y="57"/>
                    </a:cxn>
                    <a:cxn ang="0">
                      <a:pos x="32" y="72"/>
                    </a:cxn>
                    <a:cxn ang="0">
                      <a:pos x="66" y="91"/>
                    </a:cxn>
                    <a:cxn ang="0">
                      <a:pos x="117" y="90"/>
                    </a:cxn>
                    <a:cxn ang="0">
                      <a:pos x="122" y="85"/>
                    </a:cxn>
                    <a:cxn ang="0">
                      <a:pos x="128" y="84"/>
                    </a:cxn>
                    <a:cxn ang="0">
                      <a:pos x="143" y="66"/>
                    </a:cxn>
                    <a:cxn ang="0">
                      <a:pos x="149" y="52"/>
                    </a:cxn>
                    <a:cxn ang="0">
                      <a:pos x="165" y="24"/>
                    </a:cxn>
                    <a:cxn ang="0">
                      <a:pos x="168" y="4"/>
                    </a:cxn>
                    <a:cxn ang="0">
                      <a:pos x="170" y="0"/>
                    </a:cxn>
                  </a:cxnLst>
                  <a:rect l="0" t="0" r="r" b="b"/>
                  <a:pathLst>
                    <a:path w="170" h="94">
                      <a:moveTo>
                        <a:pt x="0" y="6"/>
                      </a:moveTo>
                      <a:cubicBezTo>
                        <a:pt x="5" y="17"/>
                        <a:pt x="5" y="33"/>
                        <a:pt x="12" y="43"/>
                      </a:cubicBezTo>
                      <a:cubicBezTo>
                        <a:pt x="14" y="49"/>
                        <a:pt x="16" y="53"/>
                        <a:pt x="21" y="57"/>
                      </a:cubicBezTo>
                      <a:cubicBezTo>
                        <a:pt x="24" y="65"/>
                        <a:pt x="24" y="68"/>
                        <a:pt x="32" y="72"/>
                      </a:cubicBezTo>
                      <a:cubicBezTo>
                        <a:pt x="41" y="87"/>
                        <a:pt x="49" y="90"/>
                        <a:pt x="66" y="91"/>
                      </a:cubicBezTo>
                      <a:cubicBezTo>
                        <a:pt x="83" y="94"/>
                        <a:pt x="100" y="91"/>
                        <a:pt x="117" y="90"/>
                      </a:cubicBezTo>
                      <a:cubicBezTo>
                        <a:pt x="119" y="88"/>
                        <a:pt x="120" y="86"/>
                        <a:pt x="122" y="85"/>
                      </a:cubicBezTo>
                      <a:cubicBezTo>
                        <a:pt x="124" y="84"/>
                        <a:pt x="126" y="85"/>
                        <a:pt x="128" y="84"/>
                      </a:cubicBezTo>
                      <a:cubicBezTo>
                        <a:pt x="133" y="80"/>
                        <a:pt x="139" y="72"/>
                        <a:pt x="143" y="66"/>
                      </a:cubicBezTo>
                      <a:cubicBezTo>
                        <a:pt x="144" y="60"/>
                        <a:pt x="146" y="57"/>
                        <a:pt x="149" y="52"/>
                      </a:cubicBezTo>
                      <a:cubicBezTo>
                        <a:pt x="151" y="41"/>
                        <a:pt x="159" y="33"/>
                        <a:pt x="165" y="24"/>
                      </a:cubicBezTo>
                      <a:cubicBezTo>
                        <a:pt x="166" y="17"/>
                        <a:pt x="166" y="11"/>
                        <a:pt x="168" y="4"/>
                      </a:cubicBezTo>
                      <a:cubicBezTo>
                        <a:pt x="168" y="3"/>
                        <a:pt x="170" y="0"/>
                        <a:pt x="170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110" name="Freeform 46"/>
                <p:cNvSpPr>
                  <a:spLocks/>
                </p:cNvSpPr>
                <p:nvPr/>
              </p:nvSpPr>
              <p:spPr bwMode="auto">
                <a:xfrm>
                  <a:off x="1461" y="2355"/>
                  <a:ext cx="30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7" y="8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0" h="14">
                      <a:moveTo>
                        <a:pt x="0" y="14"/>
                      </a:moveTo>
                      <a:cubicBezTo>
                        <a:pt x="9" y="13"/>
                        <a:pt x="20" y="13"/>
                        <a:pt x="27" y="8"/>
                      </a:cubicBezTo>
                      <a:cubicBezTo>
                        <a:pt x="29" y="2"/>
                        <a:pt x="28" y="5"/>
                        <a:pt x="30" y="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111" name="Freeform 47"/>
                <p:cNvSpPr>
                  <a:spLocks/>
                </p:cNvSpPr>
                <p:nvPr/>
              </p:nvSpPr>
              <p:spPr bwMode="auto">
                <a:xfrm>
                  <a:off x="1633" y="2351"/>
                  <a:ext cx="30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26" y="11"/>
                    </a:cxn>
                    <a:cxn ang="0">
                      <a:pos x="30" y="15"/>
                    </a:cxn>
                  </a:cxnLst>
                  <a:rect l="0" t="0" r="r" b="b"/>
                  <a:pathLst>
                    <a:path w="30" h="15">
                      <a:moveTo>
                        <a:pt x="0" y="0"/>
                      </a:moveTo>
                      <a:cubicBezTo>
                        <a:pt x="5" y="3"/>
                        <a:pt x="8" y="5"/>
                        <a:pt x="14" y="6"/>
                      </a:cubicBezTo>
                      <a:cubicBezTo>
                        <a:pt x="18" y="8"/>
                        <a:pt x="23" y="8"/>
                        <a:pt x="26" y="11"/>
                      </a:cubicBezTo>
                      <a:cubicBezTo>
                        <a:pt x="29" y="15"/>
                        <a:pt x="27" y="15"/>
                        <a:pt x="30" y="15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11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720" y="2295"/>
                  <a:ext cx="680" cy="229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30000"/>
                    </a:spcBef>
                  </a:pPr>
                  <a:r>
                    <a:rPr kumimoji="0" lang="en-US" sz="2000">
                      <a:solidFill>
                        <a:schemeClr val="tx2"/>
                      </a:solidFill>
                      <a:latin typeface="Comic Sans MS" pitchFamily="66" charset="0"/>
                    </a:rPr>
                    <a:t>Trigger</a:t>
                  </a:r>
                </a:p>
              </p:txBody>
            </p:sp>
            <p:sp>
              <p:nvSpPr>
                <p:cNvPr id="216113" name="Oval 49"/>
                <p:cNvSpPr>
                  <a:spLocks noChangeArrowheads="1"/>
                </p:cNvSpPr>
                <p:nvPr/>
              </p:nvSpPr>
              <p:spPr bwMode="auto">
                <a:xfrm>
                  <a:off x="1439" y="2200"/>
                  <a:ext cx="102" cy="78"/>
                </a:xfrm>
                <a:prstGeom prst="ellipse">
                  <a:avLst/>
                </a:prstGeom>
                <a:noFill/>
                <a:ln w="19050" algn="ctr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zh-CN" altLang="en-US"/>
                </a:p>
              </p:txBody>
            </p:sp>
            <p:sp>
              <p:nvSpPr>
                <p:cNvPr id="216114" name="Oval 50"/>
                <p:cNvSpPr>
                  <a:spLocks noChangeArrowheads="1"/>
                </p:cNvSpPr>
                <p:nvPr/>
              </p:nvSpPr>
              <p:spPr bwMode="auto">
                <a:xfrm>
                  <a:off x="1592" y="2201"/>
                  <a:ext cx="102" cy="78"/>
                </a:xfrm>
                <a:prstGeom prst="ellipse">
                  <a:avLst/>
                </a:prstGeom>
                <a:noFill/>
                <a:ln w="19050" algn="ctr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zh-CN" altLang="en-US"/>
                </a:p>
              </p:txBody>
            </p:sp>
            <p:sp>
              <p:nvSpPr>
                <p:cNvPr id="216115" name="Line 51"/>
                <p:cNvSpPr>
                  <a:spLocks noChangeShapeType="1"/>
                </p:cNvSpPr>
                <p:nvPr/>
              </p:nvSpPr>
              <p:spPr bwMode="auto">
                <a:xfrm>
                  <a:off x="1541" y="2234"/>
                  <a:ext cx="52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11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694" y="2210"/>
                  <a:ext cx="30" cy="25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  <p:sp>
              <p:nvSpPr>
                <p:cNvPr id="216117" name="Line 53"/>
                <p:cNvSpPr>
                  <a:spLocks noChangeShapeType="1"/>
                </p:cNvSpPr>
                <p:nvPr/>
              </p:nvSpPr>
              <p:spPr bwMode="auto">
                <a:xfrm>
                  <a:off x="1418" y="2212"/>
                  <a:ext cx="25" cy="2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lIns="90488" tIns="44450" rIns="90488" bIns="44450"/>
                <a:lstStyle/>
                <a:p>
                  <a:endParaRPr lang="zh-CN" altLang="en-US"/>
                </a:p>
              </p:txBody>
            </p:sp>
          </p:grpSp>
          <p:sp>
            <p:nvSpPr>
              <p:cNvPr id="216118" name="Text Box 54"/>
              <p:cNvSpPr txBox="1">
                <a:spLocks noChangeArrowheads="1"/>
              </p:cNvSpPr>
              <p:nvPr/>
            </p:nvSpPr>
            <p:spPr bwMode="auto">
              <a:xfrm>
                <a:off x="1800" y="2043"/>
                <a:ext cx="2250" cy="52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kumimoji="0" lang="en-US" altLang="zh-CN" sz="2000" smtClean="0">
                    <a:solidFill>
                      <a:srgbClr val="3333FF"/>
                    </a:solidFill>
                    <a:latin typeface="Comic Sans MS" pitchFamily="66" charset="0"/>
                  </a:rPr>
                  <a:t>S</a:t>
                </a:r>
                <a:r>
                  <a:rPr kumimoji="0" lang="en-US" sz="2000" smtClean="0">
                    <a:solidFill>
                      <a:srgbClr val="3333FF"/>
                    </a:solidFill>
                    <a:latin typeface="Comic Sans MS" pitchFamily="66" charset="0"/>
                  </a:rPr>
                  <a:t>tamp </a:t>
                </a:r>
                <a:r>
                  <a:rPr kumimoji="0" lang="en-US" sz="2000">
                    <a:solidFill>
                      <a:srgbClr val="3333FF"/>
                    </a:solidFill>
                    <a:latin typeface="Comic Sans MS" pitchFamily="66" charset="0"/>
                  </a:rPr>
                  <a:t>“y” on the pink hexagonal widgets</a:t>
                </a:r>
                <a:br>
                  <a:rPr kumimoji="0" lang="en-US" sz="2000">
                    <a:solidFill>
                      <a:srgbClr val="3333FF"/>
                    </a:solidFill>
                    <a:latin typeface="Comic Sans MS" pitchFamily="66" charset="0"/>
                  </a:rPr>
                </a:br>
                <a:r>
                  <a:rPr kumimoji="0" lang="en-US" altLang="zh-CN" sz="2000">
                    <a:solidFill>
                      <a:srgbClr val="3333FF"/>
                    </a:solidFill>
                    <a:latin typeface="Comic Sans MS" pitchFamily="66" charset="0"/>
                  </a:rPr>
                  <a:t>S</a:t>
                </a:r>
                <a:r>
                  <a:rPr kumimoji="0" lang="en-US" sz="2000">
                    <a:solidFill>
                      <a:srgbClr val="3333FF"/>
                    </a:solidFill>
                    <a:latin typeface="Comic Sans MS" pitchFamily="66" charset="0"/>
                  </a:rPr>
                  <a:t>tamp “n” on the others</a:t>
                </a:r>
              </a:p>
            </p:txBody>
          </p:sp>
        </p:grpSp>
      </p:grpSp>
      <p:sp>
        <p:nvSpPr>
          <p:cNvPr id="216119" name="AutoShape 55"/>
          <p:cNvSpPr>
            <a:spLocks noChangeArrowheads="1"/>
          </p:cNvSpPr>
          <p:nvPr/>
        </p:nvSpPr>
        <p:spPr bwMode="auto">
          <a:xfrm>
            <a:off x="2246313" y="4448175"/>
            <a:ext cx="384175" cy="384175"/>
          </a:xfrm>
          <a:prstGeom prst="octagon">
            <a:avLst>
              <a:gd name="adj" fmla="val 29287"/>
            </a:avLst>
          </a:prstGeom>
          <a:solidFill>
            <a:srgbClr val="CCFFCC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grpSp>
        <p:nvGrpSpPr>
          <p:cNvPr id="216120" name="Group 56"/>
          <p:cNvGrpSpPr>
            <a:grpSpLocks/>
          </p:cNvGrpSpPr>
          <p:nvPr/>
        </p:nvGrpSpPr>
        <p:grpSpPr bwMode="auto">
          <a:xfrm>
            <a:off x="6391278" y="3008314"/>
            <a:ext cx="2587627" cy="3402013"/>
            <a:chOff x="4026" y="1895"/>
            <a:chExt cx="1630" cy="2143"/>
          </a:xfrm>
        </p:grpSpPr>
        <p:sp>
          <p:nvSpPr>
            <p:cNvPr id="216121" name="Freeform 57"/>
            <p:cNvSpPr>
              <a:spLocks/>
            </p:cNvSpPr>
            <p:nvPr/>
          </p:nvSpPr>
          <p:spPr bwMode="auto">
            <a:xfrm>
              <a:off x="4518" y="3456"/>
              <a:ext cx="432" cy="516"/>
            </a:xfrm>
            <a:custGeom>
              <a:avLst/>
              <a:gdLst/>
              <a:ahLst/>
              <a:cxnLst>
                <a:cxn ang="0">
                  <a:pos x="0" y="516"/>
                </a:cxn>
                <a:cxn ang="0">
                  <a:pos x="102" y="504"/>
                </a:cxn>
                <a:cxn ang="0">
                  <a:pos x="216" y="0"/>
                </a:cxn>
                <a:cxn ang="0">
                  <a:pos x="324" y="504"/>
                </a:cxn>
                <a:cxn ang="0">
                  <a:pos x="432" y="504"/>
                </a:cxn>
              </a:cxnLst>
              <a:rect l="0" t="0" r="r" b="b"/>
              <a:pathLst>
                <a:path w="432" h="516">
                  <a:moveTo>
                    <a:pt x="0" y="516"/>
                  </a:moveTo>
                  <a:lnTo>
                    <a:pt x="102" y="504"/>
                  </a:lnTo>
                  <a:lnTo>
                    <a:pt x="216" y="0"/>
                  </a:lnTo>
                  <a:lnTo>
                    <a:pt x="324" y="504"/>
                  </a:lnTo>
                  <a:lnTo>
                    <a:pt x="432" y="504"/>
                  </a:lnTo>
                </a:path>
              </a:pathLst>
            </a:custGeom>
            <a:noFill/>
            <a:ln w="57150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22" name="AutoShape 58"/>
            <p:cNvSpPr>
              <a:spLocks noChangeArrowheads="1"/>
            </p:cNvSpPr>
            <p:nvPr/>
          </p:nvSpPr>
          <p:spPr bwMode="auto">
            <a:xfrm>
              <a:off x="4902" y="2940"/>
              <a:ext cx="714" cy="1086"/>
            </a:xfrm>
            <a:prstGeom prst="cube">
              <a:avLst>
                <a:gd name="adj" fmla="val 25000"/>
              </a:avLst>
            </a:prstGeom>
            <a:solidFill>
              <a:srgbClr val="FFDD7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zh-CN" altLang="en-US"/>
            </a:p>
          </p:txBody>
        </p:sp>
        <p:sp>
          <p:nvSpPr>
            <p:cNvPr id="216123" name="AutoShape 59"/>
            <p:cNvSpPr>
              <a:spLocks noChangeArrowheads="1"/>
            </p:cNvSpPr>
            <p:nvPr/>
          </p:nvSpPr>
          <p:spPr bwMode="auto">
            <a:xfrm>
              <a:off x="4404" y="3533"/>
              <a:ext cx="290" cy="242"/>
            </a:xfrm>
            <a:prstGeom prst="hexagon">
              <a:avLst>
                <a:gd name="adj" fmla="val 29959"/>
                <a:gd name="vf" fmla="val 115470"/>
              </a:avLst>
            </a:prstGeom>
            <a:solidFill>
              <a:srgbClr val="CCFFCC"/>
            </a:solidFill>
            <a:ln w="1905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zh-CN" altLang="en-US"/>
            </a:p>
          </p:txBody>
        </p:sp>
        <p:sp>
          <p:nvSpPr>
            <p:cNvPr id="216124" name="Text Box 60"/>
            <p:cNvSpPr txBox="1">
              <a:spLocks noChangeArrowheads="1"/>
            </p:cNvSpPr>
            <p:nvPr/>
          </p:nvSpPr>
          <p:spPr bwMode="auto">
            <a:xfrm>
              <a:off x="4440" y="3530"/>
              <a:ext cx="212" cy="2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kumimoji="0" lang="en-US" sz="2000" b="1">
                  <a:solidFill>
                    <a:srgbClr val="0099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216125" name="AutoShape 61"/>
            <p:cNvSpPr>
              <a:spLocks noChangeArrowheads="1"/>
            </p:cNvSpPr>
            <p:nvPr/>
          </p:nvSpPr>
          <p:spPr bwMode="auto">
            <a:xfrm>
              <a:off x="4200" y="3684"/>
              <a:ext cx="666" cy="35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zh-CN" altLang="en-US"/>
            </a:p>
          </p:txBody>
        </p:sp>
        <p:sp>
          <p:nvSpPr>
            <p:cNvPr id="216126" name="Line 62"/>
            <p:cNvSpPr>
              <a:spLocks noChangeShapeType="1"/>
            </p:cNvSpPr>
            <p:nvPr/>
          </p:nvSpPr>
          <p:spPr bwMode="auto">
            <a:xfrm flipV="1">
              <a:off x="4740" y="2778"/>
              <a:ext cx="0" cy="684"/>
            </a:xfrm>
            <a:prstGeom prst="line">
              <a:avLst/>
            </a:prstGeom>
            <a:noFill/>
            <a:ln w="571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27" name="Freeform 63"/>
            <p:cNvSpPr>
              <a:spLocks/>
            </p:cNvSpPr>
            <p:nvPr/>
          </p:nvSpPr>
          <p:spPr bwMode="auto">
            <a:xfrm flipH="1">
              <a:off x="4550" y="2509"/>
              <a:ext cx="52" cy="104"/>
            </a:xfrm>
            <a:custGeom>
              <a:avLst/>
              <a:gdLst/>
              <a:ahLst/>
              <a:cxnLst>
                <a:cxn ang="0">
                  <a:pos x="10" y="37"/>
                </a:cxn>
                <a:cxn ang="0">
                  <a:pos x="31" y="4"/>
                </a:cxn>
                <a:cxn ang="0">
                  <a:pos x="42" y="4"/>
                </a:cxn>
                <a:cxn ang="0">
                  <a:pos x="51" y="28"/>
                </a:cxn>
                <a:cxn ang="0">
                  <a:pos x="42" y="80"/>
                </a:cxn>
                <a:cxn ang="0">
                  <a:pos x="24" y="104"/>
                </a:cxn>
                <a:cxn ang="0">
                  <a:pos x="7" y="94"/>
                </a:cxn>
                <a:cxn ang="0">
                  <a:pos x="0" y="85"/>
                </a:cxn>
              </a:cxnLst>
              <a:rect l="0" t="0" r="r" b="b"/>
              <a:pathLst>
                <a:path w="52" h="104">
                  <a:moveTo>
                    <a:pt x="10" y="37"/>
                  </a:moveTo>
                  <a:cubicBezTo>
                    <a:pt x="13" y="23"/>
                    <a:pt x="14" y="7"/>
                    <a:pt x="31" y="4"/>
                  </a:cubicBezTo>
                  <a:cubicBezTo>
                    <a:pt x="35" y="2"/>
                    <a:pt x="38" y="0"/>
                    <a:pt x="42" y="4"/>
                  </a:cubicBezTo>
                  <a:cubicBezTo>
                    <a:pt x="48" y="10"/>
                    <a:pt x="51" y="28"/>
                    <a:pt x="51" y="28"/>
                  </a:cubicBezTo>
                  <a:cubicBezTo>
                    <a:pt x="50" y="43"/>
                    <a:pt x="52" y="66"/>
                    <a:pt x="42" y="80"/>
                  </a:cubicBezTo>
                  <a:cubicBezTo>
                    <a:pt x="38" y="94"/>
                    <a:pt x="35" y="96"/>
                    <a:pt x="24" y="104"/>
                  </a:cubicBezTo>
                  <a:cubicBezTo>
                    <a:pt x="10" y="103"/>
                    <a:pt x="13" y="104"/>
                    <a:pt x="7" y="94"/>
                  </a:cubicBezTo>
                  <a:cubicBezTo>
                    <a:pt x="5" y="91"/>
                    <a:pt x="0" y="85"/>
                    <a:pt x="0" y="85"/>
                  </a:cubicBezTo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28" name="Freeform 64"/>
            <p:cNvSpPr>
              <a:spLocks/>
            </p:cNvSpPr>
            <p:nvPr/>
          </p:nvSpPr>
          <p:spPr bwMode="auto">
            <a:xfrm>
              <a:off x="4882" y="2508"/>
              <a:ext cx="52" cy="104"/>
            </a:xfrm>
            <a:custGeom>
              <a:avLst/>
              <a:gdLst/>
              <a:ahLst/>
              <a:cxnLst>
                <a:cxn ang="0">
                  <a:pos x="10" y="37"/>
                </a:cxn>
                <a:cxn ang="0">
                  <a:pos x="31" y="4"/>
                </a:cxn>
                <a:cxn ang="0">
                  <a:pos x="42" y="4"/>
                </a:cxn>
                <a:cxn ang="0">
                  <a:pos x="51" y="28"/>
                </a:cxn>
                <a:cxn ang="0">
                  <a:pos x="42" y="80"/>
                </a:cxn>
                <a:cxn ang="0">
                  <a:pos x="24" y="104"/>
                </a:cxn>
                <a:cxn ang="0">
                  <a:pos x="7" y="94"/>
                </a:cxn>
                <a:cxn ang="0">
                  <a:pos x="0" y="85"/>
                </a:cxn>
              </a:cxnLst>
              <a:rect l="0" t="0" r="r" b="b"/>
              <a:pathLst>
                <a:path w="52" h="104">
                  <a:moveTo>
                    <a:pt x="10" y="37"/>
                  </a:moveTo>
                  <a:cubicBezTo>
                    <a:pt x="13" y="23"/>
                    <a:pt x="14" y="7"/>
                    <a:pt x="31" y="4"/>
                  </a:cubicBezTo>
                  <a:cubicBezTo>
                    <a:pt x="35" y="2"/>
                    <a:pt x="38" y="0"/>
                    <a:pt x="42" y="4"/>
                  </a:cubicBezTo>
                  <a:cubicBezTo>
                    <a:pt x="48" y="10"/>
                    <a:pt x="51" y="28"/>
                    <a:pt x="51" y="28"/>
                  </a:cubicBezTo>
                  <a:cubicBezTo>
                    <a:pt x="50" y="43"/>
                    <a:pt x="52" y="66"/>
                    <a:pt x="42" y="80"/>
                  </a:cubicBezTo>
                  <a:cubicBezTo>
                    <a:pt x="38" y="94"/>
                    <a:pt x="35" y="96"/>
                    <a:pt x="24" y="104"/>
                  </a:cubicBezTo>
                  <a:cubicBezTo>
                    <a:pt x="10" y="103"/>
                    <a:pt x="13" y="104"/>
                    <a:pt x="7" y="94"/>
                  </a:cubicBezTo>
                  <a:cubicBezTo>
                    <a:pt x="5" y="91"/>
                    <a:pt x="0" y="85"/>
                    <a:pt x="0" y="85"/>
                  </a:cubicBezTo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29" name="Oval 65"/>
            <p:cNvSpPr>
              <a:spLocks noChangeArrowheads="1"/>
            </p:cNvSpPr>
            <p:nvPr/>
          </p:nvSpPr>
          <p:spPr bwMode="auto">
            <a:xfrm flipH="1">
              <a:off x="4585" y="2371"/>
              <a:ext cx="314" cy="420"/>
            </a:xfrm>
            <a:prstGeom prst="ellipse">
              <a:avLst/>
            </a:prstGeom>
            <a:solidFill>
              <a:srgbClr val="FFEBB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zh-CN" altLang="en-US"/>
            </a:p>
          </p:txBody>
        </p:sp>
        <p:sp>
          <p:nvSpPr>
            <p:cNvPr id="216130" name="Freeform 66"/>
            <p:cNvSpPr>
              <a:spLocks/>
            </p:cNvSpPr>
            <p:nvPr/>
          </p:nvSpPr>
          <p:spPr bwMode="auto">
            <a:xfrm flipH="1">
              <a:off x="4658" y="2677"/>
              <a:ext cx="150" cy="6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8" y="54"/>
                </a:cxn>
                <a:cxn ang="0">
                  <a:pos x="66" y="60"/>
                </a:cxn>
                <a:cxn ang="0">
                  <a:pos x="150" y="0"/>
                </a:cxn>
              </a:cxnLst>
              <a:rect l="0" t="0" r="r" b="b"/>
              <a:pathLst>
                <a:path w="150" h="60">
                  <a:moveTo>
                    <a:pt x="0" y="18"/>
                  </a:moveTo>
                  <a:cubicBezTo>
                    <a:pt x="18" y="53"/>
                    <a:pt x="4" y="39"/>
                    <a:pt x="48" y="54"/>
                  </a:cubicBezTo>
                  <a:cubicBezTo>
                    <a:pt x="54" y="56"/>
                    <a:pt x="66" y="60"/>
                    <a:pt x="66" y="60"/>
                  </a:cubicBezTo>
                  <a:cubicBezTo>
                    <a:pt x="107" y="55"/>
                    <a:pt x="150" y="50"/>
                    <a:pt x="150" y="0"/>
                  </a:cubicBezTo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31" name="Freeform 67"/>
            <p:cNvSpPr>
              <a:spLocks/>
            </p:cNvSpPr>
            <p:nvPr/>
          </p:nvSpPr>
          <p:spPr bwMode="auto">
            <a:xfrm flipH="1">
              <a:off x="4712" y="2551"/>
              <a:ext cx="54" cy="13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66"/>
                </a:cxn>
                <a:cxn ang="0">
                  <a:pos x="54" y="120"/>
                </a:cxn>
              </a:cxnLst>
              <a:rect l="0" t="0" r="r" b="b"/>
              <a:pathLst>
                <a:path w="54" h="132">
                  <a:moveTo>
                    <a:pt x="30" y="0"/>
                  </a:moveTo>
                  <a:cubicBezTo>
                    <a:pt x="25" y="27"/>
                    <a:pt x="21" y="43"/>
                    <a:pt x="6" y="66"/>
                  </a:cubicBezTo>
                  <a:cubicBezTo>
                    <a:pt x="21" y="132"/>
                    <a:pt x="0" y="120"/>
                    <a:pt x="54" y="120"/>
                  </a:cubicBezTo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32" name="Freeform 68"/>
            <p:cNvSpPr>
              <a:spLocks/>
            </p:cNvSpPr>
            <p:nvPr/>
          </p:nvSpPr>
          <p:spPr bwMode="auto">
            <a:xfrm flipH="1">
              <a:off x="4752" y="2515"/>
              <a:ext cx="114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6"/>
                </a:cxn>
                <a:cxn ang="0">
                  <a:pos x="114" y="0"/>
                </a:cxn>
              </a:cxnLst>
              <a:rect l="0" t="0" r="r" b="b"/>
              <a:pathLst>
                <a:path w="114" h="18">
                  <a:moveTo>
                    <a:pt x="0" y="0"/>
                  </a:moveTo>
                  <a:cubicBezTo>
                    <a:pt x="55" y="18"/>
                    <a:pt x="23" y="13"/>
                    <a:pt x="96" y="6"/>
                  </a:cubicBezTo>
                  <a:cubicBezTo>
                    <a:pt x="102" y="4"/>
                    <a:pt x="114" y="0"/>
                    <a:pt x="114" y="0"/>
                  </a:cubicBezTo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33" name="Freeform 69"/>
            <p:cNvSpPr>
              <a:spLocks/>
            </p:cNvSpPr>
            <p:nvPr/>
          </p:nvSpPr>
          <p:spPr bwMode="auto">
            <a:xfrm flipH="1">
              <a:off x="4604" y="2516"/>
              <a:ext cx="114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6"/>
                </a:cxn>
                <a:cxn ang="0">
                  <a:pos x="114" y="0"/>
                </a:cxn>
              </a:cxnLst>
              <a:rect l="0" t="0" r="r" b="b"/>
              <a:pathLst>
                <a:path w="114" h="18">
                  <a:moveTo>
                    <a:pt x="0" y="0"/>
                  </a:moveTo>
                  <a:cubicBezTo>
                    <a:pt x="55" y="18"/>
                    <a:pt x="23" y="13"/>
                    <a:pt x="96" y="6"/>
                  </a:cubicBezTo>
                  <a:cubicBezTo>
                    <a:pt x="102" y="4"/>
                    <a:pt x="114" y="0"/>
                    <a:pt x="114" y="0"/>
                  </a:cubicBezTo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34" name="Freeform 70"/>
            <p:cNvSpPr>
              <a:spLocks/>
            </p:cNvSpPr>
            <p:nvPr/>
          </p:nvSpPr>
          <p:spPr bwMode="auto">
            <a:xfrm flipH="1">
              <a:off x="4792" y="2524"/>
              <a:ext cx="5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42"/>
                </a:cxn>
                <a:cxn ang="0">
                  <a:pos x="46" y="33"/>
                </a:cxn>
                <a:cxn ang="0">
                  <a:pos x="51" y="4"/>
                </a:cxn>
              </a:cxnLst>
              <a:rect l="0" t="0" r="r" b="b"/>
              <a:pathLst>
                <a:path w="52" h="42">
                  <a:moveTo>
                    <a:pt x="0" y="0"/>
                  </a:moveTo>
                  <a:cubicBezTo>
                    <a:pt x="1" y="27"/>
                    <a:pt x="3" y="30"/>
                    <a:pt x="24" y="42"/>
                  </a:cubicBezTo>
                  <a:cubicBezTo>
                    <a:pt x="35" y="40"/>
                    <a:pt x="38" y="39"/>
                    <a:pt x="46" y="33"/>
                  </a:cubicBezTo>
                  <a:cubicBezTo>
                    <a:pt x="52" y="22"/>
                    <a:pt x="51" y="18"/>
                    <a:pt x="51" y="4"/>
                  </a:cubicBezTo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35" name="Freeform 71"/>
            <p:cNvSpPr>
              <a:spLocks/>
            </p:cNvSpPr>
            <p:nvPr/>
          </p:nvSpPr>
          <p:spPr bwMode="auto">
            <a:xfrm>
              <a:off x="4637" y="2526"/>
              <a:ext cx="52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42"/>
                </a:cxn>
                <a:cxn ang="0">
                  <a:pos x="46" y="33"/>
                </a:cxn>
                <a:cxn ang="0">
                  <a:pos x="51" y="4"/>
                </a:cxn>
              </a:cxnLst>
              <a:rect l="0" t="0" r="r" b="b"/>
              <a:pathLst>
                <a:path w="52" h="42">
                  <a:moveTo>
                    <a:pt x="0" y="0"/>
                  </a:moveTo>
                  <a:cubicBezTo>
                    <a:pt x="1" y="27"/>
                    <a:pt x="3" y="30"/>
                    <a:pt x="24" y="42"/>
                  </a:cubicBezTo>
                  <a:cubicBezTo>
                    <a:pt x="35" y="40"/>
                    <a:pt x="38" y="39"/>
                    <a:pt x="46" y="33"/>
                  </a:cubicBezTo>
                  <a:cubicBezTo>
                    <a:pt x="52" y="22"/>
                    <a:pt x="51" y="18"/>
                    <a:pt x="51" y="4"/>
                  </a:cubicBezTo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36" name="Freeform 72"/>
            <p:cNvSpPr>
              <a:spLocks/>
            </p:cNvSpPr>
            <p:nvPr/>
          </p:nvSpPr>
          <p:spPr bwMode="auto">
            <a:xfrm flipH="1">
              <a:off x="4812" y="2549"/>
              <a:ext cx="14" cy="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14" h="9">
                  <a:moveTo>
                    <a:pt x="0" y="1"/>
                  </a:moveTo>
                  <a:cubicBezTo>
                    <a:pt x="14" y="9"/>
                    <a:pt x="11" y="2"/>
                    <a:pt x="3" y="0"/>
                  </a:cubicBezTo>
                  <a:cubicBezTo>
                    <a:pt x="10" y="8"/>
                    <a:pt x="10" y="7"/>
                    <a:pt x="0" y="1"/>
                  </a:cubicBezTo>
                  <a:close/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37" name="Freeform 73"/>
            <p:cNvSpPr>
              <a:spLocks/>
            </p:cNvSpPr>
            <p:nvPr/>
          </p:nvSpPr>
          <p:spPr bwMode="auto">
            <a:xfrm flipH="1">
              <a:off x="4663" y="2550"/>
              <a:ext cx="14" cy="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14" h="9">
                  <a:moveTo>
                    <a:pt x="0" y="1"/>
                  </a:moveTo>
                  <a:cubicBezTo>
                    <a:pt x="14" y="9"/>
                    <a:pt x="11" y="2"/>
                    <a:pt x="3" y="0"/>
                  </a:cubicBezTo>
                  <a:cubicBezTo>
                    <a:pt x="10" y="8"/>
                    <a:pt x="10" y="7"/>
                    <a:pt x="0" y="1"/>
                  </a:cubicBezTo>
                  <a:close/>
                </a:path>
              </a:pathLst>
            </a:custGeom>
            <a:solidFill>
              <a:srgbClr val="FFEBB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38" name="AutoShape 74"/>
            <p:cNvSpPr>
              <a:spLocks noChangeArrowheads="1"/>
            </p:cNvSpPr>
            <p:nvPr/>
          </p:nvSpPr>
          <p:spPr bwMode="auto">
            <a:xfrm>
              <a:off x="5087" y="2844"/>
              <a:ext cx="290" cy="242"/>
            </a:xfrm>
            <a:prstGeom prst="hexagon">
              <a:avLst>
                <a:gd name="adj" fmla="val 29959"/>
                <a:gd name="vf" fmla="val 115470"/>
              </a:avLst>
            </a:prstGeom>
            <a:solidFill>
              <a:srgbClr val="FFCCFF"/>
            </a:solidFill>
            <a:ln w="1905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zh-CN" altLang="en-US"/>
            </a:p>
          </p:txBody>
        </p:sp>
        <p:sp>
          <p:nvSpPr>
            <p:cNvPr id="216139" name="Text Box 75"/>
            <p:cNvSpPr txBox="1">
              <a:spLocks noChangeArrowheads="1"/>
            </p:cNvSpPr>
            <p:nvPr/>
          </p:nvSpPr>
          <p:spPr bwMode="auto">
            <a:xfrm>
              <a:off x="5135" y="2837"/>
              <a:ext cx="203" cy="2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kumimoji="0" lang="en-US" sz="2000" b="1">
                  <a:solidFill>
                    <a:srgbClr val="0099FF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216140" name="Text Box 76"/>
            <p:cNvSpPr txBox="1">
              <a:spLocks noChangeArrowheads="1"/>
            </p:cNvSpPr>
            <p:nvPr/>
          </p:nvSpPr>
          <p:spPr bwMode="auto">
            <a:xfrm>
              <a:off x="4275" y="3717"/>
              <a:ext cx="523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kumimoji="0" lang="en-US" sz="2000">
                  <a:solidFill>
                    <a:srgbClr val="0070C0"/>
                  </a:solidFill>
                  <a:latin typeface="Comic Sans MS" pitchFamily="66" charset="0"/>
                </a:rPr>
                <a:t>trash</a:t>
              </a:r>
            </a:p>
          </p:txBody>
        </p:sp>
        <p:sp>
          <p:nvSpPr>
            <p:cNvPr id="216141" name="Text Box 77"/>
            <p:cNvSpPr txBox="1">
              <a:spLocks noChangeArrowheads="1"/>
            </p:cNvSpPr>
            <p:nvPr/>
          </p:nvSpPr>
          <p:spPr bwMode="auto">
            <a:xfrm>
              <a:off x="4888" y="3262"/>
              <a:ext cx="546" cy="2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kumimoji="0" lang="en-US" sz="2000">
                  <a:solidFill>
                    <a:schemeClr val="tx2"/>
                  </a:solidFill>
                  <a:latin typeface="Comic Sans MS" pitchFamily="66" charset="0"/>
                </a:rPr>
                <a:t>SAVE</a:t>
              </a:r>
            </a:p>
          </p:txBody>
        </p:sp>
        <p:sp>
          <p:nvSpPr>
            <p:cNvPr id="216142" name="Text Box 78"/>
            <p:cNvSpPr txBox="1">
              <a:spLocks noChangeArrowheads="1"/>
            </p:cNvSpPr>
            <p:nvPr/>
          </p:nvSpPr>
          <p:spPr bwMode="auto">
            <a:xfrm>
              <a:off x="4185" y="2156"/>
              <a:ext cx="486" cy="2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kumimoji="0" lang="en-US" sz="2000">
                  <a:solidFill>
                    <a:schemeClr val="tx2"/>
                  </a:solidFill>
                  <a:latin typeface="Comic Sans MS" pitchFamily="66" charset="0"/>
                </a:rPr>
                <a:t>DAQ</a:t>
              </a:r>
            </a:p>
          </p:txBody>
        </p:sp>
        <p:sp>
          <p:nvSpPr>
            <p:cNvPr id="216143" name="Text Box 79"/>
            <p:cNvSpPr txBox="1">
              <a:spLocks noChangeArrowheads="1"/>
            </p:cNvSpPr>
            <p:nvPr/>
          </p:nvSpPr>
          <p:spPr bwMode="auto">
            <a:xfrm>
              <a:off x="4725" y="1895"/>
              <a:ext cx="931" cy="58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kumimoji="0" lang="en-US" altLang="zh-CN" sz="2000" smtClean="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kumimoji="0" lang="en-US" sz="2000" smtClean="0">
                  <a:solidFill>
                    <a:srgbClr val="FF3300"/>
                  </a:solidFill>
                  <a:latin typeface="Comic Sans MS" pitchFamily="66" charset="0"/>
                </a:rPr>
                <a:t>aves </a:t>
              </a:r>
              <a:r>
                <a:rPr kumimoji="0" lang="en-US" sz="2000">
                  <a:solidFill>
                    <a:srgbClr val="FF3300"/>
                  </a:solidFill>
                  <a:latin typeface="Comic Sans MS" pitchFamily="66" charset="0"/>
                </a:rPr>
                <a:t>only widgets</a:t>
              </a:r>
              <a:br>
                <a:rPr kumimoji="0" lang="en-US" sz="2000">
                  <a:solidFill>
                    <a:srgbClr val="FF3300"/>
                  </a:solidFill>
                  <a:latin typeface="Comic Sans MS" pitchFamily="66" charset="0"/>
                </a:rPr>
              </a:br>
              <a:r>
                <a:rPr kumimoji="0" lang="en-US" sz="2000">
                  <a:solidFill>
                    <a:srgbClr val="FF3300"/>
                  </a:solidFill>
                  <a:latin typeface="Comic Sans MS" pitchFamily="66" charset="0"/>
                </a:rPr>
                <a:t>labeled “y”</a:t>
              </a:r>
            </a:p>
          </p:txBody>
        </p:sp>
        <p:sp>
          <p:nvSpPr>
            <p:cNvPr id="216144" name="Freeform 80"/>
            <p:cNvSpPr>
              <a:spLocks/>
            </p:cNvSpPr>
            <p:nvPr/>
          </p:nvSpPr>
          <p:spPr bwMode="auto">
            <a:xfrm>
              <a:off x="4575" y="2347"/>
              <a:ext cx="334" cy="176"/>
            </a:xfrm>
            <a:custGeom>
              <a:avLst/>
              <a:gdLst/>
              <a:ahLst/>
              <a:cxnLst>
                <a:cxn ang="0">
                  <a:pos x="29" y="170"/>
                </a:cxn>
                <a:cxn ang="0">
                  <a:pos x="0" y="140"/>
                </a:cxn>
                <a:cxn ang="0">
                  <a:pos x="29" y="151"/>
                </a:cxn>
                <a:cxn ang="0">
                  <a:pos x="20" y="128"/>
                </a:cxn>
                <a:cxn ang="0">
                  <a:pos x="15" y="119"/>
                </a:cxn>
                <a:cxn ang="0">
                  <a:pos x="33" y="127"/>
                </a:cxn>
                <a:cxn ang="0">
                  <a:pos x="30" y="113"/>
                </a:cxn>
                <a:cxn ang="0">
                  <a:pos x="27" y="107"/>
                </a:cxn>
                <a:cxn ang="0">
                  <a:pos x="24" y="94"/>
                </a:cxn>
                <a:cxn ang="0">
                  <a:pos x="41" y="112"/>
                </a:cxn>
                <a:cxn ang="0">
                  <a:pos x="39" y="82"/>
                </a:cxn>
                <a:cxn ang="0">
                  <a:pos x="53" y="82"/>
                </a:cxn>
                <a:cxn ang="0">
                  <a:pos x="62" y="53"/>
                </a:cxn>
                <a:cxn ang="0">
                  <a:pos x="74" y="70"/>
                </a:cxn>
                <a:cxn ang="0">
                  <a:pos x="75" y="77"/>
                </a:cxn>
                <a:cxn ang="0">
                  <a:pos x="89" y="32"/>
                </a:cxn>
                <a:cxn ang="0">
                  <a:pos x="101" y="53"/>
                </a:cxn>
                <a:cxn ang="0">
                  <a:pos x="114" y="34"/>
                </a:cxn>
                <a:cxn ang="0">
                  <a:pos x="129" y="17"/>
                </a:cxn>
                <a:cxn ang="0">
                  <a:pos x="132" y="35"/>
                </a:cxn>
                <a:cxn ang="0">
                  <a:pos x="152" y="13"/>
                </a:cxn>
                <a:cxn ang="0">
                  <a:pos x="161" y="20"/>
                </a:cxn>
                <a:cxn ang="0">
                  <a:pos x="183" y="7"/>
                </a:cxn>
                <a:cxn ang="0">
                  <a:pos x="188" y="28"/>
                </a:cxn>
                <a:cxn ang="0">
                  <a:pos x="192" y="20"/>
                </a:cxn>
                <a:cxn ang="0">
                  <a:pos x="210" y="7"/>
                </a:cxn>
                <a:cxn ang="0">
                  <a:pos x="212" y="34"/>
                </a:cxn>
                <a:cxn ang="0">
                  <a:pos x="218" y="28"/>
                </a:cxn>
                <a:cxn ang="0">
                  <a:pos x="236" y="22"/>
                </a:cxn>
                <a:cxn ang="0">
                  <a:pos x="239" y="41"/>
                </a:cxn>
                <a:cxn ang="0">
                  <a:pos x="237" y="46"/>
                </a:cxn>
                <a:cxn ang="0">
                  <a:pos x="240" y="41"/>
                </a:cxn>
                <a:cxn ang="0">
                  <a:pos x="260" y="32"/>
                </a:cxn>
                <a:cxn ang="0">
                  <a:pos x="258" y="59"/>
                </a:cxn>
                <a:cxn ang="0">
                  <a:pos x="269" y="46"/>
                </a:cxn>
                <a:cxn ang="0">
                  <a:pos x="285" y="40"/>
                </a:cxn>
                <a:cxn ang="0">
                  <a:pos x="279" y="73"/>
                </a:cxn>
                <a:cxn ang="0">
                  <a:pos x="276" y="82"/>
                </a:cxn>
                <a:cxn ang="0">
                  <a:pos x="273" y="88"/>
                </a:cxn>
                <a:cxn ang="0">
                  <a:pos x="278" y="82"/>
                </a:cxn>
                <a:cxn ang="0">
                  <a:pos x="296" y="73"/>
                </a:cxn>
                <a:cxn ang="0">
                  <a:pos x="309" y="74"/>
                </a:cxn>
                <a:cxn ang="0">
                  <a:pos x="309" y="88"/>
                </a:cxn>
                <a:cxn ang="0">
                  <a:pos x="290" y="113"/>
                </a:cxn>
                <a:cxn ang="0">
                  <a:pos x="309" y="109"/>
                </a:cxn>
                <a:cxn ang="0">
                  <a:pos x="318" y="107"/>
                </a:cxn>
                <a:cxn ang="0">
                  <a:pos x="311" y="128"/>
                </a:cxn>
                <a:cxn ang="0">
                  <a:pos x="300" y="143"/>
                </a:cxn>
                <a:cxn ang="0">
                  <a:pos x="318" y="143"/>
                </a:cxn>
                <a:cxn ang="0">
                  <a:pos x="321" y="155"/>
                </a:cxn>
                <a:cxn ang="0">
                  <a:pos x="326" y="152"/>
                </a:cxn>
                <a:cxn ang="0">
                  <a:pos x="326" y="172"/>
                </a:cxn>
                <a:cxn ang="0">
                  <a:pos x="323" y="176"/>
                </a:cxn>
              </a:cxnLst>
              <a:rect l="0" t="0" r="r" b="b"/>
              <a:pathLst>
                <a:path w="334" h="176">
                  <a:moveTo>
                    <a:pt x="29" y="170"/>
                  </a:moveTo>
                  <a:cubicBezTo>
                    <a:pt x="20" y="164"/>
                    <a:pt x="5" y="151"/>
                    <a:pt x="0" y="140"/>
                  </a:cubicBezTo>
                  <a:cubicBezTo>
                    <a:pt x="10" y="138"/>
                    <a:pt x="20" y="147"/>
                    <a:pt x="29" y="151"/>
                  </a:cubicBezTo>
                  <a:cubicBezTo>
                    <a:pt x="30" y="144"/>
                    <a:pt x="24" y="133"/>
                    <a:pt x="20" y="128"/>
                  </a:cubicBezTo>
                  <a:cubicBezTo>
                    <a:pt x="18" y="125"/>
                    <a:pt x="12" y="120"/>
                    <a:pt x="15" y="119"/>
                  </a:cubicBezTo>
                  <a:cubicBezTo>
                    <a:pt x="21" y="117"/>
                    <a:pt x="33" y="127"/>
                    <a:pt x="33" y="127"/>
                  </a:cubicBezTo>
                  <a:cubicBezTo>
                    <a:pt x="32" y="122"/>
                    <a:pt x="31" y="118"/>
                    <a:pt x="30" y="113"/>
                  </a:cubicBezTo>
                  <a:cubicBezTo>
                    <a:pt x="29" y="111"/>
                    <a:pt x="28" y="109"/>
                    <a:pt x="27" y="107"/>
                  </a:cubicBezTo>
                  <a:cubicBezTo>
                    <a:pt x="26" y="103"/>
                    <a:pt x="20" y="93"/>
                    <a:pt x="24" y="94"/>
                  </a:cubicBezTo>
                  <a:cubicBezTo>
                    <a:pt x="32" y="96"/>
                    <a:pt x="41" y="112"/>
                    <a:pt x="41" y="112"/>
                  </a:cubicBezTo>
                  <a:cubicBezTo>
                    <a:pt x="43" y="102"/>
                    <a:pt x="41" y="92"/>
                    <a:pt x="39" y="82"/>
                  </a:cubicBezTo>
                  <a:cubicBezTo>
                    <a:pt x="42" y="65"/>
                    <a:pt x="42" y="76"/>
                    <a:pt x="53" y="82"/>
                  </a:cubicBezTo>
                  <a:cubicBezTo>
                    <a:pt x="61" y="72"/>
                    <a:pt x="60" y="70"/>
                    <a:pt x="62" y="53"/>
                  </a:cubicBezTo>
                  <a:cubicBezTo>
                    <a:pt x="64" y="61"/>
                    <a:pt x="70" y="63"/>
                    <a:pt x="74" y="70"/>
                  </a:cubicBezTo>
                  <a:cubicBezTo>
                    <a:pt x="74" y="72"/>
                    <a:pt x="74" y="79"/>
                    <a:pt x="75" y="77"/>
                  </a:cubicBezTo>
                  <a:cubicBezTo>
                    <a:pt x="82" y="57"/>
                    <a:pt x="79" y="52"/>
                    <a:pt x="89" y="32"/>
                  </a:cubicBezTo>
                  <a:cubicBezTo>
                    <a:pt x="96" y="37"/>
                    <a:pt x="96" y="46"/>
                    <a:pt x="101" y="53"/>
                  </a:cubicBezTo>
                  <a:cubicBezTo>
                    <a:pt x="115" y="47"/>
                    <a:pt x="109" y="45"/>
                    <a:pt x="114" y="34"/>
                  </a:cubicBezTo>
                  <a:cubicBezTo>
                    <a:pt x="117" y="28"/>
                    <a:pt x="125" y="22"/>
                    <a:pt x="129" y="17"/>
                  </a:cubicBezTo>
                  <a:cubicBezTo>
                    <a:pt x="131" y="23"/>
                    <a:pt x="127" y="31"/>
                    <a:pt x="132" y="35"/>
                  </a:cubicBezTo>
                  <a:cubicBezTo>
                    <a:pt x="133" y="36"/>
                    <a:pt x="148" y="16"/>
                    <a:pt x="152" y="13"/>
                  </a:cubicBezTo>
                  <a:cubicBezTo>
                    <a:pt x="155" y="0"/>
                    <a:pt x="160" y="16"/>
                    <a:pt x="161" y="20"/>
                  </a:cubicBezTo>
                  <a:cubicBezTo>
                    <a:pt x="163" y="40"/>
                    <a:pt x="173" y="15"/>
                    <a:pt x="183" y="7"/>
                  </a:cubicBezTo>
                  <a:cubicBezTo>
                    <a:pt x="186" y="27"/>
                    <a:pt x="186" y="29"/>
                    <a:pt x="188" y="28"/>
                  </a:cubicBezTo>
                  <a:cubicBezTo>
                    <a:pt x="191" y="27"/>
                    <a:pt x="190" y="22"/>
                    <a:pt x="192" y="20"/>
                  </a:cubicBezTo>
                  <a:cubicBezTo>
                    <a:pt x="196" y="14"/>
                    <a:pt x="204" y="11"/>
                    <a:pt x="210" y="7"/>
                  </a:cubicBezTo>
                  <a:cubicBezTo>
                    <a:pt x="213" y="16"/>
                    <a:pt x="209" y="26"/>
                    <a:pt x="212" y="34"/>
                  </a:cubicBezTo>
                  <a:cubicBezTo>
                    <a:pt x="213" y="37"/>
                    <a:pt x="216" y="30"/>
                    <a:pt x="218" y="28"/>
                  </a:cubicBezTo>
                  <a:cubicBezTo>
                    <a:pt x="223" y="25"/>
                    <a:pt x="230" y="23"/>
                    <a:pt x="236" y="22"/>
                  </a:cubicBezTo>
                  <a:cubicBezTo>
                    <a:pt x="244" y="28"/>
                    <a:pt x="241" y="24"/>
                    <a:pt x="239" y="41"/>
                  </a:cubicBezTo>
                  <a:cubicBezTo>
                    <a:pt x="239" y="43"/>
                    <a:pt x="235" y="46"/>
                    <a:pt x="237" y="46"/>
                  </a:cubicBezTo>
                  <a:cubicBezTo>
                    <a:pt x="239" y="46"/>
                    <a:pt x="239" y="42"/>
                    <a:pt x="240" y="41"/>
                  </a:cubicBezTo>
                  <a:cubicBezTo>
                    <a:pt x="245" y="35"/>
                    <a:pt x="253" y="34"/>
                    <a:pt x="260" y="32"/>
                  </a:cubicBezTo>
                  <a:cubicBezTo>
                    <a:pt x="265" y="41"/>
                    <a:pt x="262" y="50"/>
                    <a:pt x="258" y="59"/>
                  </a:cubicBezTo>
                  <a:cubicBezTo>
                    <a:pt x="258" y="59"/>
                    <a:pt x="265" y="50"/>
                    <a:pt x="269" y="46"/>
                  </a:cubicBezTo>
                  <a:cubicBezTo>
                    <a:pt x="273" y="41"/>
                    <a:pt x="279" y="41"/>
                    <a:pt x="285" y="40"/>
                  </a:cubicBezTo>
                  <a:cubicBezTo>
                    <a:pt x="300" y="31"/>
                    <a:pt x="281" y="68"/>
                    <a:pt x="279" y="73"/>
                  </a:cubicBezTo>
                  <a:cubicBezTo>
                    <a:pt x="278" y="76"/>
                    <a:pt x="277" y="79"/>
                    <a:pt x="276" y="82"/>
                  </a:cubicBezTo>
                  <a:cubicBezTo>
                    <a:pt x="275" y="84"/>
                    <a:pt x="271" y="88"/>
                    <a:pt x="273" y="88"/>
                  </a:cubicBezTo>
                  <a:cubicBezTo>
                    <a:pt x="276" y="88"/>
                    <a:pt x="276" y="84"/>
                    <a:pt x="278" y="82"/>
                  </a:cubicBezTo>
                  <a:cubicBezTo>
                    <a:pt x="283" y="77"/>
                    <a:pt x="290" y="76"/>
                    <a:pt x="296" y="73"/>
                  </a:cubicBezTo>
                  <a:cubicBezTo>
                    <a:pt x="300" y="73"/>
                    <a:pt x="305" y="72"/>
                    <a:pt x="309" y="74"/>
                  </a:cubicBezTo>
                  <a:cubicBezTo>
                    <a:pt x="313" y="76"/>
                    <a:pt x="309" y="88"/>
                    <a:pt x="309" y="88"/>
                  </a:cubicBezTo>
                  <a:cubicBezTo>
                    <a:pt x="303" y="102"/>
                    <a:pt x="300" y="103"/>
                    <a:pt x="290" y="113"/>
                  </a:cubicBezTo>
                  <a:cubicBezTo>
                    <a:pt x="285" y="118"/>
                    <a:pt x="303" y="110"/>
                    <a:pt x="309" y="109"/>
                  </a:cubicBezTo>
                  <a:cubicBezTo>
                    <a:pt x="312" y="108"/>
                    <a:pt x="315" y="108"/>
                    <a:pt x="318" y="107"/>
                  </a:cubicBezTo>
                  <a:cubicBezTo>
                    <a:pt x="331" y="113"/>
                    <a:pt x="319" y="123"/>
                    <a:pt x="311" y="128"/>
                  </a:cubicBezTo>
                  <a:cubicBezTo>
                    <a:pt x="307" y="134"/>
                    <a:pt x="303" y="137"/>
                    <a:pt x="300" y="143"/>
                  </a:cubicBezTo>
                  <a:cubicBezTo>
                    <a:pt x="308" y="146"/>
                    <a:pt x="309" y="142"/>
                    <a:pt x="318" y="143"/>
                  </a:cubicBezTo>
                  <a:cubicBezTo>
                    <a:pt x="325" y="154"/>
                    <a:pt x="300" y="173"/>
                    <a:pt x="321" y="155"/>
                  </a:cubicBezTo>
                  <a:cubicBezTo>
                    <a:pt x="322" y="154"/>
                    <a:pt x="324" y="153"/>
                    <a:pt x="326" y="152"/>
                  </a:cubicBezTo>
                  <a:cubicBezTo>
                    <a:pt x="330" y="159"/>
                    <a:pt x="334" y="162"/>
                    <a:pt x="326" y="172"/>
                  </a:cubicBezTo>
                  <a:cubicBezTo>
                    <a:pt x="325" y="173"/>
                    <a:pt x="323" y="176"/>
                    <a:pt x="323" y="176"/>
                  </a:cubicBezTo>
                </a:path>
              </a:pathLst>
            </a:custGeom>
            <a:noFill/>
            <a:ln w="19050" cap="flat" cmpd="sng">
              <a:solidFill>
                <a:srgbClr val="F8B700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  <p:sp>
          <p:nvSpPr>
            <p:cNvPr id="216145" name="Freeform 81"/>
            <p:cNvSpPr>
              <a:spLocks/>
            </p:cNvSpPr>
            <p:nvPr/>
          </p:nvSpPr>
          <p:spPr bwMode="auto">
            <a:xfrm>
              <a:off x="4026" y="2610"/>
              <a:ext cx="1278" cy="378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60" y="270"/>
                </a:cxn>
                <a:cxn ang="0">
                  <a:pos x="396" y="180"/>
                </a:cxn>
                <a:cxn ang="0">
                  <a:pos x="720" y="378"/>
                </a:cxn>
                <a:cxn ang="0">
                  <a:pos x="1050" y="0"/>
                </a:cxn>
                <a:cxn ang="0">
                  <a:pos x="1146" y="228"/>
                </a:cxn>
                <a:cxn ang="0">
                  <a:pos x="1278" y="228"/>
                </a:cxn>
              </a:cxnLst>
              <a:rect l="0" t="0" r="r" b="b"/>
              <a:pathLst>
                <a:path w="1278" h="378">
                  <a:moveTo>
                    <a:pt x="0" y="174"/>
                  </a:moveTo>
                  <a:lnTo>
                    <a:pt x="60" y="270"/>
                  </a:lnTo>
                  <a:lnTo>
                    <a:pt x="396" y="180"/>
                  </a:lnTo>
                  <a:lnTo>
                    <a:pt x="720" y="378"/>
                  </a:lnTo>
                  <a:lnTo>
                    <a:pt x="1050" y="0"/>
                  </a:lnTo>
                  <a:lnTo>
                    <a:pt x="1146" y="228"/>
                  </a:lnTo>
                  <a:lnTo>
                    <a:pt x="1278" y="228"/>
                  </a:lnTo>
                </a:path>
              </a:pathLst>
            </a:custGeom>
            <a:noFill/>
            <a:ln w="57150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zh-CN" altLang="en-US"/>
            </a:p>
          </p:txBody>
        </p:sp>
      </p:grpSp>
      <p:sp>
        <p:nvSpPr>
          <p:cNvPr id="216146" name="Text Box 82"/>
          <p:cNvSpPr txBox="1">
            <a:spLocks noChangeArrowheads="1"/>
          </p:cNvSpPr>
          <p:nvPr/>
        </p:nvSpPr>
        <p:spPr bwMode="auto">
          <a:xfrm>
            <a:off x="566738" y="5572140"/>
            <a:ext cx="56308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kumimoji="0" lang="en-US" sz="2000">
                <a:solidFill>
                  <a:srgbClr val="FF3300"/>
                </a:solidFill>
                <a:latin typeface="Comic Sans MS" pitchFamily="66" charset="0"/>
              </a:rPr>
              <a:t>The problem is:</a:t>
            </a:r>
            <a:r>
              <a:rPr kumimoji="0" lang="en-US" sz="2000">
                <a:solidFill>
                  <a:srgbClr val="0000FF"/>
                </a:solidFill>
                <a:latin typeface="Comic Sans MS" pitchFamily="66" charset="0"/>
              </a:rPr>
              <a:t> </a:t>
            </a:r>
            <a:br>
              <a:rPr kumimoji="0" lang="en-US" sz="2000">
                <a:solidFill>
                  <a:srgbClr val="0000FF"/>
                </a:solidFill>
                <a:latin typeface="Comic Sans MS" pitchFamily="66" charset="0"/>
              </a:rPr>
            </a:br>
            <a:r>
              <a:rPr kumimoji="0" lang="en-US" sz="2000">
                <a:solidFill>
                  <a:srgbClr val="0000FF"/>
                </a:solidFill>
                <a:latin typeface="Comic Sans MS" pitchFamily="66" charset="0"/>
              </a:rPr>
              <a:t>Working fast means you make some mistakes !</a:t>
            </a:r>
          </a:p>
        </p:txBody>
      </p:sp>
      <p:sp>
        <p:nvSpPr>
          <p:cNvPr id="85" name="日期占位符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86" name="灯片编号占位符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187-F3C4-4DB2-9A6B-9A75FD6D1F3D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87" name="页脚占位符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88" name="Oval 10"/>
          <p:cNvSpPr>
            <a:spLocks noChangeArrowheads="1"/>
          </p:cNvSpPr>
          <p:nvPr/>
        </p:nvSpPr>
        <p:spPr bwMode="auto">
          <a:xfrm>
            <a:off x="681006" y="642918"/>
            <a:ext cx="2590800" cy="2438400"/>
          </a:xfrm>
          <a:prstGeom prst="ellipse">
            <a:avLst/>
          </a:prstGeom>
          <a:solidFill>
            <a:srgbClr val="00FFFF"/>
          </a:solidFill>
          <a:ln w="508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" name="Rectangle 11"/>
          <p:cNvSpPr>
            <a:spLocks noChangeArrowheads="1"/>
          </p:cNvSpPr>
          <p:nvPr/>
        </p:nvSpPr>
        <p:spPr bwMode="auto">
          <a:xfrm>
            <a:off x="147606" y="1557318"/>
            <a:ext cx="53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" name="Arc 25"/>
          <p:cNvSpPr>
            <a:spLocks/>
          </p:cNvSpPr>
          <p:nvPr/>
        </p:nvSpPr>
        <p:spPr bwMode="auto">
          <a:xfrm flipH="1">
            <a:off x="3119406" y="2090718"/>
            <a:ext cx="6096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H="1">
            <a:off x="2967006" y="2624118"/>
            <a:ext cx="76200" cy="76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>
            <a:off x="2509806" y="719118"/>
            <a:ext cx="152400" cy="76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 flipV="1">
            <a:off x="681006" y="1862118"/>
            <a:ext cx="0" cy="3048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" name="Text Box 40"/>
          <p:cNvSpPr txBox="1">
            <a:spLocks noChangeArrowheads="1"/>
          </p:cNvSpPr>
          <p:nvPr/>
        </p:nvSpPr>
        <p:spPr bwMode="auto">
          <a:xfrm>
            <a:off x="1062006" y="163351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电子储存环</a:t>
            </a:r>
            <a:endParaRPr kumimoji="1" lang="zh-CN" altLang="en-US" sz="24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95" name="Line 43"/>
          <p:cNvSpPr>
            <a:spLocks noChangeShapeType="1"/>
          </p:cNvSpPr>
          <p:nvPr/>
        </p:nvSpPr>
        <p:spPr bwMode="auto">
          <a:xfrm flipH="1" flipV="1">
            <a:off x="3024156" y="1187431"/>
            <a:ext cx="360362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6" name="Line 44"/>
          <p:cNvSpPr>
            <a:spLocks noChangeShapeType="1"/>
          </p:cNvSpPr>
          <p:nvPr/>
        </p:nvSpPr>
        <p:spPr bwMode="auto">
          <a:xfrm>
            <a:off x="172980" y="343456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7" name="Line 45"/>
          <p:cNvSpPr>
            <a:spLocks noChangeShapeType="1"/>
          </p:cNvSpPr>
          <p:nvPr/>
        </p:nvSpPr>
        <p:spPr bwMode="auto">
          <a:xfrm flipV="1">
            <a:off x="460318" y="321866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8" name="Line 46"/>
          <p:cNvSpPr>
            <a:spLocks noChangeShapeType="1"/>
          </p:cNvSpPr>
          <p:nvPr/>
        </p:nvSpPr>
        <p:spPr bwMode="auto">
          <a:xfrm flipV="1">
            <a:off x="676218" y="321866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9" name="Line 47"/>
          <p:cNvSpPr>
            <a:spLocks noChangeShapeType="1"/>
          </p:cNvSpPr>
          <p:nvPr/>
        </p:nvSpPr>
        <p:spPr bwMode="auto">
          <a:xfrm flipV="1">
            <a:off x="3486093" y="321866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0" name="Line 48"/>
          <p:cNvSpPr>
            <a:spLocks noChangeShapeType="1"/>
          </p:cNvSpPr>
          <p:nvPr/>
        </p:nvSpPr>
        <p:spPr bwMode="auto">
          <a:xfrm flipV="1">
            <a:off x="3701993" y="321866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1" name="Line 49"/>
          <p:cNvSpPr>
            <a:spLocks noChangeShapeType="1"/>
          </p:cNvSpPr>
          <p:nvPr/>
        </p:nvSpPr>
        <p:spPr bwMode="auto">
          <a:xfrm>
            <a:off x="460318" y="3218665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2" name="Line 50"/>
          <p:cNvSpPr>
            <a:spLocks noChangeShapeType="1"/>
          </p:cNvSpPr>
          <p:nvPr/>
        </p:nvSpPr>
        <p:spPr bwMode="auto">
          <a:xfrm>
            <a:off x="3486093" y="3218665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3" name="Line 51"/>
          <p:cNvSpPr>
            <a:spLocks noChangeShapeType="1"/>
          </p:cNvSpPr>
          <p:nvPr/>
        </p:nvSpPr>
        <p:spPr bwMode="auto">
          <a:xfrm>
            <a:off x="677805" y="3434565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" name="Text Box 53"/>
          <p:cNvSpPr txBox="1">
            <a:spLocks noChangeArrowheads="1"/>
          </p:cNvSpPr>
          <p:nvPr/>
        </p:nvSpPr>
        <p:spPr bwMode="auto">
          <a:xfrm>
            <a:off x="1541405" y="300276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对撞周期</a:t>
            </a:r>
          </a:p>
        </p:txBody>
      </p:sp>
      <p:sp>
        <p:nvSpPr>
          <p:cNvPr id="105" name="Text Box 54"/>
          <p:cNvSpPr txBox="1">
            <a:spLocks noChangeArrowheads="1"/>
          </p:cNvSpPr>
          <p:nvPr/>
        </p:nvSpPr>
        <p:spPr bwMode="auto">
          <a:xfrm>
            <a:off x="-32" y="971531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对撞点</a:t>
            </a:r>
          </a:p>
        </p:txBody>
      </p:sp>
      <p:sp>
        <p:nvSpPr>
          <p:cNvPr id="106" name="Text Box 55"/>
          <p:cNvSpPr txBox="1">
            <a:spLocks noChangeArrowheads="1"/>
          </p:cNvSpPr>
          <p:nvPr/>
        </p:nvSpPr>
        <p:spPr bwMode="auto">
          <a:xfrm>
            <a:off x="-32" y="2260581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谱仪</a:t>
            </a:r>
          </a:p>
        </p:txBody>
      </p:sp>
      <p:sp>
        <p:nvSpPr>
          <p:cNvPr id="107" name="Line 45"/>
          <p:cNvSpPr>
            <a:spLocks noChangeShapeType="1"/>
          </p:cNvSpPr>
          <p:nvPr/>
        </p:nvSpPr>
        <p:spPr bwMode="auto">
          <a:xfrm flipV="1">
            <a:off x="78261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46"/>
          <p:cNvSpPr>
            <a:spLocks noChangeShapeType="1"/>
          </p:cNvSpPr>
          <p:nvPr/>
        </p:nvSpPr>
        <p:spPr bwMode="auto">
          <a:xfrm flipV="1">
            <a:off x="99851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49"/>
          <p:cNvSpPr>
            <a:spLocks noChangeShapeType="1"/>
          </p:cNvSpPr>
          <p:nvPr/>
        </p:nvSpPr>
        <p:spPr bwMode="auto">
          <a:xfrm>
            <a:off x="782613" y="3214686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0" name="Line 45"/>
          <p:cNvSpPr>
            <a:spLocks noChangeShapeType="1"/>
          </p:cNvSpPr>
          <p:nvPr/>
        </p:nvSpPr>
        <p:spPr bwMode="auto">
          <a:xfrm flipV="1">
            <a:off x="113980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1" name="Line 46"/>
          <p:cNvSpPr>
            <a:spLocks noChangeShapeType="1"/>
          </p:cNvSpPr>
          <p:nvPr/>
        </p:nvSpPr>
        <p:spPr bwMode="auto">
          <a:xfrm flipV="1">
            <a:off x="135570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" name="Line 49"/>
          <p:cNvSpPr>
            <a:spLocks noChangeShapeType="1"/>
          </p:cNvSpPr>
          <p:nvPr/>
        </p:nvSpPr>
        <p:spPr bwMode="auto">
          <a:xfrm>
            <a:off x="1139803" y="3214686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3" name="Line 45"/>
          <p:cNvSpPr>
            <a:spLocks noChangeShapeType="1"/>
          </p:cNvSpPr>
          <p:nvPr/>
        </p:nvSpPr>
        <p:spPr bwMode="auto">
          <a:xfrm flipV="1">
            <a:off x="149699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4" name="Line 46"/>
          <p:cNvSpPr>
            <a:spLocks noChangeShapeType="1"/>
          </p:cNvSpPr>
          <p:nvPr/>
        </p:nvSpPr>
        <p:spPr bwMode="auto">
          <a:xfrm flipV="1">
            <a:off x="171289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5" name="Line 49"/>
          <p:cNvSpPr>
            <a:spLocks noChangeShapeType="1"/>
          </p:cNvSpPr>
          <p:nvPr/>
        </p:nvSpPr>
        <p:spPr bwMode="auto">
          <a:xfrm>
            <a:off x="1496993" y="3214686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6" name="Line 45"/>
          <p:cNvSpPr>
            <a:spLocks noChangeShapeType="1"/>
          </p:cNvSpPr>
          <p:nvPr/>
        </p:nvSpPr>
        <p:spPr bwMode="auto">
          <a:xfrm flipV="1">
            <a:off x="1857356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7" name="Line 46"/>
          <p:cNvSpPr>
            <a:spLocks noChangeShapeType="1"/>
          </p:cNvSpPr>
          <p:nvPr/>
        </p:nvSpPr>
        <p:spPr bwMode="auto">
          <a:xfrm flipV="1">
            <a:off x="2073256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8" name="Line 49"/>
          <p:cNvSpPr>
            <a:spLocks noChangeShapeType="1"/>
          </p:cNvSpPr>
          <p:nvPr/>
        </p:nvSpPr>
        <p:spPr bwMode="auto">
          <a:xfrm>
            <a:off x="1857356" y="3214686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9" name="Line 45"/>
          <p:cNvSpPr>
            <a:spLocks noChangeShapeType="1"/>
          </p:cNvSpPr>
          <p:nvPr/>
        </p:nvSpPr>
        <p:spPr bwMode="auto">
          <a:xfrm flipV="1">
            <a:off x="221137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0" name="Line 46"/>
          <p:cNvSpPr>
            <a:spLocks noChangeShapeType="1"/>
          </p:cNvSpPr>
          <p:nvPr/>
        </p:nvSpPr>
        <p:spPr bwMode="auto">
          <a:xfrm flipV="1">
            <a:off x="242727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1" name="Line 49"/>
          <p:cNvSpPr>
            <a:spLocks noChangeShapeType="1"/>
          </p:cNvSpPr>
          <p:nvPr/>
        </p:nvSpPr>
        <p:spPr bwMode="auto">
          <a:xfrm>
            <a:off x="2211373" y="3214686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2" name="Line 45"/>
          <p:cNvSpPr>
            <a:spLocks noChangeShapeType="1"/>
          </p:cNvSpPr>
          <p:nvPr/>
        </p:nvSpPr>
        <p:spPr bwMode="auto">
          <a:xfrm flipV="1">
            <a:off x="256856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3" name="Line 46"/>
          <p:cNvSpPr>
            <a:spLocks noChangeShapeType="1"/>
          </p:cNvSpPr>
          <p:nvPr/>
        </p:nvSpPr>
        <p:spPr bwMode="auto">
          <a:xfrm flipV="1">
            <a:off x="278446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4" name="Line 49"/>
          <p:cNvSpPr>
            <a:spLocks noChangeShapeType="1"/>
          </p:cNvSpPr>
          <p:nvPr/>
        </p:nvSpPr>
        <p:spPr bwMode="auto">
          <a:xfrm>
            <a:off x="2568563" y="3214686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45"/>
          <p:cNvSpPr>
            <a:spLocks noChangeShapeType="1"/>
          </p:cNvSpPr>
          <p:nvPr/>
        </p:nvSpPr>
        <p:spPr bwMode="auto">
          <a:xfrm flipV="1">
            <a:off x="292575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6" name="Line 46"/>
          <p:cNvSpPr>
            <a:spLocks noChangeShapeType="1"/>
          </p:cNvSpPr>
          <p:nvPr/>
        </p:nvSpPr>
        <p:spPr bwMode="auto">
          <a:xfrm flipV="1">
            <a:off x="3141653" y="321468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7" name="Line 49"/>
          <p:cNvSpPr>
            <a:spLocks noChangeShapeType="1"/>
          </p:cNvSpPr>
          <p:nvPr/>
        </p:nvSpPr>
        <p:spPr bwMode="auto">
          <a:xfrm>
            <a:off x="2925753" y="3214686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9" name="流程图: 联系 128"/>
          <p:cNvSpPr/>
          <p:nvPr/>
        </p:nvSpPr>
        <p:spPr bwMode="auto">
          <a:xfrm>
            <a:off x="3000364" y="1214422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0" name="流程图: 联系 129"/>
          <p:cNvSpPr/>
          <p:nvPr/>
        </p:nvSpPr>
        <p:spPr bwMode="auto">
          <a:xfrm>
            <a:off x="2857488" y="1000108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1" name="流程图: 联系 130"/>
          <p:cNvSpPr/>
          <p:nvPr/>
        </p:nvSpPr>
        <p:spPr bwMode="auto">
          <a:xfrm>
            <a:off x="2643174" y="785794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2" name="流程图: 联系 131"/>
          <p:cNvSpPr/>
          <p:nvPr/>
        </p:nvSpPr>
        <p:spPr bwMode="auto">
          <a:xfrm>
            <a:off x="2357422" y="642918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3" name="流程图: 联系 132"/>
          <p:cNvSpPr/>
          <p:nvPr/>
        </p:nvSpPr>
        <p:spPr bwMode="auto">
          <a:xfrm>
            <a:off x="2071670" y="571480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4" name="流程图: 联系 133"/>
          <p:cNvSpPr/>
          <p:nvPr/>
        </p:nvSpPr>
        <p:spPr bwMode="auto">
          <a:xfrm>
            <a:off x="1785918" y="571480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5" name="流程图: 联系 134"/>
          <p:cNvSpPr/>
          <p:nvPr/>
        </p:nvSpPr>
        <p:spPr bwMode="auto">
          <a:xfrm>
            <a:off x="1500166" y="642918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6" name="流程图: 联系 135"/>
          <p:cNvSpPr/>
          <p:nvPr/>
        </p:nvSpPr>
        <p:spPr bwMode="auto">
          <a:xfrm>
            <a:off x="1285852" y="714356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7" name="流程图: 联系 136"/>
          <p:cNvSpPr/>
          <p:nvPr/>
        </p:nvSpPr>
        <p:spPr bwMode="auto">
          <a:xfrm>
            <a:off x="1071538" y="857232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8" name="流程图: 联系 137"/>
          <p:cNvSpPr/>
          <p:nvPr/>
        </p:nvSpPr>
        <p:spPr bwMode="auto">
          <a:xfrm>
            <a:off x="857224" y="1071546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9" name="流程图: 联系 138"/>
          <p:cNvSpPr/>
          <p:nvPr/>
        </p:nvSpPr>
        <p:spPr bwMode="auto">
          <a:xfrm>
            <a:off x="714348" y="1285860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0" name="流程图: 联系 139"/>
          <p:cNvSpPr/>
          <p:nvPr/>
        </p:nvSpPr>
        <p:spPr bwMode="auto">
          <a:xfrm>
            <a:off x="642910" y="1571612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1" name="流程图: 联系 140"/>
          <p:cNvSpPr/>
          <p:nvPr/>
        </p:nvSpPr>
        <p:spPr bwMode="auto">
          <a:xfrm>
            <a:off x="571472" y="1785926"/>
            <a:ext cx="142876" cy="10001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3" name="流程图: 联系 142"/>
          <p:cNvSpPr/>
          <p:nvPr/>
        </p:nvSpPr>
        <p:spPr bwMode="auto">
          <a:xfrm>
            <a:off x="642910" y="2071678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4" name="流程图: 联系 143"/>
          <p:cNvSpPr/>
          <p:nvPr/>
        </p:nvSpPr>
        <p:spPr bwMode="auto">
          <a:xfrm>
            <a:off x="714348" y="2285992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5" name="流程图: 联系 144"/>
          <p:cNvSpPr/>
          <p:nvPr/>
        </p:nvSpPr>
        <p:spPr bwMode="auto">
          <a:xfrm>
            <a:off x="857224" y="2471734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6" name="流程图: 联系 145"/>
          <p:cNvSpPr/>
          <p:nvPr/>
        </p:nvSpPr>
        <p:spPr bwMode="auto">
          <a:xfrm>
            <a:off x="1000100" y="2686048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7" name="流程图: 联系 146"/>
          <p:cNvSpPr/>
          <p:nvPr/>
        </p:nvSpPr>
        <p:spPr bwMode="auto">
          <a:xfrm>
            <a:off x="1214414" y="2828924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8" name="流程图: 联系 147"/>
          <p:cNvSpPr/>
          <p:nvPr/>
        </p:nvSpPr>
        <p:spPr bwMode="auto">
          <a:xfrm>
            <a:off x="1428728" y="2971800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9" name="流程图: 联系 148"/>
          <p:cNvSpPr/>
          <p:nvPr/>
        </p:nvSpPr>
        <p:spPr bwMode="auto">
          <a:xfrm>
            <a:off x="1714480" y="3043238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0" name="流程图: 联系 149"/>
          <p:cNvSpPr/>
          <p:nvPr/>
        </p:nvSpPr>
        <p:spPr bwMode="auto">
          <a:xfrm>
            <a:off x="2000232" y="3043238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1" name="流程图: 联系 150"/>
          <p:cNvSpPr/>
          <p:nvPr/>
        </p:nvSpPr>
        <p:spPr bwMode="auto">
          <a:xfrm>
            <a:off x="2214546" y="2971800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2" name="流程图: 联系 151"/>
          <p:cNvSpPr/>
          <p:nvPr/>
        </p:nvSpPr>
        <p:spPr bwMode="auto">
          <a:xfrm>
            <a:off x="2428860" y="2900362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3" name="流程图: 联系 152"/>
          <p:cNvSpPr/>
          <p:nvPr/>
        </p:nvSpPr>
        <p:spPr bwMode="auto">
          <a:xfrm>
            <a:off x="2643174" y="2786058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4" name="流程图: 联系 153"/>
          <p:cNvSpPr/>
          <p:nvPr/>
        </p:nvSpPr>
        <p:spPr bwMode="auto">
          <a:xfrm>
            <a:off x="2857488" y="2643182"/>
            <a:ext cx="142876" cy="10001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1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90575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Trigger/DAQ </a:t>
            </a:r>
            <a:r>
              <a:rPr lang="en-US" altLang="zh-CN" sz="3200" dirty="0"/>
              <a:t>Function in </a:t>
            </a:r>
            <a:r>
              <a:rPr lang="en-US" altLang="zh-CN" sz="3200" dirty="0" smtClean="0"/>
              <a:t>Preset </a:t>
            </a:r>
            <a:r>
              <a:rPr lang="en-US" altLang="zh-CN" sz="3200" dirty="0"/>
              <a:t>Physics Experiment</a:t>
            </a:r>
            <a:endParaRPr lang="zh-CN" altLang="en-US" sz="3200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4E3F-E603-4CE5-9150-04C496ECA13E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3257560" y="714378"/>
            <a:ext cx="4548797" cy="53286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Trigger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hardware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Providing Index for digitized data(Fast ADC)</a:t>
            </a:r>
            <a:endParaRPr lang="zh-CN" altLang="en-US" sz="2400" dirty="0"/>
          </a:p>
          <a:p>
            <a:pPr lvl="2">
              <a:lnSpc>
                <a:spcPct val="90000"/>
              </a:lnSpc>
            </a:pPr>
            <a:r>
              <a:rPr lang="en-US" altLang="zh-CN" sz="2000" dirty="0" smtClean="0"/>
              <a:t>Hardware trigger Output L1Accept</a:t>
            </a:r>
          </a:p>
          <a:p>
            <a:pPr lvl="2">
              <a:lnSpc>
                <a:spcPct val="90000"/>
              </a:lnSpc>
            </a:pPr>
            <a:r>
              <a:rPr lang="en-US" altLang="zh-CN" sz="2000" dirty="0" smtClean="0"/>
              <a:t>Known latency L1a</a:t>
            </a:r>
            <a:endParaRPr lang="zh-CN" altLang="en-US" sz="2000" dirty="0"/>
          </a:p>
          <a:p>
            <a:pPr lvl="2">
              <a:lnSpc>
                <a:spcPct val="90000"/>
              </a:lnSpc>
            </a:pPr>
            <a:r>
              <a:rPr lang="en-US" altLang="zh-CN" sz="2000" dirty="0" smtClean="0"/>
              <a:t>Pipelined processing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Fast control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/>
              <a:t>DAQ</a:t>
            </a:r>
            <a:endParaRPr lang="zh-CN" altLang="en-US" sz="2800" dirty="0"/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Event Building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Monitoring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Run control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</a:rPr>
              <a:t>High level trigger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 (Event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fildter</a:t>
            </a:r>
            <a:r>
              <a:rPr lang="en-US" altLang="zh-CN" sz="2000" dirty="0" smtClean="0">
                <a:solidFill>
                  <a:srgbClr val="FF0000"/>
                </a:solidFill>
              </a:rPr>
              <a:t>)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endParaRPr lang="zh-CN" altLang="en-US" dirty="0"/>
          </a:p>
          <a:p>
            <a:pPr marL="914400" lvl="2" indent="0">
              <a:lnSpc>
                <a:spcPct val="90000"/>
              </a:lnSpc>
              <a:buNone/>
            </a:pPr>
            <a:endParaRPr lang="zh-CN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2477" y="936351"/>
            <a:ext cx="3701497" cy="532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kern="0" dirty="0" smtClean="0"/>
              <a:t>FEE</a:t>
            </a:r>
            <a:endParaRPr lang="zh-CN" altLang="en-US" kern="0" dirty="0" smtClean="0"/>
          </a:p>
          <a:p>
            <a:pPr lvl="1">
              <a:lnSpc>
                <a:spcPct val="90000"/>
              </a:lnSpc>
            </a:pPr>
            <a:r>
              <a:rPr lang="en-US" altLang="zh-CN" kern="0" dirty="0" smtClean="0"/>
              <a:t>ADC</a:t>
            </a:r>
          </a:p>
          <a:p>
            <a:pPr lvl="2">
              <a:lnSpc>
                <a:spcPct val="90000"/>
              </a:lnSpc>
            </a:pPr>
            <a:r>
              <a:rPr lang="en-US" altLang="zh-CN" sz="2000" kern="0" dirty="0" smtClean="0"/>
              <a:t>No gate signal</a:t>
            </a:r>
          </a:p>
          <a:p>
            <a:pPr lvl="2">
              <a:lnSpc>
                <a:spcPct val="90000"/>
              </a:lnSpc>
            </a:pPr>
            <a:r>
              <a:rPr lang="en-US" altLang="zh-CN" sz="2000" kern="0" dirty="0" smtClean="0"/>
              <a:t>Fast continuous</a:t>
            </a:r>
          </a:p>
          <a:p>
            <a:pPr lvl="2">
              <a:lnSpc>
                <a:spcPct val="90000"/>
              </a:lnSpc>
            </a:pPr>
            <a:r>
              <a:rPr lang="en-US" altLang="zh-CN" sz="2000" kern="0" dirty="0" smtClean="0"/>
              <a:t>Pipelined data</a:t>
            </a:r>
          </a:p>
          <a:p>
            <a:pPr lvl="1">
              <a:lnSpc>
                <a:spcPct val="90000"/>
              </a:lnSpc>
            </a:pPr>
            <a:r>
              <a:rPr lang="en-US" altLang="zh-CN" kern="0" dirty="0" smtClean="0"/>
              <a:t>TDC</a:t>
            </a:r>
          </a:p>
          <a:p>
            <a:pPr lvl="2">
              <a:lnSpc>
                <a:spcPct val="90000"/>
              </a:lnSpc>
            </a:pPr>
            <a:r>
              <a:rPr lang="en-US" altLang="zh-CN" sz="2000" kern="0" dirty="0" smtClean="0"/>
              <a:t>No common start/stop</a:t>
            </a:r>
          </a:p>
          <a:p>
            <a:pPr lvl="2">
              <a:lnSpc>
                <a:spcPct val="90000"/>
              </a:lnSpc>
            </a:pPr>
            <a:r>
              <a:rPr lang="en-US" altLang="zh-CN" sz="2000" kern="0" dirty="0" smtClean="0"/>
              <a:t>Reference of Clock edge</a:t>
            </a:r>
          </a:p>
          <a:p>
            <a:pPr lvl="2">
              <a:lnSpc>
                <a:spcPct val="90000"/>
              </a:lnSpc>
            </a:pPr>
            <a:r>
              <a:rPr lang="en-US" altLang="zh-CN" sz="2000" kern="0" dirty="0" smtClean="0"/>
              <a:t>Coarse time of clocks</a:t>
            </a:r>
          </a:p>
          <a:p>
            <a:pPr lvl="1">
              <a:lnSpc>
                <a:spcPct val="90000"/>
              </a:lnSpc>
            </a:pPr>
            <a:r>
              <a:rPr lang="en-US" altLang="zh-CN" kern="0" dirty="0" smtClean="0"/>
              <a:t>Readout</a:t>
            </a:r>
            <a:endParaRPr lang="zh-CN" altLang="en-US" kern="0" dirty="0" smtClean="0"/>
          </a:p>
          <a:p>
            <a:pPr lvl="2">
              <a:lnSpc>
                <a:spcPct val="90000"/>
              </a:lnSpc>
            </a:pPr>
            <a:r>
              <a:rPr lang="en-US" altLang="zh-CN" kern="0" dirty="0" smtClean="0"/>
              <a:t>L1 based</a:t>
            </a:r>
          </a:p>
          <a:p>
            <a:pPr lvl="2">
              <a:lnSpc>
                <a:spcPct val="90000"/>
              </a:lnSpc>
            </a:pPr>
            <a:r>
              <a:rPr lang="en-US" altLang="zh-CN" kern="0" dirty="0" smtClean="0"/>
              <a:t>Window size</a:t>
            </a:r>
            <a:endParaRPr lang="zh-CN" altLang="en-US" kern="0" dirty="0" smtClean="0"/>
          </a:p>
          <a:p>
            <a:pPr lvl="2">
              <a:lnSpc>
                <a:spcPct val="90000"/>
              </a:lnSpc>
            </a:pPr>
            <a:endParaRPr lang="zh-CN" altLang="en-US" kern="0" dirty="0" smtClean="0"/>
          </a:p>
          <a:p>
            <a:pPr marL="914400" lvl="2" indent="0">
              <a:lnSpc>
                <a:spcPct val="90000"/>
              </a:lnSpc>
              <a:buFontTx/>
              <a:buNone/>
            </a:pPr>
            <a:endParaRPr lang="zh-CN" altLang="en-US" kern="0" dirty="0"/>
          </a:p>
        </p:txBody>
      </p:sp>
      <p:pic>
        <p:nvPicPr>
          <p:cNvPr id="12" name="Picture 4" descr="daq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94" y="3339548"/>
            <a:ext cx="2784606" cy="323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74426" cy="533400"/>
          </a:xfrm>
          <a:solidFill>
            <a:srgbClr val="FFC000"/>
          </a:solidFill>
        </p:spPr>
        <p:txBody>
          <a:bodyPr/>
          <a:lstStyle/>
          <a:p>
            <a:r>
              <a:rPr kumimoji="0" lang="en-US" altLang="zh-CN" sz="3600" dirty="0" err="1" smtClean="0">
                <a:solidFill>
                  <a:schemeClr val="tx1"/>
                </a:solidFill>
              </a:rPr>
              <a:t>Exa</a:t>
            </a:r>
            <a:r>
              <a:rPr kumimoji="0" lang="zh-CN" altLang="en-US" sz="3600" dirty="0" smtClean="0">
                <a:solidFill>
                  <a:schemeClr val="tx1"/>
                </a:solidFill>
              </a:rPr>
              <a:t>：</a:t>
            </a:r>
            <a:r>
              <a:rPr kumimoji="0" lang="en-US" altLang="zh-CN" sz="3600" dirty="0" smtClean="0">
                <a:solidFill>
                  <a:schemeClr val="tx1"/>
                </a:solidFill>
              </a:rPr>
              <a:t>Block Diagram BESIII</a:t>
            </a:r>
            <a:r>
              <a:rPr lang="zh-CN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</a:rPr>
              <a:t>Trigger System</a:t>
            </a:r>
            <a:endParaRPr kumimoji="0"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52400" y="9144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371600" y="3810000"/>
            <a:ext cx="838200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800"/>
              <a:t>TCBA</a:t>
            </a:r>
            <a:endParaRPr kumimoji="0" lang="en-US" altLang="zh-CN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 rot="10800000">
            <a:off x="7315200" y="1754188"/>
            <a:ext cx="549275" cy="3656012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wrap="none"/>
          <a:lstStyle/>
          <a:p>
            <a:pPr algn="ctr">
              <a:spcBef>
                <a:spcPct val="50000"/>
              </a:spcBef>
            </a:pPr>
            <a:r>
              <a:rPr kumimoji="0" lang="en-US" altLang="zh-CN"/>
              <a:t>Global Trigger Logic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304800" y="6338888"/>
            <a:ext cx="861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V="1">
            <a:off x="914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V="1">
            <a:off x="1066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V="1">
            <a:off x="1371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 flipV="1">
            <a:off x="1524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 flipV="1">
            <a:off x="1676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flipV="1">
            <a:off x="609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 flipV="1">
            <a:off x="762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 flipV="1">
            <a:off x="1981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V="1">
            <a:off x="1219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V="1">
            <a:off x="1828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V="1">
            <a:off x="2133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 flipV="1">
            <a:off x="2286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 flipV="1">
            <a:off x="2438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flipV="1">
            <a:off x="2590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V="1">
            <a:off x="2743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V="1">
            <a:off x="2895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V="1">
            <a:off x="3657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V="1">
            <a:off x="3505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8" name="Line 26"/>
          <p:cNvSpPr>
            <a:spLocks noChangeShapeType="1"/>
          </p:cNvSpPr>
          <p:nvPr/>
        </p:nvSpPr>
        <p:spPr bwMode="auto">
          <a:xfrm flipV="1">
            <a:off x="3352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 flipV="1">
            <a:off x="3200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 flipV="1">
            <a:off x="3048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V="1">
            <a:off x="5486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V="1">
            <a:off x="5334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V="1">
            <a:off x="5181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 flipV="1">
            <a:off x="5029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 flipV="1">
            <a:off x="4876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 flipV="1">
            <a:off x="4724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 flipV="1">
            <a:off x="4572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8" name="Line 36"/>
          <p:cNvSpPr>
            <a:spLocks noChangeShapeType="1"/>
          </p:cNvSpPr>
          <p:nvPr/>
        </p:nvSpPr>
        <p:spPr bwMode="auto">
          <a:xfrm flipV="1">
            <a:off x="4419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9" name="Line 37"/>
          <p:cNvSpPr>
            <a:spLocks noChangeShapeType="1"/>
          </p:cNvSpPr>
          <p:nvPr/>
        </p:nvSpPr>
        <p:spPr bwMode="auto">
          <a:xfrm flipV="1">
            <a:off x="4267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0" name="Line 38"/>
          <p:cNvSpPr>
            <a:spLocks noChangeShapeType="1"/>
          </p:cNvSpPr>
          <p:nvPr/>
        </p:nvSpPr>
        <p:spPr bwMode="auto">
          <a:xfrm flipV="1">
            <a:off x="4114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 flipV="1">
            <a:off x="3962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 flipV="1">
            <a:off x="3810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 flipV="1">
            <a:off x="7772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 flipV="1">
            <a:off x="7620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 flipV="1">
            <a:off x="7467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 flipV="1">
            <a:off x="7315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 flipV="1">
            <a:off x="7162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8" name="Line 46"/>
          <p:cNvSpPr>
            <a:spLocks noChangeShapeType="1"/>
          </p:cNvSpPr>
          <p:nvPr/>
        </p:nvSpPr>
        <p:spPr bwMode="auto">
          <a:xfrm flipV="1">
            <a:off x="7010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 flipV="1">
            <a:off x="6858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0" name="Line 48"/>
          <p:cNvSpPr>
            <a:spLocks noChangeShapeType="1"/>
          </p:cNvSpPr>
          <p:nvPr/>
        </p:nvSpPr>
        <p:spPr bwMode="auto">
          <a:xfrm flipV="1">
            <a:off x="6705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1" name="Line 49"/>
          <p:cNvSpPr>
            <a:spLocks noChangeShapeType="1"/>
          </p:cNvSpPr>
          <p:nvPr/>
        </p:nvSpPr>
        <p:spPr bwMode="auto">
          <a:xfrm flipV="1">
            <a:off x="6553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 flipV="1">
            <a:off x="6400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3" name="Line 51"/>
          <p:cNvSpPr>
            <a:spLocks noChangeShapeType="1"/>
          </p:cNvSpPr>
          <p:nvPr/>
        </p:nvSpPr>
        <p:spPr bwMode="auto">
          <a:xfrm flipV="1">
            <a:off x="6248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4" name="Line 52"/>
          <p:cNvSpPr>
            <a:spLocks noChangeShapeType="1"/>
          </p:cNvSpPr>
          <p:nvPr/>
        </p:nvSpPr>
        <p:spPr bwMode="auto">
          <a:xfrm flipV="1">
            <a:off x="6096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 flipV="1">
            <a:off x="5943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6" name="Line 54"/>
          <p:cNvSpPr>
            <a:spLocks noChangeShapeType="1"/>
          </p:cNvSpPr>
          <p:nvPr/>
        </p:nvSpPr>
        <p:spPr bwMode="auto">
          <a:xfrm flipV="1">
            <a:off x="5791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7" name="Line 55"/>
          <p:cNvSpPr>
            <a:spLocks noChangeShapeType="1"/>
          </p:cNvSpPr>
          <p:nvPr/>
        </p:nvSpPr>
        <p:spPr bwMode="auto">
          <a:xfrm flipV="1">
            <a:off x="5638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8" name="Line 56"/>
          <p:cNvSpPr>
            <a:spLocks noChangeShapeType="1"/>
          </p:cNvSpPr>
          <p:nvPr/>
        </p:nvSpPr>
        <p:spPr bwMode="auto">
          <a:xfrm flipV="1">
            <a:off x="457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29" name="Line 57"/>
          <p:cNvSpPr>
            <a:spLocks noChangeShapeType="1"/>
          </p:cNvSpPr>
          <p:nvPr/>
        </p:nvSpPr>
        <p:spPr bwMode="auto">
          <a:xfrm flipV="1">
            <a:off x="8839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0" name="Line 58"/>
          <p:cNvSpPr>
            <a:spLocks noChangeShapeType="1"/>
          </p:cNvSpPr>
          <p:nvPr/>
        </p:nvSpPr>
        <p:spPr bwMode="auto">
          <a:xfrm flipV="1">
            <a:off x="8686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1" name="Line 59"/>
          <p:cNvSpPr>
            <a:spLocks noChangeShapeType="1"/>
          </p:cNvSpPr>
          <p:nvPr/>
        </p:nvSpPr>
        <p:spPr bwMode="auto">
          <a:xfrm flipV="1">
            <a:off x="85344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2" name="Line 60"/>
          <p:cNvSpPr>
            <a:spLocks noChangeShapeType="1"/>
          </p:cNvSpPr>
          <p:nvPr/>
        </p:nvSpPr>
        <p:spPr bwMode="auto">
          <a:xfrm flipV="1">
            <a:off x="83820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3" name="Line 61"/>
          <p:cNvSpPr>
            <a:spLocks noChangeShapeType="1"/>
          </p:cNvSpPr>
          <p:nvPr/>
        </p:nvSpPr>
        <p:spPr bwMode="auto">
          <a:xfrm flipV="1">
            <a:off x="82296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4" name="Line 62"/>
          <p:cNvSpPr>
            <a:spLocks noChangeShapeType="1"/>
          </p:cNvSpPr>
          <p:nvPr/>
        </p:nvSpPr>
        <p:spPr bwMode="auto">
          <a:xfrm flipV="1">
            <a:off x="80772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5" name="Line 63"/>
          <p:cNvSpPr>
            <a:spLocks noChangeShapeType="1"/>
          </p:cNvSpPr>
          <p:nvPr/>
        </p:nvSpPr>
        <p:spPr bwMode="auto">
          <a:xfrm flipV="1">
            <a:off x="7924800" y="618648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8229600" y="54244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7" name="Line 65"/>
          <p:cNvSpPr>
            <a:spLocks noChangeShapeType="1"/>
          </p:cNvSpPr>
          <p:nvPr/>
        </p:nvSpPr>
        <p:spPr bwMode="auto">
          <a:xfrm flipV="1">
            <a:off x="8229600" y="4495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8" name="Line 66"/>
          <p:cNvSpPr>
            <a:spLocks noChangeShapeType="1"/>
          </p:cNvSpPr>
          <p:nvPr/>
        </p:nvSpPr>
        <p:spPr bwMode="auto">
          <a:xfrm>
            <a:off x="8077200" y="519588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 flipV="1">
            <a:off x="8534400" y="51958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40" name="Line 68"/>
          <p:cNvSpPr>
            <a:spLocks noChangeShapeType="1"/>
          </p:cNvSpPr>
          <p:nvPr/>
        </p:nvSpPr>
        <p:spPr bwMode="auto">
          <a:xfrm>
            <a:off x="8534400" y="519588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>
            <a:off x="457200" y="61102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 flipH="1">
            <a:off x="457200" y="65674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 flipV="1">
            <a:off x="5105400" y="6553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44" name="Text Box 72"/>
          <p:cNvSpPr txBox="1">
            <a:spLocks noChangeArrowheads="1"/>
          </p:cNvSpPr>
          <p:nvPr/>
        </p:nvSpPr>
        <p:spPr bwMode="auto">
          <a:xfrm>
            <a:off x="3581400" y="64150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1800"/>
              <a:t>6.4 </a:t>
            </a:r>
            <a:r>
              <a:rPr kumimoji="0" lang="en-US" altLang="zh-CN" sz="1800">
                <a:sym typeface="Symbol" pitchFamily="18" charset="2"/>
              </a:rPr>
              <a:t>s</a:t>
            </a:r>
            <a:endParaRPr kumimoji="0" lang="en-US" altLang="zh-CN"/>
          </a:p>
        </p:txBody>
      </p:sp>
      <p:sp>
        <p:nvSpPr>
          <p:cNvPr id="105545" name="Text Box 73"/>
          <p:cNvSpPr txBox="1">
            <a:spLocks noChangeArrowheads="1"/>
          </p:cNvSpPr>
          <p:nvPr/>
        </p:nvSpPr>
        <p:spPr bwMode="auto">
          <a:xfrm>
            <a:off x="152400" y="1766888"/>
            <a:ext cx="8382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/>
              <a:t>TOF FEE</a:t>
            </a:r>
          </a:p>
        </p:txBody>
      </p:sp>
      <p:sp>
        <p:nvSpPr>
          <p:cNvPr id="105546" name="Text Box 74"/>
          <p:cNvSpPr txBox="1">
            <a:spLocks noChangeArrowheads="1"/>
          </p:cNvSpPr>
          <p:nvPr/>
        </p:nvSpPr>
        <p:spPr bwMode="auto">
          <a:xfrm>
            <a:off x="165100" y="2744788"/>
            <a:ext cx="9144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/>
              <a:t>MDC FEE</a:t>
            </a:r>
          </a:p>
        </p:txBody>
      </p:sp>
      <p:sp>
        <p:nvSpPr>
          <p:cNvPr id="105547" name="Text Box 75"/>
          <p:cNvSpPr txBox="1">
            <a:spLocks noChangeArrowheads="1"/>
          </p:cNvSpPr>
          <p:nvPr/>
        </p:nvSpPr>
        <p:spPr bwMode="auto">
          <a:xfrm>
            <a:off x="177800" y="3690938"/>
            <a:ext cx="9144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/>
              <a:t>EMC FEE</a:t>
            </a:r>
          </a:p>
        </p:txBody>
      </p:sp>
      <p:sp>
        <p:nvSpPr>
          <p:cNvPr id="105548" name="Text Box 76"/>
          <p:cNvSpPr txBox="1">
            <a:spLocks noChangeArrowheads="1"/>
          </p:cNvSpPr>
          <p:nvPr/>
        </p:nvSpPr>
        <p:spPr bwMode="auto">
          <a:xfrm>
            <a:off x="180975" y="4818063"/>
            <a:ext cx="8382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000"/>
              <a:t>MU FEE</a:t>
            </a:r>
          </a:p>
        </p:txBody>
      </p:sp>
      <p:sp>
        <p:nvSpPr>
          <p:cNvPr id="105549" name="Text Box 77"/>
          <p:cNvSpPr txBox="1">
            <a:spLocks noChangeArrowheads="1"/>
          </p:cNvSpPr>
          <p:nvPr/>
        </p:nvSpPr>
        <p:spPr bwMode="auto">
          <a:xfrm>
            <a:off x="1295400" y="1843088"/>
            <a:ext cx="914400" cy="37623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800"/>
              <a:t>TOFPR</a:t>
            </a:r>
            <a:endParaRPr kumimoji="0" lang="en-US" altLang="zh-CN"/>
          </a:p>
        </p:txBody>
      </p:sp>
      <p:sp>
        <p:nvSpPr>
          <p:cNvPr id="105550" name="Text Box 78"/>
          <p:cNvSpPr txBox="1">
            <a:spLocks noChangeArrowheads="1"/>
          </p:cNvSpPr>
          <p:nvPr/>
        </p:nvSpPr>
        <p:spPr bwMode="auto">
          <a:xfrm>
            <a:off x="1447800" y="2833688"/>
            <a:ext cx="762000" cy="37623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800"/>
              <a:t>MFT</a:t>
            </a:r>
            <a:endParaRPr kumimoji="0" lang="en-US" altLang="zh-CN"/>
          </a:p>
        </p:txBody>
      </p:sp>
      <p:sp>
        <p:nvSpPr>
          <p:cNvPr id="105551" name="Text Box 79"/>
          <p:cNvSpPr txBox="1">
            <a:spLocks noChangeArrowheads="1"/>
          </p:cNvSpPr>
          <p:nvPr/>
        </p:nvSpPr>
        <p:spPr bwMode="auto">
          <a:xfrm>
            <a:off x="2957513" y="4938713"/>
            <a:ext cx="1066800" cy="3762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800"/>
              <a:t>Mu track</a:t>
            </a:r>
            <a:endParaRPr kumimoji="0" lang="en-US" altLang="zh-CN"/>
          </a:p>
        </p:txBody>
      </p:sp>
      <p:sp>
        <p:nvSpPr>
          <p:cNvPr id="105552" name="Text Box 80"/>
          <p:cNvSpPr txBox="1">
            <a:spLocks noChangeArrowheads="1"/>
          </p:cNvSpPr>
          <p:nvPr/>
        </p:nvSpPr>
        <p:spPr bwMode="auto">
          <a:xfrm>
            <a:off x="1371600" y="4908550"/>
            <a:ext cx="914400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800"/>
              <a:t>FastOR</a:t>
            </a:r>
            <a:endParaRPr kumimoji="0" lang="en-US" altLang="zh-CN"/>
          </a:p>
        </p:txBody>
      </p:sp>
      <p:sp>
        <p:nvSpPr>
          <p:cNvPr id="105553" name="Text Box 81"/>
          <p:cNvSpPr txBox="1">
            <a:spLocks noChangeArrowheads="1"/>
          </p:cNvSpPr>
          <p:nvPr/>
        </p:nvSpPr>
        <p:spPr bwMode="auto">
          <a:xfrm>
            <a:off x="4800600" y="2884488"/>
            <a:ext cx="1206500" cy="5905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1600"/>
              <a:t>Track Finder</a:t>
            </a:r>
            <a:endParaRPr kumimoji="0" lang="en-US" altLang="zh-CN"/>
          </a:p>
        </p:txBody>
      </p:sp>
      <p:sp>
        <p:nvSpPr>
          <p:cNvPr id="105554" name="Text Box 82"/>
          <p:cNvSpPr txBox="1">
            <a:spLocks noChangeArrowheads="1"/>
          </p:cNvSpPr>
          <p:nvPr/>
        </p:nvSpPr>
        <p:spPr bwMode="auto">
          <a:xfrm>
            <a:off x="4805363" y="4157663"/>
            <a:ext cx="1462087" cy="3460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1600"/>
              <a:t>Etotal Energy</a:t>
            </a:r>
            <a:endParaRPr kumimoji="0" lang="en-US" altLang="zh-CN"/>
          </a:p>
        </p:txBody>
      </p:sp>
      <p:sp>
        <p:nvSpPr>
          <p:cNvPr id="105555" name="Text Box 83"/>
          <p:cNvSpPr txBox="1">
            <a:spLocks noChangeArrowheads="1"/>
          </p:cNvSpPr>
          <p:nvPr/>
        </p:nvSpPr>
        <p:spPr bwMode="auto">
          <a:xfrm>
            <a:off x="2822575" y="1857375"/>
            <a:ext cx="1524000" cy="3460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600"/>
              <a:t>Hit/Seg Count</a:t>
            </a:r>
            <a:endParaRPr kumimoji="0" lang="en-US" altLang="zh-CN"/>
          </a:p>
        </p:txBody>
      </p:sp>
      <p:sp>
        <p:nvSpPr>
          <p:cNvPr id="105556" name="Text Box 84"/>
          <p:cNvSpPr txBox="1">
            <a:spLocks noChangeArrowheads="1"/>
          </p:cNvSpPr>
          <p:nvPr/>
        </p:nvSpPr>
        <p:spPr bwMode="auto">
          <a:xfrm>
            <a:off x="2667000" y="2859088"/>
            <a:ext cx="1657350" cy="3460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600"/>
              <a:t>Track Seg. Finder</a:t>
            </a:r>
            <a:endParaRPr kumimoji="0" lang="en-US" altLang="zh-CN"/>
          </a:p>
        </p:txBody>
      </p:sp>
      <p:sp>
        <p:nvSpPr>
          <p:cNvPr id="105557" name="AutoShape 85"/>
          <p:cNvSpPr>
            <a:spLocks noChangeArrowheads="1"/>
          </p:cNvSpPr>
          <p:nvPr/>
        </p:nvSpPr>
        <p:spPr bwMode="auto">
          <a:xfrm>
            <a:off x="173038" y="5562600"/>
            <a:ext cx="762000" cy="685800"/>
          </a:xfrm>
          <a:prstGeom prst="hexagon">
            <a:avLst>
              <a:gd name="adj" fmla="val 27778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58" name="Text Box 86"/>
          <p:cNvSpPr txBox="1">
            <a:spLocks noChangeArrowheads="1"/>
          </p:cNvSpPr>
          <p:nvPr/>
        </p:nvSpPr>
        <p:spPr bwMode="auto">
          <a:xfrm>
            <a:off x="152400" y="56388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1600"/>
              <a:t>BEPCII      RF</a:t>
            </a:r>
          </a:p>
        </p:txBody>
      </p:sp>
      <p:sp>
        <p:nvSpPr>
          <p:cNvPr id="105559" name="Text Box 87"/>
          <p:cNvSpPr txBox="1">
            <a:spLocks noChangeArrowheads="1"/>
          </p:cNvSpPr>
          <p:nvPr/>
        </p:nvSpPr>
        <p:spPr bwMode="auto">
          <a:xfrm>
            <a:off x="4830763" y="5668963"/>
            <a:ext cx="914400" cy="46672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/>
              <a:t>TTC</a:t>
            </a:r>
          </a:p>
        </p:txBody>
      </p:sp>
      <p:sp>
        <p:nvSpPr>
          <p:cNvPr id="105560" name="Text Box 88"/>
          <p:cNvSpPr txBox="1">
            <a:spLocks noChangeArrowheads="1"/>
          </p:cNvSpPr>
          <p:nvPr/>
        </p:nvSpPr>
        <p:spPr bwMode="auto">
          <a:xfrm>
            <a:off x="2730500" y="3811588"/>
            <a:ext cx="1536700" cy="3460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1600"/>
              <a:t>TC  Sum</a:t>
            </a:r>
            <a:endParaRPr kumimoji="0" lang="en-US" altLang="zh-CN"/>
          </a:p>
        </p:txBody>
      </p:sp>
      <p:sp>
        <p:nvSpPr>
          <p:cNvPr id="105561" name="Line 89"/>
          <p:cNvSpPr>
            <a:spLocks noChangeShapeType="1"/>
          </p:cNvSpPr>
          <p:nvPr/>
        </p:nvSpPr>
        <p:spPr bwMode="auto">
          <a:xfrm>
            <a:off x="995363" y="2017713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62" name="Line 90"/>
          <p:cNvSpPr>
            <a:spLocks noChangeShapeType="1"/>
          </p:cNvSpPr>
          <p:nvPr/>
        </p:nvSpPr>
        <p:spPr bwMode="auto">
          <a:xfrm>
            <a:off x="10668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63" name="Line 91"/>
          <p:cNvSpPr>
            <a:spLocks noChangeShapeType="1"/>
          </p:cNvSpPr>
          <p:nvPr/>
        </p:nvSpPr>
        <p:spPr bwMode="auto">
          <a:xfrm>
            <a:off x="1066800" y="3962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64" name="Line 92"/>
          <p:cNvSpPr>
            <a:spLocks noChangeShapeType="1"/>
          </p:cNvSpPr>
          <p:nvPr/>
        </p:nvSpPr>
        <p:spPr bwMode="auto">
          <a:xfrm flipV="1">
            <a:off x="1066800" y="5105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65" name="Line 93"/>
          <p:cNvSpPr>
            <a:spLocks noChangeShapeType="1"/>
          </p:cNvSpPr>
          <p:nvPr/>
        </p:nvSpPr>
        <p:spPr bwMode="auto">
          <a:xfrm>
            <a:off x="2286000" y="2057400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66" name="Line 94"/>
          <p:cNvSpPr>
            <a:spLocks noChangeShapeType="1"/>
          </p:cNvSpPr>
          <p:nvPr/>
        </p:nvSpPr>
        <p:spPr bwMode="auto">
          <a:xfrm flipV="1">
            <a:off x="2209800" y="3048000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67" name="Line 95"/>
          <p:cNvSpPr>
            <a:spLocks noChangeShapeType="1"/>
          </p:cNvSpPr>
          <p:nvPr/>
        </p:nvSpPr>
        <p:spPr bwMode="auto">
          <a:xfrm>
            <a:off x="2286000" y="3962400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68" name="Line 96"/>
          <p:cNvSpPr>
            <a:spLocks noChangeShapeType="1"/>
          </p:cNvSpPr>
          <p:nvPr/>
        </p:nvSpPr>
        <p:spPr bwMode="auto">
          <a:xfrm>
            <a:off x="4370388" y="3068638"/>
            <a:ext cx="433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69" name="Line 97"/>
          <p:cNvSpPr>
            <a:spLocks noChangeShapeType="1"/>
          </p:cNvSpPr>
          <p:nvPr/>
        </p:nvSpPr>
        <p:spPr bwMode="auto">
          <a:xfrm flipV="1">
            <a:off x="4271963" y="3894138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70" name="Line 98"/>
          <p:cNvSpPr>
            <a:spLocks noChangeShapeType="1"/>
          </p:cNvSpPr>
          <p:nvPr/>
        </p:nvSpPr>
        <p:spPr bwMode="auto">
          <a:xfrm flipH="1">
            <a:off x="4329113" y="3908425"/>
            <a:ext cx="0" cy="881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71" name="Line 99"/>
          <p:cNvSpPr>
            <a:spLocks noChangeShapeType="1"/>
          </p:cNvSpPr>
          <p:nvPr/>
        </p:nvSpPr>
        <p:spPr bwMode="auto">
          <a:xfrm>
            <a:off x="4341813" y="4335463"/>
            <a:ext cx="447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72" name="Line 100"/>
          <p:cNvSpPr>
            <a:spLocks noChangeShapeType="1"/>
          </p:cNvSpPr>
          <p:nvPr/>
        </p:nvSpPr>
        <p:spPr bwMode="auto">
          <a:xfrm>
            <a:off x="938213" y="5857875"/>
            <a:ext cx="39100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73" name="Line 101"/>
          <p:cNvSpPr>
            <a:spLocks noChangeShapeType="1"/>
          </p:cNvSpPr>
          <p:nvPr/>
        </p:nvSpPr>
        <p:spPr bwMode="auto">
          <a:xfrm>
            <a:off x="5715000" y="5867400"/>
            <a:ext cx="3124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74" name="Line 102"/>
          <p:cNvSpPr>
            <a:spLocks noChangeShapeType="1"/>
          </p:cNvSpPr>
          <p:nvPr/>
        </p:nvSpPr>
        <p:spPr bwMode="auto">
          <a:xfrm flipV="1">
            <a:off x="7620000" y="5410200"/>
            <a:ext cx="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75" name="Line 103"/>
          <p:cNvSpPr>
            <a:spLocks noChangeShapeType="1"/>
          </p:cNvSpPr>
          <p:nvPr/>
        </p:nvSpPr>
        <p:spPr bwMode="auto">
          <a:xfrm flipV="1">
            <a:off x="7848600" y="4343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76" name="Line 104"/>
          <p:cNvSpPr>
            <a:spLocks noChangeShapeType="1"/>
          </p:cNvSpPr>
          <p:nvPr/>
        </p:nvSpPr>
        <p:spPr bwMode="auto">
          <a:xfrm flipH="1" flipV="1">
            <a:off x="8229600" y="16002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77" name="Text Box 105"/>
          <p:cNvSpPr txBox="1">
            <a:spLocks noChangeArrowheads="1"/>
          </p:cNvSpPr>
          <p:nvPr/>
        </p:nvSpPr>
        <p:spPr bwMode="auto">
          <a:xfrm>
            <a:off x="8077200" y="457200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000"/>
              <a:t>L1P</a:t>
            </a:r>
            <a:endParaRPr kumimoji="0" lang="en-US" altLang="zh-CN"/>
          </a:p>
        </p:txBody>
      </p:sp>
      <p:sp>
        <p:nvSpPr>
          <p:cNvPr id="105578" name="Line 106"/>
          <p:cNvSpPr>
            <a:spLocks noChangeShapeType="1"/>
          </p:cNvSpPr>
          <p:nvPr/>
        </p:nvSpPr>
        <p:spPr bwMode="auto">
          <a:xfrm>
            <a:off x="4367213" y="1973263"/>
            <a:ext cx="2947987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79" name="Text Box 107"/>
          <p:cNvSpPr txBox="1">
            <a:spLocks noChangeArrowheads="1"/>
          </p:cNvSpPr>
          <p:nvPr/>
        </p:nvSpPr>
        <p:spPr bwMode="auto">
          <a:xfrm>
            <a:off x="5795963" y="5805488"/>
            <a:ext cx="1160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600">
                <a:solidFill>
                  <a:srgbClr val="E12607"/>
                </a:solidFill>
              </a:rPr>
              <a:t>41.65 MHz </a:t>
            </a:r>
            <a:endParaRPr kumimoji="0" lang="en-US" altLang="zh-CN" sz="2000"/>
          </a:p>
        </p:txBody>
      </p:sp>
      <p:sp>
        <p:nvSpPr>
          <p:cNvPr id="105580" name="AutoShape 108"/>
          <p:cNvSpPr>
            <a:spLocks noChangeArrowheads="1"/>
          </p:cNvSpPr>
          <p:nvPr/>
        </p:nvSpPr>
        <p:spPr bwMode="auto">
          <a:xfrm>
            <a:off x="6311900" y="4157663"/>
            <a:ext cx="952500" cy="292100"/>
          </a:xfrm>
          <a:prstGeom prst="rightArrow">
            <a:avLst>
              <a:gd name="adj1" fmla="val 50000"/>
              <a:gd name="adj2" fmla="val 81522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81" name="AutoShape 109"/>
          <p:cNvSpPr>
            <a:spLocks noChangeArrowheads="1"/>
          </p:cNvSpPr>
          <p:nvPr/>
        </p:nvSpPr>
        <p:spPr bwMode="auto">
          <a:xfrm>
            <a:off x="4025900" y="5030788"/>
            <a:ext cx="3263900" cy="215900"/>
          </a:xfrm>
          <a:prstGeom prst="rightArrow">
            <a:avLst>
              <a:gd name="adj1" fmla="val 50000"/>
              <a:gd name="adj2" fmla="val 377941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82" name="Line 110"/>
          <p:cNvSpPr>
            <a:spLocks noChangeShapeType="1"/>
          </p:cNvSpPr>
          <p:nvPr/>
        </p:nvSpPr>
        <p:spPr bwMode="auto">
          <a:xfrm flipV="1">
            <a:off x="4902200" y="5437188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83" name="Line 111"/>
          <p:cNvSpPr>
            <a:spLocks noChangeShapeType="1"/>
          </p:cNvSpPr>
          <p:nvPr/>
        </p:nvSpPr>
        <p:spPr bwMode="auto">
          <a:xfrm flipV="1">
            <a:off x="5245100" y="5424488"/>
            <a:ext cx="0" cy="24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84" name="Line 112"/>
          <p:cNvSpPr>
            <a:spLocks noChangeShapeType="1"/>
          </p:cNvSpPr>
          <p:nvPr/>
        </p:nvSpPr>
        <p:spPr bwMode="auto">
          <a:xfrm flipV="1">
            <a:off x="5600700" y="5437188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85" name="Rectangle 113"/>
          <p:cNvSpPr>
            <a:spLocks noChangeArrowheads="1"/>
          </p:cNvSpPr>
          <p:nvPr/>
        </p:nvSpPr>
        <p:spPr bwMode="auto">
          <a:xfrm>
            <a:off x="5499100" y="2147888"/>
            <a:ext cx="1168400" cy="546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86" name="Line 114"/>
          <p:cNvSpPr>
            <a:spLocks noChangeShapeType="1"/>
          </p:cNvSpPr>
          <p:nvPr/>
        </p:nvSpPr>
        <p:spPr bwMode="auto">
          <a:xfrm flipV="1">
            <a:off x="5105400" y="2490788"/>
            <a:ext cx="0" cy="3937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87" name="Line 115"/>
          <p:cNvSpPr>
            <a:spLocks noChangeShapeType="1"/>
          </p:cNvSpPr>
          <p:nvPr/>
        </p:nvSpPr>
        <p:spPr bwMode="auto">
          <a:xfrm flipV="1">
            <a:off x="5105400" y="2490788"/>
            <a:ext cx="393700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88" name="Line 116"/>
          <p:cNvSpPr>
            <a:spLocks noChangeShapeType="1"/>
          </p:cNvSpPr>
          <p:nvPr/>
        </p:nvSpPr>
        <p:spPr bwMode="auto">
          <a:xfrm flipV="1">
            <a:off x="6159500" y="2693988"/>
            <a:ext cx="0" cy="9525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89" name="Line 117"/>
          <p:cNvSpPr>
            <a:spLocks noChangeShapeType="1"/>
          </p:cNvSpPr>
          <p:nvPr/>
        </p:nvSpPr>
        <p:spPr bwMode="auto">
          <a:xfrm>
            <a:off x="6667500" y="2414588"/>
            <a:ext cx="660400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90" name="AutoShape 118"/>
          <p:cNvSpPr>
            <a:spLocks noChangeArrowheads="1"/>
          </p:cNvSpPr>
          <p:nvPr/>
        </p:nvSpPr>
        <p:spPr bwMode="auto">
          <a:xfrm>
            <a:off x="6019800" y="2998788"/>
            <a:ext cx="1282700" cy="266700"/>
          </a:xfrm>
          <a:prstGeom prst="rightArrow">
            <a:avLst>
              <a:gd name="adj1" fmla="val 50000"/>
              <a:gd name="adj2" fmla="val 120238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91" name="AutoShape 119"/>
          <p:cNvSpPr>
            <a:spLocks noChangeArrowheads="1"/>
          </p:cNvSpPr>
          <p:nvPr/>
        </p:nvSpPr>
        <p:spPr bwMode="auto">
          <a:xfrm>
            <a:off x="6273800" y="3700463"/>
            <a:ext cx="1003300" cy="266700"/>
          </a:xfrm>
          <a:prstGeom prst="rightArrow">
            <a:avLst>
              <a:gd name="adj1" fmla="val 50000"/>
              <a:gd name="adj2" fmla="val 94048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92" name="Text Box 120"/>
          <p:cNvSpPr txBox="1">
            <a:spLocks noChangeArrowheads="1"/>
          </p:cNvSpPr>
          <p:nvPr/>
        </p:nvSpPr>
        <p:spPr bwMode="auto">
          <a:xfrm>
            <a:off x="5486400" y="2274888"/>
            <a:ext cx="1230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600"/>
              <a:t>Track Match</a:t>
            </a:r>
            <a:endParaRPr kumimoji="0" lang="en-US" altLang="zh-CN" sz="2800"/>
          </a:p>
        </p:txBody>
      </p:sp>
      <p:sp>
        <p:nvSpPr>
          <p:cNvPr id="105593" name="Line 121"/>
          <p:cNvSpPr>
            <a:spLocks noChangeShapeType="1"/>
          </p:cNvSpPr>
          <p:nvPr/>
        </p:nvSpPr>
        <p:spPr bwMode="auto">
          <a:xfrm>
            <a:off x="5080000" y="2109788"/>
            <a:ext cx="0" cy="1524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94" name="Line 122"/>
          <p:cNvSpPr>
            <a:spLocks noChangeShapeType="1"/>
          </p:cNvSpPr>
          <p:nvPr/>
        </p:nvSpPr>
        <p:spPr bwMode="auto">
          <a:xfrm>
            <a:off x="5080000" y="2262188"/>
            <a:ext cx="406400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95" name="Line 123"/>
          <p:cNvSpPr>
            <a:spLocks noChangeShapeType="1"/>
          </p:cNvSpPr>
          <p:nvPr/>
        </p:nvSpPr>
        <p:spPr bwMode="auto">
          <a:xfrm flipH="1">
            <a:off x="4343400" y="2109788"/>
            <a:ext cx="723900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96" name="Rectangle 124"/>
          <p:cNvSpPr>
            <a:spLocks noChangeArrowheads="1"/>
          </p:cNvSpPr>
          <p:nvPr/>
        </p:nvSpPr>
        <p:spPr bwMode="auto">
          <a:xfrm>
            <a:off x="4787900" y="3633788"/>
            <a:ext cx="1460500" cy="368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97" name="Text Box 125"/>
          <p:cNvSpPr txBox="1">
            <a:spLocks noChangeArrowheads="1"/>
          </p:cNvSpPr>
          <p:nvPr/>
        </p:nvSpPr>
        <p:spPr bwMode="auto">
          <a:xfrm>
            <a:off x="4838700" y="3659188"/>
            <a:ext cx="131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400"/>
              <a:t>Energy Balance</a:t>
            </a:r>
            <a:endParaRPr kumimoji="0" lang="en-US" altLang="zh-CN" sz="2800"/>
          </a:p>
        </p:txBody>
      </p:sp>
      <p:sp>
        <p:nvSpPr>
          <p:cNvPr id="105598" name="Line 126"/>
          <p:cNvSpPr>
            <a:spLocks noChangeShapeType="1"/>
          </p:cNvSpPr>
          <p:nvPr/>
        </p:nvSpPr>
        <p:spPr bwMode="auto">
          <a:xfrm>
            <a:off x="4330700" y="4802188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99" name="Line 127"/>
          <p:cNvSpPr>
            <a:spLocks noChangeShapeType="1"/>
          </p:cNvSpPr>
          <p:nvPr/>
        </p:nvSpPr>
        <p:spPr bwMode="auto">
          <a:xfrm>
            <a:off x="6261100" y="4776788"/>
            <a:ext cx="1041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600" name="Text Box 128"/>
          <p:cNvSpPr txBox="1">
            <a:spLocks noChangeArrowheads="1"/>
          </p:cNvSpPr>
          <p:nvPr/>
        </p:nvSpPr>
        <p:spPr bwMode="auto">
          <a:xfrm>
            <a:off x="4786313" y="4649788"/>
            <a:ext cx="1498600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400"/>
              <a:t>Cluster Counting</a:t>
            </a:r>
            <a:endParaRPr kumimoji="0" lang="en-US" altLang="zh-CN"/>
          </a:p>
        </p:txBody>
      </p:sp>
      <p:sp>
        <p:nvSpPr>
          <p:cNvPr id="105601" name="Line 129"/>
          <p:cNvSpPr>
            <a:spLocks noChangeShapeType="1"/>
          </p:cNvSpPr>
          <p:nvPr/>
        </p:nvSpPr>
        <p:spPr bwMode="auto">
          <a:xfrm>
            <a:off x="2286000" y="5105400"/>
            <a:ext cx="685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602" name="Rectangle 130"/>
          <p:cNvSpPr>
            <a:spLocks noChangeArrowheads="1"/>
          </p:cNvSpPr>
          <p:nvPr/>
        </p:nvSpPr>
        <p:spPr bwMode="auto">
          <a:xfrm>
            <a:off x="8001000" y="838200"/>
            <a:ext cx="99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603" name="Text Box 131"/>
          <p:cNvSpPr txBox="1">
            <a:spLocks noChangeArrowheads="1"/>
          </p:cNvSpPr>
          <p:nvPr/>
        </p:nvSpPr>
        <p:spPr bwMode="auto">
          <a:xfrm>
            <a:off x="8001000" y="8382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/>
              <a:t>Fast Control</a:t>
            </a:r>
          </a:p>
        </p:txBody>
      </p:sp>
      <p:sp>
        <p:nvSpPr>
          <p:cNvPr id="105604" name="Text Box 132"/>
          <p:cNvSpPr txBox="1">
            <a:spLocks noChangeArrowheads="1"/>
          </p:cNvSpPr>
          <p:nvPr/>
        </p:nvSpPr>
        <p:spPr bwMode="auto">
          <a:xfrm>
            <a:off x="228600" y="914400"/>
            <a:ext cx="990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/>
              <a:t>FC Daughters</a:t>
            </a:r>
          </a:p>
        </p:txBody>
      </p:sp>
      <p:sp>
        <p:nvSpPr>
          <p:cNvPr id="105605" name="Line 133"/>
          <p:cNvSpPr>
            <a:spLocks noChangeShapeType="1"/>
          </p:cNvSpPr>
          <p:nvPr/>
        </p:nvSpPr>
        <p:spPr bwMode="auto">
          <a:xfrm flipV="1">
            <a:off x="8839200" y="1600200"/>
            <a:ext cx="0" cy="4267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06" name="Line 134"/>
          <p:cNvSpPr>
            <a:spLocks noChangeShapeType="1"/>
          </p:cNvSpPr>
          <p:nvPr/>
        </p:nvSpPr>
        <p:spPr bwMode="auto">
          <a:xfrm>
            <a:off x="1219200" y="1524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07" name="Line 135"/>
          <p:cNvSpPr>
            <a:spLocks noChangeShapeType="1"/>
          </p:cNvSpPr>
          <p:nvPr/>
        </p:nvSpPr>
        <p:spPr bwMode="auto">
          <a:xfrm flipH="1">
            <a:off x="10668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08" name="Line 136"/>
          <p:cNvSpPr>
            <a:spLocks noChangeShapeType="1"/>
          </p:cNvSpPr>
          <p:nvPr/>
        </p:nvSpPr>
        <p:spPr bwMode="auto">
          <a:xfrm flipH="1">
            <a:off x="10668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09" name="Line 137"/>
          <p:cNvSpPr>
            <a:spLocks noChangeShapeType="1"/>
          </p:cNvSpPr>
          <p:nvPr/>
        </p:nvSpPr>
        <p:spPr bwMode="auto">
          <a:xfrm flipH="1">
            <a:off x="1066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10" name="Line 138"/>
          <p:cNvSpPr>
            <a:spLocks noChangeShapeType="1"/>
          </p:cNvSpPr>
          <p:nvPr/>
        </p:nvSpPr>
        <p:spPr bwMode="auto">
          <a:xfrm flipH="1">
            <a:off x="1066800" y="182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11" name="Line 139"/>
          <p:cNvSpPr>
            <a:spLocks noChangeShapeType="1"/>
          </p:cNvSpPr>
          <p:nvPr/>
        </p:nvSpPr>
        <p:spPr bwMode="auto">
          <a:xfrm>
            <a:off x="381000" y="15240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12" name="Line 140"/>
          <p:cNvSpPr>
            <a:spLocks noChangeShapeType="1"/>
          </p:cNvSpPr>
          <p:nvPr/>
        </p:nvSpPr>
        <p:spPr bwMode="auto">
          <a:xfrm>
            <a:off x="381000" y="2514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13" name="Line 141"/>
          <p:cNvSpPr>
            <a:spLocks noChangeShapeType="1"/>
          </p:cNvSpPr>
          <p:nvPr/>
        </p:nvSpPr>
        <p:spPr bwMode="auto">
          <a:xfrm>
            <a:off x="381000" y="35052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14" name="Line 142"/>
          <p:cNvSpPr>
            <a:spLocks noChangeShapeType="1"/>
          </p:cNvSpPr>
          <p:nvPr/>
        </p:nvSpPr>
        <p:spPr bwMode="auto">
          <a:xfrm>
            <a:off x="381000" y="44196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15" name="Line 143"/>
          <p:cNvSpPr>
            <a:spLocks noChangeShapeType="1"/>
          </p:cNvSpPr>
          <p:nvPr/>
        </p:nvSpPr>
        <p:spPr bwMode="auto">
          <a:xfrm flipH="1">
            <a:off x="1295400" y="1295400"/>
            <a:ext cx="6705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16" name="Text Box 144"/>
          <p:cNvSpPr txBox="1">
            <a:spLocks noChangeArrowheads="1"/>
          </p:cNvSpPr>
          <p:nvPr/>
        </p:nvSpPr>
        <p:spPr bwMode="auto">
          <a:xfrm>
            <a:off x="685800" y="609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Near Detectors</a:t>
            </a:r>
          </a:p>
        </p:txBody>
      </p:sp>
      <p:sp>
        <p:nvSpPr>
          <p:cNvPr id="105617" name="Line 145"/>
          <p:cNvSpPr>
            <a:spLocks noChangeShapeType="1"/>
          </p:cNvSpPr>
          <p:nvPr/>
        </p:nvSpPr>
        <p:spPr bwMode="auto">
          <a:xfrm>
            <a:off x="2514600" y="762000"/>
            <a:ext cx="0" cy="533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618" name="Text Box 146"/>
          <p:cNvSpPr txBox="1">
            <a:spLocks noChangeArrowheads="1"/>
          </p:cNvSpPr>
          <p:nvPr/>
        </p:nvSpPr>
        <p:spPr bwMode="auto">
          <a:xfrm>
            <a:off x="2971800" y="609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Counting Room</a:t>
            </a:r>
          </a:p>
        </p:txBody>
      </p:sp>
      <p:sp>
        <p:nvSpPr>
          <p:cNvPr id="105619" name="Text Box 147"/>
          <p:cNvSpPr txBox="1">
            <a:spLocks noChangeArrowheads="1"/>
          </p:cNvSpPr>
          <p:nvPr/>
        </p:nvSpPr>
        <p:spPr bwMode="auto">
          <a:xfrm>
            <a:off x="1042988" y="5805488"/>
            <a:ext cx="1160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600">
                <a:solidFill>
                  <a:srgbClr val="E12607"/>
                </a:solidFill>
              </a:rPr>
              <a:t>499.8 MHz </a:t>
            </a:r>
            <a:endParaRPr kumimoji="0" lang="en-US" altLang="zh-CN" sz="2000"/>
          </a:p>
        </p:txBody>
      </p:sp>
      <p:sp>
        <p:nvSpPr>
          <p:cNvPr id="105620" name="Text Box 148"/>
          <p:cNvSpPr txBox="1">
            <a:spLocks noChangeArrowheads="1"/>
          </p:cNvSpPr>
          <p:nvPr/>
        </p:nvSpPr>
        <p:spPr bwMode="auto">
          <a:xfrm>
            <a:off x="2627313" y="908050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High Lights: Optical Isolation-no ground loop current</a:t>
            </a:r>
          </a:p>
        </p:txBody>
      </p:sp>
      <p:sp>
        <p:nvSpPr>
          <p:cNvPr id="150" name="日期占位符 1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2021.9.15</a:t>
            </a:r>
            <a:endParaRPr lang="en-US" altLang="zh-CN"/>
          </a:p>
        </p:txBody>
      </p:sp>
      <p:sp>
        <p:nvSpPr>
          <p:cNvPr id="151" name="灯片编号占位符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FC37-B3AD-4B89-B933-660EB0FB2D61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152" name="页脚占位符 1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PhysDet Meeting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3.1|8.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17232</TotalTime>
  <Words>2120</Words>
  <Application>Microsoft Office PowerPoint</Application>
  <PresentationFormat>全屏显示(4:3)</PresentationFormat>
  <Paragraphs>712</Paragraphs>
  <Slides>32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Monotype Sorts</vt:lpstr>
      <vt:lpstr>黑体</vt:lpstr>
      <vt:lpstr>华文楷体</vt:lpstr>
      <vt:lpstr>楷体_GB2312</vt:lpstr>
      <vt:lpstr>宋体</vt:lpstr>
      <vt:lpstr>Arial</vt:lpstr>
      <vt:lpstr>Arial Narrow</vt:lpstr>
      <vt:lpstr>Calibri</vt:lpstr>
      <vt:lpstr>Calibri Light</vt:lpstr>
      <vt:lpstr>Comic Sans MS</vt:lpstr>
      <vt:lpstr>Symbol</vt:lpstr>
      <vt:lpstr>Times New Roman</vt:lpstr>
      <vt:lpstr>Wingdings</vt:lpstr>
      <vt:lpstr>Wingdings 2</vt:lpstr>
      <vt:lpstr>默认设计模板</vt:lpstr>
      <vt:lpstr>Visio</vt:lpstr>
      <vt:lpstr>Photo Editor Photo</vt:lpstr>
      <vt:lpstr>Update on TDAQ Proposal for CEPC Project</vt:lpstr>
      <vt:lpstr>Outline </vt:lpstr>
      <vt:lpstr>What is Trigger </vt:lpstr>
      <vt:lpstr>Trigger Function in Small Physics Experiment</vt:lpstr>
      <vt:lpstr>Trigger Function in Large Physics Experiment</vt:lpstr>
      <vt:lpstr>Early Trigger  + Online</vt:lpstr>
      <vt:lpstr>PowerPoint 演示文稿</vt:lpstr>
      <vt:lpstr>Trigger/DAQ Function in Preset Physics Experiment</vt:lpstr>
      <vt:lpstr>Exa：Block Diagram BESIII Trigger System</vt:lpstr>
      <vt:lpstr>PowerPoint 演示文稿</vt:lpstr>
      <vt:lpstr> Trigger Definitions</vt:lpstr>
      <vt:lpstr>Trigger on LHC</vt:lpstr>
      <vt:lpstr>Trigger Structure on LHC </vt:lpstr>
      <vt:lpstr> unclear margins</vt:lpstr>
      <vt:lpstr>New trend in FEE</vt:lpstr>
      <vt:lpstr>PowerPoint 演示文稿</vt:lpstr>
      <vt:lpstr>PowerPoint 演示文稿</vt:lpstr>
      <vt:lpstr>PowerPoint 演示文稿</vt:lpstr>
      <vt:lpstr>TDAQ Proposal for CEPC</vt:lpstr>
      <vt:lpstr>TDAQ Proposal for CEPC(2)</vt:lpstr>
      <vt:lpstr>Tasks and Plan</vt:lpstr>
      <vt:lpstr>Roadmap</vt:lpstr>
      <vt:lpstr>Data flow in the Mini-system </vt:lpstr>
      <vt:lpstr>PowerPoint 演示文稿</vt:lpstr>
      <vt:lpstr> DEMO System </vt:lpstr>
      <vt:lpstr>Summary </vt:lpstr>
      <vt:lpstr>PowerPoint 演示文稿</vt:lpstr>
      <vt:lpstr>信号处理与控制的通用仪器装置</vt:lpstr>
      <vt:lpstr>趋势 1: 实验装置的小型化:  低电平／低功耗和快速数据传输</vt:lpstr>
      <vt:lpstr>趋势 1: 实验装置的小型化:  低电平／低功耗和快速数据传输（续）</vt:lpstr>
      <vt:lpstr>趋势 2: 大规模实验的仪器装置（基于加速器）</vt:lpstr>
      <vt:lpstr>高能所设计范例及应用(1)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LZA</cp:lastModifiedBy>
  <cp:revision>502</cp:revision>
  <dcterms:created xsi:type="dcterms:W3CDTF">2009-04-01T10:59:09Z</dcterms:created>
  <dcterms:modified xsi:type="dcterms:W3CDTF">2021-09-15T06:59:28Z</dcterms:modified>
</cp:coreProperties>
</file>