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72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11C445-1C8C-478E-8B77-362AAF5647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02F4360-7313-47BF-B9C6-CF0AE1B549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333079-D746-42C0-9B1A-08425A43E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9299-1A99-4EA5-B99F-97193EA5BE27}" type="datetimeFigureOut">
              <a:rPr lang="zh-CN" altLang="en-US" smtClean="0"/>
              <a:t>2020-11-20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21569D-440E-427A-BDAD-1CBC4335C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FAA2FE4-9359-4542-B8F7-FA1215542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9360-455C-4DC7-A82F-9D4CA26859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5518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D3EC65-BBD3-44BD-845A-1FAEA9C1F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D13EDBF-6905-44B6-8B7D-C95E8665E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C32076A-5085-4295-98FD-260B4DD07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9299-1A99-4EA5-B99F-97193EA5BE27}" type="datetimeFigureOut">
              <a:rPr lang="zh-CN" altLang="en-US" smtClean="0"/>
              <a:t>2020-11-20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A4E7F61-5B92-4A60-A2C7-7CD469DAE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71DC132-E655-48FE-97E8-9D4BCE0A4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9360-455C-4DC7-A82F-9D4CA26859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563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CDBE339-F59A-4A59-B57E-AD86F1A819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9A28B8B-E3D7-42FE-8B72-71DC0B6797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7434C8-3C9A-4F62-A32E-F7A6D2C69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9299-1A99-4EA5-B99F-97193EA5BE27}" type="datetimeFigureOut">
              <a:rPr lang="zh-CN" altLang="en-US" smtClean="0"/>
              <a:t>2020-11-20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D58F761-D93A-48B9-9503-7F98F9D97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0285E58-B1E0-4DE6-B2FD-FAD3CF55B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9360-455C-4DC7-A82F-9D4CA26859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8519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8F7075-C8A6-4A17-9E19-1D60AB395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0AC546-69AD-4EF7-A8F7-B11682D87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DA5CA2B-1B1E-4992-BE9E-EF2228E82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9299-1A99-4EA5-B99F-97193EA5BE27}" type="datetimeFigureOut">
              <a:rPr lang="zh-CN" altLang="en-US" smtClean="0"/>
              <a:t>2020-11-20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64FA0C0-49C5-421A-87AF-388276C02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09A5650-EFA4-4CC9-A0FE-F80ACF15E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9360-455C-4DC7-A82F-9D4CA26859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071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63A887-CF33-4FE1-9149-A85107D10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1F316E4-1528-4E3E-A221-5F53B55EA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2854BBF-AC88-47ED-AB53-58F6BD80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9299-1A99-4EA5-B99F-97193EA5BE27}" type="datetimeFigureOut">
              <a:rPr lang="zh-CN" altLang="en-US" smtClean="0"/>
              <a:t>2020-11-20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0CCBBF7-8293-4E57-BE91-BD2908E8F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34A82F8-F14F-4568-948B-017D2CD7A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9360-455C-4DC7-A82F-9D4CA26859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423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644886-52EA-4195-A4B8-F9AAF4AFA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A661E49-A7E4-49FF-943C-6960744AE0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96FA095-D38B-4309-A8A9-825BA91B89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A7FDDAF-DFC3-4003-848B-3F86AC186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9299-1A99-4EA5-B99F-97193EA5BE27}" type="datetimeFigureOut">
              <a:rPr lang="zh-CN" altLang="en-US" smtClean="0"/>
              <a:t>2020-11-20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AF0B56A-0C20-48BA-8E42-F1B407F14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6108D4C-4494-4956-815E-9FCFAB3A8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9360-455C-4DC7-A82F-9D4CA26859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267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3600E3-705C-4536-8C03-D7A8A247B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351B1A0-B65C-4797-8FB7-78B0DD0B8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B702271-B285-47A2-88EA-60E22B7A3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24C8044-E9C2-4F3F-890F-4EAF46F27C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D7099D6-5210-455E-A439-4A2CFC2F80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C455B97-AB3C-485F-A971-C58C21DCD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9299-1A99-4EA5-B99F-97193EA5BE27}" type="datetimeFigureOut">
              <a:rPr lang="zh-CN" altLang="en-US" smtClean="0"/>
              <a:t>2020-11-20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9384B37-6A8F-4B9D-AA5F-5A50E8EF8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B2FE5FE-E290-4702-97BA-D2069C58D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9360-455C-4DC7-A82F-9D4CA26859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347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677254-57EE-4831-B6BD-E1CE7D7EE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CF65E6-0924-4758-A2DB-C699D96E1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9299-1A99-4EA5-B99F-97193EA5BE27}" type="datetimeFigureOut">
              <a:rPr lang="zh-CN" altLang="en-US" smtClean="0"/>
              <a:t>2020-11-20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8AE9D12-A6C0-494F-B727-F3667B4EF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314B577-AEDD-4BF8-9758-74CB5066A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9360-455C-4DC7-A82F-9D4CA26859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0788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F7221F3-E177-429E-88DA-F81C197DB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9299-1A99-4EA5-B99F-97193EA5BE27}" type="datetimeFigureOut">
              <a:rPr lang="zh-CN" altLang="en-US" smtClean="0"/>
              <a:t>2020-11-20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A276DE7-F73E-40F1-AE0A-99F35CEA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64A4BAE-E2E0-4709-ABAD-BAC731BDF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9360-455C-4DC7-A82F-9D4CA26859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681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DA754E-ADEA-4534-8EC3-447C8DB77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E7D62C1-2EBB-4A5D-B5A7-04AB5E463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02FE4E0-4937-437A-AFDA-F6013A9C7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F18E002-EBDE-4BDB-AE19-F5641485F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9299-1A99-4EA5-B99F-97193EA5BE27}" type="datetimeFigureOut">
              <a:rPr lang="zh-CN" altLang="en-US" smtClean="0"/>
              <a:t>2020-11-20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D742969-57E3-481D-B228-4580B9DD6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B971896-C61D-403B-83B9-D909E03AB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9360-455C-4DC7-A82F-9D4CA26859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702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6B0BC6-63EE-46C2-852C-C4735249F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60B980D-EC22-4334-90A6-78AF2744C8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3225295-26F1-480F-AAFB-06A001309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BEFD1FE-5C2D-450C-84B3-0590B23F1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9299-1A99-4EA5-B99F-97193EA5BE27}" type="datetimeFigureOut">
              <a:rPr lang="zh-CN" altLang="en-US" smtClean="0"/>
              <a:t>2020-11-20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F61F4A7-2860-4ECA-A3D2-280E9A1D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132BE0B-169F-4E12-860D-5EBA44FC9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9360-455C-4DC7-A82F-9D4CA26859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925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EF4A14B-E035-4EA9-8B04-930274168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1838280-0DAE-4DAE-A482-F4FE50616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0496C72-0937-4192-B7DE-E4512BCB8B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89299-1A99-4EA5-B99F-97193EA5BE27}" type="datetimeFigureOut">
              <a:rPr lang="zh-CN" altLang="en-US" smtClean="0"/>
              <a:t>2020-11-20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954F3CB-E29A-4616-91BC-8258AC8335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2D60504-D188-4E8F-9D4C-7E0BE03766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49360-455C-4DC7-A82F-9D4CA26859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4799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hyperlink" Target="https://github.com/key4hep/EDM4hep/blob/master/edm4hep.yaml#L370" TargetMode="External"/><Relationship Id="rId3" Type="http://schemas.openxmlformats.org/officeDocument/2006/relationships/hyperlink" Target="https://github.com/key4hep/EDM4hep/blob/master/edm4hep.yaml#L335" TargetMode="External"/><Relationship Id="rId7" Type="http://schemas.openxmlformats.org/officeDocument/2006/relationships/hyperlink" Target="https://github.com/key4hep/EDM4hep/blob/master/edm4hep.yaml#L50" TargetMode="External"/><Relationship Id="rId12" Type="http://schemas.openxmlformats.org/officeDocument/2006/relationships/hyperlink" Target="http://international-talent.cas.cn/front/pc.html#/bicsite/pifiIntroduce/pifi" TargetMode="External"/><Relationship Id="rId2" Type="http://schemas.openxmlformats.org/officeDocument/2006/relationships/hyperlink" Target="https://github.com/key4hep/EDM4hep/blob/master/edm4hep.yaml#L30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key4hep/EDM4hep/blob/master/edm4hep.yaml#L84" TargetMode="External"/><Relationship Id="rId11" Type="http://schemas.openxmlformats.org/officeDocument/2006/relationships/image" Target="../media/image4.png"/><Relationship Id="rId5" Type="http://schemas.openxmlformats.org/officeDocument/2006/relationships/hyperlink" Target="https://github.com/key4hep/EDM4hep/blob/master/edm4hep.yaml#L270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s://github.com/key4hep/EDM4hep/blob/master/edm4hep.yaml#L156" TargetMode="Externa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矩形 254">
            <a:extLst>
              <a:ext uri="{FF2B5EF4-FFF2-40B4-BE49-F238E27FC236}">
                <a16:creationId xmlns:a16="http://schemas.microsoft.com/office/drawing/2014/main" id="{66936004-3853-4D52-B931-EC382D02C75A}"/>
              </a:ext>
            </a:extLst>
          </p:cNvPr>
          <p:cNvSpPr/>
          <p:nvPr/>
        </p:nvSpPr>
        <p:spPr>
          <a:xfrm>
            <a:off x="155944" y="1630432"/>
            <a:ext cx="2984602" cy="52718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0" name="矩形 109">
            <a:extLst>
              <a:ext uri="{FF2B5EF4-FFF2-40B4-BE49-F238E27FC236}">
                <a16:creationId xmlns:a16="http://schemas.microsoft.com/office/drawing/2014/main" id="{241EC49B-FEA7-46D6-9D35-66B921335C65}"/>
              </a:ext>
            </a:extLst>
          </p:cNvPr>
          <p:cNvSpPr/>
          <p:nvPr/>
        </p:nvSpPr>
        <p:spPr>
          <a:xfrm>
            <a:off x="2866058" y="4056103"/>
            <a:ext cx="3492941" cy="1356996"/>
          </a:xfrm>
          <a:prstGeom prst="rect">
            <a:avLst/>
          </a:prstGeom>
          <a:ln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4" name="矩形 93">
            <a:extLst>
              <a:ext uri="{FF2B5EF4-FFF2-40B4-BE49-F238E27FC236}">
                <a16:creationId xmlns:a16="http://schemas.microsoft.com/office/drawing/2014/main" id="{6FC24ACF-6881-4027-B521-F5D7F3AB7FFA}"/>
              </a:ext>
            </a:extLst>
          </p:cNvPr>
          <p:cNvSpPr/>
          <p:nvPr/>
        </p:nvSpPr>
        <p:spPr>
          <a:xfrm>
            <a:off x="209014" y="4056103"/>
            <a:ext cx="2617306" cy="1356996"/>
          </a:xfrm>
          <a:prstGeom prst="rect">
            <a:avLst/>
          </a:prstGeom>
          <a:ln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FAA7DC02-206D-4339-96C2-AA5ED9C65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57" y="9376"/>
            <a:ext cx="7017014" cy="1064511"/>
          </a:xfrm>
        </p:spPr>
        <p:txBody>
          <a:bodyPr/>
          <a:lstStyle/>
          <a:p>
            <a:r>
              <a:rPr lang="en-US" altLang="zh-CN"/>
              <a:t>CEPC DC Tracking Data Flow</a:t>
            </a:r>
            <a:endParaRPr lang="zh-CN" altLang="en-US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46DFB9F7-5438-47AB-B8E0-EA721D9190F7}"/>
              </a:ext>
            </a:extLst>
          </p:cNvPr>
          <p:cNvSpPr/>
          <p:nvPr/>
        </p:nvSpPr>
        <p:spPr>
          <a:xfrm>
            <a:off x="641368" y="3341733"/>
            <a:ext cx="3004929" cy="311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Truth tracking/Track finding</a:t>
            </a:r>
            <a:endParaRPr lang="zh-CN" altLang="en-US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C74A7DA8-1CB3-48DF-BD07-A08D2428A0FB}"/>
              </a:ext>
            </a:extLst>
          </p:cNvPr>
          <p:cNvSpPr/>
          <p:nvPr/>
        </p:nvSpPr>
        <p:spPr>
          <a:xfrm>
            <a:off x="248753" y="4180915"/>
            <a:ext cx="1040296" cy="31142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hlinkClick r:id="rId2"/>
              </a:rPr>
              <a:t>Track</a:t>
            </a:r>
            <a:endParaRPr lang="zh-CN" altLang="en-US"/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13149294-3345-4DCD-9501-F9F43B998FCC}"/>
              </a:ext>
            </a:extLst>
          </p:cNvPr>
          <p:cNvSpPr/>
          <p:nvPr/>
        </p:nvSpPr>
        <p:spPr>
          <a:xfrm>
            <a:off x="2874195" y="4128593"/>
            <a:ext cx="3319670" cy="28823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hlinkClick r:id="rId3"/>
              </a:rPr>
              <a:t>ReconstructedParticle</a:t>
            </a:r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5B4B596-C792-4794-BDCA-DBFA53FA7A75}"/>
              </a:ext>
            </a:extLst>
          </p:cNvPr>
          <p:cNvSpPr/>
          <p:nvPr/>
        </p:nvSpPr>
        <p:spPr>
          <a:xfrm>
            <a:off x="1164146" y="1166809"/>
            <a:ext cx="1669774" cy="311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Simulation</a:t>
            </a:r>
            <a:endParaRPr lang="zh-CN" altLang="en-US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C664152A-69E1-42C5-951B-CB4D2CF78BF8}"/>
              </a:ext>
            </a:extLst>
          </p:cNvPr>
          <p:cNvSpPr/>
          <p:nvPr/>
        </p:nvSpPr>
        <p:spPr>
          <a:xfrm>
            <a:off x="1614236" y="1782879"/>
            <a:ext cx="1439663" cy="31142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>
                <a:hlinkClick r:id="rId4"/>
              </a:rPr>
              <a:t>SimTrackerHit</a:t>
            </a:r>
            <a:endParaRPr lang="zh-CN" altLang="en-US" sz="110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78BE762-FCAF-4D73-9763-AC7CDA1A9751}"/>
              </a:ext>
            </a:extLst>
          </p:cNvPr>
          <p:cNvSpPr/>
          <p:nvPr/>
        </p:nvSpPr>
        <p:spPr>
          <a:xfrm>
            <a:off x="1884412" y="2296161"/>
            <a:ext cx="1669774" cy="311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Digitization</a:t>
            </a:r>
            <a:endParaRPr lang="zh-CN" altLang="en-US"/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5604A3BE-7DFD-4FE3-A98D-37B4CD81CBFC}"/>
              </a:ext>
            </a:extLst>
          </p:cNvPr>
          <p:cNvSpPr/>
          <p:nvPr/>
        </p:nvSpPr>
        <p:spPr>
          <a:xfrm>
            <a:off x="2273699" y="2801897"/>
            <a:ext cx="1821425" cy="31142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hlinkClick r:id="rId5"/>
              </a:rPr>
              <a:t>TrackerHit</a:t>
            </a:r>
            <a:endParaRPr lang="zh-CN" altLang="en-US"/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4CD44CD4-8D1D-4BAC-8EAC-9774FE6E2C53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1999033" y="1478233"/>
            <a:ext cx="335035" cy="304646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F5FF0F10-29CC-41F6-B4B3-102966D6F2AB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>
            <a:off x="2719299" y="2607585"/>
            <a:ext cx="465113" cy="194312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62959FF4-B88E-4DC4-9A4C-3723FADAF7B8}"/>
              </a:ext>
            </a:extLst>
          </p:cNvPr>
          <p:cNvCxnSpPr>
            <a:cxnSpLocks/>
            <a:stCxn id="8" idx="4"/>
            <a:endCxn id="9" idx="0"/>
          </p:cNvCxnSpPr>
          <p:nvPr/>
        </p:nvCxnSpPr>
        <p:spPr>
          <a:xfrm>
            <a:off x="2334068" y="2094304"/>
            <a:ext cx="385231" cy="20185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894753A5-2D6B-4A38-A013-6F46A135AA84}"/>
              </a:ext>
            </a:extLst>
          </p:cNvPr>
          <p:cNvCxnSpPr>
            <a:cxnSpLocks/>
            <a:stCxn id="10" idx="4"/>
            <a:endCxn id="4" idx="0"/>
          </p:cNvCxnSpPr>
          <p:nvPr/>
        </p:nvCxnSpPr>
        <p:spPr>
          <a:xfrm flipH="1">
            <a:off x="2143833" y="3113322"/>
            <a:ext cx="1040579" cy="22841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6" name="椭圆 25">
            <a:extLst>
              <a:ext uri="{FF2B5EF4-FFF2-40B4-BE49-F238E27FC236}">
                <a16:creationId xmlns:a16="http://schemas.microsoft.com/office/drawing/2014/main" id="{F0A8518E-EA21-4700-8721-2A21A822A369}"/>
              </a:ext>
            </a:extLst>
          </p:cNvPr>
          <p:cNvSpPr/>
          <p:nvPr/>
        </p:nvSpPr>
        <p:spPr>
          <a:xfrm>
            <a:off x="243341" y="1816936"/>
            <a:ext cx="1263031" cy="21994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>
                <a:hlinkClick r:id="rId6"/>
              </a:rPr>
              <a:t>MCParticle</a:t>
            </a:r>
            <a:endParaRPr lang="zh-CN" altLang="en-US" sz="1200"/>
          </a:p>
        </p:txBody>
      </p: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AD81EB22-F11A-4837-8C80-E500270FFD13}"/>
              </a:ext>
            </a:extLst>
          </p:cNvPr>
          <p:cNvCxnSpPr>
            <a:cxnSpLocks/>
            <a:stCxn id="26" idx="4"/>
            <a:endCxn id="4" idx="0"/>
          </p:cNvCxnSpPr>
          <p:nvPr/>
        </p:nvCxnSpPr>
        <p:spPr>
          <a:xfrm>
            <a:off x="874857" y="2036879"/>
            <a:ext cx="1268976" cy="130485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3" name="直接箭头连接符 42">
            <a:extLst>
              <a:ext uri="{FF2B5EF4-FFF2-40B4-BE49-F238E27FC236}">
                <a16:creationId xmlns:a16="http://schemas.microsoft.com/office/drawing/2014/main" id="{4ED6004D-2596-456B-9C89-15FEF947D4E0}"/>
              </a:ext>
            </a:extLst>
          </p:cNvPr>
          <p:cNvCxnSpPr>
            <a:cxnSpLocks/>
            <a:stCxn id="7" idx="2"/>
            <a:endCxn id="26" idx="0"/>
          </p:cNvCxnSpPr>
          <p:nvPr/>
        </p:nvCxnSpPr>
        <p:spPr>
          <a:xfrm flipH="1">
            <a:off x="874857" y="1478233"/>
            <a:ext cx="1124176" cy="338703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椭圆 61">
            <a:extLst>
              <a:ext uri="{FF2B5EF4-FFF2-40B4-BE49-F238E27FC236}">
                <a16:creationId xmlns:a16="http://schemas.microsoft.com/office/drawing/2014/main" id="{CA8C89BC-FECF-46D0-8A80-F85CE8EE94CC}"/>
              </a:ext>
            </a:extLst>
          </p:cNvPr>
          <p:cNvSpPr/>
          <p:nvPr/>
        </p:nvSpPr>
        <p:spPr>
          <a:xfrm>
            <a:off x="2847173" y="4531825"/>
            <a:ext cx="3511826" cy="29425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/>
              <a:t>MCRecoParticleAsso.(relationship between Particles)</a:t>
            </a:r>
            <a:endParaRPr lang="zh-CN" altLang="en-US" sz="1100"/>
          </a:p>
        </p:txBody>
      </p:sp>
      <p:sp>
        <p:nvSpPr>
          <p:cNvPr id="63" name="椭圆 62">
            <a:extLst>
              <a:ext uri="{FF2B5EF4-FFF2-40B4-BE49-F238E27FC236}">
                <a16:creationId xmlns:a16="http://schemas.microsoft.com/office/drawing/2014/main" id="{534EA77E-22EA-4405-8971-6054F33BB6DA}"/>
              </a:ext>
            </a:extLst>
          </p:cNvPr>
          <p:cNvSpPr/>
          <p:nvPr/>
        </p:nvSpPr>
        <p:spPr>
          <a:xfrm>
            <a:off x="2873677" y="4916138"/>
            <a:ext cx="3320188" cy="33312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/>
              <a:t>MCRecoTrackerAsso.(Relationship between hits)</a:t>
            </a:r>
            <a:endParaRPr lang="zh-CN" altLang="en-US" sz="1200"/>
          </a:p>
        </p:txBody>
      </p:sp>
      <p:sp>
        <p:nvSpPr>
          <p:cNvPr id="76" name="椭圆 75">
            <a:extLst>
              <a:ext uri="{FF2B5EF4-FFF2-40B4-BE49-F238E27FC236}">
                <a16:creationId xmlns:a16="http://schemas.microsoft.com/office/drawing/2014/main" id="{38C98516-3EB9-42A5-8D68-9226FB30E1F6}"/>
              </a:ext>
            </a:extLst>
          </p:cNvPr>
          <p:cNvSpPr/>
          <p:nvPr/>
        </p:nvSpPr>
        <p:spPr>
          <a:xfrm>
            <a:off x="1289048" y="4651710"/>
            <a:ext cx="1426119" cy="31142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>
                <a:hlinkClick r:id="rId5"/>
              </a:rPr>
              <a:t>TrackerHit</a:t>
            </a:r>
            <a:endParaRPr lang="zh-CN" altLang="en-US" sz="1400"/>
          </a:p>
        </p:txBody>
      </p:sp>
      <p:cxnSp>
        <p:nvCxnSpPr>
          <p:cNvPr id="91" name="直接箭头连接符 90">
            <a:extLst>
              <a:ext uri="{FF2B5EF4-FFF2-40B4-BE49-F238E27FC236}">
                <a16:creationId xmlns:a16="http://schemas.microsoft.com/office/drawing/2014/main" id="{8B2465F1-5E9A-43D1-98AD-95167D635BC6}"/>
              </a:ext>
            </a:extLst>
          </p:cNvPr>
          <p:cNvCxnSpPr>
            <a:cxnSpLocks/>
            <a:stCxn id="4" idx="2"/>
            <a:endCxn id="94" idx="0"/>
          </p:cNvCxnSpPr>
          <p:nvPr/>
        </p:nvCxnSpPr>
        <p:spPr>
          <a:xfrm flipH="1">
            <a:off x="1517667" y="3653157"/>
            <a:ext cx="626166" cy="40294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5" name="矩形 94">
            <a:extLst>
              <a:ext uri="{FF2B5EF4-FFF2-40B4-BE49-F238E27FC236}">
                <a16:creationId xmlns:a16="http://schemas.microsoft.com/office/drawing/2014/main" id="{2CB4A5D6-0C28-4D8A-A452-5F509FD9397E}"/>
              </a:ext>
            </a:extLst>
          </p:cNvPr>
          <p:cNvSpPr/>
          <p:nvPr/>
        </p:nvSpPr>
        <p:spPr>
          <a:xfrm>
            <a:off x="4251253" y="5140313"/>
            <a:ext cx="20837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/>
              <a:t>TrackerHit&lt;-&gt;SimTrackerHit  </a:t>
            </a:r>
            <a:endParaRPr lang="zh-CN" altLang="en-US" sz="1200"/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id="{692BCF94-2CC5-4639-B694-D5F241222D36}"/>
              </a:ext>
            </a:extLst>
          </p:cNvPr>
          <p:cNvSpPr/>
          <p:nvPr/>
        </p:nvSpPr>
        <p:spPr>
          <a:xfrm>
            <a:off x="5084670" y="4603845"/>
            <a:ext cx="27085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/>
              <a:t>Rec.Particle&lt;-&gt;MCParticle </a:t>
            </a:r>
            <a:endParaRPr lang="zh-CN" altLang="en-US" sz="1200"/>
          </a:p>
        </p:txBody>
      </p:sp>
      <p:sp>
        <p:nvSpPr>
          <p:cNvPr id="97" name="椭圆 96">
            <a:extLst>
              <a:ext uri="{FF2B5EF4-FFF2-40B4-BE49-F238E27FC236}">
                <a16:creationId xmlns:a16="http://schemas.microsoft.com/office/drawing/2014/main" id="{C6EFB68C-7768-40A0-8E3B-65C0C01E6B34}"/>
              </a:ext>
            </a:extLst>
          </p:cNvPr>
          <p:cNvSpPr/>
          <p:nvPr/>
        </p:nvSpPr>
        <p:spPr>
          <a:xfrm>
            <a:off x="1397137" y="4208105"/>
            <a:ext cx="1390920" cy="28423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>
                <a:hlinkClick r:id="rId7"/>
              </a:rPr>
              <a:t>TrackState </a:t>
            </a:r>
            <a:endParaRPr lang="zh-CN" altLang="en-US" sz="1400"/>
          </a:p>
        </p:txBody>
      </p:sp>
      <p:cxnSp>
        <p:nvCxnSpPr>
          <p:cNvPr id="101" name="直接箭头连接符 100">
            <a:extLst>
              <a:ext uri="{FF2B5EF4-FFF2-40B4-BE49-F238E27FC236}">
                <a16:creationId xmlns:a16="http://schemas.microsoft.com/office/drawing/2014/main" id="{0649BC41-691D-4D12-9586-746073A05119}"/>
              </a:ext>
            </a:extLst>
          </p:cNvPr>
          <p:cNvCxnSpPr>
            <a:cxnSpLocks/>
          </p:cNvCxnSpPr>
          <p:nvPr/>
        </p:nvCxnSpPr>
        <p:spPr>
          <a:xfrm flipV="1">
            <a:off x="1289049" y="4336627"/>
            <a:ext cx="10808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矩形 108">
            <a:extLst>
              <a:ext uri="{FF2B5EF4-FFF2-40B4-BE49-F238E27FC236}">
                <a16:creationId xmlns:a16="http://schemas.microsoft.com/office/drawing/2014/main" id="{032046F1-AA56-4661-865A-6B7622E53344}"/>
              </a:ext>
            </a:extLst>
          </p:cNvPr>
          <p:cNvSpPr/>
          <p:nvPr/>
        </p:nvSpPr>
        <p:spPr>
          <a:xfrm>
            <a:off x="682780" y="5613434"/>
            <a:ext cx="1669774" cy="311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Track fitting</a:t>
            </a:r>
            <a:endParaRPr lang="zh-CN" altLang="en-US"/>
          </a:p>
        </p:txBody>
      </p:sp>
      <p:cxnSp>
        <p:nvCxnSpPr>
          <p:cNvPr id="112" name="直接箭头连接符 111">
            <a:extLst>
              <a:ext uri="{FF2B5EF4-FFF2-40B4-BE49-F238E27FC236}">
                <a16:creationId xmlns:a16="http://schemas.microsoft.com/office/drawing/2014/main" id="{B6E6ECC3-476C-432A-8768-30FA0347C740}"/>
              </a:ext>
            </a:extLst>
          </p:cNvPr>
          <p:cNvCxnSpPr>
            <a:cxnSpLocks/>
            <a:stCxn id="4" idx="2"/>
            <a:endCxn id="110" idx="0"/>
          </p:cNvCxnSpPr>
          <p:nvPr/>
        </p:nvCxnSpPr>
        <p:spPr>
          <a:xfrm>
            <a:off x="2143833" y="3653157"/>
            <a:ext cx="2468696" cy="40294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5" name="直接箭头连接符 114">
            <a:extLst>
              <a:ext uri="{FF2B5EF4-FFF2-40B4-BE49-F238E27FC236}">
                <a16:creationId xmlns:a16="http://schemas.microsoft.com/office/drawing/2014/main" id="{82ABDD6A-6668-49CA-B83B-8703CF9AB911}"/>
              </a:ext>
            </a:extLst>
          </p:cNvPr>
          <p:cNvCxnSpPr>
            <a:cxnSpLocks/>
            <a:stCxn id="94" idx="2"/>
            <a:endCxn id="109" idx="0"/>
          </p:cNvCxnSpPr>
          <p:nvPr/>
        </p:nvCxnSpPr>
        <p:spPr>
          <a:xfrm>
            <a:off x="1517667" y="5413099"/>
            <a:ext cx="0" cy="20033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0" name="连接符: 曲线 119">
            <a:extLst>
              <a:ext uri="{FF2B5EF4-FFF2-40B4-BE49-F238E27FC236}">
                <a16:creationId xmlns:a16="http://schemas.microsoft.com/office/drawing/2014/main" id="{0F6F3C2F-446E-4BAE-BB93-7D59D6B542B2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809219" y="4121548"/>
            <a:ext cx="511759" cy="3094862"/>
          </a:xfrm>
          <a:prstGeom prst="curvedConnector3">
            <a:avLst>
              <a:gd name="adj1" fmla="val -44669"/>
            </a:avLst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35" name="内容占位符 2">
            <a:extLst>
              <a:ext uri="{FF2B5EF4-FFF2-40B4-BE49-F238E27FC236}">
                <a16:creationId xmlns:a16="http://schemas.microsoft.com/office/drawing/2014/main" id="{D5334B92-971A-48E4-A123-EBF9F6B55E54}"/>
              </a:ext>
            </a:extLst>
          </p:cNvPr>
          <p:cNvSpPr txBox="1">
            <a:spLocks/>
          </p:cNvSpPr>
          <p:nvPr/>
        </p:nvSpPr>
        <p:spPr>
          <a:xfrm>
            <a:off x="6625681" y="1655036"/>
            <a:ext cx="3004930" cy="4116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endParaRPr lang="en-US" altLang="zh-CN" sz="1600"/>
          </a:p>
        </p:txBody>
      </p:sp>
      <p:sp>
        <p:nvSpPr>
          <p:cNvPr id="139" name="内容占位符 138">
            <a:extLst>
              <a:ext uri="{FF2B5EF4-FFF2-40B4-BE49-F238E27FC236}">
                <a16:creationId xmlns:a16="http://schemas.microsoft.com/office/drawing/2014/main" id="{39EF968D-B7BD-4890-AC12-C92C9894D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9653" y="77576"/>
            <a:ext cx="4720221" cy="21048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CN" sz="1800"/>
              <a:t>Questions: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800"/>
              <a:t>The output of digitization</a:t>
            </a:r>
          </a:p>
          <a:p>
            <a:pPr lvl="1"/>
            <a:r>
              <a:rPr lang="en-US" altLang="zh-CN" sz="1400"/>
              <a:t>TrackerHit  or TPCHit?  -&gt; TrackerHit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800"/>
              <a:t>Is waveform sim. is in the stage simulation stage or digitization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800"/>
              <a:t>Same or separate collections for the same rec. object from different rec. algorithm</a:t>
            </a:r>
          </a:p>
          <a:p>
            <a:pPr lvl="1"/>
            <a:r>
              <a:rPr lang="en-US" altLang="zh-CN" sz="1400"/>
              <a:t>Naming convensions of edm collection </a:t>
            </a:r>
          </a:p>
          <a:p>
            <a:pPr marL="514350" indent="-514350">
              <a:buFont typeface="+mj-lt"/>
              <a:buAutoNum type="arabicPeriod"/>
            </a:pPr>
            <a:endParaRPr lang="en-US" altLang="zh-CN" sz="1800"/>
          </a:p>
        </p:txBody>
      </p:sp>
      <p:grpSp>
        <p:nvGrpSpPr>
          <p:cNvPr id="152" name="组合 151">
            <a:extLst>
              <a:ext uri="{FF2B5EF4-FFF2-40B4-BE49-F238E27FC236}">
                <a16:creationId xmlns:a16="http://schemas.microsoft.com/office/drawing/2014/main" id="{32D5BAE4-10C1-4E4E-8D9E-ABD17F786425}"/>
              </a:ext>
            </a:extLst>
          </p:cNvPr>
          <p:cNvGrpSpPr/>
          <p:nvPr/>
        </p:nvGrpSpPr>
        <p:grpSpPr>
          <a:xfrm>
            <a:off x="7083871" y="4161184"/>
            <a:ext cx="5108129" cy="2477690"/>
            <a:chOff x="7083871" y="4161184"/>
            <a:chExt cx="5108129" cy="2477690"/>
          </a:xfrm>
        </p:grpSpPr>
        <p:grpSp>
          <p:nvGrpSpPr>
            <p:cNvPr id="148" name="组合 147">
              <a:extLst>
                <a:ext uri="{FF2B5EF4-FFF2-40B4-BE49-F238E27FC236}">
                  <a16:creationId xmlns:a16="http://schemas.microsoft.com/office/drawing/2014/main" id="{57ED4B82-FC9F-4871-B045-016A242C016F}"/>
                </a:ext>
              </a:extLst>
            </p:cNvPr>
            <p:cNvGrpSpPr/>
            <p:nvPr/>
          </p:nvGrpSpPr>
          <p:grpSpPr>
            <a:xfrm>
              <a:off x="7092550" y="4220351"/>
              <a:ext cx="5042542" cy="2418522"/>
              <a:chOff x="7092550" y="4134212"/>
              <a:chExt cx="5042542" cy="2418522"/>
            </a:xfrm>
          </p:grpSpPr>
          <p:pic>
            <p:nvPicPr>
              <p:cNvPr id="136" name="图片 135">
                <a:extLst>
                  <a:ext uri="{FF2B5EF4-FFF2-40B4-BE49-F238E27FC236}">
                    <a16:creationId xmlns:a16="http://schemas.microsoft.com/office/drawing/2014/main" id="{4DAE025C-E369-44DB-B68E-427E62E6AE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236312" y="4134212"/>
                <a:ext cx="2048980" cy="2418522"/>
              </a:xfrm>
              <a:prstGeom prst="rect">
                <a:avLst/>
              </a:prstGeom>
            </p:spPr>
          </p:pic>
          <p:pic>
            <p:nvPicPr>
              <p:cNvPr id="137" name="图片 136">
                <a:extLst>
                  <a:ext uri="{FF2B5EF4-FFF2-40B4-BE49-F238E27FC236}">
                    <a16:creationId xmlns:a16="http://schemas.microsoft.com/office/drawing/2014/main" id="{D4DC2098-E201-4E8E-ABAD-4F94BD5F90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092550" y="4148423"/>
                <a:ext cx="1861403" cy="2309230"/>
              </a:xfrm>
              <a:prstGeom prst="rect">
                <a:avLst/>
              </a:prstGeom>
            </p:spPr>
          </p:pic>
          <p:sp>
            <p:nvSpPr>
              <p:cNvPr id="145" name="矩形 144">
                <a:extLst>
                  <a:ext uri="{FF2B5EF4-FFF2-40B4-BE49-F238E27FC236}">
                    <a16:creationId xmlns:a16="http://schemas.microsoft.com/office/drawing/2014/main" id="{AD96AEBF-CCEF-4471-BEED-3C3D9604DFE6}"/>
                  </a:ext>
                </a:extLst>
              </p:cNvPr>
              <p:cNvSpPr/>
              <p:nvPr/>
            </p:nvSpPr>
            <p:spPr>
              <a:xfrm>
                <a:off x="7933069" y="4474790"/>
                <a:ext cx="1107527" cy="73522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bIns="0" rtlCol="0" anchor="ctr"/>
              <a:lstStyle/>
              <a:p>
                <a:r>
                  <a:rPr lang="en-US" altLang="zh-CN" sz="1100" b="1">
                    <a:solidFill>
                      <a:schemeClr val="tx1"/>
                    </a:solidFill>
                  </a:rPr>
                  <a:t>Rec.Track:</a:t>
                </a:r>
              </a:p>
              <a:p>
                <a:r>
                  <a:rPr lang="en-US" altLang="zh-CN" sz="1100" b="1"/>
                  <a:t>5 parameters</a:t>
                </a:r>
              </a:p>
              <a:p>
                <a:r>
                  <a:rPr lang="en-US" altLang="zh-CN" sz="1100" b="1"/>
                  <a:t>dEdx</a:t>
                </a:r>
              </a:p>
              <a:p>
                <a:r>
                  <a:rPr lang="en-US" altLang="zh-CN" sz="1100" b="1"/>
                  <a:t>fittedState</a:t>
                </a:r>
                <a:endParaRPr lang="zh-CN" altLang="en-US" sz="1100" b="1"/>
              </a:p>
              <a:p>
                <a:pPr algn="ctr"/>
                <a:endParaRPr lang="zh-CN" altLang="en-US" sz="1100" b="1"/>
              </a:p>
            </p:txBody>
          </p:sp>
          <p:sp>
            <p:nvSpPr>
              <p:cNvPr id="146" name="矩形 145">
                <a:extLst>
                  <a:ext uri="{FF2B5EF4-FFF2-40B4-BE49-F238E27FC236}">
                    <a16:creationId xmlns:a16="http://schemas.microsoft.com/office/drawing/2014/main" id="{3E46E4E4-9B71-46D3-AE26-7FBF74F5431A}"/>
                  </a:ext>
                </a:extLst>
              </p:cNvPr>
              <p:cNvSpPr/>
              <p:nvPr/>
            </p:nvSpPr>
            <p:spPr>
              <a:xfrm>
                <a:off x="11027565" y="4440366"/>
                <a:ext cx="1107527" cy="73522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bIns="0" rtlCol="0" anchor="ctr"/>
              <a:lstStyle/>
              <a:p>
                <a:r>
                  <a:rPr lang="en-US" altLang="zh-CN" sz="1100" b="1">
                    <a:solidFill>
                      <a:schemeClr val="tx1"/>
                    </a:solidFill>
                  </a:rPr>
                  <a:t>Rec.Particle</a:t>
                </a:r>
                <a:r>
                  <a:rPr lang="en-US" altLang="zh-CN" sz="1100" b="1"/>
                  <a:t>:</a:t>
                </a:r>
              </a:p>
              <a:p>
                <a:r>
                  <a:rPr lang="en-US" altLang="zh-CN" sz="1100" b="1"/>
                  <a:t>Particle and related rec. object</a:t>
                </a:r>
                <a:endParaRPr lang="zh-CN" altLang="en-US" sz="1100" b="1"/>
              </a:p>
              <a:p>
                <a:pPr algn="ctr"/>
                <a:endParaRPr lang="zh-CN" altLang="en-US" sz="1100" b="1"/>
              </a:p>
            </p:txBody>
          </p:sp>
        </p:grpSp>
        <p:sp>
          <p:nvSpPr>
            <p:cNvPr id="149" name="矩形 148">
              <a:extLst>
                <a:ext uri="{FF2B5EF4-FFF2-40B4-BE49-F238E27FC236}">
                  <a16:creationId xmlns:a16="http://schemas.microsoft.com/office/drawing/2014/main" id="{969121A5-90DF-4B92-8284-2FA392A41CB8}"/>
                </a:ext>
              </a:extLst>
            </p:cNvPr>
            <p:cNvSpPr/>
            <p:nvPr/>
          </p:nvSpPr>
          <p:spPr>
            <a:xfrm>
              <a:off x="7083871" y="4161184"/>
              <a:ext cx="5108129" cy="24776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1" name="组合 150">
            <a:extLst>
              <a:ext uri="{FF2B5EF4-FFF2-40B4-BE49-F238E27FC236}">
                <a16:creationId xmlns:a16="http://schemas.microsoft.com/office/drawing/2014/main" id="{13BE15E1-ED62-442A-B53F-E510DE2DAAD0}"/>
              </a:ext>
            </a:extLst>
          </p:cNvPr>
          <p:cNvGrpSpPr/>
          <p:nvPr/>
        </p:nvGrpSpPr>
        <p:grpSpPr>
          <a:xfrm>
            <a:off x="7709046" y="2182461"/>
            <a:ext cx="4413613" cy="1879884"/>
            <a:chOff x="5339987" y="1232290"/>
            <a:chExt cx="4413613" cy="1879884"/>
          </a:xfrm>
        </p:grpSpPr>
        <p:grpSp>
          <p:nvGrpSpPr>
            <p:cNvPr id="147" name="组合 146">
              <a:extLst>
                <a:ext uri="{FF2B5EF4-FFF2-40B4-BE49-F238E27FC236}">
                  <a16:creationId xmlns:a16="http://schemas.microsoft.com/office/drawing/2014/main" id="{8C208E7B-0F70-46DF-B07B-4688D0AA54CF}"/>
                </a:ext>
              </a:extLst>
            </p:cNvPr>
            <p:cNvGrpSpPr/>
            <p:nvPr/>
          </p:nvGrpSpPr>
          <p:grpSpPr>
            <a:xfrm>
              <a:off x="5473305" y="1245061"/>
              <a:ext cx="4217725" cy="1726510"/>
              <a:chOff x="7746255" y="2124481"/>
              <a:chExt cx="4217725" cy="1726510"/>
            </a:xfrm>
          </p:grpSpPr>
          <p:pic>
            <p:nvPicPr>
              <p:cNvPr id="140" name="图片 139">
                <a:extLst>
                  <a:ext uri="{FF2B5EF4-FFF2-40B4-BE49-F238E27FC236}">
                    <a16:creationId xmlns:a16="http://schemas.microsoft.com/office/drawing/2014/main" id="{0094092F-00D7-46AA-885D-8D05C6B88D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308474" y="2124481"/>
                <a:ext cx="1655506" cy="1726510"/>
              </a:xfrm>
              <a:prstGeom prst="rect">
                <a:avLst/>
              </a:prstGeom>
            </p:spPr>
          </p:pic>
          <p:pic>
            <p:nvPicPr>
              <p:cNvPr id="141" name="图片 140">
                <a:extLst>
                  <a:ext uri="{FF2B5EF4-FFF2-40B4-BE49-F238E27FC236}">
                    <a16:creationId xmlns:a16="http://schemas.microsoft.com/office/drawing/2014/main" id="{ADE6863E-158A-400D-8295-B531D078BB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746255" y="2200005"/>
                <a:ext cx="2432352" cy="1589018"/>
              </a:xfrm>
              <a:prstGeom prst="rect">
                <a:avLst/>
              </a:prstGeom>
            </p:spPr>
          </p:pic>
          <p:sp>
            <p:nvSpPr>
              <p:cNvPr id="143" name="矩形 142">
                <a:extLst>
                  <a:ext uri="{FF2B5EF4-FFF2-40B4-BE49-F238E27FC236}">
                    <a16:creationId xmlns:a16="http://schemas.microsoft.com/office/drawing/2014/main" id="{04F8F9FE-654D-4F32-B7EA-3A19EB604C68}"/>
                  </a:ext>
                </a:extLst>
              </p:cNvPr>
              <p:cNvSpPr/>
              <p:nvPr/>
            </p:nvSpPr>
            <p:spPr>
              <a:xfrm>
                <a:off x="8841467" y="2905239"/>
                <a:ext cx="776259" cy="521455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CN" sz="1100" b="1">
                    <a:solidFill>
                      <a:schemeClr val="tx1"/>
                    </a:solidFill>
                  </a:rPr>
                  <a:t>TPCHit:</a:t>
                </a:r>
              </a:p>
              <a:p>
                <a:r>
                  <a:rPr lang="en-US" altLang="zh-CN" sz="1100" b="1"/>
                  <a:t>T/Q pair</a:t>
                </a:r>
                <a:endParaRPr lang="zh-CN" altLang="en-US" sz="1100" b="1"/>
              </a:p>
              <a:p>
                <a:pPr algn="ctr"/>
                <a:endParaRPr lang="zh-CN" altLang="en-US" sz="1100" b="1"/>
              </a:p>
            </p:txBody>
          </p:sp>
          <p:sp>
            <p:nvSpPr>
              <p:cNvPr id="144" name="矩形 143">
                <a:extLst>
                  <a:ext uri="{FF2B5EF4-FFF2-40B4-BE49-F238E27FC236}">
                    <a16:creationId xmlns:a16="http://schemas.microsoft.com/office/drawing/2014/main" id="{BD12A0DB-3848-46A9-9DAE-C231514FAAC8}"/>
                  </a:ext>
                </a:extLst>
              </p:cNvPr>
              <p:cNvSpPr/>
              <p:nvPr/>
            </p:nvSpPr>
            <p:spPr>
              <a:xfrm>
                <a:off x="11121465" y="2693409"/>
                <a:ext cx="842515" cy="604954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bIns="0" rtlCol="0" anchor="ctr"/>
              <a:lstStyle/>
              <a:p>
                <a:r>
                  <a:rPr lang="en-US" altLang="zh-CN" sz="1100" b="1">
                    <a:solidFill>
                      <a:schemeClr val="tx1"/>
                    </a:solidFill>
                  </a:rPr>
                  <a:t>TrackerHit</a:t>
                </a:r>
                <a:r>
                  <a:rPr lang="en-US" altLang="zh-CN" sz="1100" b="1"/>
                  <a:t>:</a:t>
                </a:r>
              </a:p>
              <a:p>
                <a:r>
                  <a:rPr lang="en-US" altLang="zh-CN" sz="1100" b="1"/>
                  <a:t>Energy &amp; position</a:t>
                </a:r>
                <a:endParaRPr lang="zh-CN" altLang="en-US" sz="1100" b="1"/>
              </a:p>
              <a:p>
                <a:pPr algn="ctr"/>
                <a:endParaRPr lang="zh-CN" altLang="en-US" sz="1100" b="1"/>
              </a:p>
            </p:txBody>
          </p:sp>
        </p:grpSp>
        <p:sp>
          <p:nvSpPr>
            <p:cNvPr id="150" name="矩形 149">
              <a:extLst>
                <a:ext uri="{FF2B5EF4-FFF2-40B4-BE49-F238E27FC236}">
                  <a16:creationId xmlns:a16="http://schemas.microsoft.com/office/drawing/2014/main" id="{794DEBEC-7A34-4CC6-932A-446C6021AA12}"/>
                </a:ext>
              </a:extLst>
            </p:cNvPr>
            <p:cNvSpPr/>
            <p:nvPr/>
          </p:nvSpPr>
          <p:spPr>
            <a:xfrm>
              <a:off x="5339987" y="1232290"/>
              <a:ext cx="4413613" cy="187988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53" name="矩形 152">
            <a:extLst>
              <a:ext uri="{FF2B5EF4-FFF2-40B4-BE49-F238E27FC236}">
                <a16:creationId xmlns:a16="http://schemas.microsoft.com/office/drawing/2014/main" id="{7B74F6C5-8D0D-4608-9B10-7A8AA92B15C7}"/>
              </a:ext>
            </a:extLst>
          </p:cNvPr>
          <p:cNvSpPr/>
          <p:nvPr/>
        </p:nvSpPr>
        <p:spPr>
          <a:xfrm>
            <a:off x="4803884" y="5579838"/>
            <a:ext cx="1284648" cy="511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/>
              <a:t>Event/vertex reconstruction</a:t>
            </a:r>
            <a:endParaRPr lang="zh-CN" altLang="en-US" sz="1400"/>
          </a:p>
        </p:txBody>
      </p:sp>
      <p:cxnSp>
        <p:nvCxnSpPr>
          <p:cNvPr id="154" name="连接符: 曲线 153">
            <a:extLst>
              <a:ext uri="{FF2B5EF4-FFF2-40B4-BE49-F238E27FC236}">
                <a16:creationId xmlns:a16="http://schemas.microsoft.com/office/drawing/2014/main" id="{E94209AD-DFE9-484E-812D-A8F556290962}"/>
              </a:ext>
            </a:extLst>
          </p:cNvPr>
          <p:cNvCxnSpPr>
            <a:cxnSpLocks/>
            <a:stCxn id="153" idx="2"/>
            <a:endCxn id="95" idx="3"/>
          </p:cNvCxnSpPr>
          <p:nvPr/>
        </p:nvCxnSpPr>
        <p:spPr>
          <a:xfrm rot="5400000" flipH="1" flipV="1">
            <a:off x="5484234" y="5240787"/>
            <a:ext cx="812784" cy="888836"/>
          </a:xfrm>
          <a:prstGeom prst="curvedConnector4">
            <a:avLst>
              <a:gd name="adj1" fmla="val -28126"/>
              <a:gd name="adj2" fmla="val 125719"/>
            </a:avLst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7" name="直接箭头连接符 156">
            <a:extLst>
              <a:ext uri="{FF2B5EF4-FFF2-40B4-BE49-F238E27FC236}">
                <a16:creationId xmlns:a16="http://schemas.microsoft.com/office/drawing/2014/main" id="{F3844189-AB56-414B-86F6-94BA8787B4AF}"/>
              </a:ext>
            </a:extLst>
          </p:cNvPr>
          <p:cNvCxnSpPr>
            <a:cxnSpLocks/>
            <a:stCxn id="95" idx="2"/>
            <a:endCxn id="153" idx="0"/>
          </p:cNvCxnSpPr>
          <p:nvPr/>
        </p:nvCxnSpPr>
        <p:spPr>
          <a:xfrm>
            <a:off x="5293149" y="5417312"/>
            <a:ext cx="153059" cy="1625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69" name="流程图: 直接访问存储器 168">
            <a:extLst>
              <a:ext uri="{FF2B5EF4-FFF2-40B4-BE49-F238E27FC236}">
                <a16:creationId xmlns:a16="http://schemas.microsoft.com/office/drawing/2014/main" id="{3545D883-79CC-4F9A-96DD-8E01D58353B0}"/>
              </a:ext>
            </a:extLst>
          </p:cNvPr>
          <p:cNvSpPr/>
          <p:nvPr/>
        </p:nvSpPr>
        <p:spPr>
          <a:xfrm>
            <a:off x="5632596" y="1033670"/>
            <a:ext cx="1343405" cy="602437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1400"/>
              <a:t>detector</a:t>
            </a:r>
            <a:endParaRPr lang="zh-CN" altLang="en-US" sz="1400"/>
          </a:p>
        </p:txBody>
      </p:sp>
      <p:sp>
        <p:nvSpPr>
          <p:cNvPr id="172" name="椭圆 171">
            <a:extLst>
              <a:ext uri="{FF2B5EF4-FFF2-40B4-BE49-F238E27FC236}">
                <a16:creationId xmlns:a16="http://schemas.microsoft.com/office/drawing/2014/main" id="{9239C752-4A44-4F52-8FB2-1ADF2D93A3C7}"/>
              </a:ext>
            </a:extLst>
          </p:cNvPr>
          <p:cNvSpPr/>
          <p:nvPr/>
        </p:nvSpPr>
        <p:spPr>
          <a:xfrm>
            <a:off x="5599450" y="1907668"/>
            <a:ext cx="1408245" cy="31142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hlinkClick r:id="rId12"/>
              </a:rPr>
              <a:t>TPCHit</a:t>
            </a:r>
            <a:endParaRPr lang="zh-CN" altLang="en-US"/>
          </a:p>
        </p:txBody>
      </p:sp>
      <p:sp>
        <p:nvSpPr>
          <p:cNvPr id="185" name="矩形 184">
            <a:extLst>
              <a:ext uri="{FF2B5EF4-FFF2-40B4-BE49-F238E27FC236}">
                <a16:creationId xmlns:a16="http://schemas.microsoft.com/office/drawing/2014/main" id="{E6A1B294-9A8D-4C21-BA0B-D899B9B7EE91}"/>
              </a:ext>
            </a:extLst>
          </p:cNvPr>
          <p:cNvSpPr/>
          <p:nvPr/>
        </p:nvSpPr>
        <p:spPr>
          <a:xfrm>
            <a:off x="4407371" y="2485742"/>
            <a:ext cx="1669774" cy="311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Waveform rec.</a:t>
            </a:r>
            <a:endParaRPr lang="zh-CN" altLang="en-US"/>
          </a:p>
        </p:txBody>
      </p:sp>
      <p:cxnSp>
        <p:nvCxnSpPr>
          <p:cNvPr id="186" name="直接箭头连接符 185">
            <a:extLst>
              <a:ext uri="{FF2B5EF4-FFF2-40B4-BE49-F238E27FC236}">
                <a16:creationId xmlns:a16="http://schemas.microsoft.com/office/drawing/2014/main" id="{65CBE9C2-CF1B-440D-8D18-68F5B14C81EF}"/>
              </a:ext>
            </a:extLst>
          </p:cNvPr>
          <p:cNvCxnSpPr>
            <a:cxnSpLocks/>
            <a:stCxn id="169" idx="2"/>
            <a:endCxn id="172" idx="0"/>
          </p:cNvCxnSpPr>
          <p:nvPr/>
        </p:nvCxnSpPr>
        <p:spPr>
          <a:xfrm flipH="1">
            <a:off x="6303573" y="1636107"/>
            <a:ext cx="726" cy="271561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接箭头连接符 198">
            <a:extLst>
              <a:ext uri="{FF2B5EF4-FFF2-40B4-BE49-F238E27FC236}">
                <a16:creationId xmlns:a16="http://schemas.microsoft.com/office/drawing/2014/main" id="{BE13C091-E9BA-4EA9-BB31-6D24BDD33011}"/>
              </a:ext>
            </a:extLst>
          </p:cNvPr>
          <p:cNvCxnSpPr>
            <a:cxnSpLocks/>
            <a:stCxn id="172" idx="4"/>
            <a:endCxn id="185" idx="0"/>
          </p:cNvCxnSpPr>
          <p:nvPr/>
        </p:nvCxnSpPr>
        <p:spPr>
          <a:xfrm flipH="1">
            <a:off x="5242258" y="2219093"/>
            <a:ext cx="1061315" cy="266649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直接箭头连接符 201">
            <a:extLst>
              <a:ext uri="{FF2B5EF4-FFF2-40B4-BE49-F238E27FC236}">
                <a16:creationId xmlns:a16="http://schemas.microsoft.com/office/drawing/2014/main" id="{43BDC456-8B76-4825-BC7F-813328792DD2}"/>
              </a:ext>
            </a:extLst>
          </p:cNvPr>
          <p:cNvCxnSpPr>
            <a:cxnSpLocks/>
            <a:stCxn id="185" idx="2"/>
            <a:endCxn id="10" idx="6"/>
          </p:cNvCxnSpPr>
          <p:nvPr/>
        </p:nvCxnSpPr>
        <p:spPr>
          <a:xfrm flipH="1">
            <a:off x="4095124" y="2797166"/>
            <a:ext cx="1147134" cy="160444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椭圆 214">
            <a:extLst>
              <a:ext uri="{FF2B5EF4-FFF2-40B4-BE49-F238E27FC236}">
                <a16:creationId xmlns:a16="http://schemas.microsoft.com/office/drawing/2014/main" id="{40D3D318-663E-48E4-9166-1D3FE2AB8059}"/>
              </a:ext>
            </a:extLst>
          </p:cNvPr>
          <p:cNvSpPr/>
          <p:nvPr/>
        </p:nvSpPr>
        <p:spPr>
          <a:xfrm>
            <a:off x="3704624" y="1166515"/>
            <a:ext cx="1368275" cy="3489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/>
              <a:t>(Primary Ion.)</a:t>
            </a:r>
          </a:p>
          <a:p>
            <a:pPr algn="ctr"/>
            <a:r>
              <a:rPr lang="en-US" altLang="zh-CN" sz="1100"/>
              <a:t>MCParticle</a:t>
            </a:r>
            <a:endParaRPr lang="zh-CN" altLang="en-US" sz="1100"/>
          </a:p>
        </p:txBody>
      </p:sp>
      <p:sp>
        <p:nvSpPr>
          <p:cNvPr id="218" name="椭圆 217">
            <a:extLst>
              <a:ext uri="{FF2B5EF4-FFF2-40B4-BE49-F238E27FC236}">
                <a16:creationId xmlns:a16="http://schemas.microsoft.com/office/drawing/2014/main" id="{95F5D02E-33A2-448E-B218-42B416FE0F3F}"/>
              </a:ext>
            </a:extLst>
          </p:cNvPr>
          <p:cNvSpPr/>
          <p:nvPr/>
        </p:nvSpPr>
        <p:spPr>
          <a:xfrm>
            <a:off x="3801618" y="1955801"/>
            <a:ext cx="1368275" cy="33887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/>
              <a:t>(Waveform)</a:t>
            </a:r>
          </a:p>
          <a:p>
            <a:pPr algn="ctr"/>
            <a:r>
              <a:rPr lang="en-US" altLang="zh-CN" sz="1100"/>
              <a:t>TPCHit</a:t>
            </a:r>
            <a:endParaRPr lang="zh-CN" altLang="en-US" sz="1100"/>
          </a:p>
        </p:txBody>
      </p:sp>
      <p:cxnSp>
        <p:nvCxnSpPr>
          <p:cNvPr id="223" name="直接箭头连接符 222">
            <a:extLst>
              <a:ext uri="{FF2B5EF4-FFF2-40B4-BE49-F238E27FC236}">
                <a16:creationId xmlns:a16="http://schemas.microsoft.com/office/drawing/2014/main" id="{3A8E3CF7-A212-4CC2-B5E1-1342ABC55FC4}"/>
              </a:ext>
            </a:extLst>
          </p:cNvPr>
          <p:cNvCxnSpPr>
            <a:cxnSpLocks/>
            <a:stCxn id="7" idx="3"/>
            <a:endCxn id="215" idx="2"/>
          </p:cNvCxnSpPr>
          <p:nvPr/>
        </p:nvCxnSpPr>
        <p:spPr>
          <a:xfrm>
            <a:off x="2833920" y="1322521"/>
            <a:ext cx="870704" cy="18454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直接箭头连接符 225">
            <a:extLst>
              <a:ext uri="{FF2B5EF4-FFF2-40B4-BE49-F238E27FC236}">
                <a16:creationId xmlns:a16="http://schemas.microsoft.com/office/drawing/2014/main" id="{54221946-714B-4F5D-B510-C0E1E74210CE}"/>
              </a:ext>
            </a:extLst>
          </p:cNvPr>
          <p:cNvCxnSpPr>
            <a:cxnSpLocks/>
            <a:stCxn id="215" idx="4"/>
            <a:endCxn id="218" idx="0"/>
          </p:cNvCxnSpPr>
          <p:nvPr/>
        </p:nvCxnSpPr>
        <p:spPr>
          <a:xfrm>
            <a:off x="4388762" y="1515434"/>
            <a:ext cx="96994" cy="440367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直接箭头连接符 250">
            <a:extLst>
              <a:ext uri="{FF2B5EF4-FFF2-40B4-BE49-F238E27FC236}">
                <a16:creationId xmlns:a16="http://schemas.microsoft.com/office/drawing/2014/main" id="{C33B7369-5EE8-4564-B074-6371DE0E0B84}"/>
              </a:ext>
            </a:extLst>
          </p:cNvPr>
          <p:cNvCxnSpPr>
            <a:cxnSpLocks/>
            <a:stCxn id="218" idx="4"/>
            <a:endCxn id="185" idx="0"/>
          </p:cNvCxnSpPr>
          <p:nvPr/>
        </p:nvCxnSpPr>
        <p:spPr>
          <a:xfrm>
            <a:off x="4485756" y="2294675"/>
            <a:ext cx="756502" cy="19106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63" name="文本框 262">
            <a:extLst>
              <a:ext uri="{FF2B5EF4-FFF2-40B4-BE49-F238E27FC236}">
                <a16:creationId xmlns:a16="http://schemas.microsoft.com/office/drawing/2014/main" id="{7392F98E-AAE2-46C6-B4B2-4AAC5D66B22A}"/>
              </a:ext>
            </a:extLst>
          </p:cNvPr>
          <p:cNvSpPr txBox="1"/>
          <p:nvPr/>
        </p:nvSpPr>
        <p:spPr>
          <a:xfrm>
            <a:off x="71400" y="1538016"/>
            <a:ext cx="13521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/>
              <a:t>Time charge</a:t>
            </a:r>
            <a:endParaRPr lang="zh-CN" altLang="en-US" sz="1600" b="1"/>
          </a:p>
        </p:txBody>
      </p:sp>
      <p:grpSp>
        <p:nvGrpSpPr>
          <p:cNvPr id="265" name="组合 264">
            <a:extLst>
              <a:ext uri="{FF2B5EF4-FFF2-40B4-BE49-F238E27FC236}">
                <a16:creationId xmlns:a16="http://schemas.microsoft.com/office/drawing/2014/main" id="{8C5BE230-50C8-4535-AC8E-2C4FCE0A86A3}"/>
              </a:ext>
            </a:extLst>
          </p:cNvPr>
          <p:cNvGrpSpPr/>
          <p:nvPr/>
        </p:nvGrpSpPr>
        <p:grpSpPr>
          <a:xfrm>
            <a:off x="3528455" y="903543"/>
            <a:ext cx="1816674" cy="1456807"/>
            <a:chOff x="3495325" y="863787"/>
            <a:chExt cx="1816674" cy="1275609"/>
          </a:xfrm>
        </p:grpSpPr>
        <p:sp>
          <p:nvSpPr>
            <p:cNvPr id="262" name="矩形 261">
              <a:extLst>
                <a:ext uri="{FF2B5EF4-FFF2-40B4-BE49-F238E27FC236}">
                  <a16:creationId xmlns:a16="http://schemas.microsoft.com/office/drawing/2014/main" id="{F5F14E4E-3559-4FCE-9111-607B9E94A8CE}"/>
                </a:ext>
              </a:extLst>
            </p:cNvPr>
            <p:cNvSpPr/>
            <p:nvPr/>
          </p:nvSpPr>
          <p:spPr>
            <a:xfrm>
              <a:off x="3546795" y="933141"/>
              <a:ext cx="1765204" cy="1206255"/>
            </a:xfrm>
            <a:prstGeom prst="rect">
              <a:avLst/>
            </a:prstGeom>
            <a:noFill/>
            <a:ln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4" name="文本框 263">
              <a:extLst>
                <a:ext uri="{FF2B5EF4-FFF2-40B4-BE49-F238E27FC236}">
                  <a16:creationId xmlns:a16="http://schemas.microsoft.com/office/drawing/2014/main" id="{0A9A3781-BDD6-42B2-AF46-DFE4B1D58106}"/>
                </a:ext>
              </a:extLst>
            </p:cNvPr>
            <p:cNvSpPr txBox="1"/>
            <p:nvPr/>
          </p:nvSpPr>
          <p:spPr>
            <a:xfrm>
              <a:off x="3495325" y="863787"/>
              <a:ext cx="12435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/>
                <a:t>waveform</a:t>
              </a:r>
              <a:endParaRPr lang="zh-CN" altLang="en-US" sz="1600" b="1"/>
            </a:p>
          </p:txBody>
        </p:sp>
      </p:grpSp>
      <p:sp>
        <p:nvSpPr>
          <p:cNvPr id="276" name="矩形 275">
            <a:extLst>
              <a:ext uri="{FF2B5EF4-FFF2-40B4-BE49-F238E27FC236}">
                <a16:creationId xmlns:a16="http://schemas.microsoft.com/office/drawing/2014/main" id="{ED303811-4E9A-4E82-9E9F-363A5EBD97C1}"/>
              </a:ext>
            </a:extLst>
          </p:cNvPr>
          <p:cNvSpPr/>
          <p:nvPr/>
        </p:nvSpPr>
        <p:spPr>
          <a:xfrm>
            <a:off x="3638558" y="1577979"/>
            <a:ext cx="1669774" cy="259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/>
              <a:t>Waveform digitization</a:t>
            </a:r>
            <a:endParaRPr lang="zh-CN" altLang="en-US" sz="1200"/>
          </a:p>
        </p:txBody>
      </p:sp>
      <p:sp>
        <p:nvSpPr>
          <p:cNvPr id="3" name="椭圆 2">
            <a:extLst>
              <a:ext uri="{FF2B5EF4-FFF2-40B4-BE49-F238E27FC236}">
                <a16:creationId xmlns:a16="http://schemas.microsoft.com/office/drawing/2014/main" id="{E8084CD7-C43D-4E8C-9D38-D6135BAF777F}"/>
              </a:ext>
            </a:extLst>
          </p:cNvPr>
          <p:cNvSpPr/>
          <p:nvPr/>
        </p:nvSpPr>
        <p:spPr>
          <a:xfrm>
            <a:off x="1848677" y="1537252"/>
            <a:ext cx="209351" cy="21157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/>
              <a:t>1</a:t>
            </a:r>
            <a:endParaRPr lang="zh-CN" altLang="en-US" b="1"/>
          </a:p>
        </p:txBody>
      </p:sp>
      <p:sp>
        <p:nvSpPr>
          <p:cNvPr id="68" name="椭圆 67">
            <a:extLst>
              <a:ext uri="{FF2B5EF4-FFF2-40B4-BE49-F238E27FC236}">
                <a16:creationId xmlns:a16="http://schemas.microsoft.com/office/drawing/2014/main" id="{D11A3669-4EA0-4EF4-83C5-0C742CF5DEBE}"/>
              </a:ext>
            </a:extLst>
          </p:cNvPr>
          <p:cNvSpPr/>
          <p:nvPr/>
        </p:nvSpPr>
        <p:spPr>
          <a:xfrm>
            <a:off x="3371485" y="1225963"/>
            <a:ext cx="209351" cy="21157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/>
              <a:t>2</a:t>
            </a:r>
            <a:endParaRPr lang="zh-CN" altLang="en-US" b="1"/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7458A44A-C575-4234-862C-3E18E6D08D02}"/>
              </a:ext>
            </a:extLst>
          </p:cNvPr>
          <p:cNvCxnSpPr/>
          <p:nvPr/>
        </p:nvCxnSpPr>
        <p:spPr>
          <a:xfrm>
            <a:off x="815009" y="4526505"/>
            <a:ext cx="474039" cy="2995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椭圆 72">
            <a:extLst>
              <a:ext uri="{FF2B5EF4-FFF2-40B4-BE49-F238E27FC236}">
                <a16:creationId xmlns:a16="http://schemas.microsoft.com/office/drawing/2014/main" id="{09BABF8B-B136-4941-A234-4671F1C92EF8}"/>
              </a:ext>
            </a:extLst>
          </p:cNvPr>
          <p:cNvSpPr/>
          <p:nvPr/>
        </p:nvSpPr>
        <p:spPr>
          <a:xfrm>
            <a:off x="26048" y="2863312"/>
            <a:ext cx="2201033" cy="21964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>
                <a:hlinkClick r:id="rId13"/>
              </a:rPr>
              <a:t>MCRecoTrackerAsso.</a:t>
            </a:r>
            <a:endParaRPr lang="zh-CN" altLang="en-US" sz="1200"/>
          </a:p>
        </p:txBody>
      </p: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3C75BC42-06D7-413B-B9E0-93685E675EC0}"/>
              </a:ext>
            </a:extLst>
          </p:cNvPr>
          <p:cNvCxnSpPr>
            <a:stCxn id="9" idx="2"/>
            <a:endCxn id="73" idx="0"/>
          </p:cNvCxnSpPr>
          <p:nvPr/>
        </p:nvCxnSpPr>
        <p:spPr>
          <a:xfrm flipH="1">
            <a:off x="1126565" y="2607585"/>
            <a:ext cx="1592734" cy="25572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直接箭头连接符 31">
            <a:extLst>
              <a:ext uri="{FF2B5EF4-FFF2-40B4-BE49-F238E27FC236}">
                <a16:creationId xmlns:a16="http://schemas.microsoft.com/office/drawing/2014/main" id="{DFE41AB6-2224-4A15-8768-A46E992E863A}"/>
              </a:ext>
            </a:extLst>
          </p:cNvPr>
          <p:cNvCxnSpPr>
            <a:stCxn id="73" idx="4"/>
            <a:endCxn id="4" idx="0"/>
          </p:cNvCxnSpPr>
          <p:nvPr/>
        </p:nvCxnSpPr>
        <p:spPr>
          <a:xfrm>
            <a:off x="1126565" y="3082956"/>
            <a:ext cx="1017268" cy="25877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6914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宽屏</PresentationFormat>
  <Paragraphs>46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CEPC DC Tracking Data Flow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DC Tracking Data Flow</dc:title>
  <dc:creator>Zhang Yao</dc:creator>
  <cp:lastModifiedBy>Zhang Yao</cp:lastModifiedBy>
  <cp:revision>1</cp:revision>
  <dcterms:created xsi:type="dcterms:W3CDTF">2020-11-20T03:54:01Z</dcterms:created>
  <dcterms:modified xsi:type="dcterms:W3CDTF">2020-11-20T03:54:09Z</dcterms:modified>
</cp:coreProperties>
</file>