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57" r:id="rId4"/>
    <p:sldId id="328" r:id="rId5"/>
    <p:sldId id="304" r:id="rId6"/>
    <p:sldId id="305" r:id="rId7"/>
    <p:sldId id="306" r:id="rId8"/>
    <p:sldId id="316" r:id="rId9"/>
    <p:sldId id="317" r:id="rId10"/>
    <p:sldId id="318" r:id="rId11"/>
    <p:sldId id="319" r:id="rId12"/>
    <p:sldId id="320" r:id="rId13"/>
    <p:sldId id="326" r:id="rId14"/>
    <p:sldId id="311" r:id="rId15"/>
    <p:sldId id="327" r:id="rId16"/>
    <p:sldId id="315" r:id="rId17"/>
    <p:sldId id="321" r:id="rId18"/>
    <p:sldId id="323" r:id="rId19"/>
    <p:sldId id="32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8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2302167-D97A-41EC-9F27-6C69F018E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42CBF-6205-4FFC-BFF1-ED1DE676F6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85CD-D5C6-4CCF-B8B2-53DE5DB7699D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A36A49-5BE0-4EA0-8EEA-42EF9295F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D8BE39-36CB-4537-97E4-2710EFBEC2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3A5F-0D26-4EA5-820F-B74396547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5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2FB0-3814-4092-BB09-B6A152417084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FFFE-5A74-4488-9AA3-EFB5BD842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9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F753C-A34F-46AF-9AEA-F688802F5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72229A-0CFA-4741-8AD4-432EF1ECF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5E4C7-8F85-4464-9EFD-65EEE343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71D4-E2AB-4F92-BE9F-11EE3A2559BC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90F39-250D-433F-8CA0-ADB84CD0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A068F-BA12-4CA8-A229-273537F5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89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EDF01-1569-4E8E-8D20-B391A2C6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51EE07-1CAB-4AEB-8E59-F8A5A7AEA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787035-B246-48E0-B368-69A025B6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C10E-4528-4260-9873-FEB640649C87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A1473-BD7A-4905-98DE-36C44151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8F8E6B-B281-4629-8EB1-9A0551C6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0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11E83A-F38A-4435-B8C5-B822C99E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12CD54-B923-4BC8-91F6-D7E8CA7FA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00891-7887-4E89-A529-4235A850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828C-E4DE-4680-97CB-9957740DC8D8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30B1A3-0AAF-459B-9717-3E8A400C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96BACB-25B2-4D21-88EF-02D76100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7C45F-9038-449F-9F48-DF33E0C3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CCBAA-FF78-4195-8B7C-F23144392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B6E333-7F1F-43FE-B95A-ADC8EC7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6169-D817-4DFA-9C38-9AE673BA1CAD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88C2D-2A3D-4963-AB57-80973E6A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BCC30-4B8D-47C2-A946-0DFAAFCF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8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6707F-21FE-4DD7-BD1B-9ED58984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0E5F43-B7CF-44BE-9F6C-9CEA97176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55C26-3FA4-4A77-B691-2656D3AD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E540-4BDC-4D6D-AB6E-C030437BA419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023EC-B229-478B-B8DD-E6043126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91475C-50A5-41AC-9DE6-45CDACB6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83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6DCBE-D360-4592-9B45-B2594E29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793320-F3ED-4D12-8AC9-B4C9F576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B81B1C-C174-4059-B485-F7355762B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D52A8B-2046-4770-B3B7-5E68147D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576A-E84A-435C-8881-E28930B232E4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6465F3-735E-4013-AD7F-688032A2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79DC7F-62FC-46E9-8333-3BFCB9E0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46C03-F0A5-4C51-8DE4-657E5836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84FD46-A6A1-4BC4-AE8D-43C7CE84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953CCA-906E-4524-89C7-EB6D04CCB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EA2AA1-183E-4788-BFE9-8D19A5B09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600A9A-8A27-4C73-996F-CE4861182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EE8291C-6827-45E7-A78B-57EFAC0F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B6BC-F33B-40C7-AC7C-1C4CF0761BB4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1B678B-CBA9-46C7-AB7C-F12D1044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9AE9C1-2956-49D0-8D4E-3A20A304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12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DE799-0736-41B6-97E0-E21520DF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AD19EC-B018-4B29-8D41-78922D23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CB4-10EA-417B-BF62-182BE6C92337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53E744-29B8-4BF2-A220-08DE8F4B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A59437-E1E3-4981-9EEC-7AAFD36A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61D71D-0A66-4A0A-B5E6-53D468F7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3F32-BE51-4D31-8BAA-5CFF8B29959D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ED6AC3-8D32-432C-8473-69F7B487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0DC02C-957F-4722-8A39-867E9395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4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C275E-CD02-45FA-A4BB-1B58B929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0DF9B-F432-411D-9F3F-4BBAFF2C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153903-C2BA-420A-88FC-9DF336081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25CC8A-080B-457E-83EC-45DFD19E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E18B-D5ED-4549-8028-757B0C7F044D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0D400E-31D7-43FA-AC86-FA1C8A89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449CC7-35B4-4D28-A5E5-5C0D684A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1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7E790-05B3-4169-838B-BE17B7A5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E1751E-04C6-480F-9377-3E40A4C19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8D61E7-9705-4A9C-AA7D-236B4384C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9F5287-DA0D-4660-B5D5-37D88358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94B7-D157-476E-9E4B-6259EDCC3F1D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1F9D7B-6E46-4AC8-AAA5-62182363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CEEFB-C652-4289-B075-E468065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051C6C-4E00-4834-990D-0DE7AA67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9752AD-DC40-4023-9694-A9AE189A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52F249-B24A-436C-86B5-118432049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6545-DECF-498E-9799-690D321210BE}" type="datetime1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818A-F63C-4918-8833-EFAFE9934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8BC29-4A9E-4623-96FF-F984DD7BA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C03D3D3-A478-42BB-8FCD-F8977F7FB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115" y="1092161"/>
            <a:ext cx="10053763" cy="2180558"/>
          </a:xfrm>
        </p:spPr>
        <p:txBody>
          <a:bodyPr anchor="b">
            <a:norm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Hough Transformation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3A1500-CAA7-48AF-8682-292FC16A2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Zhang Yang, Song </a:t>
            </a:r>
            <a:r>
              <a:rPr lang="en-US" altLang="zh-CN" dirty="0" err="1"/>
              <a:t>Weizheng</a:t>
            </a:r>
            <a:endParaRPr lang="en-US" altLang="zh-CN" dirty="0"/>
          </a:p>
          <a:p>
            <a:r>
              <a:rPr lang="en-US" altLang="zh-CN" dirty="0"/>
              <a:t>Sep/29/2021</a:t>
            </a:r>
          </a:p>
        </p:txBody>
      </p:sp>
    </p:spTree>
    <p:extLst>
      <p:ext uri="{BB962C8B-B14F-4D97-AF65-F5344CB8AC3E}">
        <p14:creationId xmlns:p14="http://schemas.microsoft.com/office/powerpoint/2010/main" val="270470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sz="4000" dirty="0">
                <a:latin typeface="Consolas" panose="020B0609020204030204" pitchFamily="49" charset="0"/>
              </a:rPr>
              <a:t>Implementation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4C2394-78A7-42BF-9061-0777885D1CAD}"/>
              </a:ext>
            </a:extLst>
          </p:cNvPr>
          <p:cNvSpPr txBox="1"/>
          <p:nvPr/>
        </p:nvSpPr>
        <p:spPr>
          <a:xfrm>
            <a:off x="415369" y="1186913"/>
            <a:ext cx="1072844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Transform back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685B8A-5DB5-4DC8-9DBD-014B928F6F16}"/>
              </a:ext>
            </a:extLst>
          </p:cNvPr>
          <p:cNvSpPr txBox="1"/>
          <p:nvPr/>
        </p:nvSpPr>
        <p:spPr>
          <a:xfrm>
            <a:off x="640221" y="1765087"/>
            <a:ext cx="31148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Bins in k-b space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F8838F-0A2F-435C-B3CD-A9FF6A3BBCC1}"/>
              </a:ext>
            </a:extLst>
          </p:cNvPr>
          <p:cNvSpPr txBox="1"/>
          <p:nvPr/>
        </p:nvSpPr>
        <p:spPr>
          <a:xfrm>
            <a:off x="4210378" y="1775858"/>
            <a:ext cx="48661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Lines in x-y space(track)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CB1136-2DC0-4AA9-9CBE-50B37FB60744}"/>
              </a:ext>
            </a:extLst>
          </p:cNvPr>
          <p:cNvSpPr txBox="1"/>
          <p:nvPr/>
        </p:nvSpPr>
        <p:spPr>
          <a:xfrm>
            <a:off x="640221" y="2189819"/>
            <a:ext cx="31148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Lines in k-b space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FA7577-EC3D-49AA-86C6-59C633687AAD}"/>
              </a:ext>
            </a:extLst>
          </p:cNvPr>
          <p:cNvSpPr txBox="1"/>
          <p:nvPr/>
        </p:nvSpPr>
        <p:spPr>
          <a:xfrm>
            <a:off x="4210378" y="2189819"/>
            <a:ext cx="445393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Positions in x-y space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B7913AE3-C42F-4E1C-A709-5F81BFAA259B}"/>
              </a:ext>
            </a:extLst>
          </p:cNvPr>
          <p:cNvSpPr/>
          <p:nvPr/>
        </p:nvSpPr>
        <p:spPr>
          <a:xfrm>
            <a:off x="3500204" y="1945469"/>
            <a:ext cx="607101" cy="535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D45338D4-8BE8-481C-9F39-0ED4DE83E0A7}"/>
              </a:ext>
            </a:extLst>
          </p:cNvPr>
          <p:cNvSpPr/>
          <p:nvPr/>
        </p:nvSpPr>
        <p:spPr>
          <a:xfrm>
            <a:off x="3603276" y="2402185"/>
            <a:ext cx="504029" cy="535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75454D-D81D-486F-9D65-49F826C1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5" y="2555820"/>
            <a:ext cx="5276657" cy="42731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C772EA-28E4-49D9-9FC8-7022A0B0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90" y="2566591"/>
            <a:ext cx="5329004" cy="427315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C6344CB-68AC-4456-9F14-60480645ACE8}"/>
              </a:ext>
            </a:extLst>
          </p:cNvPr>
          <p:cNvSpPr txBox="1"/>
          <p:nvPr/>
        </p:nvSpPr>
        <p:spPr>
          <a:xfrm>
            <a:off x="6658892" y="2897031"/>
            <a:ext cx="5390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Using smaller bins in k-b space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8B5A6A6-1BD9-4D10-9D07-79ACC0B02F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30" y="2697898"/>
            <a:ext cx="2143393" cy="16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C4157E8-44A3-424C-A005-A1A81D25E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9" y="1576606"/>
            <a:ext cx="2448415" cy="254577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sz="4000" dirty="0">
                <a:latin typeface="Consolas" panose="020B0609020204030204" pitchFamily="49" charset="0"/>
              </a:rPr>
              <a:t>Examples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4C2394-78A7-42BF-9061-0777885D1CAD}"/>
              </a:ext>
            </a:extLst>
          </p:cNvPr>
          <p:cNvSpPr txBox="1"/>
          <p:nvPr/>
        </p:nvSpPr>
        <p:spPr>
          <a:xfrm>
            <a:off x="415369" y="1076052"/>
            <a:ext cx="1072844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Gamma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F91AC9-3E2A-49D8-A697-4ED0373EFB78}"/>
              </a:ext>
            </a:extLst>
          </p:cNvPr>
          <p:cNvSpPr txBox="1"/>
          <p:nvPr/>
        </p:nvSpPr>
        <p:spPr>
          <a:xfrm>
            <a:off x="547451" y="1844371"/>
            <a:ext cx="2068333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1GeV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Local max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7FCC80-013A-43C9-80FA-56C10BD3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16" y="1557777"/>
            <a:ext cx="3052716" cy="252570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425221-7446-4380-914B-E68D37EF528C}"/>
              </a:ext>
            </a:extLst>
          </p:cNvPr>
          <p:cNvCxnSpPr>
            <a:cxnSpLocks/>
          </p:cNvCxnSpPr>
          <p:nvPr/>
        </p:nvCxnSpPr>
        <p:spPr>
          <a:xfrm>
            <a:off x="2765687" y="2815725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BFD7E41-E22F-445B-9015-EFBD6662BAEA}"/>
              </a:ext>
            </a:extLst>
          </p:cNvPr>
          <p:cNvCxnSpPr>
            <a:cxnSpLocks/>
          </p:cNvCxnSpPr>
          <p:nvPr/>
        </p:nvCxnSpPr>
        <p:spPr>
          <a:xfrm>
            <a:off x="7002906" y="2945640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427BF363-6F03-4665-B122-7AB1CBEF5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64" y="1604135"/>
            <a:ext cx="3126122" cy="25256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DD86786-1DB9-4450-948B-ECC69988DF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0" y="4037993"/>
            <a:ext cx="2337057" cy="280175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1F92AD-4879-40BA-8FD0-62F3CD29E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97" y="4227562"/>
            <a:ext cx="3019636" cy="252569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69D120D-D812-4ABF-98C8-916B19EA8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64" y="4227563"/>
            <a:ext cx="3149006" cy="2525698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FA58950-B64C-4CE9-A4D3-58B922593811}"/>
              </a:ext>
            </a:extLst>
          </p:cNvPr>
          <p:cNvCxnSpPr>
            <a:cxnSpLocks/>
          </p:cNvCxnSpPr>
          <p:nvPr/>
        </p:nvCxnSpPr>
        <p:spPr>
          <a:xfrm>
            <a:off x="2765687" y="5621384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12A6EA3-1B4B-4B5C-B9F2-B4693FA6D4E9}"/>
              </a:ext>
            </a:extLst>
          </p:cNvPr>
          <p:cNvCxnSpPr>
            <a:cxnSpLocks/>
          </p:cNvCxnSpPr>
          <p:nvPr/>
        </p:nvCxnSpPr>
        <p:spPr>
          <a:xfrm>
            <a:off x="7002906" y="5490412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5266876-273F-4F7E-B1FA-E0C757CBC73F}"/>
              </a:ext>
            </a:extLst>
          </p:cNvPr>
          <p:cNvSpPr txBox="1"/>
          <p:nvPr/>
        </p:nvSpPr>
        <p:spPr>
          <a:xfrm>
            <a:off x="540295" y="4178572"/>
            <a:ext cx="2068333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5GeV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Local max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sz="4000" dirty="0">
                <a:latin typeface="Consolas" panose="020B0609020204030204" pitchFamily="49" charset="0"/>
              </a:rPr>
              <a:t>Examples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4C2394-78A7-42BF-9061-0777885D1CAD}"/>
              </a:ext>
            </a:extLst>
          </p:cNvPr>
          <p:cNvSpPr txBox="1"/>
          <p:nvPr/>
        </p:nvSpPr>
        <p:spPr>
          <a:xfrm>
            <a:off x="415369" y="1076052"/>
            <a:ext cx="1072844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Gamma &amp; pion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425221-7446-4380-914B-E68D37EF528C}"/>
              </a:ext>
            </a:extLst>
          </p:cNvPr>
          <p:cNvCxnSpPr>
            <a:cxnSpLocks/>
          </p:cNvCxnSpPr>
          <p:nvPr/>
        </p:nvCxnSpPr>
        <p:spPr>
          <a:xfrm>
            <a:off x="3267857" y="2945640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BFD7E41-E22F-445B-9015-EFBD6662BAEA}"/>
              </a:ext>
            </a:extLst>
          </p:cNvPr>
          <p:cNvCxnSpPr>
            <a:cxnSpLocks/>
          </p:cNvCxnSpPr>
          <p:nvPr/>
        </p:nvCxnSpPr>
        <p:spPr>
          <a:xfrm>
            <a:off x="7320197" y="2955875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FA58950-B64C-4CE9-A4D3-58B922593811}"/>
              </a:ext>
            </a:extLst>
          </p:cNvPr>
          <p:cNvCxnSpPr>
            <a:cxnSpLocks/>
          </p:cNvCxnSpPr>
          <p:nvPr/>
        </p:nvCxnSpPr>
        <p:spPr>
          <a:xfrm>
            <a:off x="3267857" y="5583909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12A6EA3-1B4B-4B5C-B9F2-B4693FA6D4E9}"/>
              </a:ext>
            </a:extLst>
          </p:cNvPr>
          <p:cNvCxnSpPr>
            <a:cxnSpLocks/>
          </p:cNvCxnSpPr>
          <p:nvPr/>
        </p:nvCxnSpPr>
        <p:spPr>
          <a:xfrm>
            <a:off x="7490087" y="5583909"/>
            <a:ext cx="8994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A06D725-DB8B-46FC-9475-505CAEF9A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3" y="1674629"/>
            <a:ext cx="2792476" cy="24626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AB58FF-2F29-465C-A044-F9257642B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5" y="1793590"/>
            <a:ext cx="3087527" cy="25183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BF3DCC-49BD-4B2D-85BA-FEBBB940C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36" y="1567414"/>
            <a:ext cx="3483841" cy="27769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7AD04A-BA66-4780-9E11-B9A6055F9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2" y="4401875"/>
            <a:ext cx="2908071" cy="23962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FCBF8B-4D23-4B90-B299-A3F4E6603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42" y="4424905"/>
            <a:ext cx="2968501" cy="24148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C1923F-9250-4954-9A7D-F927C6ACD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06" y="4286258"/>
            <a:ext cx="3149632" cy="25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4F1A04-2FB2-4865-8A5E-80AB2D8ACC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8255"/>
                <a:ext cx="10515600" cy="1325563"/>
              </a:xfrm>
            </p:spPr>
            <p:txBody>
              <a:bodyPr/>
              <a:lstStyle/>
              <a:p>
                <a:r>
                  <a:rPr lang="en-US" altLang="zh-CN" sz="4000" dirty="0">
                    <a:latin typeface="Consolas" panose="020B0609020204030204" pitchFamily="49" charset="0"/>
                  </a:rPr>
                  <a:t>Performance for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4F1A04-2FB2-4865-8A5E-80AB2D8AC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8255"/>
                <a:ext cx="10515600" cy="1325563"/>
              </a:xfrm>
              <a:blipFill>
                <a:blip r:embed="rId2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3" y="2455343"/>
            <a:ext cx="4927630" cy="3394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23" y="1321333"/>
            <a:ext cx="2950311" cy="2223049"/>
          </a:xfrm>
          <a:prstGeom prst="rect">
            <a:avLst/>
          </a:prstGeom>
        </p:spPr>
      </p:pic>
      <p:sp>
        <p:nvSpPr>
          <p:cNvPr id="6" name="右大括号 5"/>
          <p:cNvSpPr/>
          <p:nvPr/>
        </p:nvSpPr>
        <p:spPr>
          <a:xfrm>
            <a:off x="7971905" y="2748393"/>
            <a:ext cx="149629" cy="13300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6" idx="1"/>
          </p:cNvCxnSpPr>
          <p:nvPr/>
        </p:nvCxnSpPr>
        <p:spPr>
          <a:xfrm flipV="1">
            <a:off x="8121534" y="2422092"/>
            <a:ext cx="1030778" cy="392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23" y="3611550"/>
            <a:ext cx="2936129" cy="23159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71613"/>
            <a:ext cx="2736704" cy="20572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21364"/>
            <a:ext cx="2572971" cy="2308297"/>
          </a:xfrm>
          <a:prstGeom prst="rect">
            <a:avLst/>
          </a:prstGeom>
        </p:spPr>
      </p:pic>
      <p:sp>
        <p:nvSpPr>
          <p:cNvPr id="23" name="左大括号 22"/>
          <p:cNvSpPr/>
          <p:nvPr/>
        </p:nvSpPr>
        <p:spPr>
          <a:xfrm>
            <a:off x="3616036" y="2748393"/>
            <a:ext cx="357448" cy="221430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3117273" y="3208713"/>
            <a:ext cx="435132" cy="6520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5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Summary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5517136" y="29737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632" y="1553008"/>
                <a:ext cx="11069581" cy="473141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Hough transformation is done preliminarily</a:t>
                </a:r>
              </a:p>
              <a:p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For low energy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𝛾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(1GeV), nearly 20% are too short to form a track line</a:t>
                </a:r>
              </a:p>
              <a:p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About 1%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𝛾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start EM shower in the center of </a:t>
                </a:r>
                <a:r>
                  <a:rPr lang="en-US" altLang="zh-CN" sz="3200" dirty="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Ecal</a:t>
                </a:r>
                <a:endPara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>
                  <a:buNone/>
                </a:pPr>
                <a:endPara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632" y="1553008"/>
                <a:ext cx="11069581" cy="4731414"/>
              </a:xfrm>
              <a:blipFill>
                <a:blip r:embed="rId2"/>
                <a:stretch>
                  <a:fillRect l="-1267" t="-2706" r="-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C6E107-5A4B-4A7E-B2E8-47AFB08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9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Next Step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5517136" y="29737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632" y="1471353"/>
                <a:ext cx="11069581" cy="48130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𝛾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with a slope</a:t>
                </a:r>
              </a:p>
              <a:p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Performance for hadron</a:t>
                </a:r>
              </a:p>
              <a:p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 incident particles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632" y="1471353"/>
                <a:ext cx="11069581" cy="4813069"/>
              </a:xfrm>
              <a:blipFill>
                <a:blip r:embed="rId2"/>
                <a:stretch>
                  <a:fillRect l="-1267" t="-3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C6E107-5A4B-4A7E-B2E8-47AFB08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1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36" y="2449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8800" b="1" dirty="0">
                <a:latin typeface="Consolas" panose="020B0609020204030204" pitchFamily="49" charset="0"/>
              </a:rPr>
              <a:t>Back up</a:t>
            </a:r>
            <a:endParaRPr lang="zh-CN" altLang="en-US" sz="8800" b="1" dirty="0"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5517136" y="29737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45AFD7-3D9F-4919-A558-ADE91BC8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11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Hough transformation in detail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5517136" y="29737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9518" y="1553009"/>
                <a:ext cx="4354253" cy="605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𝑦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𝑘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−1800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𝑏</m:t>
                      </m:r>
                    </m:oMath>
                  </m:oMathPara>
                </a14:m>
                <a:endPara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9518" y="1553009"/>
                <a:ext cx="4354253" cy="6055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A783B-0A99-49D5-A5C1-134C05A8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A5960BD-8CFA-42AE-B1C9-F6DA49EDB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4448" y="1180724"/>
                <a:ext cx="5187685" cy="1253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−1880</m:t>
                          </m:r>
                        </m:e>
                      </m:d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𝑦</m:t>
                      </m:r>
                    </m:oMath>
                  </m:oMathPara>
                </a14:m>
                <a:endParaRPr lang="en-US" altLang="zh-CN" sz="3200" b="0" i="1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3200" b="0" i="1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−80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−1800</m:t>
                          </m:r>
                        </m:e>
                      </m:d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𝑦</m:t>
                      </m:r>
                    </m:oMath>
                  </m:oMathPara>
                </a14:m>
                <a:endParaRPr lang="en-US" altLang="zh-CN" sz="3200" b="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A5960BD-8CFA-42AE-B1C9-F6DA49EDB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48" y="1180724"/>
                <a:ext cx="5187685" cy="1253136"/>
              </a:xfrm>
              <a:prstGeom prst="rect">
                <a:avLst/>
              </a:prstGeom>
              <a:blipFill>
                <a:blip r:embed="rId3"/>
                <a:stretch>
                  <a:fillRect b="-5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46F9AEC-E01B-4755-8DCE-86DB339C9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1" y="2598966"/>
            <a:ext cx="4894495" cy="3884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BC487E5-DCC4-4F7E-9EB7-CF8023CFB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1" y="2598966"/>
            <a:ext cx="4775132" cy="3957403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52838C5-13EF-4D53-A28F-FFDECBE7ADC7}"/>
              </a:ext>
            </a:extLst>
          </p:cNvPr>
          <p:cNvSpPr txBox="1">
            <a:spLocks/>
          </p:cNvSpPr>
          <p:nvPr/>
        </p:nvSpPr>
        <p:spPr>
          <a:xfrm>
            <a:off x="1882506" y="2828816"/>
            <a:ext cx="3567335" cy="60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x-y space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ABF61B0-19B7-46D0-844C-57B4C1AA51D4}"/>
              </a:ext>
            </a:extLst>
          </p:cNvPr>
          <p:cNvSpPr txBox="1">
            <a:spLocks/>
          </p:cNvSpPr>
          <p:nvPr/>
        </p:nvSpPr>
        <p:spPr>
          <a:xfrm>
            <a:off x="8287387" y="2828816"/>
            <a:ext cx="3567335" cy="60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k’-b’ space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87CE5A6-F040-42B8-BCE8-60662BAB8E4B}"/>
              </a:ext>
            </a:extLst>
          </p:cNvPr>
          <p:cNvCxnSpPr>
            <a:cxnSpLocks/>
          </p:cNvCxnSpPr>
          <p:nvPr/>
        </p:nvCxnSpPr>
        <p:spPr>
          <a:xfrm>
            <a:off x="8814216" y="1648918"/>
            <a:ext cx="0" cy="3372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5BEB2D8E-4505-4882-88AF-36769B81777F}"/>
              </a:ext>
            </a:extLst>
          </p:cNvPr>
          <p:cNvSpPr/>
          <p:nvPr/>
        </p:nvSpPr>
        <p:spPr>
          <a:xfrm>
            <a:off x="6454883" y="1762747"/>
            <a:ext cx="1722730" cy="791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C53EECE-5918-47A5-BDD0-B58C641E100B}"/>
              </a:ext>
            </a:extLst>
          </p:cNvPr>
          <p:cNvSpPr/>
          <p:nvPr/>
        </p:nvSpPr>
        <p:spPr>
          <a:xfrm>
            <a:off x="10320731" y="1986197"/>
            <a:ext cx="419722" cy="4476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C04D49AB-EB2C-47E2-83E1-D8ED4FE33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9458" y="1504504"/>
                <a:ext cx="606033" cy="605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𝑏</m:t>
                      </m:r>
                    </m:oMath>
                  </m:oMathPara>
                </a14:m>
                <a:endPara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C04D49AB-EB2C-47E2-83E1-D8ED4FE33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458" y="1504504"/>
                <a:ext cx="606033" cy="605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58A9CE26-7E05-4DAA-87E8-D2EE6AAE85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72426" y="1585778"/>
                <a:ext cx="606033" cy="605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𝑘</m:t>
                      </m:r>
                    </m:oMath>
                  </m:oMathPara>
                </a14:m>
                <a:endPara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58A9CE26-7E05-4DAA-87E8-D2EE6AAE8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426" y="1585778"/>
                <a:ext cx="606033" cy="6055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19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06F3740-EA9F-483D-B360-D4E3E71B0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2049687"/>
            <a:ext cx="3870042" cy="19013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E414077-D0B6-4B2C-8DDC-21F7A519D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40" y="2010221"/>
            <a:ext cx="3981166" cy="19407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5FE1378-94D8-4A01-8190-16CA92A1B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06" y="1987894"/>
            <a:ext cx="3981166" cy="19490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E9040A-E12B-4ED7-BEF6-2F98F9B33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4344574"/>
            <a:ext cx="3911459" cy="19013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EA941C4-CE28-44EE-964E-7E28436DF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57" y="4344574"/>
            <a:ext cx="3860029" cy="19013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5105DFC-4097-4943-A60A-BAD7BCFF6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06" y="4344573"/>
            <a:ext cx="3898024" cy="1901309"/>
          </a:xfrm>
          <a:prstGeom prst="rect">
            <a:avLst/>
          </a:prstGeom>
        </p:spPr>
      </p:pic>
      <p:sp>
        <p:nvSpPr>
          <p:cNvPr id="30" name="标题 1">
            <a:extLst>
              <a:ext uri="{FF2B5EF4-FFF2-40B4-BE49-F238E27FC236}">
                <a16:creationId xmlns:a16="http://schemas.microsoft.com/office/drawing/2014/main" id="{BEC7AD10-E952-4D6C-AF54-FC696E7A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1917180" cy="105354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onsolas" panose="020B0609020204030204" pitchFamily="49" charset="0"/>
              </a:rPr>
              <a:t>Longitudinal energy distribution of Gamma</a:t>
            </a:r>
            <a:endParaRPr lang="zh-CN" altLang="en-US" sz="3600" dirty="0">
              <a:latin typeface="Consolas" panose="020B0609020204030204" pitchFamily="49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09D8A80-032F-43A3-9D27-A9F8D53BC2B5}"/>
              </a:ext>
            </a:extLst>
          </p:cNvPr>
          <p:cNvCxnSpPr/>
          <p:nvPr/>
        </p:nvCxnSpPr>
        <p:spPr>
          <a:xfrm flipV="1">
            <a:off x="1334125" y="1987894"/>
            <a:ext cx="0" cy="1849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C1D6482-14F6-4B3A-9ED8-8FB62AEBAD57}"/>
              </a:ext>
            </a:extLst>
          </p:cNvPr>
          <p:cNvCxnSpPr/>
          <p:nvPr/>
        </p:nvCxnSpPr>
        <p:spPr>
          <a:xfrm flipV="1">
            <a:off x="1763843" y="4281231"/>
            <a:ext cx="0" cy="1849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9646AE5-F804-49E7-864D-C0F544B02AE9}"/>
              </a:ext>
            </a:extLst>
          </p:cNvPr>
          <p:cNvCxnSpPr/>
          <p:nvPr/>
        </p:nvCxnSpPr>
        <p:spPr>
          <a:xfrm flipV="1">
            <a:off x="9881017" y="4281231"/>
            <a:ext cx="0" cy="1849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内容占位符 2">
                <a:extLst>
                  <a:ext uri="{FF2B5EF4-FFF2-40B4-BE49-F238E27FC236}">
                    <a16:creationId xmlns:a16="http://schemas.microsoft.com/office/drawing/2014/main" id="{DF03B5D2-414E-4EFA-BBBC-CD2D7D4796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1108" y="1412440"/>
                <a:ext cx="732731" cy="575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5" name="内容占位符 2">
                <a:extLst>
                  <a:ext uri="{FF2B5EF4-FFF2-40B4-BE49-F238E27FC236}">
                    <a16:creationId xmlns:a16="http://schemas.microsoft.com/office/drawing/2014/main" id="{DF03B5D2-414E-4EFA-BBBC-CD2D7D479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08" y="1412440"/>
                <a:ext cx="732731" cy="575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CEC67BAA-B809-469A-8FA1-9EEBBC4AB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7134" y="3880912"/>
                <a:ext cx="732731" cy="575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CEC67BAA-B809-469A-8FA1-9EEBBC4AB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4" y="3880912"/>
                <a:ext cx="732731" cy="5754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内容占位符 2">
                <a:extLst>
                  <a:ext uri="{FF2B5EF4-FFF2-40B4-BE49-F238E27FC236}">
                    <a16:creationId xmlns:a16="http://schemas.microsoft.com/office/drawing/2014/main" id="{ADB2A720-6A5C-4456-83BB-10720F4BCD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5488" y="3927998"/>
                <a:ext cx="732731" cy="575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7" name="内容占位符 2">
                <a:extLst>
                  <a:ext uri="{FF2B5EF4-FFF2-40B4-BE49-F238E27FC236}">
                    <a16:creationId xmlns:a16="http://schemas.microsoft.com/office/drawing/2014/main" id="{ADB2A720-6A5C-4456-83BB-10720F4BC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88" y="3927998"/>
                <a:ext cx="732731" cy="575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2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06F3740-EA9F-483D-B360-D4E3E71B0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2049687"/>
            <a:ext cx="3870042" cy="19013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E414077-D0B6-4B2C-8DDC-21F7A519D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40" y="2010221"/>
            <a:ext cx="3981166" cy="19407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5FE1378-94D8-4A01-8190-16CA92A1B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06" y="1987894"/>
            <a:ext cx="3981166" cy="19490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E9040A-E12B-4ED7-BEF6-2F98F9B33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4344574"/>
            <a:ext cx="3911459" cy="19013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EA941C4-CE28-44EE-964E-7E28436DF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57" y="4344574"/>
            <a:ext cx="3860029" cy="19013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5105DFC-4097-4943-A60A-BAD7BCFF6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06" y="4344573"/>
            <a:ext cx="3898024" cy="1901309"/>
          </a:xfrm>
          <a:prstGeom prst="rect">
            <a:avLst/>
          </a:prstGeom>
        </p:spPr>
      </p:pic>
      <p:sp>
        <p:nvSpPr>
          <p:cNvPr id="30" name="标题 1">
            <a:extLst>
              <a:ext uri="{FF2B5EF4-FFF2-40B4-BE49-F238E27FC236}">
                <a16:creationId xmlns:a16="http://schemas.microsoft.com/office/drawing/2014/main" id="{BEC7AD10-E952-4D6C-AF54-FC696E7A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1917180" cy="105354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onsolas" panose="020B0609020204030204" pitchFamily="49" charset="0"/>
              </a:rPr>
              <a:t>Longitudinal energy distribution of Gamma</a:t>
            </a:r>
            <a:endParaRPr lang="zh-CN" altLang="en-US" sz="3600" dirty="0">
              <a:latin typeface="Consolas" panose="020B0609020204030204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FFF3EC-E39F-4F96-92BC-6D5F5B43B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32" y="1292387"/>
            <a:ext cx="7039678" cy="49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53275C-CCAF-444A-8BB9-A50EEA6B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68" y="2145005"/>
            <a:ext cx="8591550" cy="3705225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CAEBF40-36B3-4EFD-9EA7-D5680A12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20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Consolas" panose="020B0609020204030204" pitchFamily="49" charset="0"/>
              </a:rPr>
              <a:t>ECal</a:t>
            </a:r>
            <a:r>
              <a:rPr lang="en-US" altLang="zh-CN" dirty="0">
                <a:latin typeface="Consolas" panose="020B0609020204030204" pitchFamily="49" charset="0"/>
              </a:rPr>
              <a:t> on CEPC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7CB26384-5C40-431F-BFDC-A2ECE12AC3C9}"/>
              </a:ext>
            </a:extLst>
          </p:cNvPr>
          <p:cNvCxnSpPr>
            <a:cxnSpLocks/>
          </p:cNvCxnSpPr>
          <p:nvPr/>
        </p:nvCxnSpPr>
        <p:spPr>
          <a:xfrm flipV="1">
            <a:off x="6096000" y="4418319"/>
            <a:ext cx="1165412" cy="560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3DE4726-D497-48F7-8F34-45C375801678}"/>
              </a:ext>
            </a:extLst>
          </p:cNvPr>
          <p:cNvCxnSpPr>
            <a:cxnSpLocks/>
          </p:cNvCxnSpPr>
          <p:nvPr/>
        </p:nvCxnSpPr>
        <p:spPr>
          <a:xfrm flipV="1">
            <a:off x="6096000" y="3621101"/>
            <a:ext cx="0" cy="1358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FCBFD71-27FC-4066-8082-334F3545E735}"/>
              </a:ext>
            </a:extLst>
          </p:cNvPr>
          <p:cNvCxnSpPr>
            <a:cxnSpLocks/>
          </p:cNvCxnSpPr>
          <p:nvPr/>
        </p:nvCxnSpPr>
        <p:spPr>
          <a:xfrm>
            <a:off x="6095999" y="4979254"/>
            <a:ext cx="2064445" cy="622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2D7FB2E-76F7-4F01-97BA-0A9EA6EDEB1D}"/>
              </a:ext>
            </a:extLst>
          </p:cNvPr>
          <p:cNvSpPr txBox="1"/>
          <p:nvPr/>
        </p:nvSpPr>
        <p:spPr>
          <a:xfrm>
            <a:off x="6717532" y="379591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endParaRPr lang="zh-CN" altLang="en-US" sz="32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9CBBA29-B139-4F26-9223-CFCD440FFBC3}"/>
              </a:ext>
            </a:extLst>
          </p:cNvPr>
          <p:cNvSpPr txBox="1"/>
          <p:nvPr/>
        </p:nvSpPr>
        <p:spPr>
          <a:xfrm>
            <a:off x="6095999" y="31667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endParaRPr lang="zh-CN" altLang="en-US" sz="32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B3B9A8-32F5-4820-A01A-9A9A37D5A757}"/>
              </a:ext>
            </a:extLst>
          </p:cNvPr>
          <p:cNvSpPr txBox="1"/>
          <p:nvPr/>
        </p:nvSpPr>
        <p:spPr>
          <a:xfrm>
            <a:off x="8160444" y="54335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endParaRPr lang="zh-CN" altLang="en-US" sz="32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Outline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48E9B1-6D05-43C1-8FFF-515B47ED7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078" y="1325563"/>
                <a:ext cx="117610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Motivation of Hough transformation</a:t>
                </a:r>
              </a:p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Definition of </a:t>
                </a:r>
                <a:r>
                  <a:rPr lang="en-US" altLang="zh-CN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local maximum</a:t>
                </a:r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and </a:t>
                </a:r>
                <a:r>
                  <a:rPr lang="en-US" altLang="zh-CN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Hough transformation</a:t>
                </a:r>
              </a:p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Implementation</a:t>
                </a:r>
              </a:p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Examples</a:t>
                </a:r>
              </a:p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Performance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in different energies</a:t>
                </a:r>
              </a:p>
              <a:p>
                <a:r>
                  <a: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Summary and next step</a:t>
                </a:r>
              </a:p>
              <a:p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48E9B1-6D05-43C1-8FFF-515B47ED7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078" y="1325563"/>
                <a:ext cx="11761033" cy="4351338"/>
              </a:xfrm>
              <a:blipFill>
                <a:blip r:embed="rId2"/>
                <a:stretch>
                  <a:fillRect l="-93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1F24DA-3735-4564-BBCB-E1B4614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9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Consolas" panose="020B0609020204030204" pitchFamily="49" charset="0"/>
              </a:rPr>
              <a:t>Motivation of Hough transformation</a:t>
            </a:r>
            <a:endParaRPr lang="zh-CN" alt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48E9B1-6D05-43C1-8FFF-515B47ED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50" y="1580004"/>
            <a:ext cx="11761033" cy="1004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To find the tracks of gamma/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mip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/hadron, </a:t>
            </a: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doing Hough transformation with </a:t>
            </a:r>
            <a:r>
              <a:rPr lang="en-US" altLang="zh-CN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local maximums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1F24DA-3735-4564-BBCB-E1B4614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A22165-CE02-4C5B-B195-228CA9B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" y="3309565"/>
            <a:ext cx="4071067" cy="30695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61B23A-3F7D-49D1-8FF5-203519C36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7" y="3429000"/>
            <a:ext cx="4071066" cy="2902417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3584A58-2BF3-43F8-A130-53A4621B330C}"/>
              </a:ext>
            </a:extLst>
          </p:cNvPr>
          <p:cNvCxnSpPr/>
          <p:nvPr/>
        </p:nvCxnSpPr>
        <p:spPr>
          <a:xfrm>
            <a:off x="5263763" y="4643562"/>
            <a:ext cx="12642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22E758E-2AD0-4772-AB5A-7D031FCA9ACB}"/>
              </a:ext>
            </a:extLst>
          </p:cNvPr>
          <p:cNvSpPr txBox="1">
            <a:spLocks/>
          </p:cNvSpPr>
          <p:nvPr/>
        </p:nvSpPr>
        <p:spPr>
          <a:xfrm>
            <a:off x="2351910" y="2856987"/>
            <a:ext cx="1321593" cy="57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origin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EA9D16F-105D-43FD-BE0F-CFFFCB9581B3}"/>
              </a:ext>
            </a:extLst>
          </p:cNvPr>
          <p:cNvSpPr txBox="1">
            <a:spLocks/>
          </p:cNvSpPr>
          <p:nvPr/>
        </p:nvSpPr>
        <p:spPr>
          <a:xfrm>
            <a:off x="7174730" y="2908489"/>
            <a:ext cx="2764400" cy="57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local maximums</a:t>
            </a:r>
          </a:p>
        </p:txBody>
      </p:sp>
    </p:spTree>
    <p:extLst>
      <p:ext uri="{BB962C8B-B14F-4D97-AF65-F5344CB8AC3E}">
        <p14:creationId xmlns:p14="http://schemas.microsoft.com/office/powerpoint/2010/main" val="337900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09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Local maximum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5517136" y="29737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079" y="1206734"/>
                <a:ext cx="7814022" cy="5139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3200" b="0" i="1" u="sng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&gt;5</m:t>
                    </m:r>
                    <m:r>
                      <a:rPr lang="en-US" altLang="zh-CN" sz="3200" b="0" i="1" u="sng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𝑀𝑒𝑉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 greater than both sides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079" y="1206734"/>
                <a:ext cx="7814022" cy="513996"/>
              </a:xfrm>
              <a:blipFill>
                <a:blip r:embed="rId2"/>
                <a:stretch>
                  <a:fillRect t="-38095" b="-29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7E2A5E-0C8A-4E4C-942B-55BAF673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E3C8A7-8F66-4611-90C8-0EA8F36D2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5" y="1979857"/>
            <a:ext cx="5079670" cy="487814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C30BDDE-438D-4601-83A1-29FC712A5AA2}"/>
              </a:ext>
            </a:extLst>
          </p:cNvPr>
          <p:cNvCxnSpPr/>
          <p:nvPr/>
        </p:nvCxnSpPr>
        <p:spPr>
          <a:xfrm>
            <a:off x="3702570" y="4684426"/>
            <a:ext cx="4434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D91B4F0-785C-4E67-ACA1-13BEEBD8E432}"/>
              </a:ext>
            </a:extLst>
          </p:cNvPr>
          <p:cNvCxnSpPr>
            <a:cxnSpLocks/>
          </p:cNvCxnSpPr>
          <p:nvPr/>
        </p:nvCxnSpPr>
        <p:spPr>
          <a:xfrm flipH="1">
            <a:off x="6325849" y="3486978"/>
            <a:ext cx="1863252" cy="8002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D16FB4C-F097-4B59-9E9B-6DE4CF248D66}"/>
              </a:ext>
            </a:extLst>
          </p:cNvPr>
          <p:cNvCxnSpPr>
            <a:cxnSpLocks/>
          </p:cNvCxnSpPr>
          <p:nvPr/>
        </p:nvCxnSpPr>
        <p:spPr>
          <a:xfrm flipH="1">
            <a:off x="5517137" y="3260361"/>
            <a:ext cx="2671964" cy="11649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B9086AD-D037-4704-85D5-F5236B8EABBA}"/>
              </a:ext>
            </a:extLst>
          </p:cNvPr>
          <p:cNvCxnSpPr>
            <a:cxnSpLocks/>
          </p:cNvCxnSpPr>
          <p:nvPr/>
        </p:nvCxnSpPr>
        <p:spPr>
          <a:xfrm flipH="1" flipV="1">
            <a:off x="5996067" y="2600794"/>
            <a:ext cx="2351458" cy="5536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A5586C63-AC83-4235-803C-B2A57E86F26F}"/>
              </a:ext>
            </a:extLst>
          </p:cNvPr>
          <p:cNvSpPr txBox="1">
            <a:spLocks/>
          </p:cNvSpPr>
          <p:nvPr/>
        </p:nvSpPr>
        <p:spPr>
          <a:xfrm>
            <a:off x="8281078" y="3060758"/>
            <a:ext cx="3402243" cy="513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Local maximum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1180407" y="1629295"/>
            <a:ext cx="124691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530" y="2197907"/>
                <a:ext cx="7814022" cy="9565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3200" dirty="0" err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mip</a:t>
                </a:r>
                <a:endPara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0" y="2197907"/>
                <a:ext cx="7814022" cy="956529"/>
              </a:xfrm>
              <a:prstGeom prst="rect">
                <a:avLst/>
              </a:prstGeom>
              <a:blipFill>
                <a:blip r:embed="rId4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27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Hough transformation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5517136" y="29737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9518" y="1553009"/>
                <a:ext cx="4354253" cy="605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𝑦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𝑘𝑥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𝑏</m:t>
                      </m:r>
                    </m:oMath>
                  </m:oMathPara>
                </a14:m>
                <a:endPara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09BCE6DE-D7D8-4AC0-A597-356373D11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9518" y="1553009"/>
                <a:ext cx="4354253" cy="6055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A783B-0A99-49D5-A5C1-134C05A8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A5960BD-8CFA-42AE-B1C9-F6DA49EDB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1686" y="1553009"/>
                <a:ext cx="4295770" cy="605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𝑏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𝑥𝑘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𝑦</m:t>
                      </m:r>
                    </m:oMath>
                  </m:oMathPara>
                </a14:m>
                <a:endPara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A5960BD-8CFA-42AE-B1C9-F6DA49EDB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86" y="1553009"/>
                <a:ext cx="4295770" cy="605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46F9AEC-E01B-4755-8DCE-86DB339C9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1" y="2598966"/>
            <a:ext cx="4894495" cy="3884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BC487E5-DCC4-4F7E-9EB7-CF8023CFB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1" y="2598966"/>
            <a:ext cx="4775132" cy="3957403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52838C5-13EF-4D53-A28F-FFDECBE7ADC7}"/>
              </a:ext>
            </a:extLst>
          </p:cNvPr>
          <p:cNvSpPr txBox="1">
            <a:spLocks/>
          </p:cNvSpPr>
          <p:nvPr/>
        </p:nvSpPr>
        <p:spPr>
          <a:xfrm>
            <a:off x="1882506" y="2828816"/>
            <a:ext cx="3567335" cy="60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x-y space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9ABF61B0-19B7-46D0-844C-57B4C1AA51D4}"/>
              </a:ext>
            </a:extLst>
          </p:cNvPr>
          <p:cNvSpPr txBox="1">
            <a:spLocks/>
          </p:cNvSpPr>
          <p:nvPr/>
        </p:nvSpPr>
        <p:spPr>
          <a:xfrm>
            <a:off x="8287387" y="2828816"/>
            <a:ext cx="3567335" cy="60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k-b space</a:t>
            </a:r>
          </a:p>
        </p:txBody>
      </p:sp>
    </p:spTree>
    <p:extLst>
      <p:ext uri="{BB962C8B-B14F-4D97-AF65-F5344CB8AC3E}">
        <p14:creationId xmlns:p14="http://schemas.microsoft.com/office/powerpoint/2010/main" val="11197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sz="4000" dirty="0">
                <a:latin typeface="Consolas" panose="020B0609020204030204" pitchFamily="49" charset="0"/>
              </a:rPr>
              <a:t>Implementation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4C2394-78A7-42BF-9061-0777885D1CAD}"/>
              </a:ext>
            </a:extLst>
          </p:cNvPr>
          <p:cNvSpPr txBox="1"/>
          <p:nvPr/>
        </p:nvSpPr>
        <p:spPr>
          <a:xfrm>
            <a:off x="415369" y="1186913"/>
            <a:ext cx="1072844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Hough transformation using 2D local maximum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B8CFA-8B7A-4C43-933A-BD48B5A5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E1EA55-18ED-4F44-80CF-EAE053A1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" y="1722444"/>
            <a:ext cx="4026484" cy="41068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E4CD49F-62A8-4329-BD8A-B1DF658A53D9}"/>
              </a:ext>
            </a:extLst>
          </p:cNvPr>
          <p:cNvSpPr/>
          <p:nvPr/>
        </p:nvSpPr>
        <p:spPr>
          <a:xfrm>
            <a:off x="974361" y="2988112"/>
            <a:ext cx="1603947" cy="1603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F6ECCE0-4D48-425A-B9F6-5F1F2F7862CB}"/>
              </a:ext>
            </a:extLst>
          </p:cNvPr>
          <p:cNvCxnSpPr>
            <a:stCxn id="8" idx="2"/>
          </p:cNvCxnSpPr>
          <p:nvPr/>
        </p:nvCxnSpPr>
        <p:spPr>
          <a:xfrm flipH="1">
            <a:off x="1761344" y="4592060"/>
            <a:ext cx="14991" cy="1237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E68942CB-BF22-4617-969C-FEC3D2BC0AAC}"/>
              </a:ext>
            </a:extLst>
          </p:cNvPr>
          <p:cNvSpPr txBox="1"/>
          <p:nvPr/>
        </p:nvSpPr>
        <p:spPr>
          <a:xfrm>
            <a:off x="215500" y="5827364"/>
            <a:ext cx="570561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Only bars in superlayer 1~8 are used 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38009B8F-823B-496D-83D0-35F9A8CB2319}"/>
              </a:ext>
            </a:extLst>
          </p:cNvPr>
          <p:cNvSpPr/>
          <p:nvPr/>
        </p:nvSpPr>
        <p:spPr>
          <a:xfrm>
            <a:off x="4864308" y="3667814"/>
            <a:ext cx="2383436" cy="32706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6961172-63AE-4BFB-A8DD-781427CA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89" y="1885230"/>
            <a:ext cx="4765106" cy="394213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1E7A049-BF4A-4468-97C4-5B78EFD8169B}"/>
              </a:ext>
            </a:extLst>
          </p:cNvPr>
          <p:cNvSpPr txBox="1"/>
          <p:nvPr/>
        </p:nvSpPr>
        <p:spPr>
          <a:xfrm>
            <a:off x="4328293" y="3236039"/>
            <a:ext cx="353541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Hough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10811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sz="4000" dirty="0">
                <a:latin typeface="Consolas" panose="020B0609020204030204" pitchFamily="49" charset="0"/>
              </a:rPr>
              <a:t>Implementation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4C2394-78A7-42BF-9061-0777885D1CAD}"/>
              </a:ext>
            </a:extLst>
          </p:cNvPr>
          <p:cNvSpPr txBox="1"/>
          <p:nvPr/>
        </p:nvSpPr>
        <p:spPr>
          <a:xfrm>
            <a:off x="415369" y="1186913"/>
            <a:ext cx="1072844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 Divide k-b space into small bins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B8CFA-8B7A-4C43-933A-BD48B5A5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08D429-DF57-4FA9-99A6-6C920ABCC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84" y="1884408"/>
            <a:ext cx="6115988" cy="479153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A685B8A-5DB5-4DC8-9DBD-014B928F6F16}"/>
              </a:ext>
            </a:extLst>
          </p:cNvPr>
          <p:cNvSpPr txBox="1"/>
          <p:nvPr/>
        </p:nvSpPr>
        <p:spPr>
          <a:xfrm>
            <a:off x="494676" y="2592737"/>
            <a:ext cx="61159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Then count how many lines passing through each bin</a:t>
            </a:r>
          </a:p>
        </p:txBody>
      </p:sp>
    </p:spTree>
    <p:extLst>
      <p:ext uri="{BB962C8B-B14F-4D97-AF65-F5344CB8AC3E}">
        <p14:creationId xmlns:p14="http://schemas.microsoft.com/office/powerpoint/2010/main" val="348607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F1A04-2FB2-4865-8A5E-80AB2D8A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sz="4000" dirty="0">
                <a:latin typeface="Consolas" panose="020B0609020204030204" pitchFamily="49" charset="0"/>
              </a:rPr>
              <a:t>Implementation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4C2394-78A7-42BF-9061-0777885D1CAD}"/>
              </a:ext>
            </a:extLst>
          </p:cNvPr>
          <p:cNvSpPr txBox="1"/>
          <p:nvPr/>
        </p:nvSpPr>
        <p:spPr>
          <a:xfrm>
            <a:off x="415369" y="1186913"/>
            <a:ext cx="1072844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 Divide k-b space into small bins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B8CFA-8B7A-4C43-933A-BD48B5A5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08D429-DF57-4FA9-99A6-6C920ABCC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84" y="1884408"/>
            <a:ext cx="6115988" cy="479153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A685B8A-5DB5-4DC8-9DBD-014B928F6F16}"/>
              </a:ext>
            </a:extLst>
          </p:cNvPr>
          <p:cNvSpPr txBox="1"/>
          <p:nvPr/>
        </p:nvSpPr>
        <p:spPr>
          <a:xfrm>
            <a:off x="415369" y="2554574"/>
            <a:ext cx="6115988" cy="3451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Then count how many lines passing through each bin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If some bin has over 4 lines and no less than the rest of 8 bins next to it, transform this bin back to x-y space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FAAF7A-5B33-40C7-968A-9E123941B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0" y="4895225"/>
            <a:ext cx="3800475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F6CCE70-DF71-46E7-BDFA-252A79D47A24}"/>
              </a:ext>
            </a:extLst>
          </p:cNvPr>
          <p:cNvSpPr/>
          <p:nvPr/>
        </p:nvSpPr>
        <p:spPr>
          <a:xfrm>
            <a:off x="8610601" y="3874957"/>
            <a:ext cx="1350364" cy="5396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1605E9-0DE5-4BA6-9C89-7C5D2A681D39}"/>
              </a:ext>
            </a:extLst>
          </p:cNvPr>
          <p:cNvCxnSpPr/>
          <p:nvPr/>
        </p:nvCxnSpPr>
        <p:spPr>
          <a:xfrm flipH="1">
            <a:off x="6423285" y="4437089"/>
            <a:ext cx="2187315" cy="517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CA3F30-859E-4261-A066-252EDBFC8319}"/>
              </a:ext>
            </a:extLst>
          </p:cNvPr>
          <p:cNvCxnSpPr>
            <a:cxnSpLocks/>
          </p:cNvCxnSpPr>
          <p:nvPr/>
        </p:nvCxnSpPr>
        <p:spPr>
          <a:xfrm>
            <a:off x="9960966" y="4414603"/>
            <a:ext cx="171369" cy="5396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332</Words>
  <Application>Microsoft Office PowerPoint</Application>
  <PresentationFormat>宽屏</PresentationFormat>
  <Paragraphs>91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黑体</vt:lpstr>
      <vt:lpstr>Arial</vt:lpstr>
      <vt:lpstr>Cambria Math</vt:lpstr>
      <vt:lpstr>Consolas</vt:lpstr>
      <vt:lpstr>Office 主题​​</vt:lpstr>
      <vt:lpstr>Hough Transformation</vt:lpstr>
      <vt:lpstr>ECal on CEPC</vt:lpstr>
      <vt:lpstr>Outline</vt:lpstr>
      <vt:lpstr>Motivation of Hough transformation</vt:lpstr>
      <vt:lpstr>Local maximum</vt:lpstr>
      <vt:lpstr>Hough transformation</vt:lpstr>
      <vt:lpstr>Implementation</vt:lpstr>
      <vt:lpstr>Implementation</vt:lpstr>
      <vt:lpstr>Implementation</vt:lpstr>
      <vt:lpstr>Implementation</vt:lpstr>
      <vt:lpstr>Examples</vt:lpstr>
      <vt:lpstr>Examples</vt:lpstr>
      <vt:lpstr>Performance for γ</vt:lpstr>
      <vt:lpstr>Summary</vt:lpstr>
      <vt:lpstr>Next Step</vt:lpstr>
      <vt:lpstr>Back up</vt:lpstr>
      <vt:lpstr>Hough transformation in detail</vt:lpstr>
      <vt:lpstr>Longitudinal energy distribution of Gamma</vt:lpstr>
      <vt:lpstr>Longitudinal energy distribution of Gamma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量能器能量沉积事例显示 及 二次矩的计算</dc:title>
  <dc:creator>张 洋</dc:creator>
  <cp:lastModifiedBy>张 洋</cp:lastModifiedBy>
  <cp:revision>73</cp:revision>
  <dcterms:created xsi:type="dcterms:W3CDTF">2021-08-27T00:12:07Z</dcterms:created>
  <dcterms:modified xsi:type="dcterms:W3CDTF">2021-09-28T11:19:27Z</dcterms:modified>
</cp:coreProperties>
</file>