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91" r:id="rId4"/>
    <p:sldId id="271" r:id="rId5"/>
    <p:sldId id="290" r:id="rId6"/>
    <p:sldId id="297" r:id="rId7"/>
    <p:sldId id="294" r:id="rId8"/>
    <p:sldId id="289" r:id="rId9"/>
    <p:sldId id="284" r:id="rId10"/>
    <p:sldId id="286" r:id="rId11"/>
    <p:sldId id="299" r:id="rId12"/>
    <p:sldId id="269" r:id="rId13"/>
    <p:sldId id="280" r:id="rId14"/>
    <p:sldId id="292" r:id="rId15"/>
    <p:sldId id="274" r:id="rId16"/>
    <p:sldId id="282" r:id="rId17"/>
    <p:sldId id="287" r:id="rId18"/>
    <p:sldId id="300" r:id="rId19"/>
    <p:sldId id="28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6D57-6D8C-472B-BD13-09227334C5BA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7DCD6-4D15-4561-A68A-1D7257AECB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36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C864F-105E-443C-A4B3-0942E526871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70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276B9A-A6EA-4BD9-BE1A-23B01E0B5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60E7C7B-B299-4099-9D95-512BA2952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147983-E919-4ACF-B893-01B1B7A8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C09B4E-E5F2-4469-8A3F-26283936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BFDFCD-D7D0-4A6C-B8BC-FC27BB35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1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EC8656-37C5-4650-9EFD-5CF6458D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DCC1CC0-6C10-424C-86C6-C4146BEFD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C3FD99-8B2A-4BFB-9276-55059DF7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C7B3AD-DBD6-4F24-A391-63993116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9B36FF-3542-46A2-B721-2DDD080D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99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2D735C9-EC4B-4782-B8CA-B9D33B499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FB9949-3323-4E0F-B50B-D78404E19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A936E5-0A51-405B-A9F6-276173FA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ECFA17-6680-4C2A-831A-16931781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8812D4-352D-4527-833F-B1A8D0AC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38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3138E5-FA8D-45E0-ABB2-E9216636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AC56F4-7EB9-487F-8DE5-DD715DBBF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58BB76-9F60-4EB2-BC06-1E8DB005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20038C-8390-4892-AF4C-88B6730A3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816C9D-2E76-4D50-BE41-FCE67C4C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38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D4AA94-A0D4-435F-9E82-9AA7AB16E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917FAA-7379-4630-9230-E7C74A47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4B8393-B115-4E05-941A-63B9B981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ECC43F-EBB7-43EE-A95C-CA41411B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922C56-2693-41D6-9184-77CBB7D9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2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F42684-01B7-4F7A-830C-22A1EC4C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1F432F-D287-4326-BEA4-0BB506F37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29EC744-3492-4B12-89D0-062B214CE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FE7B0F-9410-4D43-AA3C-B9851B854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84B357-C771-4D16-B7A4-0DBA919F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E90B1C-A2C7-40B0-94BA-1CDEC8BC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75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05C6F5-E0F0-4B97-AD59-4816D89B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B638AC-6A53-4B53-9C58-14E8C0A9A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5D92838-778F-4C1A-980D-4D1692396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047FD0A-BC93-426A-AE35-9EB7FDE70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182202F-9F43-4BBF-A322-B7431CF10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1AA3BCA-96BD-42D0-9F02-24339F6C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045999-FD76-4BC2-B956-23972F5E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9CE542E-1DEF-41AC-8B18-61BA915E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55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4AAF8C-56D2-4305-8B99-9A7E68A7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8AD6375-21D4-47B3-AFB1-B40A9245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85605C-3DB7-4FD6-943A-B117909E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EA8168C-19B9-4FD3-91AE-EE025D869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83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0A6594A-1CDA-440C-9AF2-7A62DC13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98E3FA1-D95F-4F0B-A9C4-A5A42B6B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098AFC-6A9F-45EC-B284-9952C4E8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10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40E708-888B-48D5-9306-0F7D3BD0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C05B0A-C837-4591-9489-EA46CEC22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DE17BA0-A2A2-4234-A99A-84D1E02A1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F2AEB5D-BD2F-478B-B462-ED95776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B3BA2B-8031-4131-9956-D1AF8372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0B7B70-0417-4689-A65E-077E8020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47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8A825F-FB80-4635-9B45-3BAB53DFE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3828B8E-00CF-40A5-B0AB-FF3DE05B7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CF03FAB-71BA-45B5-AA35-3DE97657F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D579FC-DBFE-4402-B80B-4A2B60A0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3E8FF7-6C98-4D92-8AEA-BB7D3356C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B33CB6-0616-4316-BEE9-981DD3FD5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93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46DA9F3-2E4A-42D7-A85F-7CB09606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E37BE6-C941-4927-BA41-D2E28CCC7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473D03-41D9-42DD-9B96-5AFD8F0D1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539F-E5AD-4D38-86D3-BD33BB3274EE}" type="datetimeFigureOut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34B46C-32BB-4383-8B1C-3991212F1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BCF3C5-AE03-4838-B317-CEF9FC0EF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33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3BD81F-62C3-4369-A72E-90D1307AA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0389"/>
            <a:ext cx="9144000" cy="2387600"/>
          </a:xfrm>
        </p:spPr>
        <p:txBody>
          <a:bodyPr/>
          <a:lstStyle/>
          <a:p>
            <a:r>
              <a:rPr lang="en-US" altLang="zh-CN" b="1" dirty="0"/>
              <a:t>Garfield simulation with different gas mixtures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9E8E000-C4B5-4DE4-B8F1-BC28502F9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4634"/>
            <a:ext cx="9144000" cy="2387599"/>
          </a:xfrm>
        </p:spPr>
        <p:txBody>
          <a:bodyPr>
            <a:normAutofit/>
          </a:bodyPr>
          <a:lstStyle/>
          <a:p>
            <a:r>
              <a:rPr lang="en-US" altLang="zh-CN" u="sng" dirty="0" err="1"/>
              <a:t>Siman</a:t>
            </a:r>
            <a:r>
              <a:rPr lang="en-US" altLang="zh-CN" u="sng" dirty="0"/>
              <a:t> Liu</a:t>
            </a:r>
            <a:r>
              <a:rPr lang="en-US" altLang="zh-CN" dirty="0"/>
              <a:t>, Linghui Wu, Guang Zhao, </a:t>
            </a:r>
            <a:r>
              <a:rPr lang="en-US" altLang="zh-CN" dirty="0" err="1"/>
              <a:t>Shuiting</a:t>
            </a:r>
            <a:r>
              <a:rPr lang="en-US" altLang="zh-CN" dirty="0"/>
              <a:t> Xin , Weimin Song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Cluster Counting Meeting</a:t>
            </a:r>
          </a:p>
          <a:p>
            <a:r>
              <a:rPr lang="en-US" altLang="zh-CN" dirty="0"/>
              <a:t>Sept 30</a:t>
            </a:r>
            <a:r>
              <a:rPr lang="en-US" altLang="zh-CN" baseline="30000" dirty="0"/>
              <a:t>th</a:t>
            </a:r>
            <a:r>
              <a:rPr lang="en-US" altLang="zh-CN" dirty="0"/>
              <a:t>, 2021</a:t>
            </a:r>
            <a:endParaRPr lang="zh-CN" altLang="en-US" dirty="0"/>
          </a:p>
        </p:txBody>
      </p:sp>
      <p:pic>
        <p:nvPicPr>
          <p:cNvPr id="1030" name="Picture 6" descr="查看源图像">
            <a:extLst>
              <a:ext uri="{FF2B5EF4-FFF2-40B4-BE49-F238E27FC236}">
                <a16:creationId xmlns:a16="http://schemas.microsoft.com/office/drawing/2014/main" id="{CA835553-BA0B-4C8F-AA62-9F3C57C2E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053" y="0"/>
            <a:ext cx="2086947" cy="208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ihep.cas.cn/images/logo_main2011.jpg">
            <a:extLst>
              <a:ext uri="{FF2B5EF4-FFF2-40B4-BE49-F238E27FC236}">
                <a16:creationId xmlns:a16="http://schemas.microsoft.com/office/drawing/2014/main" id="{5B138E78-959E-48C1-8A64-B25C6C313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393094" cy="121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09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609565-C3B8-46E7-A41D-22B848AB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Drift time</a:t>
            </a:r>
            <a:endParaRPr lang="zh-CN" altLang="en-US" sz="4800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ADD2BC-BEF9-456A-8347-FBF5C9AD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45820B-3976-418E-9FC7-46FE1A00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9882054-BB9B-4983-8E5D-939D157936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37782"/>
            <a:ext cx="5665237" cy="4719864"/>
          </a:xfrm>
          <a:prstGeom prst="rect">
            <a:avLst/>
          </a:prstGeom>
        </p:spPr>
      </p:pic>
      <p:sp>
        <p:nvSpPr>
          <p:cNvPr id="6" name="TextBox 12">
            <a:extLst>
              <a:ext uri="{FF2B5EF4-FFF2-40B4-BE49-F238E27FC236}">
                <a16:creationId xmlns:a16="http://schemas.microsoft.com/office/drawing/2014/main" id="{EB9E3D7E-6BE8-42C5-BDC4-36BE4ADD676C}"/>
              </a:ext>
            </a:extLst>
          </p:cNvPr>
          <p:cNvSpPr txBox="1"/>
          <p:nvPr/>
        </p:nvSpPr>
        <p:spPr>
          <a:xfrm>
            <a:off x="6819122" y="2431894"/>
            <a:ext cx="712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When</a:t>
            </a:r>
            <a:r>
              <a:rPr lang="en-US" b="1" dirty="0">
                <a:solidFill>
                  <a:schemeClr val="accent1"/>
                </a:solidFill>
              </a:rPr>
              <a:t> the ratio of He </a:t>
            </a:r>
            <a:r>
              <a:rPr lang="en-US" altLang="zh-CN" b="1" dirty="0">
                <a:solidFill>
                  <a:schemeClr val="accent1"/>
                </a:solidFill>
              </a:rPr>
              <a:t>is 90%</a:t>
            </a:r>
            <a:r>
              <a:rPr lang="zh-CN" altLang="en-US" b="1" dirty="0">
                <a:solidFill>
                  <a:schemeClr val="accent1"/>
                </a:solidFill>
              </a:rPr>
              <a:t>，</a:t>
            </a:r>
            <a:endParaRPr lang="en-US" altLang="zh-CN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  <a:highlight>
                  <a:srgbClr val="FFFF00"/>
                </a:highlight>
              </a:rPr>
              <a:t>He+CH4 </a:t>
            </a:r>
            <a:r>
              <a:rPr lang="en-US" altLang="zh-CN" b="1" dirty="0">
                <a:solidFill>
                  <a:schemeClr val="accent1"/>
                </a:solidFill>
              </a:rPr>
              <a:t>and </a:t>
            </a:r>
            <a:r>
              <a:rPr lang="en-US" altLang="zh-CN" b="1" dirty="0">
                <a:solidFill>
                  <a:schemeClr val="accent1"/>
                </a:solidFill>
                <a:highlight>
                  <a:srgbClr val="FFFF00"/>
                </a:highlight>
              </a:rPr>
              <a:t>He+C2H6</a:t>
            </a:r>
            <a:r>
              <a:rPr lang="en-US" b="1" dirty="0">
                <a:solidFill>
                  <a:schemeClr val="accent1"/>
                </a:solidFill>
                <a:highlight>
                  <a:srgbClr val="FFFF00"/>
                </a:highlight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ha</a:t>
            </a:r>
            <a:r>
              <a:rPr lang="en-US" altLang="zh-CN" b="1" dirty="0">
                <a:solidFill>
                  <a:schemeClr val="accent1"/>
                </a:solidFill>
              </a:rPr>
              <a:t>ve</a:t>
            </a:r>
            <a:r>
              <a:rPr lang="en-US" b="1" dirty="0">
                <a:solidFill>
                  <a:schemeClr val="accent1"/>
                </a:solidFill>
              </a:rPr>
              <a:t> the longer drift time</a:t>
            </a:r>
          </a:p>
        </p:txBody>
      </p:sp>
      <p:sp>
        <p:nvSpPr>
          <p:cNvPr id="7" name="TextBox 12">
            <a:extLst>
              <a:ext uri="{FF2B5EF4-FFF2-40B4-BE49-F238E27FC236}">
                <a16:creationId xmlns:a16="http://schemas.microsoft.com/office/drawing/2014/main" id="{23A71A3C-81F8-496B-A2CB-848317366B8D}"/>
              </a:ext>
            </a:extLst>
          </p:cNvPr>
          <p:cNvSpPr txBox="1"/>
          <p:nvPr/>
        </p:nvSpPr>
        <p:spPr>
          <a:xfrm>
            <a:off x="6819122" y="3216639"/>
            <a:ext cx="712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When</a:t>
            </a:r>
            <a:r>
              <a:rPr lang="en-US" b="1" dirty="0">
                <a:solidFill>
                  <a:schemeClr val="accent1"/>
                </a:solidFill>
              </a:rPr>
              <a:t> the ratio of He </a:t>
            </a:r>
            <a:r>
              <a:rPr lang="en-US" altLang="zh-CN" b="1" dirty="0">
                <a:solidFill>
                  <a:schemeClr val="accent1"/>
                </a:solidFill>
              </a:rPr>
              <a:t>is 80%</a:t>
            </a:r>
            <a:r>
              <a:rPr lang="zh-CN" altLang="en-US" b="1" dirty="0">
                <a:solidFill>
                  <a:schemeClr val="accent1"/>
                </a:solidFill>
              </a:rPr>
              <a:t>，</a:t>
            </a:r>
            <a:endParaRPr lang="en-US" altLang="zh-CN" b="1" dirty="0">
              <a:solidFill>
                <a:schemeClr val="accent1"/>
              </a:solidFill>
            </a:endParaRPr>
          </a:p>
          <a:p>
            <a:r>
              <a:rPr lang="en-US" altLang="zh-CN" b="1" dirty="0">
                <a:solidFill>
                  <a:schemeClr val="accent1"/>
                </a:solidFill>
                <a:highlight>
                  <a:srgbClr val="FFFF00"/>
                </a:highlight>
              </a:rPr>
              <a:t>He+C2H6</a:t>
            </a:r>
            <a:r>
              <a:rPr lang="en-US" b="1" dirty="0">
                <a:solidFill>
                  <a:schemeClr val="accent1"/>
                </a:solidFill>
                <a:highlight>
                  <a:srgbClr val="FFFF00"/>
                </a:highlight>
              </a:rPr>
              <a:t> </a:t>
            </a:r>
            <a:r>
              <a:rPr lang="en-US" b="1" dirty="0">
                <a:solidFill>
                  <a:schemeClr val="accent1"/>
                </a:solidFill>
              </a:rPr>
              <a:t>ha</a:t>
            </a:r>
            <a:r>
              <a:rPr lang="en-US" altLang="zh-CN" b="1" dirty="0">
                <a:solidFill>
                  <a:schemeClr val="accent1"/>
                </a:solidFill>
              </a:rPr>
              <a:t>ve</a:t>
            </a:r>
            <a:r>
              <a:rPr lang="en-US" b="1" dirty="0">
                <a:solidFill>
                  <a:schemeClr val="accent1"/>
                </a:solidFill>
              </a:rPr>
              <a:t> the longer drift time</a:t>
            </a:r>
          </a:p>
        </p:txBody>
      </p:sp>
    </p:spTree>
    <p:extLst>
      <p:ext uri="{BB962C8B-B14F-4D97-AF65-F5344CB8AC3E}">
        <p14:creationId xmlns:p14="http://schemas.microsoft.com/office/powerpoint/2010/main" val="839760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>
            <a:extLst>
              <a:ext uri="{FF2B5EF4-FFF2-40B4-BE49-F238E27FC236}">
                <a16:creationId xmlns:a16="http://schemas.microsoft.com/office/drawing/2014/main" id="{39978BEF-34A4-4F0C-869B-702C72CE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/>
              <a:t>Longitudinal diffusion vs drift distance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B9CB094-8E0A-4546-AC3C-E354A9727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656" y="1690688"/>
            <a:ext cx="4687079" cy="3865632"/>
          </a:xfrm>
          <a:prstGeom prst="rect">
            <a:avLst/>
          </a:prstGeom>
        </p:spPr>
      </p:pic>
      <p:sp>
        <p:nvSpPr>
          <p:cNvPr id="9" name="TextBox 11">
            <a:extLst>
              <a:ext uri="{FF2B5EF4-FFF2-40B4-BE49-F238E27FC236}">
                <a16:creationId xmlns:a16="http://schemas.microsoft.com/office/drawing/2014/main" id="{2CBE8F1C-FB75-495A-8C4C-C15617CDF943}"/>
              </a:ext>
            </a:extLst>
          </p:cNvPr>
          <p:cNvSpPr txBox="1"/>
          <p:nvPr/>
        </p:nvSpPr>
        <p:spPr>
          <a:xfrm>
            <a:off x="3553412" y="5831918"/>
            <a:ext cx="830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The higher ratio of He, the larger diffusion</a:t>
            </a:r>
          </a:p>
        </p:txBody>
      </p:sp>
      <p:sp>
        <p:nvSpPr>
          <p:cNvPr id="10" name="日期占位符 3">
            <a:extLst>
              <a:ext uri="{FF2B5EF4-FFF2-40B4-BE49-F238E27FC236}">
                <a16:creationId xmlns:a16="http://schemas.microsoft.com/office/drawing/2014/main" id="{44FA074A-41E6-41D7-859F-3FD8426A9C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 dirty="0"/>
          </a:p>
        </p:txBody>
      </p:sp>
      <p:sp>
        <p:nvSpPr>
          <p:cNvPr id="11" name="灯片编号占位符 4">
            <a:extLst>
              <a:ext uri="{FF2B5EF4-FFF2-40B4-BE49-F238E27FC236}">
                <a16:creationId xmlns:a16="http://schemas.microsoft.com/office/drawing/2014/main" id="{727C28C3-AAB1-4894-B912-2439894F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C3E41EB-FC13-465D-9524-ED0BC8D63E3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27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>
            <a:extLst>
              <a:ext uri="{FF2B5EF4-FFF2-40B4-BE49-F238E27FC236}">
                <a16:creationId xmlns:a16="http://schemas.microsoft.com/office/drawing/2014/main" id="{726DAA6B-B3E8-4762-AE48-BC3D1C0D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Longitudinal diffusion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C1BA18-EC67-4409-BC8D-153D4CCC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9619-558F-42EA-B60B-9CF0A9900387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8C74AF2-A0E9-4FAE-BE90-973F8239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B608E4A1-899B-487B-A280-AE851BE4C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574" y="1690688"/>
            <a:ext cx="4591479" cy="405015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1178587-26F5-4A3C-B6C1-6128572C8D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962" y="1859432"/>
            <a:ext cx="4591479" cy="3855293"/>
          </a:xfrm>
          <a:prstGeom prst="rect">
            <a:avLst/>
          </a:prstGeom>
        </p:spPr>
      </p:pic>
      <p:sp>
        <p:nvSpPr>
          <p:cNvPr id="10" name="TextBox 5">
            <a:extLst>
              <a:ext uri="{FF2B5EF4-FFF2-40B4-BE49-F238E27FC236}">
                <a16:creationId xmlns:a16="http://schemas.microsoft.com/office/drawing/2014/main" id="{EBE1B746-1388-479A-A148-C383639E7DA5}"/>
              </a:ext>
            </a:extLst>
          </p:cNvPr>
          <p:cNvSpPr txBox="1"/>
          <p:nvPr/>
        </p:nvSpPr>
        <p:spPr>
          <a:xfrm>
            <a:off x="2118318" y="5960901"/>
            <a:ext cx="87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With the same ratio of He, diffusion of gas with iC4H10 is smaller in most cases</a:t>
            </a:r>
          </a:p>
        </p:txBody>
      </p:sp>
    </p:spTree>
    <p:extLst>
      <p:ext uri="{BB962C8B-B14F-4D97-AF65-F5344CB8AC3E}">
        <p14:creationId xmlns:p14="http://schemas.microsoft.com/office/powerpoint/2010/main" val="157831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42DB003C-11AE-4B99-BDB9-9C496B45E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Summary</a:t>
            </a:r>
            <a:endParaRPr lang="zh-CN" altLang="en-US" sz="48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F77BA1-D67E-BB4A-BADF-65E391285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of ionization, drift velocity and diffusion between different gas mixtures performed</a:t>
            </a:r>
          </a:p>
          <a:p>
            <a:pPr lvl="1"/>
            <a:r>
              <a:rPr lang="en-US" sz="2000" dirty="0"/>
              <a:t>Increasing the ratio of He</a:t>
            </a:r>
          </a:p>
          <a:p>
            <a:pPr lvl="2"/>
            <a:r>
              <a:rPr lang="en-US" sz="1800" dirty="0"/>
              <a:t>helps to reduce the cluster density and drift velocity</a:t>
            </a:r>
          </a:p>
          <a:p>
            <a:pPr lvl="2"/>
            <a:r>
              <a:rPr lang="en-US" sz="1800" dirty="0"/>
              <a:t>but causes the diffusion to be more serious</a:t>
            </a:r>
          </a:p>
          <a:p>
            <a:pPr lvl="1"/>
            <a:r>
              <a:rPr lang="en-US" sz="2000" dirty="0"/>
              <a:t>With the same ratio of He</a:t>
            </a:r>
          </a:p>
          <a:p>
            <a:pPr lvl="2"/>
            <a:r>
              <a:rPr lang="en-US" sz="1800" dirty="0"/>
              <a:t>diffusion of gas with iC4H10 is smaller in most cases</a:t>
            </a:r>
          </a:p>
          <a:p>
            <a:pPr lvl="2"/>
            <a:r>
              <a:rPr lang="en-US" sz="1800" dirty="0"/>
              <a:t>the gas with CH4 has lower drift velocity and</a:t>
            </a:r>
            <a:r>
              <a:rPr lang="en-US" altLang="zh-CN" sz="1800" dirty="0"/>
              <a:t> cluster density </a:t>
            </a:r>
            <a:endParaRPr lang="en-US" sz="1800" dirty="0"/>
          </a:p>
          <a:p>
            <a:pPr marL="914400" lvl="2" indent="0">
              <a:buNone/>
            </a:pPr>
            <a:endParaRPr lang="en-US" sz="1800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EBCBBC-C0C5-45E9-8D68-F87D3658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05B3-33B6-4432-9C10-0EDFC5567B3D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A946D9-AB92-4C79-85C6-71D85272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620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7E85DC9A-901A-41C5-B82E-83E3C8A58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Thanks!</a:t>
            </a:r>
            <a:endParaRPr lang="zh-CN" altLang="en-US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A26887-5A30-4D55-A032-25BE8388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E50FE22-22E1-4F9E-8B7A-DCAE8B98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865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31BE33-4E25-4339-B045-43FE5615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1705"/>
            <a:ext cx="10515600" cy="2852737"/>
          </a:xfrm>
        </p:spPr>
        <p:txBody>
          <a:bodyPr/>
          <a:lstStyle/>
          <a:p>
            <a:r>
              <a:rPr lang="en-US" altLang="zh-CN" b="1" dirty="0"/>
              <a:t>Back up 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A58B549-8389-482E-B90F-BCB9FB9A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8360-B2DE-4214-AAA3-A4C2DB67B83B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C9E0C2-EC53-4A12-A88E-9CB9068E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571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>
            <a:extLst>
              <a:ext uri="{FF2B5EF4-FFF2-40B4-BE49-F238E27FC236}">
                <a16:creationId xmlns:a16="http://schemas.microsoft.com/office/drawing/2014/main" id="{8851D5AB-872B-4C84-B830-719D2779B085}"/>
              </a:ext>
            </a:extLst>
          </p:cNvPr>
          <p:cNvSpPr txBox="1">
            <a:spLocks/>
          </p:cNvSpPr>
          <p:nvPr/>
        </p:nvSpPr>
        <p:spPr>
          <a:xfrm>
            <a:off x="838200" y="3653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dirty="0"/>
              <a:t>Drift velocity</a:t>
            </a:r>
            <a:r>
              <a:rPr lang="zh-CN" altLang="en-US" sz="4800" dirty="0"/>
              <a:t> </a:t>
            </a:r>
            <a:r>
              <a:rPr lang="en-US" altLang="zh-CN" sz="4800" dirty="0"/>
              <a:t>vs E</a:t>
            </a:r>
            <a:endParaRPr lang="zh-CN" altLang="en-US" sz="4800" dirty="0"/>
          </a:p>
        </p:txBody>
      </p:sp>
      <p:sp>
        <p:nvSpPr>
          <p:cNvPr id="11" name="灯片编号占位符 2">
            <a:extLst>
              <a:ext uri="{FF2B5EF4-FFF2-40B4-BE49-F238E27FC236}">
                <a16:creationId xmlns:a16="http://schemas.microsoft.com/office/drawing/2014/main" id="{F9947252-D5AE-4AF2-8776-A42A18D2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C3E41EB-FC13-465D-9524-ED0BC8D63E36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12" name="日期占位符 1">
            <a:extLst>
              <a:ext uri="{FF2B5EF4-FFF2-40B4-BE49-F238E27FC236}">
                <a16:creationId xmlns:a16="http://schemas.microsoft.com/office/drawing/2014/main" id="{A18DA07B-D4B6-4190-ADD9-CB3D267B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5C4A45C-6E24-4E14-B609-CD41E001C79D}" type="datetime1">
              <a:rPr lang="zh-CN" altLang="en-US" smtClean="0"/>
              <a:t>2021/9/30</a:t>
            </a:fld>
            <a:endParaRPr lang="zh-CN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B55355-CEC5-974B-B400-902823EC63CB}"/>
              </a:ext>
            </a:extLst>
          </p:cNvPr>
          <p:cNvSpPr txBox="1"/>
          <p:nvPr/>
        </p:nvSpPr>
        <p:spPr>
          <a:xfrm>
            <a:off x="838200" y="1718199"/>
            <a:ext cx="3198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Gas pressure: 1 </a:t>
            </a:r>
            <a:r>
              <a:rPr lang="en-US" sz="2400" dirty="0" err="1">
                <a:solidFill>
                  <a:schemeClr val="accent1"/>
                </a:solidFill>
              </a:rPr>
              <a:t>atm</a:t>
            </a:r>
            <a:endParaRPr 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5D1B8B2-1C22-460B-B503-5C5B066F6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083" y="2460530"/>
            <a:ext cx="4143833" cy="354441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A7358C08-E4F7-4E72-9709-32951170C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0193" y="4187002"/>
            <a:ext cx="1071095" cy="122410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5E1595D-9C77-4C68-8913-7F361D160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61621"/>
            <a:ext cx="4098378" cy="357629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8B1C931B-FE41-4863-93BF-17FC84B5B2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5138" y="4151203"/>
            <a:ext cx="1071095" cy="1224109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C14547A2-6AB1-4750-BA12-18F8757531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9138" y="2460530"/>
            <a:ext cx="4047079" cy="3486908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07F0776-7772-4392-ACEE-ADA506836E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3949" y="4158467"/>
            <a:ext cx="1071095" cy="122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7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63D5DF-926C-4458-B67D-CF5924C1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E53638-6F12-4BDE-B069-5F617D03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AA4B862A-1912-4A5C-B039-68BB3853624B}"/>
              </a:ext>
            </a:extLst>
          </p:cNvPr>
          <p:cNvSpPr txBox="1">
            <a:spLocks/>
          </p:cNvSpPr>
          <p:nvPr/>
        </p:nvSpPr>
        <p:spPr>
          <a:xfrm>
            <a:off x="838200" y="3653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Drift velocity</a:t>
            </a:r>
            <a:endParaRPr lang="zh-CN" altLang="en-US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3398B86-6ADC-4840-9FF8-1BEE698E6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743383"/>
              </p:ext>
            </p:extLst>
          </p:nvPr>
        </p:nvGraphicFramePr>
        <p:xfrm>
          <a:off x="838199" y="1390261"/>
          <a:ext cx="4060371" cy="499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256">
                  <a:extLst>
                    <a:ext uri="{9D8B030D-6E8A-4147-A177-3AD203B41FA5}">
                      <a16:colId xmlns:a16="http://schemas.microsoft.com/office/drawing/2014/main" val="3821232864"/>
                    </a:ext>
                  </a:extLst>
                </a:gridCol>
                <a:gridCol w="2125115">
                  <a:extLst>
                    <a:ext uri="{9D8B030D-6E8A-4147-A177-3AD203B41FA5}">
                      <a16:colId xmlns:a16="http://schemas.microsoft.com/office/drawing/2014/main" val="1800526134"/>
                    </a:ext>
                  </a:extLst>
                </a:gridCol>
              </a:tblGrid>
              <a:tr h="3249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E = 2000 V/cm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85945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gas composition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Drift velocity (cm/</a:t>
                      </a:r>
                      <a:r>
                        <a:rPr lang="zh-CN" sz="1400" b="1" kern="100" dirty="0">
                          <a:solidFill>
                            <a:schemeClr val="bg1"/>
                          </a:solidFill>
                          <a:effectLst/>
                        </a:rPr>
                        <a:t>μ</a:t>
                      </a: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s)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55878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3.835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570898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3.693 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219845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3.482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386165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3.139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05531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2.552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062785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3.657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37519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3.457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8448167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3.196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995969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2.823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591417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2.287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6119168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3.760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87740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3.442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6146635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3.084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928914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2.665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92795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2.169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0284836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4.364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784216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3.784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6504236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3.201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1170664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2.619 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896859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2.073 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9710791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C72A0C24-6B0B-4545-998D-C6C2DAB59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708191"/>
              </p:ext>
            </p:extLst>
          </p:nvPr>
        </p:nvGraphicFramePr>
        <p:xfrm>
          <a:off x="6095999" y="1390260"/>
          <a:ext cx="4060371" cy="499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256">
                  <a:extLst>
                    <a:ext uri="{9D8B030D-6E8A-4147-A177-3AD203B41FA5}">
                      <a16:colId xmlns:a16="http://schemas.microsoft.com/office/drawing/2014/main" val="3821232864"/>
                    </a:ext>
                  </a:extLst>
                </a:gridCol>
                <a:gridCol w="2125115">
                  <a:extLst>
                    <a:ext uri="{9D8B030D-6E8A-4147-A177-3AD203B41FA5}">
                      <a16:colId xmlns:a16="http://schemas.microsoft.com/office/drawing/2014/main" val="1800526134"/>
                    </a:ext>
                  </a:extLst>
                </a:gridCol>
              </a:tblGrid>
              <a:tr h="3249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E = 2000 V/cm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85945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gas composition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Drift velocity (cm/</a:t>
                      </a:r>
                      <a:r>
                        <a:rPr lang="zh-CN" sz="1400" b="1" kern="100" dirty="0">
                          <a:solidFill>
                            <a:schemeClr val="bg1"/>
                          </a:solidFill>
                          <a:effectLst/>
                        </a:rPr>
                        <a:t>μ</a:t>
                      </a: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s)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55878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4.435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570898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4.176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1219845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3.854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386165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3.460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4705531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3.002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84062785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4.048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3037519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3.788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8448167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3.490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4995969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3.153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8591417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2.799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36119168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4.009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187740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3.699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6146635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3.378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9928914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3.057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0792795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2.757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0284836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4.199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784216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3.727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6504236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3.316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1170664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2.966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87896859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2.704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9710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362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609565-C3B8-46E7-A41D-22B848AB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Drift time vs drift distance</a:t>
            </a:r>
            <a:endParaRPr lang="zh-CN" altLang="en-US" sz="4800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ADD2BC-BEF9-456A-8347-FBF5C9AD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45820B-3976-418E-9FC7-46FE1A00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18</a:t>
            </a:fld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03AFDFD-81B0-488D-AA09-73F421152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0745" y="2190183"/>
            <a:ext cx="3761255" cy="365243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5F84B32-B66E-4399-B47D-82D0A8CEB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4" y="2190183"/>
            <a:ext cx="4050996" cy="365684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301F278-7032-41AB-9444-FEDCB9E2C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5874" y="2113562"/>
            <a:ext cx="4314871" cy="381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72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2909A1-2D54-4076-A588-8F511049F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A128BC-F110-42C9-9C03-BF85BC63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C05B7BCD-E889-43EB-9255-5691ABB37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Drift time</a:t>
            </a:r>
            <a:endParaRPr lang="zh-CN" altLang="en-US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C47FBD89-0BBB-478F-B5DA-53088C907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072156"/>
              </p:ext>
            </p:extLst>
          </p:nvPr>
        </p:nvGraphicFramePr>
        <p:xfrm>
          <a:off x="6096000" y="1390261"/>
          <a:ext cx="4060371" cy="499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256">
                  <a:extLst>
                    <a:ext uri="{9D8B030D-6E8A-4147-A177-3AD203B41FA5}">
                      <a16:colId xmlns:a16="http://schemas.microsoft.com/office/drawing/2014/main" val="3821232864"/>
                    </a:ext>
                  </a:extLst>
                </a:gridCol>
                <a:gridCol w="2125115">
                  <a:extLst>
                    <a:ext uri="{9D8B030D-6E8A-4147-A177-3AD203B41FA5}">
                      <a16:colId xmlns:a16="http://schemas.microsoft.com/office/drawing/2014/main" val="1800526134"/>
                    </a:ext>
                  </a:extLst>
                </a:gridCol>
              </a:tblGrid>
              <a:tr h="3249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Drift distance = 1.0 cm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85945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gas composition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Drift time (ns)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55878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429.1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570898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423.9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1219845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427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386165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445.2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4705531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503.8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84062785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372.1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3037519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394.3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8448167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423.3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4995969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467.2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8591417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551.5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36119168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333.8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187740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368.6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6146635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411.5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9928914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471.5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0792795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577.7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0284836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285.8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784216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327.9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6504236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378.8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1170664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448.4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87896859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572.4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971079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4708585-C489-4724-9EFC-4ADE155D5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05761"/>
              </p:ext>
            </p:extLst>
          </p:nvPr>
        </p:nvGraphicFramePr>
        <p:xfrm>
          <a:off x="838200" y="1390261"/>
          <a:ext cx="4060371" cy="4994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5256">
                  <a:extLst>
                    <a:ext uri="{9D8B030D-6E8A-4147-A177-3AD203B41FA5}">
                      <a16:colId xmlns:a16="http://schemas.microsoft.com/office/drawing/2014/main" val="3821232864"/>
                    </a:ext>
                  </a:extLst>
                </a:gridCol>
                <a:gridCol w="2125115">
                  <a:extLst>
                    <a:ext uri="{9D8B030D-6E8A-4147-A177-3AD203B41FA5}">
                      <a16:colId xmlns:a16="http://schemas.microsoft.com/office/drawing/2014/main" val="1800526134"/>
                    </a:ext>
                  </a:extLst>
                </a:gridCol>
              </a:tblGrid>
              <a:tr h="32499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Drift distance = 0.5 cm</a:t>
                      </a:r>
                      <a:endParaRPr lang="zh-CN" sz="16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85945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gas composition</a:t>
                      </a:r>
                      <a:endParaRPr lang="zh-CN" sz="14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Drift time (ns)</a:t>
                      </a:r>
                      <a:endParaRPr lang="zh-CN" sz="1400" b="1" kern="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55878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142.5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7570898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146.3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1219845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153.1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386165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165.8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47055310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He/IC4H10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195.4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84062785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143.4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3037519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151.8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8448167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163.1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4995969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180.6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8591417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He/C3H8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216.1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36119168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134.4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187740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146.6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6146635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162.8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9928914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186.3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07927951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He/C2H6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228.8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00284836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(50/50)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114.5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7842162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(60/40)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86504236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(70/30)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151.9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1170664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(80/20)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181.3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87896859"/>
                  </a:ext>
                </a:extLst>
              </a:tr>
              <a:tr h="222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He/CH4 (90/10)</a:t>
                      </a:r>
                      <a:endParaRPr lang="zh-CN" sz="14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234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29710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81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051619-ED5C-4C66-BD71-B04023064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/>
              <a:t>Outline</a:t>
            </a:r>
            <a:endParaRPr lang="zh-CN" altLang="en-US" sz="4800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DC3001-499C-405C-8D95-B3319A5C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02AB-061B-4174-A034-DBC028B05556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A2CBC9D-1ACD-47C3-AA51-2AA6762F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52CD82-870C-CA45-BD44-81DB0E6B9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419"/>
            <a:ext cx="10515600" cy="3499077"/>
          </a:xfrm>
        </p:spPr>
        <p:txBody>
          <a:bodyPr/>
          <a:lstStyle/>
          <a:p>
            <a:r>
              <a:rPr lang="en-US" altLang="zh-CN" sz="3200" b="0" dirty="0"/>
              <a:t>Introduction</a:t>
            </a:r>
            <a:endParaRPr lang="en-US" sz="3200" b="0" dirty="0"/>
          </a:p>
          <a:p>
            <a:r>
              <a:rPr lang="en-US" sz="3200" b="0" dirty="0"/>
              <a:t>Ionization</a:t>
            </a:r>
          </a:p>
          <a:p>
            <a:r>
              <a:rPr lang="en-US" sz="3200" b="0" dirty="0"/>
              <a:t>Drift velocity</a:t>
            </a:r>
          </a:p>
          <a:p>
            <a:r>
              <a:rPr lang="en-US" sz="3200" b="0" dirty="0"/>
              <a:t>Longitudinal diffusion</a:t>
            </a:r>
          </a:p>
          <a:p>
            <a:r>
              <a:rPr lang="en-US" altLang="zh-CN" sz="3200" dirty="0"/>
              <a:t>Summary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297631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A159-A4F9-934F-95EC-D657F973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Introduction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1D2C3-6C20-5D45-9BB5-0C47B2BA6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choice of the gas mixture is essential. To improve reliability of the cluster counting, some characteristics would be expected</a:t>
            </a:r>
          </a:p>
          <a:p>
            <a:pPr lvl="1"/>
            <a:r>
              <a:rPr lang="en-US" dirty="0"/>
              <a:t>Low cluster density to achieve high counting efficiency</a:t>
            </a:r>
          </a:p>
          <a:p>
            <a:pPr lvl="1"/>
            <a:r>
              <a:rPr lang="en-US" dirty="0"/>
              <a:t>Low drift velocity helps to identify clusters in time </a:t>
            </a:r>
          </a:p>
          <a:p>
            <a:pPr lvl="1"/>
            <a:r>
              <a:rPr lang="en-US" dirty="0"/>
              <a:t>Small longitudinal diffusion to avoid overcounting on the clusters with more than one electrons</a:t>
            </a:r>
          </a:p>
          <a:p>
            <a:r>
              <a:rPr lang="en-US" dirty="0"/>
              <a:t>A study with Garfield++ is performed to understand the property of different gas mixtures</a:t>
            </a:r>
          </a:p>
          <a:p>
            <a:pPr lvl="1"/>
            <a:r>
              <a:rPr lang="en-US" dirty="0"/>
              <a:t>He + iC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He + 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8</a:t>
            </a:r>
            <a:endParaRPr lang="en-US" dirty="0"/>
          </a:p>
          <a:p>
            <a:pPr lvl="1"/>
            <a:r>
              <a:rPr lang="en-US" dirty="0"/>
              <a:t>He +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 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He + CH</a:t>
            </a:r>
            <a:r>
              <a:rPr lang="en-US" altLang="zh-CN" baseline="-25000" dirty="0">
                <a:solidFill>
                  <a:srgbClr val="FF0000"/>
                </a:solidFill>
              </a:rPr>
              <a:t>4</a:t>
            </a:r>
          </a:p>
          <a:p>
            <a:r>
              <a:rPr lang="en-US" altLang="zh-CN" dirty="0"/>
              <a:t>In this talk , data on He+CH4 were added.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DB951-8E04-184D-A0FF-D94A44A9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539D-721B-7F4B-8D85-E681D190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12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2A132DC-B8D1-4B11-9ADB-BF9D6197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Cluster density</a:t>
            </a:r>
            <a:endParaRPr lang="zh-CN" altLang="en-US" sz="4800" b="1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4378917-D3CB-4F37-AEF4-0A71F162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45C-6E24-4E14-B609-CD41E001C79D}" type="datetime1">
              <a:rPr lang="zh-CN" altLang="en-US" smtClean="0"/>
              <a:t>2021/9/30</a:t>
            </a:fld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D0689D8-A181-415B-9805-1E2B1ED1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4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0C8CC33-446F-4431-970D-793BD01B93D0}"/>
                  </a:ext>
                </a:extLst>
              </p:cNvPr>
              <p:cNvSpPr txBox="1"/>
              <p:nvPr/>
            </p:nvSpPr>
            <p:spPr>
              <a:xfrm>
                <a:off x="6487044" y="4438420"/>
                <a:ext cx="511805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</a:rPr>
                  <a:t>Cluster density </a:t>
                </a:r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: (at the same ratio of He)</a:t>
                </a:r>
                <a:endParaRPr lang="en-US" altLang="zh-CN" sz="20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</a:rPr>
                  <a:t>                         iC4H10 &gt; C3H8 &gt;C2H6&gt;CH4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</a:rPr>
                  <a:t>He ratio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zh-CN" alt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</a:rPr>
                  <a:t>Cluster density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zh-CN" altLang="en-US" sz="2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0C8CC33-446F-4431-970D-793BD01B9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044" y="4438420"/>
                <a:ext cx="5118054" cy="1015663"/>
              </a:xfrm>
              <a:prstGeom prst="rect">
                <a:avLst/>
              </a:prstGeom>
              <a:blipFill>
                <a:blip r:embed="rId3"/>
                <a:stretch>
                  <a:fillRect l="-1071" t="-2994" r="-1190" b="-9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9479F23C-BFD8-EB48-862B-E83346A7C362}"/>
              </a:ext>
            </a:extLst>
          </p:cNvPr>
          <p:cNvSpPr txBox="1"/>
          <p:nvPr/>
        </p:nvSpPr>
        <p:spPr>
          <a:xfrm>
            <a:off x="7387553" y="2235197"/>
            <a:ext cx="404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Incident particle:  10 GeV/c pion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Gas pressure: 1 </a:t>
            </a:r>
            <a:r>
              <a:rPr lang="en-US" sz="2000" b="1" dirty="0" err="1">
                <a:solidFill>
                  <a:schemeClr val="accent1"/>
                </a:solidFill>
              </a:rPr>
              <a:t>atm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B4AA32D-1AA1-4547-A851-EED771A0CE93}"/>
              </a:ext>
            </a:extLst>
          </p:cNvPr>
          <p:cNvSpPr/>
          <p:nvPr/>
        </p:nvSpPr>
        <p:spPr>
          <a:xfrm rot="16200000">
            <a:off x="61651" y="2318787"/>
            <a:ext cx="1640461" cy="384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F1C76BB-BBDD-4101-8DA2-B27DD3877094}"/>
              </a:ext>
            </a:extLst>
          </p:cNvPr>
          <p:cNvSpPr/>
          <p:nvPr/>
        </p:nvSpPr>
        <p:spPr>
          <a:xfrm rot="16200000">
            <a:off x="53884" y="5261952"/>
            <a:ext cx="1640461" cy="384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55FB88D-CFDC-4B52-A280-E19A437F67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245" y="1915372"/>
            <a:ext cx="4828494" cy="401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7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DCC1E6-9FC7-4A3F-8D27-C369C23B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6399B9-F9C5-4736-BEB5-4B3AB866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15" name="标题 1">
            <a:extLst>
              <a:ext uri="{FF2B5EF4-FFF2-40B4-BE49-F238E27FC236}">
                <a16:creationId xmlns:a16="http://schemas.microsoft.com/office/drawing/2014/main" id="{3588907E-05F0-44CB-A931-D9B036E5D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/>
              <a:t>Cluster size</a:t>
            </a:r>
            <a:endParaRPr lang="zh-CN" altLang="en-US" sz="4800" b="1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DC3F72B-1638-457D-B084-2DC26FEE2A4D}"/>
              </a:ext>
            </a:extLst>
          </p:cNvPr>
          <p:cNvSpPr/>
          <p:nvPr/>
        </p:nvSpPr>
        <p:spPr>
          <a:xfrm rot="16200000" flipV="1">
            <a:off x="-126462" y="3706238"/>
            <a:ext cx="457201" cy="204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4D49646-8601-46AC-B6B4-E9FF8AF3357F}"/>
              </a:ext>
            </a:extLst>
          </p:cNvPr>
          <p:cNvSpPr/>
          <p:nvPr/>
        </p:nvSpPr>
        <p:spPr>
          <a:xfrm rot="16200000" flipV="1">
            <a:off x="3856175" y="3618690"/>
            <a:ext cx="457201" cy="204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C0623B8-5956-4189-998D-0E6A8DD3575D}"/>
              </a:ext>
            </a:extLst>
          </p:cNvPr>
          <p:cNvSpPr/>
          <p:nvPr/>
        </p:nvSpPr>
        <p:spPr>
          <a:xfrm rot="16200000" flipV="1">
            <a:off x="7759267" y="3630477"/>
            <a:ext cx="457201" cy="204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42CA261-1531-4DAF-BC85-4FBEC8D5A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806" y="1734620"/>
            <a:ext cx="1462214" cy="1013894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6F2294C0-9C6F-4C5C-907A-0774BD1CBE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233" y="2746490"/>
            <a:ext cx="4195148" cy="354798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3EA3E5C-069A-486B-AFE4-90EEEC24FB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0609" y="2792446"/>
            <a:ext cx="4250971" cy="345607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8BAA66A-37C5-4964-BDB5-F6F27692BB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200" y="2746490"/>
            <a:ext cx="4190800" cy="3475807"/>
          </a:xfrm>
          <a:prstGeom prst="rect">
            <a:avLst/>
          </a:prstGeom>
        </p:spPr>
      </p:pic>
      <p:sp>
        <p:nvSpPr>
          <p:cNvPr id="12" name="TextBox 9">
            <a:extLst>
              <a:ext uri="{FF2B5EF4-FFF2-40B4-BE49-F238E27FC236}">
                <a16:creationId xmlns:a16="http://schemas.microsoft.com/office/drawing/2014/main" id="{27B271E1-A868-4F04-AF73-23DD8FBAC072}"/>
              </a:ext>
            </a:extLst>
          </p:cNvPr>
          <p:cNvSpPr txBox="1"/>
          <p:nvPr/>
        </p:nvSpPr>
        <p:spPr>
          <a:xfrm>
            <a:off x="838200" y="1824199"/>
            <a:ext cx="6109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Most clusters have only one electron (85~91%)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A few percent of clusters have more than two electrons</a:t>
            </a:r>
          </a:p>
        </p:txBody>
      </p:sp>
    </p:spTree>
    <p:extLst>
      <p:ext uri="{BB962C8B-B14F-4D97-AF65-F5344CB8AC3E}">
        <p14:creationId xmlns:p14="http://schemas.microsoft.com/office/powerpoint/2010/main" val="393453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D5E20C11-2C70-4FD7-85FB-C17D7279E03B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/>
              <a:t>Drift velocity vs E</a:t>
            </a:r>
            <a:endParaRPr lang="zh-CN" altLang="en-US" sz="4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BAAB2A-0125-4551-A0D0-204591632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120" y="2221791"/>
            <a:ext cx="4349620" cy="3614568"/>
          </a:xfrm>
          <a:prstGeom prst="rect">
            <a:avLst/>
          </a:prstGeom>
        </p:spPr>
      </p:pic>
      <p:sp>
        <p:nvSpPr>
          <p:cNvPr id="4" name="TextBox 6">
            <a:extLst>
              <a:ext uri="{FF2B5EF4-FFF2-40B4-BE49-F238E27FC236}">
                <a16:creationId xmlns:a16="http://schemas.microsoft.com/office/drawing/2014/main" id="{C666A96C-5EC4-49F8-B609-430EAD5463BF}"/>
              </a:ext>
            </a:extLst>
          </p:cNvPr>
          <p:cNvSpPr txBox="1"/>
          <p:nvPr/>
        </p:nvSpPr>
        <p:spPr>
          <a:xfrm>
            <a:off x="838200" y="1718199"/>
            <a:ext cx="3198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Gas pressure: 1 </a:t>
            </a:r>
            <a:r>
              <a:rPr lang="en-US" sz="2400" dirty="0" err="1">
                <a:solidFill>
                  <a:schemeClr val="accent1"/>
                </a:solidFill>
              </a:rPr>
              <a:t>atm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TextBox 18">
            <a:extLst>
              <a:ext uri="{FF2B5EF4-FFF2-40B4-BE49-F238E27FC236}">
                <a16:creationId xmlns:a16="http://schemas.microsoft.com/office/drawing/2014/main" id="{59D31FC0-73E1-4383-96D1-D24ECFB0C3DD}"/>
              </a:ext>
            </a:extLst>
          </p:cNvPr>
          <p:cNvSpPr txBox="1"/>
          <p:nvPr/>
        </p:nvSpPr>
        <p:spPr>
          <a:xfrm>
            <a:off x="3308479" y="5836359"/>
            <a:ext cx="5879841" cy="377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Increasing ratio of He helps to reduce the drift velocity</a:t>
            </a:r>
          </a:p>
        </p:txBody>
      </p:sp>
      <p:sp>
        <p:nvSpPr>
          <p:cNvPr id="8" name="日期占位符 1">
            <a:extLst>
              <a:ext uri="{FF2B5EF4-FFF2-40B4-BE49-F238E27FC236}">
                <a16:creationId xmlns:a16="http://schemas.microsoft.com/office/drawing/2014/main" id="{FBC0D960-FC19-42F1-A3E5-24861E4DF6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5C4A45C-6E24-4E14-B609-CD41E001C79D}" type="datetime1">
              <a:rPr lang="zh-CN" altLang="en-US" smtClean="0"/>
              <a:t>2021/9/30</a:t>
            </a:fld>
            <a:endParaRPr lang="zh-CN" altLang="en-US" dirty="0"/>
          </a:p>
        </p:txBody>
      </p:sp>
      <p:sp>
        <p:nvSpPr>
          <p:cNvPr id="9" name="灯片编号占位符 2">
            <a:extLst>
              <a:ext uri="{FF2B5EF4-FFF2-40B4-BE49-F238E27FC236}">
                <a16:creationId xmlns:a16="http://schemas.microsoft.com/office/drawing/2014/main" id="{A9596D05-F17F-410D-AAB2-C9ED4641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C3E41EB-FC13-465D-9524-ED0BC8D63E3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29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>
            <a:extLst>
              <a:ext uri="{FF2B5EF4-FFF2-40B4-BE49-F238E27FC236}">
                <a16:creationId xmlns:a16="http://schemas.microsoft.com/office/drawing/2014/main" id="{D2D7FABE-63F8-44C0-8ABE-9F3052123607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/>
              <a:t>Drift velocity vs E</a:t>
            </a:r>
            <a:endParaRPr lang="zh-CN" altLang="en-US" sz="4800" b="1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B93E409-4DDC-498D-A6DE-AEF3A5FC8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832" y="1843088"/>
            <a:ext cx="6446918" cy="4115338"/>
          </a:xfrm>
          <a:prstGeom prst="rect">
            <a:avLst/>
          </a:prstGeom>
        </p:spPr>
      </p:pic>
      <p:sp>
        <p:nvSpPr>
          <p:cNvPr id="4" name="日期占位符 1">
            <a:extLst>
              <a:ext uri="{FF2B5EF4-FFF2-40B4-BE49-F238E27FC236}">
                <a16:creationId xmlns:a16="http://schemas.microsoft.com/office/drawing/2014/main" id="{B6F9C015-65D8-4A36-86DB-511EA6FEF5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5C4A45C-6E24-4E14-B609-CD41E001C79D}" type="datetime1">
              <a:rPr lang="zh-CN" altLang="en-US" smtClean="0"/>
              <a:t>2021/9/30</a:t>
            </a:fld>
            <a:endParaRPr lang="zh-CN" altLang="en-US" dirty="0"/>
          </a:p>
        </p:txBody>
      </p:sp>
      <p:sp>
        <p:nvSpPr>
          <p:cNvPr id="7" name="灯片编号占位符 2">
            <a:extLst>
              <a:ext uri="{FF2B5EF4-FFF2-40B4-BE49-F238E27FC236}">
                <a16:creationId xmlns:a16="http://schemas.microsoft.com/office/drawing/2014/main" id="{5DD8B697-87A5-4E11-BC5D-42CF3C8AD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C3E41EB-FC13-465D-9524-ED0BC8D63E3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B71888ED-185A-475C-80AD-456ABA3450E7}"/>
              </a:ext>
            </a:extLst>
          </p:cNvPr>
          <p:cNvSpPr txBox="1"/>
          <p:nvPr/>
        </p:nvSpPr>
        <p:spPr>
          <a:xfrm>
            <a:off x="2533650" y="5958426"/>
            <a:ext cx="712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With the same ratio of He, He+CH4 has the lower drift velocity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82B6A8BA-D574-45ED-B1A0-5453D4EDDFED}"/>
              </a:ext>
            </a:extLst>
          </p:cNvPr>
          <p:cNvSpPr txBox="1"/>
          <p:nvPr/>
        </p:nvSpPr>
        <p:spPr>
          <a:xfrm>
            <a:off x="838200" y="1718199"/>
            <a:ext cx="3198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Gas pressure: 1 </a:t>
            </a:r>
            <a:r>
              <a:rPr lang="en-US" sz="2400" dirty="0" err="1">
                <a:solidFill>
                  <a:schemeClr val="accent1"/>
                </a:solidFill>
              </a:rPr>
              <a:t>atm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96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A32423-A8FF-5740-9079-54069DE0A27F}"/>
              </a:ext>
            </a:extLst>
          </p:cNvPr>
          <p:cNvCxnSpPr/>
          <p:nvPr/>
        </p:nvCxnSpPr>
        <p:spPr>
          <a:xfrm flipV="1">
            <a:off x="2826330" y="1690688"/>
            <a:ext cx="0" cy="33723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:a16="http://schemas.microsoft.com/office/drawing/2014/main" id="{11609565-C3B8-46E7-A41D-22B848ABC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365125"/>
            <a:ext cx="11055927" cy="1325563"/>
          </a:xfrm>
        </p:spPr>
        <p:txBody>
          <a:bodyPr>
            <a:normAutofit/>
          </a:bodyPr>
          <a:lstStyle/>
          <a:p>
            <a:r>
              <a:rPr lang="en-US" altLang="zh-CN" b="1" dirty="0"/>
              <a:t>Simulation of drift time to distance relation and diffusion</a:t>
            </a:r>
            <a:endParaRPr lang="zh-CN" altLang="en-US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ADD2BC-BEF9-456A-8347-FBF5C9AD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45820B-3976-418E-9FC7-46FE1A00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8</a:t>
            </a:fld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8B2F90A-55AB-4C94-9605-C6A76F17C121}"/>
              </a:ext>
            </a:extLst>
          </p:cNvPr>
          <p:cNvSpPr/>
          <p:nvPr/>
        </p:nvSpPr>
        <p:spPr>
          <a:xfrm>
            <a:off x="1446541" y="2179682"/>
            <a:ext cx="2743200" cy="2586632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BEFA82B2-BA11-451E-820F-C5E0599933DF}"/>
              </a:ext>
            </a:extLst>
          </p:cNvPr>
          <p:cNvCxnSpPr>
            <a:cxnSpLocks/>
          </p:cNvCxnSpPr>
          <p:nvPr/>
        </p:nvCxnSpPr>
        <p:spPr>
          <a:xfrm>
            <a:off x="1104496" y="3452472"/>
            <a:ext cx="34272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椭圆 18">
            <a:extLst>
              <a:ext uri="{FF2B5EF4-FFF2-40B4-BE49-F238E27FC236}">
                <a16:creationId xmlns:a16="http://schemas.microsoft.com/office/drawing/2014/main" id="{800912AA-108B-4F69-829C-FF6F3961E513}"/>
              </a:ext>
            </a:extLst>
          </p:cNvPr>
          <p:cNvSpPr/>
          <p:nvPr/>
        </p:nvSpPr>
        <p:spPr>
          <a:xfrm>
            <a:off x="3854352" y="3357766"/>
            <a:ext cx="180000" cy="18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4302364-0861-408A-95CF-165EA44410BC}"/>
              </a:ext>
            </a:extLst>
          </p:cNvPr>
          <p:cNvSpPr/>
          <p:nvPr/>
        </p:nvSpPr>
        <p:spPr>
          <a:xfrm>
            <a:off x="6096000" y="2892624"/>
            <a:ext cx="5170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Cell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size:</a:t>
            </a:r>
            <a:r>
              <a:rPr lang="zh-CN" altLang="en-US" sz="2400" b="1" dirty="0"/>
              <a:t>     </a:t>
            </a:r>
            <a:r>
              <a:rPr lang="en-US" altLang="zh-CN" sz="2400" dirty="0"/>
              <a:t>2cm × 2cm</a:t>
            </a:r>
            <a:endParaRPr lang="en-US" altLang="zh-CN" sz="2400" b="1" dirty="0"/>
          </a:p>
          <a:p>
            <a:r>
              <a:rPr lang="zh-CN" altLang="en-US" sz="2400" b="1" dirty="0"/>
              <a:t>High voltage </a:t>
            </a:r>
            <a:r>
              <a:rPr lang="en-US" altLang="zh-CN" sz="2400" b="1" dirty="0"/>
              <a:t>on sense wire:   </a:t>
            </a:r>
            <a:r>
              <a:rPr lang="en-US" altLang="zh-CN" sz="2400" dirty="0"/>
              <a:t>2500V</a:t>
            </a:r>
          </a:p>
          <a:p>
            <a:r>
              <a:rPr lang="en-US" altLang="zh-CN" sz="2400" b="1" dirty="0"/>
              <a:t>M</a:t>
            </a:r>
            <a:r>
              <a:rPr lang="zh-CN" altLang="en-US" sz="2400" b="1" dirty="0"/>
              <a:t>agnetic field </a:t>
            </a:r>
            <a:r>
              <a:rPr lang="en-US" altLang="zh-CN" sz="2400" b="1" dirty="0"/>
              <a:t>: </a:t>
            </a:r>
            <a:r>
              <a:rPr lang="en-US" altLang="zh-CN" sz="2400" dirty="0"/>
              <a:t>3T</a:t>
            </a:r>
          </a:p>
          <a:p>
            <a:r>
              <a:rPr lang="en-US" altLang="zh-CN" sz="2400" b="1" dirty="0"/>
              <a:t>Gas pressure: </a:t>
            </a:r>
            <a:r>
              <a:rPr lang="en-US" altLang="zh-CN" sz="2400" dirty="0"/>
              <a:t>1 </a:t>
            </a:r>
            <a:r>
              <a:rPr lang="en-US" altLang="zh-CN" sz="2400" dirty="0" err="1"/>
              <a:t>atm</a:t>
            </a:r>
            <a:endParaRPr lang="en-US" altLang="zh-C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CAA3AC-247F-5D4D-82A3-9CED02F8061B}"/>
              </a:ext>
            </a:extLst>
          </p:cNvPr>
          <p:cNvSpPr txBox="1"/>
          <p:nvPr/>
        </p:nvSpPr>
        <p:spPr>
          <a:xfrm>
            <a:off x="2913196" y="3892898"/>
            <a:ext cx="194813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Drift distance</a:t>
            </a: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57E28939-0C2A-4290-BA43-CE9E50522425}"/>
              </a:ext>
            </a:extLst>
          </p:cNvPr>
          <p:cNvSpPr/>
          <p:nvPr/>
        </p:nvSpPr>
        <p:spPr>
          <a:xfrm>
            <a:off x="2736330" y="3357766"/>
            <a:ext cx="180000" cy="18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8D508A-E887-7A45-AADD-673547F96352}"/>
              </a:ext>
            </a:extLst>
          </p:cNvPr>
          <p:cNvSpPr txBox="1"/>
          <p:nvPr/>
        </p:nvSpPr>
        <p:spPr>
          <a:xfrm>
            <a:off x="3215369" y="2928603"/>
            <a:ext cx="131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Electron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933560-F4D8-CA47-8819-340636945103}"/>
              </a:ext>
            </a:extLst>
          </p:cNvPr>
          <p:cNvCxnSpPr/>
          <p:nvPr/>
        </p:nvCxnSpPr>
        <p:spPr>
          <a:xfrm>
            <a:off x="3944352" y="3602176"/>
            <a:ext cx="0" cy="241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02EDAEA-BCC2-6D4E-B3A5-B112BE037ED8}"/>
              </a:ext>
            </a:extLst>
          </p:cNvPr>
          <p:cNvCxnSpPr/>
          <p:nvPr/>
        </p:nvCxnSpPr>
        <p:spPr>
          <a:xfrm>
            <a:off x="2826330" y="3723021"/>
            <a:ext cx="1118022" cy="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A01B17E-DDD7-E544-9574-00252F2CAFE9}"/>
              </a:ext>
            </a:extLst>
          </p:cNvPr>
          <p:cNvSpPr txBox="1"/>
          <p:nvPr/>
        </p:nvSpPr>
        <p:spPr>
          <a:xfrm>
            <a:off x="6075212" y="2048360"/>
            <a:ext cx="3485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Configurations:</a:t>
            </a:r>
          </a:p>
        </p:txBody>
      </p:sp>
    </p:spTree>
    <p:extLst>
      <p:ext uri="{BB962C8B-B14F-4D97-AF65-F5344CB8AC3E}">
        <p14:creationId xmlns:p14="http://schemas.microsoft.com/office/powerpoint/2010/main" val="64053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609565-C3B8-46E7-A41D-22B848AB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Drift time vs drift distance</a:t>
            </a:r>
            <a:endParaRPr lang="zh-CN" altLang="en-US" sz="4800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ADD2BC-BEF9-456A-8347-FBF5C9AD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2021/9/30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45820B-3976-418E-9FC7-46FE1A00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41B4F90-0798-4815-AC0C-A625C1DA6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023307"/>
            <a:ext cx="4799045" cy="387163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A99BCDD3-276B-490C-B76F-C6AED012E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4512" y="1690688"/>
            <a:ext cx="942975" cy="381000"/>
          </a:xfrm>
          <a:prstGeom prst="rect">
            <a:avLst/>
          </a:prstGeom>
        </p:spPr>
      </p:pic>
      <p:sp>
        <p:nvSpPr>
          <p:cNvPr id="10" name="TextBox 12">
            <a:extLst>
              <a:ext uri="{FF2B5EF4-FFF2-40B4-BE49-F238E27FC236}">
                <a16:creationId xmlns:a16="http://schemas.microsoft.com/office/drawing/2014/main" id="{59B406F2-5AD0-4CBA-8AA2-A2BEF5E7A9EF}"/>
              </a:ext>
            </a:extLst>
          </p:cNvPr>
          <p:cNvSpPr txBox="1"/>
          <p:nvPr/>
        </p:nvSpPr>
        <p:spPr>
          <a:xfrm>
            <a:off x="3252077" y="5940980"/>
            <a:ext cx="628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Increasing ratio of He helps to reduce the drift velocity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F1C82711-970B-471F-98F0-ACEC5BC32FD2}"/>
              </a:ext>
            </a:extLst>
          </p:cNvPr>
          <p:cNvSpPr/>
          <p:nvPr/>
        </p:nvSpPr>
        <p:spPr>
          <a:xfrm>
            <a:off x="4292804" y="2318370"/>
            <a:ext cx="2005359" cy="111063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sz="1400" b="1" dirty="0">
              <a:solidFill>
                <a:schemeClr val="tx1"/>
              </a:solidFill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71A744EC-303A-4965-B0BD-D530F59A2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636" y="2404307"/>
            <a:ext cx="1039876" cy="113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1095</Words>
  <Application>Microsoft Office PowerPoint</Application>
  <PresentationFormat>宽屏</PresentationFormat>
  <Paragraphs>281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等线</vt:lpstr>
      <vt:lpstr>等线 Light</vt:lpstr>
      <vt:lpstr>宋体</vt:lpstr>
      <vt:lpstr>Arial</vt:lpstr>
      <vt:lpstr>Calibri</vt:lpstr>
      <vt:lpstr>Cambria Math</vt:lpstr>
      <vt:lpstr>Wingdings</vt:lpstr>
      <vt:lpstr>Office 主题​​</vt:lpstr>
      <vt:lpstr>Garfield simulation with different gas mixtures</vt:lpstr>
      <vt:lpstr>Outline</vt:lpstr>
      <vt:lpstr>Introduction</vt:lpstr>
      <vt:lpstr>Cluster density</vt:lpstr>
      <vt:lpstr>Cluster size</vt:lpstr>
      <vt:lpstr>PowerPoint 演示文稿</vt:lpstr>
      <vt:lpstr>PowerPoint 演示文稿</vt:lpstr>
      <vt:lpstr>Simulation of drift time to distance relation and diffusion</vt:lpstr>
      <vt:lpstr>Drift time vs drift distance</vt:lpstr>
      <vt:lpstr>Drift time</vt:lpstr>
      <vt:lpstr>Longitudinal diffusion vs drift distance</vt:lpstr>
      <vt:lpstr>Longitudinal diffusion</vt:lpstr>
      <vt:lpstr>Summary</vt:lpstr>
      <vt:lpstr>Thanks!</vt:lpstr>
      <vt:lpstr>Back up </vt:lpstr>
      <vt:lpstr>PowerPoint 演示文稿</vt:lpstr>
      <vt:lpstr>PowerPoint 演示文稿</vt:lpstr>
      <vt:lpstr>Drift time vs drift distance</vt:lpstr>
      <vt:lpstr>Drift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Garfield simulation with different gas mixtures</dc:title>
  <dc:creator>lenovo</dc:creator>
  <cp:lastModifiedBy>lenovo</cp:lastModifiedBy>
  <cp:revision>109</cp:revision>
  <dcterms:created xsi:type="dcterms:W3CDTF">2021-09-16T03:09:10Z</dcterms:created>
  <dcterms:modified xsi:type="dcterms:W3CDTF">2021-09-30T07:45:06Z</dcterms:modified>
</cp:coreProperties>
</file>