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1166" r:id="rId2"/>
    <p:sldId id="489" r:id="rId3"/>
    <p:sldId id="1205" r:id="rId4"/>
    <p:sldId id="1215" r:id="rId5"/>
    <p:sldId id="1213" r:id="rId6"/>
    <p:sldId id="1219" r:id="rId7"/>
    <p:sldId id="1225" r:id="rId8"/>
    <p:sldId id="1224" r:id="rId9"/>
    <p:sldId id="1230" r:id="rId10"/>
    <p:sldId id="1232" r:id="rId11"/>
    <p:sldId id="1233" r:id="rId12"/>
    <p:sldId id="1234" r:id="rId13"/>
    <p:sldId id="1231" r:id="rId14"/>
    <p:sldId id="1236" r:id="rId15"/>
    <p:sldId id="1203" r:id="rId16"/>
    <p:sldId id="1220" r:id="rId17"/>
    <p:sldId id="1210" r:id="rId18"/>
    <p:sldId id="1237" r:id="rId19"/>
    <p:sldId id="1228" r:id="rId20"/>
    <p:sldId id="1226" r:id="rId21"/>
    <p:sldId id="1222" r:id="rId22"/>
    <p:sldId id="121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  <p:cmAuthor id="1" name="huaqiao ZHANG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0" autoAdjust="0"/>
    <p:restoredTop sz="94551" autoAdjust="0"/>
  </p:normalViewPr>
  <p:slideViewPr>
    <p:cSldViewPr snapToGrid="0" snapToObjects="1">
      <p:cViewPr>
        <p:scale>
          <a:sx n="134" d="100"/>
          <a:sy n="134" d="100"/>
        </p:scale>
        <p:origin x="856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360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EA0A9-D31D-DD41-87C5-686D8527E673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427F4-95AF-9048-8CF2-EA16D9D8A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51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227A8-22B9-034D-AA1B-B6AEE2569E58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22114-1F29-8542-B558-DE108DD02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170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3E46F-A7E3-E346-AB4D-CB98B0B213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71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2114-1F29-8542-B558-DE108DD02D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56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2114-1F29-8542-B558-DE108DD02D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28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2114-1F29-8542-B558-DE108DD02D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21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2114-1F29-8542-B558-DE108DD02D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15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2114-1F29-8542-B558-DE108DD02D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7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2114-1F29-8542-B558-DE108DD02D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54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2114-1F29-8542-B558-DE108DD02D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47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/>
          </p:cNvSpPr>
          <p:nvPr userDrawn="1"/>
        </p:nvSpPr>
        <p:spPr bwMode="auto">
          <a:xfrm>
            <a:off x="32989" y="6387353"/>
            <a:ext cx="9144000" cy="470647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7"/>
          <p:cNvSpPr>
            <a:spLocks/>
          </p:cNvSpPr>
          <p:nvPr userDrawn="1"/>
        </p:nvSpPr>
        <p:spPr bwMode="auto">
          <a:xfrm>
            <a:off x="0" y="1"/>
            <a:ext cx="9144000" cy="1270467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680364" y="6445973"/>
            <a:ext cx="2362489" cy="30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rgbClr val="F3F3FF"/>
                    </a:gs>
                    <a:gs pos="100000">
                      <a:srgbClr val="CDCD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87" tIns="45693" rIns="91387" bIns="45693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221615" algn="r"/>
              </a:tabLst>
              <a:defRPr/>
            </a:pPr>
            <a:r>
              <a:rPr lang="en-US" altLang="zh-CN" dirty="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</a:rPr>
              <a:t>Oct. 28, 2021</a:t>
            </a:r>
            <a:endParaRPr lang="en-US" dirty="0">
              <a:solidFill>
                <a:srgbClr val="3333CC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5749" y="6413967"/>
            <a:ext cx="1066511" cy="376798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D724E99C-43B4-1049-9341-75BB63957E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97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7AEBE-12DE-9C49-A23B-4C00E6B0C0B7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88150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6757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6757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204DE-26BD-1F4C-B9B3-633EC119B0A4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9818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2353"/>
            <a:ext cx="9144000" cy="58858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59A8C-5399-C24D-ADAD-27EE22BEEC5E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4313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33" indent="0">
              <a:buNone/>
              <a:defRPr sz="1800"/>
            </a:lvl2pPr>
            <a:lvl3pPr marL="913865" indent="0">
              <a:buNone/>
              <a:defRPr sz="1600"/>
            </a:lvl3pPr>
            <a:lvl4pPr marL="1370799" indent="0">
              <a:buNone/>
              <a:defRPr sz="1400"/>
            </a:lvl4pPr>
            <a:lvl5pPr marL="1827731" indent="0">
              <a:buNone/>
              <a:defRPr sz="1400"/>
            </a:lvl5pPr>
            <a:lvl6pPr marL="2284665" indent="0">
              <a:buNone/>
              <a:defRPr sz="1400"/>
            </a:lvl6pPr>
            <a:lvl7pPr marL="2741596" indent="0">
              <a:buNone/>
              <a:defRPr sz="1400"/>
            </a:lvl7pPr>
            <a:lvl8pPr marL="3198530" indent="0">
              <a:buNone/>
              <a:defRPr sz="1400"/>
            </a:lvl8pPr>
            <a:lvl9pPr marL="365546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2F04E-BD2F-9445-9855-9374703E389D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932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5919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919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43343-BA29-864D-878A-1410C584F534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1194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3" indent="0">
              <a:buNone/>
              <a:defRPr sz="2000" b="1"/>
            </a:lvl2pPr>
            <a:lvl3pPr marL="913865" indent="0">
              <a:buNone/>
              <a:defRPr sz="1800" b="1"/>
            </a:lvl3pPr>
            <a:lvl4pPr marL="1370799" indent="0">
              <a:buNone/>
              <a:defRPr sz="1600" b="1"/>
            </a:lvl4pPr>
            <a:lvl5pPr marL="1827731" indent="0">
              <a:buNone/>
              <a:defRPr sz="1600" b="1"/>
            </a:lvl5pPr>
            <a:lvl6pPr marL="2284665" indent="0">
              <a:buNone/>
              <a:defRPr sz="1600" b="1"/>
            </a:lvl6pPr>
            <a:lvl7pPr marL="2741596" indent="0">
              <a:buNone/>
              <a:defRPr sz="1600" b="1"/>
            </a:lvl7pPr>
            <a:lvl8pPr marL="3198530" indent="0">
              <a:buNone/>
              <a:defRPr sz="1600" b="1"/>
            </a:lvl8pPr>
            <a:lvl9pPr marL="365546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3" indent="0">
              <a:buNone/>
              <a:defRPr sz="2000" b="1"/>
            </a:lvl2pPr>
            <a:lvl3pPr marL="913865" indent="0">
              <a:buNone/>
              <a:defRPr sz="1800" b="1"/>
            </a:lvl3pPr>
            <a:lvl4pPr marL="1370799" indent="0">
              <a:buNone/>
              <a:defRPr sz="1600" b="1"/>
            </a:lvl4pPr>
            <a:lvl5pPr marL="1827731" indent="0">
              <a:buNone/>
              <a:defRPr sz="1600" b="1"/>
            </a:lvl5pPr>
            <a:lvl6pPr marL="2284665" indent="0">
              <a:buNone/>
              <a:defRPr sz="1600" b="1"/>
            </a:lvl6pPr>
            <a:lvl7pPr marL="2741596" indent="0">
              <a:buNone/>
              <a:defRPr sz="1600" b="1"/>
            </a:lvl7pPr>
            <a:lvl8pPr marL="3198530" indent="0">
              <a:buNone/>
              <a:defRPr sz="1600" b="1"/>
            </a:lvl8pPr>
            <a:lvl9pPr marL="365546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617ED-A5A2-CF41-B4AF-9E1D98BB1F1B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587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BF083-8278-9043-AA70-04875DD9CCE6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2429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6D630-3D86-5144-AC43-CC9BCFCDC107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6500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33" indent="0">
              <a:buNone/>
              <a:defRPr sz="1200"/>
            </a:lvl2pPr>
            <a:lvl3pPr marL="913865" indent="0">
              <a:buNone/>
              <a:defRPr sz="1000"/>
            </a:lvl3pPr>
            <a:lvl4pPr marL="1370799" indent="0">
              <a:buNone/>
              <a:defRPr sz="900"/>
            </a:lvl4pPr>
            <a:lvl5pPr marL="1827731" indent="0">
              <a:buNone/>
              <a:defRPr sz="900"/>
            </a:lvl5pPr>
            <a:lvl6pPr marL="2284665" indent="0">
              <a:buNone/>
              <a:defRPr sz="900"/>
            </a:lvl6pPr>
            <a:lvl7pPr marL="2741596" indent="0">
              <a:buNone/>
              <a:defRPr sz="900"/>
            </a:lvl7pPr>
            <a:lvl8pPr marL="3198530" indent="0">
              <a:buNone/>
              <a:defRPr sz="900"/>
            </a:lvl8pPr>
            <a:lvl9pPr marL="36554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5D56D-B036-454F-B1FC-28890D422F86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02154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3" indent="0">
              <a:buNone/>
              <a:defRPr sz="2800"/>
            </a:lvl2pPr>
            <a:lvl3pPr marL="913865" indent="0">
              <a:buNone/>
              <a:defRPr sz="2400"/>
            </a:lvl3pPr>
            <a:lvl4pPr marL="1370799" indent="0">
              <a:buNone/>
              <a:defRPr sz="2000"/>
            </a:lvl4pPr>
            <a:lvl5pPr marL="1827731" indent="0">
              <a:buNone/>
              <a:defRPr sz="2000"/>
            </a:lvl5pPr>
            <a:lvl6pPr marL="2284665" indent="0">
              <a:buNone/>
              <a:defRPr sz="2000"/>
            </a:lvl6pPr>
            <a:lvl7pPr marL="2741596" indent="0">
              <a:buNone/>
              <a:defRPr sz="2000"/>
            </a:lvl7pPr>
            <a:lvl8pPr marL="3198530" indent="0">
              <a:buNone/>
              <a:defRPr sz="2000"/>
            </a:lvl8pPr>
            <a:lvl9pPr marL="365546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33" indent="0">
              <a:buNone/>
              <a:defRPr sz="1200"/>
            </a:lvl2pPr>
            <a:lvl3pPr marL="913865" indent="0">
              <a:buNone/>
              <a:defRPr sz="1000"/>
            </a:lvl3pPr>
            <a:lvl4pPr marL="1370799" indent="0">
              <a:buNone/>
              <a:defRPr sz="900"/>
            </a:lvl4pPr>
            <a:lvl5pPr marL="1827731" indent="0">
              <a:buNone/>
              <a:defRPr sz="900"/>
            </a:lvl5pPr>
            <a:lvl6pPr marL="2284665" indent="0">
              <a:buNone/>
              <a:defRPr sz="900"/>
            </a:lvl6pPr>
            <a:lvl7pPr marL="2741596" indent="0">
              <a:buNone/>
              <a:defRPr sz="900"/>
            </a:lvl7pPr>
            <a:lvl8pPr marL="3198530" indent="0">
              <a:buNone/>
              <a:defRPr sz="900"/>
            </a:lvl8pPr>
            <a:lvl9pPr marL="36554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A5FC0-DD62-4542-940A-37FE232E4473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4722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/>
          </p:cNvSpPr>
          <p:nvPr userDrawn="1"/>
        </p:nvSpPr>
        <p:spPr bwMode="auto">
          <a:xfrm>
            <a:off x="0" y="6521824"/>
            <a:ext cx="9144000" cy="336176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72353"/>
            <a:ext cx="9144000" cy="616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35636" y="6558243"/>
            <a:ext cx="1066511" cy="29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66"/>
                </a:solidFill>
                <a:latin typeface="Symbo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67CD5DA-0697-7446-880E-7E6AD085621C}" type="slidenum">
              <a:rPr lang="en-US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943023" y="6552640"/>
            <a:ext cx="2134466" cy="30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rgbClr val="F3F3FF"/>
                    </a:gs>
                    <a:gs pos="100000">
                      <a:srgbClr val="CDCD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87" tIns="45693" rIns="91387" bIns="45693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221615" algn="r"/>
              </a:tabLst>
              <a:defRPr/>
            </a:pPr>
            <a:r>
              <a:rPr lang="en-US" sz="1400" baseline="0" dirty="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Oct. 28</a:t>
            </a:r>
            <a:r>
              <a:rPr lang="en-US" sz="1400" dirty="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zh-CN" sz="1400" dirty="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2021</a:t>
            </a:r>
          </a:p>
        </p:txBody>
      </p:sp>
      <p:sp>
        <p:nvSpPr>
          <p:cNvPr id="1030" name="Rectangle 10"/>
          <p:cNvSpPr>
            <a:spLocks/>
          </p:cNvSpPr>
          <p:nvPr userDrawn="1"/>
        </p:nvSpPr>
        <p:spPr bwMode="auto">
          <a:xfrm>
            <a:off x="0" y="0"/>
            <a:ext cx="9144000" cy="672353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304512" y="0"/>
            <a:ext cx="8458488" cy="66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87" name="Text Box 15"/>
          <p:cNvSpPr txBox="1">
            <a:spLocks noChangeArrowheads="1"/>
          </p:cNvSpPr>
          <p:nvPr userDrawn="1"/>
        </p:nvSpPr>
        <p:spPr bwMode="auto">
          <a:xfrm>
            <a:off x="-69272" y="6509280"/>
            <a:ext cx="3270250" cy="35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7" tIns="45693" rIns="91387" bIns="45693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7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New proposal for CEPC </a:t>
            </a:r>
            <a:r>
              <a:rPr lang="en-US" altLang="zh-CN" sz="17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ECal</a:t>
            </a:r>
            <a:endParaRPr lang="en-US" sz="17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3325091" y="6521824"/>
            <a:ext cx="2355273" cy="329081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rgbClr val="000000"/>
                </a:solidFill>
                <a:latin typeface="Arial Bold" charset="0"/>
                <a:ea typeface="ＭＳ Ｐゴシック" charset="0"/>
                <a:cs typeface="ＭＳ Ｐゴシック" charset="0"/>
              </a:rPr>
              <a:t>H. Zhang @ CEPC day</a:t>
            </a:r>
            <a:endParaRPr lang="en-US" sz="1600" dirty="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83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6933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6pPr>
      <a:lvl7pPr marL="913865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7pPr>
      <a:lvl8pPr marL="1370799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8pPr>
      <a:lvl9pPr marL="1827731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0485" indent="-34048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85000"/>
        <a:buChar char="•"/>
        <a:defRPr sz="2400">
          <a:solidFill>
            <a:schemeClr val="accent2"/>
          </a:solidFill>
          <a:latin typeface="+mn-lt"/>
          <a:ea typeface="+mn-ea"/>
          <a:cs typeface="ＭＳ Ｐゴシック" charset="0"/>
        </a:defRPr>
      </a:lvl1pPr>
      <a:lvl2pPr marL="740804" indent="-2835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5000"/>
        <a:buFont typeface="Wingdings" charset="0"/>
        <a:buChar char="§"/>
        <a:defRPr sz="2000">
          <a:solidFill>
            <a:srgbClr val="FF0000"/>
          </a:solidFill>
          <a:latin typeface="+mn-lt"/>
          <a:ea typeface="+mn-ea"/>
        </a:defRPr>
      </a:lvl2pPr>
      <a:lvl3pPr marL="1141123" indent="-226515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85000"/>
        <a:buFont typeface="Arial" charset="0"/>
        <a:buChar char="–"/>
        <a:defRPr sz="2000">
          <a:solidFill>
            <a:srgbClr val="009900"/>
          </a:solidFill>
          <a:latin typeface="+mn-lt"/>
          <a:ea typeface="+mn-ea"/>
        </a:defRPr>
      </a:lvl3pPr>
      <a:lvl4pPr marL="1597002" indent="-226515" algn="l" rtl="0" eaLnBrk="0" fontAlgn="base" hangingPunct="0">
        <a:spcBef>
          <a:spcPct val="20000"/>
        </a:spcBef>
        <a:spcAft>
          <a:spcPct val="0"/>
        </a:spcAft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4306" indent="-226515" algn="l" rtl="0" eaLnBrk="0" fontAlgn="base" hangingPunct="0">
        <a:spcBef>
          <a:spcPct val="20000"/>
        </a:spcBef>
        <a:spcAft>
          <a:spcPct val="0"/>
        </a:spcAft>
        <a:buSzPct val="8500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3130" indent="-228465" algn="l" rtl="0" fontAlgn="base">
        <a:spcBef>
          <a:spcPct val="20000"/>
        </a:spcBef>
        <a:spcAft>
          <a:spcPct val="0"/>
        </a:spcAft>
        <a:buSzPct val="8500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0064" indent="-228465" algn="l" rtl="0" fontAlgn="base">
        <a:spcBef>
          <a:spcPct val="20000"/>
        </a:spcBef>
        <a:spcAft>
          <a:spcPct val="0"/>
        </a:spcAft>
        <a:buSzPct val="8500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6996" indent="-228465" algn="l" rtl="0" fontAlgn="base">
        <a:spcBef>
          <a:spcPct val="20000"/>
        </a:spcBef>
        <a:spcAft>
          <a:spcPct val="0"/>
        </a:spcAft>
        <a:buSzPct val="8500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3927" indent="-228465" algn="l" rtl="0" fontAlgn="base">
        <a:spcBef>
          <a:spcPct val="20000"/>
        </a:spcBef>
        <a:spcAft>
          <a:spcPct val="0"/>
        </a:spcAft>
        <a:buSzPct val="8500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3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65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99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31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65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96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30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60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61754" y="7496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7339" y="1716174"/>
            <a:ext cx="7819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latin typeface="+mj-lt"/>
              </a:rPr>
              <a:t>New idea of Crystal fan </a:t>
            </a:r>
            <a:r>
              <a:rPr lang="en-US" altLang="zh-CN" sz="4800" dirty="0" err="1">
                <a:latin typeface="+mj-lt"/>
              </a:rPr>
              <a:t>Ecal</a:t>
            </a:r>
            <a:r>
              <a:rPr lang="en-US" altLang="zh-CN" sz="4800" dirty="0">
                <a:latin typeface="+mj-lt"/>
              </a:rPr>
              <a:t> for CEPC</a:t>
            </a:r>
            <a:endParaRPr lang="en-US" sz="4800" b="1" dirty="0">
              <a:solidFill>
                <a:srgbClr val="0000FF"/>
              </a:solidFill>
              <a:latin typeface="+mj-lt"/>
              <a:ea typeface="ＭＳ Ｐゴシック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24E99C-43B4-1049-9341-75BB63957EC2}" type="slidenum">
              <a:rPr lang="en-US" smtClean="0">
                <a:ea typeface="ＭＳ Ｐゴシック"/>
              </a:rPr>
              <a:pPr>
                <a:defRPr/>
              </a:pPr>
              <a:t>1</a:t>
            </a:fld>
            <a:endParaRPr lang="en-US" dirty="0">
              <a:ea typeface="ＭＳ Ｐゴシック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66850" y="3883753"/>
            <a:ext cx="6400800" cy="725711"/>
          </a:xfrm>
        </p:spPr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Huaqiao Zhang (</a:t>
            </a:r>
            <a:r>
              <a:rPr lang="en-US" altLang="zh-CN" dirty="0">
                <a:solidFill>
                  <a:schemeClr val="tx1"/>
                </a:solidFill>
              </a:rPr>
              <a:t>IHEP)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A25A65-E916-AF4B-8D11-D425F27ADB98}"/>
              </a:ext>
            </a:extLst>
          </p:cNvPr>
          <p:cNvSpPr txBox="1"/>
          <p:nvPr/>
        </p:nvSpPr>
        <p:spPr>
          <a:xfrm>
            <a:off x="1124607" y="4866290"/>
            <a:ext cx="7483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</a:t>
            </a:r>
            <a:r>
              <a:rPr lang="en-CN" dirty="0"/>
              <a:t>ith usefull discussion with Yong Liu, Gang Li, Qian Liu, Manqi, Shengsun, Jianbei, Jianchun,Joao et. al… </a:t>
            </a:r>
          </a:p>
        </p:txBody>
      </p:sp>
    </p:spTree>
    <p:extLst>
      <p:ext uri="{BB962C8B-B14F-4D97-AF65-F5344CB8AC3E}">
        <p14:creationId xmlns:p14="http://schemas.microsoft.com/office/powerpoint/2010/main" val="3864032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4C24-A7F8-6B45-92F9-57D2FE81B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Simulation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F5D2-DE68-4043-B29C-0C44AB997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Configuarable Geometry already implemented into CEPCSW</a:t>
            </a:r>
          </a:p>
          <a:p>
            <a:endParaRPr lang="en-CN" dirty="0"/>
          </a:p>
          <a:p>
            <a:endParaRPr lang="en-CN" dirty="0"/>
          </a:p>
          <a:p>
            <a:endParaRPr lang="en-CN" dirty="0"/>
          </a:p>
          <a:p>
            <a:endParaRPr lang="en-CN" dirty="0"/>
          </a:p>
          <a:p>
            <a:endParaRPr lang="en-CN" dirty="0"/>
          </a:p>
          <a:p>
            <a:endParaRPr lang="en-CN" dirty="0"/>
          </a:p>
          <a:p>
            <a:endParaRPr lang="en-CN" dirty="0"/>
          </a:p>
          <a:p>
            <a:endParaRPr lang="en-US" sz="2000" dirty="0"/>
          </a:p>
          <a:p>
            <a:r>
              <a:rPr lang="en-US" sz="2000" dirty="0" err="1"/>
              <a:t>Ecal</a:t>
            </a:r>
            <a:r>
              <a:rPr lang="en-US" sz="2000" dirty="0"/>
              <a:t> dimension: R1 = 1.9 m;  R2 = 2.135m; Z = 6.7 m; </a:t>
            </a:r>
          </a:p>
          <a:p>
            <a:r>
              <a:rPr lang="en-US" sz="2000" dirty="0"/>
              <a:t>C</a:t>
            </a:r>
            <a:r>
              <a:rPr lang="en-CN" sz="2000" dirty="0"/>
              <a:t>rystal(BGO) dimention: 26.2 cm * 1cm(Z) * ~0.75 cm (phi)</a:t>
            </a:r>
            <a:endParaRPr lang="en-US" sz="2000" dirty="0"/>
          </a:p>
          <a:p>
            <a:r>
              <a:rPr lang="en-US" sz="2000" dirty="0"/>
              <a:t>Alpha = 30 degree; </a:t>
            </a:r>
            <a:r>
              <a:rPr lang="en-CN" sz="2000" dirty="0"/>
              <a:t>R segementation = 13 -14</a:t>
            </a:r>
            <a:endParaRPr lang="en-US" sz="2000" dirty="0"/>
          </a:p>
          <a:p>
            <a:r>
              <a:rPr lang="en-US" sz="2000" dirty="0"/>
              <a:t>P</a:t>
            </a:r>
            <a:r>
              <a:rPr lang="en-CN" sz="2000" dirty="0"/>
              <a:t>hi segmentation: 1368; Z segmentation = 670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F1237-970C-104C-940A-EFF3FD0AF4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10</a:t>
            </a:fld>
            <a:endParaRPr lang="en-US" sz="1800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050DCEE-6DB6-404D-85DD-CBC3F1543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2293"/>
            <a:ext cx="6461090" cy="2413004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010FC453-B54D-7645-B7AA-3A5151AB7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626" y="1180079"/>
            <a:ext cx="3818374" cy="33192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C149B5-1A04-C840-861C-88B6210591D2}"/>
              </a:ext>
            </a:extLst>
          </p:cNvPr>
          <p:cNvSpPr txBox="1"/>
          <p:nvPr/>
        </p:nvSpPr>
        <p:spPr>
          <a:xfrm>
            <a:off x="304512" y="4152167"/>
            <a:ext cx="610939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CN" dirty="0"/>
              <a:t>Thanks a lot for Chengdong Fu, super fast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028354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10F48-D2DD-2447-85C0-0BBFD5A60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Basical checks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64A1F-D96F-A440-8B77-C9C1EFC4E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e- particle gun</a:t>
            </a:r>
            <a:r>
              <a:rPr lang="en-US" dirty="0"/>
              <a:t>, theta = 90 degree, phi = 180 degree, 100 GeV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40 simulated events, no energy threshold applied yet</a:t>
            </a:r>
          </a:p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2E463-89F2-3A4D-AFB2-18D00C30BB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11</a:t>
            </a:fld>
            <a:endParaRPr lang="en-US" sz="1800"/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CE280F43-89EC-104C-9892-7C34F57A0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998" y="2109000"/>
            <a:ext cx="3568002" cy="3424804"/>
          </a:xfrm>
          <a:prstGeom prst="rect">
            <a:avLst/>
          </a:prstGeom>
        </p:spPr>
      </p:pic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6ABC980F-C6E1-0F45-9C3C-3D2C53EF7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49" y="1902148"/>
            <a:ext cx="3797300" cy="3644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827011-10EE-834E-B088-A419BE7DA9A7}"/>
              </a:ext>
            </a:extLst>
          </p:cNvPr>
          <p:cNvSpPr txBox="1"/>
          <p:nvPr/>
        </p:nvSpPr>
        <p:spPr>
          <a:xfrm>
            <a:off x="1853921" y="5903136"/>
            <a:ext cx="148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occupancy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40F0D1-9609-2045-9ED2-7056DF08692F}"/>
              </a:ext>
            </a:extLst>
          </p:cNvPr>
          <p:cNvSpPr txBox="1"/>
          <p:nvPr/>
        </p:nvSpPr>
        <p:spPr>
          <a:xfrm>
            <a:off x="5635346" y="5563510"/>
            <a:ext cx="3127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CN" dirty="0"/>
              <a:t>nergy weighted occupancy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5618558-C1C2-C444-8381-A396C5C002AF}"/>
              </a:ext>
            </a:extLst>
          </p:cNvPr>
          <p:cNvCxnSpPr>
            <a:cxnSpLocks/>
          </p:cNvCxnSpPr>
          <p:nvPr/>
        </p:nvCxnSpPr>
        <p:spPr bwMode="auto">
          <a:xfrm>
            <a:off x="1257300" y="5613499"/>
            <a:ext cx="252412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7FEF12-A299-2049-806B-14112144D9C6}"/>
              </a:ext>
            </a:extLst>
          </p:cNvPr>
          <p:cNvCxnSpPr>
            <a:cxnSpLocks/>
          </p:cNvCxnSpPr>
          <p:nvPr/>
        </p:nvCxnSpPr>
        <p:spPr bwMode="auto">
          <a:xfrm flipV="1">
            <a:off x="485775" y="2228850"/>
            <a:ext cx="0" cy="29070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BE54E26-A375-C24B-97AB-27A122DD06D6}"/>
              </a:ext>
            </a:extLst>
          </p:cNvPr>
          <p:cNvSpPr txBox="1"/>
          <p:nvPr/>
        </p:nvSpPr>
        <p:spPr>
          <a:xfrm>
            <a:off x="-32020" y="1713280"/>
            <a:ext cx="1885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Z segmentation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5436F1-F07F-BA4A-9E9D-ABF94CAD427C}"/>
              </a:ext>
            </a:extLst>
          </p:cNvPr>
          <p:cNvSpPr txBox="1"/>
          <p:nvPr/>
        </p:nvSpPr>
        <p:spPr>
          <a:xfrm>
            <a:off x="3609836" y="5613499"/>
            <a:ext cx="819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Phi</a:t>
            </a:r>
          </a:p>
        </p:txBody>
      </p:sp>
    </p:spTree>
    <p:extLst>
      <p:ext uri="{BB962C8B-B14F-4D97-AF65-F5344CB8AC3E}">
        <p14:creationId xmlns:p14="http://schemas.microsoft.com/office/powerpoint/2010/main" val="3799362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F62B18E-B1BC-E244-840C-842E93F0B539}"/>
              </a:ext>
            </a:extLst>
          </p:cNvPr>
          <p:cNvSpPr txBox="1">
            <a:spLocks/>
          </p:cNvSpPr>
          <p:nvPr/>
        </p:nvSpPr>
        <p:spPr bwMode="auto">
          <a:xfrm>
            <a:off x="0" y="672353"/>
            <a:ext cx="9144000" cy="588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>
            <a:lvl1pPr marL="340485" indent="-340485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85000"/>
              <a:buChar char="•"/>
              <a:defRPr sz="2400">
                <a:solidFill>
                  <a:schemeClr val="accent2"/>
                </a:solidFill>
                <a:latin typeface="+mn-lt"/>
                <a:ea typeface="+mn-ea"/>
                <a:cs typeface="ＭＳ Ｐゴシック" charset="0"/>
              </a:defRPr>
            </a:lvl1pPr>
            <a:lvl2pPr marL="740804" indent="-283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5000"/>
              <a:buFont typeface="Wingdings" charset="0"/>
              <a:buChar char="§"/>
              <a:defRPr sz="2000">
                <a:solidFill>
                  <a:srgbClr val="FF0000"/>
                </a:solidFill>
                <a:latin typeface="+mn-lt"/>
                <a:ea typeface="+mn-ea"/>
              </a:defRPr>
            </a:lvl2pPr>
            <a:lvl3pPr marL="1141123" indent="-22651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5000"/>
              <a:buFont typeface="Arial" charset="0"/>
              <a:buChar char="–"/>
              <a:defRPr sz="2000">
                <a:solidFill>
                  <a:srgbClr val="009900"/>
                </a:solidFill>
                <a:latin typeface="+mn-lt"/>
                <a:ea typeface="+mn-ea"/>
              </a:defRPr>
            </a:lvl3pPr>
            <a:lvl4pPr marL="1597002" indent="-226515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4306" indent="-226515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3130" indent="-228465" algn="l" rtl="0" fontAlgn="base">
              <a:spcBef>
                <a:spcPct val="20000"/>
              </a:spcBef>
              <a:spcAft>
                <a:spcPct val="0"/>
              </a:spcAft>
              <a:buSzPct val="8500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0064" indent="-228465" algn="l" rtl="0" fontAlgn="base">
              <a:spcBef>
                <a:spcPct val="20000"/>
              </a:spcBef>
              <a:spcAft>
                <a:spcPct val="0"/>
              </a:spcAft>
              <a:buSzPct val="8500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6996" indent="-228465" algn="l" rtl="0" fontAlgn="base">
              <a:spcBef>
                <a:spcPct val="20000"/>
              </a:spcBef>
              <a:spcAft>
                <a:spcPct val="0"/>
              </a:spcAft>
              <a:buSzPct val="8500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3927" indent="-228465" algn="l" rtl="0" fontAlgn="base">
              <a:spcBef>
                <a:spcPct val="20000"/>
              </a:spcBef>
              <a:spcAft>
                <a:spcPct val="0"/>
              </a:spcAft>
              <a:buSzPct val="8500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/>
            <a:r>
              <a:rPr lang="en-US" kern="0" dirty="0"/>
              <a:t>Particle pointing at crystal: </a:t>
            </a:r>
          </a:p>
          <a:p>
            <a:pPr lvl="1" defTabSz="914400"/>
            <a:r>
              <a:rPr lang="en-US" kern="0" dirty="0"/>
              <a:t>phi ID = </a:t>
            </a:r>
            <a:r>
              <a:rPr lang="en-US" kern="0" dirty="0">
                <a:highlight>
                  <a:srgbClr val="FFFF00"/>
                </a:highlight>
              </a:rPr>
              <a:t>684/685(</a:t>
            </a:r>
            <a:r>
              <a:rPr lang="en-US" kern="0" dirty="0" err="1">
                <a:highlight>
                  <a:srgbClr val="FFFF00"/>
                </a:highlight>
              </a:rPr>
              <a:t>w.o.</a:t>
            </a:r>
            <a:r>
              <a:rPr lang="en-US" kern="0" dirty="0">
                <a:highlight>
                  <a:srgbClr val="FFFF00"/>
                </a:highlight>
              </a:rPr>
              <a:t> correction of curvature in mag.)</a:t>
            </a:r>
            <a:r>
              <a:rPr lang="en-US" kern="0" dirty="0"/>
              <a:t>; z ID = 335/336;</a:t>
            </a:r>
          </a:p>
          <a:p>
            <a:pPr defTabSz="914400"/>
            <a:r>
              <a:rPr lang="en-US" kern="0" dirty="0"/>
              <a:t>Occupancy: phi ID = 694.1 +- 14.6; z ID = 336 +- 12.5</a:t>
            </a:r>
          </a:p>
          <a:p>
            <a:pPr defTabSz="914400"/>
            <a:r>
              <a:rPr lang="en-US" kern="0" dirty="0"/>
              <a:t>Energy weighted: phi ID = </a:t>
            </a:r>
            <a:r>
              <a:rPr lang="en-US" kern="0" dirty="0">
                <a:highlight>
                  <a:srgbClr val="FFFF00"/>
                </a:highlight>
              </a:rPr>
              <a:t>693.5</a:t>
            </a:r>
            <a:r>
              <a:rPr lang="en-US" kern="0" dirty="0"/>
              <a:t> +- 3.14; z ID = 335.5 +- 1.5</a:t>
            </a:r>
          </a:p>
          <a:p>
            <a:pPr defTabSz="914400"/>
            <a:endParaRPr lang="en-CN" kern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8A51CF-5E04-0140-B60A-2FD308249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Basical checks (2)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43E83FCD-D90C-2D4A-860C-D106E0027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53" y="2617380"/>
            <a:ext cx="4311651" cy="413860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C9316-9116-4E44-8AF9-C323A19488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12</a:t>
            </a:fld>
            <a:endParaRPr lang="en-US" sz="1800"/>
          </a:p>
        </p:txBody>
      </p:sp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3F3DB803-8F60-7F48-A9E9-27262FFF4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352" y="2834654"/>
            <a:ext cx="4035424" cy="38734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02F788-FE86-B642-BA13-63E94C1DA2F6}"/>
              </a:ext>
            </a:extLst>
          </p:cNvPr>
          <p:cNvSpPr txBox="1"/>
          <p:nvPr/>
        </p:nvSpPr>
        <p:spPr>
          <a:xfrm>
            <a:off x="3019279" y="2069831"/>
            <a:ext cx="501635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Step of phi = </a:t>
            </a:r>
            <a:r>
              <a:rPr lang="en-CN" dirty="0"/>
              <a:t>0.263 degree</a:t>
            </a:r>
            <a:r>
              <a:rPr lang="en-US" dirty="0"/>
              <a:t>;  S</a:t>
            </a:r>
            <a:r>
              <a:rPr lang="en-CN" dirty="0"/>
              <a:t>tep of Z = 1 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7F24F2-4281-564B-9995-ECB1F403A08C}"/>
              </a:ext>
            </a:extLst>
          </p:cNvPr>
          <p:cNvSpPr txBox="1"/>
          <p:nvPr/>
        </p:nvSpPr>
        <p:spPr>
          <a:xfrm>
            <a:off x="4165382" y="2445913"/>
            <a:ext cx="272415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CN" dirty="0"/>
              <a:t>hi: +-2.6 cm; z +-1.5cm</a:t>
            </a:r>
          </a:p>
        </p:txBody>
      </p:sp>
    </p:spTree>
    <p:extLst>
      <p:ext uri="{BB962C8B-B14F-4D97-AF65-F5344CB8AC3E}">
        <p14:creationId xmlns:p14="http://schemas.microsoft.com/office/powerpoint/2010/main" val="2365748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EBD87-4182-3C4E-9013-41F51BC78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4D Reconstruction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E054F-0333-544A-A35C-8CD9A5FE7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54486"/>
            <a:ext cx="9144000" cy="191048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Very preliminary idea </a:t>
            </a:r>
          </a:p>
          <a:p>
            <a:pPr lvl="1"/>
            <a:r>
              <a:rPr lang="en-US" sz="1800" dirty="0"/>
              <a:t>1: F</a:t>
            </a:r>
            <a:r>
              <a:rPr lang="en-CN" sz="1800" dirty="0"/>
              <a:t>ind the shower cluster in Z-phi plane</a:t>
            </a:r>
          </a:p>
          <a:p>
            <a:pPr lvl="1"/>
            <a:r>
              <a:rPr lang="en-US" sz="1800" dirty="0"/>
              <a:t>2: U</a:t>
            </a:r>
            <a:r>
              <a:rPr lang="en-CN" sz="1800" dirty="0"/>
              <a:t>se shower edge of phi define shower phi at inner circle (ȹ0, r1)</a:t>
            </a:r>
          </a:p>
          <a:p>
            <a:pPr lvl="1"/>
            <a:r>
              <a:rPr lang="en-US" sz="1800" dirty="0"/>
              <a:t>3: U</a:t>
            </a:r>
            <a:r>
              <a:rPr lang="en-CN" sz="1800" dirty="0"/>
              <a:t>se phi distance to step 2 shower edge to calculate r</a:t>
            </a:r>
            <a:r>
              <a:rPr lang="en-CN" sz="1800" baseline="-25000" dirty="0"/>
              <a:t>n</a:t>
            </a:r>
            <a:r>
              <a:rPr lang="en-CN" sz="1800" dirty="0"/>
              <a:t> = r1 + Sn; the position of layer n is (ȹ0, r</a:t>
            </a:r>
            <a:r>
              <a:rPr lang="en-CN" sz="1800" baseline="-25000" dirty="0"/>
              <a:t>n</a:t>
            </a:r>
            <a:r>
              <a:rPr lang="en-CN" sz="1800" dirty="0"/>
              <a:t>)</a:t>
            </a:r>
          </a:p>
          <a:p>
            <a:pPr lvl="1"/>
            <a:r>
              <a:rPr lang="en-CN" sz="1800" dirty="0"/>
              <a:t>4: Z from Z axis index, energy from crystal</a:t>
            </a:r>
            <a:r>
              <a:rPr lang="zh-CN" altLang="en-US" sz="1800" dirty="0"/>
              <a:t> </a:t>
            </a:r>
            <a:r>
              <a:rPr lang="en-US" altLang="zh-CN" sz="1800" dirty="0"/>
              <a:t>bar</a:t>
            </a:r>
            <a:r>
              <a:rPr lang="zh-CN" altLang="en-US" sz="1800" dirty="0"/>
              <a:t> </a:t>
            </a:r>
            <a:r>
              <a:rPr lang="en-CN" sz="1800" dirty="0"/>
              <a:t>readout</a:t>
            </a:r>
          </a:p>
          <a:p>
            <a:pPr lvl="1"/>
            <a:endParaRPr lang="en-CN" dirty="0"/>
          </a:p>
          <a:p>
            <a:pPr lvl="1"/>
            <a:endParaRPr lang="en-CN" dirty="0"/>
          </a:p>
          <a:p>
            <a:pPr lvl="2"/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F9C8B-2AB8-A749-853B-3CE19437F2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13</a:t>
            </a:fld>
            <a:endParaRPr lang="en-US" sz="1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53E8D2-981C-7D4B-BA22-65C8F52DA575}"/>
              </a:ext>
            </a:extLst>
          </p:cNvPr>
          <p:cNvSpPr txBox="1"/>
          <p:nvPr/>
        </p:nvSpPr>
        <p:spPr>
          <a:xfrm>
            <a:off x="528173" y="5677291"/>
            <a:ext cx="263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CAD C</a:t>
            </a:r>
            <a:r>
              <a:rPr lang="en-CN" dirty="0"/>
              <a:t>redit: Xiao Zhao</a:t>
            </a:r>
          </a:p>
        </p:txBody>
      </p:sp>
      <p:graphicFrame>
        <p:nvGraphicFramePr>
          <p:cNvPr id="9" name="Table 11">
            <a:extLst>
              <a:ext uri="{FF2B5EF4-FFF2-40B4-BE49-F238E27FC236}">
                <a16:creationId xmlns:a16="http://schemas.microsoft.com/office/drawing/2014/main" id="{2BF96E20-0F6E-DA49-882F-65368C316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321572"/>
              </p:ext>
            </p:extLst>
          </p:nvPr>
        </p:nvGraphicFramePr>
        <p:xfrm>
          <a:off x="5639058" y="2738443"/>
          <a:ext cx="341823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823">
                  <a:extLst>
                    <a:ext uri="{9D8B030D-6E8A-4147-A177-3AD203B41FA5}">
                      <a16:colId xmlns:a16="http://schemas.microsoft.com/office/drawing/2014/main" val="2897896478"/>
                    </a:ext>
                  </a:extLst>
                </a:gridCol>
                <a:gridCol w="341823">
                  <a:extLst>
                    <a:ext uri="{9D8B030D-6E8A-4147-A177-3AD203B41FA5}">
                      <a16:colId xmlns:a16="http://schemas.microsoft.com/office/drawing/2014/main" val="453415937"/>
                    </a:ext>
                  </a:extLst>
                </a:gridCol>
                <a:gridCol w="341823">
                  <a:extLst>
                    <a:ext uri="{9D8B030D-6E8A-4147-A177-3AD203B41FA5}">
                      <a16:colId xmlns:a16="http://schemas.microsoft.com/office/drawing/2014/main" val="1247798999"/>
                    </a:ext>
                  </a:extLst>
                </a:gridCol>
                <a:gridCol w="341823">
                  <a:extLst>
                    <a:ext uri="{9D8B030D-6E8A-4147-A177-3AD203B41FA5}">
                      <a16:colId xmlns:a16="http://schemas.microsoft.com/office/drawing/2014/main" val="2907930873"/>
                    </a:ext>
                  </a:extLst>
                </a:gridCol>
                <a:gridCol w="341823">
                  <a:extLst>
                    <a:ext uri="{9D8B030D-6E8A-4147-A177-3AD203B41FA5}">
                      <a16:colId xmlns:a16="http://schemas.microsoft.com/office/drawing/2014/main" val="3238558469"/>
                    </a:ext>
                  </a:extLst>
                </a:gridCol>
                <a:gridCol w="341823">
                  <a:extLst>
                    <a:ext uri="{9D8B030D-6E8A-4147-A177-3AD203B41FA5}">
                      <a16:colId xmlns:a16="http://schemas.microsoft.com/office/drawing/2014/main" val="647852480"/>
                    </a:ext>
                  </a:extLst>
                </a:gridCol>
                <a:gridCol w="341823">
                  <a:extLst>
                    <a:ext uri="{9D8B030D-6E8A-4147-A177-3AD203B41FA5}">
                      <a16:colId xmlns:a16="http://schemas.microsoft.com/office/drawing/2014/main" val="3673891882"/>
                    </a:ext>
                  </a:extLst>
                </a:gridCol>
                <a:gridCol w="341823">
                  <a:extLst>
                    <a:ext uri="{9D8B030D-6E8A-4147-A177-3AD203B41FA5}">
                      <a16:colId xmlns:a16="http://schemas.microsoft.com/office/drawing/2014/main" val="3143935073"/>
                    </a:ext>
                  </a:extLst>
                </a:gridCol>
                <a:gridCol w="341823">
                  <a:extLst>
                    <a:ext uri="{9D8B030D-6E8A-4147-A177-3AD203B41FA5}">
                      <a16:colId xmlns:a16="http://schemas.microsoft.com/office/drawing/2014/main" val="765988273"/>
                    </a:ext>
                  </a:extLst>
                </a:gridCol>
                <a:gridCol w="341823">
                  <a:extLst>
                    <a:ext uri="{9D8B030D-6E8A-4147-A177-3AD203B41FA5}">
                      <a16:colId xmlns:a16="http://schemas.microsoft.com/office/drawing/2014/main" val="3746758361"/>
                    </a:ext>
                  </a:extLst>
                </a:gridCol>
              </a:tblGrid>
              <a:tr h="338824">
                <a:tc>
                  <a:txBody>
                    <a:bodyPr/>
                    <a:lstStyle/>
                    <a:p>
                      <a:r>
                        <a:rPr lang="en-C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038811"/>
                  </a:ext>
                </a:extLst>
              </a:tr>
              <a:tr h="338824"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361901"/>
                  </a:ext>
                </a:extLst>
              </a:tr>
              <a:tr h="338824"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829068"/>
                  </a:ext>
                </a:extLst>
              </a:tr>
              <a:tr h="338824"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9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602785"/>
                  </a:ext>
                </a:extLst>
              </a:tr>
              <a:tr h="338824"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313638"/>
                  </a:ext>
                </a:extLst>
              </a:tr>
              <a:tr h="338824"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219371"/>
                  </a:ext>
                </a:extLst>
              </a:tr>
              <a:tr h="338824"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333491"/>
                  </a:ext>
                </a:extLst>
              </a:tr>
              <a:tr h="338824"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740407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893F73B-3B2D-DF42-8B9C-83265B2AEF4A}"/>
              </a:ext>
            </a:extLst>
          </p:cNvPr>
          <p:cNvCxnSpPr/>
          <p:nvPr/>
        </p:nvCxnSpPr>
        <p:spPr bwMode="auto">
          <a:xfrm>
            <a:off x="5639058" y="5976257"/>
            <a:ext cx="341823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39DC9ED-3DB3-4F4D-B493-9E2F351518DD}"/>
              </a:ext>
            </a:extLst>
          </p:cNvPr>
          <p:cNvCxnSpPr>
            <a:cxnSpLocks/>
          </p:cNvCxnSpPr>
          <p:nvPr/>
        </p:nvCxnSpPr>
        <p:spPr bwMode="auto">
          <a:xfrm flipV="1">
            <a:off x="5511309" y="2738443"/>
            <a:ext cx="0" cy="31235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1D6375D-6092-D949-A04E-32F737A7D4B5}"/>
              </a:ext>
            </a:extLst>
          </p:cNvPr>
          <p:cNvSpPr txBox="1"/>
          <p:nvPr/>
        </p:nvSpPr>
        <p:spPr>
          <a:xfrm>
            <a:off x="7942962" y="6000981"/>
            <a:ext cx="125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ȹ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FA67DF3-BAF1-4641-AE7F-B7F6BE6485A6}"/>
              </a:ext>
            </a:extLst>
          </p:cNvPr>
          <p:cNvSpPr txBox="1"/>
          <p:nvPr/>
        </p:nvSpPr>
        <p:spPr>
          <a:xfrm>
            <a:off x="5026057" y="2920324"/>
            <a:ext cx="125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Z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330B44B-6848-2446-B2C9-292958D59561}"/>
              </a:ext>
            </a:extLst>
          </p:cNvPr>
          <p:cNvCxnSpPr>
            <a:cxnSpLocks/>
          </p:cNvCxnSpPr>
          <p:nvPr/>
        </p:nvCxnSpPr>
        <p:spPr bwMode="auto">
          <a:xfrm>
            <a:off x="6583244" y="1744814"/>
            <a:ext cx="0" cy="2112082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46" name="Picture 45" descr="Chart&#10;&#10;Description automatically generated">
            <a:extLst>
              <a:ext uri="{FF2B5EF4-FFF2-40B4-BE49-F238E27FC236}">
                <a16:creationId xmlns:a16="http://schemas.microsoft.com/office/drawing/2014/main" id="{A7176335-A1A7-A04D-A6D8-6AE400129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" y="2951105"/>
            <a:ext cx="4821858" cy="2689113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605E6FDD-FD33-B244-A3D3-20C8065A02CC}"/>
              </a:ext>
            </a:extLst>
          </p:cNvPr>
          <p:cNvSpPr/>
          <p:nvPr/>
        </p:nvSpPr>
        <p:spPr bwMode="auto">
          <a:xfrm rot="1686625">
            <a:off x="2169354" y="4186958"/>
            <a:ext cx="138551" cy="46044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D9AB10C-97C6-C549-B950-19B29BFE15B2}"/>
              </a:ext>
            </a:extLst>
          </p:cNvPr>
          <p:cNvCxnSpPr>
            <a:cxnSpLocks/>
          </p:cNvCxnSpPr>
          <p:nvPr/>
        </p:nvCxnSpPr>
        <p:spPr bwMode="auto">
          <a:xfrm>
            <a:off x="3257550" y="3883732"/>
            <a:ext cx="3230444" cy="135818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83B22C5-82D8-C844-AF58-519DCB0378C6}"/>
              </a:ext>
            </a:extLst>
          </p:cNvPr>
          <p:cNvSpPr txBox="1"/>
          <p:nvPr/>
        </p:nvSpPr>
        <p:spPr>
          <a:xfrm>
            <a:off x="2855304" y="2974268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…4,3,2,1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137A7FE-1CF3-8F4B-93A1-5B4F84D8F254}"/>
              </a:ext>
            </a:extLst>
          </p:cNvPr>
          <p:cNvCxnSpPr>
            <a:cxnSpLocks/>
          </p:cNvCxnSpPr>
          <p:nvPr/>
        </p:nvCxnSpPr>
        <p:spPr bwMode="auto">
          <a:xfrm flipH="1">
            <a:off x="3292159" y="3289656"/>
            <a:ext cx="516771" cy="5940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F70168B-AEC6-5748-9A4F-2001715D1C3D}"/>
              </a:ext>
            </a:extLst>
          </p:cNvPr>
          <p:cNvCxnSpPr>
            <a:cxnSpLocks/>
          </p:cNvCxnSpPr>
          <p:nvPr/>
        </p:nvCxnSpPr>
        <p:spPr bwMode="auto">
          <a:xfrm flipH="1">
            <a:off x="3254113" y="3289656"/>
            <a:ext cx="381594" cy="5672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6F8DAB0-8301-E24E-805B-D4B4A14C3001}"/>
              </a:ext>
            </a:extLst>
          </p:cNvPr>
          <p:cNvCxnSpPr>
            <a:cxnSpLocks/>
            <a:stCxn id="11" idx="2"/>
          </p:cNvCxnSpPr>
          <p:nvPr/>
        </p:nvCxnSpPr>
        <p:spPr bwMode="auto">
          <a:xfrm flipH="1">
            <a:off x="3198365" y="3343600"/>
            <a:ext cx="218914" cy="5030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D51BEF2-786A-7C4F-9A33-A5D08C8B053C}"/>
              </a:ext>
            </a:extLst>
          </p:cNvPr>
          <p:cNvCxnSpPr>
            <a:cxnSpLocks/>
          </p:cNvCxnSpPr>
          <p:nvPr/>
        </p:nvCxnSpPr>
        <p:spPr bwMode="auto">
          <a:xfrm flipH="1">
            <a:off x="3144656" y="3316764"/>
            <a:ext cx="109457" cy="4711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91435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hart&#10;&#10;Description automatically generated">
            <a:extLst>
              <a:ext uri="{FF2B5EF4-FFF2-40B4-BE49-F238E27FC236}">
                <a16:creationId xmlns:a16="http://schemas.microsoft.com/office/drawing/2014/main" id="{28475F79-244D-1E42-B70B-E65218E6D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294" y="1078098"/>
            <a:ext cx="4280232" cy="4108450"/>
          </a:xfrm>
          <a:prstGeom prst="rect">
            <a:avLst/>
          </a:prstGeom>
        </p:spPr>
      </p:pic>
      <p:pic>
        <p:nvPicPr>
          <p:cNvPr id="26" name="Content Placeholder 25" descr="Chart&#10;&#10;Description automatically generated">
            <a:extLst>
              <a:ext uri="{FF2B5EF4-FFF2-40B4-BE49-F238E27FC236}">
                <a16:creationId xmlns:a16="http://schemas.microsoft.com/office/drawing/2014/main" id="{0EA34617-8EDB-AD4A-BFC0-F56EBDFAC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816348"/>
            <a:ext cx="4825621" cy="463195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F5C8EA-BECD-E247-B7C4-3934040D0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</a:t>
            </a:r>
            <a:r>
              <a:rPr lang="en-CN" dirty="0"/>
              <a:t>reco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38A43-E106-A947-8BAA-CD1EC6F342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14</a:t>
            </a:fld>
            <a:endParaRPr lang="en-US" sz="180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70BC9F-63FA-084A-85B3-CCFEA4DBD3A9}"/>
              </a:ext>
            </a:extLst>
          </p:cNvPr>
          <p:cNvCxnSpPr>
            <a:cxnSpLocks/>
          </p:cNvCxnSpPr>
          <p:nvPr/>
        </p:nvCxnSpPr>
        <p:spPr bwMode="auto">
          <a:xfrm flipV="1">
            <a:off x="5667375" y="3509614"/>
            <a:ext cx="0" cy="14135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FD1DF3-69E7-9740-9AFD-6311D0168DF4}"/>
              </a:ext>
            </a:extLst>
          </p:cNvPr>
          <p:cNvCxnSpPr>
            <a:cxnSpLocks/>
          </p:cNvCxnSpPr>
          <p:nvPr/>
        </p:nvCxnSpPr>
        <p:spPr bwMode="auto">
          <a:xfrm flipV="1">
            <a:off x="974725" y="3509614"/>
            <a:ext cx="0" cy="15291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773A58C-994B-DB43-BA42-20840A7AC3A7}"/>
              </a:ext>
            </a:extLst>
          </p:cNvPr>
          <p:cNvSpPr txBox="1"/>
          <p:nvPr/>
        </p:nvSpPr>
        <p:spPr>
          <a:xfrm>
            <a:off x="204026" y="5386883"/>
            <a:ext cx="5529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CN" b="1" dirty="0">
                <a:solidFill>
                  <a:schemeClr val="accent2">
                    <a:lumMod val="75000"/>
                  </a:schemeClr>
                </a:solidFill>
              </a:rPr>
              <a:t>tart: 688, </a:t>
            </a:r>
            <a:r>
              <a:rPr lang="en-CN" dirty="0"/>
              <a:t>due to electron curved in magnetic field (phi=180 degrees pointing between 684 and 685)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CN" b="1" dirty="0">
                <a:solidFill>
                  <a:schemeClr val="accent2">
                    <a:lumMod val="75000"/>
                  </a:schemeClr>
                </a:solidFill>
              </a:rPr>
              <a:t>nded at 700</a:t>
            </a:r>
          </a:p>
          <a:p>
            <a:r>
              <a:rPr lang="en-US" dirty="0"/>
              <a:t>A</a:t>
            </a:r>
            <a:r>
              <a:rPr lang="en-CN" dirty="0"/>
              <a:t>ll 13 layers have energy readout (above certain th)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856E9F-877B-054F-A0F0-44DAB3F9A9F4}"/>
              </a:ext>
            </a:extLst>
          </p:cNvPr>
          <p:cNvSpPr txBox="1"/>
          <p:nvPr/>
        </p:nvSpPr>
        <p:spPr>
          <a:xfrm>
            <a:off x="6076950" y="686357"/>
            <a:ext cx="130151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CN" dirty="0"/>
              <a:t>40 events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A43C68-20C3-8F4C-9261-7BAFCE64E3B7}"/>
              </a:ext>
            </a:extLst>
          </p:cNvPr>
          <p:cNvSpPr txBox="1"/>
          <p:nvPr/>
        </p:nvSpPr>
        <p:spPr>
          <a:xfrm>
            <a:off x="2857356" y="661597"/>
            <a:ext cx="95263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CN" dirty="0"/>
              <a:t>1 event</a:t>
            </a:r>
          </a:p>
        </p:txBody>
      </p:sp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FA230DC5-3801-8A4B-90BF-70891B338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357" y="4970862"/>
            <a:ext cx="2104911" cy="20204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95483F-D0D1-2045-BD80-1FC5DEC9B665}"/>
              </a:ext>
            </a:extLst>
          </p:cNvPr>
          <p:cNvSpPr txBox="1"/>
          <p:nvPr/>
        </p:nvSpPr>
        <p:spPr>
          <a:xfrm>
            <a:off x="605207" y="5068380"/>
            <a:ext cx="1076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CN" dirty="0"/>
              <a:t>phi,r1)</a:t>
            </a:r>
          </a:p>
        </p:txBody>
      </p:sp>
      <p:pic>
        <p:nvPicPr>
          <p:cNvPr id="19" name="Picture 18" descr="Chart&#10;&#10;Description automatically generated">
            <a:extLst>
              <a:ext uri="{FF2B5EF4-FFF2-40B4-BE49-F238E27FC236}">
                <a16:creationId xmlns:a16="http://schemas.microsoft.com/office/drawing/2014/main" id="{7486C689-794E-974C-86F9-1AA9229451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519" t="18647" r="27221" b="32746"/>
          <a:stretch/>
        </p:blipFill>
        <p:spPr>
          <a:xfrm>
            <a:off x="1464584" y="3962191"/>
            <a:ext cx="1323280" cy="1006021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4C4090B-9BF1-704C-AACB-D1803206417E}"/>
              </a:ext>
            </a:extLst>
          </p:cNvPr>
          <p:cNvCxnSpPr>
            <a:cxnSpLocks/>
          </p:cNvCxnSpPr>
          <p:nvPr/>
        </p:nvCxnSpPr>
        <p:spPr bwMode="auto">
          <a:xfrm flipV="1">
            <a:off x="3260725" y="3539269"/>
            <a:ext cx="0" cy="15291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838A005-410A-DF46-8658-072A12F95338}"/>
              </a:ext>
            </a:extLst>
          </p:cNvPr>
          <p:cNvSpPr txBox="1"/>
          <p:nvPr/>
        </p:nvSpPr>
        <p:spPr>
          <a:xfrm>
            <a:off x="6467475" y="5285790"/>
            <a:ext cx="130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140 events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4DFEEF-D87A-0345-A22E-F1217989FCC1}"/>
              </a:ext>
            </a:extLst>
          </p:cNvPr>
          <p:cNvCxnSpPr>
            <a:cxnSpLocks/>
          </p:cNvCxnSpPr>
          <p:nvPr/>
        </p:nvCxnSpPr>
        <p:spPr bwMode="auto">
          <a:xfrm flipV="1">
            <a:off x="7759464" y="3429000"/>
            <a:ext cx="0" cy="14135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69B59307-4358-DF4B-BEA7-431EB6CC3FDB}"/>
              </a:ext>
            </a:extLst>
          </p:cNvPr>
          <p:cNvSpPr/>
          <p:nvPr/>
        </p:nvSpPr>
        <p:spPr bwMode="auto">
          <a:xfrm rot="1417917">
            <a:off x="1963885" y="3989091"/>
            <a:ext cx="192406" cy="95222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781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green, game, indoor, sitting&#10;&#10;Description automatically generated">
            <a:extLst>
              <a:ext uri="{FF2B5EF4-FFF2-40B4-BE49-F238E27FC236}">
                <a16:creationId xmlns:a16="http://schemas.microsoft.com/office/drawing/2014/main" id="{1AA5780F-CBCF-AC40-BECC-0E78918F2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976" y="1943508"/>
            <a:ext cx="5920338" cy="24639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B460D9-1D1D-014B-A388-21F4C3346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Crystal fan with </a:t>
            </a:r>
            <a:r>
              <a:rPr lang="en-CN" dirty="0"/>
              <a:t>silicion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FD027-BC15-D042-B89F-76E18AD64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672353"/>
            <a:ext cx="9102148" cy="1837274"/>
          </a:xfrm>
        </p:spPr>
        <p:txBody>
          <a:bodyPr/>
          <a:lstStyle/>
          <a:p>
            <a:r>
              <a:rPr lang="en-US" dirty="0"/>
              <a:t>Silicon layers: plate tiled by hexagon silicon module </a:t>
            </a:r>
            <a:endParaRPr lang="en-CN" dirty="0"/>
          </a:p>
          <a:p>
            <a:r>
              <a:rPr lang="en-CN" dirty="0"/>
              <a:t>Insert along Z axis, replace crystal bars with same phi</a:t>
            </a:r>
          </a:p>
          <a:p>
            <a:r>
              <a:rPr lang="en-CN" dirty="0"/>
              <a:t>Provide r, phi information to reduce crystal r-phi amibigurity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194A5-79DC-6541-B037-7E9BD6BB23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15</a:t>
            </a:fld>
            <a:endParaRPr lang="en-US" sz="180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25188FD-5C62-E243-80B9-FC9EAAC829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1" r="12330" b="59242"/>
          <a:stretch/>
        </p:blipFill>
        <p:spPr>
          <a:xfrm>
            <a:off x="6098051" y="4729488"/>
            <a:ext cx="2470840" cy="9915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89F6B8-CB2C-6244-889E-DA1A2BC1D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22" y="4472326"/>
            <a:ext cx="2942897" cy="182276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A426E42-9BA6-F349-ADCD-2B0681C63C27}"/>
              </a:ext>
            </a:extLst>
          </p:cNvPr>
          <p:cNvSpPr txBox="1"/>
          <p:nvPr/>
        </p:nvSpPr>
        <p:spPr>
          <a:xfrm>
            <a:off x="519146" y="6110424"/>
            <a:ext cx="2942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CMS HGCal like Module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1E60B4-7F15-C646-88AB-9C0B9B5BB81D}"/>
              </a:ext>
            </a:extLst>
          </p:cNvPr>
          <p:cNvSpPr txBox="1"/>
          <p:nvPr/>
        </p:nvSpPr>
        <p:spPr>
          <a:xfrm>
            <a:off x="3625215" y="5395316"/>
            <a:ext cx="284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L= N</a:t>
            </a:r>
            <a:r>
              <a:rPr lang="en-CN" dirty="0"/>
              <a:t>*83mm, N=2,3,4…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35346C-8A90-9F4C-843D-FF1FD7F96C35}"/>
              </a:ext>
            </a:extLst>
          </p:cNvPr>
          <p:cNvSpPr txBox="1"/>
          <p:nvPr/>
        </p:nvSpPr>
        <p:spPr>
          <a:xfrm>
            <a:off x="4143375" y="5865920"/>
            <a:ext cx="500062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CN" dirty="0"/>
              <a:t>CMS HGCal like module, 6.4mm thick, could fit alpha=30, 14 layer senario (7.17-7.4mm thick)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BE22DB-6C78-B341-989F-3A01068A27A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58" b="358"/>
          <a:stretch/>
        </p:blipFill>
        <p:spPr>
          <a:xfrm>
            <a:off x="211333" y="2241933"/>
            <a:ext cx="2673838" cy="22770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0A3D414-3A79-8F46-B94B-CBE5956231D1}"/>
              </a:ext>
            </a:extLst>
          </p:cNvPr>
          <p:cNvSpPr txBox="1"/>
          <p:nvPr/>
        </p:nvSpPr>
        <p:spPr>
          <a:xfrm>
            <a:off x="2154646" y="2409166"/>
            <a:ext cx="147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CN" dirty="0"/>
              <a:t>licon</a:t>
            </a:r>
            <a:r>
              <a:rPr lang="zh-CN" altLang="en-US" dirty="0"/>
              <a:t> </a:t>
            </a:r>
            <a:r>
              <a:rPr lang="en-US" altLang="zh-CN" dirty="0"/>
              <a:t>layer</a:t>
            </a:r>
            <a:endParaRPr lang="en-CN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3018482-3BDE-9341-8BDC-56D18BE6B457}"/>
              </a:ext>
            </a:extLst>
          </p:cNvPr>
          <p:cNvCxnSpPr>
            <a:cxnSpLocks/>
          </p:cNvCxnSpPr>
          <p:nvPr/>
        </p:nvCxnSpPr>
        <p:spPr bwMode="auto">
          <a:xfrm>
            <a:off x="2188029" y="2770839"/>
            <a:ext cx="1437186" cy="178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8CDB70D-5BBA-0A43-94DF-4452021F54BE}"/>
              </a:ext>
            </a:extLst>
          </p:cNvPr>
          <p:cNvSpPr txBox="1"/>
          <p:nvPr/>
        </p:nvSpPr>
        <p:spPr>
          <a:xfrm>
            <a:off x="-32720" y="4162561"/>
            <a:ext cx="263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CAD C</a:t>
            </a:r>
            <a:r>
              <a:rPr lang="en-CN" dirty="0"/>
              <a:t>redit: Xiao Zhao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9BB630-83BA-4048-A730-C9204E04A7DC}"/>
              </a:ext>
            </a:extLst>
          </p:cNvPr>
          <p:cNvSpPr txBox="1"/>
          <p:nvPr/>
        </p:nvSpPr>
        <p:spPr>
          <a:xfrm>
            <a:off x="3546424" y="4149626"/>
            <a:ext cx="5105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SiPIN</a:t>
            </a:r>
            <a:r>
              <a:rPr lang="en-US" altLang="zh-CN" dirty="0"/>
              <a:t> </a:t>
            </a:r>
            <a:r>
              <a:rPr lang="zh-CN" altLang="en-US" dirty="0"/>
              <a:t> </a:t>
            </a:r>
            <a:r>
              <a:rPr lang="en-US" altLang="zh-CN" dirty="0"/>
              <a:t>(or </a:t>
            </a:r>
            <a:r>
              <a:rPr lang="en-CN" dirty="0"/>
              <a:t>LGAD</a:t>
            </a:r>
            <a:r>
              <a:rPr lang="en-US" dirty="0"/>
              <a:t>?) provide accurate 3D position</a:t>
            </a:r>
            <a:endParaRPr lang="en-C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22862A-75E0-B649-81FE-1896BC7C4AFC}"/>
              </a:ext>
            </a:extLst>
          </p:cNvPr>
          <p:cNvSpPr txBox="1"/>
          <p:nvPr/>
        </p:nvSpPr>
        <p:spPr>
          <a:xfrm>
            <a:off x="6296026" y="5444654"/>
            <a:ext cx="495022" cy="2616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N" sz="1100" dirty="0">
                <a:solidFill>
                  <a:schemeClr val="accent3"/>
                </a:solidFill>
              </a:rPr>
              <a:t>PCB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E2DCC2-136E-924D-A7BE-F174810C2D67}"/>
              </a:ext>
            </a:extLst>
          </p:cNvPr>
          <p:cNvCxnSpPr/>
          <p:nvPr/>
        </p:nvCxnSpPr>
        <p:spPr bwMode="auto">
          <a:xfrm>
            <a:off x="3743325" y="2133600"/>
            <a:ext cx="452437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D0A718F-0DF2-434E-91B2-D735B8A2511A}"/>
              </a:ext>
            </a:extLst>
          </p:cNvPr>
          <p:cNvSpPr txBox="1"/>
          <p:nvPr/>
        </p:nvSpPr>
        <p:spPr>
          <a:xfrm>
            <a:off x="8343612" y="1948934"/>
            <a:ext cx="41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536828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3CCCA-6F53-7B43-98B6-ABE3533FB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Current status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621FF-EFF9-834F-8C6F-B81A8EB4E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Still at proposal stage, many details need to pin down</a:t>
            </a:r>
            <a:r>
              <a:rPr lang="en-CN" dirty="0"/>
              <a:t>: </a:t>
            </a:r>
          </a:p>
          <a:p>
            <a:pPr lvl="1"/>
            <a:r>
              <a:rPr lang="en-CN" dirty="0">
                <a:solidFill>
                  <a:schemeClr val="tx1"/>
                </a:solidFill>
              </a:rPr>
              <a:t>Implemented a baseline crystal fan “geo”  (Chengdong)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</a:t>
            </a:r>
            <a:r>
              <a:rPr lang="en-CN" dirty="0">
                <a:solidFill>
                  <a:schemeClr val="tx1"/>
                </a:solidFill>
              </a:rPr>
              <a:t>enerate benchmark objects for performance study</a:t>
            </a:r>
          </a:p>
          <a:p>
            <a:pPr lvl="2"/>
            <a:r>
              <a:rPr lang="en-CN" dirty="0">
                <a:solidFill>
                  <a:schemeClr val="tx1"/>
                </a:solidFill>
                <a:highlight>
                  <a:srgbClr val="00FF00"/>
                </a:highlight>
              </a:rPr>
              <a:t>Step 1: </a:t>
            </a:r>
          </a:p>
          <a:p>
            <a:pPr lvl="3"/>
            <a:r>
              <a:rPr lang="en-CN" dirty="0"/>
              <a:t>3D segmentation (very preliminary shown here)</a:t>
            </a:r>
          </a:p>
          <a:p>
            <a:pPr lvl="3"/>
            <a:r>
              <a:rPr lang="en-US" dirty="0"/>
              <a:t>Resolution (position, energy)</a:t>
            </a:r>
          </a:p>
          <a:p>
            <a:pPr lvl="4"/>
            <a:r>
              <a:rPr lang="en-US" dirty="0"/>
              <a:t>S</a:t>
            </a:r>
            <a:r>
              <a:rPr lang="en-CN" dirty="0"/>
              <a:t>ingle electron sample: principle of 4D reco</a:t>
            </a:r>
          </a:p>
          <a:p>
            <a:pPr lvl="4"/>
            <a:r>
              <a:rPr lang="en-CN" dirty="0"/>
              <a:t>Z, R, Phi, E resolution</a:t>
            </a:r>
          </a:p>
          <a:p>
            <a:pPr lvl="2"/>
            <a:r>
              <a:rPr lang="en-CN" dirty="0">
                <a:solidFill>
                  <a:schemeClr val="tx1"/>
                </a:solidFill>
              </a:rPr>
              <a:t>Step 2: shower seperation</a:t>
            </a:r>
          </a:p>
          <a:p>
            <a:pPr lvl="2"/>
            <a:r>
              <a:rPr lang="en-CN" dirty="0">
                <a:solidFill>
                  <a:schemeClr val="tx1"/>
                </a:solidFill>
              </a:rPr>
              <a:t>Step 3: BMR</a:t>
            </a:r>
          </a:p>
          <a:p>
            <a:pPr lvl="1"/>
            <a:r>
              <a:rPr lang="en-CN" dirty="0">
                <a:solidFill>
                  <a:schemeClr val="tx1"/>
                </a:solidFill>
              </a:rPr>
              <a:t>Further Optimization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CN" dirty="0">
                <a:solidFill>
                  <a:schemeClr val="tx1"/>
                </a:solidFill>
              </a:rPr>
              <a:t>upporting, mounting, calibration, service….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CN" dirty="0">
                <a:solidFill>
                  <a:schemeClr val="tx1"/>
                </a:solidFill>
              </a:rPr>
              <a:t>rototying… (if feasible/worth to do… ) </a:t>
            </a:r>
          </a:p>
          <a:p>
            <a:endParaRPr lang="en-CN" dirty="0">
              <a:solidFill>
                <a:schemeClr val="tx1"/>
              </a:solidFill>
            </a:endParaRPr>
          </a:p>
          <a:p>
            <a:endParaRPr lang="en-CN" dirty="0"/>
          </a:p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D4806D-6C24-0A49-9322-47905446B5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16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42416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0D4E4-936C-EA41-858F-183D30411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C5897-CF52-0A49-B365-A2731966D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Noval CEPC Crystal fan proposal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Very u</a:t>
            </a:r>
            <a:r>
              <a:rPr lang="en-CN" dirty="0">
                <a:solidFill>
                  <a:schemeClr val="tx1"/>
                </a:solidFill>
              </a:rPr>
              <a:t>niform along Z and phi (Z-phi symetry)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Fine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s</a:t>
            </a:r>
            <a:r>
              <a:rPr lang="en-CN" dirty="0">
                <a:solidFill>
                  <a:schemeClr val="tx1"/>
                </a:solidFill>
              </a:rPr>
              <a:t>egmentation of Z, Phi, r</a:t>
            </a:r>
          </a:p>
          <a:p>
            <a:pPr lvl="1"/>
            <a:r>
              <a:rPr lang="en-CN" dirty="0">
                <a:solidFill>
                  <a:schemeClr val="tx1"/>
                </a:solidFill>
              </a:rPr>
              <a:t>2D readout in Z, Phi plane, reduced readout electronics channels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CN" dirty="0">
                <a:solidFill>
                  <a:schemeClr val="tx1"/>
                </a:solidFill>
              </a:rPr>
              <a:t>eadout SiPM+electronics behind E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CN" dirty="0">
                <a:solidFill>
                  <a:schemeClr val="tx1"/>
                </a:solidFill>
              </a:rPr>
              <a:t>al crystal</a:t>
            </a:r>
            <a:endParaRPr lang="en-CN" dirty="0"/>
          </a:p>
          <a:p>
            <a:pPr lvl="1"/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Pro.: P</a:t>
            </a:r>
            <a:r>
              <a:rPr lang="en-CN" dirty="0">
                <a:solidFill>
                  <a:schemeClr val="tx1"/>
                </a:solidFill>
                <a:highlight>
                  <a:srgbClr val="FFFF00"/>
                </a:highlight>
              </a:rPr>
              <a:t>hi-R confusion, near by shower confusion…</a:t>
            </a:r>
          </a:p>
          <a:p>
            <a:pPr lvl="1"/>
            <a:endParaRPr lang="en-CN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en-CN" dirty="0"/>
              <a:t>Improved Hybrid Crystal fan proposal by insert silicon layers</a:t>
            </a:r>
          </a:p>
          <a:p>
            <a:pPr lvl="1"/>
            <a:r>
              <a:rPr lang="en-CN" dirty="0">
                <a:solidFill>
                  <a:schemeClr val="accent2">
                    <a:lumMod val="75000"/>
                  </a:schemeClr>
                </a:solidFill>
              </a:rPr>
              <a:t>Help to reduce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CN" dirty="0">
                <a:solidFill>
                  <a:schemeClr val="accent2">
                    <a:lumMod val="75000"/>
                  </a:schemeClr>
                </a:solidFill>
              </a:rPr>
              <a:t>hi-r confusion and near-by shower confusion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CN" dirty="0">
                <a:solidFill>
                  <a:schemeClr val="accent2">
                    <a:lumMod val="75000"/>
                  </a:schemeClr>
                </a:solidFill>
              </a:rPr>
              <a:t>iming information</a:t>
            </a:r>
          </a:p>
          <a:p>
            <a:endParaRPr lang="en-CN" dirty="0"/>
          </a:p>
          <a:p>
            <a:r>
              <a:rPr lang="en-CN" dirty="0"/>
              <a:t>Performance study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CE3E9-04FC-AA4A-A53F-15E9B441CA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17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41120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A8BEB-0D77-FD45-AB7B-E67DB2AC0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Bacup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2C2BF-6766-984E-AAA7-4A2D7BD6D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BE613-411F-5040-BFD1-3BBE660B0B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18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26207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63F7-A174-5440-BA62-4DA43D087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CN" dirty="0"/>
              <a:t>ypical crystals (From Ren-yuan Zhu’s slides)</a:t>
            </a:r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FD9A1C7B-420D-E441-957D-B4BB549A3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49" y="673100"/>
            <a:ext cx="8832502" cy="58848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573FE-1C1A-594A-BBC4-5524ACE99E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19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78238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B1ECE-864A-2148-966A-E29C0441C5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270" r="2457"/>
          <a:stretch/>
        </p:blipFill>
        <p:spPr>
          <a:xfrm>
            <a:off x="6096143" y="663949"/>
            <a:ext cx="3047857" cy="22866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A5E8CB-0990-F948-9DC2-DAC8EAD49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of a CEPC </a:t>
            </a:r>
            <a:r>
              <a:rPr lang="en-US" dirty="0" err="1"/>
              <a:t>Ecal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0FAE3-D250-7449-8970-55896924E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PFA calorimeter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Good Shower separation 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Small Moliere radius (Dense detector)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High granularity/segmentation (~Moliere radius)</a:t>
            </a:r>
          </a:p>
          <a:p>
            <a:pPr marL="457304" lvl="1" indent="0">
              <a:buNone/>
            </a:pPr>
            <a:endParaRPr lang="en-US" dirty="0"/>
          </a:p>
          <a:p>
            <a:r>
              <a:rPr lang="en-US" dirty="0"/>
              <a:t>Good energy resolution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Critical in some special process</a:t>
            </a:r>
          </a:p>
          <a:p>
            <a:pPr lvl="1"/>
            <a:endParaRPr lang="en-US" dirty="0"/>
          </a:p>
          <a:p>
            <a:r>
              <a:rPr lang="en-US" dirty="0"/>
              <a:t>Cost is key issue</a:t>
            </a:r>
          </a:p>
          <a:p>
            <a:pPr lvl="1"/>
            <a:r>
              <a:rPr lang="en-US" dirty="0"/>
              <a:t>Crystal vs silicon vs others</a:t>
            </a:r>
          </a:p>
          <a:p>
            <a:pPr lvl="1"/>
            <a:r>
              <a:rPr lang="en-US" dirty="0"/>
              <a:t>Less readout…</a:t>
            </a:r>
          </a:p>
          <a:p>
            <a:pPr lvl="1"/>
            <a:r>
              <a:rPr lang="en-US" dirty="0"/>
              <a:t>Service and operation…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03A1F9-82BC-5647-A6F0-6C0A3EFE4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999" y="3249008"/>
            <a:ext cx="3234868" cy="31994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AB15D8-541B-3840-8A9C-41050F547337}"/>
              </a:ext>
            </a:extLst>
          </p:cNvPr>
          <p:cNvSpPr txBox="1"/>
          <p:nvPr/>
        </p:nvSpPr>
        <p:spPr>
          <a:xfrm>
            <a:off x="6706347" y="2774385"/>
            <a:ext cx="193467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Overlap removal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872CC81-0215-334A-9493-1B37B3C86C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35636" y="6558243"/>
            <a:ext cx="1066511" cy="299757"/>
          </a:xfrm>
        </p:spPr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2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9974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8B546B3-C205-A245-A001-51FAD4779961}"/>
              </a:ext>
            </a:extLst>
          </p:cNvPr>
          <p:cNvSpPr/>
          <p:nvPr/>
        </p:nvSpPr>
        <p:spPr bwMode="auto">
          <a:xfrm>
            <a:off x="3495117" y="1520689"/>
            <a:ext cx="4641574" cy="445273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8EEB7-EF1D-4A45-A5C0-CF2C6840D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configure 3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54208-1710-0C4B-8A86-6139FA835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</a:t>
            </a:r>
            <a:r>
              <a:rPr lang="en-US" altLang="zh-CN" dirty="0">
                <a:highlight>
                  <a:srgbClr val="FFFF00"/>
                </a:highlight>
              </a:rPr>
              <a:t>𝛼</a:t>
            </a:r>
            <a:r>
              <a:rPr lang="en-CN" altLang="zh-CN" dirty="0">
                <a:highlight>
                  <a:srgbClr val="FFFF00"/>
                </a:highlight>
              </a:rPr>
              <a:t> = 15 </a:t>
            </a:r>
            <a:r>
              <a:rPr lang="en-CN" altLang="zh-CN" dirty="0"/>
              <a:t>degrees, transverse </a:t>
            </a:r>
            <a:r>
              <a:rPr lang="en-CN" altLang="zh-CN" dirty="0">
                <a:highlight>
                  <a:srgbClr val="00FF00"/>
                </a:highlight>
              </a:rPr>
              <a:t>10 layers</a:t>
            </a:r>
            <a:endParaRPr lang="en-US" dirty="0">
              <a:highlight>
                <a:srgbClr val="00FF00"/>
              </a:highlight>
            </a:endParaRPr>
          </a:p>
          <a:p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/>
              <a:t>=0.237 m</a:t>
            </a:r>
          </a:p>
          <a:p>
            <a:r>
              <a:rPr lang="en-US" altLang="zh-CN" dirty="0">
                <a:solidFill>
                  <a:srgbClr val="00B050"/>
                </a:solidFill>
              </a:rPr>
              <a:t>ȹ</a:t>
            </a:r>
            <a:r>
              <a:rPr lang="en-US" altLang="zh-CN" dirty="0"/>
              <a:t>=0.03 (1.7degree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>
                <a:solidFill>
                  <a:srgbClr val="FF0000"/>
                </a:solidFill>
                <a:highlight>
                  <a:srgbClr val="00FF00"/>
                </a:highlight>
              </a:rPr>
              <a:t>ȹ/</a:t>
            </a:r>
            <a:r>
              <a:rPr lang="en-US" altLang="zh-CN" dirty="0" err="1">
                <a:solidFill>
                  <a:srgbClr val="FF0000"/>
                </a:solidFill>
                <a:highlight>
                  <a:srgbClr val="00FF00"/>
                </a:highlight>
              </a:rPr>
              <a:t>N_l</a:t>
            </a:r>
            <a:r>
              <a:rPr lang="en-US" altLang="zh-CN" dirty="0">
                <a:solidFill>
                  <a:srgbClr val="FF0000"/>
                </a:solidFill>
                <a:highlight>
                  <a:srgbClr val="00FF00"/>
                </a:highlight>
              </a:rPr>
              <a:t> = 0.003</a:t>
            </a:r>
          </a:p>
          <a:p>
            <a:r>
              <a:rPr lang="en-US" altLang="zh-CN" dirty="0"/>
              <a:t>Each z segmentation</a:t>
            </a:r>
          </a:p>
          <a:p>
            <a:pPr lvl="1"/>
            <a:r>
              <a:rPr lang="en-US" dirty="0"/>
              <a:t>2077 crystals</a:t>
            </a:r>
          </a:p>
          <a:p>
            <a:endParaRPr lang="en-CN" dirty="0"/>
          </a:p>
          <a:p>
            <a:endParaRPr lang="en-CN" dirty="0"/>
          </a:p>
          <a:p>
            <a:endParaRPr lang="en-CN" dirty="0"/>
          </a:p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1477B-D4C9-2B44-A00A-4F2D78FF55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20</a:t>
            </a:fld>
            <a:endParaRPr 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CE8F04A-EF59-784C-8014-4C2B1C618D0D}"/>
              </a:ext>
            </a:extLst>
          </p:cNvPr>
          <p:cNvSpPr/>
          <p:nvPr/>
        </p:nvSpPr>
        <p:spPr bwMode="auto">
          <a:xfrm>
            <a:off x="3220350" y="1292280"/>
            <a:ext cx="5267595" cy="489336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01BCC3-3F53-C445-9E5B-D7BE09153D48}"/>
              </a:ext>
            </a:extLst>
          </p:cNvPr>
          <p:cNvCxnSpPr/>
          <p:nvPr/>
        </p:nvCxnSpPr>
        <p:spPr bwMode="auto">
          <a:xfrm flipV="1">
            <a:off x="5815904" y="2713383"/>
            <a:ext cx="2055887" cy="10255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BF6FFD-249E-3C42-8E72-64A064B3C9A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825628" y="1265867"/>
            <a:ext cx="38243" cy="24705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7D40D69-3ABE-0741-A707-ADB58A567BBA}"/>
              </a:ext>
            </a:extLst>
          </p:cNvPr>
          <p:cNvSpPr txBox="1"/>
          <p:nvPr/>
        </p:nvSpPr>
        <p:spPr>
          <a:xfrm>
            <a:off x="6558097" y="2856841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r1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74F818-F463-B743-894B-9C71504DA268}"/>
              </a:ext>
            </a:extLst>
          </p:cNvPr>
          <p:cNvSpPr txBox="1"/>
          <p:nvPr/>
        </p:nvSpPr>
        <p:spPr>
          <a:xfrm>
            <a:off x="5416825" y="2218754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r2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F8DE00-DCC3-C04C-86DB-977A712203FC}"/>
              </a:ext>
            </a:extLst>
          </p:cNvPr>
          <p:cNvCxnSpPr>
            <a:cxnSpLocks/>
            <a:endCxn id="19" idx="3"/>
          </p:cNvCxnSpPr>
          <p:nvPr/>
        </p:nvCxnSpPr>
        <p:spPr bwMode="auto">
          <a:xfrm flipV="1">
            <a:off x="5815904" y="1374815"/>
            <a:ext cx="742193" cy="13593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292727-7DC3-BA47-9235-3EE80E6B6EB6}"/>
              </a:ext>
            </a:extLst>
          </p:cNvPr>
          <p:cNvCxnSpPr>
            <a:cxnSpLocks/>
            <a:endCxn id="19" idx="3"/>
          </p:cNvCxnSpPr>
          <p:nvPr/>
        </p:nvCxnSpPr>
        <p:spPr bwMode="auto">
          <a:xfrm flipV="1">
            <a:off x="5854147" y="1374815"/>
            <a:ext cx="703950" cy="23722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06066D7-E8EE-124A-A5ED-CB8E0F226278}"/>
              </a:ext>
            </a:extLst>
          </p:cNvPr>
          <p:cNvSpPr txBox="1"/>
          <p:nvPr/>
        </p:nvSpPr>
        <p:spPr>
          <a:xfrm>
            <a:off x="6008707" y="1190149"/>
            <a:ext cx="54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64B1FB-C291-5E4D-AD0C-80F2E470034F}"/>
              </a:ext>
            </a:extLst>
          </p:cNvPr>
          <p:cNvCxnSpPr>
            <a:cxnSpLocks/>
          </p:cNvCxnSpPr>
          <p:nvPr/>
        </p:nvCxnSpPr>
        <p:spPr bwMode="auto">
          <a:xfrm>
            <a:off x="6843847" y="1752604"/>
            <a:ext cx="788433" cy="14626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007643-3CA7-8A42-B7E2-AB9EA54DA68B}"/>
              </a:ext>
            </a:extLst>
          </p:cNvPr>
          <p:cNvCxnSpPr>
            <a:cxnSpLocks/>
          </p:cNvCxnSpPr>
          <p:nvPr/>
        </p:nvCxnSpPr>
        <p:spPr bwMode="auto">
          <a:xfrm>
            <a:off x="6600571" y="1654591"/>
            <a:ext cx="832170" cy="8457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15C1855-120F-9C46-8B4B-5F47F049B4C8}"/>
              </a:ext>
            </a:extLst>
          </p:cNvPr>
          <p:cNvCxnSpPr>
            <a:cxnSpLocks/>
          </p:cNvCxnSpPr>
          <p:nvPr/>
        </p:nvCxnSpPr>
        <p:spPr bwMode="auto">
          <a:xfrm>
            <a:off x="6434921" y="1598272"/>
            <a:ext cx="684954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36C1236-3BA1-764E-8A23-7B1D58313B0D}"/>
              </a:ext>
            </a:extLst>
          </p:cNvPr>
          <p:cNvSpPr txBox="1"/>
          <p:nvPr/>
        </p:nvSpPr>
        <p:spPr>
          <a:xfrm>
            <a:off x="5825628" y="2588086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ȹ</a:t>
            </a:r>
            <a:endParaRPr lang="en-CN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C2454F-69BF-CA49-B6A6-B1DD7644B51E}"/>
              </a:ext>
            </a:extLst>
          </p:cNvPr>
          <p:cNvCxnSpPr>
            <a:cxnSpLocks/>
          </p:cNvCxnSpPr>
          <p:nvPr/>
        </p:nvCxnSpPr>
        <p:spPr bwMode="auto">
          <a:xfrm>
            <a:off x="8080382" y="4256690"/>
            <a:ext cx="331076" cy="8408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9DCA615-645B-224D-A918-3CE71401C1FA}"/>
              </a:ext>
            </a:extLst>
          </p:cNvPr>
          <p:cNvCxnSpPr>
            <a:cxnSpLocks/>
          </p:cNvCxnSpPr>
          <p:nvPr/>
        </p:nvCxnSpPr>
        <p:spPr bwMode="auto">
          <a:xfrm>
            <a:off x="8035636" y="4363498"/>
            <a:ext cx="375822" cy="13204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75DF10-41C1-C543-AEEB-CD1805C0B881}"/>
              </a:ext>
            </a:extLst>
          </p:cNvPr>
          <p:cNvCxnSpPr>
            <a:cxnSpLocks/>
          </p:cNvCxnSpPr>
          <p:nvPr/>
        </p:nvCxnSpPr>
        <p:spPr bwMode="auto">
          <a:xfrm>
            <a:off x="8014616" y="4473265"/>
            <a:ext cx="308497" cy="13204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7A7CBD-48C4-1A4C-B224-71C3E317AC91}"/>
              </a:ext>
            </a:extLst>
          </p:cNvPr>
          <p:cNvCxnSpPr>
            <a:cxnSpLocks/>
          </p:cNvCxnSpPr>
          <p:nvPr/>
        </p:nvCxnSpPr>
        <p:spPr bwMode="auto">
          <a:xfrm>
            <a:off x="7965577" y="4614439"/>
            <a:ext cx="308497" cy="15386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9BD9DFA9-1D3C-0F48-AB89-F89DD14C4DD8}"/>
              </a:ext>
            </a:extLst>
          </p:cNvPr>
          <p:cNvSpPr/>
          <p:nvPr/>
        </p:nvSpPr>
        <p:spPr bwMode="auto">
          <a:xfrm>
            <a:off x="7685495" y="4088785"/>
            <a:ext cx="1177159" cy="1598348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84D537-B83C-0449-BE7E-5F98D37F037B}"/>
              </a:ext>
            </a:extLst>
          </p:cNvPr>
          <p:cNvSpPr txBox="1"/>
          <p:nvPr/>
        </p:nvSpPr>
        <p:spPr>
          <a:xfrm>
            <a:off x="8087977" y="4887959"/>
            <a:ext cx="89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𝛼=0</a:t>
            </a:r>
            <a:endParaRPr lang="en-CN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344A611-3E15-0C46-AFBE-E46ACE3D0291}"/>
              </a:ext>
            </a:extLst>
          </p:cNvPr>
          <p:cNvCxnSpPr>
            <a:cxnSpLocks/>
          </p:cNvCxnSpPr>
          <p:nvPr/>
        </p:nvCxnSpPr>
        <p:spPr bwMode="auto">
          <a:xfrm>
            <a:off x="7896270" y="4724405"/>
            <a:ext cx="304273" cy="18549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775272-743A-DB40-910E-3D7EC34D05EE}"/>
              </a:ext>
            </a:extLst>
          </p:cNvPr>
          <p:cNvCxnSpPr>
            <a:cxnSpLocks/>
          </p:cNvCxnSpPr>
          <p:nvPr/>
        </p:nvCxnSpPr>
        <p:spPr bwMode="auto">
          <a:xfrm>
            <a:off x="7833174" y="4849700"/>
            <a:ext cx="249886" cy="20125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57BC2D9-0B9F-CE43-9EC9-9417B6B11C23}"/>
              </a:ext>
            </a:extLst>
          </p:cNvPr>
          <p:cNvCxnSpPr>
            <a:cxnSpLocks/>
          </p:cNvCxnSpPr>
          <p:nvPr/>
        </p:nvCxnSpPr>
        <p:spPr bwMode="auto">
          <a:xfrm>
            <a:off x="7761793" y="4990736"/>
            <a:ext cx="224717" cy="23449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27C5DCE-F94C-F140-9A65-6E1FCFC29C54}"/>
              </a:ext>
            </a:extLst>
          </p:cNvPr>
          <p:cNvCxnSpPr>
            <a:cxnSpLocks/>
          </p:cNvCxnSpPr>
          <p:nvPr/>
        </p:nvCxnSpPr>
        <p:spPr bwMode="auto">
          <a:xfrm flipH="1">
            <a:off x="6339211" y="788276"/>
            <a:ext cx="1046340" cy="5936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01FA286-EB65-CA47-9C60-410D72E475D9}"/>
              </a:ext>
            </a:extLst>
          </p:cNvPr>
          <p:cNvSpPr txBox="1"/>
          <p:nvPr/>
        </p:nvSpPr>
        <p:spPr>
          <a:xfrm>
            <a:off x="6890393" y="622354"/>
            <a:ext cx="18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CN" dirty="0"/>
              <a:t>rystal</a:t>
            </a:r>
            <a:r>
              <a:rPr lang="zh-CN" altLang="en-US" dirty="0"/>
              <a:t> </a:t>
            </a:r>
            <a:r>
              <a:rPr lang="en-CN" dirty="0"/>
              <a:t>module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4BA281-A392-B046-82D5-F3E1017BD07F}"/>
              </a:ext>
            </a:extLst>
          </p:cNvPr>
          <p:cNvSpPr txBox="1"/>
          <p:nvPr/>
        </p:nvSpPr>
        <p:spPr>
          <a:xfrm>
            <a:off x="5802023" y="1151356"/>
            <a:ext cx="414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𝛼</a:t>
            </a:r>
            <a:endParaRPr lang="en-CN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BAE6CA97-DD1F-6E46-93C6-D9C208B28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66" y="3747055"/>
            <a:ext cx="4773206" cy="254470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16D2AE6-2A9E-8943-B765-321C9E5C93F7}"/>
              </a:ext>
            </a:extLst>
          </p:cNvPr>
          <p:cNvSpPr/>
          <p:nvPr/>
        </p:nvSpPr>
        <p:spPr bwMode="auto">
          <a:xfrm>
            <a:off x="367961" y="1654591"/>
            <a:ext cx="2940734" cy="455563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877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8B546B3-C205-A245-A001-51FAD4779961}"/>
              </a:ext>
            </a:extLst>
          </p:cNvPr>
          <p:cNvSpPr/>
          <p:nvPr/>
        </p:nvSpPr>
        <p:spPr bwMode="auto">
          <a:xfrm>
            <a:off x="3495117" y="1520689"/>
            <a:ext cx="4641574" cy="445273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8EEB7-EF1D-4A45-A5C0-CF2C6840D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configure 4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54208-1710-0C4B-8A86-6139FA835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</a:t>
            </a:r>
            <a:r>
              <a:rPr lang="en-US" altLang="zh-CN" dirty="0">
                <a:highlight>
                  <a:srgbClr val="00FF00"/>
                </a:highlight>
              </a:rPr>
              <a:t>𝛼</a:t>
            </a:r>
            <a:r>
              <a:rPr lang="en-CN" altLang="zh-CN" dirty="0">
                <a:highlight>
                  <a:srgbClr val="00FF00"/>
                </a:highlight>
              </a:rPr>
              <a:t> = 30 </a:t>
            </a:r>
            <a:r>
              <a:rPr lang="en-CN" altLang="zh-CN" dirty="0"/>
              <a:t>degrees, transverse </a:t>
            </a:r>
            <a:r>
              <a:rPr lang="en-CN" altLang="zh-CN" dirty="0">
                <a:highlight>
                  <a:srgbClr val="00FF00"/>
                </a:highlight>
              </a:rPr>
              <a:t>10 layers</a:t>
            </a:r>
            <a:endParaRPr lang="en-US" dirty="0">
              <a:highlight>
                <a:srgbClr val="00FF00"/>
              </a:highlight>
            </a:endParaRPr>
          </a:p>
          <a:p>
            <a:r>
              <a:rPr lang="en-US" dirty="0"/>
              <a:t>D=0.261 m</a:t>
            </a:r>
          </a:p>
          <a:p>
            <a:r>
              <a:rPr lang="en-US" altLang="zh-CN" dirty="0"/>
              <a:t>ȹ=0.064 (3.7degree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>
                <a:solidFill>
                  <a:srgbClr val="FF0000"/>
                </a:solidFill>
                <a:highlight>
                  <a:srgbClr val="00FF00"/>
                </a:highlight>
              </a:rPr>
              <a:t>ȹ/</a:t>
            </a:r>
            <a:r>
              <a:rPr lang="en-US" altLang="zh-CN" dirty="0" err="1">
                <a:solidFill>
                  <a:srgbClr val="FF0000"/>
                </a:solidFill>
                <a:highlight>
                  <a:srgbClr val="00FF00"/>
                </a:highlight>
              </a:rPr>
              <a:t>N_l</a:t>
            </a:r>
            <a:r>
              <a:rPr lang="en-US" altLang="zh-CN" dirty="0">
                <a:solidFill>
                  <a:srgbClr val="FF0000"/>
                </a:solidFill>
                <a:highlight>
                  <a:srgbClr val="00FF00"/>
                </a:highlight>
              </a:rPr>
              <a:t>=0.0064</a:t>
            </a:r>
          </a:p>
          <a:p>
            <a:r>
              <a:rPr lang="en-US" altLang="zh-CN" dirty="0"/>
              <a:t>Each z segmentation</a:t>
            </a:r>
          </a:p>
          <a:p>
            <a:pPr lvl="1"/>
            <a:r>
              <a:rPr lang="en-US" dirty="0"/>
              <a:t>977 crystals</a:t>
            </a:r>
          </a:p>
          <a:p>
            <a:endParaRPr lang="en-CN" dirty="0"/>
          </a:p>
          <a:p>
            <a:endParaRPr lang="en-CN" dirty="0"/>
          </a:p>
          <a:p>
            <a:endParaRPr lang="en-CN" dirty="0"/>
          </a:p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1477B-D4C9-2B44-A00A-4F2D78FF55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21</a:t>
            </a:fld>
            <a:endParaRPr 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CE8F04A-EF59-784C-8014-4C2B1C618D0D}"/>
              </a:ext>
            </a:extLst>
          </p:cNvPr>
          <p:cNvSpPr/>
          <p:nvPr/>
        </p:nvSpPr>
        <p:spPr bwMode="auto">
          <a:xfrm>
            <a:off x="3220350" y="1292280"/>
            <a:ext cx="5267595" cy="489336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01BCC3-3F53-C445-9E5B-D7BE09153D48}"/>
              </a:ext>
            </a:extLst>
          </p:cNvPr>
          <p:cNvCxnSpPr/>
          <p:nvPr/>
        </p:nvCxnSpPr>
        <p:spPr bwMode="auto">
          <a:xfrm flipV="1">
            <a:off x="5815904" y="2713383"/>
            <a:ext cx="2055887" cy="10255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BF6FFD-249E-3C42-8E72-64A064B3C9A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825628" y="1265867"/>
            <a:ext cx="38243" cy="24705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7D40D69-3ABE-0741-A707-ADB58A567BBA}"/>
              </a:ext>
            </a:extLst>
          </p:cNvPr>
          <p:cNvSpPr txBox="1"/>
          <p:nvPr/>
        </p:nvSpPr>
        <p:spPr>
          <a:xfrm>
            <a:off x="6558097" y="2856841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r1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74F818-F463-B743-894B-9C71504DA268}"/>
              </a:ext>
            </a:extLst>
          </p:cNvPr>
          <p:cNvSpPr txBox="1"/>
          <p:nvPr/>
        </p:nvSpPr>
        <p:spPr>
          <a:xfrm>
            <a:off x="5416825" y="2218754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r2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F8DE00-DCC3-C04C-86DB-977A712203FC}"/>
              </a:ext>
            </a:extLst>
          </p:cNvPr>
          <p:cNvCxnSpPr>
            <a:cxnSpLocks/>
            <a:endCxn id="19" idx="3"/>
          </p:cNvCxnSpPr>
          <p:nvPr/>
        </p:nvCxnSpPr>
        <p:spPr bwMode="auto">
          <a:xfrm flipV="1">
            <a:off x="5815904" y="1374815"/>
            <a:ext cx="742193" cy="13593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292727-7DC3-BA47-9235-3EE80E6B6EB6}"/>
              </a:ext>
            </a:extLst>
          </p:cNvPr>
          <p:cNvCxnSpPr>
            <a:cxnSpLocks/>
            <a:endCxn id="19" idx="3"/>
          </p:cNvCxnSpPr>
          <p:nvPr/>
        </p:nvCxnSpPr>
        <p:spPr bwMode="auto">
          <a:xfrm flipV="1">
            <a:off x="5854147" y="1374815"/>
            <a:ext cx="703950" cy="23722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06066D7-E8EE-124A-A5ED-CB8E0F226278}"/>
              </a:ext>
            </a:extLst>
          </p:cNvPr>
          <p:cNvSpPr txBox="1"/>
          <p:nvPr/>
        </p:nvSpPr>
        <p:spPr>
          <a:xfrm>
            <a:off x="6008707" y="1190149"/>
            <a:ext cx="54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64B1FB-C291-5E4D-AD0C-80F2E470034F}"/>
              </a:ext>
            </a:extLst>
          </p:cNvPr>
          <p:cNvCxnSpPr>
            <a:cxnSpLocks/>
          </p:cNvCxnSpPr>
          <p:nvPr/>
        </p:nvCxnSpPr>
        <p:spPr bwMode="auto">
          <a:xfrm>
            <a:off x="6843847" y="1752604"/>
            <a:ext cx="788433" cy="14626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007643-3CA7-8A42-B7E2-AB9EA54DA68B}"/>
              </a:ext>
            </a:extLst>
          </p:cNvPr>
          <p:cNvCxnSpPr>
            <a:cxnSpLocks/>
          </p:cNvCxnSpPr>
          <p:nvPr/>
        </p:nvCxnSpPr>
        <p:spPr bwMode="auto">
          <a:xfrm>
            <a:off x="6600571" y="1654591"/>
            <a:ext cx="832170" cy="8457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15C1855-120F-9C46-8B4B-5F47F049B4C8}"/>
              </a:ext>
            </a:extLst>
          </p:cNvPr>
          <p:cNvCxnSpPr>
            <a:cxnSpLocks/>
          </p:cNvCxnSpPr>
          <p:nvPr/>
        </p:nvCxnSpPr>
        <p:spPr bwMode="auto">
          <a:xfrm>
            <a:off x="6434921" y="1598272"/>
            <a:ext cx="684954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36C1236-3BA1-764E-8A23-7B1D58313B0D}"/>
              </a:ext>
            </a:extLst>
          </p:cNvPr>
          <p:cNvSpPr txBox="1"/>
          <p:nvPr/>
        </p:nvSpPr>
        <p:spPr>
          <a:xfrm>
            <a:off x="5825628" y="2588086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ȹ</a:t>
            </a:r>
            <a:endParaRPr lang="en-CN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C2454F-69BF-CA49-B6A6-B1DD7644B51E}"/>
              </a:ext>
            </a:extLst>
          </p:cNvPr>
          <p:cNvCxnSpPr>
            <a:cxnSpLocks/>
          </p:cNvCxnSpPr>
          <p:nvPr/>
        </p:nvCxnSpPr>
        <p:spPr bwMode="auto">
          <a:xfrm>
            <a:off x="8080382" y="4256690"/>
            <a:ext cx="331076" cy="8408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9DCA615-645B-224D-A918-3CE71401C1FA}"/>
              </a:ext>
            </a:extLst>
          </p:cNvPr>
          <p:cNvCxnSpPr>
            <a:cxnSpLocks/>
          </p:cNvCxnSpPr>
          <p:nvPr/>
        </p:nvCxnSpPr>
        <p:spPr bwMode="auto">
          <a:xfrm>
            <a:off x="8035636" y="4363498"/>
            <a:ext cx="375822" cy="13204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75DF10-41C1-C543-AEEB-CD1805C0B881}"/>
              </a:ext>
            </a:extLst>
          </p:cNvPr>
          <p:cNvCxnSpPr>
            <a:cxnSpLocks/>
          </p:cNvCxnSpPr>
          <p:nvPr/>
        </p:nvCxnSpPr>
        <p:spPr bwMode="auto">
          <a:xfrm>
            <a:off x="8014616" y="4473265"/>
            <a:ext cx="308497" cy="13204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7A7CBD-48C4-1A4C-B224-71C3E317AC91}"/>
              </a:ext>
            </a:extLst>
          </p:cNvPr>
          <p:cNvCxnSpPr>
            <a:cxnSpLocks/>
          </p:cNvCxnSpPr>
          <p:nvPr/>
        </p:nvCxnSpPr>
        <p:spPr bwMode="auto">
          <a:xfrm>
            <a:off x="7965577" y="4614439"/>
            <a:ext cx="308497" cy="15386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9BD9DFA9-1D3C-0F48-AB89-F89DD14C4DD8}"/>
              </a:ext>
            </a:extLst>
          </p:cNvPr>
          <p:cNvSpPr/>
          <p:nvPr/>
        </p:nvSpPr>
        <p:spPr bwMode="auto">
          <a:xfrm>
            <a:off x="7685495" y="4088785"/>
            <a:ext cx="1177159" cy="1598348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84D537-B83C-0449-BE7E-5F98D37F037B}"/>
              </a:ext>
            </a:extLst>
          </p:cNvPr>
          <p:cNvSpPr txBox="1"/>
          <p:nvPr/>
        </p:nvSpPr>
        <p:spPr>
          <a:xfrm>
            <a:off x="8087977" y="4887959"/>
            <a:ext cx="89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𝛼=0</a:t>
            </a:r>
            <a:endParaRPr lang="en-CN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344A611-3E15-0C46-AFBE-E46ACE3D0291}"/>
              </a:ext>
            </a:extLst>
          </p:cNvPr>
          <p:cNvCxnSpPr>
            <a:cxnSpLocks/>
          </p:cNvCxnSpPr>
          <p:nvPr/>
        </p:nvCxnSpPr>
        <p:spPr bwMode="auto">
          <a:xfrm>
            <a:off x="7896270" y="4724405"/>
            <a:ext cx="304273" cy="18549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775272-743A-DB40-910E-3D7EC34D05EE}"/>
              </a:ext>
            </a:extLst>
          </p:cNvPr>
          <p:cNvCxnSpPr>
            <a:cxnSpLocks/>
          </p:cNvCxnSpPr>
          <p:nvPr/>
        </p:nvCxnSpPr>
        <p:spPr bwMode="auto">
          <a:xfrm>
            <a:off x="7833174" y="4849700"/>
            <a:ext cx="249886" cy="20125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57BC2D9-0B9F-CE43-9EC9-9417B6B11C23}"/>
              </a:ext>
            </a:extLst>
          </p:cNvPr>
          <p:cNvCxnSpPr>
            <a:cxnSpLocks/>
          </p:cNvCxnSpPr>
          <p:nvPr/>
        </p:nvCxnSpPr>
        <p:spPr bwMode="auto">
          <a:xfrm>
            <a:off x="7761793" y="4990736"/>
            <a:ext cx="224717" cy="23449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27C5DCE-F94C-F140-9A65-6E1FCFC29C54}"/>
              </a:ext>
            </a:extLst>
          </p:cNvPr>
          <p:cNvCxnSpPr>
            <a:cxnSpLocks/>
          </p:cNvCxnSpPr>
          <p:nvPr/>
        </p:nvCxnSpPr>
        <p:spPr bwMode="auto">
          <a:xfrm flipH="1">
            <a:off x="6339211" y="788276"/>
            <a:ext cx="1046340" cy="5936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01FA286-EB65-CA47-9C60-410D72E475D9}"/>
              </a:ext>
            </a:extLst>
          </p:cNvPr>
          <p:cNvSpPr txBox="1"/>
          <p:nvPr/>
        </p:nvSpPr>
        <p:spPr>
          <a:xfrm>
            <a:off x="6890393" y="622354"/>
            <a:ext cx="18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CN" dirty="0"/>
              <a:t>rystal</a:t>
            </a:r>
            <a:r>
              <a:rPr lang="zh-CN" altLang="en-US" dirty="0"/>
              <a:t> </a:t>
            </a:r>
            <a:r>
              <a:rPr lang="en-CN" dirty="0"/>
              <a:t>module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4BA281-A392-B046-82D5-F3E1017BD07F}"/>
              </a:ext>
            </a:extLst>
          </p:cNvPr>
          <p:cNvSpPr txBox="1"/>
          <p:nvPr/>
        </p:nvSpPr>
        <p:spPr>
          <a:xfrm>
            <a:off x="5802023" y="1151356"/>
            <a:ext cx="414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𝛼</a:t>
            </a:r>
            <a:endParaRPr lang="en-CN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C3E3DF4A-175E-494A-BF63-B5D47080D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66" y="3991968"/>
            <a:ext cx="3873500" cy="20701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662F6F4-CE2D-F744-9C4F-C2C67261239A}"/>
              </a:ext>
            </a:extLst>
          </p:cNvPr>
          <p:cNvSpPr/>
          <p:nvPr/>
        </p:nvSpPr>
        <p:spPr bwMode="auto">
          <a:xfrm>
            <a:off x="367961" y="1654591"/>
            <a:ext cx="2940734" cy="455563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861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8B546B3-C205-A245-A001-51FAD4779961}"/>
              </a:ext>
            </a:extLst>
          </p:cNvPr>
          <p:cNvSpPr/>
          <p:nvPr/>
        </p:nvSpPr>
        <p:spPr bwMode="auto">
          <a:xfrm>
            <a:off x="3495117" y="1520689"/>
            <a:ext cx="4641574" cy="445273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8EEB7-EF1D-4A45-A5C0-CF2C6840D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configure 5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54208-1710-0C4B-8A86-6139FA835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</a:t>
            </a:r>
            <a:r>
              <a:rPr lang="en-US" altLang="zh-CN" dirty="0">
                <a:highlight>
                  <a:srgbClr val="00FF00"/>
                </a:highlight>
              </a:rPr>
              <a:t>𝛼</a:t>
            </a:r>
            <a:r>
              <a:rPr lang="en-CN" altLang="zh-CN" dirty="0">
                <a:highlight>
                  <a:srgbClr val="00FF00"/>
                </a:highlight>
              </a:rPr>
              <a:t> = 60 </a:t>
            </a:r>
            <a:r>
              <a:rPr lang="en-CN" altLang="zh-CN" dirty="0"/>
              <a:t>degrees, transverse </a:t>
            </a:r>
            <a:r>
              <a:rPr lang="en-CN" altLang="zh-CN" dirty="0">
                <a:highlight>
                  <a:srgbClr val="00FF00"/>
                </a:highlight>
              </a:rPr>
              <a:t>10 layers</a:t>
            </a:r>
            <a:endParaRPr lang="en-US" dirty="0">
              <a:highlight>
                <a:srgbClr val="00FF00"/>
              </a:highlight>
            </a:endParaRPr>
          </a:p>
          <a:p>
            <a:r>
              <a:rPr lang="en-US" dirty="0"/>
              <a:t>D=0.400 m</a:t>
            </a:r>
          </a:p>
          <a:p>
            <a:r>
              <a:rPr lang="en-US" altLang="zh-CN" dirty="0"/>
              <a:t>ȹ=0.17 (9.8degree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>
                <a:solidFill>
                  <a:srgbClr val="FF0000"/>
                </a:solidFill>
                <a:highlight>
                  <a:srgbClr val="00FF00"/>
                </a:highlight>
              </a:rPr>
              <a:t>ȹ/</a:t>
            </a:r>
            <a:r>
              <a:rPr lang="en-US" altLang="zh-CN" dirty="0" err="1">
                <a:solidFill>
                  <a:srgbClr val="FF0000"/>
                </a:solidFill>
                <a:highlight>
                  <a:srgbClr val="00FF00"/>
                </a:highlight>
              </a:rPr>
              <a:t>N_l</a:t>
            </a:r>
            <a:r>
              <a:rPr lang="en-US" altLang="zh-CN" dirty="0">
                <a:solidFill>
                  <a:srgbClr val="FF0000"/>
                </a:solidFill>
                <a:highlight>
                  <a:srgbClr val="00FF00"/>
                </a:highlight>
              </a:rPr>
              <a:t> = 0.017</a:t>
            </a:r>
          </a:p>
          <a:p>
            <a:r>
              <a:rPr lang="en-US" altLang="zh-CN" dirty="0"/>
              <a:t>Each z segmentation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366 crystals</a:t>
            </a:r>
          </a:p>
          <a:p>
            <a:endParaRPr lang="en-CN" dirty="0"/>
          </a:p>
          <a:p>
            <a:endParaRPr lang="en-CN" dirty="0"/>
          </a:p>
          <a:p>
            <a:endParaRPr lang="en-CN" dirty="0"/>
          </a:p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1477B-D4C9-2B44-A00A-4F2D78FF55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22</a:t>
            </a:fld>
            <a:endParaRPr 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CE8F04A-EF59-784C-8014-4C2B1C618D0D}"/>
              </a:ext>
            </a:extLst>
          </p:cNvPr>
          <p:cNvSpPr/>
          <p:nvPr/>
        </p:nvSpPr>
        <p:spPr bwMode="auto">
          <a:xfrm>
            <a:off x="3220350" y="1292280"/>
            <a:ext cx="5267595" cy="489336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01BCC3-3F53-C445-9E5B-D7BE09153D48}"/>
              </a:ext>
            </a:extLst>
          </p:cNvPr>
          <p:cNvCxnSpPr/>
          <p:nvPr/>
        </p:nvCxnSpPr>
        <p:spPr bwMode="auto">
          <a:xfrm flipV="1">
            <a:off x="5815904" y="2713383"/>
            <a:ext cx="2055887" cy="10255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BF6FFD-249E-3C42-8E72-64A064B3C9A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825628" y="1265867"/>
            <a:ext cx="38243" cy="24705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7D40D69-3ABE-0741-A707-ADB58A567BBA}"/>
              </a:ext>
            </a:extLst>
          </p:cNvPr>
          <p:cNvSpPr txBox="1"/>
          <p:nvPr/>
        </p:nvSpPr>
        <p:spPr>
          <a:xfrm>
            <a:off x="6558097" y="2856841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r1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74F818-F463-B743-894B-9C71504DA268}"/>
              </a:ext>
            </a:extLst>
          </p:cNvPr>
          <p:cNvSpPr txBox="1"/>
          <p:nvPr/>
        </p:nvSpPr>
        <p:spPr>
          <a:xfrm>
            <a:off x="5416825" y="2218754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r2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F8DE00-DCC3-C04C-86DB-977A712203FC}"/>
              </a:ext>
            </a:extLst>
          </p:cNvPr>
          <p:cNvCxnSpPr>
            <a:cxnSpLocks/>
            <a:endCxn id="19" idx="3"/>
          </p:cNvCxnSpPr>
          <p:nvPr/>
        </p:nvCxnSpPr>
        <p:spPr bwMode="auto">
          <a:xfrm flipV="1">
            <a:off x="5815904" y="1374815"/>
            <a:ext cx="742193" cy="13593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292727-7DC3-BA47-9235-3EE80E6B6EB6}"/>
              </a:ext>
            </a:extLst>
          </p:cNvPr>
          <p:cNvCxnSpPr>
            <a:cxnSpLocks/>
            <a:endCxn id="19" idx="3"/>
          </p:cNvCxnSpPr>
          <p:nvPr/>
        </p:nvCxnSpPr>
        <p:spPr bwMode="auto">
          <a:xfrm flipV="1">
            <a:off x="5854147" y="1374815"/>
            <a:ext cx="703950" cy="23722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06066D7-E8EE-124A-A5ED-CB8E0F226278}"/>
              </a:ext>
            </a:extLst>
          </p:cNvPr>
          <p:cNvSpPr txBox="1"/>
          <p:nvPr/>
        </p:nvSpPr>
        <p:spPr>
          <a:xfrm>
            <a:off x="6008707" y="1190149"/>
            <a:ext cx="54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64B1FB-C291-5E4D-AD0C-80F2E470034F}"/>
              </a:ext>
            </a:extLst>
          </p:cNvPr>
          <p:cNvCxnSpPr>
            <a:cxnSpLocks/>
          </p:cNvCxnSpPr>
          <p:nvPr/>
        </p:nvCxnSpPr>
        <p:spPr bwMode="auto">
          <a:xfrm>
            <a:off x="6843847" y="1752604"/>
            <a:ext cx="788433" cy="14626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007643-3CA7-8A42-B7E2-AB9EA54DA68B}"/>
              </a:ext>
            </a:extLst>
          </p:cNvPr>
          <p:cNvCxnSpPr>
            <a:cxnSpLocks/>
          </p:cNvCxnSpPr>
          <p:nvPr/>
        </p:nvCxnSpPr>
        <p:spPr bwMode="auto">
          <a:xfrm>
            <a:off x="6600571" y="1654591"/>
            <a:ext cx="832170" cy="8457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15C1855-120F-9C46-8B4B-5F47F049B4C8}"/>
              </a:ext>
            </a:extLst>
          </p:cNvPr>
          <p:cNvCxnSpPr>
            <a:cxnSpLocks/>
          </p:cNvCxnSpPr>
          <p:nvPr/>
        </p:nvCxnSpPr>
        <p:spPr bwMode="auto">
          <a:xfrm>
            <a:off x="6434921" y="1598272"/>
            <a:ext cx="684954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36C1236-3BA1-764E-8A23-7B1D58313B0D}"/>
              </a:ext>
            </a:extLst>
          </p:cNvPr>
          <p:cNvSpPr txBox="1"/>
          <p:nvPr/>
        </p:nvSpPr>
        <p:spPr>
          <a:xfrm>
            <a:off x="5825628" y="2588086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ȹ</a:t>
            </a:r>
            <a:endParaRPr lang="en-CN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C2454F-69BF-CA49-B6A6-B1DD7644B51E}"/>
              </a:ext>
            </a:extLst>
          </p:cNvPr>
          <p:cNvCxnSpPr>
            <a:cxnSpLocks/>
          </p:cNvCxnSpPr>
          <p:nvPr/>
        </p:nvCxnSpPr>
        <p:spPr bwMode="auto">
          <a:xfrm>
            <a:off x="8080382" y="4256690"/>
            <a:ext cx="331076" cy="8408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9DCA615-645B-224D-A918-3CE71401C1FA}"/>
              </a:ext>
            </a:extLst>
          </p:cNvPr>
          <p:cNvCxnSpPr>
            <a:cxnSpLocks/>
          </p:cNvCxnSpPr>
          <p:nvPr/>
        </p:nvCxnSpPr>
        <p:spPr bwMode="auto">
          <a:xfrm>
            <a:off x="8035636" y="4363498"/>
            <a:ext cx="375822" cy="13204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75DF10-41C1-C543-AEEB-CD1805C0B881}"/>
              </a:ext>
            </a:extLst>
          </p:cNvPr>
          <p:cNvCxnSpPr>
            <a:cxnSpLocks/>
          </p:cNvCxnSpPr>
          <p:nvPr/>
        </p:nvCxnSpPr>
        <p:spPr bwMode="auto">
          <a:xfrm>
            <a:off x="8014616" y="4473265"/>
            <a:ext cx="308497" cy="13204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7A7CBD-48C4-1A4C-B224-71C3E317AC91}"/>
              </a:ext>
            </a:extLst>
          </p:cNvPr>
          <p:cNvCxnSpPr>
            <a:cxnSpLocks/>
          </p:cNvCxnSpPr>
          <p:nvPr/>
        </p:nvCxnSpPr>
        <p:spPr bwMode="auto">
          <a:xfrm>
            <a:off x="7965577" y="4614439"/>
            <a:ext cx="308497" cy="15386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9BD9DFA9-1D3C-0F48-AB89-F89DD14C4DD8}"/>
              </a:ext>
            </a:extLst>
          </p:cNvPr>
          <p:cNvSpPr/>
          <p:nvPr/>
        </p:nvSpPr>
        <p:spPr bwMode="auto">
          <a:xfrm>
            <a:off x="7685495" y="4088785"/>
            <a:ext cx="1177159" cy="1598348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84D537-B83C-0449-BE7E-5F98D37F037B}"/>
              </a:ext>
            </a:extLst>
          </p:cNvPr>
          <p:cNvSpPr txBox="1"/>
          <p:nvPr/>
        </p:nvSpPr>
        <p:spPr>
          <a:xfrm>
            <a:off x="8087977" y="4887959"/>
            <a:ext cx="89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𝛼=0</a:t>
            </a:r>
            <a:endParaRPr lang="en-CN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344A611-3E15-0C46-AFBE-E46ACE3D0291}"/>
              </a:ext>
            </a:extLst>
          </p:cNvPr>
          <p:cNvCxnSpPr>
            <a:cxnSpLocks/>
          </p:cNvCxnSpPr>
          <p:nvPr/>
        </p:nvCxnSpPr>
        <p:spPr bwMode="auto">
          <a:xfrm>
            <a:off x="7896270" y="4724405"/>
            <a:ext cx="304273" cy="18549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775272-743A-DB40-910E-3D7EC34D05EE}"/>
              </a:ext>
            </a:extLst>
          </p:cNvPr>
          <p:cNvCxnSpPr>
            <a:cxnSpLocks/>
          </p:cNvCxnSpPr>
          <p:nvPr/>
        </p:nvCxnSpPr>
        <p:spPr bwMode="auto">
          <a:xfrm>
            <a:off x="7833174" y="4849700"/>
            <a:ext cx="249886" cy="20125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57BC2D9-0B9F-CE43-9EC9-9417B6B11C23}"/>
              </a:ext>
            </a:extLst>
          </p:cNvPr>
          <p:cNvCxnSpPr>
            <a:cxnSpLocks/>
          </p:cNvCxnSpPr>
          <p:nvPr/>
        </p:nvCxnSpPr>
        <p:spPr bwMode="auto">
          <a:xfrm>
            <a:off x="7761793" y="4990736"/>
            <a:ext cx="224717" cy="23449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27C5DCE-F94C-F140-9A65-6E1FCFC29C54}"/>
              </a:ext>
            </a:extLst>
          </p:cNvPr>
          <p:cNvCxnSpPr>
            <a:cxnSpLocks/>
          </p:cNvCxnSpPr>
          <p:nvPr/>
        </p:nvCxnSpPr>
        <p:spPr bwMode="auto">
          <a:xfrm flipH="1">
            <a:off x="6339211" y="788276"/>
            <a:ext cx="1046340" cy="5936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01FA286-EB65-CA47-9C60-410D72E475D9}"/>
              </a:ext>
            </a:extLst>
          </p:cNvPr>
          <p:cNvSpPr txBox="1"/>
          <p:nvPr/>
        </p:nvSpPr>
        <p:spPr>
          <a:xfrm>
            <a:off x="6890393" y="622354"/>
            <a:ext cx="18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CN" dirty="0"/>
              <a:t>rystal</a:t>
            </a:r>
            <a:r>
              <a:rPr lang="zh-CN" altLang="en-US" dirty="0"/>
              <a:t> </a:t>
            </a:r>
            <a:r>
              <a:rPr lang="en-CN" dirty="0"/>
              <a:t>module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4BA281-A392-B046-82D5-F3E1017BD07F}"/>
              </a:ext>
            </a:extLst>
          </p:cNvPr>
          <p:cNvSpPr txBox="1"/>
          <p:nvPr/>
        </p:nvSpPr>
        <p:spPr>
          <a:xfrm>
            <a:off x="5802023" y="1151356"/>
            <a:ext cx="414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𝛼</a:t>
            </a:r>
            <a:endParaRPr lang="en-CN" dirty="0"/>
          </a:p>
        </p:txBody>
      </p:sp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49ED84AC-BF73-D946-A9AE-B9603C485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66" y="3795600"/>
            <a:ext cx="3911600" cy="21082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336AD14-A8C0-5C45-8710-83CA7510E597}"/>
              </a:ext>
            </a:extLst>
          </p:cNvPr>
          <p:cNvSpPr/>
          <p:nvPr/>
        </p:nvSpPr>
        <p:spPr bwMode="auto">
          <a:xfrm>
            <a:off x="367961" y="1654591"/>
            <a:ext cx="2940734" cy="455563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85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4500C-6EB4-414D-AD9B-6B2A21BAC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CN" dirty="0"/>
              <a:t>xsiting options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1DB325A0-9D7F-6743-8D49-AB4DBE2ED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5494" y="1397588"/>
            <a:ext cx="2363842" cy="215951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02551-8296-1E45-8504-2E0F1846B4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3</a:t>
            </a:fld>
            <a:endParaRPr lang="en-US" sz="18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1EA8C9-8250-F04A-B6B5-2143669693A7}"/>
              </a:ext>
            </a:extLst>
          </p:cNvPr>
          <p:cNvSpPr txBox="1">
            <a:spLocks/>
          </p:cNvSpPr>
          <p:nvPr/>
        </p:nvSpPr>
        <p:spPr bwMode="auto">
          <a:xfrm>
            <a:off x="0" y="672354"/>
            <a:ext cx="7756634" cy="552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>
            <a:lvl1pPr marL="340485" indent="-340485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85000"/>
              <a:buChar char="•"/>
              <a:defRPr sz="2400">
                <a:solidFill>
                  <a:schemeClr val="accent2"/>
                </a:solidFill>
                <a:latin typeface="+mn-lt"/>
                <a:ea typeface="+mn-ea"/>
                <a:cs typeface="ＭＳ Ｐゴシック" charset="0"/>
              </a:defRPr>
            </a:lvl1pPr>
            <a:lvl2pPr marL="740804" indent="-283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5000"/>
              <a:buFont typeface="Wingdings" charset="0"/>
              <a:buChar char="§"/>
              <a:defRPr sz="2000">
                <a:solidFill>
                  <a:srgbClr val="FF0000"/>
                </a:solidFill>
                <a:latin typeface="+mn-lt"/>
                <a:ea typeface="+mn-ea"/>
              </a:defRPr>
            </a:lvl2pPr>
            <a:lvl3pPr marL="1141123" indent="-22651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5000"/>
              <a:buFont typeface="Arial" charset="0"/>
              <a:buChar char="–"/>
              <a:defRPr sz="2000">
                <a:solidFill>
                  <a:srgbClr val="009900"/>
                </a:solidFill>
                <a:latin typeface="+mn-lt"/>
                <a:ea typeface="+mn-ea"/>
              </a:defRPr>
            </a:lvl3pPr>
            <a:lvl4pPr marL="1597002" indent="-226515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4306" indent="-226515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3130" indent="-228465" algn="l" rtl="0" fontAlgn="base">
              <a:spcBef>
                <a:spcPct val="20000"/>
              </a:spcBef>
              <a:spcAft>
                <a:spcPct val="0"/>
              </a:spcAft>
              <a:buSzPct val="8500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0064" indent="-228465" algn="l" rtl="0" fontAlgn="base">
              <a:spcBef>
                <a:spcPct val="20000"/>
              </a:spcBef>
              <a:spcAft>
                <a:spcPct val="0"/>
              </a:spcAft>
              <a:buSzPct val="8500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6996" indent="-228465" algn="l" rtl="0" fontAlgn="base">
              <a:spcBef>
                <a:spcPct val="20000"/>
              </a:spcBef>
              <a:spcAft>
                <a:spcPct val="0"/>
              </a:spcAft>
              <a:buSzPct val="8500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3927" indent="-228465" algn="l" rtl="0" fontAlgn="base">
              <a:spcBef>
                <a:spcPct val="20000"/>
              </a:spcBef>
              <a:spcAft>
                <a:spcPct val="0"/>
              </a:spcAft>
              <a:buSzPct val="8500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/>
            <a:r>
              <a:rPr lang="en-CN" kern="0" dirty="0"/>
              <a:t>Full silicon + Tunstan (</a:t>
            </a:r>
            <a:r>
              <a:rPr lang="en-US" kern="0" dirty="0">
                <a:solidFill>
                  <a:schemeClr val="tx1"/>
                </a:solidFill>
              </a:rPr>
              <a:t>V</a:t>
            </a:r>
            <a:r>
              <a:rPr lang="en-CN" kern="0" dirty="0">
                <a:solidFill>
                  <a:schemeClr val="tx1"/>
                </a:solidFill>
              </a:rPr>
              <a:t>ery popular in ILC/CEPC)</a:t>
            </a:r>
            <a:endParaRPr lang="en-CN" kern="0" dirty="0"/>
          </a:p>
          <a:p>
            <a:pPr lvl="1" defTabSz="914400"/>
            <a:r>
              <a:rPr lang="en-CN" kern="0" dirty="0">
                <a:solidFill>
                  <a:schemeClr val="tx1"/>
                </a:solidFill>
              </a:rPr>
              <a:t>Good position resolution</a:t>
            </a:r>
          </a:p>
          <a:p>
            <a:pPr lvl="1" defTabSz="914400"/>
            <a:r>
              <a:rPr lang="en-US" kern="0" dirty="0">
                <a:solidFill>
                  <a:schemeClr val="tx1"/>
                </a:solidFill>
              </a:rPr>
              <a:t>T</a:t>
            </a:r>
            <a:r>
              <a:rPr lang="en-CN" kern="0" dirty="0">
                <a:solidFill>
                  <a:schemeClr val="tx1"/>
                </a:solidFill>
              </a:rPr>
              <a:t>iming information</a:t>
            </a:r>
          </a:p>
          <a:p>
            <a:pPr lvl="1" defTabSz="914400"/>
            <a:r>
              <a:rPr lang="en-CN" kern="0" dirty="0"/>
              <a:t>Expensive</a:t>
            </a:r>
          </a:p>
          <a:p>
            <a:pPr lvl="1" defTabSz="914400"/>
            <a:r>
              <a:rPr lang="en-CN" kern="0" dirty="0"/>
              <a:t>Not good energy resolution at low E</a:t>
            </a:r>
          </a:p>
          <a:p>
            <a:pPr marL="457304" lvl="1" indent="0" defTabSz="914400">
              <a:buNone/>
            </a:pPr>
            <a:endParaRPr lang="en-CN" kern="0" dirty="0"/>
          </a:p>
          <a:p>
            <a:pPr defTabSz="914400"/>
            <a:r>
              <a:rPr lang="en-CN" kern="0" dirty="0"/>
              <a:t>Crystal</a:t>
            </a:r>
          </a:p>
          <a:p>
            <a:pPr lvl="1" defTabSz="914400"/>
            <a:r>
              <a:rPr lang="en-US" kern="0" dirty="0">
                <a:solidFill>
                  <a:schemeClr val="tx1"/>
                </a:solidFill>
              </a:rPr>
              <a:t>Good Energy resolution</a:t>
            </a:r>
          </a:p>
          <a:p>
            <a:pPr lvl="1" defTabSz="914400"/>
            <a:r>
              <a:rPr lang="en-US" kern="0" dirty="0">
                <a:solidFill>
                  <a:schemeClr val="tx1"/>
                </a:solidFill>
              </a:rPr>
              <a:t>R</a:t>
            </a:r>
            <a:r>
              <a:rPr lang="en-CN" kern="0" dirty="0">
                <a:solidFill>
                  <a:schemeClr val="tx1"/>
                </a:solidFill>
              </a:rPr>
              <a:t>elative cheaper </a:t>
            </a:r>
            <a:r>
              <a:rPr lang="en-US" kern="0" dirty="0">
                <a:solidFill>
                  <a:schemeClr val="tx1"/>
                </a:solidFill>
              </a:rPr>
              <a:t>compared</a:t>
            </a:r>
            <a:r>
              <a:rPr lang="en-CN" kern="0" dirty="0">
                <a:solidFill>
                  <a:schemeClr val="tx1"/>
                </a:solidFill>
              </a:rPr>
              <a:t> to Si. option</a:t>
            </a:r>
            <a:endParaRPr lang="en-US" kern="0" dirty="0">
              <a:solidFill>
                <a:schemeClr val="tx1"/>
              </a:solidFill>
            </a:endParaRPr>
          </a:p>
          <a:p>
            <a:pPr lvl="1" defTabSz="914400"/>
            <a:r>
              <a:rPr lang="en-US" kern="0" dirty="0"/>
              <a:t>N</a:t>
            </a:r>
            <a:r>
              <a:rPr lang="en-CN" kern="0" dirty="0"/>
              <a:t>ot good at granularity (3D postioning difficult)</a:t>
            </a:r>
          </a:p>
          <a:p>
            <a:pPr lvl="1" defTabSz="914400"/>
            <a:endParaRPr lang="en-CN" kern="0" dirty="0"/>
          </a:p>
          <a:p>
            <a:pPr defTabSz="914400"/>
            <a:r>
              <a:rPr lang="en-US" kern="0" dirty="0"/>
              <a:t>D</a:t>
            </a:r>
            <a:r>
              <a:rPr lang="en-CN" kern="0" dirty="0"/>
              <a:t>eveleping: </a:t>
            </a:r>
          </a:p>
          <a:p>
            <a:pPr lvl="1" defTabSz="914400"/>
            <a:r>
              <a:rPr lang="en-CN" kern="0" dirty="0"/>
              <a:t>Crystal bar, dual readout…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B9470F-69C7-1F43-9949-BD6E564CD93B}"/>
              </a:ext>
            </a:extLst>
          </p:cNvPr>
          <p:cNvSpPr txBox="1"/>
          <p:nvPr/>
        </p:nvSpPr>
        <p:spPr>
          <a:xfrm flipH="1">
            <a:off x="6337550" y="1149723"/>
            <a:ext cx="296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2018</a:t>
            </a:r>
            <a:r>
              <a:rPr lang="zh-CN" altLang="en-US" dirty="0"/>
              <a:t> </a:t>
            </a:r>
            <a:r>
              <a:rPr lang="en-US" altLang="zh-CN" dirty="0"/>
              <a:t>JINST</a:t>
            </a:r>
            <a:r>
              <a:rPr lang="zh-CN" altLang="en-US" dirty="0"/>
              <a:t> </a:t>
            </a:r>
            <a:r>
              <a:rPr lang="en-US" altLang="zh-CN" dirty="0"/>
              <a:t>13</a:t>
            </a:r>
            <a:r>
              <a:rPr lang="zh-CN" altLang="en-US" dirty="0"/>
              <a:t> </a:t>
            </a:r>
            <a:r>
              <a:rPr lang="en-US" altLang="zh-CN" dirty="0"/>
              <a:t>P03010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071045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D274A-B8B5-3144-AFA9-B834628AD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CN" dirty="0"/>
              <a:t>utline of this talk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726B5-AE1B-624C-A5BA-1218F87E0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New Idea of crystal fan (barrel only for the moment)</a:t>
            </a:r>
          </a:p>
          <a:p>
            <a:pPr lvl="1"/>
            <a:r>
              <a:rPr lang="en-US" dirty="0"/>
              <a:t>P</a:t>
            </a:r>
            <a:r>
              <a:rPr lang="en-CN" dirty="0"/>
              <a:t>ure crystal fan option</a:t>
            </a:r>
          </a:p>
          <a:p>
            <a:pPr lvl="2"/>
            <a:r>
              <a:rPr lang="en-CN" dirty="0"/>
              <a:t>2D readout, 3D position information</a:t>
            </a:r>
          </a:p>
          <a:p>
            <a:pPr lvl="2"/>
            <a:r>
              <a:rPr lang="en-US" dirty="0"/>
              <a:t>P</a:t>
            </a:r>
            <a:r>
              <a:rPr lang="en-CN" dirty="0"/>
              <a:t>reliminary simulation</a:t>
            </a:r>
          </a:p>
          <a:p>
            <a:pPr lvl="2"/>
            <a:endParaRPr lang="en-CN" dirty="0"/>
          </a:p>
          <a:p>
            <a:pPr lvl="1"/>
            <a:r>
              <a:rPr lang="en-US" dirty="0"/>
              <a:t>Improved H</a:t>
            </a:r>
            <a:r>
              <a:rPr lang="en-CN" dirty="0"/>
              <a:t>ybrid crystal fan</a:t>
            </a:r>
            <a:r>
              <a:rPr lang="zh-CN" altLang="en-US" dirty="0"/>
              <a:t> </a:t>
            </a:r>
            <a:r>
              <a:rPr lang="en-US" altLang="zh-CN" dirty="0"/>
              <a:t>with silicon layers option</a:t>
            </a:r>
            <a:endParaRPr lang="en-CN" dirty="0"/>
          </a:p>
          <a:p>
            <a:pPr lvl="2"/>
            <a:r>
              <a:rPr lang="en-US" dirty="0"/>
              <a:t>I</a:t>
            </a:r>
            <a:r>
              <a:rPr lang="en-CN" dirty="0"/>
              <a:t>mprove near-by shower seperation</a:t>
            </a:r>
            <a:r>
              <a:rPr lang="zh-CN" altLang="en-US" dirty="0"/>
              <a:t>， </a:t>
            </a:r>
            <a:r>
              <a:rPr lang="en-US" altLang="zh-CN" dirty="0"/>
              <a:t>r-</a:t>
            </a:r>
            <a:r>
              <a:rPr lang="en-CN" dirty="0"/>
              <a:t>phi seperation</a:t>
            </a:r>
          </a:p>
          <a:p>
            <a:pPr lvl="2"/>
            <a:endParaRPr lang="en-CN" dirty="0"/>
          </a:p>
          <a:p>
            <a:r>
              <a:rPr lang="en-CN" dirty="0"/>
              <a:t>Summary</a:t>
            </a:r>
          </a:p>
          <a:p>
            <a:pPr lvl="1"/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287C8-B427-B448-8BD7-FAAB6F5426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4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62671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8B546B3-C205-A245-A001-51FAD4779961}"/>
              </a:ext>
            </a:extLst>
          </p:cNvPr>
          <p:cNvSpPr/>
          <p:nvPr/>
        </p:nvSpPr>
        <p:spPr bwMode="auto">
          <a:xfrm>
            <a:off x="3495117" y="1520689"/>
            <a:ext cx="4641574" cy="445273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8EEB7-EF1D-4A45-A5C0-CF2C6840D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CN" dirty="0"/>
              <a:t>asical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54208-1710-0C4B-8A86-6139FA835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2354"/>
            <a:ext cx="9144000" cy="6090396"/>
          </a:xfrm>
        </p:spPr>
        <p:txBody>
          <a:bodyPr/>
          <a:lstStyle/>
          <a:p>
            <a:r>
              <a:rPr lang="en-US" dirty="0"/>
              <a:t>Crystal not pointing back to IP(Z axis)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Angle with inner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det. radius is 𝛼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𝛼 = 0; point to IP(Z axis)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𝛼 &lt;= 90 degrees</a:t>
            </a:r>
          </a:p>
          <a:p>
            <a:r>
              <a:rPr lang="en-US" dirty="0"/>
              <a:t>Segmentation along 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Ex: </a:t>
            </a:r>
            <a:r>
              <a:rPr lang="en-US" dirty="0" err="1">
                <a:solidFill>
                  <a:schemeClr val="tx1"/>
                </a:solidFill>
              </a:rPr>
              <a:t>N_l</a:t>
            </a:r>
            <a:r>
              <a:rPr lang="en-US" dirty="0">
                <a:solidFill>
                  <a:schemeClr val="tx1"/>
                </a:solidFill>
              </a:rPr>
              <a:t> = 14 layers </a:t>
            </a:r>
          </a:p>
          <a:p>
            <a:r>
              <a:rPr lang="en-US" dirty="0"/>
              <a:t>Uniform along Z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Ex: 1 cm each seg.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CN" dirty="0"/>
              <a:t>Total crystal volumme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CN" dirty="0">
                <a:solidFill>
                  <a:schemeClr val="tx1"/>
                </a:solidFill>
              </a:rPr>
              <a:t>i*(r2^2-r1^2) * Z</a:t>
            </a:r>
          </a:p>
          <a:p>
            <a:r>
              <a:rPr lang="en-US" dirty="0"/>
              <a:t>U</a:t>
            </a:r>
            <a:r>
              <a:rPr lang="en-CN" dirty="0"/>
              <a:t>se BGO as baseline</a:t>
            </a:r>
          </a:p>
          <a:p>
            <a:pPr lvl="1"/>
            <a:r>
              <a:rPr lang="en-CN" dirty="0">
                <a:solidFill>
                  <a:schemeClr val="tx1"/>
                </a:solidFill>
              </a:rPr>
              <a:t>~20.5 radiation length</a:t>
            </a:r>
          </a:p>
          <a:p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CN" dirty="0">
                <a:solidFill>
                  <a:schemeClr val="tx1"/>
                </a:solidFill>
              </a:rPr>
              <a:t>ach crystal has a readout at R2 surface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1477B-D4C9-2B44-A00A-4F2D78FF55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5</a:t>
            </a:fld>
            <a:endParaRPr 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CE8F04A-EF59-784C-8014-4C2B1C618D0D}"/>
              </a:ext>
            </a:extLst>
          </p:cNvPr>
          <p:cNvSpPr/>
          <p:nvPr/>
        </p:nvSpPr>
        <p:spPr bwMode="auto">
          <a:xfrm>
            <a:off x="3220350" y="1292280"/>
            <a:ext cx="5267595" cy="489336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01BCC3-3F53-C445-9E5B-D7BE09153D48}"/>
              </a:ext>
            </a:extLst>
          </p:cNvPr>
          <p:cNvCxnSpPr/>
          <p:nvPr/>
        </p:nvCxnSpPr>
        <p:spPr bwMode="auto">
          <a:xfrm flipV="1">
            <a:off x="5815904" y="2713383"/>
            <a:ext cx="2055887" cy="10255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BF6FFD-249E-3C42-8E72-64A064B3C9A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825628" y="1265867"/>
            <a:ext cx="38243" cy="24705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7D40D69-3ABE-0741-A707-ADB58A567BBA}"/>
              </a:ext>
            </a:extLst>
          </p:cNvPr>
          <p:cNvSpPr txBox="1"/>
          <p:nvPr/>
        </p:nvSpPr>
        <p:spPr>
          <a:xfrm>
            <a:off x="6558097" y="2856841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r1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74F818-F463-B743-894B-9C71504DA268}"/>
              </a:ext>
            </a:extLst>
          </p:cNvPr>
          <p:cNvSpPr txBox="1"/>
          <p:nvPr/>
        </p:nvSpPr>
        <p:spPr>
          <a:xfrm>
            <a:off x="5416825" y="2218754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r2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F8DE00-DCC3-C04C-86DB-977A712203FC}"/>
              </a:ext>
            </a:extLst>
          </p:cNvPr>
          <p:cNvCxnSpPr/>
          <p:nvPr/>
        </p:nvCxnSpPr>
        <p:spPr bwMode="auto">
          <a:xfrm>
            <a:off x="5815904" y="1510752"/>
            <a:ext cx="1141272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292727-7DC3-BA47-9235-3EE80E6B6EB6}"/>
              </a:ext>
            </a:extLst>
          </p:cNvPr>
          <p:cNvCxnSpPr>
            <a:cxnSpLocks/>
          </p:cNvCxnSpPr>
          <p:nvPr/>
        </p:nvCxnSpPr>
        <p:spPr bwMode="auto">
          <a:xfrm flipV="1">
            <a:off x="5854147" y="1510753"/>
            <a:ext cx="1103029" cy="22363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06066D7-E8EE-124A-A5ED-CB8E0F226278}"/>
              </a:ext>
            </a:extLst>
          </p:cNvPr>
          <p:cNvSpPr txBox="1"/>
          <p:nvPr/>
        </p:nvSpPr>
        <p:spPr>
          <a:xfrm>
            <a:off x="6195932" y="1213149"/>
            <a:ext cx="54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64B1FB-C291-5E4D-AD0C-80F2E470034F}"/>
              </a:ext>
            </a:extLst>
          </p:cNvPr>
          <p:cNvCxnSpPr>
            <a:cxnSpLocks/>
          </p:cNvCxnSpPr>
          <p:nvPr/>
        </p:nvCxnSpPr>
        <p:spPr bwMode="auto">
          <a:xfrm>
            <a:off x="6843847" y="1752604"/>
            <a:ext cx="1027944" cy="46615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007643-3CA7-8A42-B7E2-AB9EA54DA68B}"/>
              </a:ext>
            </a:extLst>
          </p:cNvPr>
          <p:cNvCxnSpPr>
            <a:cxnSpLocks/>
          </p:cNvCxnSpPr>
          <p:nvPr/>
        </p:nvCxnSpPr>
        <p:spPr bwMode="auto">
          <a:xfrm>
            <a:off x="6600571" y="1654591"/>
            <a:ext cx="962692" cy="249694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15C1855-120F-9C46-8B4B-5F47F049B4C8}"/>
              </a:ext>
            </a:extLst>
          </p:cNvPr>
          <p:cNvCxnSpPr>
            <a:cxnSpLocks/>
          </p:cNvCxnSpPr>
          <p:nvPr/>
        </p:nvCxnSpPr>
        <p:spPr bwMode="auto">
          <a:xfrm>
            <a:off x="6434921" y="1598272"/>
            <a:ext cx="950629" cy="12825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36C1236-3BA1-764E-8A23-7B1D58313B0D}"/>
              </a:ext>
            </a:extLst>
          </p:cNvPr>
          <p:cNvSpPr txBox="1"/>
          <p:nvPr/>
        </p:nvSpPr>
        <p:spPr>
          <a:xfrm>
            <a:off x="5882993" y="2648135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ȹ</a:t>
            </a:r>
            <a:endParaRPr lang="en-CN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C2454F-69BF-CA49-B6A6-B1DD7644B51E}"/>
              </a:ext>
            </a:extLst>
          </p:cNvPr>
          <p:cNvCxnSpPr>
            <a:cxnSpLocks/>
          </p:cNvCxnSpPr>
          <p:nvPr/>
        </p:nvCxnSpPr>
        <p:spPr bwMode="auto">
          <a:xfrm>
            <a:off x="8080382" y="4256690"/>
            <a:ext cx="331076" cy="8408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9DCA615-645B-224D-A918-3CE71401C1FA}"/>
              </a:ext>
            </a:extLst>
          </p:cNvPr>
          <p:cNvCxnSpPr>
            <a:cxnSpLocks/>
          </p:cNvCxnSpPr>
          <p:nvPr/>
        </p:nvCxnSpPr>
        <p:spPr bwMode="auto">
          <a:xfrm>
            <a:off x="8035636" y="4363498"/>
            <a:ext cx="375822" cy="13204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75DF10-41C1-C543-AEEB-CD1805C0B881}"/>
              </a:ext>
            </a:extLst>
          </p:cNvPr>
          <p:cNvCxnSpPr>
            <a:cxnSpLocks/>
          </p:cNvCxnSpPr>
          <p:nvPr/>
        </p:nvCxnSpPr>
        <p:spPr bwMode="auto">
          <a:xfrm>
            <a:off x="8014616" y="4473265"/>
            <a:ext cx="308497" cy="13204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7A7CBD-48C4-1A4C-B224-71C3E317AC91}"/>
              </a:ext>
            </a:extLst>
          </p:cNvPr>
          <p:cNvCxnSpPr>
            <a:cxnSpLocks/>
          </p:cNvCxnSpPr>
          <p:nvPr/>
        </p:nvCxnSpPr>
        <p:spPr bwMode="auto">
          <a:xfrm>
            <a:off x="7965577" y="4614439"/>
            <a:ext cx="308497" cy="15386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9BD9DFA9-1D3C-0F48-AB89-F89DD14C4DD8}"/>
              </a:ext>
            </a:extLst>
          </p:cNvPr>
          <p:cNvSpPr/>
          <p:nvPr/>
        </p:nvSpPr>
        <p:spPr bwMode="auto">
          <a:xfrm>
            <a:off x="7685495" y="4088785"/>
            <a:ext cx="1177159" cy="1598348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84D537-B83C-0449-BE7E-5F98D37F037B}"/>
              </a:ext>
            </a:extLst>
          </p:cNvPr>
          <p:cNvSpPr txBox="1"/>
          <p:nvPr/>
        </p:nvSpPr>
        <p:spPr>
          <a:xfrm>
            <a:off x="8035268" y="4908632"/>
            <a:ext cx="89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𝛼=0</a:t>
            </a:r>
            <a:endParaRPr lang="en-CN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344A611-3E15-0C46-AFBE-E46ACE3D0291}"/>
              </a:ext>
            </a:extLst>
          </p:cNvPr>
          <p:cNvCxnSpPr>
            <a:cxnSpLocks/>
          </p:cNvCxnSpPr>
          <p:nvPr/>
        </p:nvCxnSpPr>
        <p:spPr bwMode="auto">
          <a:xfrm>
            <a:off x="7896270" y="4724405"/>
            <a:ext cx="304273" cy="18549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775272-743A-DB40-910E-3D7EC34D05EE}"/>
              </a:ext>
            </a:extLst>
          </p:cNvPr>
          <p:cNvCxnSpPr>
            <a:cxnSpLocks/>
          </p:cNvCxnSpPr>
          <p:nvPr/>
        </p:nvCxnSpPr>
        <p:spPr bwMode="auto">
          <a:xfrm>
            <a:off x="7833174" y="4849700"/>
            <a:ext cx="249886" cy="20125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57BC2D9-0B9F-CE43-9EC9-9417B6B11C23}"/>
              </a:ext>
            </a:extLst>
          </p:cNvPr>
          <p:cNvCxnSpPr>
            <a:cxnSpLocks/>
          </p:cNvCxnSpPr>
          <p:nvPr/>
        </p:nvCxnSpPr>
        <p:spPr bwMode="auto">
          <a:xfrm>
            <a:off x="7761793" y="4990736"/>
            <a:ext cx="224717" cy="23449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27C5DCE-F94C-F140-9A65-6E1FCFC29C54}"/>
              </a:ext>
            </a:extLst>
          </p:cNvPr>
          <p:cNvCxnSpPr>
            <a:cxnSpLocks/>
          </p:cNvCxnSpPr>
          <p:nvPr/>
        </p:nvCxnSpPr>
        <p:spPr bwMode="auto">
          <a:xfrm flipH="1">
            <a:off x="6757639" y="925678"/>
            <a:ext cx="253463" cy="585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01FA286-EB65-CA47-9C60-410D72E475D9}"/>
              </a:ext>
            </a:extLst>
          </p:cNvPr>
          <p:cNvSpPr txBox="1"/>
          <p:nvPr/>
        </p:nvSpPr>
        <p:spPr>
          <a:xfrm>
            <a:off x="6142008" y="654194"/>
            <a:ext cx="18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CN" dirty="0"/>
              <a:t>rystal</a:t>
            </a:r>
            <a:r>
              <a:rPr lang="zh-CN" altLang="en-US" dirty="0"/>
              <a:t> </a:t>
            </a:r>
            <a:r>
              <a:rPr lang="en-CN" dirty="0"/>
              <a:t>module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4BA281-A392-B046-82D5-F3E1017BD07F}"/>
              </a:ext>
            </a:extLst>
          </p:cNvPr>
          <p:cNvSpPr txBox="1"/>
          <p:nvPr/>
        </p:nvSpPr>
        <p:spPr>
          <a:xfrm>
            <a:off x="5802023" y="1203953"/>
            <a:ext cx="414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𝛼</a:t>
            </a:r>
            <a:endParaRPr lang="en-C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2F4E82-E77D-6C43-9ED6-57FB8D140692}"/>
              </a:ext>
            </a:extLst>
          </p:cNvPr>
          <p:cNvSpPr txBox="1"/>
          <p:nvPr/>
        </p:nvSpPr>
        <p:spPr>
          <a:xfrm>
            <a:off x="4375353" y="4114065"/>
            <a:ext cx="285881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CEPC:   Z = 6.7 m</a:t>
            </a:r>
          </a:p>
          <a:p>
            <a:r>
              <a:rPr lang="en-US" dirty="0"/>
              <a:t>r1 = 1.8 m,  r2 = 2.03 m</a:t>
            </a:r>
            <a:endParaRPr lang="en-C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68200D-B90E-7444-AFC0-C1FB7EFCDB02}"/>
              </a:ext>
            </a:extLst>
          </p:cNvPr>
          <p:cNvSpPr txBox="1"/>
          <p:nvPr/>
        </p:nvSpPr>
        <p:spPr>
          <a:xfrm>
            <a:off x="7685495" y="1135538"/>
            <a:ext cx="100374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N" dirty="0"/>
              <a:t>readout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7D31DB13-6D28-E240-9D46-457152F43A32}"/>
              </a:ext>
            </a:extLst>
          </p:cNvPr>
          <p:cNvSpPr/>
          <p:nvPr/>
        </p:nvSpPr>
        <p:spPr bwMode="auto">
          <a:xfrm rot="9580951">
            <a:off x="7327832" y="1507600"/>
            <a:ext cx="420927" cy="28898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CFB7EE9-A533-E849-834E-54A2564F5775}"/>
              </a:ext>
            </a:extLst>
          </p:cNvPr>
          <p:cNvSpPr txBox="1"/>
          <p:nvPr/>
        </p:nvSpPr>
        <p:spPr>
          <a:xfrm>
            <a:off x="5932593" y="21054"/>
            <a:ext cx="319479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CN" dirty="0"/>
              <a:t>Cylindrical coordinate system</a:t>
            </a:r>
          </a:p>
          <a:p>
            <a:pPr algn="ctr"/>
            <a:r>
              <a:rPr lang="zh-CN" altLang="en-US" dirty="0"/>
              <a:t>（</a:t>
            </a:r>
            <a:r>
              <a:rPr lang="en-US" altLang="zh-CN" dirty="0"/>
              <a:t>Z, R, phi</a:t>
            </a:r>
            <a:r>
              <a:rPr lang="zh-CN" altLang="en-US" dirty="0"/>
              <a:t>）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406131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16CCE-9695-ED41-A8DB-F382953D5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Some calculations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51E92-A240-7547-B376-E41FDEB2B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3 DoF. determined the full barrel design (</a:t>
            </a:r>
            <a:r>
              <a:rPr lang="en-CN" dirty="0">
                <a:solidFill>
                  <a:schemeClr val="tx1"/>
                </a:solidFill>
              </a:rPr>
              <a:t>For a given R1, R2</a:t>
            </a:r>
            <a:r>
              <a:rPr lang="en-CN" dirty="0"/>
              <a:t>)</a:t>
            </a:r>
          </a:p>
          <a:p>
            <a:pPr lvl="1"/>
            <a:r>
              <a:rPr lang="en-US" altLang="zh-CN" dirty="0"/>
              <a:t>𝛼: [0,90] : pointing angle</a:t>
            </a:r>
          </a:p>
          <a:p>
            <a:pPr lvl="1"/>
            <a:r>
              <a:rPr lang="en-US" altLang="zh-CN" dirty="0" err="1"/>
              <a:t>N_l</a:t>
            </a:r>
            <a:r>
              <a:rPr lang="en-US" altLang="zh-CN" dirty="0"/>
              <a:t>:[1,2,3….]: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Z: for the moment choose 1 cm segmentation, uniformly</a:t>
            </a:r>
          </a:p>
          <a:p>
            <a:r>
              <a:rPr lang="en-US" altLang="zh-CN" dirty="0"/>
              <a:t>Crystal length </a:t>
            </a:r>
            <a:r>
              <a:rPr lang="en-US" altLang="zh-CN" dirty="0">
                <a:solidFill>
                  <a:schemeClr val="tx1"/>
                </a:solidFill>
                <a:highlight>
                  <a:srgbClr val="FFFF00"/>
                </a:highlight>
              </a:rPr>
              <a:t>D = sqrt(r2^2 – r1^2*sin(𝛼)^2) – r1*cos𝛼</a:t>
            </a:r>
            <a:endParaRPr lang="en-CN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en-US" dirty="0"/>
              <a:t>C</a:t>
            </a:r>
            <a:r>
              <a:rPr lang="en-CN" dirty="0"/>
              <a:t>rystal bar open phi angle </a:t>
            </a:r>
            <a:r>
              <a:rPr lang="en-US" altLang="zh-CN" dirty="0">
                <a:solidFill>
                  <a:schemeClr val="tx1"/>
                </a:solidFill>
                <a:highlight>
                  <a:srgbClr val="FFFF00"/>
                </a:highlight>
              </a:rPr>
              <a:t>ȹ</a:t>
            </a:r>
            <a:r>
              <a:rPr lang="en-CN" dirty="0">
                <a:solidFill>
                  <a:schemeClr val="tx1"/>
                </a:solidFill>
                <a:highlight>
                  <a:srgbClr val="FFFF00"/>
                </a:highlight>
              </a:rPr>
              <a:t> = </a:t>
            </a:r>
            <a:r>
              <a:rPr lang="en-US" altLang="zh-CN" dirty="0" err="1">
                <a:solidFill>
                  <a:schemeClr val="tx1"/>
                </a:solidFill>
                <a:highlight>
                  <a:srgbClr val="FFFF00"/>
                </a:highlight>
              </a:rPr>
              <a:t>acos</a:t>
            </a:r>
            <a:r>
              <a:rPr lang="en-US" altLang="zh-CN" dirty="0">
                <a:solidFill>
                  <a:schemeClr val="tx1"/>
                </a:solidFill>
                <a:highlight>
                  <a:srgbClr val="FFFF00"/>
                </a:highlight>
              </a:rPr>
              <a:t>(r2^2 + r1^2 -D^2)/(2*r1*r2)</a:t>
            </a:r>
          </a:p>
          <a:p>
            <a:r>
              <a:rPr lang="en-US" dirty="0"/>
              <a:t>Phi segmentation = </a:t>
            </a:r>
            <a:r>
              <a:rPr lang="en-US" altLang="zh-CN" dirty="0">
                <a:solidFill>
                  <a:schemeClr val="tx1"/>
                </a:solidFill>
                <a:highlight>
                  <a:srgbClr val="FFFF00"/>
                </a:highlight>
              </a:rPr>
              <a:t>ȹ/</a:t>
            </a:r>
            <a:r>
              <a:rPr lang="en-US" altLang="zh-CN" dirty="0" err="1">
                <a:solidFill>
                  <a:schemeClr val="tx1"/>
                </a:solidFill>
                <a:highlight>
                  <a:srgbClr val="FFFF00"/>
                </a:highlight>
              </a:rPr>
              <a:t>N_l</a:t>
            </a:r>
            <a:endParaRPr lang="en-US" altLang="zh-CN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en-US" dirty="0"/>
              <a:t>Total number of crystal bars per Z segmentation: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2*pi*</a:t>
            </a:r>
            <a:r>
              <a:rPr lang="en-US" dirty="0" err="1">
                <a:solidFill>
                  <a:schemeClr val="tx1"/>
                </a:solidFill>
                <a:highlight>
                  <a:srgbClr val="FFFF00"/>
                </a:highlight>
              </a:rPr>
              <a:t>N_l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/</a:t>
            </a:r>
            <a:r>
              <a:rPr lang="en-US" altLang="zh-CN" dirty="0">
                <a:solidFill>
                  <a:schemeClr val="tx1"/>
                </a:solidFill>
                <a:highlight>
                  <a:srgbClr val="FFFF00"/>
                </a:highlight>
              </a:rPr>
              <a:t>ȹ</a:t>
            </a:r>
          </a:p>
          <a:p>
            <a:r>
              <a:rPr lang="en-US" dirty="0"/>
              <a:t>Shower depth along r S</a:t>
            </a:r>
            <a:r>
              <a:rPr lang="en-US" baseline="-25000" dirty="0"/>
              <a:t>n</a:t>
            </a:r>
            <a:r>
              <a:rPr lang="en-US" dirty="0"/>
              <a:t> at n</a:t>
            </a:r>
            <a:r>
              <a:rPr lang="en-US" baseline="30000" dirty="0"/>
              <a:t>th</a:t>
            </a:r>
            <a:r>
              <a:rPr lang="en-US" dirty="0"/>
              <a:t> layer: </a:t>
            </a:r>
          </a:p>
          <a:p>
            <a:pPr lvl="1"/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S</a:t>
            </a:r>
            <a:r>
              <a:rPr lang="en-US" baseline="-25000" dirty="0">
                <a:solidFill>
                  <a:schemeClr val="tx1"/>
                </a:solidFill>
                <a:highlight>
                  <a:srgbClr val="FFFF00"/>
                </a:highlight>
              </a:rPr>
              <a:t>n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 = F</a:t>
            </a:r>
            <a:r>
              <a:rPr lang="en-US" baseline="-25000" dirty="0">
                <a:solidFill>
                  <a:schemeClr val="tx1"/>
                </a:solidFill>
                <a:highlight>
                  <a:srgbClr val="FFFF00"/>
                </a:highlight>
              </a:rPr>
              <a:t>n+1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 – </a:t>
            </a:r>
            <a:r>
              <a:rPr lang="en-US" dirty="0" err="1">
                <a:solidFill>
                  <a:schemeClr val="tx1"/>
                </a:solidFill>
                <a:highlight>
                  <a:srgbClr val="FFFF00"/>
                </a:highlight>
              </a:rPr>
              <a:t>F</a:t>
            </a:r>
            <a:r>
              <a:rPr lang="en-US" baseline="-25000" dirty="0" err="1">
                <a:solidFill>
                  <a:schemeClr val="tx1"/>
                </a:solidFill>
                <a:highlight>
                  <a:srgbClr val="FFFF00"/>
                </a:highlight>
              </a:rPr>
              <a:t>n</a:t>
            </a:r>
            <a:endParaRPr lang="en-US" baseline="-250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F</a:t>
            </a:r>
            <a:r>
              <a:rPr lang="en-US" baseline="-25000" dirty="0" err="1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= r1* ( sin</a:t>
            </a:r>
            <a:r>
              <a:rPr lang="en-US" altLang="zh-CN" dirty="0">
                <a:solidFill>
                  <a:schemeClr val="tx1"/>
                </a:solidFill>
              </a:rPr>
              <a:t>𝛼</a:t>
            </a:r>
            <a:r>
              <a:rPr lang="en-US" dirty="0">
                <a:solidFill>
                  <a:schemeClr val="tx1"/>
                </a:solidFill>
              </a:rPr>
              <a:t> /sin(</a:t>
            </a:r>
            <a:r>
              <a:rPr lang="en-US" altLang="zh-CN" dirty="0">
                <a:solidFill>
                  <a:schemeClr val="tx1"/>
                </a:solidFill>
              </a:rPr>
              <a:t>𝛼 –n*ȹ/</a:t>
            </a:r>
            <a:r>
              <a:rPr lang="en-US" altLang="zh-CN" dirty="0" err="1">
                <a:solidFill>
                  <a:schemeClr val="tx1"/>
                </a:solidFill>
              </a:rPr>
              <a:t>N_l</a:t>
            </a:r>
            <a:r>
              <a:rPr lang="en-US" dirty="0">
                <a:solidFill>
                  <a:schemeClr val="tx1"/>
                </a:solidFill>
              </a:rPr>
              <a:t>) – 1 )</a:t>
            </a:r>
            <a:endParaRPr lang="en-US" baseline="-25000" dirty="0">
              <a:solidFill>
                <a:schemeClr val="tx1"/>
              </a:solidFill>
            </a:endParaRPr>
          </a:p>
          <a:p>
            <a:r>
              <a:rPr lang="en-US" dirty="0"/>
              <a:t>Crystal thickness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:</a:t>
            </a:r>
          </a:p>
          <a:p>
            <a:pPr lvl="1"/>
            <a:r>
              <a:rPr lang="en-US" dirty="0" err="1">
                <a:solidFill>
                  <a:schemeClr val="tx1"/>
                </a:solidFill>
                <a:highlight>
                  <a:srgbClr val="FFFF00"/>
                </a:highlight>
              </a:rPr>
              <a:t>x</a:t>
            </a:r>
            <a:r>
              <a:rPr lang="en-US" baseline="-25000" dirty="0" err="1">
                <a:solidFill>
                  <a:schemeClr val="tx1"/>
                </a:solidFill>
                <a:highlight>
                  <a:srgbClr val="FFFF00"/>
                </a:highlight>
              </a:rPr>
              <a:t>n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=S</a:t>
            </a:r>
            <a:r>
              <a:rPr lang="en-US" baseline="-25000" dirty="0">
                <a:solidFill>
                  <a:schemeClr val="tx1"/>
                </a:solidFill>
                <a:highlight>
                  <a:srgbClr val="FFFF00"/>
                </a:highlight>
              </a:rPr>
              <a:t>n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*sin(</a:t>
            </a:r>
            <a:r>
              <a:rPr lang="en-US" altLang="zh-CN" dirty="0">
                <a:solidFill>
                  <a:schemeClr val="tx1"/>
                </a:solidFill>
                <a:highlight>
                  <a:srgbClr val="FFFF00"/>
                </a:highlight>
              </a:rPr>
              <a:t>𝛼 –n*ȹ/</a:t>
            </a:r>
            <a:r>
              <a:rPr lang="en-US" altLang="zh-CN" dirty="0" err="1">
                <a:solidFill>
                  <a:schemeClr val="tx1"/>
                </a:solidFill>
                <a:highlight>
                  <a:srgbClr val="FFFF00"/>
                </a:highlight>
              </a:rPr>
              <a:t>N_l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CN" dirty="0"/>
          </a:p>
          <a:p>
            <a:endParaRPr lang="en-CN" dirty="0"/>
          </a:p>
          <a:p>
            <a:endParaRPr lang="en-US" altLang="zh-CN" dirty="0"/>
          </a:p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5C252-75A7-9E4D-86A5-47CB15DFC1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6</a:t>
            </a:fld>
            <a:endParaRPr lang="en-US" sz="1800"/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F2745BBB-E5A8-D141-9E32-14609FB3847B}"/>
              </a:ext>
            </a:extLst>
          </p:cNvPr>
          <p:cNvSpPr/>
          <p:nvPr/>
        </p:nvSpPr>
        <p:spPr bwMode="auto">
          <a:xfrm rot="16200000">
            <a:off x="6718158" y="4103916"/>
            <a:ext cx="388555" cy="437942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810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8B546B3-C205-A245-A001-51FAD4779961}"/>
              </a:ext>
            </a:extLst>
          </p:cNvPr>
          <p:cNvSpPr/>
          <p:nvPr/>
        </p:nvSpPr>
        <p:spPr bwMode="auto">
          <a:xfrm>
            <a:off x="3495117" y="1520689"/>
            <a:ext cx="4641574" cy="445273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8EEB7-EF1D-4A45-A5C0-CF2C6840D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configuration 1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54208-1710-0C4B-8A86-6139FA835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</a:t>
            </a:r>
            <a:r>
              <a:rPr lang="en-US" altLang="zh-CN" dirty="0">
                <a:highlight>
                  <a:srgbClr val="FFFF00"/>
                </a:highlight>
              </a:rPr>
              <a:t>𝛼</a:t>
            </a:r>
            <a:r>
              <a:rPr lang="en-CN" altLang="zh-CN" dirty="0">
                <a:highlight>
                  <a:srgbClr val="FFFF00"/>
                </a:highlight>
              </a:rPr>
              <a:t> = 0 </a:t>
            </a:r>
            <a:r>
              <a:rPr lang="en-CN" altLang="zh-CN" dirty="0"/>
              <a:t>degrees, transverse </a:t>
            </a:r>
            <a:r>
              <a:rPr lang="en-CN" altLang="zh-CN" dirty="0">
                <a:highlight>
                  <a:srgbClr val="FF0000"/>
                </a:highlight>
              </a:rPr>
              <a:t>1 layers</a:t>
            </a:r>
            <a:endParaRPr lang="en-US" dirty="0">
              <a:highlight>
                <a:srgbClr val="FF0000"/>
              </a:highlight>
            </a:endParaRPr>
          </a:p>
          <a:p>
            <a:r>
              <a:rPr lang="en-US" dirty="0"/>
              <a:t>D=0.230 m</a:t>
            </a:r>
          </a:p>
          <a:p>
            <a:r>
              <a:rPr lang="en-US" altLang="zh-CN" dirty="0"/>
              <a:t>ȹ=0.0056 (0.32degree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Crystal: 23 cm *1cm * ~1cm</a:t>
            </a:r>
          </a:p>
          <a:p>
            <a:r>
              <a:rPr lang="en-US" altLang="zh-CN" dirty="0">
                <a:solidFill>
                  <a:srgbClr val="FF0000"/>
                </a:solidFill>
                <a:highlight>
                  <a:srgbClr val="00FF00"/>
                </a:highlight>
              </a:rPr>
              <a:t>ȹ/</a:t>
            </a:r>
            <a:r>
              <a:rPr lang="en-US" altLang="zh-CN" dirty="0" err="1">
                <a:solidFill>
                  <a:srgbClr val="FF0000"/>
                </a:solidFill>
                <a:highlight>
                  <a:srgbClr val="00FF00"/>
                </a:highlight>
              </a:rPr>
              <a:t>N_l</a:t>
            </a:r>
            <a:r>
              <a:rPr lang="en-US" altLang="zh-CN" dirty="0">
                <a:solidFill>
                  <a:srgbClr val="FF0000"/>
                </a:solidFill>
                <a:highlight>
                  <a:srgbClr val="00FF00"/>
                </a:highlight>
              </a:rPr>
              <a:t> = 0.0056</a:t>
            </a:r>
          </a:p>
          <a:p>
            <a:r>
              <a:rPr lang="en-US" altLang="zh-CN" dirty="0"/>
              <a:t>Each z segmentation</a:t>
            </a:r>
          </a:p>
          <a:p>
            <a:pPr lvl="1"/>
            <a:r>
              <a:rPr lang="en-US" dirty="0"/>
              <a:t>1130 crystals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BES III / CMS like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CN" dirty="0"/>
          </a:p>
          <a:p>
            <a:endParaRPr lang="en-CN" dirty="0"/>
          </a:p>
          <a:p>
            <a:endParaRPr lang="en-CN" dirty="0"/>
          </a:p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1477B-D4C9-2B44-A00A-4F2D78FF55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7</a:t>
            </a:fld>
            <a:endParaRPr 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CE8F04A-EF59-784C-8014-4C2B1C618D0D}"/>
              </a:ext>
            </a:extLst>
          </p:cNvPr>
          <p:cNvSpPr/>
          <p:nvPr/>
        </p:nvSpPr>
        <p:spPr bwMode="auto">
          <a:xfrm>
            <a:off x="3220350" y="1292280"/>
            <a:ext cx="5267595" cy="489336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01BCC3-3F53-C445-9E5B-D7BE09153D48}"/>
              </a:ext>
            </a:extLst>
          </p:cNvPr>
          <p:cNvCxnSpPr/>
          <p:nvPr/>
        </p:nvCxnSpPr>
        <p:spPr bwMode="auto">
          <a:xfrm flipV="1">
            <a:off x="5815904" y="2713383"/>
            <a:ext cx="2055887" cy="10255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BF6FFD-249E-3C42-8E72-64A064B3C9A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825628" y="1265867"/>
            <a:ext cx="38243" cy="24705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7D40D69-3ABE-0741-A707-ADB58A567BBA}"/>
              </a:ext>
            </a:extLst>
          </p:cNvPr>
          <p:cNvSpPr txBox="1"/>
          <p:nvPr/>
        </p:nvSpPr>
        <p:spPr>
          <a:xfrm>
            <a:off x="6558097" y="2856841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r1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74F818-F463-B743-894B-9C71504DA268}"/>
              </a:ext>
            </a:extLst>
          </p:cNvPr>
          <p:cNvSpPr txBox="1"/>
          <p:nvPr/>
        </p:nvSpPr>
        <p:spPr>
          <a:xfrm>
            <a:off x="5416825" y="2218754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r2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F8DE00-DCC3-C04C-86DB-977A712203FC}"/>
              </a:ext>
            </a:extLst>
          </p:cNvPr>
          <p:cNvCxnSpPr>
            <a:cxnSpLocks/>
            <a:endCxn id="19" idx="3"/>
          </p:cNvCxnSpPr>
          <p:nvPr/>
        </p:nvCxnSpPr>
        <p:spPr bwMode="auto">
          <a:xfrm flipV="1">
            <a:off x="5829413" y="1372282"/>
            <a:ext cx="742193" cy="13593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292727-7DC3-BA47-9235-3EE80E6B6EB6}"/>
              </a:ext>
            </a:extLst>
          </p:cNvPr>
          <p:cNvCxnSpPr>
            <a:cxnSpLocks/>
            <a:endCxn id="19" idx="3"/>
          </p:cNvCxnSpPr>
          <p:nvPr/>
        </p:nvCxnSpPr>
        <p:spPr bwMode="auto">
          <a:xfrm flipV="1">
            <a:off x="5867656" y="1372282"/>
            <a:ext cx="703950" cy="23722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06066D7-E8EE-124A-A5ED-CB8E0F226278}"/>
              </a:ext>
            </a:extLst>
          </p:cNvPr>
          <p:cNvSpPr txBox="1"/>
          <p:nvPr/>
        </p:nvSpPr>
        <p:spPr>
          <a:xfrm>
            <a:off x="6022216" y="1187616"/>
            <a:ext cx="54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64B1FB-C291-5E4D-AD0C-80F2E470034F}"/>
              </a:ext>
            </a:extLst>
          </p:cNvPr>
          <p:cNvCxnSpPr>
            <a:cxnSpLocks/>
          </p:cNvCxnSpPr>
          <p:nvPr/>
        </p:nvCxnSpPr>
        <p:spPr bwMode="auto">
          <a:xfrm>
            <a:off x="6843847" y="1752604"/>
            <a:ext cx="788433" cy="14626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007643-3CA7-8A42-B7E2-AB9EA54DA68B}"/>
              </a:ext>
            </a:extLst>
          </p:cNvPr>
          <p:cNvCxnSpPr>
            <a:cxnSpLocks/>
          </p:cNvCxnSpPr>
          <p:nvPr/>
        </p:nvCxnSpPr>
        <p:spPr bwMode="auto">
          <a:xfrm>
            <a:off x="6600571" y="1654591"/>
            <a:ext cx="832170" cy="8457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15C1855-120F-9C46-8B4B-5F47F049B4C8}"/>
              </a:ext>
            </a:extLst>
          </p:cNvPr>
          <p:cNvCxnSpPr>
            <a:cxnSpLocks/>
          </p:cNvCxnSpPr>
          <p:nvPr/>
        </p:nvCxnSpPr>
        <p:spPr bwMode="auto">
          <a:xfrm>
            <a:off x="6434921" y="1598272"/>
            <a:ext cx="684954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36C1236-3BA1-764E-8A23-7B1D58313B0D}"/>
              </a:ext>
            </a:extLst>
          </p:cNvPr>
          <p:cNvSpPr txBox="1"/>
          <p:nvPr/>
        </p:nvSpPr>
        <p:spPr>
          <a:xfrm>
            <a:off x="5825628" y="2588086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ȹ</a:t>
            </a:r>
            <a:endParaRPr lang="en-CN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C2454F-69BF-CA49-B6A6-B1DD7644B51E}"/>
              </a:ext>
            </a:extLst>
          </p:cNvPr>
          <p:cNvCxnSpPr>
            <a:cxnSpLocks/>
          </p:cNvCxnSpPr>
          <p:nvPr/>
        </p:nvCxnSpPr>
        <p:spPr bwMode="auto">
          <a:xfrm>
            <a:off x="8080382" y="4256690"/>
            <a:ext cx="331076" cy="8408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9DCA615-645B-224D-A918-3CE71401C1FA}"/>
              </a:ext>
            </a:extLst>
          </p:cNvPr>
          <p:cNvCxnSpPr>
            <a:cxnSpLocks/>
          </p:cNvCxnSpPr>
          <p:nvPr/>
        </p:nvCxnSpPr>
        <p:spPr bwMode="auto">
          <a:xfrm>
            <a:off x="8035636" y="4363498"/>
            <a:ext cx="375822" cy="13204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75DF10-41C1-C543-AEEB-CD1805C0B881}"/>
              </a:ext>
            </a:extLst>
          </p:cNvPr>
          <p:cNvCxnSpPr>
            <a:cxnSpLocks/>
          </p:cNvCxnSpPr>
          <p:nvPr/>
        </p:nvCxnSpPr>
        <p:spPr bwMode="auto">
          <a:xfrm>
            <a:off x="8014616" y="4473265"/>
            <a:ext cx="308497" cy="13204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7A7CBD-48C4-1A4C-B224-71C3E317AC91}"/>
              </a:ext>
            </a:extLst>
          </p:cNvPr>
          <p:cNvCxnSpPr>
            <a:cxnSpLocks/>
          </p:cNvCxnSpPr>
          <p:nvPr/>
        </p:nvCxnSpPr>
        <p:spPr bwMode="auto">
          <a:xfrm>
            <a:off x="7965577" y="4614439"/>
            <a:ext cx="308497" cy="15386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9BD9DFA9-1D3C-0F48-AB89-F89DD14C4DD8}"/>
              </a:ext>
            </a:extLst>
          </p:cNvPr>
          <p:cNvSpPr/>
          <p:nvPr/>
        </p:nvSpPr>
        <p:spPr bwMode="auto">
          <a:xfrm>
            <a:off x="7685495" y="4088785"/>
            <a:ext cx="1177159" cy="1598348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84D537-B83C-0449-BE7E-5F98D37F037B}"/>
              </a:ext>
            </a:extLst>
          </p:cNvPr>
          <p:cNvSpPr txBox="1"/>
          <p:nvPr/>
        </p:nvSpPr>
        <p:spPr>
          <a:xfrm>
            <a:off x="8087977" y="4887959"/>
            <a:ext cx="89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𝛼=0</a:t>
            </a:r>
            <a:endParaRPr lang="en-CN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344A611-3E15-0C46-AFBE-E46ACE3D0291}"/>
              </a:ext>
            </a:extLst>
          </p:cNvPr>
          <p:cNvCxnSpPr>
            <a:cxnSpLocks/>
          </p:cNvCxnSpPr>
          <p:nvPr/>
        </p:nvCxnSpPr>
        <p:spPr bwMode="auto">
          <a:xfrm>
            <a:off x="7896270" y="4724405"/>
            <a:ext cx="304273" cy="18549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775272-743A-DB40-910E-3D7EC34D05EE}"/>
              </a:ext>
            </a:extLst>
          </p:cNvPr>
          <p:cNvCxnSpPr>
            <a:cxnSpLocks/>
          </p:cNvCxnSpPr>
          <p:nvPr/>
        </p:nvCxnSpPr>
        <p:spPr bwMode="auto">
          <a:xfrm>
            <a:off x="7833174" y="4849700"/>
            <a:ext cx="249886" cy="20125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57BC2D9-0B9F-CE43-9EC9-9417B6B11C23}"/>
              </a:ext>
            </a:extLst>
          </p:cNvPr>
          <p:cNvCxnSpPr>
            <a:cxnSpLocks/>
          </p:cNvCxnSpPr>
          <p:nvPr/>
        </p:nvCxnSpPr>
        <p:spPr bwMode="auto">
          <a:xfrm>
            <a:off x="7761793" y="4990736"/>
            <a:ext cx="224717" cy="23449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27C5DCE-F94C-F140-9A65-6E1FCFC29C54}"/>
              </a:ext>
            </a:extLst>
          </p:cNvPr>
          <p:cNvCxnSpPr>
            <a:cxnSpLocks/>
          </p:cNvCxnSpPr>
          <p:nvPr/>
        </p:nvCxnSpPr>
        <p:spPr bwMode="auto">
          <a:xfrm flipH="1">
            <a:off x="6558097" y="788276"/>
            <a:ext cx="827454" cy="4445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01FA286-EB65-CA47-9C60-410D72E475D9}"/>
              </a:ext>
            </a:extLst>
          </p:cNvPr>
          <p:cNvSpPr txBox="1"/>
          <p:nvPr/>
        </p:nvSpPr>
        <p:spPr>
          <a:xfrm>
            <a:off x="6890393" y="622354"/>
            <a:ext cx="18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CN" dirty="0"/>
              <a:t>rystal</a:t>
            </a:r>
            <a:r>
              <a:rPr lang="zh-CN" altLang="en-US" dirty="0"/>
              <a:t> </a:t>
            </a:r>
            <a:r>
              <a:rPr lang="en-CN" dirty="0"/>
              <a:t>module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4BA281-A392-B046-82D5-F3E1017BD07F}"/>
              </a:ext>
            </a:extLst>
          </p:cNvPr>
          <p:cNvSpPr txBox="1"/>
          <p:nvPr/>
        </p:nvSpPr>
        <p:spPr>
          <a:xfrm>
            <a:off x="5758814" y="1198553"/>
            <a:ext cx="414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𝛼</a:t>
            </a:r>
            <a:endParaRPr lang="en-CN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C4D1C0-052C-F942-920A-E220D71188A4}"/>
              </a:ext>
            </a:extLst>
          </p:cNvPr>
          <p:cNvSpPr/>
          <p:nvPr/>
        </p:nvSpPr>
        <p:spPr bwMode="auto">
          <a:xfrm>
            <a:off x="367961" y="1654591"/>
            <a:ext cx="3420268" cy="455563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401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8B546B3-C205-A245-A001-51FAD4779961}"/>
              </a:ext>
            </a:extLst>
          </p:cNvPr>
          <p:cNvSpPr/>
          <p:nvPr/>
        </p:nvSpPr>
        <p:spPr bwMode="auto">
          <a:xfrm>
            <a:off x="3495117" y="1520689"/>
            <a:ext cx="4641574" cy="445273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8EEB7-EF1D-4A45-A5C0-CF2C6840D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configuration 2 (more conf. in backup)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54208-1710-0C4B-8A86-6139FA835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</a:t>
            </a:r>
            <a:r>
              <a:rPr lang="en-US" altLang="zh-CN" dirty="0">
                <a:highlight>
                  <a:srgbClr val="00FF00"/>
                </a:highlight>
              </a:rPr>
              <a:t>𝛼</a:t>
            </a:r>
            <a:r>
              <a:rPr lang="en-CN" altLang="zh-CN" dirty="0">
                <a:highlight>
                  <a:srgbClr val="00FF00"/>
                </a:highlight>
              </a:rPr>
              <a:t> = 15 </a:t>
            </a:r>
            <a:r>
              <a:rPr lang="en-CN" altLang="zh-CN" dirty="0"/>
              <a:t>degrees, transverse </a:t>
            </a:r>
            <a:r>
              <a:rPr lang="en-CN" altLang="zh-CN" dirty="0">
                <a:solidFill>
                  <a:srgbClr val="FFC000"/>
                </a:solidFill>
                <a:highlight>
                  <a:srgbClr val="00FF00"/>
                </a:highlight>
              </a:rPr>
              <a:t>5 layers</a:t>
            </a:r>
            <a:endParaRPr lang="en-US" dirty="0">
              <a:solidFill>
                <a:srgbClr val="FFC000"/>
              </a:solidFill>
              <a:highlight>
                <a:srgbClr val="00FF00"/>
              </a:highlight>
            </a:endParaRPr>
          </a:p>
          <a:p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/>
              <a:t>=0.237 m</a:t>
            </a:r>
          </a:p>
          <a:p>
            <a:r>
              <a:rPr lang="en-US" altLang="zh-CN" dirty="0">
                <a:solidFill>
                  <a:srgbClr val="00B050"/>
                </a:solidFill>
              </a:rPr>
              <a:t>ȹ</a:t>
            </a:r>
            <a:r>
              <a:rPr lang="en-US" altLang="zh-CN" dirty="0"/>
              <a:t>=0.03 (1.7degree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>
                <a:solidFill>
                  <a:srgbClr val="FF0000"/>
                </a:solidFill>
                <a:highlight>
                  <a:srgbClr val="00FF00"/>
                </a:highlight>
              </a:rPr>
              <a:t>ȹ/</a:t>
            </a:r>
            <a:r>
              <a:rPr lang="en-US" altLang="zh-CN" dirty="0" err="1">
                <a:solidFill>
                  <a:srgbClr val="FF0000"/>
                </a:solidFill>
                <a:highlight>
                  <a:srgbClr val="00FF00"/>
                </a:highlight>
              </a:rPr>
              <a:t>N_l</a:t>
            </a:r>
            <a:r>
              <a:rPr lang="en-US" altLang="zh-CN" dirty="0">
                <a:solidFill>
                  <a:srgbClr val="FF0000"/>
                </a:solidFill>
                <a:highlight>
                  <a:srgbClr val="00FF00"/>
                </a:highlight>
              </a:rPr>
              <a:t> = 0.006</a:t>
            </a:r>
          </a:p>
          <a:p>
            <a:r>
              <a:rPr lang="en-US" altLang="zh-CN" dirty="0"/>
              <a:t>Each z segmentation</a:t>
            </a:r>
          </a:p>
          <a:p>
            <a:pPr lvl="1"/>
            <a:r>
              <a:rPr lang="en-US" dirty="0"/>
              <a:t>1038 crystals</a:t>
            </a:r>
          </a:p>
          <a:p>
            <a:endParaRPr lang="en-CN" dirty="0"/>
          </a:p>
          <a:p>
            <a:endParaRPr lang="en-CN" dirty="0"/>
          </a:p>
          <a:p>
            <a:endParaRPr lang="en-CN" dirty="0"/>
          </a:p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1477B-D4C9-2B44-A00A-4F2D78FF55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8</a:t>
            </a:fld>
            <a:endParaRPr 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CE8F04A-EF59-784C-8014-4C2B1C618D0D}"/>
              </a:ext>
            </a:extLst>
          </p:cNvPr>
          <p:cNvSpPr/>
          <p:nvPr/>
        </p:nvSpPr>
        <p:spPr bwMode="auto">
          <a:xfrm>
            <a:off x="3220350" y="1292280"/>
            <a:ext cx="5267595" cy="489336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01BCC3-3F53-C445-9E5B-D7BE09153D48}"/>
              </a:ext>
            </a:extLst>
          </p:cNvPr>
          <p:cNvCxnSpPr/>
          <p:nvPr/>
        </p:nvCxnSpPr>
        <p:spPr bwMode="auto">
          <a:xfrm flipV="1">
            <a:off x="5815904" y="2713383"/>
            <a:ext cx="2055887" cy="10255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BF6FFD-249E-3C42-8E72-64A064B3C9A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825628" y="1265867"/>
            <a:ext cx="38243" cy="24705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7D40D69-3ABE-0741-A707-ADB58A567BBA}"/>
              </a:ext>
            </a:extLst>
          </p:cNvPr>
          <p:cNvSpPr txBox="1"/>
          <p:nvPr/>
        </p:nvSpPr>
        <p:spPr>
          <a:xfrm>
            <a:off x="6558097" y="2856841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r1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74F818-F463-B743-894B-9C71504DA268}"/>
              </a:ext>
            </a:extLst>
          </p:cNvPr>
          <p:cNvSpPr txBox="1"/>
          <p:nvPr/>
        </p:nvSpPr>
        <p:spPr>
          <a:xfrm>
            <a:off x="5416825" y="2218754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r2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F8DE00-DCC3-C04C-86DB-977A712203FC}"/>
              </a:ext>
            </a:extLst>
          </p:cNvPr>
          <p:cNvCxnSpPr>
            <a:cxnSpLocks/>
            <a:endCxn id="19" idx="3"/>
          </p:cNvCxnSpPr>
          <p:nvPr/>
        </p:nvCxnSpPr>
        <p:spPr bwMode="auto">
          <a:xfrm flipV="1">
            <a:off x="5815904" y="1374815"/>
            <a:ext cx="742193" cy="13593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292727-7DC3-BA47-9235-3EE80E6B6EB6}"/>
              </a:ext>
            </a:extLst>
          </p:cNvPr>
          <p:cNvCxnSpPr>
            <a:cxnSpLocks/>
            <a:endCxn id="19" idx="3"/>
          </p:cNvCxnSpPr>
          <p:nvPr/>
        </p:nvCxnSpPr>
        <p:spPr bwMode="auto">
          <a:xfrm flipV="1">
            <a:off x="5854147" y="1374815"/>
            <a:ext cx="703950" cy="23722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06066D7-E8EE-124A-A5ED-CB8E0F226278}"/>
              </a:ext>
            </a:extLst>
          </p:cNvPr>
          <p:cNvSpPr txBox="1"/>
          <p:nvPr/>
        </p:nvSpPr>
        <p:spPr>
          <a:xfrm>
            <a:off x="6008707" y="1190149"/>
            <a:ext cx="54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64B1FB-C291-5E4D-AD0C-80F2E470034F}"/>
              </a:ext>
            </a:extLst>
          </p:cNvPr>
          <p:cNvCxnSpPr>
            <a:cxnSpLocks/>
          </p:cNvCxnSpPr>
          <p:nvPr/>
        </p:nvCxnSpPr>
        <p:spPr bwMode="auto">
          <a:xfrm>
            <a:off x="6843847" y="1752604"/>
            <a:ext cx="788433" cy="14626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007643-3CA7-8A42-B7E2-AB9EA54DA68B}"/>
              </a:ext>
            </a:extLst>
          </p:cNvPr>
          <p:cNvCxnSpPr>
            <a:cxnSpLocks/>
          </p:cNvCxnSpPr>
          <p:nvPr/>
        </p:nvCxnSpPr>
        <p:spPr bwMode="auto">
          <a:xfrm>
            <a:off x="6446296" y="1597158"/>
            <a:ext cx="832170" cy="8457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15C1855-120F-9C46-8B4B-5F47F049B4C8}"/>
              </a:ext>
            </a:extLst>
          </p:cNvPr>
          <p:cNvCxnSpPr>
            <a:cxnSpLocks/>
          </p:cNvCxnSpPr>
          <p:nvPr/>
        </p:nvCxnSpPr>
        <p:spPr bwMode="auto">
          <a:xfrm>
            <a:off x="6380681" y="1567078"/>
            <a:ext cx="684954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36C1236-3BA1-764E-8A23-7B1D58313B0D}"/>
              </a:ext>
            </a:extLst>
          </p:cNvPr>
          <p:cNvSpPr txBox="1"/>
          <p:nvPr/>
        </p:nvSpPr>
        <p:spPr>
          <a:xfrm>
            <a:off x="5825628" y="2588086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ȹ</a:t>
            </a:r>
            <a:endParaRPr lang="en-CN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C2454F-69BF-CA49-B6A6-B1DD7644B51E}"/>
              </a:ext>
            </a:extLst>
          </p:cNvPr>
          <p:cNvCxnSpPr>
            <a:cxnSpLocks/>
          </p:cNvCxnSpPr>
          <p:nvPr/>
        </p:nvCxnSpPr>
        <p:spPr bwMode="auto">
          <a:xfrm>
            <a:off x="8080382" y="4256690"/>
            <a:ext cx="331076" cy="8408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9DCA615-645B-224D-A918-3CE71401C1FA}"/>
              </a:ext>
            </a:extLst>
          </p:cNvPr>
          <p:cNvCxnSpPr>
            <a:cxnSpLocks/>
          </p:cNvCxnSpPr>
          <p:nvPr/>
        </p:nvCxnSpPr>
        <p:spPr bwMode="auto">
          <a:xfrm>
            <a:off x="8035636" y="4363498"/>
            <a:ext cx="375822" cy="13204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75DF10-41C1-C543-AEEB-CD1805C0B881}"/>
              </a:ext>
            </a:extLst>
          </p:cNvPr>
          <p:cNvCxnSpPr>
            <a:cxnSpLocks/>
          </p:cNvCxnSpPr>
          <p:nvPr/>
        </p:nvCxnSpPr>
        <p:spPr bwMode="auto">
          <a:xfrm>
            <a:off x="8014616" y="4473265"/>
            <a:ext cx="308497" cy="13204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7A7CBD-48C4-1A4C-B224-71C3E317AC91}"/>
              </a:ext>
            </a:extLst>
          </p:cNvPr>
          <p:cNvCxnSpPr>
            <a:cxnSpLocks/>
          </p:cNvCxnSpPr>
          <p:nvPr/>
        </p:nvCxnSpPr>
        <p:spPr bwMode="auto">
          <a:xfrm>
            <a:off x="7965577" y="4614439"/>
            <a:ext cx="308497" cy="15386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9BD9DFA9-1D3C-0F48-AB89-F89DD14C4DD8}"/>
              </a:ext>
            </a:extLst>
          </p:cNvPr>
          <p:cNvSpPr/>
          <p:nvPr/>
        </p:nvSpPr>
        <p:spPr bwMode="auto">
          <a:xfrm>
            <a:off x="5727163" y="1090036"/>
            <a:ext cx="2034630" cy="930255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84D537-B83C-0449-BE7E-5F98D37F037B}"/>
              </a:ext>
            </a:extLst>
          </p:cNvPr>
          <p:cNvSpPr txBox="1"/>
          <p:nvPr/>
        </p:nvSpPr>
        <p:spPr>
          <a:xfrm>
            <a:off x="8087977" y="4887959"/>
            <a:ext cx="89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𝛼=0</a:t>
            </a:r>
            <a:endParaRPr lang="en-CN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344A611-3E15-0C46-AFBE-E46ACE3D0291}"/>
              </a:ext>
            </a:extLst>
          </p:cNvPr>
          <p:cNvCxnSpPr>
            <a:cxnSpLocks/>
          </p:cNvCxnSpPr>
          <p:nvPr/>
        </p:nvCxnSpPr>
        <p:spPr bwMode="auto">
          <a:xfrm>
            <a:off x="7896270" y="4724405"/>
            <a:ext cx="304273" cy="18549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775272-743A-DB40-910E-3D7EC34D05EE}"/>
              </a:ext>
            </a:extLst>
          </p:cNvPr>
          <p:cNvCxnSpPr>
            <a:cxnSpLocks/>
          </p:cNvCxnSpPr>
          <p:nvPr/>
        </p:nvCxnSpPr>
        <p:spPr bwMode="auto">
          <a:xfrm>
            <a:off x="7833174" y="4849700"/>
            <a:ext cx="249886" cy="20125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57BC2D9-0B9F-CE43-9EC9-9417B6B11C23}"/>
              </a:ext>
            </a:extLst>
          </p:cNvPr>
          <p:cNvCxnSpPr>
            <a:cxnSpLocks/>
          </p:cNvCxnSpPr>
          <p:nvPr/>
        </p:nvCxnSpPr>
        <p:spPr bwMode="auto">
          <a:xfrm>
            <a:off x="7761793" y="4990736"/>
            <a:ext cx="224717" cy="23449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27C5DCE-F94C-F140-9A65-6E1FCFC29C54}"/>
              </a:ext>
            </a:extLst>
          </p:cNvPr>
          <p:cNvCxnSpPr>
            <a:cxnSpLocks/>
          </p:cNvCxnSpPr>
          <p:nvPr/>
        </p:nvCxnSpPr>
        <p:spPr bwMode="auto">
          <a:xfrm flipH="1">
            <a:off x="6339211" y="788276"/>
            <a:ext cx="1046340" cy="5936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01FA286-EB65-CA47-9C60-410D72E475D9}"/>
              </a:ext>
            </a:extLst>
          </p:cNvPr>
          <p:cNvSpPr txBox="1"/>
          <p:nvPr/>
        </p:nvSpPr>
        <p:spPr>
          <a:xfrm>
            <a:off x="6890393" y="622354"/>
            <a:ext cx="18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CN" dirty="0"/>
              <a:t>rystal</a:t>
            </a:r>
            <a:r>
              <a:rPr lang="zh-CN" altLang="en-US" dirty="0"/>
              <a:t> </a:t>
            </a:r>
            <a:r>
              <a:rPr lang="en-CN" dirty="0"/>
              <a:t>module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4BA281-A392-B046-82D5-F3E1017BD07F}"/>
              </a:ext>
            </a:extLst>
          </p:cNvPr>
          <p:cNvSpPr txBox="1"/>
          <p:nvPr/>
        </p:nvSpPr>
        <p:spPr>
          <a:xfrm>
            <a:off x="5802023" y="1151356"/>
            <a:ext cx="414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𝛼</a:t>
            </a:r>
            <a:endParaRPr lang="en-C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D07616-628D-204C-A45C-B4A645053717}"/>
              </a:ext>
            </a:extLst>
          </p:cNvPr>
          <p:cNvSpPr txBox="1"/>
          <p:nvPr/>
        </p:nvSpPr>
        <p:spPr>
          <a:xfrm>
            <a:off x="281345" y="5433202"/>
            <a:ext cx="572736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Compared to configuration 1, S</a:t>
            </a:r>
            <a:r>
              <a:rPr lang="en-CN" dirty="0"/>
              <a:t>imilar readouts, similar phi segmentation, </a:t>
            </a:r>
            <a:r>
              <a:rPr lang="en-CN" b="1" dirty="0">
                <a:solidFill>
                  <a:srgbClr val="FF0000"/>
                </a:solidFill>
              </a:rPr>
              <a:t>5 times more layers along r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highlight>
                  <a:srgbClr val="00FF00"/>
                </a:highlight>
              </a:rPr>
              <a:t>I</a:t>
            </a:r>
            <a:r>
              <a:rPr lang="en-CN" b="1" dirty="0">
                <a:solidFill>
                  <a:srgbClr val="0070C0"/>
                </a:solidFill>
                <a:highlight>
                  <a:srgbClr val="00FF00"/>
                </a:highlight>
              </a:rPr>
              <a:t>ssue: possible confusion on phi/r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64BA1FD-0812-9644-BF0E-0D3BC21B48D5}"/>
              </a:ext>
            </a:extLst>
          </p:cNvPr>
          <p:cNvSpPr/>
          <p:nvPr/>
        </p:nvSpPr>
        <p:spPr bwMode="auto">
          <a:xfrm>
            <a:off x="367961" y="1654591"/>
            <a:ext cx="2940734" cy="455563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2629E07D-6D32-9440-B95D-808E47744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47" y="3724822"/>
            <a:ext cx="3441700" cy="1231900"/>
          </a:xfrm>
          <a:prstGeom prst="rect">
            <a:avLst/>
          </a:prstGeom>
        </p:spPr>
      </p:pic>
      <p:pic>
        <p:nvPicPr>
          <p:cNvPr id="28" name="Picture 27" descr="Text&#10;&#10;Description automatically generated">
            <a:extLst>
              <a:ext uri="{FF2B5EF4-FFF2-40B4-BE49-F238E27FC236}">
                <a16:creationId xmlns:a16="http://schemas.microsoft.com/office/drawing/2014/main" id="{6BE83891-AB1B-5147-A6BD-101DE47CC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608" y="3814026"/>
            <a:ext cx="3873500" cy="95250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C494BCD-11F3-C445-AEFB-906BBE37C3DB}"/>
              </a:ext>
            </a:extLst>
          </p:cNvPr>
          <p:cNvCxnSpPr>
            <a:cxnSpLocks/>
          </p:cNvCxnSpPr>
          <p:nvPr/>
        </p:nvCxnSpPr>
        <p:spPr bwMode="auto">
          <a:xfrm flipV="1">
            <a:off x="6008707" y="1439729"/>
            <a:ext cx="691565" cy="81111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8E2AABB-536A-AE40-B81C-5D103A077B05}"/>
              </a:ext>
            </a:extLst>
          </p:cNvPr>
          <p:cNvCxnSpPr>
            <a:cxnSpLocks/>
          </p:cNvCxnSpPr>
          <p:nvPr/>
        </p:nvCxnSpPr>
        <p:spPr bwMode="auto">
          <a:xfrm flipV="1">
            <a:off x="6152789" y="1484389"/>
            <a:ext cx="768691" cy="64711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68093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8EEB7-EF1D-4A45-A5C0-CF2C6840D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A typical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54208-1710-0C4B-8A86-6139FA835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</a:t>
            </a:r>
            <a:r>
              <a:rPr lang="en-US" altLang="zh-CN" dirty="0">
                <a:highlight>
                  <a:srgbClr val="00FF00"/>
                </a:highlight>
              </a:rPr>
              <a:t>𝛼</a:t>
            </a:r>
            <a:r>
              <a:rPr lang="en-CN" altLang="zh-CN" dirty="0">
                <a:highlight>
                  <a:srgbClr val="00FF00"/>
                </a:highlight>
              </a:rPr>
              <a:t> = 30 </a:t>
            </a:r>
            <a:r>
              <a:rPr lang="en-CN" altLang="zh-CN" dirty="0"/>
              <a:t>degrees, transverse </a:t>
            </a:r>
            <a:r>
              <a:rPr lang="en-CN" altLang="zh-CN" dirty="0">
                <a:highlight>
                  <a:srgbClr val="00FF00"/>
                </a:highlight>
              </a:rPr>
              <a:t>14 layers</a:t>
            </a:r>
            <a:endParaRPr lang="en-US" dirty="0">
              <a:highlight>
                <a:srgbClr val="00FF00"/>
              </a:highlight>
            </a:endParaRPr>
          </a:p>
          <a:p>
            <a:r>
              <a:rPr lang="en-US" dirty="0"/>
              <a:t>D=0.26</a:t>
            </a:r>
            <a:r>
              <a:rPr lang="en-US" altLang="zh-CN" dirty="0"/>
              <a:t>0</a:t>
            </a:r>
            <a:r>
              <a:rPr lang="en-US" dirty="0"/>
              <a:t> m</a:t>
            </a:r>
          </a:p>
          <a:p>
            <a:r>
              <a:rPr lang="en-US" altLang="zh-CN" dirty="0"/>
              <a:t>ȹ=0.064 (3.7degree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>
                <a:solidFill>
                  <a:srgbClr val="FF0000"/>
                </a:solidFill>
                <a:highlight>
                  <a:srgbClr val="00FF00"/>
                </a:highlight>
              </a:rPr>
              <a:t>ȹ/</a:t>
            </a:r>
            <a:r>
              <a:rPr lang="en-US" altLang="zh-CN" dirty="0" err="1">
                <a:solidFill>
                  <a:srgbClr val="FF0000"/>
                </a:solidFill>
                <a:highlight>
                  <a:srgbClr val="00FF00"/>
                </a:highlight>
              </a:rPr>
              <a:t>N_l</a:t>
            </a:r>
            <a:r>
              <a:rPr lang="en-US" altLang="zh-CN" dirty="0">
                <a:solidFill>
                  <a:srgbClr val="FF0000"/>
                </a:solidFill>
                <a:highlight>
                  <a:srgbClr val="00FF00"/>
                </a:highlight>
              </a:rPr>
              <a:t>=0.0046</a:t>
            </a:r>
          </a:p>
          <a:p>
            <a:r>
              <a:rPr lang="en-US" altLang="zh-CN" dirty="0"/>
              <a:t>Each z segmentation</a:t>
            </a:r>
          </a:p>
          <a:p>
            <a:pPr lvl="1"/>
            <a:r>
              <a:rPr lang="en-US" dirty="0"/>
              <a:t>1368 crystals</a:t>
            </a:r>
          </a:p>
          <a:p>
            <a:endParaRPr lang="en-CN" dirty="0"/>
          </a:p>
          <a:p>
            <a:endParaRPr lang="en-CN" dirty="0"/>
          </a:p>
          <a:p>
            <a:endParaRPr lang="en-CN" dirty="0"/>
          </a:p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1477B-D4C9-2B44-A00A-4F2D78FF55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9</a:t>
            </a:fld>
            <a:endParaRPr lang="en-US" sz="18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662F6F4-CE2D-F744-9C4F-C2C67261239A}"/>
              </a:ext>
            </a:extLst>
          </p:cNvPr>
          <p:cNvSpPr/>
          <p:nvPr/>
        </p:nvSpPr>
        <p:spPr bwMode="auto">
          <a:xfrm>
            <a:off x="367961" y="1654591"/>
            <a:ext cx="2940734" cy="455563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A71BB6-41FE-9F41-B63A-BE5AE65E0F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5475" y="3453019"/>
            <a:ext cx="3809336" cy="2943578"/>
          </a:xfrm>
          <a:prstGeom prst="rect">
            <a:avLst/>
          </a:prstGeom>
        </p:spPr>
      </p:pic>
      <p:pic>
        <p:nvPicPr>
          <p:cNvPr id="17" name="Picture 16" descr="Table&#10;&#10;Description automatically generated">
            <a:extLst>
              <a:ext uri="{FF2B5EF4-FFF2-40B4-BE49-F238E27FC236}">
                <a16:creationId xmlns:a16="http://schemas.microsoft.com/office/drawing/2014/main" id="{C621E23E-E279-E04C-BC34-C5321A9A1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676" y="3615297"/>
            <a:ext cx="4245849" cy="27813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3936CC6-A5CF-5248-8A75-3CCAF4D689C6}"/>
              </a:ext>
            </a:extLst>
          </p:cNvPr>
          <p:cNvSpPr/>
          <p:nvPr/>
        </p:nvSpPr>
        <p:spPr bwMode="auto">
          <a:xfrm>
            <a:off x="5295480" y="3118756"/>
            <a:ext cx="3467519" cy="31024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rPr>
              <a:t>C</a:t>
            </a:r>
            <a:r>
              <a:rPr kumimoji="0" lang="en-CN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rPr>
              <a:t>rystal bar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rPr>
              <a:t>：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rPr>
              <a:t>261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rPr>
              <a:t>*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rPr>
              <a:t>7.4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rPr>
              <a:t>*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rPr>
              <a:t>10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rPr>
              <a:t>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rPr>
              <a:t>mm</a:t>
            </a:r>
            <a:r>
              <a:rPr kumimoji="0" lang="en-US" altLang="zh-CN" sz="2000" b="0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rPr>
              <a:t>3</a:t>
            </a:r>
            <a:endParaRPr kumimoji="0" lang="en-CN" sz="2000" b="0" i="0" u="none" strike="noStrike" cap="none" normalizeH="0" baseline="30000" dirty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7AD6964-44F8-AA4E-AF59-76CDE1F798A6}"/>
              </a:ext>
            </a:extLst>
          </p:cNvPr>
          <p:cNvSpPr txBox="1"/>
          <p:nvPr/>
        </p:nvSpPr>
        <p:spPr>
          <a:xfrm>
            <a:off x="6299654" y="2772445"/>
            <a:ext cx="263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CAD C</a:t>
            </a:r>
            <a:r>
              <a:rPr lang="en-CN" dirty="0"/>
              <a:t>redit: Xiao Zhao</a:t>
            </a:r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B07966BB-5798-304A-A1E2-8F47441A02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519" t="18647" r="27221" b="32746"/>
          <a:stretch/>
        </p:blipFill>
        <p:spPr>
          <a:xfrm>
            <a:off x="6204403" y="850247"/>
            <a:ext cx="2476386" cy="188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11328"/>
      </p:ext>
    </p:extLst>
  </p:cSld>
  <p:clrMapOvr>
    <a:masterClrMapping/>
  </p:clrMapOvr>
</p:sld>
</file>

<file path=ppt/theme/theme1.xml><?xml version="1.0" encoding="utf-8"?>
<a:theme xmlns:a="http://schemas.openxmlformats.org/drawingml/2006/main" name="cms_pres">
  <a:themeElements>
    <a:clrScheme name="cms_pr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ms_pr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 Bold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 Bold" charset="0"/>
            <a:ea typeface="ＭＳ Ｐゴシック" charset="0"/>
          </a:defRPr>
        </a:defPPr>
      </a:lstStyle>
    </a:lnDef>
  </a:objectDefaults>
  <a:extraClrSchemeLst>
    <a:extraClrScheme>
      <a:clrScheme name="cms_p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s_pr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s_pr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s_pr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s_pr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s_pr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s_pr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95290</TotalTime>
  <Words>1562</Words>
  <Application>Microsoft Macintosh PowerPoint</Application>
  <PresentationFormat>On-screen Show (4:3)</PresentationFormat>
  <Paragraphs>384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 Bold</vt:lpstr>
      <vt:lpstr>Arial</vt:lpstr>
      <vt:lpstr>Calibri</vt:lpstr>
      <vt:lpstr>Symbol</vt:lpstr>
      <vt:lpstr>Verdana</vt:lpstr>
      <vt:lpstr>Wingdings</vt:lpstr>
      <vt:lpstr>cms_pres</vt:lpstr>
      <vt:lpstr>PowerPoint Presentation</vt:lpstr>
      <vt:lpstr>Requirement of a CEPC Ecal</vt:lpstr>
      <vt:lpstr>Exsiting options</vt:lpstr>
      <vt:lpstr>Outline of this talk </vt:lpstr>
      <vt:lpstr>Basical idea</vt:lpstr>
      <vt:lpstr>Some calculations</vt:lpstr>
      <vt:lpstr>Example configuration 1</vt:lpstr>
      <vt:lpstr>Example configuration 2 (more conf. in backup)</vt:lpstr>
      <vt:lpstr>A typical design</vt:lpstr>
      <vt:lpstr>Simulation configuration</vt:lpstr>
      <vt:lpstr>Basical checks (1)</vt:lpstr>
      <vt:lpstr>Basical checks (2)</vt:lpstr>
      <vt:lpstr>4D Reconstruction</vt:lpstr>
      <vt:lpstr>Cluster reco</vt:lpstr>
      <vt:lpstr>Crystal fan with silicion layers</vt:lpstr>
      <vt:lpstr>Current status and next steps</vt:lpstr>
      <vt:lpstr>Summary</vt:lpstr>
      <vt:lpstr>Bacup</vt:lpstr>
      <vt:lpstr>Typical crystals (From Ren-yuan Zhu’s slides)</vt:lpstr>
      <vt:lpstr>Example configure 3</vt:lpstr>
      <vt:lpstr>Example configure 4</vt:lpstr>
      <vt:lpstr>Example configure 5</vt:lpstr>
    </vt:vector>
  </TitlesOfParts>
  <Company>IHEP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Granularity Calorimeter Module assembly </dc:title>
  <dc:creator>huaqiao ZHANG</dc:creator>
  <cp:lastModifiedBy>zhang Huaqiao</cp:lastModifiedBy>
  <cp:revision>1068</cp:revision>
  <dcterms:created xsi:type="dcterms:W3CDTF">2016-01-26T17:22:33Z</dcterms:created>
  <dcterms:modified xsi:type="dcterms:W3CDTF">2021-10-28T07:09:35Z</dcterms:modified>
</cp:coreProperties>
</file>