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97" r:id="rId4"/>
    <p:sldId id="298" r:id="rId5"/>
    <p:sldId id="299" r:id="rId6"/>
    <p:sldId id="290" r:id="rId7"/>
    <p:sldId id="295" r:id="rId8"/>
    <p:sldId id="296" r:id="rId9"/>
    <p:sldId id="259" r:id="rId10"/>
    <p:sldId id="292" r:id="rId11"/>
    <p:sldId id="291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D6C793-EA8B-4A3A-92F3-B352DFC79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FC25B8B-3B33-45D5-83F2-3D58917A4B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7E70106-E8CA-4A88-8BEE-F248C6C82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90FC7-6D3A-439B-B5CA-561E4B2101F1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AC8ECFB-D16D-4855-994C-F51D8DE62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A6342D-3C46-4CF2-AEC4-CEE5712B8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6F26-BCBF-4545-AB92-D980739EC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402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F1B3CC-A6A6-4E00-8EB6-5C83A3D6C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94AA692-29BA-4C8F-9F36-26944C344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88715A-2F96-46B8-8055-94C947539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90FC7-6D3A-439B-B5CA-561E4B2101F1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71DC821-D58D-4B72-AD81-C3BF28B0C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2E88A3-993C-476A-A2E0-2EB0C716B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6F26-BCBF-4545-AB92-D980739EC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845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F83C384-7694-4DAB-9741-462FD5F40A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A674447-BF49-4207-99D6-4D5ACF2D9A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8CEA44C-8C57-4207-AFD3-761C87293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90FC7-6D3A-439B-B5CA-561E4B2101F1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1BC3A03-E7BC-414B-AED2-89CA6E752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00E29C-A430-40E5-8EBD-EA351096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6F26-BCBF-4545-AB92-D980739EC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8724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EF10BF-D20F-4402-A0E2-7E0C4859D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F78DF09-A4E9-41DA-881D-021B206F6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71570B-DF2B-4430-98DB-74D6C9D9C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90FC7-6D3A-439B-B5CA-561E4B2101F1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E6167F-5528-4C7A-9227-3FF1E1A18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6F75A4-9563-4796-84C9-2B35A4A06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6F26-BCBF-4545-AB92-D980739EC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4917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61C56C-073E-477A-948D-77135D3BE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065305C-EB66-48B3-B667-E379C4449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311809-45D8-40E0-B8D5-798722269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90FC7-6D3A-439B-B5CA-561E4B2101F1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61E8393-DAB2-4D4B-9F84-3F88DA248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C5D8565-47D5-4332-94D1-65E267D5B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6F26-BCBF-4545-AB92-D980739EC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8136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BA91A1-BFD4-4804-9266-E8B71CA10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513897-5396-4102-9733-46C998BC3F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3E4A2B9-4E7A-4863-BAB1-D9C2970DFC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A797265-4373-4853-9C17-443401C24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90FC7-6D3A-439B-B5CA-561E4B2101F1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5A127DB-7F80-4D0B-9E53-910EFE019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7244FE1-A26A-4C3A-AE36-F47438AFD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6F26-BCBF-4545-AB92-D980739EC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957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0ACC1C-8F37-473B-9BE9-66C152863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4F59225-5AAB-4A9A-B2B8-B052C5EE94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F89666C-4095-4F7C-9BEF-65CD2B3F08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5D2B4CD-451D-43B9-A46A-D265ED11E1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3CCE638-496E-43DF-8618-E42F290464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8176EDC-DBA2-429D-83FC-C91DC5CC5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90FC7-6D3A-439B-B5CA-561E4B2101F1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49A06CF-5CDF-466E-A591-4928129A9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2590F46-179B-471D-BA0E-FEBBB8BD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6F26-BCBF-4545-AB92-D980739EC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9943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BB30BD-F732-4B66-9700-5D76C2451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B7DF6DC-7533-4C82-ACAF-95D548C2F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90FC7-6D3A-439B-B5CA-561E4B2101F1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8CB5A57-52AE-4A96-98CC-1697190C6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B8C73D1-B69A-4AC1-8F91-0B52B9EC6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6F26-BCBF-4545-AB92-D980739EC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0219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0B607A5-9965-4DDD-BC7C-BF99368A2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90FC7-6D3A-439B-B5CA-561E4B2101F1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2277BB3-59C8-4C34-8C18-DD66BC976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3DA68DE-8507-487C-BAE0-4079BF261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6F26-BCBF-4545-AB92-D980739EC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868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067101-EB9E-454B-8626-9AB91D821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9E395C7-94E7-4AE2-ADB4-C952AEC3F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EC28544-1486-448F-80E5-D6742C0821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2A8125-C662-48B9-9FBF-A0F1A5377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90FC7-6D3A-439B-B5CA-561E4B2101F1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062585-7631-41C7-B232-7E50E5380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66077D0-15EB-42C3-AA26-FC725D513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6F26-BCBF-4545-AB92-D980739EC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6900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754E3C-47DD-47E7-8EBC-73ABD5924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65EE58A-DD3F-4E6D-8C37-85DDAF3154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57BA28-C9D5-44B4-B336-A3A7F4FE71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E329A02-90F8-4C2D-9F6F-7CDEF4FC9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90FC7-6D3A-439B-B5CA-561E4B2101F1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2E49A0B-8139-46BF-8802-6CD9E6C11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A262899-CA0A-4ED2-BB7A-80A1A133D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6F26-BCBF-4545-AB92-D980739EC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348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4A624C8-2E57-44C4-95D6-94C715DE3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FA2A64D-561E-48C0-85BD-F9C892C0A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E01EBA5-B03F-4DEE-B2CD-A73C0A1AFD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90FC7-6D3A-439B-B5CA-561E4B2101F1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E08241-5365-40C3-B89E-D64C598AF8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78089D9-E4C4-408C-A0C7-99006740CF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F6F26-BCBF-4545-AB92-D980739EC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078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D59AC5-7893-4BD0-99C5-23A1112608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0460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of the Dongguan meeting for MDI</a:t>
            </a:r>
            <a:endParaRPr lang="zh-CN" alt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E449F42-C26E-4FA3-BB2E-A5ED021979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30512"/>
            <a:ext cx="9144000" cy="1655762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Sha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Bai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For CEPC MDI group</a:t>
            </a: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i="1" dirty="0">
                <a:latin typeface="Arial" panose="020B0604020202020204" pitchFamily="34" charset="0"/>
                <a:cs typeface="Arial" panose="020B0604020202020204" pitchFamily="34" charset="0"/>
              </a:rPr>
              <a:t>CEPC Day</a:t>
            </a:r>
          </a:p>
          <a:p>
            <a:r>
              <a:rPr lang="en-US" altLang="zh-CN" i="1" dirty="0">
                <a:latin typeface="Arial" panose="020B0604020202020204" pitchFamily="34" charset="0"/>
                <a:cs typeface="Arial" panose="020B0604020202020204" pitchFamily="34" charset="0"/>
              </a:rPr>
              <a:t>2021-10-28</a:t>
            </a:r>
            <a:endParaRPr lang="zh-CN" alt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579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C4C53A-B531-4E0E-98C6-35725C8E0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Cryostat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9E88CCA-3E2E-49B6-8E14-3BDC349A7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6075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完成了对撞区超导四极铁低温系统的初步设计，采用大流量迫流冷却方案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----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过冷氦循环系统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完成了低温恒温器的结构初步设计，并进行了不同工况下的结构强度校核和温度场初步分析，正在进行流场的数值模拟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----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升降温非稳态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完成了安全系统的初步计算，正在与电源系统、磁铁系统和失超保护系统进行综合讨论以确定磁铁失超关键参数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----400KJ/2s</a:t>
            </a:r>
          </a:p>
          <a:p>
            <a:pPr>
              <a:lnSpc>
                <a:spcPct val="120000"/>
              </a:lnSpc>
            </a:pP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低温恒温器与探测器之间的安装空间迭代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真空盒的最终尺寸和材质，然后是真空盒的阻抗热负荷和最大工作温度确定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----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真空盒外冷屏及支撑设计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超导磁铁正常工作下的受力情况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---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磁铁加电状态下的受力状态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磁铁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氦池准直要求</a:t>
            </a:r>
          </a:p>
          <a:p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695325" y="3467100"/>
            <a:ext cx="5400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存在问题及下一步计划：</a:t>
            </a:r>
          </a:p>
        </p:txBody>
      </p:sp>
    </p:spTree>
    <p:extLst>
      <p:ext uri="{BB962C8B-B14F-4D97-AF65-F5344CB8AC3E}">
        <p14:creationId xmlns:p14="http://schemas.microsoft.com/office/powerpoint/2010/main" val="1188370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5350" y="2155825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solidFill>
                  <a:srgbClr val="0070C0"/>
                </a:solidFill>
              </a:rPr>
              <a:t>Thanks for all in CEPC MDI group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799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98500" y="657225"/>
            <a:ext cx="10515600" cy="4351338"/>
          </a:xfrm>
        </p:spPr>
        <p:txBody>
          <a:bodyPr/>
          <a:lstStyle/>
          <a:p>
            <a:r>
              <a:rPr lang="en-US" altLang="zh-CN" dirty="0"/>
              <a:t>Accelerator session totally with 4 talks.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6651" y="1526260"/>
            <a:ext cx="5648586" cy="206299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850" y="1526260"/>
            <a:ext cx="5384801" cy="206299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850" y="4183110"/>
            <a:ext cx="5636526" cy="173516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4072" y="3925412"/>
            <a:ext cx="4791828" cy="216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365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7622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MDI mechanics</a:t>
            </a:r>
            <a:endParaRPr lang="zh-CN" alt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05289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IR vacuum chamber with inner diameter at IP (~28mm) is completed, and a new version with inner diameter at IP(~20mm) is under design.</a:t>
            </a:r>
          </a:p>
          <a:p>
            <a:endParaRPr lang="en-US" altLang="zh-CN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A workable MDI layout has been made. Some key devices such as remote vacuum connector are designed.</a:t>
            </a:r>
          </a:p>
          <a:p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The cryostat is about 5.5 m long. The cantilever length is </a:t>
            </a:r>
            <a:r>
              <a:rPr lang="en-US" altLang="zh-CN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3.6~5.5 m. </a:t>
            </a:r>
          </a:p>
          <a:p>
            <a:pPr lvl="1">
              <a:spcBef>
                <a:spcPts val="0"/>
              </a:spcBef>
            </a:pPr>
            <a:r>
              <a:rPr lang="en-US" altLang="zh-CN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kinds of magnet supports are considered.</a:t>
            </a:r>
          </a:p>
          <a:p>
            <a:pPr lvl="1">
              <a:spcBef>
                <a:spcPts val="0"/>
              </a:spcBef>
            </a:pPr>
            <a:r>
              <a:rPr lang="en-US" altLang="zh-CN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 support similar to SKEKB.</a:t>
            </a:r>
          </a:p>
          <a:p>
            <a:pPr lvl="1">
              <a:spcBef>
                <a:spcPts val="0"/>
              </a:spcBef>
            </a:pPr>
            <a:r>
              <a:rPr lang="en-US" altLang="zh-CN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Skeleton support to minimize weight</a:t>
            </a:r>
          </a:p>
          <a:p>
            <a:pPr lvl="1">
              <a:spcBef>
                <a:spcPts val="0"/>
              </a:spcBef>
            </a:pPr>
            <a:endParaRPr lang="en-US" altLang="zh-CN" sz="2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Integral FEA with cryostat will be studied next step.</a:t>
            </a:r>
          </a:p>
          <a:p>
            <a:pPr>
              <a:spcBef>
                <a:spcPts val="0"/>
              </a:spcBef>
            </a:pP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Displacement of FD magnets with shielding and from cooling down will be studied.</a:t>
            </a:r>
          </a:p>
          <a:p>
            <a:pPr lvl="1">
              <a:spcBef>
                <a:spcPts val="0"/>
              </a:spcBef>
            </a:pPr>
            <a:endParaRPr lang="en-US" altLang="zh-CN" dirty="0">
              <a:solidFill>
                <a:srgbClr val="002060"/>
              </a:solidFill>
            </a:endParaRPr>
          </a:p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2E4A078-5B62-4E21-88A1-CB18052FB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595" y="1822460"/>
            <a:ext cx="2463003" cy="109536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C3740AA-75B4-46F9-91F9-518E582F6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9272" y="1812535"/>
            <a:ext cx="2924589" cy="1155265"/>
          </a:xfrm>
          <a:prstGeom prst="rect">
            <a:avLst/>
          </a:prstGeom>
        </p:spPr>
      </p:pic>
      <p:sp>
        <p:nvSpPr>
          <p:cNvPr id="6" name="右箭头 5"/>
          <p:cNvSpPr/>
          <p:nvPr/>
        </p:nvSpPr>
        <p:spPr>
          <a:xfrm>
            <a:off x="4480760" y="2370142"/>
            <a:ext cx="809625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9524" y="5320514"/>
            <a:ext cx="4295775" cy="133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905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984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Collimator mechanics</a:t>
            </a:r>
            <a:endParaRPr lang="zh-CN" alt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76300" y="1423988"/>
            <a:ext cx="10515600" cy="4679950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 design is based on the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CDR chamber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, and will be updated to circle one.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Thermal analysis has been done.</a:t>
            </a:r>
          </a:p>
          <a:p>
            <a:pPr lvl="1"/>
            <a:r>
              <a:rPr lang="en-US" altLang="zh-CN" sz="1900" dirty="0"/>
              <a:t>Maximum temperature raise by particle-material reaction: </a:t>
            </a:r>
            <a:r>
              <a:rPr lang="en-US" altLang="zh-CN" sz="1900" dirty="0">
                <a:solidFill>
                  <a:srgbClr val="FF0000"/>
                </a:solidFill>
              </a:rPr>
              <a:t>2</a:t>
            </a:r>
            <a:r>
              <a:rPr lang="zh-CN" altLang="en-US" sz="1900" dirty="0">
                <a:solidFill>
                  <a:srgbClr val="FF0000"/>
                </a:solidFill>
              </a:rPr>
              <a:t>℃</a:t>
            </a:r>
            <a:endParaRPr lang="en-US" altLang="zh-CN" sz="1900" dirty="0">
              <a:solidFill>
                <a:srgbClr val="FF0000"/>
              </a:solidFill>
            </a:endParaRPr>
          </a:p>
          <a:p>
            <a:pPr lvl="1"/>
            <a:r>
              <a:rPr lang="en-US" altLang="zh-CN" sz="1900" dirty="0">
                <a:solidFill>
                  <a:srgbClr val="FF0000"/>
                </a:solidFill>
              </a:rPr>
              <a:t>SR heat load 9.3 kW</a:t>
            </a:r>
            <a:r>
              <a:rPr lang="en-US" altLang="zh-CN" sz="1900" dirty="0"/>
              <a:t>@30 MW, Higgs  ~main power for collimator</a:t>
            </a:r>
          </a:p>
          <a:p>
            <a:pPr lvl="1"/>
            <a:r>
              <a:rPr lang="en-US" altLang="zh-CN" sz="1900" dirty="0"/>
              <a:t>Impedance load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Highest temperature in chamber: 143 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℃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dirty="0"/>
          </a:p>
          <a:p>
            <a:endParaRPr lang="zh-CN" altLang="en-US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18806F82-5FF7-4501-90D9-B934CFEE2AFD}"/>
              </a:ext>
            </a:extLst>
          </p:cNvPr>
          <p:cNvGrpSpPr>
            <a:grpSpLocks noChangeAspect="1"/>
          </p:cNvGrpSpPr>
          <p:nvPr/>
        </p:nvGrpSpPr>
        <p:grpSpPr>
          <a:xfrm>
            <a:off x="876300" y="2196493"/>
            <a:ext cx="2061758" cy="1323190"/>
            <a:chOff x="703583" y="469731"/>
            <a:chExt cx="4731301" cy="3036443"/>
          </a:xfrm>
        </p:grpSpPr>
        <p:cxnSp>
          <p:nvCxnSpPr>
            <p:cNvPr id="5" name="直接箭头连接符 4">
              <a:extLst>
                <a:ext uri="{FF2B5EF4-FFF2-40B4-BE49-F238E27FC236}">
                  <a16:creationId xmlns:a16="http://schemas.microsoft.com/office/drawing/2014/main" id="{7708DE2B-2108-4008-9451-539B47DD9904}"/>
                </a:ext>
              </a:extLst>
            </p:cNvPr>
            <p:cNvCxnSpPr>
              <a:endCxn id="7" idx="6"/>
            </p:cNvCxnSpPr>
            <p:nvPr/>
          </p:nvCxnSpPr>
          <p:spPr>
            <a:xfrm>
              <a:off x="3035153" y="1987953"/>
              <a:ext cx="2399731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6C45164F-EEB4-4CDF-BE58-83B8CF6E34DB}"/>
                </a:ext>
              </a:extLst>
            </p:cNvPr>
            <p:cNvGrpSpPr/>
            <p:nvPr/>
          </p:nvGrpSpPr>
          <p:grpSpPr>
            <a:xfrm>
              <a:off x="703583" y="469731"/>
              <a:ext cx="4731301" cy="3036443"/>
              <a:chOff x="703583" y="469731"/>
              <a:chExt cx="4731301" cy="3036443"/>
            </a:xfrm>
          </p:grpSpPr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39083947-DDFC-4C51-B6CA-F8D0DE588A4F}"/>
                  </a:ext>
                </a:extLst>
              </p:cNvPr>
              <p:cNvSpPr/>
              <p:nvPr/>
            </p:nvSpPr>
            <p:spPr>
              <a:xfrm>
                <a:off x="703583" y="469731"/>
                <a:ext cx="4731301" cy="3036443"/>
              </a:xfrm>
              <a:prstGeom prst="ellipse">
                <a:avLst/>
              </a:prstGeom>
              <a:noFill/>
              <a:ln w="381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" name="直接箭头连接符 7">
                <a:extLst>
                  <a:ext uri="{FF2B5EF4-FFF2-40B4-BE49-F238E27FC236}">
                    <a16:creationId xmlns:a16="http://schemas.microsoft.com/office/drawing/2014/main" id="{E35593BA-620E-4512-AAEA-7DF30F37C4D7}"/>
                  </a:ext>
                </a:extLst>
              </p:cNvPr>
              <p:cNvCxnSpPr/>
              <p:nvPr/>
            </p:nvCxnSpPr>
            <p:spPr>
              <a:xfrm flipV="1">
                <a:off x="3036866" y="469731"/>
                <a:ext cx="0" cy="1518222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03452851-FFCA-4D7A-A7A6-38DC516584E0}"/>
                  </a:ext>
                </a:extLst>
              </p:cNvPr>
              <p:cNvSpPr txBox="1"/>
              <p:nvPr/>
            </p:nvSpPr>
            <p:spPr>
              <a:xfrm>
                <a:off x="3020483" y="1765346"/>
                <a:ext cx="2406512" cy="918168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/>
                  <a:t>37.5mm</a:t>
                </a:r>
                <a:endParaRPr lang="zh-CN" altLang="en-US" sz="2000" dirty="0"/>
              </a:p>
            </p:txBody>
          </p: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19E6155-5FFB-4B19-913C-1189E81D6BD8}"/>
                  </a:ext>
                </a:extLst>
              </p:cNvPr>
              <p:cNvSpPr txBox="1"/>
              <p:nvPr/>
            </p:nvSpPr>
            <p:spPr>
              <a:xfrm rot="16200000">
                <a:off x="1679938" y="995063"/>
                <a:ext cx="1961405" cy="918168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/>
                  <a:t>28mm</a:t>
                </a:r>
                <a:endParaRPr lang="zh-CN" altLang="en-US" sz="2000" dirty="0"/>
              </a:p>
            </p:txBody>
          </p:sp>
        </p:grp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6DBE9531-AE67-426B-A9CF-DA5D8974A7FA}"/>
              </a:ext>
            </a:extLst>
          </p:cNvPr>
          <p:cNvGrpSpPr/>
          <p:nvPr/>
        </p:nvGrpSpPr>
        <p:grpSpPr>
          <a:xfrm>
            <a:off x="3451787" y="2066990"/>
            <a:ext cx="1373434" cy="1365122"/>
            <a:chOff x="8028545" y="469731"/>
            <a:chExt cx="3038332" cy="3017473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7B446A19-2080-4C43-99BA-6790F3B00133}"/>
                </a:ext>
              </a:extLst>
            </p:cNvPr>
            <p:cNvSpPr/>
            <p:nvPr/>
          </p:nvSpPr>
          <p:spPr>
            <a:xfrm>
              <a:off x="8028545" y="469731"/>
              <a:ext cx="3034408" cy="301747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箭头连接符 12">
              <a:extLst>
                <a:ext uri="{FF2B5EF4-FFF2-40B4-BE49-F238E27FC236}">
                  <a16:creationId xmlns:a16="http://schemas.microsoft.com/office/drawing/2014/main" id="{5F49B7E5-3F21-4418-8633-310EE093E464}"/>
                </a:ext>
              </a:extLst>
            </p:cNvPr>
            <p:cNvCxnSpPr/>
            <p:nvPr/>
          </p:nvCxnSpPr>
          <p:spPr>
            <a:xfrm flipV="1">
              <a:off x="9448413" y="480462"/>
              <a:ext cx="0" cy="151822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7A248144-FD68-4CE7-ABA0-DC05817A4D8B}"/>
                </a:ext>
              </a:extLst>
            </p:cNvPr>
            <p:cNvSpPr txBox="1"/>
            <p:nvPr/>
          </p:nvSpPr>
          <p:spPr>
            <a:xfrm rot="16200000">
              <a:off x="8400313" y="1494346"/>
              <a:ext cx="1202193" cy="54245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2000" dirty="0"/>
                <a:t>28mm</a:t>
              </a:r>
              <a:endParaRPr lang="zh-CN" altLang="en-US" sz="2000" dirty="0"/>
            </a:p>
          </p:txBody>
        </p:sp>
        <p:cxnSp>
          <p:nvCxnSpPr>
            <p:cNvPr id="15" name="直接箭头连接符 14">
              <a:extLst>
                <a:ext uri="{FF2B5EF4-FFF2-40B4-BE49-F238E27FC236}">
                  <a16:creationId xmlns:a16="http://schemas.microsoft.com/office/drawing/2014/main" id="{2CF0489C-BA20-4835-BB3F-6AD66706A7F0}"/>
                </a:ext>
              </a:extLst>
            </p:cNvPr>
            <p:cNvCxnSpPr/>
            <p:nvPr/>
          </p:nvCxnSpPr>
          <p:spPr>
            <a:xfrm flipV="1">
              <a:off x="9450191" y="1949003"/>
              <a:ext cx="1616686" cy="2607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806E47AF-F85E-4FD1-B5B3-A7F1D9117B34}"/>
                </a:ext>
              </a:extLst>
            </p:cNvPr>
            <p:cNvSpPr txBox="1"/>
            <p:nvPr/>
          </p:nvSpPr>
          <p:spPr>
            <a:xfrm>
              <a:off x="9276560" y="1803903"/>
              <a:ext cx="1158796" cy="56276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2000" dirty="0"/>
                <a:t>28mm</a:t>
              </a:r>
              <a:endParaRPr lang="zh-CN" altLang="en-US" sz="2000" dirty="0"/>
            </a:p>
          </p:txBody>
        </p:sp>
      </p:grpSp>
      <p:sp>
        <p:nvSpPr>
          <p:cNvPr id="17" name="箭头: 右 23">
            <a:extLst>
              <a:ext uri="{FF2B5EF4-FFF2-40B4-BE49-F238E27FC236}">
                <a16:creationId xmlns:a16="http://schemas.microsoft.com/office/drawing/2014/main" id="{B6BA2530-4553-435F-A17F-C58FD15413B6}"/>
              </a:ext>
            </a:extLst>
          </p:cNvPr>
          <p:cNvSpPr/>
          <p:nvPr/>
        </p:nvSpPr>
        <p:spPr>
          <a:xfrm>
            <a:off x="2988914" y="2670577"/>
            <a:ext cx="426766" cy="3180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4D7B5533-7A53-477E-BA10-9AD95AEAB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2130" y="1945869"/>
            <a:ext cx="3533608" cy="195861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541E4B1-55BE-4A7C-8EC4-6BB7204BC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2000" y="3904483"/>
            <a:ext cx="3600000" cy="26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594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5557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loss failure</a:t>
            </a:r>
            <a:endParaRPr lang="zh-CN" alt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96140"/>
            <a:ext cx="10515600" cy="4445054"/>
          </a:xfrm>
        </p:spPr>
        <p:txBody>
          <a:bodyPr/>
          <a:lstStyle/>
          <a:p>
            <a:r>
              <a:rPr lang="en-US" altLang="zh-CN" dirty="0"/>
              <a:t>The beam loss failure</a:t>
            </a:r>
            <a:r>
              <a:rPr lang="zh-CN" altLang="en-US" dirty="0"/>
              <a:t> </a:t>
            </a:r>
            <a:r>
              <a:rPr lang="en-US" altLang="zh-CN" dirty="0"/>
              <a:t>has</a:t>
            </a:r>
            <a:r>
              <a:rPr lang="zh-CN" altLang="en-US" dirty="0"/>
              <a:t> </a:t>
            </a:r>
            <a:r>
              <a:rPr lang="en-US" altLang="zh-CN" dirty="0"/>
              <a:t>been considered and preliminary protection scheme with abort system, collimators and reverse switching solenoids are considered.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B4DFAF6-66EA-4198-A364-8037D7A266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63" y="2899745"/>
            <a:ext cx="3600000" cy="237551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54DA273-0CEE-47E8-9DBC-6D589396FC06}"/>
              </a:ext>
            </a:extLst>
          </p:cNvPr>
          <p:cNvSpPr txBox="1"/>
          <p:nvPr/>
        </p:nvSpPr>
        <p:spPr>
          <a:xfrm>
            <a:off x="2390056" y="3453545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Material: Cu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F99C81B-00C7-416C-9C06-152F766A2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159" y="2471407"/>
            <a:ext cx="4235631" cy="239405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42B1DC5-7597-46ED-815F-3D59D9E06B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0791" y="4878258"/>
            <a:ext cx="3600000" cy="1851428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761FF597-A82A-4ECB-9E67-23472AFBDE7C}"/>
              </a:ext>
            </a:extLst>
          </p:cNvPr>
          <p:cNvSpPr txBox="1"/>
          <p:nvPr/>
        </p:nvSpPr>
        <p:spPr>
          <a:xfrm>
            <a:off x="6491682" y="3454991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Material: C</a:t>
            </a:r>
            <a:endParaRPr lang="zh-CN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F8060BC-BAB4-43AB-974A-F772B1C48A46}"/>
              </a:ext>
            </a:extLst>
          </p:cNvPr>
          <p:cNvSpPr/>
          <p:nvPr/>
        </p:nvSpPr>
        <p:spPr>
          <a:xfrm>
            <a:off x="5020791" y="3565525"/>
            <a:ext cx="397024" cy="10843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03B93DF6-E9B6-4E29-A987-AC00811DBAE6}"/>
              </a:ext>
            </a:extLst>
          </p:cNvPr>
          <p:cNvCxnSpPr>
            <a:stCxn id="12" idx="2"/>
          </p:cNvCxnSpPr>
          <p:nvPr/>
        </p:nvCxnSpPr>
        <p:spPr>
          <a:xfrm>
            <a:off x="5219303" y="4649843"/>
            <a:ext cx="846584" cy="2838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>
            <a:extLst>
              <a:ext uri="{FF2B5EF4-FFF2-40B4-BE49-F238E27FC236}">
                <a16:creationId xmlns:a16="http://schemas.microsoft.com/office/drawing/2014/main" id="{ED609135-6476-4070-BD2B-DFD844B9DB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8986" y="3014474"/>
            <a:ext cx="2160000" cy="1616805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9478986" y="4933677"/>
            <a:ext cx="22525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Broken collimator of </a:t>
            </a:r>
          </a:p>
          <a:p>
            <a:r>
              <a:rPr lang="en-US" altLang="zh-CN" dirty="0"/>
              <a:t>Super KEKB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49308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60659C-8700-4793-A3B2-457C066A4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Superconducting magnet</a:t>
            </a:r>
            <a:endParaRPr lang="zh-CN" alt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C808CF2-F88E-4B67-A3D7-34634FB87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4"/>
            <a:ext cx="10515600" cy="5532436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Baseline design: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QD0 design of iron option</a:t>
            </a:r>
            <a:r>
              <a:rPr lang="en-US" altLang="zh-C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1"/>
            <a:r>
              <a:rPr lang="en-US" altLang="zh-C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Despite limited space, magnetic field cross talk effect between two apertures is negligible using iron yoke. </a:t>
            </a:r>
          </a:p>
          <a:p>
            <a:pPr lvl="1"/>
            <a:r>
              <a:rPr lang="en-US" altLang="zh-C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Iron yoke is added outside the collar to enhance the field gradient, reduce the coil excitation current.</a:t>
            </a:r>
          </a:p>
          <a:p>
            <a:pPr lvl="1"/>
            <a:endParaRPr lang="en-US" altLang="zh-CN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altLang="zh-CN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altLang="zh-CN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altLang="zh-CN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 the distance between the two apertures is much larger, the field cross talk between the two apertures of QF1 is not a problem using iron yoke.</a:t>
            </a:r>
          </a:p>
          <a:p>
            <a:r>
              <a:rPr lang="en-US" altLang="zh-C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HTS options have been studied for the Q1a magnet using high luminosity parameters with L*=1.9m: Cos2</a:t>
            </a:r>
            <a:r>
              <a:rPr lang="el-GR" altLang="zh-C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en-US" altLang="zh-C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coil, CCT coil. Both options are feasible. Cos2</a:t>
            </a:r>
            <a:r>
              <a:rPr lang="el-GR" altLang="zh-C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en-US" altLang="zh-C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coil has higher magnetic efficiency.</a:t>
            </a:r>
          </a:p>
          <a:p>
            <a:r>
              <a:rPr lang="en-US" altLang="zh-C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relaxed dipole field and use </a:t>
            </a:r>
            <a:r>
              <a:rPr lang="en-US" altLang="zh-CN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FeCoV</a:t>
            </a:r>
            <a:r>
              <a:rPr lang="en-US" altLang="zh-C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yoke, the weight of Q1a magnet can be significantly reduced.</a:t>
            </a:r>
          </a:p>
          <a:p>
            <a:endParaRPr lang="en-US" altLang="zh-CN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545B7AA-85DB-4027-AFD1-8FB723D55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088" y="2721696"/>
            <a:ext cx="4531591" cy="109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534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 anti-solenoid</a:t>
            </a:r>
            <a:endParaRPr lang="zh-CN" alt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7416800" cy="4351338"/>
          </a:xfrm>
        </p:spPr>
        <p:txBody>
          <a:bodyPr/>
          <a:lstStyle/>
          <a:p>
            <a:r>
              <a:rPr lang="en-US" altLang="zh-CN" dirty="0"/>
              <a:t>Recently, the design of Detector solenoid is modified (2021.03)</a:t>
            </a:r>
          </a:p>
          <a:p>
            <a:r>
              <a:rPr lang="en-US" altLang="zh-CN" dirty="0"/>
              <a:t>The central field of the first section of the anti-solenoid is the strongest, with a peak value of 6.8T.</a:t>
            </a:r>
          </a:p>
          <a:p>
            <a:r>
              <a:rPr lang="en-US" altLang="zh-CN" dirty="0"/>
              <a:t>The net solenoid field inside QD0 and QF1 at each longitudinal position is smaller than 300Gs.</a:t>
            </a:r>
          </a:p>
          <a:p>
            <a:r>
              <a:rPr lang="en-US" altLang="zh-CN" dirty="0"/>
              <a:t>The total integral solenoid field generated by the detector solenoid and anti-solenoid coils is zero.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00" y="2024063"/>
            <a:ext cx="3822700" cy="322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043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0.5m single aperture QD0 short model</a:t>
            </a:r>
            <a:endParaRPr lang="zh-CN" alt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Design of QD0 iron option: Collared cos2</a:t>
            </a:r>
            <a:r>
              <a:rPr lang="el-GR" altLang="zh-CN" dirty="0"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quadrupole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magnet with shared iron yoke and crossing angle between two aperture centerlines. </a:t>
            </a:r>
            <a:r>
              <a:rPr lang="en-US" altLang="zh-CN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practice, can it be fabricated and really meet the requirement? </a:t>
            </a:r>
          </a:p>
          <a:p>
            <a:pPr lvl="1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So far, there is no cos2</a:t>
            </a:r>
            <a:r>
              <a:rPr lang="el-GR" altLang="zh-CN" dirty="0"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SC magnet in China</a:t>
            </a:r>
          </a:p>
          <a:p>
            <a:pPr lvl="1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In the R&amp;D, the first step is to study and master main key technologies of SC magnet by developing a short QD0 model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magent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with 0.5m length.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Research on some key technologies of 0.5m single aperture QD0 short model has started (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NbTi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. 136T/m), in collaboration with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HeFei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KEYE Company.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Including: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quadrupole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mechanical design, coil winding technology, fabrication procedure of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quadrupole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coil with small diameter, stress applying and monitoring,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quadrupole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magnet assembly and measurement technology, etc.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940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5A8279-321D-469F-8156-5F630E4BB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508" y="322094"/>
            <a:ext cx="10515600" cy="906447"/>
          </a:xfrm>
        </p:spPr>
        <p:txBody>
          <a:bodyPr/>
          <a:lstStyle/>
          <a:p>
            <a:r>
              <a:rPr lang="en-US" altLang="zh-CN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 HOM heat load</a:t>
            </a:r>
            <a:endParaRPr lang="zh-CN" alt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342091"/>
              </p:ext>
            </p:extLst>
          </p:nvPr>
        </p:nvGraphicFramePr>
        <p:xfrm>
          <a:off x="966910" y="1378736"/>
          <a:ext cx="545133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5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0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19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82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221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/>
                        <a:t>CDR  beam parameters</a:t>
                      </a:r>
                      <a:endParaRPr lang="zh-CN" altLang="en-US" sz="1000" dirty="0"/>
                    </a:p>
                    <a:p>
                      <a:pPr algn="ctr"/>
                      <a:endParaRPr lang="zh-CN" alt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High</a:t>
                      </a:r>
                      <a:r>
                        <a:rPr lang="en-US" altLang="zh-CN" sz="10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Luminosity beam parameters</a:t>
                      </a:r>
                      <a:endParaRPr lang="zh-CN" altLang="en-US" sz="1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zh-CN" altLang="en-US" sz="1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51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Power </a:t>
                      </a:r>
                      <a:endParaRPr lang="zh-CN" altLang="en-US" sz="1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HOM power(w)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power density</a:t>
                      </a:r>
                      <a:r>
                        <a:rPr lang="zh-CN" altLang="en-US" sz="1000" dirty="0"/>
                        <a:t>（</a:t>
                      </a:r>
                      <a:r>
                        <a:rPr lang="en-US" altLang="zh-CN" sz="1000" dirty="0"/>
                        <a:t>w/cm</a:t>
                      </a:r>
                      <a:r>
                        <a:rPr lang="en-US" altLang="zh-CN" sz="1000" baseline="30000" dirty="0"/>
                        <a:t>2</a:t>
                      </a:r>
                      <a:r>
                        <a:rPr lang="zh-CN" altLang="en-US" sz="1000" dirty="0"/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HOM power(w)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/>
                        <a:t>power density(w/cm</a:t>
                      </a:r>
                      <a:r>
                        <a:rPr lang="en-US" altLang="zh-CN" sz="1000" baseline="30000" dirty="0"/>
                        <a:t>2</a:t>
                      </a:r>
                      <a:r>
                        <a:rPr lang="zh-CN" altLang="en-US" sz="1000" dirty="0"/>
                        <a:t>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Be pipe (w)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solidFill>
                            <a:schemeClr val="tx1"/>
                          </a:solidFill>
                        </a:rPr>
                        <a:t>0.227</a:t>
                      </a:r>
                      <a:endParaRPr lang="zh-CN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68.45</a:t>
                      </a: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0.622</a:t>
                      </a:r>
                      <a:endParaRPr lang="zh-CN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9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/>
                        <a:t>Al: Transition pipe (w)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171</a:t>
                      </a: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0.316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548.5</a:t>
                      </a: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1.012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/>
                        <a:t>Cu: Y-shape crotch (w)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103.5</a:t>
                      </a: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0.158</a:t>
                      </a:r>
                      <a:endParaRPr lang="zh-CN" altLang="en-US" sz="1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332</a:t>
                      </a: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0.507</a:t>
                      </a:r>
                      <a:endParaRPr lang="zh-CN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06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/>
                        <a:t>Total power in IR pipe (w)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296</a:t>
                      </a: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0.234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949</a:t>
                      </a: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0.714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109" y="948725"/>
            <a:ext cx="4258383" cy="1870433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17" name="文本框 16"/>
          <p:cNvSpPr txBox="1"/>
          <p:nvPr/>
        </p:nvSpPr>
        <p:spPr>
          <a:xfrm>
            <a:off x="9155091" y="1070242"/>
            <a:ext cx="1764705" cy="2926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Total length:2220mm</a:t>
            </a:r>
            <a:endParaRPr lang="zh-CN" altLang="en-US" sz="2000" dirty="0"/>
          </a:p>
        </p:txBody>
      </p:sp>
      <p:cxnSp>
        <p:nvCxnSpPr>
          <p:cNvPr id="18" name="直接箭头连接符 17"/>
          <p:cNvCxnSpPr/>
          <p:nvPr/>
        </p:nvCxnSpPr>
        <p:spPr>
          <a:xfrm flipH="1">
            <a:off x="7522965" y="1463853"/>
            <a:ext cx="321056" cy="526238"/>
          </a:xfrm>
          <a:prstGeom prst="straightConnector1">
            <a:avLst/>
          </a:prstGeom>
          <a:ln w="28575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H="1">
            <a:off x="8520870" y="1774420"/>
            <a:ext cx="321056" cy="526238"/>
          </a:xfrm>
          <a:prstGeom prst="straightConnector1">
            <a:avLst/>
          </a:prstGeom>
          <a:ln w="28575">
            <a:solidFill>
              <a:srgbClr val="B1B1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8346451" y="2299886"/>
            <a:ext cx="843990" cy="2926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AFAF00"/>
                </a:solidFill>
              </a:rPr>
              <a:t>Al: 548w </a:t>
            </a:r>
            <a:endParaRPr lang="zh-CN" altLang="en-US" sz="2000" dirty="0">
              <a:solidFill>
                <a:srgbClr val="AFAF00"/>
              </a:solidFill>
            </a:endParaRPr>
          </a:p>
        </p:txBody>
      </p:sp>
      <p:cxnSp>
        <p:nvCxnSpPr>
          <p:cNvPr id="21" name="直接箭头连接符 20"/>
          <p:cNvCxnSpPr/>
          <p:nvPr/>
        </p:nvCxnSpPr>
        <p:spPr>
          <a:xfrm flipV="1">
            <a:off x="9518775" y="1726972"/>
            <a:ext cx="492287" cy="234377"/>
          </a:xfrm>
          <a:prstGeom prst="straightConnector1">
            <a:avLst/>
          </a:prstGeom>
          <a:ln w="28575">
            <a:solidFill>
              <a:srgbClr val="00B2B2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10011062" y="1572157"/>
            <a:ext cx="1029921" cy="2926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00B2B2"/>
                </a:solidFill>
              </a:rPr>
              <a:t>Be: 136.9w </a:t>
            </a:r>
            <a:endParaRPr lang="zh-CN" altLang="en-US" sz="2000" dirty="0">
              <a:solidFill>
                <a:srgbClr val="00B2B2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200109" y="1961349"/>
            <a:ext cx="889884" cy="2926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C00000"/>
                </a:solidFill>
              </a:rPr>
              <a:t>Cu: 332w 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56937" y="3987371"/>
            <a:ext cx="5138987" cy="268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With CDR beam current, One feasible IR chamber was derived which can meet the requirements on HOM power and synchrotron radiation.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With beam current for High Luminosity Z, the HOM power will be 3 times higher. HOM absorber may be one choice .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The smaller aperture of beryllium tube may be one choice for lower HOM. 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zh-CN" altLang="en-US" dirty="0"/>
          </a:p>
        </p:txBody>
      </p:sp>
      <p:graphicFrame>
        <p:nvGraphicFramePr>
          <p:cNvPr id="25" name="表格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212132"/>
              </p:ext>
            </p:extLst>
          </p:nvPr>
        </p:nvGraphicFramePr>
        <p:xfrm>
          <a:off x="5805506" y="4526348"/>
          <a:ext cx="5925880" cy="226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89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25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92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25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9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Position</a:t>
                      </a:r>
                      <a:endParaRPr lang="zh-CN" altLang="en-US" sz="9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9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Length(mm)</a:t>
                      </a:r>
                      <a:endParaRPr lang="zh-CN" altLang="en-US" sz="9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Higgs(w)</a:t>
                      </a:r>
                      <a:endParaRPr lang="zh-CN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W (w)</a:t>
                      </a:r>
                      <a:endParaRPr lang="zh-CN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Z(w)</a:t>
                      </a:r>
                      <a:endParaRPr lang="zh-CN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1" dirty="0"/>
                        <a:t>High Luminosity Z(w)</a:t>
                      </a:r>
                      <a:endParaRPr lang="zh-CN" alt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2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dirty="0">
                          <a:solidFill>
                            <a:schemeClr val="tx1"/>
                          </a:solidFill>
                        </a:rPr>
                        <a:t>Be pipe (w) </a:t>
                      </a:r>
                      <a:endParaRPr lang="zh-CN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dirty="0"/>
                        <a:t>120</a:t>
                      </a:r>
                      <a:endParaRPr lang="zh-CN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6.28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23.51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97.12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292.52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2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dirty="0">
                          <a:solidFill>
                            <a:schemeClr val="tx1"/>
                          </a:solidFill>
                        </a:rPr>
                        <a:t>Al: Be</a:t>
                      </a:r>
                      <a:r>
                        <a:rPr lang="en-US" altLang="zh-CN" sz="900" b="0" baseline="0" dirty="0">
                          <a:solidFill>
                            <a:schemeClr val="tx1"/>
                          </a:solidFill>
                        </a:rPr>
                        <a:t> pipe transition(w)</a:t>
                      </a:r>
                      <a:endParaRPr lang="zh-CN" alt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dirty="0">
                          <a:solidFill>
                            <a:schemeClr val="tx1"/>
                          </a:solidFill>
                        </a:rPr>
                        <a:t>85</a:t>
                      </a:r>
                      <a:endParaRPr lang="zh-CN" alt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4.45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16.65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68.79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207.20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2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dirty="0"/>
                        <a:t>Al: Transition pipe (w)</a:t>
                      </a:r>
                      <a:endParaRPr lang="zh-CN" alt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dirty="0">
                          <a:solidFill>
                            <a:schemeClr val="tx1"/>
                          </a:solidFill>
                        </a:rPr>
                        <a:t>495</a:t>
                      </a:r>
                      <a:endParaRPr lang="zh-CN" alt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44.05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164.71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680.25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2048.9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2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dirty="0"/>
                        <a:t>Cu: Y-shape crotch (w)</a:t>
                      </a:r>
                      <a:endParaRPr lang="zh-CN" alt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dirty="0">
                          <a:solidFill>
                            <a:schemeClr val="tx1"/>
                          </a:solidFill>
                        </a:rPr>
                        <a:t>155</a:t>
                      </a:r>
                      <a:endParaRPr lang="zh-CN" alt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13.79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51.57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213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641.58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2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dirty="0">
                          <a:solidFill>
                            <a:schemeClr val="tx1"/>
                          </a:solidFill>
                        </a:rPr>
                        <a:t>Al: Y </a:t>
                      </a:r>
                      <a:r>
                        <a:rPr lang="en-US" altLang="zh-CN" sz="900" b="0" dirty="0" err="1">
                          <a:solidFill>
                            <a:schemeClr val="tx1"/>
                          </a:solidFill>
                        </a:rPr>
                        <a:t>crtothch</a:t>
                      </a:r>
                      <a:r>
                        <a:rPr lang="en-US" altLang="zh-CN" sz="900" b="0" dirty="0">
                          <a:solidFill>
                            <a:schemeClr val="tx1"/>
                          </a:solidFill>
                        </a:rPr>
                        <a:t> to masker</a:t>
                      </a:r>
                      <a:endParaRPr lang="zh-CN" alt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dirty="0">
                          <a:solidFill>
                            <a:schemeClr val="tx1"/>
                          </a:solidFill>
                        </a:rPr>
                        <a:t>325</a:t>
                      </a:r>
                      <a:endParaRPr lang="zh-CN" alt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19.25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72.01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297.40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895.77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2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dirty="0">
                          <a:solidFill>
                            <a:schemeClr val="tx1"/>
                          </a:solidFill>
                        </a:rPr>
                        <a:t>Cu</a:t>
                      </a:r>
                      <a:r>
                        <a:rPr lang="zh-CN" altLang="en-US" sz="900" b="0" dirty="0">
                          <a:solidFill>
                            <a:schemeClr val="tx1"/>
                          </a:solidFill>
                        </a:rPr>
                        <a:t>：</a:t>
                      </a:r>
                      <a:r>
                        <a:rPr lang="en-US" altLang="zh-CN" sz="900" b="0" dirty="0">
                          <a:solidFill>
                            <a:schemeClr val="tx1"/>
                          </a:solidFill>
                        </a:rPr>
                        <a:t>masker(w)</a:t>
                      </a:r>
                      <a:endParaRPr lang="zh-CN" alt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dirty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zh-CN" alt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0.063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0.238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0.984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2.964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2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dirty="0">
                          <a:solidFill>
                            <a:schemeClr val="tx1"/>
                          </a:solidFill>
                        </a:rPr>
                        <a:t>Al: maser</a:t>
                      </a:r>
                      <a:r>
                        <a:rPr lang="en-US" altLang="zh-CN" sz="900" b="0" baseline="0" dirty="0">
                          <a:solidFill>
                            <a:schemeClr val="tx1"/>
                          </a:solidFill>
                        </a:rPr>
                        <a:t> to pipe end</a:t>
                      </a:r>
                      <a:endParaRPr lang="zh-CN" alt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dirty="0">
                          <a:solidFill>
                            <a:schemeClr val="tx1"/>
                          </a:solidFill>
                        </a:rPr>
                        <a:t>370</a:t>
                      </a:r>
                      <a:endParaRPr lang="zh-CN" alt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0.47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1.76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7.28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21.93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2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1" dirty="0">
                          <a:solidFill>
                            <a:srgbClr val="C00000"/>
                          </a:solidFill>
                        </a:rPr>
                        <a:t>Total</a:t>
                      </a:r>
                      <a:endParaRPr lang="zh-CN" altLang="en-US" sz="9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1" dirty="0">
                          <a:solidFill>
                            <a:srgbClr val="C00000"/>
                          </a:solidFill>
                        </a:rPr>
                        <a:t>1600</a:t>
                      </a:r>
                      <a:endParaRPr lang="zh-CN" altLang="en-US" sz="9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88.353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330.448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1364.824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4110.864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6" name="图片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403" y="3053408"/>
            <a:ext cx="3366934" cy="140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05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3400</TotalTime>
  <Words>1005</Words>
  <Application>Microsoft Office PowerPoint</Application>
  <PresentationFormat>宽屏</PresentationFormat>
  <Paragraphs>164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7" baseType="lpstr">
      <vt:lpstr>等线</vt:lpstr>
      <vt:lpstr>等线 Light</vt:lpstr>
      <vt:lpstr>宋体</vt:lpstr>
      <vt:lpstr>Arial</vt:lpstr>
      <vt:lpstr>Wingdings</vt:lpstr>
      <vt:lpstr>Office 主题​​</vt:lpstr>
      <vt:lpstr>Summary of the Dongguan meeting for MDI</vt:lpstr>
      <vt:lpstr>PowerPoint 演示文稿</vt:lpstr>
      <vt:lpstr>MDI mechanics</vt:lpstr>
      <vt:lpstr>Collimator mechanics</vt:lpstr>
      <vt:lpstr>Beam loss failure</vt:lpstr>
      <vt:lpstr>Superconducting magnet</vt:lpstr>
      <vt:lpstr>SC anti-solenoid</vt:lpstr>
      <vt:lpstr>0.5m single aperture QD0 short model</vt:lpstr>
      <vt:lpstr>IR HOM heat load</vt:lpstr>
      <vt:lpstr>Cryostat</vt:lpstr>
      <vt:lpstr>Thanks for all in CEPC MDI group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Summary of the Dongguan meeting for MDI</dc:title>
  <dc:creator>baisha</dc:creator>
  <cp:lastModifiedBy>baisha</cp:lastModifiedBy>
  <cp:revision>71</cp:revision>
  <dcterms:created xsi:type="dcterms:W3CDTF">2021-10-25T01:32:08Z</dcterms:created>
  <dcterms:modified xsi:type="dcterms:W3CDTF">2021-10-28T00:24:51Z</dcterms:modified>
</cp:coreProperties>
</file>