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80" r:id="rId1"/>
  </p:sldMasterIdLst>
  <p:notesMasterIdLst>
    <p:notesMasterId r:id="rId45"/>
  </p:notesMasterIdLst>
  <p:handoutMasterIdLst>
    <p:handoutMasterId r:id="rId46"/>
  </p:handoutMasterIdLst>
  <p:sldIdLst>
    <p:sldId id="678" r:id="rId2"/>
    <p:sldId id="1145" r:id="rId3"/>
    <p:sldId id="1261" r:id="rId4"/>
    <p:sldId id="1470" r:id="rId5"/>
    <p:sldId id="1305" r:id="rId6"/>
    <p:sldId id="1317" r:id="rId7"/>
    <p:sldId id="1464" r:id="rId8"/>
    <p:sldId id="1318" r:id="rId9"/>
    <p:sldId id="1307" r:id="rId10"/>
    <p:sldId id="1415" r:id="rId11"/>
    <p:sldId id="1373" r:id="rId12"/>
    <p:sldId id="1374" r:id="rId13"/>
    <p:sldId id="1416" r:id="rId14"/>
    <p:sldId id="1417" r:id="rId15"/>
    <p:sldId id="1452" r:id="rId16"/>
    <p:sldId id="1418" r:id="rId17"/>
    <p:sldId id="1375" r:id="rId18"/>
    <p:sldId id="1376" r:id="rId19"/>
    <p:sldId id="1378" r:id="rId20"/>
    <p:sldId id="1431" r:id="rId21"/>
    <p:sldId id="1380" r:id="rId22"/>
    <p:sldId id="1432" r:id="rId23"/>
    <p:sldId id="1471" r:id="rId24"/>
    <p:sldId id="1405" r:id="rId25"/>
    <p:sldId id="1401" r:id="rId26"/>
    <p:sldId id="1403" r:id="rId27"/>
    <p:sldId id="1402" r:id="rId28"/>
    <p:sldId id="1429" r:id="rId29"/>
    <p:sldId id="1406" r:id="rId30"/>
    <p:sldId id="1466" r:id="rId31"/>
    <p:sldId id="1469" r:id="rId32"/>
    <p:sldId id="1454" r:id="rId33"/>
    <p:sldId id="1468" r:id="rId34"/>
    <p:sldId id="1456" r:id="rId35"/>
    <p:sldId id="1458" r:id="rId36"/>
    <p:sldId id="1467" r:id="rId37"/>
    <p:sldId id="1461" r:id="rId38"/>
    <p:sldId id="1287" r:id="rId39"/>
    <p:sldId id="1288" r:id="rId40"/>
    <p:sldId id="1463" r:id="rId41"/>
    <p:sldId id="1289" r:id="rId42"/>
    <p:sldId id="1391" r:id="rId43"/>
    <p:sldId id="1392" r:id="rId44"/>
  </p:sldIdLst>
  <p:sldSz cx="9144000" cy="6858000" type="screen4x3"/>
  <p:notesSz cx="6646863" cy="97774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2857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79">
          <p15:clr>
            <a:srgbClr val="A4A3A4"/>
          </p15:clr>
        </p15:guide>
        <p15:guide id="2" pos="209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C80A"/>
    <a:srgbClr val="0033CC"/>
    <a:srgbClr val="FF57AB"/>
    <a:srgbClr val="0000FF"/>
    <a:srgbClr val="FF99CC"/>
    <a:srgbClr val="CC0000"/>
    <a:srgbClr val="00FF00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56" autoAdjust="0"/>
    <p:restoredTop sz="95400" autoAdjust="0"/>
  </p:normalViewPr>
  <p:slideViewPr>
    <p:cSldViewPr>
      <p:cViewPr varScale="1">
        <p:scale>
          <a:sx n="107" d="100"/>
          <a:sy n="107" d="100"/>
        </p:scale>
        <p:origin x="1662" y="114"/>
      </p:cViewPr>
      <p:guideLst>
        <p:guide orient="horz" pos="2183"/>
        <p:guide pos="2857"/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4" d="100"/>
          <a:sy n="74" d="100"/>
        </p:scale>
        <p:origin x="-4128" y="-90"/>
      </p:cViewPr>
      <p:guideLst>
        <p:guide orient="horz" pos="3079"/>
        <p:guide pos="209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octagon</c:v>
                </c:pt>
              </c:strCache>
            </c:strRef>
          </c:tx>
          <c:marker>
            <c:symbol val="none"/>
          </c:marker>
          <c:cat>
            <c:numRef>
              <c:f>Sheet1!$A$2:$A$10</c:f>
              <c:numCache>
                <c:formatCode>General</c:formatCode>
                <c:ptCount val="9"/>
                <c:pt idx="0">
                  <c:v>5</c:v>
                </c:pt>
                <c:pt idx="1">
                  <c:v>4.5</c:v>
                </c:pt>
                <c:pt idx="2">
                  <c:v>4</c:v>
                </c:pt>
                <c:pt idx="3">
                  <c:v>3.5</c:v>
                </c:pt>
                <c:pt idx="4">
                  <c:v>3</c:v>
                </c:pt>
                <c:pt idx="5">
                  <c:v>2.5</c:v>
                </c:pt>
                <c:pt idx="6">
                  <c:v>2</c:v>
                </c:pt>
                <c:pt idx="7">
                  <c:v>1.5</c:v>
                </c:pt>
                <c:pt idx="8">
                  <c:v>1</c:v>
                </c:pt>
              </c:numCache>
            </c:numRef>
          </c:cat>
          <c:val>
            <c:numRef>
              <c:f>Sheet1!$B$2:$B$10</c:f>
              <c:numCache>
                <c:formatCode>General</c:formatCode>
                <c:ptCount val="9"/>
                <c:pt idx="0">
                  <c:v>2.37</c:v>
                </c:pt>
                <c:pt idx="1">
                  <c:v>3.17</c:v>
                </c:pt>
                <c:pt idx="2">
                  <c:v>4.38</c:v>
                </c:pt>
                <c:pt idx="3">
                  <c:v>6.38</c:v>
                </c:pt>
                <c:pt idx="4">
                  <c:v>9.83</c:v>
                </c:pt>
                <c:pt idx="5">
                  <c:v>16.399999999999999</c:v>
                </c:pt>
                <c:pt idx="6">
                  <c:v>30.5</c:v>
                </c:pt>
                <c:pt idx="7">
                  <c:v>66.2</c:v>
                </c:pt>
                <c:pt idx="8">
                  <c:v>172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race track</c:v>
                </c:pt>
              </c:strCache>
            </c:strRef>
          </c:tx>
          <c:marker>
            <c:symbol val="none"/>
          </c:marker>
          <c:cat>
            <c:numRef>
              <c:f>Sheet1!$A$2:$A$10</c:f>
              <c:numCache>
                <c:formatCode>General</c:formatCode>
                <c:ptCount val="9"/>
                <c:pt idx="0">
                  <c:v>5</c:v>
                </c:pt>
                <c:pt idx="1">
                  <c:v>4.5</c:v>
                </c:pt>
                <c:pt idx="2">
                  <c:v>4</c:v>
                </c:pt>
                <c:pt idx="3">
                  <c:v>3.5</c:v>
                </c:pt>
                <c:pt idx="4">
                  <c:v>3</c:v>
                </c:pt>
                <c:pt idx="5">
                  <c:v>2.5</c:v>
                </c:pt>
                <c:pt idx="6">
                  <c:v>2</c:v>
                </c:pt>
                <c:pt idx="7">
                  <c:v>1.5</c:v>
                </c:pt>
                <c:pt idx="8">
                  <c:v>1</c:v>
                </c:pt>
              </c:numCache>
            </c:numRef>
          </c:cat>
          <c:val>
            <c:numRef>
              <c:f>Sheet1!$C$2:$C$10</c:f>
              <c:numCache>
                <c:formatCode>General</c:formatCode>
                <c:ptCount val="9"/>
                <c:pt idx="0">
                  <c:v>1.78</c:v>
                </c:pt>
                <c:pt idx="1">
                  <c:v>2.29</c:v>
                </c:pt>
                <c:pt idx="2">
                  <c:v>3.04</c:v>
                </c:pt>
                <c:pt idx="3">
                  <c:v>4.1500000000000004</c:v>
                </c:pt>
                <c:pt idx="4">
                  <c:v>5.83</c:v>
                </c:pt>
                <c:pt idx="5">
                  <c:v>8.34</c:v>
                </c:pt>
                <c:pt idx="6">
                  <c:v>12</c:v>
                </c:pt>
                <c:pt idx="7">
                  <c:v>17.5</c:v>
                </c:pt>
                <c:pt idx="8">
                  <c:v>25.4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ellipse</c:v>
                </c:pt>
              </c:strCache>
            </c:strRef>
          </c:tx>
          <c:marker>
            <c:symbol val="none"/>
          </c:marker>
          <c:cat>
            <c:numRef>
              <c:f>Sheet1!$A$2:$A$10</c:f>
              <c:numCache>
                <c:formatCode>General</c:formatCode>
                <c:ptCount val="9"/>
                <c:pt idx="0">
                  <c:v>5</c:v>
                </c:pt>
                <c:pt idx="1">
                  <c:v>4.5</c:v>
                </c:pt>
                <c:pt idx="2">
                  <c:v>4</c:v>
                </c:pt>
                <c:pt idx="3">
                  <c:v>3.5</c:v>
                </c:pt>
                <c:pt idx="4">
                  <c:v>3</c:v>
                </c:pt>
                <c:pt idx="5">
                  <c:v>2.5</c:v>
                </c:pt>
                <c:pt idx="6">
                  <c:v>2</c:v>
                </c:pt>
                <c:pt idx="7">
                  <c:v>1.5</c:v>
                </c:pt>
                <c:pt idx="8">
                  <c:v>1</c:v>
                </c:pt>
              </c:numCache>
            </c:numRef>
          </c:cat>
          <c:val>
            <c:numRef>
              <c:f>Sheet1!$D$2:$D$10</c:f>
              <c:numCache>
                <c:formatCode>General</c:formatCode>
                <c:ptCount val="9"/>
                <c:pt idx="0">
                  <c:v>1.4</c:v>
                </c:pt>
                <c:pt idx="1">
                  <c:v>1.73</c:v>
                </c:pt>
                <c:pt idx="2">
                  <c:v>2.2400000000000002</c:v>
                </c:pt>
                <c:pt idx="3">
                  <c:v>2.95</c:v>
                </c:pt>
                <c:pt idx="4">
                  <c:v>4.01</c:v>
                </c:pt>
                <c:pt idx="5">
                  <c:v>5.49</c:v>
                </c:pt>
                <c:pt idx="6">
                  <c:v>7.4</c:v>
                </c:pt>
                <c:pt idx="7">
                  <c:v>10.199999999999999</c:v>
                </c:pt>
                <c:pt idx="8">
                  <c:v>13.5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32675424"/>
        <c:axId val="430130032"/>
      </c:lineChart>
      <c:catAx>
        <c:axId val="4326754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="0"/>
                </a:pPr>
                <a:r>
                  <a:rPr lang="en-US" altLang="zh-CN" b="0" dirty="0" smtClean="0"/>
                  <a:t>Wall</a:t>
                </a:r>
                <a:r>
                  <a:rPr lang="en-US" altLang="zh-CN" b="0" baseline="0" dirty="0" smtClean="0"/>
                  <a:t>  thickness</a:t>
                </a:r>
                <a:r>
                  <a:rPr lang="en-US" altLang="zh-CN" b="0" dirty="0" smtClean="0"/>
                  <a:t>/mm</a:t>
                </a:r>
                <a:endParaRPr lang="zh-CN" altLang="en-US" b="0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430130032"/>
        <c:crosses val="autoZero"/>
        <c:auto val="1"/>
        <c:lblAlgn val="ctr"/>
        <c:lblOffset val="100"/>
        <c:noMultiLvlLbl val="0"/>
      </c:catAx>
      <c:valAx>
        <c:axId val="43013003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altLang="zh-CN" b="0" dirty="0" smtClean="0"/>
                  <a:t>deformation/</a:t>
                </a:r>
                <a:r>
                  <a:rPr lang="en-US" altLang="zh-CN" sz="1000" b="0" i="0" u="none" strike="noStrike" baseline="0" dirty="0" smtClean="0">
                    <a:effectLst/>
                  </a:rPr>
                  <a:t>10</a:t>
                </a:r>
                <a:r>
                  <a:rPr lang="en-US" altLang="zh-CN" sz="1000" b="0" i="0" u="none" strike="noStrike" baseline="0" dirty="0">
                    <a:effectLst/>
                  </a:rPr>
                  <a:t>^</a:t>
                </a:r>
                <a:r>
                  <a:rPr lang="zh-CN" altLang="en-US" sz="1000" b="0" i="0" u="none" strike="noStrike" baseline="0" dirty="0">
                    <a:effectLst/>
                  </a:rPr>
                  <a:t>（</a:t>
                </a:r>
                <a:r>
                  <a:rPr lang="en-US" altLang="zh-CN" sz="1000" b="0" i="0" u="none" strike="noStrike" baseline="0" dirty="0">
                    <a:effectLst/>
                  </a:rPr>
                  <a:t>−3</a:t>
                </a:r>
                <a:r>
                  <a:rPr lang="zh-CN" altLang="en-US" sz="1000" b="0" i="0" u="none" strike="noStrike" baseline="0" dirty="0">
                    <a:effectLst/>
                  </a:rPr>
                  <a:t>）</a:t>
                </a:r>
                <a:r>
                  <a:rPr lang="en-US" altLang="zh-CN" b="0" dirty="0"/>
                  <a:t>mm</a:t>
                </a:r>
                <a:endParaRPr lang="zh-CN" altLang="en-US" b="0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43267542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79725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765550" y="0"/>
            <a:ext cx="2879725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DC5FDE-6E11-4062-9E73-37291E302A6F}" type="datetimeFigureOut">
              <a:rPr lang="zh-CN" altLang="en-US" smtClean="0"/>
              <a:pPr/>
              <a:t>2021/10/28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286875"/>
            <a:ext cx="2879725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765550" y="9286875"/>
            <a:ext cx="2879725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F49D6F-DDE2-456D-AE37-DA8601A6BBC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96412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881032" cy="488949"/>
          </a:xfrm>
          <a:prstGeom prst="rect">
            <a:avLst/>
          </a:prstGeom>
        </p:spPr>
        <p:txBody>
          <a:bodyPr vert="horz" lIns="89755" tIns="44876" rIns="89755" bIns="44876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764279" y="2"/>
            <a:ext cx="2881032" cy="488949"/>
          </a:xfrm>
          <a:prstGeom prst="rect">
            <a:avLst/>
          </a:prstGeom>
        </p:spPr>
        <p:txBody>
          <a:bodyPr vert="horz" lIns="89755" tIns="44876" rIns="89755" bIns="44876" rtlCol="0"/>
          <a:lstStyle>
            <a:lvl1pPr algn="r">
              <a:defRPr sz="1200"/>
            </a:lvl1pPr>
          </a:lstStyle>
          <a:p>
            <a:fld id="{CAABCE95-32D8-4864-A292-0D0C99118195}" type="datetimeFigureOut">
              <a:rPr lang="zh-CN" altLang="en-US" smtClean="0"/>
              <a:pPr/>
              <a:t>2021/10/28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879475" y="733425"/>
            <a:ext cx="4887913" cy="366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755" tIns="44876" rIns="89755" bIns="44876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64376" y="4644232"/>
            <a:ext cx="5318111" cy="4400544"/>
          </a:xfrm>
          <a:prstGeom prst="rect">
            <a:avLst/>
          </a:prstGeom>
        </p:spPr>
        <p:txBody>
          <a:bodyPr vert="horz" lIns="89755" tIns="44876" rIns="89755" bIns="44876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286892"/>
            <a:ext cx="2881032" cy="488948"/>
          </a:xfrm>
          <a:prstGeom prst="rect">
            <a:avLst/>
          </a:prstGeom>
        </p:spPr>
        <p:txBody>
          <a:bodyPr vert="horz" lIns="89755" tIns="44876" rIns="89755" bIns="44876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764279" y="9286892"/>
            <a:ext cx="2881032" cy="488948"/>
          </a:xfrm>
          <a:prstGeom prst="rect">
            <a:avLst/>
          </a:prstGeom>
        </p:spPr>
        <p:txBody>
          <a:bodyPr vert="horz" lIns="89755" tIns="44876" rIns="89755" bIns="44876" rtlCol="0" anchor="b"/>
          <a:lstStyle>
            <a:lvl1pPr algn="r">
              <a:defRPr sz="1200"/>
            </a:lvl1pPr>
          </a:lstStyle>
          <a:p>
            <a:fld id="{6E0575B9-D3B7-4693-9F3B-14F50D6C793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2187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575B9-D3B7-4693-9F3B-14F50D6C793C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520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575B9-D3B7-4693-9F3B-14F50D6C793C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1697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575B9-D3B7-4693-9F3B-14F50D6C793C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4398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575B9-D3B7-4693-9F3B-14F50D6C793C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8969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575B9-D3B7-4693-9F3B-14F50D6C793C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8661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575B9-D3B7-4693-9F3B-14F50D6C793C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4550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575B9-D3B7-4693-9F3B-14F50D6C793C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36958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575B9-D3B7-4693-9F3B-14F50D6C793C}" type="slidenum">
              <a:rPr lang="zh-CN" altLang="en-US" smtClean="0"/>
              <a:pPr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2472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0" y="1967696"/>
            <a:ext cx="9144000" cy="146183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>
                <a:solidFill>
                  <a:srgbClr val="A40000"/>
                </a:solidFill>
                <a:latin typeface="+mn-lt"/>
              </a:defRPr>
            </a:lvl1pPr>
          </a:lstStyle>
          <a:p>
            <a:r>
              <a:rPr lang="en-US" altLang="zh-CN" dirty="0" smtClean="0"/>
              <a:t>Presentation Title</a:t>
            </a:r>
            <a:endParaRPr lang="en-US" dirty="0"/>
          </a:p>
        </p:txBody>
      </p:sp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75360" y="4013936"/>
            <a:ext cx="3421075" cy="34081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rgbClr val="A40000"/>
                </a:solidFill>
                <a:latin typeface="+mn-lt"/>
                <a:ea typeface="黑体" panose="020106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 smtClean="0"/>
              <a:t>Reporter</a:t>
            </a:r>
            <a:endParaRPr lang="en-US" dirty="0"/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388" y="233273"/>
            <a:ext cx="1148457" cy="741191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0" y="1102039"/>
            <a:ext cx="9144000" cy="110846"/>
            <a:chOff x="0" y="846225"/>
            <a:chExt cx="9144000" cy="110846"/>
          </a:xfrm>
        </p:grpSpPr>
        <p:grpSp>
          <p:nvGrpSpPr>
            <p:cNvPr id="34" name="组合 33"/>
            <p:cNvGrpSpPr/>
            <p:nvPr/>
          </p:nvGrpSpPr>
          <p:grpSpPr>
            <a:xfrm>
              <a:off x="0" y="846225"/>
              <a:ext cx="9144000" cy="110846"/>
              <a:chOff x="0" y="846225"/>
              <a:chExt cx="9144000" cy="110846"/>
            </a:xfrm>
          </p:grpSpPr>
          <p:grpSp>
            <p:nvGrpSpPr>
              <p:cNvPr id="36" name="组合 35"/>
              <p:cNvGrpSpPr/>
              <p:nvPr/>
            </p:nvGrpSpPr>
            <p:grpSpPr>
              <a:xfrm>
                <a:off x="875653" y="846225"/>
                <a:ext cx="8268347" cy="110438"/>
                <a:chOff x="875653" y="846225"/>
                <a:chExt cx="8268347" cy="110438"/>
              </a:xfrm>
            </p:grpSpPr>
            <p:sp>
              <p:nvSpPr>
                <p:cNvPr id="38" name="矩形 37"/>
                <p:cNvSpPr/>
                <p:nvPr/>
              </p:nvSpPr>
              <p:spPr>
                <a:xfrm>
                  <a:off x="875653" y="846227"/>
                  <a:ext cx="8268347" cy="110436"/>
                </a:xfrm>
                <a:prstGeom prst="rect">
                  <a:avLst/>
                </a:prstGeom>
                <a:solidFill>
                  <a:srgbClr val="0000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9" name="直角三角形 38"/>
                <p:cNvSpPr/>
                <p:nvPr/>
              </p:nvSpPr>
              <p:spPr>
                <a:xfrm>
                  <a:off x="975360" y="846225"/>
                  <a:ext cx="137160" cy="110438"/>
                </a:xfrm>
                <a:prstGeom prst="rtTriangle">
                  <a:avLst/>
                </a:prstGeom>
                <a:solidFill>
                  <a:srgbClr val="0000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37" name="矩形 36"/>
              <p:cNvSpPr/>
              <p:nvPr/>
            </p:nvSpPr>
            <p:spPr>
              <a:xfrm>
                <a:off x="0" y="846226"/>
                <a:ext cx="975360" cy="110845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35" name="直接连接符 34"/>
            <p:cNvCxnSpPr>
              <a:stCxn id="39" idx="2"/>
            </p:cNvCxnSpPr>
            <p:nvPr/>
          </p:nvCxnSpPr>
          <p:spPr>
            <a:xfrm flipV="1">
              <a:off x="975360" y="846225"/>
              <a:ext cx="0" cy="11043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组合 39"/>
          <p:cNvGrpSpPr/>
          <p:nvPr/>
        </p:nvGrpSpPr>
        <p:grpSpPr>
          <a:xfrm>
            <a:off x="4716016" y="6472195"/>
            <a:ext cx="4427985" cy="266400"/>
            <a:chOff x="3891916" y="6461760"/>
            <a:chExt cx="5252086" cy="342970"/>
          </a:xfrm>
        </p:grpSpPr>
        <p:sp>
          <p:nvSpPr>
            <p:cNvPr id="41" name="文本框 40"/>
            <p:cNvSpPr txBox="1"/>
            <p:nvPr/>
          </p:nvSpPr>
          <p:spPr>
            <a:xfrm>
              <a:off x="3891916" y="6461760"/>
              <a:ext cx="5252086" cy="342970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endParaRPr lang="zh-CN" alt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42" name="直角三角形 41"/>
            <p:cNvSpPr/>
            <p:nvPr/>
          </p:nvSpPr>
          <p:spPr>
            <a:xfrm flipV="1">
              <a:off x="3892140" y="6461761"/>
              <a:ext cx="655405" cy="339736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3" name="菱形 42"/>
          <p:cNvSpPr/>
          <p:nvPr/>
        </p:nvSpPr>
        <p:spPr>
          <a:xfrm>
            <a:off x="4502256" y="6379860"/>
            <a:ext cx="619936" cy="400110"/>
          </a:xfrm>
          <a:prstGeom prst="diamon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文本框 43"/>
          <p:cNvSpPr txBox="1"/>
          <p:nvPr/>
        </p:nvSpPr>
        <p:spPr>
          <a:xfrm>
            <a:off x="4670240" y="6450251"/>
            <a:ext cx="4466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0" dirty="0" smtClean="0">
                <a:solidFill>
                  <a:schemeClr val="bg1"/>
                </a:solidFill>
                <a:latin typeface="Rockwell Extra Bold" panose="02060903040505020403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Circular</a:t>
            </a:r>
            <a:r>
              <a:rPr lang="en-US" altLang="zh-CN" sz="1400" b="0" baseline="0" dirty="0" smtClean="0">
                <a:solidFill>
                  <a:schemeClr val="bg1"/>
                </a:solidFill>
                <a:latin typeface="Rockwell Extra Bold" panose="02060903040505020403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Electron-Positron Collider</a:t>
            </a:r>
            <a:r>
              <a:rPr lang="en-US" altLang="zh-CN" sz="1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endParaRPr lang="zh-CN" altLang="en-US" sz="1400" b="1" dirty="0">
              <a:solidFill>
                <a:schemeClr val="bg1"/>
              </a:solidFill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0" y="6721454"/>
            <a:ext cx="5530291" cy="0"/>
          </a:xfrm>
          <a:prstGeom prst="line">
            <a:avLst/>
          </a:prstGeom>
          <a:ln w="1905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975360" y="4417131"/>
            <a:ext cx="3416801" cy="373753"/>
          </a:xfrm>
        </p:spPr>
        <p:txBody>
          <a:bodyPr anchor="ctr"/>
          <a:lstStyle>
            <a:lvl1pPr marL="0" indent="0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 smtClean="0"/>
              <a:t>system</a:t>
            </a:r>
            <a:endParaRPr lang="zh-CN" altLang="en-US" dirty="0" smtClean="0"/>
          </a:p>
        </p:txBody>
      </p:sp>
      <p:sp>
        <p:nvSpPr>
          <p:cNvPr id="2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975360" y="4853265"/>
            <a:ext cx="3416801" cy="373753"/>
          </a:xfrm>
        </p:spPr>
        <p:txBody>
          <a:bodyPr anchor="ctr">
            <a:normAutofit/>
          </a:bodyPr>
          <a:lstStyle>
            <a:lvl1pPr marL="0" indent="0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 smtClean="0"/>
              <a:t>date</a:t>
            </a:r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04548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标题 4"/>
          <p:cNvSpPr txBox="1">
            <a:spLocks/>
          </p:cNvSpPr>
          <p:nvPr/>
        </p:nvSpPr>
        <p:spPr>
          <a:xfrm>
            <a:off x="1168978" y="105352"/>
            <a:ext cx="7886700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 smtClean="0">
                <a:solidFill>
                  <a:srgbClr val="C00000"/>
                </a:solidFill>
              </a:rPr>
              <a:t>Click here to add text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353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20832" y="1232362"/>
            <a:ext cx="2114550" cy="512064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36016" y="1232362"/>
            <a:ext cx="5486400" cy="5120640"/>
          </a:xfrm>
        </p:spPr>
        <p:txBody>
          <a:bodyPr vert="eaVert" anchor="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标题 4"/>
          <p:cNvSpPr txBox="1">
            <a:spLocks/>
          </p:cNvSpPr>
          <p:nvPr/>
        </p:nvSpPr>
        <p:spPr>
          <a:xfrm>
            <a:off x="1168978" y="105352"/>
            <a:ext cx="7886700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 smtClean="0">
                <a:solidFill>
                  <a:srgbClr val="C00000"/>
                </a:solidFill>
              </a:rPr>
              <a:t>Click here to add text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906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3434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85216" y="1310640"/>
            <a:ext cx="8039240" cy="480486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3200" smtClean="0">
                <a:solidFill>
                  <a:srgbClr val="000099"/>
                </a:solidFill>
              </a:defRPr>
            </a:lvl1pPr>
            <a:lvl2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2400" smtClean="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2000" smtClean="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1800" smtClean="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</a:defRPr>
            </a:lvl5pPr>
          </a:lstStyle>
          <a:p>
            <a:pPr lvl="0">
              <a:buClrTx/>
              <a:buFont typeface="Wingdings" panose="05000000000000000000" pitchFamily="2" charset="2"/>
              <a:buChar char="l"/>
            </a:pPr>
            <a:r>
              <a:rPr lang="en-US" altLang="zh-CN" dirty="0" smtClean="0"/>
              <a:t>Click here to add text</a:t>
            </a:r>
            <a:endParaRPr lang="zh-CN" altLang="en-US" dirty="0" smtClean="0"/>
          </a:p>
          <a:p>
            <a:pPr lvl="1">
              <a:buClrTx/>
              <a:buFont typeface="Wingdings" panose="05000000000000000000" pitchFamily="2" charset="2"/>
              <a:buChar char="n"/>
            </a:pPr>
            <a:r>
              <a:rPr lang="en-US" altLang="zh-CN" dirty="0" smtClean="0"/>
              <a:t>Click here to add text</a:t>
            </a:r>
            <a:endParaRPr lang="zh-CN" altLang="en-US" dirty="0" smtClean="0"/>
          </a:p>
          <a:p>
            <a:pPr lvl="2">
              <a:buClrTx/>
              <a:buFont typeface="Wingdings" panose="05000000000000000000" pitchFamily="2" charset="2"/>
              <a:buChar char="u"/>
            </a:pPr>
            <a:r>
              <a:rPr lang="en-US" altLang="zh-CN" dirty="0" smtClean="0"/>
              <a:t>Click here to add text</a:t>
            </a:r>
            <a:endParaRPr lang="zh-CN" altLang="en-US" dirty="0" smtClean="0"/>
          </a:p>
          <a:p>
            <a:pPr lvl="3">
              <a:buClrTx/>
              <a:buFont typeface="Wingdings" panose="05000000000000000000" pitchFamily="2" charset="2"/>
              <a:buChar char="Ø"/>
            </a:pPr>
            <a:r>
              <a:rPr lang="en-US" altLang="zh-CN" dirty="0" smtClean="0"/>
              <a:t>Click here to add text</a:t>
            </a:r>
            <a:endParaRPr lang="zh-CN" altLang="en-US" dirty="0" smtClean="0"/>
          </a:p>
          <a:p>
            <a:pPr lvl="4">
              <a:buClrTx/>
              <a:buFont typeface="Wingdings" panose="05000000000000000000" pitchFamily="2" charset="2"/>
              <a:buChar char="ü"/>
            </a:pPr>
            <a:r>
              <a:rPr lang="en-US" altLang="zh-CN" dirty="0" smtClean="0"/>
              <a:t>Click here to add text</a:t>
            </a:r>
            <a:endParaRPr lang="en-US" dirty="0"/>
          </a:p>
        </p:txBody>
      </p:sp>
      <p:sp>
        <p:nvSpPr>
          <p:cNvPr id="10" name="标题 4"/>
          <p:cNvSpPr>
            <a:spLocks noGrp="1"/>
          </p:cNvSpPr>
          <p:nvPr>
            <p:ph type="title" hasCustomPrompt="1"/>
          </p:nvPr>
        </p:nvSpPr>
        <p:spPr>
          <a:xfrm>
            <a:off x="1168978" y="105352"/>
            <a:ext cx="7886700" cy="663575"/>
          </a:xfrm>
          <a:prstGeom prst="rect">
            <a:avLst/>
          </a:prstGeom>
        </p:spPr>
        <p:txBody>
          <a:bodyPr anchor="ctr"/>
          <a:lstStyle>
            <a:lvl1pPr>
              <a:defRPr sz="4000" b="1" baseline="0">
                <a:solidFill>
                  <a:srgbClr val="C00000"/>
                </a:solidFill>
              </a:defRPr>
            </a:lvl1pPr>
          </a:lstStyle>
          <a:p>
            <a:r>
              <a:rPr lang="en-US" altLang="zh-CN" dirty="0" smtClean="0"/>
              <a:t>Click here to add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31322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4"/>
          <p:cNvSpPr>
            <a:spLocks noGrp="1"/>
          </p:cNvSpPr>
          <p:nvPr>
            <p:ph type="title" hasCustomPrompt="1"/>
          </p:nvPr>
        </p:nvSpPr>
        <p:spPr>
          <a:xfrm>
            <a:off x="1168978" y="105352"/>
            <a:ext cx="7886700" cy="663575"/>
          </a:xfrm>
          <a:prstGeom prst="rect">
            <a:avLst/>
          </a:prstGeom>
        </p:spPr>
        <p:txBody>
          <a:bodyPr anchor="ctr"/>
          <a:lstStyle>
            <a:lvl1pPr>
              <a:defRPr sz="4000" b="1" baseline="0">
                <a:solidFill>
                  <a:srgbClr val="C00000"/>
                </a:solidFill>
              </a:defRPr>
            </a:lvl1pPr>
          </a:lstStyle>
          <a:p>
            <a:r>
              <a:rPr lang="en-US" altLang="zh-CN" dirty="0" smtClean="0"/>
              <a:t>Click here to add text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0" hasCustomPrompt="1"/>
          </p:nvPr>
        </p:nvSpPr>
        <p:spPr>
          <a:xfrm>
            <a:off x="1829523" y="2046722"/>
            <a:ext cx="612775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 smtClean="0"/>
              <a:t>No.</a:t>
            </a:r>
            <a:endParaRPr lang="zh-CN" altLang="en-US" dirty="0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1" hasCustomPrompt="1"/>
          </p:nvPr>
        </p:nvSpPr>
        <p:spPr>
          <a:xfrm>
            <a:off x="2452543" y="2046722"/>
            <a:ext cx="4738688" cy="561974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 smtClean="0"/>
              <a:t>Click here to add title</a:t>
            </a:r>
            <a:endParaRPr lang="zh-CN" altLang="en-US" dirty="0"/>
          </a:p>
        </p:txBody>
      </p:sp>
      <p:sp>
        <p:nvSpPr>
          <p:cNvPr id="16" name="文本占位符 10"/>
          <p:cNvSpPr>
            <a:spLocks noGrp="1"/>
          </p:cNvSpPr>
          <p:nvPr>
            <p:ph type="body" sz="quarter" idx="12" hasCustomPrompt="1"/>
          </p:nvPr>
        </p:nvSpPr>
        <p:spPr>
          <a:xfrm>
            <a:off x="1829523" y="2864140"/>
            <a:ext cx="612775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 smtClean="0"/>
              <a:t>No.</a:t>
            </a:r>
            <a:endParaRPr lang="zh-CN" altLang="en-US" dirty="0"/>
          </a:p>
        </p:txBody>
      </p:sp>
      <p:sp>
        <p:nvSpPr>
          <p:cNvPr id="18" name="文本占位符 14"/>
          <p:cNvSpPr>
            <a:spLocks noGrp="1"/>
          </p:cNvSpPr>
          <p:nvPr>
            <p:ph type="body" sz="quarter" idx="13" hasCustomPrompt="1"/>
          </p:nvPr>
        </p:nvSpPr>
        <p:spPr>
          <a:xfrm>
            <a:off x="2452543" y="2864140"/>
            <a:ext cx="4738688" cy="561974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 smtClean="0"/>
              <a:t>Click here to add title</a:t>
            </a:r>
            <a:endParaRPr lang="zh-CN" altLang="en-US" dirty="0"/>
          </a:p>
        </p:txBody>
      </p:sp>
      <p:sp>
        <p:nvSpPr>
          <p:cNvPr id="19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1829523" y="3681557"/>
            <a:ext cx="612775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 smtClean="0"/>
              <a:t>No.</a:t>
            </a:r>
            <a:endParaRPr lang="zh-CN" altLang="en-US" dirty="0"/>
          </a:p>
        </p:txBody>
      </p:sp>
      <p:sp>
        <p:nvSpPr>
          <p:cNvPr id="21" name="文本占位符 14"/>
          <p:cNvSpPr>
            <a:spLocks noGrp="1"/>
          </p:cNvSpPr>
          <p:nvPr>
            <p:ph type="body" sz="quarter" idx="15" hasCustomPrompt="1"/>
          </p:nvPr>
        </p:nvSpPr>
        <p:spPr>
          <a:xfrm>
            <a:off x="2452543" y="3681556"/>
            <a:ext cx="4738688" cy="561976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 smtClean="0"/>
              <a:t>Click here to add title</a:t>
            </a:r>
            <a:endParaRPr lang="zh-CN" altLang="en-US" dirty="0"/>
          </a:p>
        </p:txBody>
      </p:sp>
      <p:sp>
        <p:nvSpPr>
          <p:cNvPr id="22" name="文本占位符 10"/>
          <p:cNvSpPr>
            <a:spLocks noGrp="1"/>
          </p:cNvSpPr>
          <p:nvPr>
            <p:ph type="body" sz="quarter" idx="16" hasCustomPrompt="1"/>
          </p:nvPr>
        </p:nvSpPr>
        <p:spPr>
          <a:xfrm>
            <a:off x="1829523" y="4498973"/>
            <a:ext cx="612775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 smtClean="0"/>
              <a:t>No.</a:t>
            </a:r>
            <a:endParaRPr lang="zh-CN" altLang="en-US" dirty="0"/>
          </a:p>
        </p:txBody>
      </p:sp>
      <p:sp>
        <p:nvSpPr>
          <p:cNvPr id="24" name="文本占位符 14"/>
          <p:cNvSpPr>
            <a:spLocks noGrp="1"/>
          </p:cNvSpPr>
          <p:nvPr>
            <p:ph type="body" sz="quarter" idx="17" hasCustomPrompt="1"/>
          </p:nvPr>
        </p:nvSpPr>
        <p:spPr>
          <a:xfrm>
            <a:off x="2452543" y="4498973"/>
            <a:ext cx="4738688" cy="561974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 smtClean="0"/>
              <a:t>Click here to add title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58728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6586926"/>
            <a:ext cx="8185707" cy="268329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185708" y="6588019"/>
            <a:ext cx="958291" cy="267236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>
          <a:xfrm>
            <a:off x="7733650" y="6588019"/>
            <a:ext cx="1347387" cy="267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2000" kern="120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71D156-31C7-4A0D-88C3-08F7D3EE48DA}" type="slidenum">
              <a:rPr lang="en-US" altLang="zh-CN" sz="1600" b="1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endParaRPr lang="zh-CN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直角三角形 10"/>
          <p:cNvSpPr/>
          <p:nvPr/>
        </p:nvSpPr>
        <p:spPr>
          <a:xfrm flipV="1">
            <a:off x="8182107" y="6588019"/>
            <a:ext cx="395207" cy="267236"/>
          </a:xfrm>
          <a:prstGeom prst="rtTriangl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8583829" y="6588019"/>
            <a:ext cx="0" cy="26723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内容占位符 13"/>
          <p:cNvSpPr>
            <a:spLocks noGrp="1"/>
          </p:cNvSpPr>
          <p:nvPr>
            <p:ph sz="quarter" idx="10" hasCustomPrompt="1"/>
          </p:nvPr>
        </p:nvSpPr>
        <p:spPr>
          <a:xfrm>
            <a:off x="0" y="1329892"/>
            <a:ext cx="6587836" cy="1912071"/>
          </a:xfrm>
          <a:solidFill>
            <a:srgbClr val="000099"/>
          </a:solidFill>
        </p:spPr>
        <p:txBody>
          <a:bodyPr anchor="ctr">
            <a:norm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 smtClean="0"/>
              <a:t>Click here to add title</a:t>
            </a:r>
            <a:endParaRPr lang="zh-CN" altLang="en-US" dirty="0"/>
          </a:p>
        </p:txBody>
      </p:sp>
      <p:sp>
        <p:nvSpPr>
          <p:cNvPr id="16" name="文本占位符 15"/>
          <p:cNvSpPr>
            <a:spLocks noGrp="1"/>
          </p:cNvSpPr>
          <p:nvPr>
            <p:ph type="body" sz="quarter" idx="11"/>
          </p:nvPr>
        </p:nvSpPr>
        <p:spPr>
          <a:xfrm>
            <a:off x="1257301" y="3460606"/>
            <a:ext cx="7221682" cy="271159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0826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4695" y="1240525"/>
            <a:ext cx="3738857" cy="5120640"/>
          </a:xfrm>
        </p:spPr>
        <p:txBody>
          <a:bodyPr anchor="t"/>
          <a:lstStyle>
            <a:lvl1pPr marL="182880" indent="-182880">
              <a:buClrTx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</a:defRPr>
            </a:lvl1pPr>
            <a:lvl2pPr marL="685800" indent="-182880">
              <a:buClrTx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</a:defRPr>
            </a:lvl2pPr>
            <a:lvl3pPr marL="1143000" indent="-182880">
              <a:buClrTx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</a:defRPr>
            </a:lvl3pPr>
            <a:lvl4pPr marL="1600200" indent="-182880">
              <a:buClrTx/>
              <a:buFont typeface="Wingdings" panose="05000000000000000000" pitchFamily="2" charset="2"/>
              <a:buChar char="Ø"/>
              <a:defRPr sz="1800">
                <a:solidFill>
                  <a:schemeClr val="tx1"/>
                </a:solidFill>
              </a:defRPr>
            </a:lvl4pPr>
            <a:lvl5pPr marL="2057400" indent="-182880">
              <a:buClrTx/>
              <a:buFont typeface="Wingdings" panose="05000000000000000000" pitchFamily="2" charset="2"/>
              <a:buChar char="ü"/>
              <a:defRPr sz="1800">
                <a:solidFill>
                  <a:schemeClr val="tx1"/>
                </a:solidFill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0909" y="1240525"/>
            <a:ext cx="3768780" cy="512064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zh-CN" altLang="en-US" sz="3200" smtClean="0"/>
            </a:lvl1pPr>
            <a:lvl2pPr>
              <a:defRPr lang="zh-CN" altLang="en-US" smtClean="0"/>
            </a:lvl2pPr>
            <a:lvl3pPr>
              <a:defRPr lang="zh-CN" altLang="en-US" sz="2000" smtClean="0"/>
            </a:lvl3pPr>
            <a:lvl4pPr>
              <a:defRPr lang="zh-CN" altLang="en-US" smtClean="0"/>
            </a:lvl4pPr>
            <a:lvl5pPr>
              <a:defRPr lang="en-US" dirty="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1168978" y="105352"/>
            <a:ext cx="7886700" cy="663575"/>
          </a:xfrm>
          <a:prstGeom prst="rect">
            <a:avLst/>
          </a:prstGeom>
        </p:spPr>
        <p:txBody>
          <a:bodyPr anchor="ctr"/>
          <a:lstStyle>
            <a:lvl1pPr>
              <a:defRPr sz="4000" b="1" baseline="0">
                <a:solidFill>
                  <a:srgbClr val="C00000"/>
                </a:solidFill>
              </a:defRPr>
            </a:lvl1pPr>
          </a:lstStyle>
          <a:p>
            <a:r>
              <a:rPr lang="en-US" altLang="zh-CN" dirty="0" smtClean="0"/>
              <a:t>Click here to add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88708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7348" y="1235858"/>
            <a:ext cx="2606040" cy="807720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7348" y="2143208"/>
            <a:ext cx="2606040" cy="40233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0261" y="1235859"/>
            <a:ext cx="2606040" cy="813171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300261" y="2143208"/>
            <a:ext cx="2606040" cy="40233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3" name="标题 4"/>
          <p:cNvSpPr>
            <a:spLocks noGrp="1"/>
          </p:cNvSpPr>
          <p:nvPr>
            <p:ph type="title" hasCustomPrompt="1"/>
          </p:nvPr>
        </p:nvSpPr>
        <p:spPr>
          <a:xfrm>
            <a:off x="1168978" y="105352"/>
            <a:ext cx="7886700" cy="663575"/>
          </a:xfrm>
          <a:prstGeom prst="rect">
            <a:avLst/>
          </a:prstGeom>
        </p:spPr>
        <p:txBody>
          <a:bodyPr anchor="ctr"/>
          <a:lstStyle>
            <a:lvl1pPr>
              <a:defRPr sz="4000" b="1" baseline="0">
                <a:solidFill>
                  <a:srgbClr val="C00000"/>
                </a:solidFill>
              </a:defRPr>
            </a:lvl1pPr>
          </a:lstStyle>
          <a:p>
            <a:r>
              <a:rPr lang="en-US" altLang="zh-CN" dirty="0" smtClean="0"/>
              <a:t>Click here to add text</a:t>
            </a:r>
            <a:endParaRPr lang="zh-CN" alt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63174" y="1235859"/>
            <a:ext cx="2606040" cy="813171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15" name="Content Placeholder 5"/>
          <p:cNvSpPr>
            <a:spLocks noGrp="1"/>
          </p:cNvSpPr>
          <p:nvPr>
            <p:ph sz="quarter" idx="11"/>
          </p:nvPr>
        </p:nvSpPr>
        <p:spPr>
          <a:xfrm>
            <a:off x="6263174" y="2143208"/>
            <a:ext cx="2606040" cy="40233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454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89689" y="1123838"/>
            <a:ext cx="2210612" cy="460118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9" name="标题 4"/>
          <p:cNvSpPr txBox="1">
            <a:spLocks/>
          </p:cNvSpPr>
          <p:nvPr/>
        </p:nvSpPr>
        <p:spPr>
          <a:xfrm>
            <a:off x="1168978" y="105352"/>
            <a:ext cx="7886700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 smtClean="0">
                <a:solidFill>
                  <a:srgbClr val="C00000"/>
                </a:solidFill>
              </a:rPr>
              <a:t>Click here to add text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737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3592" y="1273628"/>
            <a:ext cx="5753208" cy="51019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1" name="内容占位符 5"/>
          <p:cNvSpPr>
            <a:spLocks noGrp="1"/>
          </p:cNvSpPr>
          <p:nvPr>
            <p:ph sz="quarter" idx="13" hasCustomPrompt="1"/>
          </p:nvPr>
        </p:nvSpPr>
        <p:spPr>
          <a:xfrm>
            <a:off x="538843" y="1273628"/>
            <a:ext cx="2125663" cy="2374901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 smtClean="0"/>
              <a:t>Click here to add key words</a:t>
            </a:r>
            <a:endParaRPr lang="zh-CN" altLang="en-US" dirty="0" smtClean="0"/>
          </a:p>
        </p:txBody>
      </p:sp>
      <p:sp>
        <p:nvSpPr>
          <p:cNvPr id="12" name="内容占位符 5"/>
          <p:cNvSpPr>
            <a:spLocks noGrp="1"/>
          </p:cNvSpPr>
          <p:nvPr>
            <p:ph sz="quarter" idx="14" hasCustomPrompt="1"/>
          </p:nvPr>
        </p:nvSpPr>
        <p:spPr>
          <a:xfrm>
            <a:off x="538843" y="3840473"/>
            <a:ext cx="2125663" cy="2535092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 smtClean="0"/>
              <a:t>Click here to add key words</a:t>
            </a:r>
            <a:endParaRPr lang="zh-CN" altLang="en-US" dirty="0" smtClean="0"/>
          </a:p>
        </p:txBody>
      </p:sp>
      <p:sp>
        <p:nvSpPr>
          <p:cNvPr id="6" name="标题 4"/>
          <p:cNvSpPr txBox="1">
            <a:spLocks/>
          </p:cNvSpPr>
          <p:nvPr/>
        </p:nvSpPr>
        <p:spPr>
          <a:xfrm>
            <a:off x="1168978" y="105352"/>
            <a:ext cx="7886700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 smtClean="0">
                <a:solidFill>
                  <a:srgbClr val="C00000"/>
                </a:solidFill>
              </a:rPr>
              <a:t>Click here to add text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004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2702475" y="1191983"/>
            <a:ext cx="6086423" cy="5101937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 dirty="0" smtClean="0"/>
              <a:t>Click here to add picture</a:t>
            </a:r>
            <a:endParaRPr 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13" hasCustomPrompt="1"/>
          </p:nvPr>
        </p:nvSpPr>
        <p:spPr>
          <a:xfrm>
            <a:off x="310242" y="1191983"/>
            <a:ext cx="2125663" cy="2374901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 smtClean="0"/>
              <a:t>Click here to add key words</a:t>
            </a:r>
            <a:endParaRPr lang="zh-CN" altLang="en-US" dirty="0" smtClean="0"/>
          </a:p>
        </p:txBody>
      </p:sp>
      <p:sp>
        <p:nvSpPr>
          <p:cNvPr id="11" name="内容占位符 5"/>
          <p:cNvSpPr>
            <a:spLocks noGrp="1"/>
          </p:cNvSpPr>
          <p:nvPr>
            <p:ph sz="quarter" idx="14" hasCustomPrompt="1"/>
          </p:nvPr>
        </p:nvSpPr>
        <p:spPr>
          <a:xfrm>
            <a:off x="310242" y="3758828"/>
            <a:ext cx="2125663" cy="2535092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 smtClean="0"/>
              <a:t>Click here to add key words</a:t>
            </a:r>
            <a:endParaRPr lang="zh-CN" altLang="en-US" dirty="0" smtClean="0"/>
          </a:p>
        </p:txBody>
      </p:sp>
      <p:sp>
        <p:nvSpPr>
          <p:cNvPr id="5" name="标题 4"/>
          <p:cNvSpPr txBox="1">
            <a:spLocks/>
          </p:cNvSpPr>
          <p:nvPr/>
        </p:nvSpPr>
        <p:spPr>
          <a:xfrm>
            <a:off x="1168978" y="105352"/>
            <a:ext cx="7886700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 smtClean="0">
                <a:solidFill>
                  <a:srgbClr val="C00000"/>
                </a:solidFill>
              </a:rPr>
              <a:t>Click here to add text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010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tif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91" y="1880754"/>
            <a:ext cx="8364682" cy="44916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altLang="zh-CN" dirty="0" smtClean="0"/>
              <a:t>Click here to add text</a:t>
            </a:r>
            <a:endParaRPr lang="zh-CN" altLang="en-US" dirty="0" smtClean="0"/>
          </a:p>
          <a:p>
            <a:pPr lvl="1"/>
            <a:r>
              <a:rPr lang="en-US" altLang="zh-CN" dirty="0" smtClean="0"/>
              <a:t>Click here to add text</a:t>
            </a:r>
            <a:endParaRPr lang="zh-CN" altLang="en-US" dirty="0" smtClean="0"/>
          </a:p>
          <a:p>
            <a:pPr lvl="2"/>
            <a:r>
              <a:rPr lang="en-US" altLang="zh-CN" dirty="0" smtClean="0"/>
              <a:t>Click here to add text</a:t>
            </a:r>
            <a:endParaRPr lang="zh-CN" altLang="en-US" dirty="0" smtClean="0"/>
          </a:p>
          <a:p>
            <a:pPr lvl="3"/>
            <a:r>
              <a:rPr lang="en-US" altLang="zh-CN" dirty="0" smtClean="0"/>
              <a:t>Click here to add text</a:t>
            </a:r>
            <a:endParaRPr lang="zh-CN" altLang="en-US" dirty="0" smtClean="0"/>
          </a:p>
          <a:p>
            <a:pPr lvl="4"/>
            <a:r>
              <a:rPr lang="en-US" altLang="zh-CN" dirty="0" smtClean="0"/>
              <a:t>Click here to add text</a:t>
            </a:r>
            <a:endParaRPr lang="en-US" dirty="0"/>
          </a:p>
        </p:txBody>
      </p:sp>
      <p:grpSp>
        <p:nvGrpSpPr>
          <p:cNvPr id="9" name="组合 8"/>
          <p:cNvGrpSpPr/>
          <p:nvPr/>
        </p:nvGrpSpPr>
        <p:grpSpPr>
          <a:xfrm>
            <a:off x="0" y="821645"/>
            <a:ext cx="9144000" cy="135426"/>
            <a:chOff x="0" y="821645"/>
            <a:chExt cx="9144000" cy="135426"/>
          </a:xfrm>
        </p:grpSpPr>
        <p:grpSp>
          <p:nvGrpSpPr>
            <p:cNvPr id="10" name="组合 9"/>
            <p:cNvGrpSpPr/>
            <p:nvPr/>
          </p:nvGrpSpPr>
          <p:grpSpPr>
            <a:xfrm>
              <a:off x="0" y="846225"/>
              <a:ext cx="9144000" cy="110846"/>
              <a:chOff x="0" y="846225"/>
              <a:chExt cx="9144000" cy="110846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875653" y="846225"/>
                <a:ext cx="8268347" cy="110438"/>
                <a:chOff x="875653" y="846225"/>
                <a:chExt cx="8268347" cy="110438"/>
              </a:xfrm>
            </p:grpSpPr>
            <p:sp>
              <p:nvSpPr>
                <p:cNvPr id="14" name="矩形 13"/>
                <p:cNvSpPr/>
                <p:nvPr/>
              </p:nvSpPr>
              <p:spPr>
                <a:xfrm>
                  <a:off x="875653" y="846227"/>
                  <a:ext cx="8268347" cy="110436"/>
                </a:xfrm>
                <a:prstGeom prst="rect">
                  <a:avLst/>
                </a:prstGeom>
                <a:solidFill>
                  <a:srgbClr val="0000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" name="直角三角形 14"/>
                <p:cNvSpPr/>
                <p:nvPr/>
              </p:nvSpPr>
              <p:spPr>
                <a:xfrm>
                  <a:off x="975360" y="846225"/>
                  <a:ext cx="137160" cy="110438"/>
                </a:xfrm>
                <a:prstGeom prst="rtTriangle">
                  <a:avLst/>
                </a:prstGeom>
                <a:solidFill>
                  <a:srgbClr val="0000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3" name="矩形 12"/>
              <p:cNvSpPr/>
              <p:nvPr/>
            </p:nvSpPr>
            <p:spPr>
              <a:xfrm>
                <a:off x="0" y="846226"/>
                <a:ext cx="975360" cy="110845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975360" y="821645"/>
              <a:ext cx="0" cy="13501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39" y="108725"/>
            <a:ext cx="954117" cy="63338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0" y="6432190"/>
            <a:ext cx="8185707" cy="423065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185708" y="6433914"/>
            <a:ext cx="958291" cy="421341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Slide Number Placeholder 5"/>
          <p:cNvSpPr txBox="1">
            <a:spLocks/>
          </p:cNvSpPr>
          <p:nvPr/>
        </p:nvSpPr>
        <p:spPr>
          <a:xfrm>
            <a:off x="7733650" y="6433914"/>
            <a:ext cx="1347387" cy="4213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2000" kern="120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71D156-31C7-4A0D-88C3-08F7D3EE48DA}" type="slidenum">
              <a:rPr lang="en-US" altLang="zh-CN" sz="1600" b="1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endParaRPr lang="zh-CN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直角三角形 20"/>
          <p:cNvSpPr/>
          <p:nvPr/>
        </p:nvSpPr>
        <p:spPr>
          <a:xfrm flipV="1">
            <a:off x="8182107" y="6433914"/>
            <a:ext cx="395207" cy="421341"/>
          </a:xfrm>
          <a:prstGeom prst="rtTriangl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8583829" y="6433914"/>
            <a:ext cx="0" cy="42134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331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94" r:id="rId3"/>
    <p:sldLayoutId id="2147483683" r:id="rId4"/>
    <p:sldLayoutId id="2147483684" r:id="rId5"/>
    <p:sldLayoutId id="2147483685" r:id="rId6"/>
    <p:sldLayoutId id="2147483686" r:id="rId7"/>
    <p:sldLayoutId id="2147483688" r:id="rId8"/>
    <p:sldLayoutId id="2147483689" r:id="rId9"/>
    <p:sldLayoutId id="2147483690" r:id="rId10"/>
    <p:sldLayoutId id="2147483691" r:id="rId11"/>
    <p:sldLayoutId id="21474836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l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u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Ø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0.png"/><Relationship Id="rId4" Type="http://schemas.openxmlformats.org/officeDocument/2006/relationships/image" Target="../media/image40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49.png"/><Relationship Id="rId7" Type="http://schemas.openxmlformats.org/officeDocument/2006/relationships/image" Target="../media/image4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48.wmf"/><Relationship Id="rId5" Type="http://schemas.openxmlformats.org/officeDocument/2006/relationships/image" Target="../media/image51.pn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50.png"/><Relationship Id="rId9" Type="http://schemas.openxmlformats.org/officeDocument/2006/relationships/image" Target="../media/image47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13" Type="http://schemas.openxmlformats.org/officeDocument/2006/relationships/image" Target="../media/image56.png"/><Relationship Id="rId3" Type="http://schemas.openxmlformats.org/officeDocument/2006/relationships/image" Target="../media/image52.jpg"/><Relationship Id="rId7" Type="http://schemas.openxmlformats.org/officeDocument/2006/relationships/oleObject" Target="../embeddings/oleObject4.bin"/><Relationship Id="rId12" Type="http://schemas.openxmlformats.org/officeDocument/2006/relationships/image" Target="../media/image4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5.png"/><Relationship Id="rId11" Type="http://schemas.openxmlformats.org/officeDocument/2006/relationships/oleObject" Target="../embeddings/oleObject6.bin"/><Relationship Id="rId5" Type="http://schemas.openxmlformats.org/officeDocument/2006/relationships/image" Target="../media/image54.png"/><Relationship Id="rId10" Type="http://schemas.openxmlformats.org/officeDocument/2006/relationships/image" Target="../media/image47.wmf"/><Relationship Id="rId4" Type="http://schemas.openxmlformats.org/officeDocument/2006/relationships/image" Target="../media/image53.png"/><Relationship Id="rId9" Type="http://schemas.openxmlformats.org/officeDocument/2006/relationships/oleObject" Target="../embeddings/oleObject5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64.png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chart" Target="../charts/chart1.xml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microsoft.com/office/2007/relationships/hdphoto" Target="../media/hdphoto1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0" y="1324222"/>
            <a:ext cx="9144000" cy="1461836"/>
          </a:xfrm>
        </p:spPr>
        <p:txBody>
          <a:bodyPr>
            <a:normAutofit/>
          </a:bodyPr>
          <a:lstStyle/>
          <a:p>
            <a:r>
              <a:rPr lang="en-US" altLang="zh-CN" sz="4800" dirty="0"/>
              <a:t>The consideration and status of the Injection/Extraction hardware</a:t>
            </a:r>
            <a:endParaRPr lang="zh-CN" altLang="en-US" sz="4800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975360" y="2987801"/>
            <a:ext cx="7773104" cy="613675"/>
          </a:xfrm>
        </p:spPr>
        <p:txBody>
          <a:bodyPr>
            <a:noAutofit/>
          </a:bodyPr>
          <a:lstStyle/>
          <a:p>
            <a:r>
              <a:rPr lang="en-US" altLang="zh-CN" sz="2000" dirty="0" err="1" smtClean="0">
                <a:solidFill>
                  <a:srgbClr val="0000FF"/>
                </a:solidFill>
              </a:rPr>
              <a:t>Jinhui</a:t>
            </a:r>
            <a:r>
              <a:rPr lang="en-US" altLang="zh-CN" sz="2000" dirty="0" smtClean="0">
                <a:solidFill>
                  <a:srgbClr val="0000FF"/>
                </a:solidFill>
              </a:rPr>
              <a:t> Chen,</a:t>
            </a:r>
            <a:r>
              <a:rPr lang="en-US" altLang="zh-CN" sz="2000" dirty="0">
                <a:solidFill>
                  <a:srgbClr val="0000FF"/>
                </a:solidFill>
              </a:rPr>
              <a:t> </a:t>
            </a:r>
            <a:r>
              <a:rPr lang="en-US" altLang="zh-CN" sz="2000" dirty="0" err="1" smtClean="0">
                <a:solidFill>
                  <a:srgbClr val="0000FF"/>
                </a:solidFill>
              </a:rPr>
              <a:t>Lihua</a:t>
            </a:r>
            <a:r>
              <a:rPr lang="en-US" altLang="zh-CN" sz="2000" dirty="0" smtClean="0">
                <a:solidFill>
                  <a:srgbClr val="0000FF"/>
                </a:solidFill>
              </a:rPr>
              <a:t> </a:t>
            </a:r>
            <a:r>
              <a:rPr lang="en-US" altLang="zh-CN" sz="2000" dirty="0" err="1" smtClean="0">
                <a:solidFill>
                  <a:srgbClr val="0000FF"/>
                </a:solidFill>
              </a:rPr>
              <a:t>Huo</a:t>
            </a:r>
            <a:r>
              <a:rPr lang="en-US" altLang="zh-CN" sz="2000" dirty="0" smtClean="0">
                <a:solidFill>
                  <a:srgbClr val="0000FF"/>
                </a:solidFill>
              </a:rPr>
              <a:t> </a:t>
            </a:r>
            <a:r>
              <a:rPr lang="en-US" altLang="zh-CN" sz="2000" dirty="0">
                <a:solidFill>
                  <a:srgbClr val="0000FF"/>
                </a:solidFill>
              </a:rPr>
              <a:t>, </a:t>
            </a:r>
            <a:r>
              <a:rPr lang="en-US" altLang="zh-CN" sz="2000" dirty="0" err="1" smtClean="0">
                <a:solidFill>
                  <a:srgbClr val="0000FF"/>
                </a:solidFill>
              </a:rPr>
              <a:t>Yuwen</a:t>
            </a:r>
            <a:r>
              <a:rPr lang="en-US" altLang="zh-CN" sz="2000" dirty="0" smtClean="0">
                <a:solidFill>
                  <a:srgbClr val="0000FF"/>
                </a:solidFill>
              </a:rPr>
              <a:t> </a:t>
            </a:r>
            <a:r>
              <a:rPr lang="en-US" altLang="zh-CN" sz="2000" dirty="0">
                <a:solidFill>
                  <a:srgbClr val="0000FF"/>
                </a:solidFill>
              </a:rPr>
              <a:t>Wu, Hua Shi </a:t>
            </a:r>
            <a:r>
              <a:rPr lang="en-US" altLang="zh-CN" sz="2000" dirty="0" smtClean="0">
                <a:solidFill>
                  <a:srgbClr val="0000FF"/>
                </a:solidFill>
              </a:rPr>
              <a:t>,</a:t>
            </a:r>
            <a:r>
              <a:rPr lang="en-US" altLang="zh-CN" sz="2000" dirty="0">
                <a:solidFill>
                  <a:srgbClr val="0000FF"/>
                </a:solidFill>
              </a:rPr>
              <a:t> </a:t>
            </a:r>
            <a:r>
              <a:rPr lang="en-US" altLang="zh-CN" sz="2000" dirty="0" err="1" smtClean="0">
                <a:solidFill>
                  <a:srgbClr val="0000FF"/>
                </a:solidFill>
              </a:rPr>
              <a:t>Guanjian</a:t>
            </a:r>
            <a:r>
              <a:rPr lang="en-US" altLang="zh-CN" sz="2000" dirty="0" smtClean="0">
                <a:solidFill>
                  <a:srgbClr val="0000FF"/>
                </a:solidFill>
              </a:rPr>
              <a:t> Wu, </a:t>
            </a:r>
            <a:r>
              <a:rPr lang="en-US" altLang="zh-CN" sz="2000" dirty="0" err="1" smtClean="0">
                <a:solidFill>
                  <a:srgbClr val="0000FF"/>
                </a:solidFill>
              </a:rPr>
              <a:t>Zilin</a:t>
            </a:r>
            <a:r>
              <a:rPr lang="en-US" altLang="zh-CN" sz="2000" dirty="0" smtClean="0">
                <a:solidFill>
                  <a:srgbClr val="0000FF"/>
                </a:solidFill>
              </a:rPr>
              <a:t> Chen, </a:t>
            </a:r>
            <a:r>
              <a:rPr lang="en-US" altLang="zh-CN" sz="2000" dirty="0" err="1" smtClean="0">
                <a:solidFill>
                  <a:srgbClr val="0000FF"/>
                </a:solidFill>
              </a:rPr>
              <a:t>Guanwen</a:t>
            </a:r>
            <a:r>
              <a:rPr lang="en-US" altLang="zh-CN" sz="2000" dirty="0" smtClean="0">
                <a:solidFill>
                  <a:srgbClr val="0000FF"/>
                </a:solidFill>
              </a:rPr>
              <a:t> Wang, </a:t>
            </a:r>
            <a:r>
              <a:rPr lang="en-US" altLang="zh-CN" sz="2000" dirty="0">
                <a:solidFill>
                  <a:srgbClr val="0000FF"/>
                </a:solidFill>
              </a:rPr>
              <a:t>Lei Wang, </a:t>
            </a:r>
            <a:r>
              <a:rPr lang="en-US" altLang="zh-CN" sz="2000" dirty="0" smtClean="0">
                <a:solidFill>
                  <a:srgbClr val="0000FF"/>
                </a:solidFill>
              </a:rPr>
              <a:t>X.H. Cui, D. Wang, </a:t>
            </a:r>
            <a:r>
              <a:rPr lang="en-US" altLang="zh-CN" sz="2000" dirty="0" err="1">
                <a:solidFill>
                  <a:srgbClr val="0000FF"/>
                </a:solidFill>
              </a:rPr>
              <a:t>Y</a:t>
            </a:r>
            <a:r>
              <a:rPr lang="en-US" altLang="zh-CN" sz="2000" dirty="0" err="1" smtClean="0">
                <a:solidFill>
                  <a:srgbClr val="0000FF"/>
                </a:solidFill>
              </a:rPr>
              <a:t>iwei</a:t>
            </a:r>
            <a:r>
              <a:rPr lang="en-US" altLang="zh-CN" sz="2000" dirty="0" smtClean="0">
                <a:solidFill>
                  <a:srgbClr val="0000FF"/>
                </a:solidFill>
              </a:rPr>
              <a:t> Wang</a:t>
            </a:r>
            <a:endParaRPr lang="zh-CN" altLang="en-US" sz="2000" dirty="0">
              <a:solidFill>
                <a:srgbClr val="0000FF"/>
              </a:solidFill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1"/>
          </p:nvPr>
        </p:nvSpPr>
        <p:spPr>
          <a:xfrm>
            <a:off x="975360" y="3663857"/>
            <a:ext cx="3416801" cy="373753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dirty="0" smtClean="0">
                <a:solidFill>
                  <a:srgbClr val="0000FF"/>
                </a:solidFill>
              </a:rPr>
              <a:t>Injection group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2"/>
          </p:nvPr>
        </p:nvSpPr>
        <p:spPr>
          <a:xfrm>
            <a:off x="975360" y="4099991"/>
            <a:ext cx="3416801" cy="373753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dirty="0" smtClean="0">
                <a:solidFill>
                  <a:srgbClr val="0000FF"/>
                </a:solidFill>
              </a:rPr>
              <a:t>2021-10-28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09777"/>
            <a:ext cx="9144000" cy="174355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475656" y="446423"/>
            <a:ext cx="70567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600" dirty="0"/>
              <a:t> </a:t>
            </a:r>
            <a:r>
              <a:rPr lang="en-US" altLang="zh-CN" sz="1600" i="1" u="sng" dirty="0" smtClean="0">
                <a:solidFill>
                  <a:srgbClr val="0000FF"/>
                </a:solidFill>
              </a:rPr>
              <a:t>CEPC DAY 28 oct.2021</a:t>
            </a:r>
            <a:endParaRPr lang="zh-CN" altLang="en-US" sz="1600" i="1" u="sng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 smtClean="0"/>
              <a:t>DR </a:t>
            </a:r>
            <a:r>
              <a:rPr lang="en-US" altLang="zh-CN" sz="3200" dirty="0"/>
              <a:t>and BST LE </a:t>
            </a:r>
            <a:r>
              <a:rPr lang="en-US" altLang="zh-CN" sz="3200" dirty="0" smtClean="0"/>
              <a:t>inj.</a:t>
            </a:r>
            <a:endParaRPr lang="zh-CN" altLang="en-US" sz="3200" dirty="0"/>
          </a:p>
        </p:txBody>
      </p:sp>
      <p:sp>
        <p:nvSpPr>
          <p:cNvPr id="4" name="文本框 3"/>
          <p:cNvSpPr txBox="1"/>
          <p:nvPr/>
        </p:nvSpPr>
        <p:spPr>
          <a:xfrm>
            <a:off x="1497002" y="968969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DR inj. &amp; ext.</a:t>
            </a:r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6588224" y="968969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BST LE inj.</a:t>
            </a:r>
            <a:endParaRPr lang="zh-CN" altLang="en-US" dirty="0"/>
          </a:p>
        </p:txBody>
      </p:sp>
      <p:grpSp>
        <p:nvGrpSpPr>
          <p:cNvPr id="6" name="组合 5"/>
          <p:cNvGrpSpPr/>
          <p:nvPr/>
        </p:nvGrpSpPr>
        <p:grpSpPr>
          <a:xfrm>
            <a:off x="1476176" y="1349618"/>
            <a:ext cx="1342856" cy="2043243"/>
            <a:chOff x="576125" y="1268768"/>
            <a:chExt cx="1578079" cy="2401148"/>
          </a:xfrm>
        </p:grpSpPr>
        <p:grpSp>
          <p:nvGrpSpPr>
            <p:cNvPr id="7" name="组合 6"/>
            <p:cNvGrpSpPr/>
            <p:nvPr/>
          </p:nvGrpSpPr>
          <p:grpSpPr>
            <a:xfrm rot="16200000">
              <a:off x="305149" y="1539744"/>
              <a:ext cx="2120032" cy="1578079"/>
              <a:chOff x="6627152" y="3063392"/>
              <a:chExt cx="2120032" cy="1578079"/>
            </a:xfrm>
          </p:grpSpPr>
          <p:grpSp>
            <p:nvGrpSpPr>
              <p:cNvPr id="11" name="组合 10"/>
              <p:cNvGrpSpPr/>
              <p:nvPr/>
            </p:nvGrpSpPr>
            <p:grpSpPr>
              <a:xfrm>
                <a:off x="7540916" y="3063392"/>
                <a:ext cx="325519" cy="1402544"/>
                <a:chOff x="7540916" y="3063392"/>
                <a:chExt cx="325519" cy="1402544"/>
              </a:xfrm>
            </p:grpSpPr>
            <p:sp>
              <p:nvSpPr>
                <p:cNvPr id="22" name="矩形 21"/>
                <p:cNvSpPr/>
                <p:nvPr/>
              </p:nvSpPr>
              <p:spPr>
                <a:xfrm>
                  <a:off x="7569904" y="3121817"/>
                  <a:ext cx="251755" cy="1285029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3" name="文本框 22"/>
                <p:cNvSpPr txBox="1"/>
                <p:nvPr/>
              </p:nvSpPr>
              <p:spPr>
                <a:xfrm rot="5400000">
                  <a:off x="7002404" y="3601904"/>
                  <a:ext cx="1402544" cy="3255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200" b="1" dirty="0" smtClean="0"/>
                    <a:t>Septum=3.5mm</a:t>
                  </a:r>
                  <a:endParaRPr lang="zh-CN" altLang="en-US" sz="1200" b="1" dirty="0"/>
                </a:p>
              </p:txBody>
            </p:sp>
          </p:grpSp>
          <p:sp>
            <p:nvSpPr>
              <p:cNvPr id="12" name="椭圆 11"/>
              <p:cNvSpPr/>
              <p:nvPr/>
            </p:nvSpPr>
            <p:spPr>
              <a:xfrm>
                <a:off x="6896125" y="3677927"/>
                <a:ext cx="200833" cy="17280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 rot="5400000">
                <a:off x="6168444" y="3773406"/>
                <a:ext cx="1242936" cy="3255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b="1" dirty="0" smtClean="0"/>
                  <a:t>Stored beam</a:t>
                </a:r>
                <a:endParaRPr lang="zh-CN" altLang="en-US" sz="1200" b="1" dirty="0"/>
              </a:p>
            </p:txBody>
          </p:sp>
          <p:sp>
            <p:nvSpPr>
              <p:cNvPr id="14" name="文本框 13"/>
              <p:cNvSpPr txBox="1"/>
              <p:nvPr/>
            </p:nvSpPr>
            <p:spPr>
              <a:xfrm rot="5400000">
                <a:off x="8079937" y="3712234"/>
                <a:ext cx="105749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b="1" dirty="0" smtClean="0"/>
                  <a:t>Inj. beam</a:t>
                </a:r>
                <a:endParaRPr lang="zh-CN" altLang="en-US" sz="1200" b="1" dirty="0"/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8255636" y="3645024"/>
                <a:ext cx="276804" cy="238174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6" name="直接箭头连接符 15"/>
              <p:cNvCxnSpPr/>
              <p:nvPr/>
            </p:nvCxnSpPr>
            <p:spPr>
              <a:xfrm>
                <a:off x="6989684" y="3757900"/>
                <a:ext cx="580220" cy="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>
                <a:off x="6989684" y="3756236"/>
                <a:ext cx="0" cy="32083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>
                <a:off x="8388424" y="3744998"/>
                <a:ext cx="0" cy="32083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箭头连接符 18"/>
              <p:cNvCxnSpPr/>
              <p:nvPr/>
            </p:nvCxnSpPr>
            <p:spPr>
              <a:xfrm>
                <a:off x="7818005" y="3757900"/>
                <a:ext cx="580220" cy="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文本框 19"/>
              <p:cNvSpPr txBox="1"/>
              <p:nvPr/>
            </p:nvSpPr>
            <p:spPr>
              <a:xfrm rot="5400000">
                <a:off x="6776580" y="4036926"/>
                <a:ext cx="883571" cy="3255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b="1" dirty="0" smtClean="0"/>
                  <a:t>11mm</a:t>
                </a:r>
                <a:endParaRPr lang="zh-CN" altLang="en-US" sz="1200" b="1" dirty="0"/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 rot="5400000">
                <a:off x="7705413" y="3995007"/>
                <a:ext cx="799734" cy="3255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b="1" dirty="0" smtClean="0"/>
                  <a:t>5.5mm</a:t>
                </a:r>
                <a:endParaRPr lang="zh-CN" altLang="en-US" sz="1200" b="1" dirty="0"/>
              </a:p>
            </p:txBody>
          </p:sp>
        </p:grpSp>
        <p:cxnSp>
          <p:nvCxnSpPr>
            <p:cNvPr id="8" name="直接箭头连接符 7"/>
            <p:cNvCxnSpPr/>
            <p:nvPr/>
          </p:nvCxnSpPr>
          <p:spPr>
            <a:xfrm flipV="1">
              <a:off x="1276844" y="3007487"/>
              <a:ext cx="7" cy="66242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本框 8"/>
            <p:cNvSpPr txBox="1"/>
            <p:nvPr/>
          </p:nvSpPr>
          <p:spPr>
            <a:xfrm>
              <a:off x="1257731" y="3316123"/>
              <a:ext cx="744042" cy="325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 smtClean="0"/>
                <a:t>11mm</a:t>
              </a:r>
              <a:endParaRPr lang="zh-CN" altLang="en-US" sz="1200" b="1" dirty="0"/>
            </a:p>
          </p:txBody>
        </p:sp>
        <p:sp>
          <p:nvSpPr>
            <p:cNvPr id="10" name="椭圆 9"/>
            <p:cNvSpPr/>
            <p:nvPr/>
          </p:nvSpPr>
          <p:spPr>
            <a:xfrm>
              <a:off x="634557" y="2471284"/>
              <a:ext cx="1195950" cy="119863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24" name="表格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3200002"/>
              </p:ext>
            </p:extLst>
          </p:nvPr>
        </p:nvGraphicFramePr>
        <p:xfrm>
          <a:off x="171000" y="5188574"/>
          <a:ext cx="4107950" cy="5486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083614"/>
                <a:gridCol w="1008112"/>
                <a:gridCol w="936104"/>
                <a:gridCol w="1080120"/>
              </a:tblGrid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200" kern="0" dirty="0" smtClean="0">
                          <a:effectLst/>
                        </a:rPr>
                        <a:t>Injected</a:t>
                      </a:r>
                      <a:r>
                        <a:rPr lang="en-US" altLang="zh-CN" sz="1200" kern="0" baseline="0" dirty="0" smtClean="0">
                          <a:effectLst/>
                        </a:rPr>
                        <a:t> beam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X(mm)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Y(mm)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Z(mm)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200" kern="0" dirty="0" smtClean="0">
                          <a:effectLst/>
                        </a:rPr>
                        <a:t>LSM</a:t>
                      </a:r>
                      <a:r>
                        <a:rPr lang="en-US" altLang="zh-CN" sz="1200" kern="0" baseline="0" dirty="0" smtClean="0">
                          <a:effectLst/>
                        </a:rPr>
                        <a:t> in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-30.0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-23.75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-500.0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200" kern="0" dirty="0" smtClean="0">
                          <a:effectLst/>
                        </a:rPr>
                        <a:t>LSM out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0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-20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0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pSp>
        <p:nvGrpSpPr>
          <p:cNvPr id="25" name="组合 24"/>
          <p:cNvGrpSpPr/>
          <p:nvPr/>
        </p:nvGrpSpPr>
        <p:grpSpPr>
          <a:xfrm>
            <a:off x="11251" y="3449523"/>
            <a:ext cx="4459478" cy="1482166"/>
            <a:chOff x="2628314" y="1231277"/>
            <a:chExt cx="4459478" cy="1482166"/>
          </a:xfrm>
        </p:grpSpPr>
        <p:grpSp>
          <p:nvGrpSpPr>
            <p:cNvPr id="26" name="组合 25"/>
            <p:cNvGrpSpPr/>
            <p:nvPr/>
          </p:nvGrpSpPr>
          <p:grpSpPr>
            <a:xfrm>
              <a:off x="2628314" y="1231277"/>
              <a:ext cx="2231718" cy="1482166"/>
              <a:chOff x="2628314" y="1231277"/>
              <a:chExt cx="2231718" cy="1482166"/>
            </a:xfrm>
          </p:grpSpPr>
          <p:grpSp>
            <p:nvGrpSpPr>
              <p:cNvPr id="44" name="组合 43"/>
              <p:cNvGrpSpPr/>
              <p:nvPr/>
            </p:nvGrpSpPr>
            <p:grpSpPr>
              <a:xfrm>
                <a:off x="2628314" y="1231277"/>
                <a:ext cx="2231718" cy="1482166"/>
                <a:chOff x="2628314" y="1231277"/>
                <a:chExt cx="2231718" cy="1482166"/>
              </a:xfrm>
            </p:grpSpPr>
            <p:cxnSp>
              <p:nvCxnSpPr>
                <p:cNvPr id="50" name="直接箭头连接符 49"/>
                <p:cNvCxnSpPr/>
                <p:nvPr/>
              </p:nvCxnSpPr>
              <p:spPr>
                <a:xfrm flipV="1">
                  <a:off x="3131840" y="2062959"/>
                  <a:ext cx="1728192" cy="134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接箭头连接符 50"/>
                <p:cNvCxnSpPr/>
                <p:nvPr/>
              </p:nvCxnSpPr>
              <p:spPr>
                <a:xfrm flipV="1">
                  <a:off x="3995936" y="1347388"/>
                  <a:ext cx="0" cy="1366055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2" name="文本框 51"/>
                <p:cNvSpPr txBox="1"/>
                <p:nvPr/>
              </p:nvSpPr>
              <p:spPr>
                <a:xfrm>
                  <a:off x="3720480" y="1231277"/>
                  <a:ext cx="28803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dirty="0" smtClean="0"/>
                    <a:t>x</a:t>
                  </a:r>
                  <a:endParaRPr lang="zh-CN" altLang="en-US" dirty="0"/>
                </a:p>
              </p:txBody>
            </p:sp>
            <p:sp>
              <p:nvSpPr>
                <p:cNvPr id="53" name="文本框 52"/>
                <p:cNvSpPr txBox="1"/>
                <p:nvPr/>
              </p:nvSpPr>
              <p:spPr>
                <a:xfrm>
                  <a:off x="4572000" y="2019935"/>
                  <a:ext cx="28803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dirty="0"/>
                    <a:t>z</a:t>
                  </a:r>
                  <a:endParaRPr lang="zh-CN" altLang="en-US" dirty="0"/>
                </a:p>
              </p:txBody>
            </p:sp>
            <p:sp>
              <p:nvSpPr>
                <p:cNvPr id="54" name="矩形 53"/>
                <p:cNvSpPr/>
                <p:nvPr/>
              </p:nvSpPr>
              <p:spPr>
                <a:xfrm>
                  <a:off x="3347863" y="1846935"/>
                  <a:ext cx="648072" cy="432048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55" name="直接连接符 54"/>
                <p:cNvCxnSpPr/>
                <p:nvPr/>
              </p:nvCxnSpPr>
              <p:spPr>
                <a:xfrm>
                  <a:off x="3131840" y="2062959"/>
                  <a:ext cx="882097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  <a:prstDash val="dash"/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接连接符 55"/>
                <p:cNvCxnSpPr/>
                <p:nvPr/>
              </p:nvCxnSpPr>
              <p:spPr>
                <a:xfrm flipV="1">
                  <a:off x="3155078" y="2068085"/>
                  <a:ext cx="709418" cy="210899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prstDash val="dash"/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7" name="文本框 56"/>
                <p:cNvSpPr txBox="1"/>
                <p:nvPr/>
              </p:nvSpPr>
              <p:spPr>
                <a:xfrm>
                  <a:off x="2628314" y="1691862"/>
                  <a:ext cx="79371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000" dirty="0" smtClean="0"/>
                    <a:t>Stored</a:t>
                  </a:r>
                </a:p>
                <a:p>
                  <a:r>
                    <a:rPr lang="en-US" altLang="zh-CN" sz="1000" dirty="0" smtClean="0"/>
                    <a:t>beam</a:t>
                  </a:r>
                  <a:endParaRPr lang="zh-CN" altLang="en-US" sz="1000" dirty="0"/>
                </a:p>
              </p:txBody>
            </p:sp>
            <p:sp>
              <p:nvSpPr>
                <p:cNvPr id="58" name="文本框 57"/>
                <p:cNvSpPr txBox="1"/>
                <p:nvPr/>
              </p:nvSpPr>
              <p:spPr>
                <a:xfrm>
                  <a:off x="2632272" y="2222663"/>
                  <a:ext cx="92731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000" dirty="0" smtClean="0"/>
                    <a:t>Injected</a:t>
                  </a:r>
                </a:p>
                <a:p>
                  <a:r>
                    <a:rPr lang="en-US" altLang="zh-CN" sz="1000" dirty="0" smtClean="0"/>
                    <a:t>beam</a:t>
                  </a:r>
                  <a:endParaRPr lang="zh-CN" altLang="en-US" sz="1000" dirty="0"/>
                </a:p>
              </p:txBody>
            </p:sp>
          </p:grpSp>
          <p:sp>
            <p:nvSpPr>
              <p:cNvPr id="45" name="矩形 44"/>
              <p:cNvSpPr/>
              <p:nvPr/>
            </p:nvSpPr>
            <p:spPr>
              <a:xfrm>
                <a:off x="2639899" y="1368859"/>
                <a:ext cx="668773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000" b="1" dirty="0" smtClean="0">
                    <a:ea typeface="宋体" panose="02010600030101010101" pitchFamily="2" charset="-122"/>
                    <a:cs typeface="Times New Roman" panose="02020603050405020304" pitchFamily="18" charset="0"/>
                  </a:rPr>
                  <a:t>Top view</a:t>
                </a:r>
                <a:endParaRPr lang="zh-CN" altLang="en-US" sz="1000" b="1" dirty="0"/>
              </a:p>
            </p:txBody>
          </p:sp>
          <p:sp>
            <p:nvSpPr>
              <p:cNvPr id="46" name="矩形 45"/>
              <p:cNvSpPr/>
              <p:nvPr/>
            </p:nvSpPr>
            <p:spPr>
              <a:xfrm>
                <a:off x="3124142" y="2237095"/>
                <a:ext cx="452368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US" altLang="zh-CN" sz="1000" kern="0" dirty="0"/>
                  <a:t>-30.0</a:t>
                </a:r>
                <a:endParaRPr lang="zh-CN" altLang="zh-CN" sz="1000" kern="100" dirty="0"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矩形 46"/>
              <p:cNvSpPr/>
              <p:nvPr/>
            </p:nvSpPr>
            <p:spPr>
              <a:xfrm>
                <a:off x="3979518" y="1398286"/>
                <a:ext cx="649537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000" b="1" dirty="0" smtClean="0"/>
                  <a:t>（</a:t>
                </a:r>
                <a:r>
                  <a:rPr lang="en-US" altLang="zh-CN" sz="1000" b="1" dirty="0" smtClean="0"/>
                  <a:t>mm</a:t>
                </a:r>
                <a:r>
                  <a:rPr lang="zh-CN" altLang="en-US" sz="1000" b="1" dirty="0" smtClean="0"/>
                  <a:t>）</a:t>
                </a:r>
                <a:endParaRPr lang="zh-CN" altLang="en-US" sz="1000" b="1" dirty="0"/>
              </a:p>
            </p:txBody>
          </p:sp>
          <p:sp>
            <p:nvSpPr>
              <p:cNvPr id="48" name="椭圆 47"/>
              <p:cNvSpPr/>
              <p:nvPr/>
            </p:nvSpPr>
            <p:spPr>
              <a:xfrm>
                <a:off x="3312296" y="2178622"/>
                <a:ext cx="72008" cy="65389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椭圆 48"/>
              <p:cNvSpPr/>
              <p:nvPr/>
            </p:nvSpPr>
            <p:spPr>
              <a:xfrm>
                <a:off x="3305946" y="2027761"/>
                <a:ext cx="72008" cy="65389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4860032" y="1231277"/>
              <a:ext cx="2227760" cy="1482166"/>
              <a:chOff x="4860032" y="1231277"/>
              <a:chExt cx="2227760" cy="1482166"/>
            </a:xfrm>
          </p:grpSpPr>
          <p:grpSp>
            <p:nvGrpSpPr>
              <p:cNvPr id="28" name="组合 27"/>
              <p:cNvGrpSpPr/>
              <p:nvPr/>
            </p:nvGrpSpPr>
            <p:grpSpPr>
              <a:xfrm>
                <a:off x="4860032" y="1231277"/>
                <a:ext cx="2227760" cy="1482166"/>
                <a:chOff x="4860032" y="1231277"/>
                <a:chExt cx="2227760" cy="1482166"/>
              </a:xfrm>
            </p:grpSpPr>
            <p:grpSp>
              <p:nvGrpSpPr>
                <p:cNvPr id="33" name="组合 32"/>
                <p:cNvGrpSpPr/>
                <p:nvPr/>
              </p:nvGrpSpPr>
              <p:grpSpPr>
                <a:xfrm>
                  <a:off x="4860032" y="1231277"/>
                  <a:ext cx="2227760" cy="1482166"/>
                  <a:chOff x="2632272" y="1231277"/>
                  <a:chExt cx="2227760" cy="1482166"/>
                </a:xfrm>
              </p:grpSpPr>
              <p:cxnSp>
                <p:nvCxnSpPr>
                  <p:cNvPr id="35" name="直接箭头连接符 34"/>
                  <p:cNvCxnSpPr/>
                  <p:nvPr/>
                </p:nvCxnSpPr>
                <p:spPr>
                  <a:xfrm flipV="1">
                    <a:off x="3131840" y="2062959"/>
                    <a:ext cx="1728192" cy="1346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直接箭头连接符 35"/>
                  <p:cNvCxnSpPr/>
                  <p:nvPr/>
                </p:nvCxnSpPr>
                <p:spPr>
                  <a:xfrm flipV="1">
                    <a:off x="3995936" y="1347388"/>
                    <a:ext cx="0" cy="1366055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7" name="文本框 36"/>
                  <p:cNvSpPr txBox="1"/>
                  <p:nvPr/>
                </p:nvSpPr>
                <p:spPr>
                  <a:xfrm>
                    <a:off x="3720480" y="1231277"/>
                    <a:ext cx="288032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dirty="0"/>
                      <a:t>y</a:t>
                    </a:r>
                    <a:endParaRPr lang="zh-CN" altLang="en-US" dirty="0"/>
                  </a:p>
                </p:txBody>
              </p:sp>
              <p:sp>
                <p:nvSpPr>
                  <p:cNvPr id="38" name="文本框 37"/>
                  <p:cNvSpPr txBox="1"/>
                  <p:nvPr/>
                </p:nvSpPr>
                <p:spPr>
                  <a:xfrm>
                    <a:off x="4572000" y="2019935"/>
                    <a:ext cx="288032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dirty="0"/>
                      <a:t>z</a:t>
                    </a:r>
                    <a:endParaRPr lang="zh-CN" altLang="en-US" dirty="0"/>
                  </a:p>
                </p:txBody>
              </p:sp>
              <p:sp>
                <p:nvSpPr>
                  <p:cNvPr id="39" name="矩形 38"/>
                  <p:cNvSpPr/>
                  <p:nvPr/>
                </p:nvSpPr>
                <p:spPr>
                  <a:xfrm>
                    <a:off x="3347863" y="2134995"/>
                    <a:ext cx="648072" cy="143987"/>
                  </a:xfrm>
                  <a:prstGeom prst="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cxnSp>
                <p:nvCxnSpPr>
                  <p:cNvPr id="40" name="直接连接符 39"/>
                  <p:cNvCxnSpPr/>
                  <p:nvPr/>
                </p:nvCxnSpPr>
                <p:spPr>
                  <a:xfrm>
                    <a:off x="3131840" y="2062959"/>
                    <a:ext cx="882097" cy="0"/>
                  </a:xfrm>
                  <a:prstGeom prst="line">
                    <a:avLst/>
                  </a:prstGeom>
                  <a:ln>
                    <a:solidFill>
                      <a:srgbClr val="0000FF"/>
                    </a:solidFill>
                    <a:prstDash val="dash"/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直接连接符 40"/>
                  <p:cNvCxnSpPr/>
                  <p:nvPr/>
                </p:nvCxnSpPr>
                <p:spPr>
                  <a:xfrm flipV="1">
                    <a:off x="3208335" y="2338301"/>
                    <a:ext cx="787600" cy="154595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  <a:prstDash val="dash"/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2" name="文本框 41"/>
                  <p:cNvSpPr txBox="1"/>
                  <p:nvPr/>
                </p:nvSpPr>
                <p:spPr>
                  <a:xfrm>
                    <a:off x="2632272" y="1691862"/>
                    <a:ext cx="927317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000" dirty="0" smtClean="0"/>
                      <a:t>Stored</a:t>
                    </a:r>
                  </a:p>
                  <a:p>
                    <a:r>
                      <a:rPr lang="en-US" altLang="zh-CN" sz="1000" dirty="0" smtClean="0"/>
                      <a:t>beam</a:t>
                    </a:r>
                    <a:endParaRPr lang="zh-CN" altLang="en-US" sz="1000" dirty="0"/>
                  </a:p>
                </p:txBody>
              </p:sp>
              <p:sp>
                <p:nvSpPr>
                  <p:cNvPr id="43" name="文本框 42"/>
                  <p:cNvSpPr txBox="1"/>
                  <p:nvPr/>
                </p:nvSpPr>
                <p:spPr>
                  <a:xfrm>
                    <a:off x="2632272" y="2222663"/>
                    <a:ext cx="927317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000" dirty="0" smtClean="0"/>
                      <a:t>Injected</a:t>
                    </a:r>
                  </a:p>
                  <a:p>
                    <a:r>
                      <a:rPr lang="en-US" altLang="zh-CN" sz="1000" dirty="0" smtClean="0"/>
                      <a:t>beam</a:t>
                    </a:r>
                    <a:endParaRPr lang="zh-CN" altLang="en-US" sz="1000" dirty="0"/>
                  </a:p>
                </p:txBody>
              </p:sp>
            </p:grpSp>
            <p:sp>
              <p:nvSpPr>
                <p:cNvPr id="34" name="文本框 33"/>
                <p:cNvSpPr txBox="1"/>
                <p:nvPr/>
              </p:nvSpPr>
              <p:spPr>
                <a:xfrm>
                  <a:off x="5623417" y="2076804"/>
                  <a:ext cx="595098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000" dirty="0" smtClean="0"/>
                    <a:t>septum</a:t>
                  </a:r>
                  <a:endParaRPr lang="zh-CN" altLang="en-US" sz="1000" dirty="0"/>
                </a:p>
              </p:txBody>
            </p:sp>
          </p:grpSp>
          <p:sp>
            <p:nvSpPr>
              <p:cNvPr id="29" name="矩形 28"/>
              <p:cNvSpPr/>
              <p:nvPr/>
            </p:nvSpPr>
            <p:spPr>
              <a:xfrm>
                <a:off x="4860032" y="1368859"/>
                <a:ext cx="692818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000" b="1" dirty="0">
                    <a:ea typeface="宋体" panose="02010600030101010101" pitchFamily="2" charset="-122"/>
                    <a:cs typeface="Times New Roman" panose="02020603050405020304" pitchFamily="18" charset="0"/>
                  </a:rPr>
                  <a:t>Side</a:t>
                </a:r>
                <a:r>
                  <a:rPr lang="en-US" altLang="zh-CN" sz="1000" b="1" dirty="0" smtClean="0">
                    <a:ea typeface="宋体" panose="02010600030101010101" pitchFamily="2" charset="-122"/>
                    <a:cs typeface="Times New Roman" panose="02020603050405020304" pitchFamily="18" charset="0"/>
                  </a:rPr>
                  <a:t> view</a:t>
                </a:r>
                <a:endParaRPr lang="zh-CN" altLang="en-US" sz="1000" b="1" dirty="0"/>
              </a:p>
            </p:txBody>
          </p:sp>
          <p:sp>
            <p:nvSpPr>
              <p:cNvPr id="30" name="矩形 29"/>
              <p:cNvSpPr/>
              <p:nvPr/>
            </p:nvSpPr>
            <p:spPr>
              <a:xfrm>
                <a:off x="6228184" y="1398286"/>
                <a:ext cx="649537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000" b="1" dirty="0" smtClean="0"/>
                  <a:t>（</a:t>
                </a:r>
                <a:r>
                  <a:rPr lang="en-US" altLang="zh-CN" sz="1000" b="1" dirty="0" smtClean="0"/>
                  <a:t>mm</a:t>
                </a:r>
                <a:r>
                  <a:rPr lang="zh-CN" altLang="en-US" sz="1000" b="1" dirty="0" smtClean="0"/>
                  <a:t>）</a:t>
                </a:r>
                <a:endParaRPr lang="zh-CN" altLang="en-US" sz="1000" b="1" dirty="0"/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5546922" y="2427507"/>
                <a:ext cx="72008" cy="65389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椭圆 31"/>
              <p:cNvSpPr/>
              <p:nvPr/>
            </p:nvSpPr>
            <p:spPr>
              <a:xfrm>
                <a:off x="5540572" y="2019546"/>
                <a:ext cx="72008" cy="65389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aphicFrame>
        <p:nvGraphicFramePr>
          <p:cNvPr id="59" name="表格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205840"/>
              </p:ext>
            </p:extLst>
          </p:nvPr>
        </p:nvGraphicFramePr>
        <p:xfrm>
          <a:off x="165606" y="5810895"/>
          <a:ext cx="4113344" cy="5486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089008"/>
                <a:gridCol w="1008112"/>
                <a:gridCol w="936104"/>
                <a:gridCol w="1080120"/>
              </a:tblGrid>
              <a:tr h="16340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200" kern="0" dirty="0" smtClean="0">
                          <a:effectLst/>
                        </a:rPr>
                        <a:t>Stored</a:t>
                      </a:r>
                      <a:r>
                        <a:rPr lang="en-US" altLang="zh-CN" sz="1200" kern="0" baseline="0" dirty="0" smtClean="0">
                          <a:effectLst/>
                        </a:rPr>
                        <a:t> beam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X(mm)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Y(mm)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Z(mm)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 dirty="0" smtClean="0">
                          <a:effectLst/>
                        </a:rPr>
                        <a:t>LSM</a:t>
                      </a:r>
                      <a:r>
                        <a:rPr lang="en-US" sz="1200" kern="0" baseline="0" dirty="0" smtClean="0">
                          <a:effectLst/>
                        </a:rPr>
                        <a:t> in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0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0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-500.0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 dirty="0" smtClean="0">
                          <a:effectLst/>
                        </a:rPr>
                        <a:t>LSM</a:t>
                      </a:r>
                      <a:r>
                        <a:rPr lang="en-US" sz="1200" kern="0" baseline="0" dirty="0" smtClean="0">
                          <a:effectLst/>
                        </a:rPr>
                        <a:t> out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0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0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0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pSp>
        <p:nvGrpSpPr>
          <p:cNvPr id="60" name="组合 59"/>
          <p:cNvGrpSpPr/>
          <p:nvPr/>
        </p:nvGrpSpPr>
        <p:grpSpPr>
          <a:xfrm>
            <a:off x="6554434" y="1341782"/>
            <a:ext cx="1367223" cy="2193326"/>
            <a:chOff x="7306958" y="3450516"/>
            <a:chExt cx="1367223" cy="2193326"/>
          </a:xfrm>
        </p:grpSpPr>
        <p:grpSp>
          <p:nvGrpSpPr>
            <p:cNvPr id="61" name="组合 60"/>
            <p:cNvGrpSpPr/>
            <p:nvPr/>
          </p:nvGrpSpPr>
          <p:grpSpPr>
            <a:xfrm rot="16200000">
              <a:off x="7832837" y="3600762"/>
              <a:ext cx="276999" cy="1328758"/>
              <a:chOff x="7565441" y="3121816"/>
              <a:chExt cx="276999" cy="1328758"/>
            </a:xfrm>
          </p:grpSpPr>
          <p:sp>
            <p:nvSpPr>
              <p:cNvPr id="75" name="矩形 74"/>
              <p:cNvSpPr/>
              <p:nvPr/>
            </p:nvSpPr>
            <p:spPr>
              <a:xfrm>
                <a:off x="7569903" y="3121816"/>
                <a:ext cx="251755" cy="128502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文本框 75"/>
              <p:cNvSpPr txBox="1"/>
              <p:nvPr/>
            </p:nvSpPr>
            <p:spPr>
              <a:xfrm rot="5400000">
                <a:off x="7086572" y="3694705"/>
                <a:ext cx="123473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b="1" dirty="0" smtClean="0"/>
                  <a:t>Septum=5.5mm</a:t>
                </a:r>
                <a:endParaRPr lang="zh-CN" altLang="en-US" sz="1200" b="1" dirty="0"/>
              </a:p>
            </p:txBody>
          </p:sp>
        </p:grpSp>
        <p:sp>
          <p:nvSpPr>
            <p:cNvPr id="62" name="椭圆 61"/>
            <p:cNvSpPr/>
            <p:nvPr/>
          </p:nvSpPr>
          <p:spPr>
            <a:xfrm rot="16200000">
              <a:off x="7849054" y="4886136"/>
              <a:ext cx="200833" cy="17280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7499838" y="5016408"/>
              <a:ext cx="10574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 smtClean="0"/>
                <a:t>Stored beam</a:t>
              </a:r>
              <a:endParaRPr lang="zh-CN" altLang="en-US" sz="1200" b="1" dirty="0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7542508" y="3450516"/>
              <a:ext cx="10574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 smtClean="0"/>
                <a:t>Inj. beam</a:t>
              </a:r>
              <a:endParaRPr lang="zh-CN" altLang="en-US" sz="1200" b="1" dirty="0"/>
            </a:p>
          </p:txBody>
        </p:sp>
        <p:sp>
          <p:nvSpPr>
            <p:cNvPr id="65" name="椭圆 64"/>
            <p:cNvSpPr/>
            <p:nvPr/>
          </p:nvSpPr>
          <p:spPr>
            <a:xfrm rot="16200000">
              <a:off x="7813767" y="3699449"/>
              <a:ext cx="276804" cy="238174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6" name="直接箭头连接符 65"/>
            <p:cNvCxnSpPr/>
            <p:nvPr/>
          </p:nvCxnSpPr>
          <p:spPr>
            <a:xfrm rot="16200000">
              <a:off x="7652931" y="4689286"/>
              <a:ext cx="580220" cy="1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/>
            <p:cNvCxnSpPr/>
            <p:nvPr/>
          </p:nvCxnSpPr>
          <p:spPr>
            <a:xfrm rot="16200000">
              <a:off x="8101795" y="4818978"/>
              <a:ext cx="0" cy="3208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/>
          </p:nvCxnSpPr>
          <p:spPr>
            <a:xfrm rot="16200000">
              <a:off x="8112996" y="3674721"/>
              <a:ext cx="0" cy="3208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箭头连接符 68"/>
            <p:cNvCxnSpPr/>
            <p:nvPr/>
          </p:nvCxnSpPr>
          <p:spPr>
            <a:xfrm flipV="1">
              <a:off x="7963886" y="3828375"/>
              <a:ext cx="3" cy="31190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7930139" y="4599894"/>
              <a:ext cx="7440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 smtClean="0"/>
                <a:t>27.5mm</a:t>
              </a:r>
              <a:endParaRPr lang="zh-CN" altLang="en-US" sz="1200" b="1" dirty="0"/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7977582" y="3860383"/>
              <a:ext cx="6739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 smtClean="0"/>
                <a:t>14mm</a:t>
              </a:r>
              <a:endParaRPr lang="zh-CN" altLang="en-US" sz="1200" b="1" dirty="0"/>
            </a:p>
          </p:txBody>
        </p:sp>
        <p:cxnSp>
          <p:nvCxnSpPr>
            <p:cNvPr id="72" name="直接箭头连接符 71"/>
            <p:cNvCxnSpPr/>
            <p:nvPr/>
          </p:nvCxnSpPr>
          <p:spPr>
            <a:xfrm flipH="1" flipV="1">
              <a:off x="7941377" y="4991979"/>
              <a:ext cx="7875" cy="651863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文本框 72"/>
            <p:cNvSpPr txBox="1"/>
            <p:nvPr/>
          </p:nvSpPr>
          <p:spPr>
            <a:xfrm>
              <a:off x="7930139" y="5274674"/>
              <a:ext cx="7440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 smtClean="0"/>
                <a:t>27.5mm</a:t>
              </a:r>
              <a:endParaRPr lang="zh-CN" altLang="en-US" sz="1200" b="1" dirty="0"/>
            </a:p>
          </p:txBody>
        </p:sp>
        <p:sp>
          <p:nvSpPr>
            <p:cNvPr id="74" name="椭圆 73"/>
            <p:cNvSpPr/>
            <p:nvPr/>
          </p:nvSpPr>
          <p:spPr>
            <a:xfrm>
              <a:off x="7330857" y="4416659"/>
              <a:ext cx="1172049" cy="119885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77" name="表格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2857954"/>
              </p:ext>
            </p:extLst>
          </p:nvPr>
        </p:nvGraphicFramePr>
        <p:xfrm>
          <a:off x="4865426" y="5157275"/>
          <a:ext cx="4107950" cy="5486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083614"/>
                <a:gridCol w="1008112"/>
                <a:gridCol w="936104"/>
                <a:gridCol w="1080120"/>
              </a:tblGrid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200" kern="0" dirty="0" smtClean="0">
                          <a:effectLst/>
                        </a:rPr>
                        <a:t>Injected</a:t>
                      </a:r>
                      <a:r>
                        <a:rPr lang="en-US" altLang="zh-CN" sz="1200" kern="0" baseline="0" dirty="0" smtClean="0">
                          <a:effectLst/>
                        </a:rPr>
                        <a:t> beam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X(mm)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Y(mm)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Z(mm)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200" kern="0" dirty="0" smtClean="0">
                          <a:effectLst/>
                        </a:rPr>
                        <a:t>LSM</a:t>
                      </a:r>
                      <a:r>
                        <a:rPr lang="en-US" altLang="zh-CN" sz="1200" kern="0" baseline="0" dirty="0" smtClean="0">
                          <a:effectLst/>
                        </a:rPr>
                        <a:t> in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 smtClean="0">
                          <a:effectLst/>
                        </a:rPr>
                        <a:t>-22.0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 smtClean="0">
                          <a:effectLst/>
                        </a:rPr>
                        <a:t>-50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 smtClean="0">
                          <a:effectLst/>
                        </a:rPr>
                        <a:t>-800.0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200" kern="0" dirty="0" smtClean="0">
                          <a:effectLst/>
                        </a:rPr>
                        <a:t>LSM out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0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 smtClean="0">
                          <a:effectLst/>
                        </a:rPr>
                        <a:t>-50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0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8" name="表格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6890971"/>
              </p:ext>
            </p:extLst>
          </p:nvPr>
        </p:nvGraphicFramePr>
        <p:xfrm>
          <a:off x="4860032" y="5779596"/>
          <a:ext cx="4113344" cy="5486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089008"/>
                <a:gridCol w="1008112"/>
                <a:gridCol w="936104"/>
                <a:gridCol w="1080120"/>
              </a:tblGrid>
              <a:tr h="16340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200" kern="0" dirty="0" smtClean="0">
                          <a:effectLst/>
                        </a:rPr>
                        <a:t>Stored</a:t>
                      </a:r>
                      <a:r>
                        <a:rPr lang="en-US" altLang="zh-CN" sz="1200" kern="0" baseline="0" dirty="0" smtClean="0">
                          <a:effectLst/>
                        </a:rPr>
                        <a:t> beam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X(mm)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Y(mm)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Z(mm)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 dirty="0" smtClean="0">
                          <a:effectLst/>
                        </a:rPr>
                        <a:t>LSM</a:t>
                      </a:r>
                      <a:r>
                        <a:rPr lang="en-US" sz="1200" kern="0" baseline="0" dirty="0" smtClean="0">
                          <a:effectLst/>
                        </a:rPr>
                        <a:t> in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0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0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 smtClean="0">
                          <a:effectLst/>
                        </a:rPr>
                        <a:t>-800.0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 dirty="0" smtClean="0">
                          <a:effectLst/>
                        </a:rPr>
                        <a:t>LSM</a:t>
                      </a:r>
                      <a:r>
                        <a:rPr lang="en-US" sz="1200" kern="0" baseline="0" dirty="0" smtClean="0">
                          <a:effectLst/>
                        </a:rPr>
                        <a:t> out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0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0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0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pSp>
        <p:nvGrpSpPr>
          <p:cNvPr id="79" name="组合 78"/>
          <p:cNvGrpSpPr/>
          <p:nvPr/>
        </p:nvGrpSpPr>
        <p:grpSpPr>
          <a:xfrm>
            <a:off x="4610748" y="3460326"/>
            <a:ext cx="4459478" cy="1482166"/>
            <a:chOff x="107504" y="4888461"/>
            <a:chExt cx="4459478" cy="1482166"/>
          </a:xfrm>
        </p:grpSpPr>
        <p:grpSp>
          <p:nvGrpSpPr>
            <p:cNvPr id="80" name="组合 79"/>
            <p:cNvGrpSpPr/>
            <p:nvPr/>
          </p:nvGrpSpPr>
          <p:grpSpPr>
            <a:xfrm>
              <a:off x="107504" y="4888461"/>
              <a:ext cx="4459478" cy="1482166"/>
              <a:chOff x="2628314" y="1231277"/>
              <a:chExt cx="4459478" cy="1482166"/>
            </a:xfrm>
          </p:grpSpPr>
          <p:grpSp>
            <p:nvGrpSpPr>
              <p:cNvPr id="82" name="组合 81"/>
              <p:cNvGrpSpPr/>
              <p:nvPr/>
            </p:nvGrpSpPr>
            <p:grpSpPr>
              <a:xfrm>
                <a:off x="2628314" y="1231277"/>
                <a:ext cx="2231718" cy="1482166"/>
                <a:chOff x="2628314" y="1231277"/>
                <a:chExt cx="2231718" cy="1482166"/>
              </a:xfrm>
            </p:grpSpPr>
            <p:grpSp>
              <p:nvGrpSpPr>
                <p:cNvPr id="100" name="组合 99"/>
                <p:cNvGrpSpPr/>
                <p:nvPr/>
              </p:nvGrpSpPr>
              <p:grpSpPr>
                <a:xfrm>
                  <a:off x="2628314" y="1231277"/>
                  <a:ext cx="2231718" cy="1482166"/>
                  <a:chOff x="2628314" y="1231277"/>
                  <a:chExt cx="2231718" cy="1482166"/>
                </a:xfrm>
              </p:grpSpPr>
              <p:cxnSp>
                <p:nvCxnSpPr>
                  <p:cNvPr id="106" name="直接箭头连接符 105"/>
                  <p:cNvCxnSpPr/>
                  <p:nvPr/>
                </p:nvCxnSpPr>
                <p:spPr>
                  <a:xfrm flipV="1">
                    <a:off x="3131840" y="2062959"/>
                    <a:ext cx="1728192" cy="1346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" name="直接箭头连接符 106"/>
                  <p:cNvCxnSpPr/>
                  <p:nvPr/>
                </p:nvCxnSpPr>
                <p:spPr>
                  <a:xfrm flipV="1">
                    <a:off x="3995936" y="1347388"/>
                    <a:ext cx="0" cy="1366055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8" name="文本框 107"/>
                  <p:cNvSpPr txBox="1"/>
                  <p:nvPr/>
                </p:nvSpPr>
                <p:spPr>
                  <a:xfrm>
                    <a:off x="3720480" y="1231277"/>
                    <a:ext cx="288032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dirty="0" smtClean="0"/>
                      <a:t>x</a:t>
                    </a:r>
                    <a:endParaRPr lang="zh-CN" altLang="en-US" dirty="0"/>
                  </a:p>
                </p:txBody>
              </p:sp>
              <p:sp>
                <p:nvSpPr>
                  <p:cNvPr id="109" name="文本框 108"/>
                  <p:cNvSpPr txBox="1"/>
                  <p:nvPr/>
                </p:nvSpPr>
                <p:spPr>
                  <a:xfrm>
                    <a:off x="4572000" y="2019935"/>
                    <a:ext cx="288032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dirty="0"/>
                      <a:t>z</a:t>
                    </a:r>
                    <a:endParaRPr lang="zh-CN" altLang="en-US" dirty="0"/>
                  </a:p>
                </p:txBody>
              </p:sp>
              <p:sp>
                <p:nvSpPr>
                  <p:cNvPr id="110" name="矩形 109"/>
                  <p:cNvSpPr/>
                  <p:nvPr/>
                </p:nvSpPr>
                <p:spPr>
                  <a:xfrm>
                    <a:off x="3347863" y="1846935"/>
                    <a:ext cx="648072" cy="432048"/>
                  </a:xfrm>
                  <a:prstGeom prst="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cxnSp>
                <p:nvCxnSpPr>
                  <p:cNvPr id="111" name="直接连接符 110"/>
                  <p:cNvCxnSpPr/>
                  <p:nvPr/>
                </p:nvCxnSpPr>
                <p:spPr>
                  <a:xfrm>
                    <a:off x="3131840" y="2062959"/>
                    <a:ext cx="882097" cy="0"/>
                  </a:xfrm>
                  <a:prstGeom prst="line">
                    <a:avLst/>
                  </a:prstGeom>
                  <a:ln>
                    <a:solidFill>
                      <a:srgbClr val="0000FF"/>
                    </a:solidFill>
                    <a:prstDash val="dash"/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直接连接符 111"/>
                  <p:cNvCxnSpPr/>
                  <p:nvPr/>
                </p:nvCxnSpPr>
                <p:spPr>
                  <a:xfrm flipV="1">
                    <a:off x="3155078" y="2068085"/>
                    <a:ext cx="709418" cy="210899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  <a:prstDash val="dash"/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3" name="文本框 112"/>
                  <p:cNvSpPr txBox="1"/>
                  <p:nvPr/>
                </p:nvSpPr>
                <p:spPr>
                  <a:xfrm>
                    <a:off x="2628314" y="1691862"/>
                    <a:ext cx="793716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000" dirty="0" smtClean="0"/>
                      <a:t>Stored</a:t>
                    </a:r>
                  </a:p>
                  <a:p>
                    <a:r>
                      <a:rPr lang="en-US" altLang="zh-CN" sz="1000" dirty="0" smtClean="0"/>
                      <a:t>beam</a:t>
                    </a:r>
                    <a:endParaRPr lang="zh-CN" altLang="en-US" sz="1000" dirty="0"/>
                  </a:p>
                </p:txBody>
              </p:sp>
              <p:sp>
                <p:nvSpPr>
                  <p:cNvPr id="114" name="文本框 113"/>
                  <p:cNvSpPr txBox="1"/>
                  <p:nvPr/>
                </p:nvSpPr>
                <p:spPr>
                  <a:xfrm>
                    <a:off x="2632272" y="2222663"/>
                    <a:ext cx="927317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000" dirty="0" smtClean="0"/>
                      <a:t>Injected</a:t>
                    </a:r>
                  </a:p>
                  <a:p>
                    <a:r>
                      <a:rPr lang="en-US" altLang="zh-CN" sz="1000" dirty="0" smtClean="0"/>
                      <a:t>beam</a:t>
                    </a:r>
                    <a:endParaRPr lang="zh-CN" altLang="en-US" sz="1000" dirty="0"/>
                  </a:p>
                </p:txBody>
              </p:sp>
            </p:grpSp>
            <p:sp>
              <p:nvSpPr>
                <p:cNvPr id="101" name="矩形 100"/>
                <p:cNvSpPr/>
                <p:nvPr/>
              </p:nvSpPr>
              <p:spPr>
                <a:xfrm>
                  <a:off x="2639899" y="1368859"/>
                  <a:ext cx="668773" cy="2462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sz="1000" b="1" dirty="0" smtClean="0">
                      <a:ea typeface="宋体" panose="02010600030101010101" pitchFamily="2" charset="-122"/>
                      <a:cs typeface="Times New Roman" panose="02020603050405020304" pitchFamily="18" charset="0"/>
                    </a:rPr>
                    <a:t>Top view</a:t>
                  </a:r>
                  <a:endParaRPr lang="zh-CN" altLang="en-US" sz="1000" b="1" dirty="0"/>
                </a:p>
              </p:txBody>
            </p:sp>
            <p:sp>
              <p:nvSpPr>
                <p:cNvPr id="102" name="矩形 101"/>
                <p:cNvSpPr/>
                <p:nvPr/>
              </p:nvSpPr>
              <p:spPr>
                <a:xfrm>
                  <a:off x="3124142" y="2237095"/>
                  <a:ext cx="452368" cy="2462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US" altLang="zh-CN" sz="1000" kern="0" dirty="0" smtClean="0"/>
                    <a:t>-22.0</a:t>
                  </a:r>
                  <a:endParaRPr lang="zh-CN" altLang="zh-CN" sz="1000" kern="100" dirty="0">
                    <a:latin typeface="等线" panose="02010600030101010101" pitchFamily="2" charset="-122"/>
                    <a:ea typeface="等线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3" name="矩形 102"/>
                <p:cNvSpPr/>
                <p:nvPr/>
              </p:nvSpPr>
              <p:spPr>
                <a:xfrm>
                  <a:off x="3979518" y="1398286"/>
                  <a:ext cx="649537" cy="2462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zh-CN" altLang="en-US" sz="1000" b="1" dirty="0" smtClean="0"/>
                    <a:t>（</a:t>
                  </a:r>
                  <a:r>
                    <a:rPr lang="en-US" altLang="zh-CN" sz="1000" b="1" dirty="0" smtClean="0"/>
                    <a:t>mm</a:t>
                  </a:r>
                  <a:r>
                    <a:rPr lang="zh-CN" altLang="en-US" sz="1000" b="1" dirty="0" smtClean="0"/>
                    <a:t>）</a:t>
                  </a:r>
                  <a:endParaRPr lang="zh-CN" altLang="en-US" sz="1000" b="1" dirty="0"/>
                </a:p>
              </p:txBody>
            </p:sp>
            <p:sp>
              <p:nvSpPr>
                <p:cNvPr id="104" name="椭圆 103"/>
                <p:cNvSpPr/>
                <p:nvPr/>
              </p:nvSpPr>
              <p:spPr>
                <a:xfrm>
                  <a:off x="3312296" y="2178622"/>
                  <a:ext cx="72008" cy="65389"/>
                </a:xfrm>
                <a:prstGeom prst="ellips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5" name="椭圆 104"/>
                <p:cNvSpPr/>
                <p:nvPr/>
              </p:nvSpPr>
              <p:spPr>
                <a:xfrm>
                  <a:off x="3305946" y="2027761"/>
                  <a:ext cx="72008" cy="65389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3" name="组合 82"/>
              <p:cNvGrpSpPr/>
              <p:nvPr/>
            </p:nvGrpSpPr>
            <p:grpSpPr>
              <a:xfrm>
                <a:off x="4860032" y="1231277"/>
                <a:ext cx="2227760" cy="1482166"/>
                <a:chOff x="4860032" y="1231277"/>
                <a:chExt cx="2227760" cy="1482166"/>
              </a:xfrm>
            </p:grpSpPr>
            <p:grpSp>
              <p:nvGrpSpPr>
                <p:cNvPr id="84" name="组合 83"/>
                <p:cNvGrpSpPr/>
                <p:nvPr/>
              </p:nvGrpSpPr>
              <p:grpSpPr>
                <a:xfrm>
                  <a:off x="4860032" y="1231277"/>
                  <a:ext cx="2227760" cy="1482166"/>
                  <a:chOff x="4860032" y="1231277"/>
                  <a:chExt cx="2227760" cy="1482166"/>
                </a:xfrm>
              </p:grpSpPr>
              <p:grpSp>
                <p:nvGrpSpPr>
                  <p:cNvPr id="89" name="组合 88"/>
                  <p:cNvGrpSpPr/>
                  <p:nvPr/>
                </p:nvGrpSpPr>
                <p:grpSpPr>
                  <a:xfrm>
                    <a:off x="4860032" y="1231277"/>
                    <a:ext cx="2227760" cy="1482166"/>
                    <a:chOff x="2632272" y="1231277"/>
                    <a:chExt cx="2227760" cy="1482166"/>
                  </a:xfrm>
                </p:grpSpPr>
                <p:cxnSp>
                  <p:nvCxnSpPr>
                    <p:cNvPr id="91" name="直接箭头连接符 90"/>
                    <p:cNvCxnSpPr/>
                    <p:nvPr/>
                  </p:nvCxnSpPr>
                  <p:spPr>
                    <a:xfrm flipV="1">
                      <a:off x="3131840" y="2062959"/>
                      <a:ext cx="1728192" cy="1346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2" name="直接箭头连接符 91"/>
                    <p:cNvCxnSpPr/>
                    <p:nvPr/>
                  </p:nvCxnSpPr>
                  <p:spPr>
                    <a:xfrm flipV="1">
                      <a:off x="3995936" y="1347388"/>
                      <a:ext cx="0" cy="1366055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3" name="文本框 92"/>
                    <p:cNvSpPr txBox="1"/>
                    <p:nvPr/>
                  </p:nvSpPr>
                  <p:spPr>
                    <a:xfrm>
                      <a:off x="3720480" y="1231277"/>
                      <a:ext cx="288032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dirty="0"/>
                        <a:t>y</a:t>
                      </a:r>
                      <a:endParaRPr lang="zh-CN" altLang="en-US" dirty="0"/>
                    </a:p>
                  </p:txBody>
                </p:sp>
                <p:sp>
                  <p:nvSpPr>
                    <p:cNvPr id="94" name="文本框 93"/>
                    <p:cNvSpPr txBox="1"/>
                    <p:nvPr/>
                  </p:nvSpPr>
                  <p:spPr>
                    <a:xfrm>
                      <a:off x="4572000" y="2019935"/>
                      <a:ext cx="288032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dirty="0"/>
                        <a:t>z</a:t>
                      </a:r>
                      <a:endParaRPr lang="zh-CN" altLang="en-US" dirty="0"/>
                    </a:p>
                  </p:txBody>
                </p:sp>
                <p:sp>
                  <p:nvSpPr>
                    <p:cNvPr id="95" name="矩形 94"/>
                    <p:cNvSpPr/>
                    <p:nvPr/>
                  </p:nvSpPr>
                  <p:spPr>
                    <a:xfrm>
                      <a:off x="3347863" y="2134995"/>
                      <a:ext cx="648072" cy="143987"/>
                    </a:xfrm>
                    <a:prstGeom prst="rect">
                      <a:avLst/>
                    </a:pr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cxnSp>
                  <p:nvCxnSpPr>
                    <p:cNvPr id="96" name="直接连接符 95"/>
                    <p:cNvCxnSpPr/>
                    <p:nvPr/>
                  </p:nvCxnSpPr>
                  <p:spPr>
                    <a:xfrm>
                      <a:off x="3131840" y="2062959"/>
                      <a:ext cx="882097" cy="0"/>
                    </a:xfrm>
                    <a:prstGeom prst="line">
                      <a:avLst/>
                    </a:prstGeom>
                    <a:ln>
                      <a:solidFill>
                        <a:srgbClr val="0000FF"/>
                      </a:solidFill>
                      <a:prstDash val="dash"/>
                      <a:headEnd type="none" w="med" len="med"/>
                      <a:tailEnd type="triangl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7" name="直接连接符 96"/>
                    <p:cNvCxnSpPr/>
                    <p:nvPr/>
                  </p:nvCxnSpPr>
                  <p:spPr>
                    <a:xfrm flipV="1">
                      <a:off x="3303118" y="2365018"/>
                      <a:ext cx="687637" cy="10596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  <a:prstDash val="dash"/>
                      <a:headEnd type="none" w="med" len="med"/>
                      <a:tailEnd type="triangl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8" name="文本框 97"/>
                    <p:cNvSpPr txBox="1"/>
                    <p:nvPr/>
                  </p:nvSpPr>
                  <p:spPr>
                    <a:xfrm>
                      <a:off x="2632272" y="1691862"/>
                      <a:ext cx="927317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1000" dirty="0" smtClean="0"/>
                        <a:t>Stored</a:t>
                      </a:r>
                    </a:p>
                    <a:p>
                      <a:r>
                        <a:rPr lang="en-US" altLang="zh-CN" sz="1000" dirty="0" smtClean="0"/>
                        <a:t>beam</a:t>
                      </a:r>
                      <a:endParaRPr lang="zh-CN" altLang="en-US" sz="1000" dirty="0"/>
                    </a:p>
                  </p:txBody>
                </p:sp>
                <p:sp>
                  <p:nvSpPr>
                    <p:cNvPr id="99" name="文本框 98"/>
                    <p:cNvSpPr txBox="1"/>
                    <p:nvPr/>
                  </p:nvSpPr>
                  <p:spPr>
                    <a:xfrm>
                      <a:off x="2632272" y="2222663"/>
                      <a:ext cx="927317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1000" dirty="0" smtClean="0"/>
                        <a:t>Injected</a:t>
                      </a:r>
                    </a:p>
                    <a:p>
                      <a:r>
                        <a:rPr lang="en-US" altLang="zh-CN" sz="1000" dirty="0" smtClean="0"/>
                        <a:t>beam</a:t>
                      </a:r>
                      <a:endParaRPr lang="zh-CN" altLang="en-US" sz="1000" dirty="0"/>
                    </a:p>
                  </p:txBody>
                </p:sp>
              </p:grpSp>
              <p:sp>
                <p:nvSpPr>
                  <p:cNvPr id="90" name="文本框 89"/>
                  <p:cNvSpPr txBox="1"/>
                  <p:nvPr/>
                </p:nvSpPr>
                <p:spPr>
                  <a:xfrm>
                    <a:off x="5623417" y="2076804"/>
                    <a:ext cx="595098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000" dirty="0" smtClean="0"/>
                      <a:t>septum</a:t>
                    </a:r>
                    <a:endParaRPr lang="zh-CN" altLang="en-US" sz="1000" dirty="0"/>
                  </a:p>
                </p:txBody>
              </p:sp>
            </p:grpSp>
            <p:sp>
              <p:nvSpPr>
                <p:cNvPr id="85" name="矩形 84"/>
                <p:cNvSpPr/>
                <p:nvPr/>
              </p:nvSpPr>
              <p:spPr>
                <a:xfrm>
                  <a:off x="4860032" y="1368859"/>
                  <a:ext cx="692818" cy="2462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sz="1000" b="1" dirty="0">
                      <a:ea typeface="宋体" panose="02010600030101010101" pitchFamily="2" charset="-122"/>
                      <a:cs typeface="Times New Roman" panose="02020603050405020304" pitchFamily="18" charset="0"/>
                    </a:rPr>
                    <a:t>Side</a:t>
                  </a:r>
                  <a:r>
                    <a:rPr lang="en-US" altLang="zh-CN" sz="1000" b="1" dirty="0" smtClean="0">
                      <a:ea typeface="宋体" panose="02010600030101010101" pitchFamily="2" charset="-122"/>
                      <a:cs typeface="Times New Roman" panose="02020603050405020304" pitchFamily="18" charset="0"/>
                    </a:rPr>
                    <a:t> view</a:t>
                  </a:r>
                  <a:endParaRPr lang="zh-CN" altLang="en-US" sz="1000" b="1" dirty="0"/>
                </a:p>
              </p:txBody>
            </p:sp>
            <p:sp>
              <p:nvSpPr>
                <p:cNvPr id="86" name="矩形 85"/>
                <p:cNvSpPr/>
                <p:nvPr/>
              </p:nvSpPr>
              <p:spPr>
                <a:xfrm>
                  <a:off x="6228184" y="1398286"/>
                  <a:ext cx="649537" cy="2462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zh-CN" altLang="en-US" sz="1000" b="1" dirty="0" smtClean="0"/>
                    <a:t>（</a:t>
                  </a:r>
                  <a:r>
                    <a:rPr lang="en-US" altLang="zh-CN" sz="1000" b="1" dirty="0" smtClean="0"/>
                    <a:t>mm</a:t>
                  </a:r>
                  <a:r>
                    <a:rPr lang="zh-CN" altLang="en-US" sz="1000" b="1" dirty="0" smtClean="0"/>
                    <a:t>）</a:t>
                  </a:r>
                  <a:endParaRPr lang="zh-CN" altLang="en-US" sz="1000" b="1" dirty="0"/>
                </a:p>
              </p:txBody>
            </p:sp>
            <p:sp>
              <p:nvSpPr>
                <p:cNvPr id="87" name="椭圆 86"/>
                <p:cNvSpPr/>
                <p:nvPr/>
              </p:nvSpPr>
              <p:spPr>
                <a:xfrm>
                  <a:off x="5546922" y="2341782"/>
                  <a:ext cx="72008" cy="65389"/>
                </a:xfrm>
                <a:prstGeom prst="ellips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8" name="椭圆 87"/>
                <p:cNvSpPr/>
                <p:nvPr/>
              </p:nvSpPr>
              <p:spPr>
                <a:xfrm>
                  <a:off x="5540572" y="2019546"/>
                  <a:ext cx="72008" cy="65389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81" name="矩形 80"/>
            <p:cNvSpPr/>
            <p:nvPr/>
          </p:nvSpPr>
          <p:spPr>
            <a:xfrm>
              <a:off x="2876018" y="6020682"/>
              <a:ext cx="45236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altLang="zh-CN" sz="1000" kern="0" dirty="0" smtClean="0"/>
                <a:t>-50.0</a:t>
              </a:r>
              <a:endParaRPr lang="zh-CN" altLang="zh-CN" sz="1000" kern="100" dirty="0"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2352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 smtClean="0"/>
              <a:t>LSM physics design for DR</a:t>
            </a:r>
            <a:endParaRPr lang="zh-CN" altLang="en-US" sz="3200" dirty="0"/>
          </a:p>
        </p:txBody>
      </p:sp>
      <p:grpSp>
        <p:nvGrpSpPr>
          <p:cNvPr id="35" name="组合 34"/>
          <p:cNvGrpSpPr/>
          <p:nvPr/>
        </p:nvGrpSpPr>
        <p:grpSpPr>
          <a:xfrm>
            <a:off x="3360905" y="3901167"/>
            <a:ext cx="3079139" cy="2177279"/>
            <a:chOff x="558678" y="3760622"/>
            <a:chExt cx="3413505" cy="2413711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3299" t="24667" r="11701" b="19000"/>
            <a:stretch/>
          </p:blipFill>
          <p:spPr>
            <a:xfrm>
              <a:off x="635313" y="3824621"/>
              <a:ext cx="3336870" cy="2349712"/>
            </a:xfrm>
            <a:prstGeom prst="rect">
              <a:avLst/>
            </a:prstGeom>
          </p:spPr>
        </p:pic>
        <p:cxnSp>
          <p:nvCxnSpPr>
            <p:cNvPr id="17" name="直接连接符 16"/>
            <p:cNvCxnSpPr/>
            <p:nvPr/>
          </p:nvCxnSpPr>
          <p:spPr>
            <a:xfrm flipV="1">
              <a:off x="1710010" y="4197511"/>
              <a:ext cx="253164" cy="1980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1963174" y="4191345"/>
              <a:ext cx="1184030" cy="616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矩形 21"/>
            <p:cNvSpPr/>
            <p:nvPr/>
          </p:nvSpPr>
          <p:spPr>
            <a:xfrm>
              <a:off x="1694569" y="3760622"/>
              <a:ext cx="1789428" cy="4435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000" dirty="0">
                  <a:latin typeface="+mn-ea"/>
                </a:rPr>
                <a:t>Stored beam </a:t>
              </a:r>
              <a:r>
                <a:rPr lang="en-US" altLang="zh-CN" sz="1000" dirty="0" smtClean="0">
                  <a:latin typeface="+mn-ea"/>
                </a:rPr>
                <a:t>chamber</a:t>
              </a:r>
            </a:p>
            <a:p>
              <a:pPr algn="ctr"/>
              <a:r>
                <a:rPr lang="en-US" altLang="zh-CN" sz="1000" dirty="0" smtClean="0">
                  <a:latin typeface="+mn-ea"/>
                </a:rPr>
                <a:t>(VP,FeCoV,1J22) </a:t>
              </a:r>
              <a:endParaRPr lang="zh-CN" altLang="en-US" sz="1000" dirty="0"/>
            </a:p>
          </p:txBody>
        </p:sp>
        <p:sp>
          <p:nvSpPr>
            <p:cNvPr id="23" name="矩形 22"/>
            <p:cNvSpPr/>
            <p:nvPr/>
          </p:nvSpPr>
          <p:spPr>
            <a:xfrm>
              <a:off x="558678" y="5077990"/>
              <a:ext cx="163217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000" dirty="0" smtClean="0">
                  <a:latin typeface="+mn-ea"/>
                </a:rPr>
                <a:t>Injected beam chamber</a:t>
              </a:r>
            </a:p>
            <a:p>
              <a:pPr algn="ctr"/>
              <a:r>
                <a:rPr lang="en-US" altLang="zh-CN" sz="1000" dirty="0" smtClean="0">
                  <a:latin typeface="+mn-ea"/>
                </a:rPr>
                <a:t>(SS, 316L) </a:t>
              </a:r>
              <a:endParaRPr lang="zh-CN" altLang="en-US" sz="1000" dirty="0"/>
            </a:p>
          </p:txBody>
        </p:sp>
        <p:cxnSp>
          <p:nvCxnSpPr>
            <p:cNvPr id="24" name="直接连接符 23"/>
            <p:cNvCxnSpPr/>
            <p:nvPr/>
          </p:nvCxnSpPr>
          <p:spPr>
            <a:xfrm>
              <a:off x="1003441" y="5445224"/>
              <a:ext cx="82684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flipV="1">
              <a:off x="1828023" y="5133554"/>
              <a:ext cx="504056" cy="31568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组合 35"/>
          <p:cNvGrpSpPr/>
          <p:nvPr/>
        </p:nvGrpSpPr>
        <p:grpSpPr>
          <a:xfrm>
            <a:off x="107191" y="3569009"/>
            <a:ext cx="3312681" cy="2637946"/>
            <a:chOff x="467544" y="1052736"/>
            <a:chExt cx="3672408" cy="292440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67544" y="1052736"/>
              <a:ext cx="3672408" cy="2924403"/>
            </a:xfrm>
            <a:prstGeom prst="rect">
              <a:avLst/>
            </a:prstGeom>
          </p:spPr>
        </p:pic>
        <p:cxnSp>
          <p:nvCxnSpPr>
            <p:cNvPr id="13" name="直接箭头连接符 12"/>
            <p:cNvCxnSpPr/>
            <p:nvPr/>
          </p:nvCxnSpPr>
          <p:spPr>
            <a:xfrm>
              <a:off x="899592" y="1340768"/>
              <a:ext cx="3072591" cy="1728192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任意多边形 14"/>
            <p:cNvSpPr/>
            <p:nvPr/>
          </p:nvSpPr>
          <p:spPr>
            <a:xfrm rot="920769">
              <a:off x="587225" y="2027468"/>
              <a:ext cx="3502805" cy="687652"/>
            </a:xfrm>
            <a:custGeom>
              <a:avLst/>
              <a:gdLst>
                <a:gd name="connsiteX0" fmla="*/ 0 w 2294466"/>
                <a:gd name="connsiteY0" fmla="*/ 0 h 787400"/>
                <a:gd name="connsiteX1" fmla="*/ 1075266 w 2294466"/>
                <a:gd name="connsiteY1" fmla="*/ 279400 h 787400"/>
                <a:gd name="connsiteX2" fmla="*/ 2294466 w 2294466"/>
                <a:gd name="connsiteY2" fmla="*/ 787400 h 78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94466" h="787400">
                  <a:moveTo>
                    <a:pt x="0" y="0"/>
                  </a:moveTo>
                  <a:cubicBezTo>
                    <a:pt x="346427" y="74083"/>
                    <a:pt x="692855" y="148167"/>
                    <a:pt x="1075266" y="279400"/>
                  </a:cubicBezTo>
                  <a:cubicBezTo>
                    <a:pt x="1457677" y="410633"/>
                    <a:pt x="1876071" y="599016"/>
                    <a:pt x="2294466" y="787400"/>
                  </a:cubicBezTo>
                </a:path>
              </a:pathLst>
            </a:custGeom>
            <a:noFill/>
            <a:ln w="28575">
              <a:solidFill>
                <a:srgbClr val="CC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6" name="直接连接符 25"/>
            <p:cNvCxnSpPr/>
            <p:nvPr/>
          </p:nvCxnSpPr>
          <p:spPr>
            <a:xfrm flipV="1">
              <a:off x="1398514" y="3243266"/>
              <a:ext cx="504056" cy="31568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>
              <a:off x="571668" y="3558952"/>
              <a:ext cx="82684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矩形 27"/>
            <p:cNvSpPr/>
            <p:nvPr/>
          </p:nvSpPr>
          <p:spPr>
            <a:xfrm>
              <a:off x="536891" y="3351234"/>
              <a:ext cx="89640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000" dirty="0" smtClean="0">
                  <a:latin typeface="+mn-ea"/>
                </a:rPr>
                <a:t>Yoke (</a:t>
              </a:r>
              <a:r>
                <a:rPr lang="en-US" altLang="zh-CN" sz="1000" dirty="0">
                  <a:latin typeface="+mn-ea"/>
                </a:rPr>
                <a:t>DT4</a:t>
              </a:r>
              <a:r>
                <a:rPr lang="en-US" altLang="zh-CN" sz="1000" dirty="0" smtClean="0">
                  <a:latin typeface="+mn-ea"/>
                </a:rPr>
                <a:t>) </a:t>
              </a:r>
              <a:endParaRPr lang="zh-CN" altLang="en-US" sz="1000" dirty="0"/>
            </a:p>
          </p:txBody>
        </p:sp>
        <p:cxnSp>
          <p:nvCxnSpPr>
            <p:cNvPr id="29" name="直接连接符 28"/>
            <p:cNvCxnSpPr/>
            <p:nvPr/>
          </p:nvCxnSpPr>
          <p:spPr>
            <a:xfrm flipV="1">
              <a:off x="2225360" y="3411525"/>
              <a:ext cx="714583" cy="4564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>
              <a:off x="1398514" y="3868001"/>
              <a:ext cx="82684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矩形 31"/>
            <p:cNvSpPr/>
            <p:nvPr/>
          </p:nvSpPr>
          <p:spPr>
            <a:xfrm>
              <a:off x="1231981" y="3682062"/>
              <a:ext cx="1090363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000" dirty="0" smtClean="0">
                  <a:latin typeface="+mn-ea"/>
                </a:rPr>
                <a:t>Winding (96T) </a:t>
              </a:r>
              <a:endParaRPr lang="zh-CN" altLang="en-US" sz="1000" dirty="0"/>
            </a:p>
          </p:txBody>
        </p:sp>
        <p:sp>
          <p:nvSpPr>
            <p:cNvPr id="33" name="矩形 32"/>
            <p:cNvSpPr/>
            <p:nvPr/>
          </p:nvSpPr>
          <p:spPr>
            <a:xfrm>
              <a:off x="1231981" y="1376211"/>
              <a:ext cx="1013419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000" dirty="0">
                  <a:latin typeface="+mn-ea"/>
                </a:rPr>
                <a:t>Stored beam </a:t>
              </a:r>
              <a:endParaRPr lang="zh-CN" altLang="en-US" sz="1000" dirty="0"/>
            </a:p>
          </p:txBody>
        </p:sp>
        <p:sp>
          <p:nvSpPr>
            <p:cNvPr id="34" name="矩形 33"/>
            <p:cNvSpPr/>
            <p:nvPr/>
          </p:nvSpPr>
          <p:spPr>
            <a:xfrm>
              <a:off x="1231981" y="1976364"/>
              <a:ext cx="78739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000" dirty="0" smtClean="0">
                  <a:latin typeface="+mn-ea"/>
                </a:rPr>
                <a:t>Inj. </a:t>
              </a:r>
              <a:r>
                <a:rPr lang="en-US" altLang="zh-CN" sz="1000" dirty="0">
                  <a:latin typeface="+mn-ea"/>
                </a:rPr>
                <a:t>beam </a:t>
              </a:r>
              <a:endParaRPr lang="zh-CN" altLang="en-US" sz="1000" dirty="0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152464" y="1104178"/>
            <a:ext cx="2979376" cy="2347894"/>
            <a:chOff x="114143" y="1093365"/>
            <a:chExt cx="3085563" cy="2431574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143" y="1093365"/>
              <a:ext cx="3085563" cy="2431574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015016" y="3078939"/>
              <a:ext cx="1584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Exit of LSM</a:t>
              </a:r>
              <a:endParaRPr lang="zh-CN" altLang="en-US" dirty="0"/>
            </a:p>
          </p:txBody>
        </p:sp>
      </p:grpSp>
      <p:sp>
        <p:nvSpPr>
          <p:cNvPr id="6" name="标题 1"/>
          <p:cNvSpPr txBox="1">
            <a:spLocks/>
          </p:cNvSpPr>
          <p:nvPr/>
        </p:nvSpPr>
        <p:spPr>
          <a:xfrm>
            <a:off x="6378222" y="1099639"/>
            <a:ext cx="2896646" cy="4678593"/>
          </a:xfrm>
          <a:prstGeom prst="rect">
            <a:avLst/>
          </a:prstGeom>
        </p:spPr>
        <p:txBody>
          <a:bodyPr vert="horz" lIns="68580" tIns="34290" rIns="68580" bIns="3429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1778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400" dirty="0" smtClean="0">
                <a:solidFill>
                  <a:srgbClr val="0000FF"/>
                </a:solidFill>
                <a:latin typeface="+mn-ea"/>
                <a:ea typeface="+mn-ea"/>
              </a:rPr>
              <a:t>Stored beam pipe(VP) inner   </a:t>
            </a:r>
          </a:p>
          <a:p>
            <a:pPr algn="l">
              <a:lnSpc>
                <a:spcPct val="150000"/>
              </a:lnSpc>
            </a:pPr>
            <a:r>
              <a:rPr lang="en-US" altLang="zh-CN" sz="1400" dirty="0">
                <a:solidFill>
                  <a:srgbClr val="0000FF"/>
                </a:solidFill>
                <a:latin typeface="+mn-ea"/>
                <a:ea typeface="+mn-ea"/>
              </a:rPr>
              <a:t> </a:t>
            </a:r>
            <a:r>
              <a:rPr lang="en-US" altLang="zh-CN" sz="1400" dirty="0" smtClean="0">
                <a:solidFill>
                  <a:srgbClr val="0000FF"/>
                </a:solidFill>
                <a:latin typeface="+mn-ea"/>
                <a:ea typeface="+mn-ea"/>
              </a:rPr>
              <a:t>   diameter= ø22mm, </a:t>
            </a:r>
          </a:p>
          <a:p>
            <a:pPr algn="l">
              <a:lnSpc>
                <a:spcPct val="150000"/>
              </a:lnSpc>
            </a:pPr>
            <a:r>
              <a:rPr lang="en-US" altLang="zh-CN" sz="1400" dirty="0">
                <a:solidFill>
                  <a:srgbClr val="0000FF"/>
                </a:solidFill>
                <a:latin typeface="+mn-ea"/>
                <a:ea typeface="+mn-ea"/>
              </a:rPr>
              <a:t> </a:t>
            </a:r>
            <a:r>
              <a:rPr lang="en-US" altLang="zh-CN" sz="1400" dirty="0" smtClean="0">
                <a:solidFill>
                  <a:srgbClr val="0000FF"/>
                </a:solidFill>
                <a:latin typeface="+mn-ea"/>
                <a:ea typeface="+mn-ea"/>
              </a:rPr>
              <a:t>   Thickness=2mm</a:t>
            </a:r>
          </a:p>
          <a:p>
            <a:pPr indent="1778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400" dirty="0" smtClean="0">
                <a:solidFill>
                  <a:srgbClr val="0000FF"/>
                </a:solidFill>
                <a:latin typeface="+mn-ea"/>
                <a:ea typeface="+mn-ea"/>
              </a:rPr>
              <a:t>Injected beam pipe (SS): </a:t>
            </a:r>
          </a:p>
          <a:p>
            <a:pPr algn="l">
              <a:lnSpc>
                <a:spcPct val="150000"/>
              </a:lnSpc>
            </a:pPr>
            <a:r>
              <a:rPr lang="en-US" altLang="zh-CN" sz="1400" dirty="0">
                <a:solidFill>
                  <a:srgbClr val="0000FF"/>
                </a:solidFill>
                <a:latin typeface="+mn-ea"/>
                <a:ea typeface="+mn-ea"/>
              </a:rPr>
              <a:t> </a:t>
            </a:r>
            <a:r>
              <a:rPr lang="en-US" altLang="zh-CN" sz="1400" dirty="0" smtClean="0">
                <a:solidFill>
                  <a:srgbClr val="0000FF"/>
                </a:solidFill>
                <a:latin typeface="+mn-ea"/>
                <a:ea typeface="+mn-ea"/>
              </a:rPr>
              <a:t>   W=41mm, H=19mm, </a:t>
            </a:r>
          </a:p>
          <a:p>
            <a:pPr algn="l">
              <a:lnSpc>
                <a:spcPct val="150000"/>
              </a:lnSpc>
            </a:pPr>
            <a:r>
              <a:rPr lang="en-US" altLang="zh-CN" sz="1400" dirty="0">
                <a:solidFill>
                  <a:srgbClr val="0000FF"/>
                </a:solidFill>
                <a:latin typeface="+mn-ea"/>
                <a:ea typeface="+mn-ea"/>
              </a:rPr>
              <a:t> </a:t>
            </a:r>
            <a:r>
              <a:rPr lang="en-US" altLang="zh-CN" sz="1400" dirty="0" smtClean="0">
                <a:solidFill>
                  <a:srgbClr val="0000FF"/>
                </a:solidFill>
                <a:latin typeface="+mn-ea"/>
                <a:ea typeface="+mn-ea"/>
              </a:rPr>
              <a:t>   Thickness=1mm</a:t>
            </a:r>
          </a:p>
          <a:p>
            <a:pPr indent="1778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400" dirty="0" smtClean="0">
                <a:solidFill>
                  <a:srgbClr val="0000FF"/>
                </a:solidFill>
                <a:latin typeface="+mn-ea"/>
                <a:ea typeface="+mn-ea"/>
              </a:rPr>
              <a:t>Septum  </a:t>
            </a:r>
          </a:p>
          <a:p>
            <a:pPr algn="l">
              <a:lnSpc>
                <a:spcPct val="150000"/>
              </a:lnSpc>
            </a:pPr>
            <a:r>
              <a:rPr lang="en-US" altLang="zh-CN" sz="1400" dirty="0">
                <a:solidFill>
                  <a:srgbClr val="0000FF"/>
                </a:solidFill>
                <a:latin typeface="+mn-ea"/>
                <a:ea typeface="+mn-ea"/>
              </a:rPr>
              <a:t> </a:t>
            </a:r>
            <a:r>
              <a:rPr lang="en-US" altLang="zh-CN" sz="1400" dirty="0" smtClean="0">
                <a:solidFill>
                  <a:srgbClr val="0000FF"/>
                </a:solidFill>
                <a:latin typeface="+mn-ea"/>
                <a:ea typeface="+mn-ea"/>
              </a:rPr>
              <a:t>   Thickness=2+1+0.5=3.5mm</a:t>
            </a:r>
            <a:endParaRPr lang="en-US" altLang="zh-CN" sz="1400" dirty="0">
              <a:solidFill>
                <a:srgbClr val="0000FF"/>
              </a:solidFill>
              <a:latin typeface="+mn-ea"/>
              <a:ea typeface="+mn-ea"/>
            </a:endParaRPr>
          </a:p>
          <a:p>
            <a:pPr indent="1778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400" dirty="0" smtClean="0">
                <a:solidFill>
                  <a:srgbClr val="0000FF"/>
                </a:solidFill>
                <a:latin typeface="+mn-ea"/>
                <a:ea typeface="+mn-ea"/>
              </a:rPr>
              <a:t>Magnet gap: 22mm</a:t>
            </a:r>
            <a:endParaRPr lang="en-US" altLang="zh-CN" sz="1400" dirty="0">
              <a:solidFill>
                <a:srgbClr val="0000FF"/>
              </a:solidFill>
              <a:latin typeface="+mn-ea"/>
              <a:ea typeface="+mn-ea"/>
            </a:endParaRPr>
          </a:p>
          <a:p>
            <a:pPr indent="1778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400" dirty="0" smtClean="0">
                <a:solidFill>
                  <a:srgbClr val="0000FF"/>
                </a:solidFill>
                <a:latin typeface="+mn-ea"/>
                <a:ea typeface="+mn-ea"/>
              </a:rPr>
              <a:t>Winding: </a:t>
            </a:r>
          </a:p>
          <a:p>
            <a:pPr algn="l">
              <a:lnSpc>
                <a:spcPct val="150000"/>
              </a:lnSpc>
            </a:pPr>
            <a:r>
              <a:rPr lang="en-US" altLang="zh-CN" sz="1400" dirty="0" smtClean="0">
                <a:solidFill>
                  <a:srgbClr val="0000FF"/>
                </a:solidFill>
                <a:latin typeface="+mn-ea"/>
              </a:rPr>
              <a:t>    W=70mm,H=105mm,T=96</a:t>
            </a:r>
            <a:endParaRPr lang="en-US" altLang="zh-CN" sz="1400" dirty="0">
              <a:solidFill>
                <a:srgbClr val="0000FF"/>
              </a:solidFill>
              <a:latin typeface="+mn-ea"/>
            </a:endParaRPr>
          </a:p>
          <a:p>
            <a:pPr indent="1778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400" dirty="0" smtClean="0">
                <a:solidFill>
                  <a:srgbClr val="0000FF"/>
                </a:solidFill>
                <a:latin typeface="+mn-ea"/>
                <a:ea typeface="+mn-ea"/>
              </a:rPr>
              <a:t>Exciting current=166A</a:t>
            </a:r>
          </a:p>
          <a:p>
            <a:pPr indent="1778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400" dirty="0" smtClean="0">
                <a:solidFill>
                  <a:srgbClr val="0000FF"/>
                </a:solidFill>
                <a:latin typeface="+mn-ea"/>
                <a:ea typeface="+mn-ea"/>
              </a:rPr>
              <a:t>Inductance=0.0228H</a:t>
            </a:r>
            <a:endParaRPr lang="en-US" altLang="zh-CN" sz="1400" dirty="0">
              <a:solidFill>
                <a:srgbClr val="0000FF"/>
              </a:solidFill>
              <a:latin typeface="+mn-ea"/>
              <a:ea typeface="+mn-ea"/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546070" y="4741204"/>
            <a:ext cx="191591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altLang="zh-CN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700×344×268mm</a:t>
            </a:r>
            <a:endParaRPr lang="en-US" altLang="zh-CN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fontAlgn="ctr"/>
            <a:endParaRPr lang="en-US" altLang="zh-CN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 fontAlgn="ctr"/>
            <a:endParaRPr lang="en-US" altLang="zh-CN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3213609" y="1074243"/>
            <a:ext cx="3383755" cy="2247417"/>
            <a:chOff x="3213609" y="1074243"/>
            <a:chExt cx="3383755" cy="2247417"/>
          </a:xfrm>
        </p:grpSpPr>
        <p:grpSp>
          <p:nvGrpSpPr>
            <p:cNvPr id="3" name="组合 2"/>
            <p:cNvGrpSpPr/>
            <p:nvPr/>
          </p:nvGrpSpPr>
          <p:grpSpPr>
            <a:xfrm>
              <a:off x="3213609" y="1074243"/>
              <a:ext cx="3383755" cy="2247417"/>
              <a:chOff x="10002199" y="2248696"/>
              <a:chExt cx="3645080" cy="2420984"/>
            </a:xfrm>
          </p:grpSpPr>
          <p:grpSp>
            <p:nvGrpSpPr>
              <p:cNvPr id="63" name="组合 62"/>
              <p:cNvGrpSpPr/>
              <p:nvPr/>
            </p:nvGrpSpPr>
            <p:grpSpPr>
              <a:xfrm rot="10800000">
                <a:off x="10486126" y="3267335"/>
                <a:ext cx="2118454" cy="716423"/>
                <a:chOff x="1043608" y="4502492"/>
                <a:chExt cx="2160240" cy="644440"/>
              </a:xfrm>
            </p:grpSpPr>
            <p:sp>
              <p:nvSpPr>
                <p:cNvPr id="70" name="圆角矩形 69"/>
                <p:cNvSpPr/>
                <p:nvPr/>
              </p:nvSpPr>
              <p:spPr>
                <a:xfrm>
                  <a:off x="1667382" y="4502492"/>
                  <a:ext cx="1016687" cy="408317"/>
                </a:xfrm>
                <a:prstGeom prst="roundRect">
                  <a:avLst/>
                </a:prstGeom>
                <a:noFill/>
                <a:ln w="952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1" name="矩形 70"/>
                <p:cNvSpPr/>
                <p:nvPr/>
              </p:nvSpPr>
              <p:spPr>
                <a:xfrm>
                  <a:off x="1043608" y="5021968"/>
                  <a:ext cx="2160240" cy="12496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64" name="矩形 63"/>
              <p:cNvSpPr/>
              <p:nvPr/>
            </p:nvSpPr>
            <p:spPr>
              <a:xfrm rot="10800000">
                <a:off x="10070419" y="4114879"/>
                <a:ext cx="2957486" cy="554801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65" name="矩形 64"/>
              <p:cNvSpPr/>
              <p:nvPr/>
            </p:nvSpPr>
            <p:spPr>
              <a:xfrm rot="10800000">
                <a:off x="10070419" y="4047980"/>
                <a:ext cx="2957486" cy="66900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矩形 65"/>
              <p:cNvSpPr/>
              <p:nvPr/>
            </p:nvSpPr>
            <p:spPr>
              <a:xfrm rot="10800000">
                <a:off x="10070419" y="2306473"/>
                <a:ext cx="2957486" cy="1133649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67" name="椭圆 66"/>
              <p:cNvSpPr/>
              <p:nvPr/>
            </p:nvSpPr>
            <p:spPr>
              <a:xfrm rot="10800000">
                <a:off x="11105454" y="2420676"/>
                <a:ext cx="887417" cy="875883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68" name="椭圆 67"/>
              <p:cNvSpPr/>
              <p:nvPr/>
            </p:nvSpPr>
            <p:spPr>
              <a:xfrm rot="10800000">
                <a:off x="11421883" y="3714325"/>
                <a:ext cx="188384" cy="84301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69" name="椭圆 68"/>
              <p:cNvSpPr/>
              <p:nvPr/>
            </p:nvSpPr>
            <p:spPr>
              <a:xfrm rot="10800000">
                <a:off x="11448597" y="2835071"/>
                <a:ext cx="188383" cy="8430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文本框 57"/>
              <p:cNvSpPr txBox="1"/>
              <p:nvPr/>
            </p:nvSpPr>
            <p:spPr>
              <a:xfrm>
                <a:off x="10916759" y="3704043"/>
                <a:ext cx="1471157" cy="3315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b="1" dirty="0"/>
                  <a:t>Injected </a:t>
                </a:r>
                <a:r>
                  <a:rPr lang="en-US" altLang="zh-CN" sz="1400" b="1" dirty="0" smtClean="0"/>
                  <a:t>beam</a:t>
                </a:r>
                <a:endParaRPr lang="zh-CN" altLang="en-US" sz="1400" b="1" dirty="0"/>
              </a:p>
            </p:txBody>
          </p:sp>
          <p:sp>
            <p:nvSpPr>
              <p:cNvPr id="59" name="文本框 58"/>
              <p:cNvSpPr txBox="1"/>
              <p:nvPr/>
            </p:nvSpPr>
            <p:spPr>
              <a:xfrm>
                <a:off x="11006334" y="2248696"/>
                <a:ext cx="1282955" cy="3315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b="1" dirty="0"/>
                  <a:t>Stored </a:t>
                </a:r>
                <a:r>
                  <a:rPr lang="en-US" altLang="zh-CN" sz="1400" b="1" dirty="0" smtClean="0"/>
                  <a:t>beam</a:t>
                </a:r>
                <a:endParaRPr lang="zh-CN" altLang="en-US" sz="1400" b="1" dirty="0"/>
              </a:p>
            </p:txBody>
          </p:sp>
          <p:sp>
            <p:nvSpPr>
              <p:cNvPr id="60" name="文本框 59"/>
              <p:cNvSpPr txBox="1"/>
              <p:nvPr/>
            </p:nvSpPr>
            <p:spPr>
              <a:xfrm>
                <a:off x="10017169" y="4222917"/>
                <a:ext cx="1710767" cy="4043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b="1" dirty="0"/>
                  <a:t>Magnet pole</a:t>
                </a:r>
                <a:endParaRPr lang="zh-CN" altLang="en-US" sz="1200" b="1" dirty="0"/>
              </a:p>
            </p:txBody>
          </p:sp>
          <p:sp>
            <p:nvSpPr>
              <p:cNvPr id="61" name="文本框 60"/>
              <p:cNvSpPr txBox="1"/>
              <p:nvPr/>
            </p:nvSpPr>
            <p:spPr>
              <a:xfrm>
                <a:off x="10885250" y="3945986"/>
                <a:ext cx="1486462" cy="2735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50" b="1" dirty="0"/>
                  <a:t>Installation margin</a:t>
                </a:r>
                <a:endParaRPr lang="zh-CN" altLang="en-US" sz="1050" b="1" dirty="0"/>
              </a:p>
            </p:txBody>
          </p:sp>
          <p:sp>
            <p:nvSpPr>
              <p:cNvPr id="62" name="文本框 61"/>
              <p:cNvSpPr txBox="1"/>
              <p:nvPr/>
            </p:nvSpPr>
            <p:spPr>
              <a:xfrm>
                <a:off x="10002199" y="2977676"/>
                <a:ext cx="984807" cy="457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b="1" dirty="0"/>
                  <a:t>Yoke</a:t>
                </a:r>
                <a:endParaRPr lang="zh-CN" altLang="en-US" sz="1200" b="1" dirty="0"/>
              </a:p>
            </p:txBody>
          </p:sp>
          <p:cxnSp>
            <p:nvCxnSpPr>
              <p:cNvPr id="50" name="直接连接符 49"/>
              <p:cNvCxnSpPr/>
              <p:nvPr/>
            </p:nvCxnSpPr>
            <p:spPr>
              <a:xfrm flipH="1" flipV="1">
                <a:off x="13031955" y="3439842"/>
                <a:ext cx="60121" cy="11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 flipH="1">
                <a:off x="11588292" y="3316121"/>
                <a:ext cx="1507833" cy="133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 flipH="1">
                <a:off x="11588294" y="3581635"/>
                <a:ext cx="1496750" cy="239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箭头连接符 52"/>
              <p:cNvCxnSpPr/>
              <p:nvPr/>
            </p:nvCxnSpPr>
            <p:spPr>
              <a:xfrm rot="10800000">
                <a:off x="13056168" y="3585158"/>
                <a:ext cx="0" cy="23776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箭头连接符 53"/>
              <p:cNvCxnSpPr/>
              <p:nvPr/>
            </p:nvCxnSpPr>
            <p:spPr>
              <a:xfrm rot="10800000" flipH="1" flipV="1">
                <a:off x="13066173" y="3087062"/>
                <a:ext cx="220" cy="22317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文本框 54"/>
              <p:cNvSpPr txBox="1"/>
              <p:nvPr/>
            </p:nvSpPr>
            <p:spPr>
              <a:xfrm>
                <a:off x="13012278" y="3419472"/>
                <a:ext cx="593497" cy="272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" b="1" dirty="0" smtClean="0"/>
                  <a:t>1mm</a:t>
                </a:r>
                <a:endParaRPr lang="zh-CN" altLang="en-US" sz="1000" b="1" dirty="0"/>
              </a:p>
            </p:txBody>
          </p:sp>
          <p:sp>
            <p:nvSpPr>
              <p:cNvPr id="56" name="文本框 55"/>
              <p:cNvSpPr txBox="1"/>
              <p:nvPr/>
            </p:nvSpPr>
            <p:spPr>
              <a:xfrm>
                <a:off x="13016883" y="3204772"/>
                <a:ext cx="630396" cy="2652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" b="1" dirty="0"/>
                  <a:t>2mm</a:t>
                </a:r>
                <a:endParaRPr lang="zh-CN" altLang="en-US" sz="1000" b="1" dirty="0"/>
              </a:p>
            </p:txBody>
          </p:sp>
          <p:sp>
            <p:nvSpPr>
              <p:cNvPr id="38" name="矩形 37"/>
              <p:cNvSpPr/>
              <p:nvPr/>
            </p:nvSpPr>
            <p:spPr>
              <a:xfrm rot="10800000">
                <a:off x="10071012" y="3439234"/>
                <a:ext cx="2957486" cy="45719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>
                <a:off x="12907349" y="3320697"/>
                <a:ext cx="719750" cy="2652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" b="1" dirty="0" smtClean="0"/>
                  <a:t>0.5mm</a:t>
                </a:r>
                <a:endParaRPr lang="zh-CN" altLang="en-US" sz="1000" b="1" dirty="0"/>
              </a:p>
            </p:txBody>
          </p:sp>
          <p:cxnSp>
            <p:nvCxnSpPr>
              <p:cNvPr id="40" name="直接连接符 39"/>
              <p:cNvCxnSpPr/>
              <p:nvPr/>
            </p:nvCxnSpPr>
            <p:spPr>
              <a:xfrm flipH="1">
                <a:off x="13026490" y="3484269"/>
                <a:ext cx="58554" cy="63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文本框 40"/>
              <p:cNvSpPr txBox="1"/>
              <p:nvPr/>
            </p:nvSpPr>
            <p:spPr>
              <a:xfrm>
                <a:off x="12760802" y="3765598"/>
                <a:ext cx="75745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" b="1" dirty="0" smtClean="0"/>
                  <a:t>3.5mm</a:t>
                </a:r>
                <a:endParaRPr lang="zh-CN" altLang="en-US" sz="1000" b="1" dirty="0"/>
              </a:p>
            </p:txBody>
          </p:sp>
          <p:cxnSp>
            <p:nvCxnSpPr>
              <p:cNvPr id="42" name="直接箭头连接符 41"/>
              <p:cNvCxnSpPr/>
              <p:nvPr/>
            </p:nvCxnSpPr>
            <p:spPr>
              <a:xfrm flipH="1">
                <a:off x="11971726" y="2494995"/>
                <a:ext cx="326889" cy="22709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 flipH="1">
                <a:off x="12289407" y="2497667"/>
                <a:ext cx="70295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文本框 43"/>
              <p:cNvSpPr txBox="1"/>
              <p:nvPr/>
            </p:nvSpPr>
            <p:spPr>
              <a:xfrm>
                <a:off x="12387916" y="2311752"/>
                <a:ext cx="96075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altLang="zh-CN" sz="1000" dirty="0"/>
                  <a:t>Φ</a:t>
                </a:r>
                <a:r>
                  <a:rPr lang="en-US" altLang="zh-CN" sz="1000" dirty="0" smtClean="0"/>
                  <a:t>22</a:t>
                </a:r>
                <a:r>
                  <a:rPr lang="en-US" altLang="zh-CN" sz="1000" b="1" dirty="0" smtClean="0"/>
                  <a:t>mm</a:t>
                </a:r>
                <a:endParaRPr lang="zh-CN" altLang="en-US" sz="1000" b="1" dirty="0"/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>
                <a:off x="10032151" y="3144223"/>
                <a:ext cx="105644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" b="1" dirty="0" smtClean="0"/>
                  <a:t>1J22</a:t>
                </a: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>
                <a:off x="10052491" y="3704791"/>
                <a:ext cx="105644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" b="1" dirty="0" smtClean="0"/>
                  <a:t>316L</a:t>
                </a:r>
              </a:p>
            </p:txBody>
          </p:sp>
          <p:cxnSp>
            <p:nvCxnSpPr>
              <p:cNvPr id="48" name="直接箭头连接符 47"/>
              <p:cNvCxnSpPr/>
              <p:nvPr/>
            </p:nvCxnSpPr>
            <p:spPr>
              <a:xfrm flipV="1">
                <a:off x="10484336" y="3773569"/>
                <a:ext cx="423683" cy="5433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3" name="文本框 72"/>
            <p:cNvSpPr txBox="1"/>
            <p:nvPr/>
          </p:nvSpPr>
          <p:spPr>
            <a:xfrm>
              <a:off x="5101264" y="2332132"/>
              <a:ext cx="9807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b="1" dirty="0" smtClean="0"/>
                <a:t>41×19mm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5874223" y="6477482"/>
            <a:ext cx="2677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u="sng" dirty="0" smtClean="0">
                <a:solidFill>
                  <a:schemeClr val="bg1"/>
                </a:solidFill>
              </a:rPr>
              <a:t>Contributed By </a:t>
            </a:r>
            <a:r>
              <a:rPr lang="en-US" altLang="zh-CN" u="sng" dirty="0" err="1" smtClean="0">
                <a:solidFill>
                  <a:schemeClr val="bg1"/>
                </a:solidFill>
              </a:rPr>
              <a:t>Yuwen</a:t>
            </a:r>
            <a:r>
              <a:rPr lang="en-US" altLang="zh-CN" u="sng" dirty="0" smtClean="0">
                <a:solidFill>
                  <a:schemeClr val="bg1"/>
                </a:solidFill>
              </a:rPr>
              <a:t> Wu</a:t>
            </a:r>
            <a:endParaRPr lang="zh-CN" altLang="en-US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52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3D simulation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l="49965" t="14667" r="15035" b="9000"/>
          <a:stretch/>
        </p:blipFill>
        <p:spPr>
          <a:xfrm>
            <a:off x="683568" y="1053009"/>
            <a:ext cx="3792839" cy="25850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/>
          <a:srcRect l="51319" t="12667" r="10452" b="29000"/>
          <a:stretch/>
        </p:blipFill>
        <p:spPr>
          <a:xfrm>
            <a:off x="4572000" y="1064362"/>
            <a:ext cx="4176464" cy="241663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195133" y="1749181"/>
            <a:ext cx="3286605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50" dirty="0" smtClean="0">
                <a:solidFill>
                  <a:srgbClr val="FF0000"/>
                </a:solidFill>
              </a:rPr>
              <a:t>Stored beam vacuum chamber:1J22</a:t>
            </a:r>
            <a:endParaRPr lang="en-US" altLang="zh-CN" sz="1350" dirty="0">
              <a:solidFill>
                <a:srgbClr val="FF0000"/>
              </a:solidFill>
            </a:endParaRPr>
          </a:p>
          <a:p>
            <a:r>
              <a:rPr lang="en-US" altLang="zh-CN" sz="1350" dirty="0" smtClean="0">
                <a:solidFill>
                  <a:srgbClr val="FF0000"/>
                </a:solidFill>
              </a:rPr>
              <a:t>Center magnetic </a:t>
            </a:r>
            <a:r>
              <a:rPr lang="en-US" altLang="zh-CN" sz="1350" dirty="0">
                <a:solidFill>
                  <a:srgbClr val="FF0000"/>
                </a:solidFill>
              </a:rPr>
              <a:t>field intensity</a:t>
            </a:r>
            <a:r>
              <a:rPr lang="zh-CN" altLang="en-US" sz="1350" dirty="0" smtClean="0">
                <a:solidFill>
                  <a:srgbClr val="FF0000"/>
                </a:solidFill>
              </a:rPr>
              <a:t>：</a:t>
            </a:r>
            <a:r>
              <a:rPr lang="en-US" altLang="zh-CN" sz="1350" dirty="0">
                <a:solidFill>
                  <a:srgbClr val="FF0000"/>
                </a:solidFill>
              </a:rPr>
              <a:t>8836Gauss</a:t>
            </a:r>
          </a:p>
          <a:p>
            <a:r>
              <a:rPr lang="en-US" altLang="zh-CN" sz="1350" dirty="0" smtClean="0">
                <a:solidFill>
                  <a:srgbClr val="FF0000"/>
                </a:solidFill>
              </a:rPr>
              <a:t>Magnet effective length</a:t>
            </a:r>
            <a:r>
              <a:rPr lang="zh-CN" altLang="en-US" sz="1350" dirty="0" smtClean="0">
                <a:solidFill>
                  <a:srgbClr val="FF0000"/>
                </a:solidFill>
              </a:rPr>
              <a:t>：</a:t>
            </a:r>
            <a:r>
              <a:rPr lang="en-US" altLang="zh-CN" sz="1350" dirty="0">
                <a:solidFill>
                  <a:srgbClr val="FF0000"/>
                </a:solidFill>
              </a:rPr>
              <a:t>542mm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/>
          <a:srcRect l="51424" t="12333" r="10035" b="29667"/>
          <a:stretch/>
        </p:blipFill>
        <p:spPr>
          <a:xfrm>
            <a:off x="503799" y="3693916"/>
            <a:ext cx="3852177" cy="2543327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043608" y="4784996"/>
            <a:ext cx="2592288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350" dirty="0" smtClean="0">
                <a:solidFill>
                  <a:srgbClr val="FF0000"/>
                </a:solidFill>
              </a:rPr>
              <a:t>Vertical </a:t>
            </a:r>
            <a:r>
              <a:rPr lang="en-US" altLang="zh-CN" sz="1350" dirty="0">
                <a:solidFill>
                  <a:srgbClr val="FF0000"/>
                </a:solidFill>
              </a:rPr>
              <a:t>Leakage </a:t>
            </a:r>
            <a:r>
              <a:rPr lang="en-US" altLang="zh-CN" sz="1350" dirty="0" smtClean="0">
                <a:solidFill>
                  <a:srgbClr val="FF0000"/>
                </a:solidFill>
              </a:rPr>
              <a:t>field</a:t>
            </a:r>
            <a:r>
              <a:rPr lang="zh-CN" altLang="en-US" sz="1350" dirty="0" smtClean="0">
                <a:solidFill>
                  <a:srgbClr val="FF0000"/>
                </a:solidFill>
              </a:rPr>
              <a:t>：</a:t>
            </a:r>
            <a:r>
              <a:rPr lang="en-US" altLang="zh-CN" sz="1350" dirty="0">
                <a:solidFill>
                  <a:srgbClr val="FF0000"/>
                </a:solidFill>
              </a:rPr>
              <a:t>2.81E-04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/>
          <a:srcRect l="50972" t="12222" r="10417" b="29556"/>
          <a:stretch/>
        </p:blipFill>
        <p:spPr>
          <a:xfrm>
            <a:off x="4632886" y="3693582"/>
            <a:ext cx="4136526" cy="254373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5508104" y="4634955"/>
            <a:ext cx="266066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50" dirty="0" smtClean="0">
                <a:solidFill>
                  <a:srgbClr val="FF0000"/>
                </a:solidFill>
              </a:rPr>
              <a:t>Horizontal Leakage field</a:t>
            </a:r>
            <a:r>
              <a:rPr lang="zh-CN" altLang="en-US" sz="1350" dirty="0" smtClean="0">
                <a:solidFill>
                  <a:srgbClr val="FF0000"/>
                </a:solidFill>
              </a:rPr>
              <a:t>：</a:t>
            </a:r>
            <a:r>
              <a:rPr lang="en-US" altLang="zh-CN" sz="1350" dirty="0" smtClean="0">
                <a:solidFill>
                  <a:srgbClr val="FF0000"/>
                </a:solidFill>
              </a:rPr>
              <a:t>1.79E-06</a:t>
            </a:r>
            <a:endParaRPr lang="en-US" altLang="zh-CN" sz="135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6932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 smtClean="0"/>
              <a:t>LSM physics design for BST LE-Inj.</a:t>
            </a:r>
            <a:endParaRPr lang="zh-CN" altLang="en-US" sz="3200" dirty="0"/>
          </a:p>
        </p:txBody>
      </p:sp>
      <p:grpSp>
        <p:nvGrpSpPr>
          <p:cNvPr id="12" name="组合 11"/>
          <p:cNvGrpSpPr/>
          <p:nvPr/>
        </p:nvGrpSpPr>
        <p:grpSpPr>
          <a:xfrm>
            <a:off x="3344989" y="4046114"/>
            <a:ext cx="3183470" cy="1961622"/>
            <a:chOff x="3192434" y="3901167"/>
            <a:chExt cx="3183470" cy="1961622"/>
          </a:xfrm>
        </p:grpSpPr>
        <p:pic>
          <p:nvPicPr>
            <p:cNvPr id="74" name="图片 73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2111" t="24933" r="10222" b="21734"/>
            <a:stretch/>
          </p:blipFill>
          <p:spPr>
            <a:xfrm>
              <a:off x="3192434" y="3945036"/>
              <a:ext cx="3183470" cy="1917753"/>
            </a:xfrm>
            <a:prstGeom prst="rect">
              <a:avLst/>
            </a:prstGeom>
          </p:spPr>
        </p:pic>
        <p:cxnSp>
          <p:nvCxnSpPr>
            <p:cNvPr id="17" name="直接连接符 16"/>
            <p:cNvCxnSpPr/>
            <p:nvPr/>
          </p:nvCxnSpPr>
          <p:spPr>
            <a:xfrm flipV="1">
              <a:off x="4399460" y="4295261"/>
              <a:ext cx="228366" cy="17866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4627825" y="4289699"/>
              <a:ext cx="1068050" cy="55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矩形 21"/>
            <p:cNvSpPr/>
            <p:nvPr/>
          </p:nvSpPr>
          <p:spPr>
            <a:xfrm>
              <a:off x="4385531" y="3901167"/>
              <a:ext cx="161414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000" dirty="0">
                  <a:latin typeface="+mn-ea"/>
                </a:rPr>
                <a:t>Stored beam </a:t>
              </a:r>
              <a:r>
                <a:rPr lang="en-US" altLang="zh-CN" sz="1000" dirty="0" smtClean="0">
                  <a:latin typeface="+mn-ea"/>
                </a:rPr>
                <a:t>chamber</a:t>
              </a:r>
            </a:p>
            <a:p>
              <a:pPr algn="ctr"/>
              <a:r>
                <a:rPr lang="en-US" altLang="zh-CN" sz="1000" dirty="0" smtClean="0">
                  <a:latin typeface="+mn-ea"/>
                </a:rPr>
                <a:t>(VP,FeCoV,1J22) </a:t>
              </a:r>
              <a:endParaRPr lang="zh-CN" altLang="en-US" sz="1000" dirty="0"/>
            </a:p>
          </p:txBody>
        </p:sp>
        <p:sp>
          <p:nvSpPr>
            <p:cNvPr id="23" name="矩形 22"/>
            <p:cNvSpPr/>
            <p:nvPr/>
          </p:nvSpPr>
          <p:spPr>
            <a:xfrm>
              <a:off x="3360905" y="5089494"/>
              <a:ext cx="1472300" cy="3609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000" dirty="0" smtClean="0">
                  <a:latin typeface="+mn-ea"/>
                </a:rPr>
                <a:t>Injected beam chamber</a:t>
              </a:r>
            </a:p>
            <a:p>
              <a:pPr algn="ctr"/>
              <a:r>
                <a:rPr lang="en-US" altLang="zh-CN" sz="1000" dirty="0" smtClean="0">
                  <a:latin typeface="+mn-ea"/>
                </a:rPr>
                <a:t>(SS, 316L) </a:t>
              </a:r>
              <a:endParaRPr lang="zh-CN" altLang="en-US" sz="1000" dirty="0"/>
            </a:p>
          </p:txBody>
        </p:sp>
        <p:cxnSp>
          <p:nvCxnSpPr>
            <p:cNvPr id="24" name="直接连接符 23"/>
            <p:cNvCxnSpPr/>
            <p:nvPr/>
          </p:nvCxnSpPr>
          <p:spPr>
            <a:xfrm>
              <a:off x="3762102" y="5420756"/>
              <a:ext cx="74585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flipV="1">
              <a:off x="4505913" y="5139615"/>
              <a:ext cx="454682" cy="2847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标题 1"/>
          <p:cNvSpPr txBox="1">
            <a:spLocks/>
          </p:cNvSpPr>
          <p:nvPr/>
        </p:nvSpPr>
        <p:spPr>
          <a:xfrm>
            <a:off x="6378222" y="1099639"/>
            <a:ext cx="2896646" cy="4678593"/>
          </a:xfrm>
          <a:prstGeom prst="rect">
            <a:avLst/>
          </a:prstGeom>
        </p:spPr>
        <p:txBody>
          <a:bodyPr vert="horz" lIns="68580" tIns="34290" rIns="68580" bIns="3429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1778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400" dirty="0" smtClean="0">
                <a:solidFill>
                  <a:srgbClr val="0000FF"/>
                </a:solidFill>
                <a:latin typeface="+mn-ea"/>
                <a:ea typeface="+mn-ea"/>
              </a:rPr>
              <a:t>Stored beam pipe(VP) inner   </a:t>
            </a:r>
          </a:p>
          <a:p>
            <a:pPr algn="l">
              <a:lnSpc>
                <a:spcPct val="150000"/>
              </a:lnSpc>
            </a:pPr>
            <a:r>
              <a:rPr lang="en-US" altLang="zh-CN" sz="1400" dirty="0">
                <a:solidFill>
                  <a:srgbClr val="0000FF"/>
                </a:solidFill>
                <a:latin typeface="+mn-ea"/>
                <a:ea typeface="+mn-ea"/>
              </a:rPr>
              <a:t> </a:t>
            </a:r>
            <a:r>
              <a:rPr lang="en-US" altLang="zh-CN" sz="1400" dirty="0" smtClean="0">
                <a:solidFill>
                  <a:srgbClr val="0000FF"/>
                </a:solidFill>
                <a:latin typeface="+mn-ea"/>
                <a:ea typeface="+mn-ea"/>
              </a:rPr>
              <a:t>   diameter= ø55mm, </a:t>
            </a:r>
          </a:p>
          <a:p>
            <a:pPr algn="l">
              <a:lnSpc>
                <a:spcPct val="150000"/>
              </a:lnSpc>
            </a:pPr>
            <a:r>
              <a:rPr lang="en-US" altLang="zh-CN" sz="1400" dirty="0">
                <a:solidFill>
                  <a:srgbClr val="0000FF"/>
                </a:solidFill>
                <a:latin typeface="+mn-ea"/>
                <a:ea typeface="+mn-ea"/>
              </a:rPr>
              <a:t> </a:t>
            </a:r>
            <a:r>
              <a:rPr lang="en-US" altLang="zh-CN" sz="1400" dirty="0" smtClean="0">
                <a:solidFill>
                  <a:srgbClr val="0000FF"/>
                </a:solidFill>
                <a:latin typeface="+mn-ea"/>
                <a:ea typeface="+mn-ea"/>
              </a:rPr>
              <a:t>   Thickness=4mm</a:t>
            </a:r>
          </a:p>
          <a:p>
            <a:pPr indent="1778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400" dirty="0" smtClean="0">
                <a:solidFill>
                  <a:srgbClr val="0000FF"/>
                </a:solidFill>
                <a:latin typeface="+mn-ea"/>
                <a:ea typeface="+mn-ea"/>
              </a:rPr>
              <a:t>Injected beam pipe (SS): </a:t>
            </a:r>
          </a:p>
          <a:p>
            <a:pPr algn="l">
              <a:lnSpc>
                <a:spcPct val="150000"/>
              </a:lnSpc>
            </a:pPr>
            <a:r>
              <a:rPr lang="en-US" altLang="zh-CN" sz="1400" dirty="0">
                <a:solidFill>
                  <a:srgbClr val="0000FF"/>
                </a:solidFill>
                <a:latin typeface="+mn-ea"/>
                <a:ea typeface="+mn-ea"/>
              </a:rPr>
              <a:t> </a:t>
            </a:r>
            <a:r>
              <a:rPr lang="en-US" altLang="zh-CN" sz="1400" dirty="0" smtClean="0">
                <a:solidFill>
                  <a:srgbClr val="0000FF"/>
                </a:solidFill>
                <a:latin typeface="+mn-ea"/>
                <a:ea typeface="+mn-ea"/>
              </a:rPr>
              <a:t>   inner diameter=</a:t>
            </a:r>
            <a:r>
              <a:rPr lang="en-US" altLang="zh-CN" sz="1400" dirty="0" smtClean="0">
                <a:solidFill>
                  <a:srgbClr val="0000FF"/>
                </a:solidFill>
                <a:latin typeface="+mn-ea"/>
              </a:rPr>
              <a:t>ø29mm</a:t>
            </a:r>
            <a:r>
              <a:rPr lang="en-US" altLang="zh-CN" sz="1400" dirty="0" smtClean="0">
                <a:solidFill>
                  <a:srgbClr val="0000FF"/>
                </a:solidFill>
                <a:latin typeface="+mn-ea"/>
                <a:ea typeface="+mn-ea"/>
              </a:rPr>
              <a:t>, </a:t>
            </a:r>
          </a:p>
          <a:p>
            <a:pPr algn="l">
              <a:lnSpc>
                <a:spcPct val="150000"/>
              </a:lnSpc>
            </a:pPr>
            <a:r>
              <a:rPr lang="en-US" altLang="zh-CN" sz="1400" dirty="0">
                <a:solidFill>
                  <a:srgbClr val="0000FF"/>
                </a:solidFill>
                <a:latin typeface="+mn-ea"/>
                <a:ea typeface="+mn-ea"/>
              </a:rPr>
              <a:t> </a:t>
            </a:r>
            <a:r>
              <a:rPr lang="en-US" altLang="zh-CN" sz="1400" dirty="0" smtClean="0">
                <a:solidFill>
                  <a:srgbClr val="0000FF"/>
                </a:solidFill>
                <a:latin typeface="+mn-ea"/>
                <a:ea typeface="+mn-ea"/>
              </a:rPr>
              <a:t>   Thickness=1mm</a:t>
            </a:r>
          </a:p>
          <a:p>
            <a:pPr indent="1778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400" dirty="0" smtClean="0">
                <a:solidFill>
                  <a:srgbClr val="0000FF"/>
                </a:solidFill>
                <a:latin typeface="+mn-ea"/>
                <a:ea typeface="+mn-ea"/>
              </a:rPr>
              <a:t>Septum  </a:t>
            </a:r>
          </a:p>
          <a:p>
            <a:pPr algn="l">
              <a:lnSpc>
                <a:spcPct val="150000"/>
              </a:lnSpc>
            </a:pPr>
            <a:r>
              <a:rPr lang="en-US" altLang="zh-CN" sz="1400" dirty="0">
                <a:solidFill>
                  <a:srgbClr val="0000FF"/>
                </a:solidFill>
                <a:latin typeface="+mn-ea"/>
                <a:ea typeface="+mn-ea"/>
              </a:rPr>
              <a:t> </a:t>
            </a:r>
            <a:r>
              <a:rPr lang="en-US" altLang="zh-CN" sz="1400" dirty="0" smtClean="0">
                <a:solidFill>
                  <a:srgbClr val="0000FF"/>
                </a:solidFill>
                <a:latin typeface="+mn-ea"/>
                <a:ea typeface="+mn-ea"/>
              </a:rPr>
              <a:t>   Thickness=4+1+0.5=5.5mm</a:t>
            </a:r>
            <a:endParaRPr lang="en-US" altLang="zh-CN" sz="1400" dirty="0">
              <a:solidFill>
                <a:srgbClr val="0000FF"/>
              </a:solidFill>
              <a:latin typeface="+mn-ea"/>
              <a:ea typeface="+mn-ea"/>
            </a:endParaRPr>
          </a:p>
          <a:p>
            <a:pPr indent="1778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400" dirty="0" smtClean="0">
                <a:solidFill>
                  <a:srgbClr val="0000FF"/>
                </a:solidFill>
                <a:latin typeface="+mn-ea"/>
                <a:ea typeface="+mn-ea"/>
              </a:rPr>
              <a:t>Magnet gap: 32mm</a:t>
            </a:r>
            <a:endParaRPr lang="en-US" altLang="zh-CN" sz="1400" dirty="0">
              <a:solidFill>
                <a:srgbClr val="0000FF"/>
              </a:solidFill>
              <a:latin typeface="+mn-ea"/>
              <a:ea typeface="+mn-ea"/>
            </a:endParaRPr>
          </a:p>
          <a:p>
            <a:pPr indent="1778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400" dirty="0" smtClean="0">
                <a:solidFill>
                  <a:srgbClr val="0000FF"/>
                </a:solidFill>
                <a:latin typeface="+mn-ea"/>
                <a:ea typeface="+mn-ea"/>
              </a:rPr>
              <a:t>Winding: </a:t>
            </a:r>
          </a:p>
          <a:p>
            <a:pPr algn="l">
              <a:lnSpc>
                <a:spcPct val="150000"/>
              </a:lnSpc>
            </a:pPr>
            <a:r>
              <a:rPr lang="en-US" altLang="zh-CN" sz="1400" dirty="0" smtClean="0">
                <a:solidFill>
                  <a:srgbClr val="0000FF"/>
                </a:solidFill>
                <a:latin typeface="+mn-ea"/>
              </a:rPr>
              <a:t>    W=70mm,H=140mm,T=128</a:t>
            </a:r>
            <a:endParaRPr lang="en-US" altLang="zh-CN" sz="1400" dirty="0">
              <a:solidFill>
                <a:srgbClr val="0000FF"/>
              </a:solidFill>
              <a:latin typeface="+mn-ea"/>
            </a:endParaRPr>
          </a:p>
          <a:p>
            <a:pPr indent="1778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400" dirty="0" smtClean="0">
                <a:solidFill>
                  <a:srgbClr val="0000FF"/>
                </a:solidFill>
                <a:latin typeface="+mn-ea"/>
                <a:ea typeface="+mn-ea"/>
              </a:rPr>
              <a:t>Exciting current=188A</a:t>
            </a:r>
          </a:p>
          <a:p>
            <a:pPr indent="1778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400" dirty="0" smtClean="0">
                <a:solidFill>
                  <a:srgbClr val="0000FF"/>
                </a:solidFill>
                <a:latin typeface="+mn-ea"/>
                <a:ea typeface="+mn-ea"/>
              </a:rPr>
              <a:t>Inductance=0.0682H</a:t>
            </a:r>
            <a:r>
              <a:rPr lang="en-US" altLang="zh-CN" sz="1400" dirty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lang="en-US" altLang="zh-CN" sz="14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1778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endParaRPr lang="en-US" altLang="zh-CN" sz="1400" dirty="0">
              <a:solidFill>
                <a:srgbClr val="0000FF"/>
              </a:solidFill>
              <a:latin typeface="+mn-ea"/>
              <a:ea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05666" y="3587856"/>
            <a:ext cx="3458222" cy="2695533"/>
            <a:chOff x="9603" y="3587856"/>
            <a:chExt cx="3458222" cy="2695533"/>
          </a:xfrm>
        </p:grpSpPr>
        <p:pic>
          <p:nvPicPr>
            <p:cNvPr id="73" name="图片 72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603" y="3587856"/>
              <a:ext cx="3458222" cy="2695533"/>
            </a:xfrm>
            <a:prstGeom prst="rect">
              <a:avLst/>
            </a:prstGeom>
          </p:spPr>
        </p:pic>
        <p:cxnSp>
          <p:nvCxnSpPr>
            <p:cNvPr id="13" name="直接箭头连接符 12"/>
            <p:cNvCxnSpPr/>
            <p:nvPr/>
          </p:nvCxnSpPr>
          <p:spPr>
            <a:xfrm>
              <a:off x="409945" y="3828827"/>
              <a:ext cx="2771618" cy="1558909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任意多边形 14"/>
            <p:cNvSpPr/>
            <p:nvPr/>
          </p:nvSpPr>
          <p:spPr>
            <a:xfrm rot="920769">
              <a:off x="128176" y="4448262"/>
              <a:ext cx="3159691" cy="620294"/>
            </a:xfrm>
            <a:custGeom>
              <a:avLst/>
              <a:gdLst>
                <a:gd name="connsiteX0" fmla="*/ 0 w 2294466"/>
                <a:gd name="connsiteY0" fmla="*/ 0 h 787400"/>
                <a:gd name="connsiteX1" fmla="*/ 1075266 w 2294466"/>
                <a:gd name="connsiteY1" fmla="*/ 279400 h 787400"/>
                <a:gd name="connsiteX2" fmla="*/ 2294466 w 2294466"/>
                <a:gd name="connsiteY2" fmla="*/ 787400 h 78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94466" h="787400">
                  <a:moveTo>
                    <a:pt x="0" y="0"/>
                  </a:moveTo>
                  <a:cubicBezTo>
                    <a:pt x="346427" y="74083"/>
                    <a:pt x="692855" y="148167"/>
                    <a:pt x="1075266" y="279400"/>
                  </a:cubicBezTo>
                  <a:cubicBezTo>
                    <a:pt x="1457677" y="410633"/>
                    <a:pt x="1876071" y="599016"/>
                    <a:pt x="2294466" y="787400"/>
                  </a:cubicBezTo>
                </a:path>
              </a:pathLst>
            </a:custGeom>
            <a:noFill/>
            <a:ln w="28575">
              <a:solidFill>
                <a:srgbClr val="CC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6" name="直接连接符 25"/>
            <p:cNvCxnSpPr/>
            <p:nvPr/>
          </p:nvCxnSpPr>
          <p:spPr>
            <a:xfrm flipV="1">
              <a:off x="859996" y="5448493"/>
              <a:ext cx="454682" cy="2847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>
              <a:off x="123668" y="5734481"/>
              <a:ext cx="74585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矩形 27"/>
            <p:cNvSpPr/>
            <p:nvPr/>
          </p:nvSpPr>
          <p:spPr>
            <a:xfrm>
              <a:off x="92297" y="5547110"/>
              <a:ext cx="808594" cy="2221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000" dirty="0" smtClean="0">
                  <a:latin typeface="+mn-ea"/>
                </a:rPr>
                <a:t>Yoke (</a:t>
              </a:r>
              <a:r>
                <a:rPr lang="en-US" altLang="zh-CN" sz="1000" dirty="0">
                  <a:latin typeface="+mn-ea"/>
                </a:rPr>
                <a:t>DT4</a:t>
              </a:r>
              <a:r>
                <a:rPr lang="en-US" altLang="zh-CN" sz="1000" dirty="0" smtClean="0">
                  <a:latin typeface="+mn-ea"/>
                </a:rPr>
                <a:t>) </a:t>
              </a:r>
              <a:endParaRPr lang="zh-CN" altLang="en-US" sz="1000" dirty="0"/>
            </a:p>
          </p:txBody>
        </p:sp>
        <p:cxnSp>
          <p:nvCxnSpPr>
            <p:cNvPr id="29" name="直接连接符 28"/>
            <p:cNvCxnSpPr/>
            <p:nvPr/>
          </p:nvCxnSpPr>
          <p:spPr>
            <a:xfrm flipV="1">
              <a:off x="1767173" y="5696745"/>
              <a:ext cx="644587" cy="4117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>
              <a:off x="1031446" y="6108508"/>
              <a:ext cx="74585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矩形 31"/>
            <p:cNvSpPr/>
            <p:nvPr/>
          </p:nvSpPr>
          <p:spPr>
            <a:xfrm>
              <a:off x="881225" y="5940782"/>
              <a:ext cx="983558" cy="2221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000" dirty="0" smtClean="0">
                  <a:latin typeface="+mn-ea"/>
                </a:rPr>
                <a:t>Winding (96T) </a:t>
              </a:r>
              <a:endParaRPr lang="zh-CN" altLang="en-US" sz="1000" dirty="0"/>
            </a:p>
          </p:txBody>
        </p:sp>
        <p:sp>
          <p:nvSpPr>
            <p:cNvPr id="33" name="矩形 32"/>
            <p:cNvSpPr/>
            <p:nvPr/>
          </p:nvSpPr>
          <p:spPr>
            <a:xfrm>
              <a:off x="709775" y="3860798"/>
              <a:ext cx="914151" cy="2221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000" dirty="0">
                  <a:latin typeface="+mn-ea"/>
                </a:rPr>
                <a:t>Stored beam </a:t>
              </a:r>
              <a:endParaRPr lang="zh-CN" altLang="en-US" sz="1000" dirty="0"/>
            </a:p>
          </p:txBody>
        </p:sp>
        <p:sp>
          <p:nvSpPr>
            <p:cNvPr id="34" name="矩形 33"/>
            <p:cNvSpPr/>
            <p:nvPr/>
          </p:nvSpPr>
          <p:spPr>
            <a:xfrm>
              <a:off x="709775" y="4402164"/>
              <a:ext cx="710267" cy="2221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000" dirty="0" smtClean="0">
                  <a:latin typeface="+mn-ea"/>
                </a:rPr>
                <a:t>Inj. </a:t>
              </a:r>
              <a:r>
                <a:rPr lang="en-US" altLang="zh-CN" sz="1000" dirty="0">
                  <a:latin typeface="+mn-ea"/>
                </a:rPr>
                <a:t>beam </a:t>
              </a:r>
              <a:endParaRPr lang="zh-CN" altLang="en-US" sz="1000" dirty="0"/>
            </a:p>
          </p:txBody>
        </p:sp>
        <p:sp>
          <p:nvSpPr>
            <p:cNvPr id="75" name="矩形 74"/>
            <p:cNvSpPr/>
            <p:nvPr/>
          </p:nvSpPr>
          <p:spPr>
            <a:xfrm>
              <a:off x="488365" y="4741204"/>
              <a:ext cx="2031325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ctr"/>
              <a:r>
                <a:rPr lang="en-US" altLang="zh-CN" dirty="0" smtClean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1000×383×343mm</a:t>
              </a:r>
              <a:endParaRPr lang="en-US" altLang="zh-CN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 algn="ctr" fontAlgn="ctr"/>
              <a:endParaRPr lang="en-US" altLang="zh-CN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 algn="ctr" fontAlgn="ctr"/>
              <a:endParaRPr lang="en-US" altLang="zh-CN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282731" y="1033479"/>
            <a:ext cx="2633085" cy="2392255"/>
            <a:chOff x="130544" y="1033479"/>
            <a:chExt cx="2633085" cy="2392255"/>
          </a:xfrm>
        </p:grpSpPr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4"/>
            <a:srcRect l="66944" t="19778" r="10278" b="14000"/>
            <a:stretch/>
          </p:blipFill>
          <p:spPr>
            <a:xfrm>
              <a:off x="130544" y="1033479"/>
              <a:ext cx="2633085" cy="2392255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950533" y="2985858"/>
              <a:ext cx="1584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Exit of LSM</a:t>
              </a:r>
              <a:endParaRPr lang="zh-CN" altLang="en-US" dirty="0"/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3213609" y="1074243"/>
            <a:ext cx="3466700" cy="2247417"/>
            <a:chOff x="3213609" y="1074243"/>
            <a:chExt cx="3466700" cy="2247417"/>
          </a:xfrm>
        </p:grpSpPr>
        <p:sp>
          <p:nvSpPr>
            <p:cNvPr id="14" name="椭圆 13"/>
            <p:cNvSpPr/>
            <p:nvPr/>
          </p:nvSpPr>
          <p:spPr>
            <a:xfrm>
              <a:off x="4374587" y="2234189"/>
              <a:ext cx="485445" cy="485445"/>
            </a:xfrm>
            <a:prstGeom prst="ellipse">
              <a:avLst/>
            </a:prstGeom>
            <a:solidFill>
              <a:schemeClr val="bg1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矩形 70"/>
            <p:cNvSpPr/>
            <p:nvPr/>
          </p:nvSpPr>
          <p:spPr>
            <a:xfrm rot="10800000">
              <a:off x="3662842" y="2019853"/>
              <a:ext cx="1966577" cy="1289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矩形 63"/>
            <p:cNvSpPr/>
            <p:nvPr/>
          </p:nvSpPr>
          <p:spPr>
            <a:xfrm rot="10800000">
              <a:off x="3276938" y="2806634"/>
              <a:ext cx="2745456" cy="515026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65" name="矩形 64"/>
            <p:cNvSpPr/>
            <p:nvPr/>
          </p:nvSpPr>
          <p:spPr>
            <a:xfrm rot="10800000">
              <a:off x="3276938" y="2744531"/>
              <a:ext cx="2745456" cy="6210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66" name="矩形 65"/>
            <p:cNvSpPr/>
            <p:nvPr/>
          </p:nvSpPr>
          <p:spPr>
            <a:xfrm rot="10800000">
              <a:off x="3276938" y="1127878"/>
              <a:ext cx="2745456" cy="1052375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67" name="椭圆 66"/>
            <p:cNvSpPr/>
            <p:nvPr/>
          </p:nvSpPr>
          <p:spPr>
            <a:xfrm rot="10800000">
              <a:off x="4237769" y="1233893"/>
              <a:ext cx="823796" cy="81308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68" name="椭圆 67"/>
            <p:cNvSpPr/>
            <p:nvPr/>
          </p:nvSpPr>
          <p:spPr>
            <a:xfrm rot="10800000">
              <a:off x="4531512" y="2434797"/>
              <a:ext cx="174878" cy="7825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69" name="椭圆 68"/>
            <p:cNvSpPr/>
            <p:nvPr/>
          </p:nvSpPr>
          <p:spPr>
            <a:xfrm rot="10800000">
              <a:off x="4556311" y="1618579"/>
              <a:ext cx="174877" cy="7825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4023547" y="2985497"/>
              <a:ext cx="13656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/>
                <a:t>Injected </a:t>
              </a:r>
              <a:r>
                <a:rPr lang="en-US" altLang="zh-CN" sz="1400" b="1" dirty="0" smtClean="0"/>
                <a:t>beam</a:t>
              </a:r>
              <a:endParaRPr lang="zh-CN" altLang="en-US" sz="1400" b="1" dirty="0"/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4145755" y="1074243"/>
              <a:ext cx="11909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/>
                <a:t>Stored </a:t>
              </a:r>
              <a:r>
                <a:rPr lang="en-US" altLang="zh-CN" sz="1400" b="1" dirty="0" smtClean="0"/>
                <a:t>beam</a:t>
              </a:r>
              <a:endParaRPr lang="zh-CN" altLang="en-US" sz="1400" b="1" dirty="0"/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3227506" y="2906927"/>
              <a:ext cx="1588118" cy="375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/>
                <a:t>Magnet pole</a:t>
              </a:r>
              <a:endParaRPr lang="zh-CN" altLang="en-US" sz="1200" b="1" dirty="0"/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4033352" y="2649850"/>
              <a:ext cx="137989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b="1" dirty="0"/>
                <a:t>Installation margin</a:t>
              </a:r>
              <a:endParaRPr lang="zh-CN" altLang="en-US" sz="1050" b="1" dirty="0"/>
            </a:p>
          </p:txBody>
        </p:sp>
        <p:sp>
          <p:nvSpPr>
            <p:cNvPr id="62" name="文本框 61"/>
            <p:cNvSpPr txBox="1"/>
            <p:nvPr/>
          </p:nvSpPr>
          <p:spPr>
            <a:xfrm>
              <a:off x="3213609" y="1750960"/>
              <a:ext cx="914204" cy="424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/>
                <a:t>Yoke</a:t>
              </a:r>
              <a:endParaRPr lang="zh-CN" altLang="en-US" sz="1200" b="1" dirty="0"/>
            </a:p>
          </p:txBody>
        </p:sp>
        <p:cxnSp>
          <p:nvCxnSpPr>
            <p:cNvPr id="50" name="直接连接符 49"/>
            <p:cNvCxnSpPr/>
            <p:nvPr/>
          </p:nvCxnSpPr>
          <p:spPr>
            <a:xfrm flipH="1" flipV="1">
              <a:off x="6026154" y="2179992"/>
              <a:ext cx="55811" cy="1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 flipH="1">
              <a:off x="4685991" y="2065141"/>
              <a:ext cx="1399733" cy="12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 flipH="1">
              <a:off x="4685991" y="2287700"/>
              <a:ext cx="1389444" cy="22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箭头连接符 52"/>
            <p:cNvCxnSpPr/>
            <p:nvPr/>
          </p:nvCxnSpPr>
          <p:spPr>
            <a:xfrm rot="10800000">
              <a:off x="6048631" y="2314890"/>
              <a:ext cx="0" cy="22072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箭头连接符 53"/>
            <p:cNvCxnSpPr/>
            <p:nvPr/>
          </p:nvCxnSpPr>
          <p:spPr>
            <a:xfrm rot="10800000" flipH="1" flipV="1">
              <a:off x="6057919" y="1852504"/>
              <a:ext cx="204" cy="20717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6016853" y="2161083"/>
              <a:ext cx="550948" cy="2525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b="1" dirty="0" smtClean="0"/>
                <a:t>1mm</a:t>
              </a:r>
              <a:endParaRPr lang="zh-CN" altLang="en-US" sz="1000" b="1" dirty="0"/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6012163" y="1961775"/>
              <a:ext cx="5852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b="1" dirty="0"/>
                <a:t>4</a:t>
              </a:r>
              <a:r>
                <a:rPr lang="en-US" altLang="zh-CN" sz="1000" b="1" dirty="0" smtClean="0"/>
                <a:t>mm</a:t>
              </a:r>
              <a:endParaRPr lang="zh-CN" altLang="en-US" sz="1000" b="1" dirty="0"/>
            </a:p>
          </p:txBody>
        </p:sp>
        <p:sp>
          <p:nvSpPr>
            <p:cNvPr id="38" name="矩形 37"/>
            <p:cNvSpPr/>
            <p:nvPr/>
          </p:nvSpPr>
          <p:spPr>
            <a:xfrm rot="10800000">
              <a:off x="3277489" y="2179428"/>
              <a:ext cx="2745456" cy="4244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6012160" y="2069389"/>
              <a:ext cx="66814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b="1" dirty="0" smtClean="0"/>
                <a:t>0.5mm</a:t>
              </a:r>
              <a:endParaRPr lang="zh-CN" altLang="en-US" sz="1000" b="1" dirty="0"/>
            </a:p>
          </p:txBody>
        </p:sp>
        <p:cxnSp>
          <p:nvCxnSpPr>
            <p:cNvPr id="40" name="直接连接符 39"/>
            <p:cNvCxnSpPr/>
            <p:nvPr/>
          </p:nvCxnSpPr>
          <p:spPr>
            <a:xfrm flipH="1">
              <a:off x="6021081" y="2221234"/>
              <a:ext cx="54356" cy="58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文本框 40"/>
            <p:cNvSpPr txBox="1"/>
            <p:nvPr/>
          </p:nvSpPr>
          <p:spPr>
            <a:xfrm>
              <a:off x="5774441" y="2482394"/>
              <a:ext cx="70315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b="1" dirty="0"/>
                <a:t>5</a:t>
              </a:r>
              <a:r>
                <a:rPr lang="en-US" altLang="zh-CN" sz="1000" b="1" dirty="0" smtClean="0"/>
                <a:t>.5mm</a:t>
              </a:r>
              <a:endParaRPr lang="zh-CN" altLang="en-US" sz="1000" b="1" dirty="0"/>
            </a:p>
          </p:txBody>
        </p:sp>
        <p:cxnSp>
          <p:nvCxnSpPr>
            <p:cNvPr id="42" name="直接箭头连接符 41"/>
            <p:cNvCxnSpPr/>
            <p:nvPr/>
          </p:nvCxnSpPr>
          <p:spPr>
            <a:xfrm flipH="1">
              <a:off x="5041936" y="1302884"/>
              <a:ext cx="303454" cy="21080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 flipH="1">
              <a:off x="5336841" y="1305365"/>
              <a:ext cx="65255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文本框 43"/>
            <p:cNvSpPr txBox="1"/>
            <p:nvPr/>
          </p:nvSpPr>
          <p:spPr>
            <a:xfrm>
              <a:off x="5428288" y="1132778"/>
              <a:ext cx="8918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altLang="zh-CN" sz="1000" dirty="0" smtClean="0"/>
                <a:t>Φ</a:t>
              </a:r>
              <a:r>
                <a:rPr lang="en-US" altLang="zh-CN" sz="1000" dirty="0" smtClean="0"/>
                <a:t>55</a:t>
              </a:r>
              <a:r>
                <a:rPr lang="en-US" altLang="zh-CN" sz="1000" b="1" dirty="0" smtClean="0"/>
                <a:t>mm</a:t>
              </a:r>
              <a:endParaRPr lang="zh-CN" altLang="en-US" sz="1000" b="1" dirty="0"/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241414" y="1905567"/>
              <a:ext cx="980701" cy="228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b="1" dirty="0" smtClean="0"/>
                <a:t>1J22</a:t>
              </a: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3541451" y="2424919"/>
              <a:ext cx="980701" cy="228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b="1" dirty="0" smtClean="0"/>
                <a:t>316L</a:t>
              </a:r>
            </a:p>
          </p:txBody>
        </p:sp>
        <p:cxnSp>
          <p:nvCxnSpPr>
            <p:cNvPr id="48" name="直接箭头连接符 47"/>
            <p:cNvCxnSpPr/>
            <p:nvPr/>
          </p:nvCxnSpPr>
          <p:spPr>
            <a:xfrm flipV="1">
              <a:off x="3903280" y="2496898"/>
              <a:ext cx="393308" cy="5043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箭头连接符 75"/>
            <p:cNvCxnSpPr/>
            <p:nvPr/>
          </p:nvCxnSpPr>
          <p:spPr>
            <a:xfrm flipH="1">
              <a:off x="4830722" y="2476911"/>
              <a:ext cx="216692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文本框 76"/>
            <p:cNvSpPr txBox="1"/>
            <p:nvPr/>
          </p:nvSpPr>
          <p:spPr>
            <a:xfrm>
              <a:off x="4958273" y="2357740"/>
              <a:ext cx="8918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altLang="zh-CN" sz="1000" dirty="0" smtClean="0"/>
                <a:t>Φ</a:t>
              </a:r>
              <a:r>
                <a:rPr lang="en-US" altLang="zh-CN" sz="1000" dirty="0" smtClean="0"/>
                <a:t>29</a:t>
              </a:r>
              <a:r>
                <a:rPr lang="en-US" altLang="zh-CN" sz="1000" b="1" dirty="0" smtClean="0"/>
                <a:t>mm</a:t>
              </a:r>
              <a:endParaRPr lang="zh-CN" altLang="en-US" sz="1000" b="1" dirty="0"/>
            </a:p>
          </p:txBody>
        </p:sp>
      </p:grpSp>
      <p:sp>
        <p:nvSpPr>
          <p:cNvPr id="63" name="文本框 62"/>
          <p:cNvSpPr txBox="1"/>
          <p:nvPr/>
        </p:nvSpPr>
        <p:spPr>
          <a:xfrm>
            <a:off x="5874223" y="6477482"/>
            <a:ext cx="2677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u="sng" dirty="0" smtClean="0">
                <a:solidFill>
                  <a:schemeClr val="bg1"/>
                </a:solidFill>
              </a:rPr>
              <a:t>Contributed By </a:t>
            </a:r>
            <a:r>
              <a:rPr lang="en-US" altLang="zh-CN" u="sng" dirty="0" err="1" smtClean="0">
                <a:solidFill>
                  <a:schemeClr val="bg1"/>
                </a:solidFill>
              </a:rPr>
              <a:t>Yuwen</a:t>
            </a:r>
            <a:r>
              <a:rPr lang="en-US" altLang="zh-CN" u="sng" dirty="0" smtClean="0">
                <a:solidFill>
                  <a:schemeClr val="bg1"/>
                </a:solidFill>
              </a:rPr>
              <a:t> Wu</a:t>
            </a:r>
            <a:endParaRPr lang="zh-CN" altLang="en-US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3264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/>
          <a:srcRect l="50833" t="13111" r="9861" b="29111"/>
          <a:stretch/>
        </p:blipFill>
        <p:spPr>
          <a:xfrm>
            <a:off x="4437877" y="4028572"/>
            <a:ext cx="4526612" cy="207936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/>
          <a:srcRect l="51249" t="14445" r="9584" b="28666"/>
          <a:stretch/>
        </p:blipFill>
        <p:spPr>
          <a:xfrm>
            <a:off x="107505" y="4039426"/>
            <a:ext cx="4557178" cy="206850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/>
          <a:srcRect l="50902" t="13363" r="9986" b="28730"/>
          <a:stretch/>
        </p:blipFill>
        <p:spPr>
          <a:xfrm>
            <a:off x="3995315" y="1108076"/>
            <a:ext cx="5148685" cy="2373507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3D simulation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5195133" y="1749181"/>
            <a:ext cx="338278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50" dirty="0" smtClean="0">
                <a:solidFill>
                  <a:srgbClr val="FF0000"/>
                </a:solidFill>
              </a:rPr>
              <a:t>Stored beam vacuum chamber:1J22</a:t>
            </a:r>
            <a:endParaRPr lang="en-US" altLang="zh-CN" sz="1350" dirty="0">
              <a:solidFill>
                <a:srgbClr val="FF0000"/>
              </a:solidFill>
            </a:endParaRPr>
          </a:p>
          <a:p>
            <a:r>
              <a:rPr lang="en-US" altLang="zh-CN" sz="1350" dirty="0" smtClean="0">
                <a:solidFill>
                  <a:srgbClr val="FF0000"/>
                </a:solidFill>
              </a:rPr>
              <a:t>Center magnetic </a:t>
            </a:r>
            <a:r>
              <a:rPr lang="en-US" altLang="zh-CN" sz="1350" dirty="0">
                <a:solidFill>
                  <a:srgbClr val="FF0000"/>
                </a:solidFill>
              </a:rPr>
              <a:t>field intensity</a:t>
            </a:r>
            <a:r>
              <a:rPr lang="zh-CN" altLang="en-US" sz="1350" dirty="0" smtClean="0">
                <a:solidFill>
                  <a:srgbClr val="FF0000"/>
                </a:solidFill>
              </a:rPr>
              <a:t>：</a:t>
            </a:r>
            <a:r>
              <a:rPr lang="en-US" altLang="zh-CN" sz="1350" dirty="0">
                <a:solidFill>
                  <a:srgbClr val="FF0000"/>
                </a:solidFill>
              </a:rPr>
              <a:t>9200</a:t>
            </a:r>
            <a:r>
              <a:rPr lang="en-US" altLang="zh-CN" sz="1350" dirty="0" smtClean="0">
                <a:solidFill>
                  <a:srgbClr val="FF0000"/>
                </a:solidFill>
              </a:rPr>
              <a:t>Gauss</a:t>
            </a:r>
            <a:endParaRPr lang="en-US" altLang="zh-CN" sz="1350" dirty="0">
              <a:solidFill>
                <a:srgbClr val="FF0000"/>
              </a:solidFill>
            </a:endParaRPr>
          </a:p>
          <a:p>
            <a:r>
              <a:rPr lang="en-US" altLang="zh-CN" sz="1350" dirty="0" smtClean="0">
                <a:solidFill>
                  <a:srgbClr val="FF0000"/>
                </a:solidFill>
              </a:rPr>
              <a:t>Magnet effective length</a:t>
            </a:r>
            <a:r>
              <a:rPr lang="zh-CN" altLang="en-US" sz="1350" dirty="0" smtClean="0">
                <a:solidFill>
                  <a:srgbClr val="FF0000"/>
                </a:solidFill>
              </a:rPr>
              <a:t>：</a:t>
            </a:r>
            <a:r>
              <a:rPr lang="en-US" altLang="zh-CN" sz="1350" dirty="0">
                <a:solidFill>
                  <a:srgbClr val="FF0000"/>
                </a:solidFill>
              </a:rPr>
              <a:t>849</a:t>
            </a:r>
            <a:r>
              <a:rPr lang="en-US" altLang="zh-CN" sz="1350" dirty="0" smtClean="0">
                <a:solidFill>
                  <a:srgbClr val="FF0000"/>
                </a:solidFill>
              </a:rPr>
              <a:t>mm</a:t>
            </a:r>
            <a:endParaRPr lang="en-US" altLang="zh-CN" sz="1350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043607" y="4784996"/>
            <a:ext cx="28695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350" dirty="0" smtClean="0">
                <a:solidFill>
                  <a:srgbClr val="FF0000"/>
                </a:solidFill>
              </a:rPr>
              <a:t>Vertical </a:t>
            </a:r>
            <a:r>
              <a:rPr lang="en-US" altLang="zh-CN" sz="1350" dirty="0">
                <a:solidFill>
                  <a:srgbClr val="FF0000"/>
                </a:solidFill>
              </a:rPr>
              <a:t>Leakage </a:t>
            </a:r>
            <a:r>
              <a:rPr lang="en-US" altLang="zh-CN" sz="1350" dirty="0" smtClean="0">
                <a:solidFill>
                  <a:srgbClr val="FF0000"/>
                </a:solidFill>
              </a:rPr>
              <a:t>field</a:t>
            </a:r>
            <a:r>
              <a:rPr lang="zh-CN" altLang="en-US" sz="1350" dirty="0" smtClean="0">
                <a:solidFill>
                  <a:srgbClr val="FF0000"/>
                </a:solidFill>
              </a:rPr>
              <a:t>：</a:t>
            </a:r>
            <a:r>
              <a:rPr lang="en-US" altLang="zh-CN" sz="1400" dirty="0">
                <a:latin typeface="+mn-ea"/>
              </a:rPr>
              <a:t> </a:t>
            </a:r>
            <a:r>
              <a:rPr lang="en-US" altLang="zh-CN" sz="1350" dirty="0">
                <a:solidFill>
                  <a:srgbClr val="FF0000"/>
                </a:solidFill>
              </a:rPr>
              <a:t>4.41E-04</a:t>
            </a:r>
          </a:p>
        </p:txBody>
      </p:sp>
      <p:sp>
        <p:nvSpPr>
          <p:cNvPr id="12" name="矩形 11"/>
          <p:cNvSpPr/>
          <p:nvPr/>
        </p:nvSpPr>
        <p:spPr>
          <a:xfrm>
            <a:off x="5508104" y="4634955"/>
            <a:ext cx="27135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50" dirty="0" smtClean="0">
                <a:solidFill>
                  <a:srgbClr val="FF0000"/>
                </a:solidFill>
              </a:rPr>
              <a:t>Horizontal Leakage field</a:t>
            </a:r>
            <a:r>
              <a:rPr lang="zh-CN" altLang="en-US" sz="1350" dirty="0" smtClean="0">
                <a:solidFill>
                  <a:srgbClr val="FF0000"/>
                </a:solidFill>
              </a:rPr>
              <a:t>：</a:t>
            </a:r>
            <a:r>
              <a:rPr lang="en-US" altLang="zh-CN" sz="1400" dirty="0">
                <a:latin typeface="+mn-ea"/>
              </a:rPr>
              <a:t> </a:t>
            </a:r>
            <a:r>
              <a:rPr lang="en-US" altLang="zh-CN" sz="1350" dirty="0">
                <a:solidFill>
                  <a:srgbClr val="FF0000"/>
                </a:solidFill>
              </a:rPr>
              <a:t>1.56E-04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/>
          <a:srcRect l="50000" t="13556" r="21528" b="25111"/>
          <a:stretch/>
        </p:blipFill>
        <p:spPr>
          <a:xfrm>
            <a:off x="251520" y="1062359"/>
            <a:ext cx="3661687" cy="246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1787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LSM prototype for </a:t>
            </a:r>
            <a:r>
              <a:rPr lang="en-US" altLang="zh-CN" dirty="0"/>
              <a:t>HEPS BST 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520" y="4352386"/>
            <a:ext cx="4156188" cy="169276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339" y="3356992"/>
            <a:ext cx="2121700" cy="282893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374" y="2060848"/>
            <a:ext cx="1872208" cy="161593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0"/>
          <a:stretch/>
        </p:blipFill>
        <p:spPr>
          <a:xfrm>
            <a:off x="7261257" y="3356992"/>
            <a:ext cx="1609295" cy="2837496"/>
          </a:xfrm>
          <a:prstGeom prst="rect">
            <a:avLst/>
          </a:prstGeom>
        </p:spPr>
      </p:pic>
      <p:cxnSp>
        <p:nvCxnSpPr>
          <p:cNvPr id="14" name="直接箭头连接符 13"/>
          <p:cNvCxnSpPr/>
          <p:nvPr/>
        </p:nvCxnSpPr>
        <p:spPr>
          <a:xfrm flipV="1">
            <a:off x="1269982" y="3535076"/>
            <a:ext cx="565714" cy="596678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899592" y="413175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err="1" smtClean="0"/>
              <a:t>FeCoV</a:t>
            </a:r>
            <a:r>
              <a:rPr lang="zh-CN" altLang="en-US" dirty="0" smtClean="0"/>
              <a:t>（</a:t>
            </a:r>
            <a:r>
              <a:rPr lang="en-US" altLang="zh-CN" dirty="0" smtClean="0"/>
              <a:t>1J22</a:t>
            </a:r>
            <a:r>
              <a:rPr lang="zh-CN" altLang="en-US" dirty="0" smtClean="0"/>
              <a:t>）</a:t>
            </a:r>
            <a:endParaRPr lang="zh-CN" altLang="en-US" dirty="0"/>
          </a:p>
        </p:txBody>
      </p:sp>
      <p:cxnSp>
        <p:nvCxnSpPr>
          <p:cNvPr id="20" name="直接箭头连接符 19"/>
          <p:cNvCxnSpPr/>
          <p:nvPr/>
        </p:nvCxnSpPr>
        <p:spPr>
          <a:xfrm>
            <a:off x="1168978" y="2102307"/>
            <a:ext cx="494855" cy="507462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/>
        </p:nvSpPr>
        <p:spPr>
          <a:xfrm>
            <a:off x="444169" y="1712494"/>
            <a:ext cx="1270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Fe</a:t>
            </a:r>
            <a:r>
              <a:rPr lang="zh-CN" altLang="en-US" dirty="0" smtClean="0"/>
              <a:t>（</a:t>
            </a:r>
            <a:r>
              <a:rPr lang="en-US" altLang="zh-CN" dirty="0" smtClean="0"/>
              <a:t>DT4</a:t>
            </a:r>
            <a:r>
              <a:rPr lang="zh-CN" altLang="en-US" dirty="0" smtClean="0"/>
              <a:t>）</a:t>
            </a:r>
            <a:endParaRPr lang="zh-CN" altLang="en-US" dirty="0"/>
          </a:p>
        </p:txBody>
      </p:sp>
      <p:cxnSp>
        <p:nvCxnSpPr>
          <p:cNvPr id="25" name="直接箭头连接符 24"/>
          <p:cNvCxnSpPr/>
          <p:nvPr/>
        </p:nvCxnSpPr>
        <p:spPr>
          <a:xfrm flipH="1">
            <a:off x="2679009" y="1966820"/>
            <a:ext cx="732945" cy="778436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/>
          <p:cNvSpPr txBox="1"/>
          <p:nvPr/>
        </p:nvSpPr>
        <p:spPr>
          <a:xfrm>
            <a:off x="2483768" y="1672776"/>
            <a:ext cx="2382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Stainless Steel(304)</a:t>
            </a:r>
            <a:endParaRPr lang="zh-CN" altLang="en-US" dirty="0"/>
          </a:p>
        </p:txBody>
      </p:sp>
      <p:cxnSp>
        <p:nvCxnSpPr>
          <p:cNvPr id="31" name="直接箭头连接符 30"/>
          <p:cNvCxnSpPr/>
          <p:nvPr/>
        </p:nvCxnSpPr>
        <p:spPr>
          <a:xfrm flipH="1">
            <a:off x="2577040" y="1966820"/>
            <a:ext cx="834914" cy="1300254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6776199" y="6136301"/>
            <a:ext cx="2382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Stainless Steel(304)</a:t>
            </a:r>
            <a:endParaRPr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5076260" y="6137149"/>
            <a:ext cx="1270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Fe</a:t>
            </a:r>
            <a:r>
              <a:rPr lang="zh-CN" altLang="en-US" dirty="0" smtClean="0"/>
              <a:t>（</a:t>
            </a:r>
            <a:r>
              <a:rPr lang="en-US" altLang="zh-CN" dirty="0" smtClean="0"/>
              <a:t>DT4</a:t>
            </a:r>
            <a:r>
              <a:rPr lang="zh-CN" altLang="en-US" dirty="0" smtClean="0"/>
              <a:t>）</a:t>
            </a:r>
            <a:endParaRPr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5711465" y="1027619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err="1" smtClean="0"/>
              <a:t>FeCoV</a:t>
            </a:r>
            <a:r>
              <a:rPr lang="zh-CN" altLang="en-US" dirty="0" smtClean="0"/>
              <a:t>（</a:t>
            </a:r>
            <a:r>
              <a:rPr lang="en-US" altLang="zh-CN" dirty="0" smtClean="0"/>
              <a:t>1J22</a:t>
            </a:r>
            <a:r>
              <a:rPr lang="zh-CN" altLang="en-US" dirty="0" smtClean="0"/>
              <a:t>）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/>
          <a:srcRect l="6859" r="4902"/>
          <a:stretch/>
        </p:blipFill>
        <p:spPr>
          <a:xfrm>
            <a:off x="5220072" y="1348175"/>
            <a:ext cx="2592288" cy="194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38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sz="quarter" idx="10"/>
          </p:nvPr>
        </p:nvSpPr>
        <p:spPr>
          <a:xfrm>
            <a:off x="0" y="1329892"/>
            <a:ext cx="7092280" cy="1912071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Slotted-pipe Kicker magnet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4354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 smtClean="0"/>
              <a:t>DR inj./ext. kicker design parameters </a:t>
            </a:r>
            <a:endParaRPr lang="zh-CN" altLang="en-US" sz="3600" dirty="0"/>
          </a:p>
        </p:txBody>
      </p:sp>
      <p:graphicFrame>
        <p:nvGraphicFramePr>
          <p:cNvPr id="4" name="内容占位符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2672611"/>
              </p:ext>
            </p:extLst>
          </p:nvPr>
        </p:nvGraphicFramePr>
        <p:xfrm>
          <a:off x="611560" y="1340768"/>
          <a:ext cx="8064897" cy="4866852"/>
        </p:xfrm>
        <a:graphic>
          <a:graphicData uri="http://schemas.openxmlformats.org/drawingml/2006/table">
            <a:tbl>
              <a:tblPr firstRow="1" firstCol="1" bandRow="1">
                <a:tableStyleId>{0660B408-B3CF-4A94-85FC-2B1E0A45F4A2}</a:tableStyleId>
              </a:tblPr>
              <a:tblGrid>
                <a:gridCol w="381642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23807"/>
                <a:gridCol w="27246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037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parameter</a:t>
                      </a:r>
                      <a:endParaRPr lang="zh-CN" sz="1600" b="1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Unit</a:t>
                      </a:r>
                      <a:endParaRPr lang="zh-CN" sz="1600" b="1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DR-</a:t>
                      </a:r>
                      <a:r>
                        <a:rPr lang="en-US" altLang="zh-CN" sz="1600" b="1" kern="100" baseline="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kicker</a:t>
                      </a:r>
                      <a:endParaRPr lang="zh-CN" sz="1600" b="1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37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Quantity</a:t>
                      </a:r>
                      <a:r>
                        <a:rPr lang="en-US" altLang="zh-CN" sz="1600" b="0" kern="1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effectLst/>
                          <a:latin typeface="+mj-lt"/>
                        </a:rPr>
                        <a:t>-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 smtClean="0">
                          <a:effectLst/>
                          <a:latin typeface="+mj-lt"/>
                        </a:rPr>
                        <a:t>2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3788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Type</a:t>
                      </a:r>
                      <a:endParaRPr lang="zh-CN" sz="1600" b="0" kern="100" dirty="0">
                        <a:solidFill>
                          <a:srgbClr val="FF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0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-</a:t>
                      </a:r>
                      <a:endParaRPr lang="zh-CN" altLang="zh-CN" sz="1600" b="0" dirty="0" smtClean="0">
                        <a:solidFill>
                          <a:srgbClr val="FF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Slotted-pipe kicker</a:t>
                      </a:r>
                      <a:endParaRPr lang="zh-CN" sz="1600" b="0" kern="100" dirty="0">
                        <a:solidFill>
                          <a:srgbClr val="FF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788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Deflect direction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Vertical 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788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Beam</a:t>
                      </a:r>
                      <a:r>
                        <a:rPr lang="en-US" altLang="zh-CN" sz="1600" b="0" kern="1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Energy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GeV</a:t>
                      </a:r>
                      <a:endParaRPr lang="zh-CN" altLang="zh-CN" sz="1600" b="0" kern="100" dirty="0" smtClean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1.1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7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Deflect</a:t>
                      </a:r>
                      <a:r>
                        <a:rPr lang="en-US" altLang="zh-CN" sz="1600" b="0" kern="1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angle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b="0" kern="1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mrad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b="0" kern="1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10.7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7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Magnetic</a:t>
                      </a:r>
                      <a:r>
                        <a:rPr lang="en-US" altLang="zh-CN" sz="1600" b="0" kern="1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effective length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b="0" kern="1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1.4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37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Magnetic</a:t>
                      </a:r>
                      <a:r>
                        <a:rPr lang="en-US" altLang="zh-CN" sz="1600" b="0" kern="1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strength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b="0" kern="1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0.0281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03788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Integral magnetic strength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T·m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0.03934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037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effectLst/>
                          <a:latin typeface="+mj-lt"/>
                        </a:rPr>
                        <a:t>Clearance</a:t>
                      </a:r>
                      <a:r>
                        <a:rPr lang="en-US" sz="1600" b="0" kern="100" baseline="0" dirty="0">
                          <a:effectLst/>
                          <a:latin typeface="+mj-lt"/>
                        </a:rPr>
                        <a:t> region</a:t>
                      </a:r>
                      <a:r>
                        <a:rPr lang="en-US" sz="1600" b="0" kern="100" dirty="0">
                          <a:effectLst/>
                          <a:latin typeface="+mj-lt"/>
                        </a:rPr>
                        <a:t>(H×V)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mm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b="0" kern="1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32.8×26.6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7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effectLst/>
                          <a:latin typeface="+mj-lt"/>
                        </a:rPr>
                        <a:t>Good</a:t>
                      </a:r>
                      <a:r>
                        <a:rPr lang="en-US" altLang="zh-CN" sz="1600" b="0" kern="100" baseline="0" dirty="0">
                          <a:effectLst/>
                          <a:latin typeface="+mj-lt"/>
                        </a:rPr>
                        <a:t> field region</a:t>
                      </a:r>
                      <a:r>
                        <a:rPr lang="en-US" sz="1600" b="0" kern="100" dirty="0">
                          <a:effectLst/>
                          <a:latin typeface="+mj-lt"/>
                        </a:rPr>
                        <a:t>(H×V)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mm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19.8×16</a:t>
                      </a:r>
                      <a:endParaRPr lang="zh-CN" alt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10032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Field</a:t>
                      </a:r>
                      <a:r>
                        <a:rPr lang="en-US" altLang="zh-CN" sz="1600" b="0" kern="1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600" b="0" kern="1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uniformity in </a:t>
                      </a:r>
                      <a:r>
                        <a:rPr lang="en-US" altLang="zh-CN" sz="1600" b="0" kern="1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good field region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effectLst/>
                          <a:latin typeface="+mj-lt"/>
                        </a:rPr>
                        <a:t>-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0" kern="1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±1.5%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037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Repetition</a:t>
                      </a:r>
                      <a:r>
                        <a:rPr lang="en-US" altLang="zh-CN" sz="1600" b="0" kern="1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rate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effectLst/>
                          <a:latin typeface="+mj-lt"/>
                        </a:rPr>
                        <a:t>Hz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 smtClean="0">
                          <a:effectLst/>
                          <a:latin typeface="+mj-lt"/>
                        </a:rPr>
                        <a:t>100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037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Amplitude</a:t>
                      </a:r>
                      <a:r>
                        <a:rPr lang="en-US" altLang="zh-CN" sz="1600" b="0" kern="1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repeatability 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effectLst/>
                          <a:latin typeface="+mj-lt"/>
                        </a:rPr>
                        <a:t>-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effectLst/>
                          <a:latin typeface="+mj-lt"/>
                        </a:rPr>
                        <a:t>±0.5%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037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Pulse</a:t>
                      </a:r>
                      <a:r>
                        <a:rPr lang="en-US" altLang="zh-CN" sz="1600" b="0" kern="1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jitter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effectLst/>
                          <a:latin typeface="+mj-lt"/>
                        </a:rPr>
                        <a:t>ns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effectLst/>
                          <a:latin typeface="+mj-lt"/>
                        </a:rPr>
                        <a:t>≤5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037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Bottom</a:t>
                      </a:r>
                      <a:r>
                        <a:rPr lang="en-US" altLang="zh-CN" sz="1600" b="0" kern="100" baseline="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width of half sine </a:t>
                      </a:r>
                      <a:r>
                        <a:rPr lang="en-US" altLang="zh-CN" sz="1600" b="0" kern="100" baseline="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pulse(5%-5%)</a:t>
                      </a:r>
                      <a:endParaRPr lang="zh-CN" sz="1600" b="0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ns</a:t>
                      </a:r>
                      <a:endParaRPr lang="zh-CN" sz="1600" b="0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&lt; </a:t>
                      </a:r>
                      <a:r>
                        <a:rPr lang="en-US" sz="1600" b="0" kern="10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250</a:t>
                      </a:r>
                      <a:endParaRPr lang="zh-CN" sz="1600" b="0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383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539552" y="924294"/>
            <a:ext cx="4176464" cy="202999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zh-CN" sz="2000" dirty="0" smtClean="0"/>
              <a:t>2D simulation model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zh-CN" sz="2000" dirty="0" smtClean="0"/>
              <a:t>Max. voltage of coil: </a:t>
            </a:r>
            <a:r>
              <a:rPr lang="en-US" altLang="zh-CN" sz="2000" dirty="0" err="1" smtClean="0"/>
              <a:t>Umax</a:t>
            </a:r>
            <a:r>
              <a:rPr lang="en-US" altLang="zh-CN" sz="2000" dirty="0" smtClean="0"/>
              <a:t>=10622V  </a:t>
            </a:r>
            <a:endParaRPr lang="en-US" altLang="zh-CN" sz="20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zh-CN" sz="2000" dirty="0"/>
              <a:t>Max. </a:t>
            </a:r>
            <a:r>
              <a:rPr lang="en-US" altLang="zh-CN" sz="2000" dirty="0" smtClean="0"/>
              <a:t>exciting current: </a:t>
            </a:r>
            <a:r>
              <a:rPr lang="en-US" altLang="zh-CN" sz="2000" dirty="0"/>
              <a:t>Imax=2400A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zh-CN" sz="2000" dirty="0" smtClean="0"/>
              <a:t>Magnet coil inductance=387nH</a:t>
            </a:r>
          </a:p>
          <a:p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Magnet physics design</a:t>
            </a:r>
            <a:endParaRPr lang="zh-CN" altLang="en-US" dirty="0"/>
          </a:p>
        </p:txBody>
      </p:sp>
      <p:grpSp>
        <p:nvGrpSpPr>
          <p:cNvPr id="25" name="组合 24"/>
          <p:cNvGrpSpPr/>
          <p:nvPr/>
        </p:nvGrpSpPr>
        <p:grpSpPr>
          <a:xfrm>
            <a:off x="179513" y="2924944"/>
            <a:ext cx="3822782" cy="3489513"/>
            <a:chOff x="289661" y="1307825"/>
            <a:chExt cx="5112568" cy="4666856"/>
          </a:xfrm>
        </p:grpSpPr>
        <p:grpSp>
          <p:nvGrpSpPr>
            <p:cNvPr id="16" name="组合 15"/>
            <p:cNvGrpSpPr/>
            <p:nvPr/>
          </p:nvGrpSpPr>
          <p:grpSpPr>
            <a:xfrm>
              <a:off x="289661" y="1307825"/>
              <a:ext cx="5112568" cy="4666856"/>
              <a:chOff x="289661" y="1307825"/>
              <a:chExt cx="5112568" cy="4666856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89661" y="1307825"/>
                <a:ext cx="5112568" cy="4666856"/>
              </a:xfrm>
              <a:prstGeom prst="rect">
                <a:avLst/>
              </a:prstGeom>
            </p:spPr>
          </p:pic>
          <p:sp>
            <p:nvSpPr>
              <p:cNvPr id="4" name="矩形 3"/>
              <p:cNvSpPr/>
              <p:nvPr/>
            </p:nvSpPr>
            <p:spPr>
              <a:xfrm>
                <a:off x="2843808" y="3204508"/>
                <a:ext cx="576064" cy="440515"/>
              </a:xfrm>
              <a:prstGeom prst="rect">
                <a:avLst/>
              </a:prstGeom>
              <a:noFill/>
              <a:ln w="285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5" name="直接箭头连接符 14"/>
              <p:cNvCxnSpPr>
                <a:endCxn id="4" idx="2"/>
              </p:cNvCxnSpPr>
              <p:nvPr/>
            </p:nvCxnSpPr>
            <p:spPr>
              <a:xfrm flipV="1">
                <a:off x="3131840" y="3645023"/>
                <a:ext cx="0" cy="792089"/>
              </a:xfrm>
              <a:prstGeom prst="straightConnector1">
                <a:avLst/>
              </a:prstGeom>
              <a:ln w="28575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文本框 21"/>
            <p:cNvSpPr txBox="1"/>
            <p:nvPr/>
          </p:nvSpPr>
          <p:spPr>
            <a:xfrm>
              <a:off x="1979712" y="4399185"/>
              <a:ext cx="2450982" cy="1070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 smtClean="0"/>
                <a:t>Good field region</a:t>
              </a:r>
            </a:p>
            <a:p>
              <a:pPr algn="ctr"/>
              <a:r>
                <a:rPr lang="en-US" altLang="zh-CN" sz="1400" kern="100" dirty="0" smtClean="0">
                  <a:solidFill>
                    <a:schemeClr val="dk1"/>
                  </a:solidFill>
                </a:rPr>
                <a:t>19.8×16mm</a:t>
              </a:r>
              <a:endParaRPr lang="zh-CN" altLang="zh-CN" sz="1400" kern="100" dirty="0">
                <a:solidFill>
                  <a:schemeClr val="dk1"/>
                </a:solidFill>
              </a:endParaRPr>
            </a:p>
            <a:p>
              <a:endParaRPr lang="zh-CN" altLang="en-US" dirty="0"/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7663" y="2990688"/>
            <a:ext cx="4752528" cy="3363662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5652120" y="3212976"/>
            <a:ext cx="20882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kern="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x=±10, y=±8</a:t>
            </a:r>
          </a:p>
          <a:p>
            <a:pPr>
              <a:lnSpc>
                <a:spcPct val="150000"/>
              </a:lnSpc>
            </a:pPr>
            <a:r>
              <a:rPr lang="en-US" altLang="zh-CN" b="1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Un.= -0.9%~1.5%</a:t>
            </a:r>
          </a:p>
        </p:txBody>
      </p:sp>
      <p:sp>
        <p:nvSpPr>
          <p:cNvPr id="28" name="内容占位符 1"/>
          <p:cNvSpPr txBox="1">
            <a:spLocks/>
          </p:cNvSpPr>
          <p:nvPr/>
        </p:nvSpPr>
        <p:spPr>
          <a:xfrm>
            <a:off x="4736811" y="929215"/>
            <a:ext cx="4176464" cy="20299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l"/>
              <a:defRPr lang="zh-CN" altLang="en-US" sz="3200" kern="1200" baseline="0" smtClean="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lang="zh-CN" altLang="en-US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lang="zh-CN" alt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lang="zh-CN" alt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zh-CN" sz="2000" dirty="0" smtClean="0"/>
              <a:t>Good field region: 19.8×16mm</a:t>
            </a:r>
          </a:p>
          <a:p>
            <a:r>
              <a:rPr lang="en-US" altLang="zh-CN" sz="2000" dirty="0"/>
              <a:t>Field </a:t>
            </a:r>
            <a:r>
              <a:rPr lang="en-US" altLang="zh-CN" sz="2000" dirty="0" smtClean="0"/>
              <a:t>uniformity: -0.9%~1.5%</a:t>
            </a:r>
            <a:endParaRPr lang="en-US" altLang="en-US" sz="2000" dirty="0"/>
          </a:p>
        </p:txBody>
      </p:sp>
      <p:sp>
        <p:nvSpPr>
          <p:cNvPr id="13" name="文本框 12"/>
          <p:cNvSpPr txBox="1"/>
          <p:nvPr/>
        </p:nvSpPr>
        <p:spPr>
          <a:xfrm>
            <a:off x="4745279" y="6462058"/>
            <a:ext cx="3954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u="sng" dirty="0" smtClean="0">
                <a:solidFill>
                  <a:schemeClr val="bg1"/>
                </a:solidFill>
              </a:rPr>
              <a:t>Contributed By </a:t>
            </a:r>
            <a:r>
              <a:rPr lang="en-US" altLang="zh-CN" u="sng" dirty="0" err="1" smtClean="0">
                <a:solidFill>
                  <a:schemeClr val="bg1"/>
                </a:solidFill>
              </a:rPr>
              <a:t>Lihua</a:t>
            </a:r>
            <a:r>
              <a:rPr lang="en-US" altLang="zh-CN" u="sng" dirty="0" smtClean="0">
                <a:solidFill>
                  <a:schemeClr val="bg1"/>
                </a:solidFill>
              </a:rPr>
              <a:t> </a:t>
            </a:r>
            <a:r>
              <a:rPr lang="en-US" altLang="zh-CN" u="sng" dirty="0" err="1" smtClean="0">
                <a:solidFill>
                  <a:schemeClr val="bg1"/>
                </a:solidFill>
              </a:rPr>
              <a:t>Huo,Lei</a:t>
            </a:r>
            <a:r>
              <a:rPr lang="en-US" altLang="zh-CN" u="sng" dirty="0" smtClean="0">
                <a:solidFill>
                  <a:schemeClr val="bg1"/>
                </a:solidFill>
              </a:rPr>
              <a:t> Wang</a:t>
            </a:r>
            <a:endParaRPr lang="zh-CN" altLang="en-US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62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 smtClean="0"/>
              <a:t>Slotted-pipe </a:t>
            </a:r>
            <a:r>
              <a:rPr lang="en-US" altLang="zh-CN" sz="3600" dirty="0"/>
              <a:t>kicker </a:t>
            </a:r>
            <a:r>
              <a:rPr lang="en-US" altLang="zh-CN" sz="3600" dirty="0" smtClean="0"/>
              <a:t>engineer design</a:t>
            </a:r>
            <a:endParaRPr lang="zh-CN" altLang="en-US" sz="36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5576" y="1412776"/>
            <a:ext cx="7683282" cy="45743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062" y="908721"/>
            <a:ext cx="3373810" cy="209306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95577" y="3382800"/>
            <a:ext cx="2387446" cy="2855913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4484197" y="2484481"/>
            <a:ext cx="324036" cy="3135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3368073" y="2492844"/>
            <a:ext cx="11161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3282244" y="2269532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/>
              <a:t>Outer body (316L)</a:t>
            </a:r>
            <a:endParaRPr lang="zh-CN" altLang="en-US" sz="1200" dirty="0"/>
          </a:p>
        </p:txBody>
      </p:sp>
      <p:cxnSp>
        <p:nvCxnSpPr>
          <p:cNvPr id="11" name="直接连接符 10"/>
          <p:cNvCxnSpPr/>
          <p:nvPr/>
        </p:nvCxnSpPr>
        <p:spPr>
          <a:xfrm>
            <a:off x="4198830" y="3964983"/>
            <a:ext cx="754191" cy="6068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4953021" y="4566167"/>
            <a:ext cx="8640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4956308" y="4349506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/>
              <a:t>Busses (FOC)</a:t>
            </a:r>
            <a:endParaRPr lang="zh-CN" altLang="en-US" sz="1200" dirty="0"/>
          </a:p>
        </p:txBody>
      </p:sp>
      <p:cxnSp>
        <p:nvCxnSpPr>
          <p:cNvPr id="14" name="直接连接符 13"/>
          <p:cNvCxnSpPr/>
          <p:nvPr/>
        </p:nvCxnSpPr>
        <p:spPr>
          <a:xfrm>
            <a:off x="3453307" y="4504550"/>
            <a:ext cx="726348" cy="6124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4179655" y="5128207"/>
            <a:ext cx="16921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4097472" y="4906709"/>
            <a:ext cx="18933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/>
              <a:t>insulation support</a:t>
            </a:r>
            <a:r>
              <a:rPr lang="en-US" altLang="zh-CN" sz="1200" dirty="0"/>
              <a:t> </a:t>
            </a:r>
            <a:r>
              <a:rPr lang="en-US" altLang="zh-CN" sz="1200" dirty="0" smtClean="0"/>
              <a:t>(ceramic)</a:t>
            </a:r>
            <a:endParaRPr lang="zh-CN" altLang="en-US" sz="1200" dirty="0"/>
          </a:p>
        </p:txBody>
      </p:sp>
      <p:sp>
        <p:nvSpPr>
          <p:cNvPr id="17" name="文本框 16"/>
          <p:cNvSpPr txBox="1"/>
          <p:nvPr/>
        </p:nvSpPr>
        <p:spPr>
          <a:xfrm>
            <a:off x="620917" y="2885393"/>
            <a:ext cx="1268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/>
              <a:t>HV feedthrough</a:t>
            </a:r>
            <a:endParaRPr lang="zh-CN" altLang="en-US" sz="1200" dirty="0"/>
          </a:p>
        </p:txBody>
      </p:sp>
      <p:cxnSp>
        <p:nvCxnSpPr>
          <p:cNvPr id="18" name="直接连接符 17"/>
          <p:cNvCxnSpPr/>
          <p:nvPr/>
        </p:nvCxnSpPr>
        <p:spPr>
          <a:xfrm>
            <a:off x="775599" y="3141577"/>
            <a:ext cx="95943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H="1" flipV="1">
            <a:off x="1732967" y="3141577"/>
            <a:ext cx="349714" cy="3287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1704860" y="2153248"/>
            <a:ext cx="540616" cy="4712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2245476" y="2624461"/>
            <a:ext cx="12421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2184922" y="2414092"/>
            <a:ext cx="13821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/>
              <a:t>Cooling water pipe</a:t>
            </a:r>
            <a:endParaRPr lang="zh-CN" altLang="en-US" sz="1200" dirty="0"/>
          </a:p>
        </p:txBody>
      </p:sp>
      <p:sp>
        <p:nvSpPr>
          <p:cNvPr id="24" name="文本框 23"/>
          <p:cNvSpPr txBox="1"/>
          <p:nvPr/>
        </p:nvSpPr>
        <p:spPr>
          <a:xfrm>
            <a:off x="2040538" y="3262715"/>
            <a:ext cx="234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</a:rPr>
              <a:t>+</a:t>
            </a:r>
            <a:endParaRPr lang="zh-CN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2395295" y="2936516"/>
            <a:ext cx="234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</a:rPr>
              <a:t>-</a:t>
            </a:r>
            <a:endParaRPr lang="zh-CN" alt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6" name="直接箭头连接符 25"/>
          <p:cNvCxnSpPr/>
          <p:nvPr/>
        </p:nvCxnSpPr>
        <p:spPr>
          <a:xfrm flipV="1">
            <a:off x="3722966" y="3648337"/>
            <a:ext cx="374506" cy="17136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/>
          <p:nvPr/>
        </p:nvCxnSpPr>
        <p:spPr>
          <a:xfrm flipH="1">
            <a:off x="3795446" y="3893209"/>
            <a:ext cx="325824" cy="16299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7130572" y="2388854"/>
            <a:ext cx="194796" cy="16415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 flipV="1">
            <a:off x="7130572" y="2548844"/>
            <a:ext cx="186099" cy="882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 flipH="1">
            <a:off x="7306744" y="2543718"/>
            <a:ext cx="9517" cy="4701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>
            <a:off x="7154360" y="3023892"/>
            <a:ext cx="304767" cy="170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 flipV="1">
            <a:off x="7223621" y="3095598"/>
            <a:ext cx="154976" cy="17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 flipV="1">
            <a:off x="7249951" y="3191892"/>
            <a:ext cx="102315" cy="11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>
            <a:off x="3791342" y="5395691"/>
            <a:ext cx="334031" cy="2253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>
            <a:off x="4121270" y="5627494"/>
            <a:ext cx="115412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/>
          <p:cNvSpPr txBox="1"/>
          <p:nvPr/>
        </p:nvSpPr>
        <p:spPr>
          <a:xfrm>
            <a:off x="4039954" y="5414321"/>
            <a:ext cx="18933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/>
              <a:t>To vacuum pump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52683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Outline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1115616" y="1750334"/>
            <a:ext cx="612775" cy="561975"/>
          </a:xfrm>
        </p:spPr>
        <p:txBody>
          <a:bodyPr/>
          <a:lstStyle/>
          <a:p>
            <a:r>
              <a:rPr lang="en-US" altLang="zh-CN" dirty="0" smtClean="0"/>
              <a:t>1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1"/>
          </p:nvPr>
        </p:nvSpPr>
        <p:spPr>
          <a:xfrm>
            <a:off x="1738635" y="1750334"/>
            <a:ext cx="6289749" cy="56197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zh-CN" sz="2000" dirty="0"/>
              <a:t>Overview of CEPC</a:t>
            </a:r>
            <a:r>
              <a:rPr lang="en-US" altLang="zh-CN" sz="2000" dirty="0" smtClean="0"/>
              <a:t> Inj</a:t>
            </a:r>
            <a:r>
              <a:rPr lang="en-US" altLang="zh-CN" sz="2000" dirty="0"/>
              <a:t>.</a:t>
            </a:r>
            <a:r>
              <a:rPr lang="en-US" altLang="zh-CN" sz="2000" dirty="0" smtClean="0"/>
              <a:t>/Ext. </a:t>
            </a:r>
            <a:r>
              <a:rPr lang="en-US" altLang="zh-CN" sz="2000" dirty="0"/>
              <a:t>systems</a:t>
            </a:r>
            <a:endParaRPr lang="zh-CN" altLang="en-US" sz="2000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2"/>
          </p:nvPr>
        </p:nvSpPr>
        <p:spPr>
          <a:xfrm>
            <a:off x="1115616" y="2567752"/>
            <a:ext cx="612775" cy="561975"/>
          </a:xfrm>
        </p:spPr>
        <p:txBody>
          <a:bodyPr/>
          <a:lstStyle/>
          <a:p>
            <a:r>
              <a:rPr lang="en-US" altLang="zh-CN" dirty="0" smtClean="0"/>
              <a:t>2</a:t>
            </a:r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1738636" y="2567752"/>
            <a:ext cx="6289748" cy="561974"/>
          </a:xfrm>
        </p:spPr>
        <p:txBody>
          <a:bodyPr>
            <a:normAutofit/>
          </a:bodyPr>
          <a:lstStyle/>
          <a:p>
            <a:r>
              <a:rPr lang="en-US" altLang="zh-CN" sz="2000" dirty="0" err="1" smtClean="0"/>
              <a:t>Lambertson</a:t>
            </a:r>
            <a:r>
              <a:rPr lang="en-US" altLang="zh-CN" sz="2000" dirty="0" smtClean="0"/>
              <a:t> magnet</a:t>
            </a:r>
            <a:endParaRPr lang="zh-CN" altLang="en-US" sz="2000" dirty="0"/>
          </a:p>
        </p:txBody>
      </p:sp>
      <p:sp>
        <p:nvSpPr>
          <p:cNvPr id="25" name="文本占位符 6"/>
          <p:cNvSpPr>
            <a:spLocks noGrp="1"/>
          </p:cNvSpPr>
          <p:nvPr>
            <p:ph type="body" sz="quarter" idx="14"/>
          </p:nvPr>
        </p:nvSpPr>
        <p:spPr>
          <a:xfrm>
            <a:off x="1115616" y="3385169"/>
            <a:ext cx="612775" cy="561975"/>
          </a:xfrm>
        </p:spPr>
        <p:txBody>
          <a:bodyPr/>
          <a:lstStyle/>
          <a:p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26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1738636" y="3385168"/>
            <a:ext cx="6289748" cy="561976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zh-CN" sz="2000" dirty="0" smtClean="0"/>
              <a:t>Slotted-pipe kicker magnet</a:t>
            </a:r>
            <a:endParaRPr lang="zh-CN" altLang="en-US" sz="2000" dirty="0"/>
          </a:p>
        </p:txBody>
      </p:sp>
      <p:sp>
        <p:nvSpPr>
          <p:cNvPr id="9" name="文本占位符 6"/>
          <p:cNvSpPr>
            <a:spLocks noGrp="1"/>
          </p:cNvSpPr>
          <p:nvPr>
            <p:ph type="body" sz="quarter" idx="14"/>
          </p:nvPr>
        </p:nvSpPr>
        <p:spPr>
          <a:xfrm>
            <a:off x="1115616" y="4235177"/>
            <a:ext cx="612775" cy="561975"/>
          </a:xfrm>
        </p:spPr>
        <p:txBody>
          <a:bodyPr/>
          <a:lstStyle/>
          <a:p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10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1738636" y="4235176"/>
            <a:ext cx="6289748" cy="561976"/>
          </a:xfrm>
        </p:spPr>
        <p:txBody>
          <a:bodyPr>
            <a:normAutofit/>
          </a:bodyPr>
          <a:lstStyle/>
          <a:p>
            <a:pPr>
              <a:lnSpc>
                <a:spcPts val="1400"/>
              </a:lnSpc>
            </a:pPr>
            <a:r>
              <a:rPr lang="en-US" altLang="zh-CN" sz="2000" dirty="0"/>
              <a:t>Ferrite core kicker magnet</a:t>
            </a:r>
            <a:endParaRPr lang="zh-CN" altLang="en-US" sz="2000" dirty="0"/>
          </a:p>
        </p:txBody>
      </p:sp>
      <p:sp>
        <p:nvSpPr>
          <p:cNvPr id="11" name="文本占位符 6"/>
          <p:cNvSpPr>
            <a:spLocks noGrp="1"/>
          </p:cNvSpPr>
          <p:nvPr>
            <p:ph type="body" sz="quarter" idx="14"/>
          </p:nvPr>
        </p:nvSpPr>
        <p:spPr>
          <a:xfrm>
            <a:off x="1115616" y="5085185"/>
            <a:ext cx="612775" cy="561975"/>
          </a:xfrm>
        </p:spPr>
        <p:txBody>
          <a:bodyPr/>
          <a:lstStyle/>
          <a:p>
            <a:r>
              <a:rPr lang="en-US" altLang="zh-CN" smtClean="0"/>
              <a:t>5</a:t>
            </a:r>
            <a:endParaRPr lang="zh-CN" altLang="en-US" dirty="0"/>
          </a:p>
        </p:txBody>
      </p:sp>
      <p:sp>
        <p:nvSpPr>
          <p:cNvPr id="12" name="文本占位符 7"/>
          <p:cNvSpPr>
            <a:spLocks noGrp="1"/>
          </p:cNvSpPr>
          <p:nvPr>
            <p:ph type="body" sz="quarter" idx="15"/>
          </p:nvPr>
        </p:nvSpPr>
        <p:spPr>
          <a:xfrm>
            <a:off x="1738636" y="5085184"/>
            <a:ext cx="6289748" cy="561976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zh-CN" sz="2000" dirty="0"/>
              <a:t>Summary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8245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Prototype kicker for HEPS BST 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t="28016"/>
          <a:stretch/>
        </p:blipFill>
        <p:spPr>
          <a:xfrm>
            <a:off x="467544" y="1268760"/>
            <a:ext cx="6024894" cy="195044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r="5073" b="8947"/>
          <a:stretch/>
        </p:blipFill>
        <p:spPr>
          <a:xfrm>
            <a:off x="2347828" y="3468673"/>
            <a:ext cx="6276628" cy="270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623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 smtClean="0"/>
              <a:t>250ns-fast kicker </a:t>
            </a:r>
            <a:r>
              <a:rPr lang="en-US" altLang="zh-CN" sz="3200" dirty="0" err="1" smtClean="0"/>
              <a:t>pulser</a:t>
            </a:r>
            <a:r>
              <a:rPr lang="en-US" altLang="zh-CN" sz="3200" dirty="0" smtClean="0"/>
              <a:t> design</a:t>
            </a:r>
            <a:endParaRPr lang="zh-CN" altLang="en-US" sz="3200" dirty="0"/>
          </a:p>
        </p:txBody>
      </p:sp>
      <p:sp>
        <p:nvSpPr>
          <p:cNvPr id="22" name="矩形 21"/>
          <p:cNvSpPr/>
          <p:nvPr/>
        </p:nvSpPr>
        <p:spPr>
          <a:xfrm>
            <a:off x="258982" y="1038466"/>
            <a:ext cx="6048672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lnSpc>
                <a:spcPct val="150000"/>
              </a:lnSpc>
              <a:buSzPct val="60000"/>
              <a:buFont typeface="Wingdings" panose="05000000000000000000" pitchFamily="2" charset="2"/>
              <a:buChar char="l"/>
            </a:pPr>
            <a:r>
              <a:rPr lang="en-US" altLang="zh-CN" dirty="0" smtClean="0">
                <a:solidFill>
                  <a:srgbClr val="000099"/>
                </a:solidFill>
              </a:rPr>
              <a:t>Scheme: 20-stage inductive adder based on </a:t>
            </a:r>
            <a:r>
              <a:rPr lang="en-US" altLang="zh-CN" dirty="0" err="1" smtClean="0">
                <a:solidFill>
                  <a:srgbClr val="000099"/>
                </a:solidFill>
              </a:rPr>
              <a:t>SiC</a:t>
            </a:r>
            <a:r>
              <a:rPr lang="en-US" altLang="zh-CN" dirty="0" smtClean="0">
                <a:solidFill>
                  <a:srgbClr val="000099"/>
                </a:solidFill>
              </a:rPr>
              <a:t>-MOSFETs. </a:t>
            </a:r>
          </a:p>
          <a:p>
            <a:pPr marL="182880" indent="-182880">
              <a:lnSpc>
                <a:spcPct val="150000"/>
              </a:lnSpc>
              <a:buSzPct val="60000"/>
              <a:buFont typeface="Wingdings" panose="05000000000000000000" pitchFamily="2" charset="2"/>
              <a:buChar char="l"/>
            </a:pPr>
            <a:r>
              <a:rPr lang="en-US" altLang="zh-CN" dirty="0" smtClean="0">
                <a:solidFill>
                  <a:srgbClr val="000099"/>
                </a:solidFill>
              </a:rPr>
              <a:t>The co-axial transformer is configured as bipolar output. </a:t>
            </a:r>
          </a:p>
          <a:p>
            <a:pPr marL="182880" indent="-182880">
              <a:lnSpc>
                <a:spcPct val="150000"/>
              </a:lnSpc>
              <a:buSzPct val="60000"/>
              <a:buFont typeface="Wingdings" panose="05000000000000000000" pitchFamily="2" charset="2"/>
              <a:buChar char="l"/>
            </a:pPr>
            <a:r>
              <a:rPr lang="en-US" altLang="zh-CN" dirty="0">
                <a:solidFill>
                  <a:srgbClr val="000099"/>
                </a:solidFill>
              </a:rPr>
              <a:t>The </a:t>
            </a:r>
            <a:r>
              <a:rPr lang="en-US" altLang="zh-CN" dirty="0" err="1">
                <a:solidFill>
                  <a:srgbClr val="000099"/>
                </a:solidFill>
              </a:rPr>
              <a:t>pulser</a:t>
            </a:r>
            <a:r>
              <a:rPr lang="en-US" altLang="zh-CN" dirty="0">
                <a:solidFill>
                  <a:srgbClr val="000099"/>
                </a:solidFill>
              </a:rPr>
              <a:t> is located outside </a:t>
            </a:r>
            <a:r>
              <a:rPr lang="en-US" altLang="zh-CN" dirty="0" smtClean="0">
                <a:solidFill>
                  <a:srgbClr val="000099"/>
                </a:solidFill>
              </a:rPr>
              <a:t>tunnel </a:t>
            </a:r>
            <a:r>
              <a:rPr lang="en-US" altLang="zh-CN" dirty="0">
                <a:solidFill>
                  <a:srgbClr val="000099"/>
                </a:solidFill>
              </a:rPr>
              <a:t>and 10 </a:t>
            </a:r>
            <a:r>
              <a:rPr lang="en-US" altLang="zh-CN" dirty="0" smtClean="0">
                <a:solidFill>
                  <a:srgbClr val="000099"/>
                </a:solidFill>
              </a:rPr>
              <a:t>50</a:t>
            </a:r>
            <a:r>
              <a:rPr lang="el-GR" altLang="zh-CN" dirty="0">
                <a:solidFill>
                  <a:srgbClr val="000099"/>
                </a:solidFill>
              </a:rPr>
              <a:t> Ω </a:t>
            </a:r>
            <a:r>
              <a:rPr lang="en-US" altLang="zh-CN" dirty="0" smtClean="0">
                <a:solidFill>
                  <a:srgbClr val="000099"/>
                </a:solidFill>
              </a:rPr>
              <a:t>cables with length more than 30m are </a:t>
            </a:r>
            <a:r>
              <a:rPr lang="en-US" altLang="zh-CN" dirty="0">
                <a:solidFill>
                  <a:srgbClr val="000099"/>
                </a:solidFill>
              </a:rPr>
              <a:t>applied to connect </a:t>
            </a:r>
            <a:r>
              <a:rPr lang="en-US" altLang="zh-CN" dirty="0" smtClean="0">
                <a:solidFill>
                  <a:srgbClr val="000099"/>
                </a:solidFill>
              </a:rPr>
              <a:t> with kicker</a:t>
            </a:r>
            <a:r>
              <a:rPr lang="en-US" altLang="zh-CN" dirty="0">
                <a:solidFill>
                  <a:srgbClr val="000099"/>
                </a:solidFill>
              </a:rPr>
              <a:t>. </a:t>
            </a:r>
            <a:endParaRPr lang="en-US" altLang="zh-CN" dirty="0" smtClean="0">
              <a:solidFill>
                <a:srgbClr val="000099"/>
              </a:solidFill>
            </a:endParaRPr>
          </a:p>
          <a:p>
            <a:pPr marL="182880" indent="-182880">
              <a:lnSpc>
                <a:spcPct val="150000"/>
              </a:lnSpc>
              <a:buSzPct val="60000"/>
              <a:buFont typeface="Wingdings" panose="05000000000000000000" pitchFamily="2" charset="2"/>
              <a:buChar char="l"/>
            </a:pPr>
            <a:r>
              <a:rPr lang="en-US" altLang="zh-CN" dirty="0" smtClean="0">
                <a:solidFill>
                  <a:srgbClr val="000099"/>
                </a:solidFill>
              </a:rPr>
              <a:t>Matching terminal resistor is 10</a:t>
            </a:r>
            <a:r>
              <a:rPr lang="el-GR" altLang="zh-CN" dirty="0" smtClean="0">
                <a:solidFill>
                  <a:srgbClr val="000099"/>
                </a:solidFill>
              </a:rPr>
              <a:t>Ω</a:t>
            </a:r>
            <a:r>
              <a:rPr lang="en-US" altLang="zh-CN" dirty="0" smtClean="0">
                <a:solidFill>
                  <a:srgbClr val="000099"/>
                </a:solidFill>
              </a:rPr>
              <a:t>.</a:t>
            </a:r>
            <a:endParaRPr lang="en-US" altLang="zh-CN" dirty="0">
              <a:solidFill>
                <a:srgbClr val="000099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377334" y="6113989"/>
            <a:ext cx="2579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20-stage inductive  adder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6899" y="1029611"/>
            <a:ext cx="988020" cy="102885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7334" y="1007090"/>
            <a:ext cx="1262468" cy="103706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4751" y="2481460"/>
            <a:ext cx="2664296" cy="1458971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0368" y="4099300"/>
            <a:ext cx="2958868" cy="193208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576" y="3662321"/>
            <a:ext cx="4558457" cy="236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78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First switching cell prototype test  </a:t>
            </a:r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0" t="19667" r="12955" b="13833"/>
          <a:stretch/>
        </p:blipFill>
        <p:spPr>
          <a:xfrm>
            <a:off x="186241" y="4077072"/>
            <a:ext cx="2904539" cy="220624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41" y="1074619"/>
            <a:ext cx="2904539" cy="289096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39" y="1514508"/>
            <a:ext cx="6009039" cy="4506780"/>
          </a:xfrm>
          <a:prstGeom prst="rect">
            <a:avLst/>
          </a:prstGeom>
        </p:spPr>
      </p:pic>
      <p:cxnSp>
        <p:nvCxnSpPr>
          <p:cNvPr id="10" name="直接箭头连接符 9"/>
          <p:cNvCxnSpPr/>
          <p:nvPr/>
        </p:nvCxnSpPr>
        <p:spPr>
          <a:xfrm flipH="1">
            <a:off x="6732240" y="1844824"/>
            <a:ext cx="216024" cy="2160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6948264" y="1690727"/>
            <a:ext cx="1545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V</a:t>
            </a:r>
            <a:r>
              <a:rPr lang="en-US" altLang="zh-CN" baseline="-25000" dirty="0"/>
              <a:t>DS</a:t>
            </a:r>
            <a:r>
              <a:rPr lang="en-US" altLang="zh-CN" dirty="0"/>
              <a:t>=</a:t>
            </a:r>
            <a:r>
              <a:rPr lang="en-US" altLang="zh-CN" dirty="0" smtClean="0"/>
              <a:t>1.62kV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3491880" y="2238333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V</a:t>
            </a:r>
            <a:r>
              <a:rPr lang="en-US" altLang="zh-CN" baseline="-25000" dirty="0" smtClean="0"/>
              <a:t>DS</a:t>
            </a:r>
            <a:r>
              <a:rPr lang="en-US" altLang="zh-CN" dirty="0" smtClean="0"/>
              <a:t>=1.2kV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6732240" y="4342911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V</a:t>
            </a:r>
            <a:r>
              <a:rPr lang="en-US" altLang="zh-CN" baseline="-25000" dirty="0" err="1" smtClean="0"/>
              <a:t>out</a:t>
            </a:r>
            <a:r>
              <a:rPr lang="en-US" altLang="zh-CN" dirty="0" smtClean="0"/>
              <a:t>=-1.176kV</a:t>
            </a:r>
            <a:endParaRPr lang="zh-CN" altLang="en-US" dirty="0"/>
          </a:p>
        </p:txBody>
      </p:sp>
      <p:cxnSp>
        <p:nvCxnSpPr>
          <p:cNvPr id="15" name="直接箭头连接符 14"/>
          <p:cNvCxnSpPr/>
          <p:nvPr/>
        </p:nvCxnSpPr>
        <p:spPr>
          <a:xfrm flipH="1" flipV="1">
            <a:off x="6568752" y="4333746"/>
            <a:ext cx="233381" cy="1846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7287344" y="5480964"/>
            <a:ext cx="1217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RL=0.5</a:t>
            </a:r>
            <a:r>
              <a:rPr lang="el-GR" altLang="zh-CN" dirty="0" smtClean="0">
                <a:solidFill>
                  <a:srgbClr val="FF0000"/>
                </a:solidFill>
              </a:rPr>
              <a:t>Ω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26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Pulser</a:t>
            </a:r>
            <a:r>
              <a:rPr lang="en-US" altLang="zh-CN" dirty="0" smtClean="0"/>
              <a:t> prototype assembly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514" y="1988840"/>
            <a:ext cx="4052776" cy="34902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12" y="908720"/>
            <a:ext cx="1514166" cy="32264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160" y="892902"/>
            <a:ext cx="1520695" cy="32403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337" y="908720"/>
            <a:ext cx="1520695" cy="324035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12" y="4171817"/>
            <a:ext cx="4614520" cy="216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8114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sz="quarter" idx="10"/>
          </p:nvPr>
        </p:nvSpPr>
        <p:spPr>
          <a:xfrm>
            <a:off x="0" y="1329892"/>
            <a:ext cx="7884368" cy="1912071"/>
          </a:xfrm>
        </p:spPr>
        <p:txBody>
          <a:bodyPr>
            <a:normAutofit/>
          </a:bodyPr>
          <a:lstStyle/>
          <a:p>
            <a:pPr>
              <a:lnSpc>
                <a:spcPts val="1400"/>
              </a:lnSpc>
            </a:pPr>
            <a:r>
              <a:rPr lang="en-US" altLang="zh-CN" dirty="0"/>
              <a:t>Ferrite core </a:t>
            </a:r>
            <a:r>
              <a:rPr lang="en-US" altLang="zh-CN" dirty="0" smtClean="0"/>
              <a:t>kicker magnet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8339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 smtClean="0"/>
              <a:t>BST EXT kicker design parameters </a:t>
            </a:r>
            <a:endParaRPr lang="zh-CN" altLang="en-US" sz="3200" dirty="0"/>
          </a:p>
        </p:txBody>
      </p:sp>
      <p:graphicFrame>
        <p:nvGraphicFramePr>
          <p:cNvPr id="4" name="内容占位符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0692807"/>
              </p:ext>
            </p:extLst>
          </p:nvPr>
        </p:nvGraphicFramePr>
        <p:xfrm>
          <a:off x="107504" y="951250"/>
          <a:ext cx="8948174" cy="4782006"/>
        </p:xfrm>
        <a:graphic>
          <a:graphicData uri="http://schemas.openxmlformats.org/drawingml/2006/table">
            <a:tbl>
              <a:tblPr firstRow="1" firstCol="1" bandRow="1">
                <a:tableStyleId>{0660B408-B3CF-4A94-85FC-2B1E0A45F4A2}</a:tableStyleId>
              </a:tblPr>
              <a:tblGrid>
                <a:gridCol w="352839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20080"/>
                <a:gridCol w="244003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59664"/>
              </a:tblGrid>
              <a:tr h="4657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parameter</a:t>
                      </a:r>
                      <a:endParaRPr lang="zh-CN" sz="1600" b="1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Unit</a:t>
                      </a:r>
                      <a:endParaRPr lang="zh-CN" sz="1600" b="1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BST-EXT-</a:t>
                      </a:r>
                      <a:r>
                        <a:rPr lang="en-US" altLang="zh-CN" sz="1600" b="1" kern="100" baseline="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kicker1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600" b="1" kern="100" baseline="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（</a:t>
                      </a:r>
                      <a:r>
                        <a:rPr lang="en-US" altLang="zh-CN" sz="1600" b="1" kern="100" baseline="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for CR off-axis inj.</a:t>
                      </a:r>
                      <a:r>
                        <a:rPr lang="zh-CN" altLang="en-US" sz="1600" b="1" kern="100" baseline="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）</a:t>
                      </a:r>
                      <a:endParaRPr lang="zh-CN" sz="1600" b="1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BST-EXT-</a:t>
                      </a:r>
                      <a:r>
                        <a:rPr lang="en-US" altLang="zh-CN" sz="1600" b="1" kern="1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kicker2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600" b="1" kern="1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（</a:t>
                      </a:r>
                      <a:r>
                        <a:rPr lang="en-US" altLang="zh-CN" sz="1600" b="1" kern="1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 CR on-axis inj.</a:t>
                      </a:r>
                      <a:r>
                        <a:rPr lang="zh-CN" altLang="en-US" sz="1600" b="1" kern="1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）</a:t>
                      </a:r>
                      <a:endParaRPr lang="zh-CN" altLang="zh-CN" sz="1600" b="1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32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Quantity</a:t>
                      </a:r>
                      <a:r>
                        <a:rPr lang="en-US" altLang="zh-CN" sz="1600" b="0" kern="1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effectLst/>
                          <a:latin typeface="+mj-lt"/>
                        </a:rPr>
                        <a:t>-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 smtClean="0">
                          <a:effectLst/>
                          <a:latin typeface="+mj-lt"/>
                        </a:rPr>
                        <a:t>2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65760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Type</a:t>
                      </a:r>
                      <a:endParaRPr lang="zh-CN" sz="1600" b="0" kern="100" dirty="0">
                        <a:solidFill>
                          <a:srgbClr val="FF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0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-</a:t>
                      </a:r>
                      <a:endParaRPr lang="zh-CN" altLang="zh-CN" sz="1600" b="0" dirty="0" smtClean="0">
                        <a:solidFill>
                          <a:srgbClr val="FF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In-air d</a:t>
                      </a:r>
                      <a:r>
                        <a:rPr lang="en-US" altLang="zh-CN" sz="1600" dirty="0" smtClean="0">
                          <a:solidFill>
                            <a:srgbClr val="FF0000"/>
                          </a:solidFill>
                          <a:latin typeface="+mj-lt"/>
                        </a:rPr>
                        <a:t>elay-line</a:t>
                      </a:r>
                    </a:p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dirty="0" smtClean="0">
                          <a:solidFill>
                            <a:srgbClr val="FF0000"/>
                          </a:solidFill>
                          <a:latin typeface="+mj-lt"/>
                        </a:rPr>
                        <a:t>dipole</a:t>
                      </a:r>
                      <a:r>
                        <a:rPr lang="en-US" altLang="zh-CN" sz="1600" baseline="0" dirty="0" smtClean="0">
                          <a:solidFill>
                            <a:srgbClr val="FF0000"/>
                          </a:solidFill>
                          <a:latin typeface="+mj-lt"/>
                        </a:rPr>
                        <a:t> kicker</a:t>
                      </a:r>
                      <a:endParaRPr lang="zh-CN" sz="1600" b="0" kern="100" dirty="0">
                        <a:solidFill>
                          <a:srgbClr val="FF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0" kern="10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In-air</a:t>
                      </a:r>
                      <a:r>
                        <a:rPr lang="en-US" altLang="zh-CN" sz="1600" b="0" kern="100" baseline="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600" dirty="0" smtClean="0">
                          <a:solidFill>
                            <a:srgbClr val="FF0000"/>
                          </a:solidFill>
                          <a:latin typeface="+mj-lt"/>
                        </a:rPr>
                        <a:t>lumped</a:t>
                      </a:r>
                      <a:r>
                        <a:rPr lang="en-US" altLang="zh-CN" sz="1600" kern="1200" dirty="0" smtClean="0">
                          <a:solidFill>
                            <a:srgbClr val="FF0000"/>
                          </a:solidFill>
                          <a:latin typeface="+mj-lt"/>
                          <a:ea typeface="+mn-ea"/>
                          <a:cs typeface="+mn-cs"/>
                        </a:rPr>
                        <a:t> parameter </a:t>
                      </a:r>
                      <a:r>
                        <a:rPr lang="en-US" altLang="zh-CN" sz="1600" dirty="0" smtClean="0">
                          <a:solidFill>
                            <a:srgbClr val="FF0000"/>
                          </a:solidFill>
                          <a:latin typeface="+mj-lt"/>
                        </a:rPr>
                        <a:t>dipole</a:t>
                      </a:r>
                      <a:r>
                        <a:rPr lang="en-US" altLang="zh-CN" sz="1600" baseline="0" dirty="0" smtClean="0">
                          <a:solidFill>
                            <a:srgbClr val="FF0000"/>
                          </a:solidFill>
                          <a:latin typeface="+mj-lt"/>
                        </a:rPr>
                        <a:t> kicker</a:t>
                      </a:r>
                      <a:endParaRPr lang="zh-CN" altLang="en-US" sz="160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249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Deflect direction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Horizontal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Horizontal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249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Beam</a:t>
                      </a:r>
                      <a:r>
                        <a:rPr lang="en-US" altLang="zh-CN" sz="1600" b="0" kern="1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Energy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GeV</a:t>
                      </a:r>
                      <a:endParaRPr lang="zh-CN" altLang="zh-CN" sz="1600" b="0" kern="100" dirty="0" smtClean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120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120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2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Deflect</a:t>
                      </a:r>
                      <a:r>
                        <a:rPr lang="en-US" altLang="zh-CN" sz="1600" b="0" kern="1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angle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b="0" kern="1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mrad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0.2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0.1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2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Magnetic</a:t>
                      </a:r>
                      <a:r>
                        <a:rPr lang="en-US" altLang="zh-CN" sz="1600" b="0" kern="1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effective length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b="0" kern="1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1.4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0.7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532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Magnetic</a:t>
                      </a:r>
                      <a:r>
                        <a:rPr lang="en-US" altLang="zh-CN" sz="1600" b="0" kern="1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strength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b="0" kern="1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0.06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b="0" kern="1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0.06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53249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Integral magnetic strength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T·m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0.08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0.04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532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effectLst/>
                          <a:latin typeface="+mj-lt"/>
                        </a:rPr>
                        <a:t>Clearance</a:t>
                      </a:r>
                      <a:r>
                        <a:rPr lang="en-US" sz="1600" b="0" kern="100" baseline="0" dirty="0">
                          <a:effectLst/>
                          <a:latin typeface="+mj-lt"/>
                        </a:rPr>
                        <a:t> region</a:t>
                      </a:r>
                      <a:r>
                        <a:rPr lang="en-US" sz="1600" b="0" kern="100" dirty="0">
                          <a:effectLst/>
                          <a:latin typeface="+mj-lt"/>
                        </a:rPr>
                        <a:t>(H×V)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mm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55×55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55×55</a:t>
                      </a:r>
                      <a:endParaRPr lang="zh-CN" alt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2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effectLst/>
                          <a:latin typeface="+mj-lt"/>
                        </a:rPr>
                        <a:t>Good</a:t>
                      </a:r>
                      <a:r>
                        <a:rPr lang="en-US" altLang="zh-CN" sz="1600" b="0" kern="100" baseline="0" dirty="0">
                          <a:effectLst/>
                          <a:latin typeface="+mj-lt"/>
                        </a:rPr>
                        <a:t> field region</a:t>
                      </a:r>
                      <a:r>
                        <a:rPr lang="en-US" sz="1600" b="0" kern="100" dirty="0">
                          <a:effectLst/>
                          <a:latin typeface="+mj-lt"/>
                        </a:rPr>
                        <a:t>(H×V)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mm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?</a:t>
                      </a:r>
                      <a:endParaRPr lang="zh-CN" alt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?</a:t>
                      </a:r>
                      <a:endParaRPr lang="zh-CN" alt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79978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Field</a:t>
                      </a:r>
                      <a:r>
                        <a:rPr lang="en-US" altLang="zh-CN" sz="1600" b="0" kern="1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600" b="0" kern="1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uniformity in </a:t>
                      </a:r>
                      <a:r>
                        <a:rPr lang="en-US" altLang="zh-CN" sz="1600" b="0" kern="1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good field region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effectLst/>
                          <a:latin typeface="+mj-lt"/>
                        </a:rPr>
                        <a:t>-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0" kern="1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±1.5%</a:t>
                      </a:r>
                      <a:r>
                        <a:rPr lang="zh-CN" altLang="en-US" sz="1600" b="0" kern="1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？</a:t>
                      </a:r>
                      <a:endParaRPr lang="zh-CN" alt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0" kern="1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±1.5%</a:t>
                      </a:r>
                      <a:r>
                        <a:rPr lang="zh-CN" altLang="en-US" sz="1600" b="0" kern="1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？</a:t>
                      </a:r>
                      <a:endParaRPr lang="zh-CN" alt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532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Repetition</a:t>
                      </a:r>
                      <a:r>
                        <a:rPr lang="en-US" altLang="zh-CN" sz="1600" b="0" kern="1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rate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effectLst/>
                          <a:latin typeface="+mj-lt"/>
                        </a:rPr>
                        <a:t>Hz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 smtClean="0">
                          <a:effectLst/>
                          <a:latin typeface="+mj-lt"/>
                        </a:rPr>
                        <a:t>1k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1k</a:t>
                      </a:r>
                      <a:endParaRPr lang="zh-CN" altLang="zh-CN" sz="1600" b="0" kern="120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532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Amplitude</a:t>
                      </a:r>
                      <a:r>
                        <a:rPr lang="en-US" altLang="zh-CN" sz="1600" b="0" kern="1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repeatability 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effectLst/>
                          <a:latin typeface="+mj-lt"/>
                        </a:rPr>
                        <a:t>-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effectLst/>
                          <a:latin typeface="+mj-lt"/>
                        </a:rPr>
                        <a:t>±0.5%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effectLst/>
                          <a:latin typeface="+mj-lt"/>
                        </a:rPr>
                        <a:t>±0.5%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532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Pulse</a:t>
                      </a:r>
                      <a:r>
                        <a:rPr lang="en-US" altLang="zh-CN" sz="1600" b="0" kern="1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jitter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effectLst/>
                          <a:latin typeface="+mj-lt"/>
                        </a:rPr>
                        <a:t>ns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effectLst/>
                          <a:latin typeface="+mj-lt"/>
                        </a:rPr>
                        <a:t>≤5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effectLst/>
                          <a:latin typeface="+mj-lt"/>
                        </a:rPr>
                        <a:t>≤5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3413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Bottom</a:t>
                      </a:r>
                      <a:r>
                        <a:rPr lang="en-US" altLang="zh-CN" sz="1600" b="0" kern="100" baseline="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width of </a:t>
                      </a:r>
                      <a:r>
                        <a:rPr lang="en-US" altLang="zh-CN" sz="1600" b="0" kern="100" baseline="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pulse(5%-5%)</a:t>
                      </a:r>
                      <a:endParaRPr lang="zh-CN" sz="1600" b="0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ns</a:t>
                      </a:r>
                      <a:endParaRPr lang="zh-CN" sz="1600" b="0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dirty="0" smtClean="0">
                          <a:solidFill>
                            <a:srgbClr val="FF0000"/>
                          </a:solidFill>
                          <a:latin typeface="+mj-lt"/>
                        </a:rPr>
                        <a:t>Trapezoid</a:t>
                      </a:r>
                      <a:r>
                        <a:rPr lang="zh-CN" altLang="en-US" sz="1600" dirty="0" smtClean="0">
                          <a:solidFill>
                            <a:srgbClr val="FF0000"/>
                          </a:solidFill>
                          <a:latin typeface="+mj-lt"/>
                        </a:rPr>
                        <a:t>：</a:t>
                      </a:r>
                      <a:r>
                        <a:rPr lang="en-US" sz="1600" b="0" kern="10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440~2420</a:t>
                      </a:r>
                      <a:endParaRPr lang="zh-CN" sz="1600" b="0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0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Half-sine</a:t>
                      </a:r>
                      <a:r>
                        <a:rPr lang="zh-CN" altLang="en-US" sz="1600" kern="10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lang="en-US" altLang="zh-CN" sz="1600" kern="10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1360</a:t>
                      </a:r>
                      <a:endParaRPr lang="zh-CN" altLang="zh-CN" sz="1600" kern="100" dirty="0" smtClean="0">
                        <a:solidFill>
                          <a:srgbClr val="FF0000"/>
                        </a:solidFill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3288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dirty="0" err="1" smtClean="0">
                          <a:solidFill>
                            <a:srgbClr val="FF0000"/>
                          </a:solidFill>
                          <a:latin typeface="+mj-lt"/>
                        </a:rPr>
                        <a:t>Tr</a:t>
                      </a:r>
                      <a:r>
                        <a:rPr lang="en-US" altLang="zh-CN" sz="1600" b="0" dirty="0" smtClean="0">
                          <a:solidFill>
                            <a:srgbClr val="FF0000"/>
                          </a:solidFill>
                          <a:latin typeface="+mj-lt"/>
                        </a:rPr>
                        <a:t>/</a:t>
                      </a:r>
                      <a:r>
                        <a:rPr lang="en-US" altLang="zh-CN" sz="1600" b="0" dirty="0" err="1" smtClean="0">
                          <a:solidFill>
                            <a:srgbClr val="FF0000"/>
                          </a:solidFill>
                          <a:latin typeface="+mj-lt"/>
                        </a:rPr>
                        <a:t>Tf</a:t>
                      </a:r>
                      <a:r>
                        <a:rPr lang="en-US" altLang="zh-CN" sz="1600" b="0" dirty="0" smtClean="0">
                          <a:solidFill>
                            <a:srgbClr val="FF0000"/>
                          </a:solidFill>
                          <a:latin typeface="+mj-lt"/>
                        </a:rPr>
                        <a:t>(5%-95%)</a:t>
                      </a:r>
                      <a:endParaRPr lang="zh-CN" altLang="en-US" sz="1600" b="0" dirty="0" smtClean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ns</a:t>
                      </a:r>
                      <a:endParaRPr lang="zh-CN" sz="1600" b="0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&lt;200</a:t>
                      </a:r>
                      <a:endParaRPr lang="zh-CN" sz="1600" b="0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0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&lt;680</a:t>
                      </a:r>
                      <a:endParaRPr lang="zh-CN" altLang="zh-CN" sz="1600" kern="100" dirty="0" smtClean="0">
                        <a:solidFill>
                          <a:srgbClr val="FF0000"/>
                        </a:solidFill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5" name="组合 4"/>
          <p:cNvGrpSpPr/>
          <p:nvPr/>
        </p:nvGrpSpPr>
        <p:grpSpPr>
          <a:xfrm>
            <a:off x="4969457" y="5788280"/>
            <a:ext cx="1759938" cy="661607"/>
            <a:chOff x="6988165" y="5614471"/>
            <a:chExt cx="2262351" cy="850476"/>
          </a:xfrm>
        </p:grpSpPr>
        <p:grpSp>
          <p:nvGrpSpPr>
            <p:cNvPr id="6" name="组合 5"/>
            <p:cNvGrpSpPr/>
            <p:nvPr/>
          </p:nvGrpSpPr>
          <p:grpSpPr>
            <a:xfrm>
              <a:off x="7156472" y="5614471"/>
              <a:ext cx="1368152" cy="327547"/>
              <a:chOff x="6948264" y="5259984"/>
              <a:chExt cx="1810543" cy="728811"/>
            </a:xfrm>
          </p:grpSpPr>
          <p:cxnSp>
            <p:nvCxnSpPr>
              <p:cNvPr id="18" name="直接连接符 17"/>
              <p:cNvCxnSpPr/>
              <p:nvPr/>
            </p:nvCxnSpPr>
            <p:spPr>
              <a:xfrm flipV="1">
                <a:off x="7164288" y="5259984"/>
                <a:ext cx="72008" cy="72008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/>
            </p:nvCxnSpPr>
            <p:spPr>
              <a:xfrm>
                <a:off x="7236296" y="5259984"/>
                <a:ext cx="122413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 flipH="1" flipV="1">
                <a:off x="8460432" y="5259984"/>
                <a:ext cx="72008" cy="72008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>
                <a:off x="6948264" y="5980064"/>
                <a:ext cx="21602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>
                <a:off x="8542783" y="5988795"/>
                <a:ext cx="21602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直接连接符 6"/>
            <p:cNvCxnSpPr/>
            <p:nvPr/>
          </p:nvCxnSpPr>
          <p:spPr>
            <a:xfrm>
              <a:off x="7328387" y="5935036"/>
              <a:ext cx="0" cy="184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7403355" y="5935036"/>
              <a:ext cx="0" cy="184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箭头连接符 8"/>
            <p:cNvCxnSpPr/>
            <p:nvPr/>
          </p:nvCxnSpPr>
          <p:spPr>
            <a:xfrm>
              <a:off x="6988165" y="6010937"/>
              <a:ext cx="34022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箭头连接符 9"/>
            <p:cNvCxnSpPr/>
            <p:nvPr/>
          </p:nvCxnSpPr>
          <p:spPr>
            <a:xfrm flipH="1">
              <a:off x="7413484" y="6005613"/>
              <a:ext cx="875892" cy="1432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/>
            <p:cNvSpPr txBox="1"/>
            <p:nvPr/>
          </p:nvSpPr>
          <p:spPr>
            <a:xfrm>
              <a:off x="7048193" y="6101257"/>
              <a:ext cx="813173" cy="356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 smtClean="0"/>
                <a:t>200ns</a:t>
              </a:r>
              <a:endParaRPr lang="zh-CN" altLang="en-US" sz="1200" dirty="0"/>
            </a:p>
          </p:txBody>
        </p:sp>
        <p:cxnSp>
          <p:nvCxnSpPr>
            <p:cNvPr id="12" name="直接连接符 11"/>
            <p:cNvCxnSpPr/>
            <p:nvPr/>
          </p:nvCxnSpPr>
          <p:spPr>
            <a:xfrm>
              <a:off x="8282508" y="5942812"/>
              <a:ext cx="0" cy="184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8354516" y="5942812"/>
              <a:ext cx="0" cy="184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箭头连接符 13"/>
            <p:cNvCxnSpPr/>
            <p:nvPr/>
          </p:nvCxnSpPr>
          <p:spPr>
            <a:xfrm flipH="1" flipV="1">
              <a:off x="8361384" y="6006492"/>
              <a:ext cx="470884" cy="194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14"/>
            <p:cNvSpPr txBox="1"/>
            <p:nvPr/>
          </p:nvSpPr>
          <p:spPr>
            <a:xfrm>
              <a:off x="7328387" y="5670791"/>
              <a:ext cx="1152127" cy="277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 smtClean="0"/>
                <a:t>40~2000ns</a:t>
              </a:r>
              <a:endParaRPr lang="zh-CN" altLang="en-US" sz="1200" dirty="0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8155509" y="6108873"/>
              <a:ext cx="916979" cy="356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 smtClean="0"/>
                <a:t>200ns</a:t>
              </a:r>
              <a:endParaRPr lang="zh-CN" altLang="en-US" sz="1200" dirty="0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8297359" y="5624722"/>
              <a:ext cx="953157" cy="356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 smtClean="0"/>
                <a:t>1kHz</a:t>
              </a:r>
              <a:endParaRPr lang="zh-CN" altLang="en-US" sz="1200" dirty="0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7524328" y="5737661"/>
            <a:ext cx="1080123" cy="743432"/>
            <a:chOff x="7594893" y="4385476"/>
            <a:chExt cx="424560" cy="1090018"/>
          </a:xfrm>
        </p:grpSpPr>
        <p:grpSp>
          <p:nvGrpSpPr>
            <p:cNvPr id="24" name="组合 23"/>
            <p:cNvGrpSpPr/>
            <p:nvPr/>
          </p:nvGrpSpPr>
          <p:grpSpPr>
            <a:xfrm>
              <a:off x="7658439" y="4385476"/>
              <a:ext cx="236214" cy="561981"/>
              <a:chOff x="7611301" y="4514844"/>
              <a:chExt cx="257878" cy="561981"/>
            </a:xfrm>
          </p:grpSpPr>
          <p:sp>
            <p:nvSpPr>
              <p:cNvPr id="30" name="任意多边形 29"/>
              <p:cNvSpPr/>
              <p:nvPr/>
            </p:nvSpPr>
            <p:spPr>
              <a:xfrm>
                <a:off x="7686675" y="4514844"/>
                <a:ext cx="114300" cy="561981"/>
              </a:xfrm>
              <a:custGeom>
                <a:avLst/>
                <a:gdLst>
                  <a:gd name="connsiteX0" fmla="*/ 0 w 114300"/>
                  <a:gd name="connsiteY0" fmla="*/ 552456 h 561981"/>
                  <a:gd name="connsiteX1" fmla="*/ 47625 w 114300"/>
                  <a:gd name="connsiteY1" fmla="*/ 6 h 561981"/>
                  <a:gd name="connsiteX2" fmla="*/ 114300 w 114300"/>
                  <a:gd name="connsiteY2" fmla="*/ 561981 h 561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4300" h="561981">
                    <a:moveTo>
                      <a:pt x="0" y="552456"/>
                    </a:moveTo>
                    <a:cubicBezTo>
                      <a:pt x="14287" y="275437"/>
                      <a:pt x="28575" y="-1581"/>
                      <a:pt x="47625" y="6"/>
                    </a:cubicBezTo>
                    <a:cubicBezTo>
                      <a:pt x="66675" y="1593"/>
                      <a:pt x="90487" y="281787"/>
                      <a:pt x="114300" y="561981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31" name="直接连接符 30"/>
              <p:cNvCxnSpPr/>
              <p:nvPr/>
            </p:nvCxnSpPr>
            <p:spPr>
              <a:xfrm flipV="1">
                <a:off x="7800975" y="5075758"/>
                <a:ext cx="68204" cy="106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7611301" y="5064980"/>
                <a:ext cx="75374" cy="232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" name="直接连接符 24"/>
            <p:cNvCxnSpPr/>
            <p:nvPr/>
          </p:nvCxnSpPr>
          <p:spPr>
            <a:xfrm>
              <a:off x="7727480" y="5013176"/>
              <a:ext cx="0" cy="184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>
              <a:off x="7830335" y="5013176"/>
              <a:ext cx="0" cy="184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箭头连接符 26"/>
            <p:cNvCxnSpPr/>
            <p:nvPr/>
          </p:nvCxnSpPr>
          <p:spPr>
            <a:xfrm flipV="1">
              <a:off x="7644408" y="5089077"/>
              <a:ext cx="83075" cy="200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箭头连接符 27"/>
            <p:cNvCxnSpPr/>
            <p:nvPr/>
          </p:nvCxnSpPr>
          <p:spPr>
            <a:xfrm flipH="1">
              <a:off x="7832179" y="5100483"/>
              <a:ext cx="887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文本框 28"/>
            <p:cNvSpPr txBox="1"/>
            <p:nvPr/>
          </p:nvSpPr>
          <p:spPr>
            <a:xfrm>
              <a:off x="7594893" y="5069359"/>
              <a:ext cx="424560" cy="406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 smtClean="0"/>
                <a:t>1360ns,1kHz</a:t>
              </a:r>
              <a:endParaRPr lang="zh-CN" alt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1212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Kicker </a:t>
            </a:r>
            <a:r>
              <a:rPr lang="en-US" altLang="zh-CN" dirty="0"/>
              <a:t>m</a:t>
            </a:r>
            <a:r>
              <a:rPr lang="en-US" altLang="zh-CN" dirty="0" smtClean="0"/>
              <a:t>agnet physics design</a:t>
            </a:r>
            <a:endParaRPr lang="zh-CN" altLang="en-US" dirty="0"/>
          </a:p>
        </p:txBody>
      </p:sp>
      <p:grpSp>
        <p:nvGrpSpPr>
          <p:cNvPr id="61" name="组合 60"/>
          <p:cNvGrpSpPr/>
          <p:nvPr/>
        </p:nvGrpSpPr>
        <p:grpSpPr>
          <a:xfrm>
            <a:off x="35496" y="1215399"/>
            <a:ext cx="3190472" cy="2196231"/>
            <a:chOff x="3683693" y="3130098"/>
            <a:chExt cx="3190472" cy="2196231"/>
          </a:xfrm>
        </p:grpSpPr>
        <p:sp>
          <p:nvSpPr>
            <p:cNvPr id="5" name="矩形 4"/>
            <p:cNvSpPr/>
            <p:nvPr/>
          </p:nvSpPr>
          <p:spPr>
            <a:xfrm>
              <a:off x="4499992" y="3501008"/>
              <a:ext cx="2160240" cy="182532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5004048" y="3881771"/>
              <a:ext cx="1152128" cy="105939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5508105" y="3496611"/>
              <a:ext cx="117389" cy="389557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5507767" y="4941168"/>
              <a:ext cx="124503" cy="380764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5098844" y="3969060"/>
              <a:ext cx="936104" cy="936104"/>
            </a:xfrm>
            <a:prstGeom prst="ellipse">
              <a:avLst/>
            </a:prstGeom>
            <a:solidFill>
              <a:srgbClr val="FF99CC"/>
            </a:solidFill>
            <a:ln>
              <a:solidFill>
                <a:srgbClr val="FF99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/>
            <p:cNvSpPr/>
            <p:nvPr/>
          </p:nvSpPr>
          <p:spPr>
            <a:xfrm>
              <a:off x="5133984" y="4006664"/>
              <a:ext cx="864096" cy="86409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9" name="直接箭头连接符 8"/>
            <p:cNvCxnSpPr/>
            <p:nvPr/>
          </p:nvCxnSpPr>
          <p:spPr>
            <a:xfrm>
              <a:off x="4139952" y="3861048"/>
              <a:ext cx="0" cy="115212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 flipH="1">
              <a:off x="3995936" y="3865530"/>
              <a:ext cx="50405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flipH="1">
              <a:off x="3995936" y="5013176"/>
              <a:ext cx="50405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文本框 19"/>
            <p:cNvSpPr txBox="1"/>
            <p:nvPr/>
          </p:nvSpPr>
          <p:spPr>
            <a:xfrm>
              <a:off x="3683693" y="4272970"/>
              <a:ext cx="80422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200" dirty="0" smtClean="0"/>
                <a:t>h=64mm</a:t>
              </a:r>
              <a:endParaRPr lang="zh-CN" altLang="en-US" sz="1200" dirty="0"/>
            </a:p>
          </p:txBody>
        </p:sp>
        <p:cxnSp>
          <p:nvCxnSpPr>
            <p:cNvPr id="29" name="直接连接符 28"/>
            <p:cNvCxnSpPr/>
            <p:nvPr/>
          </p:nvCxnSpPr>
          <p:spPr>
            <a:xfrm>
              <a:off x="5004048" y="3140968"/>
              <a:ext cx="0" cy="29890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>
              <a:off x="6148953" y="3130098"/>
              <a:ext cx="0" cy="29890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箭头连接符 31"/>
            <p:cNvCxnSpPr/>
            <p:nvPr/>
          </p:nvCxnSpPr>
          <p:spPr>
            <a:xfrm flipV="1">
              <a:off x="5004048" y="3276541"/>
              <a:ext cx="1144905" cy="1004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文本框 42"/>
            <p:cNvSpPr txBox="1"/>
            <p:nvPr/>
          </p:nvSpPr>
          <p:spPr>
            <a:xfrm>
              <a:off x="5198074" y="3136720"/>
              <a:ext cx="79820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200" dirty="0" smtClean="0"/>
                <a:t>W=68mm</a:t>
              </a:r>
              <a:endParaRPr lang="zh-CN" altLang="en-US" sz="1200" dirty="0"/>
            </a:p>
          </p:txBody>
        </p:sp>
        <p:sp>
          <p:nvSpPr>
            <p:cNvPr id="44" name="矩形 43"/>
            <p:cNvSpPr/>
            <p:nvPr/>
          </p:nvSpPr>
          <p:spPr>
            <a:xfrm>
              <a:off x="5004048" y="3899510"/>
              <a:ext cx="72008" cy="1026586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矩形 44"/>
            <p:cNvSpPr/>
            <p:nvPr/>
          </p:nvSpPr>
          <p:spPr>
            <a:xfrm>
              <a:off x="6084699" y="3899510"/>
              <a:ext cx="72008" cy="1026586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7" name="直接箭头连接符 46"/>
            <p:cNvCxnSpPr>
              <a:stCxn id="19" idx="2"/>
              <a:endCxn id="19" idx="6"/>
            </p:cNvCxnSpPr>
            <p:nvPr/>
          </p:nvCxnSpPr>
          <p:spPr>
            <a:xfrm>
              <a:off x="5133984" y="4438712"/>
              <a:ext cx="864096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文本框 47"/>
            <p:cNvSpPr txBox="1"/>
            <p:nvPr/>
          </p:nvSpPr>
          <p:spPr>
            <a:xfrm>
              <a:off x="5287587" y="4216442"/>
              <a:ext cx="7920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 smtClean="0"/>
                <a:t>55mm</a:t>
              </a:r>
              <a:endParaRPr lang="zh-CN" altLang="en-US" sz="1200" dirty="0"/>
            </a:p>
          </p:txBody>
        </p:sp>
        <p:cxnSp>
          <p:nvCxnSpPr>
            <p:cNvPr id="49" name="直接箭头连接符 48"/>
            <p:cNvCxnSpPr/>
            <p:nvPr/>
          </p:nvCxnSpPr>
          <p:spPr>
            <a:xfrm flipV="1">
              <a:off x="5903281" y="3993662"/>
              <a:ext cx="92998" cy="117891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箭头连接符 50"/>
            <p:cNvCxnSpPr>
              <a:stCxn id="19" idx="7"/>
            </p:cNvCxnSpPr>
            <p:nvPr/>
          </p:nvCxnSpPr>
          <p:spPr>
            <a:xfrm flipH="1">
              <a:off x="5802267" y="4133208"/>
              <a:ext cx="69269" cy="91855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文本框 58"/>
            <p:cNvSpPr txBox="1"/>
            <p:nvPr/>
          </p:nvSpPr>
          <p:spPr>
            <a:xfrm>
              <a:off x="6082077" y="3795409"/>
              <a:ext cx="7920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 smtClean="0"/>
                <a:t>4mm</a:t>
              </a:r>
              <a:endParaRPr lang="zh-CN" altLang="en-US" sz="1200" dirty="0"/>
            </a:p>
          </p:txBody>
        </p:sp>
        <p:cxnSp>
          <p:nvCxnSpPr>
            <p:cNvPr id="60" name="直接连接符 59"/>
            <p:cNvCxnSpPr/>
            <p:nvPr/>
          </p:nvCxnSpPr>
          <p:spPr>
            <a:xfrm flipH="1">
              <a:off x="5996279" y="3994280"/>
              <a:ext cx="50405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文本框 61"/>
              <p:cNvSpPr txBox="1"/>
              <p:nvPr/>
            </p:nvSpPr>
            <p:spPr>
              <a:xfrm>
                <a:off x="3726045" y="1196752"/>
                <a:ext cx="3853812" cy="3497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CN" sz="1600" i="1" dirty="0" smtClean="0">
                    <a:latin typeface="+mj-lt"/>
                  </a:rPr>
                  <a:t>L=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altLang="zh-CN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l-GR" sz="160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f>
                      <m:fPr>
                        <m:ctrlPr>
                          <a:rPr lang="el-GR" altLang="zh-CN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den>
                    </m:f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=4</m:t>
                    </m:r>
                    <m:r>
                      <a:rPr lang="zh-CN" altLang="en-US" sz="1600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</m:t>
                        </m:r>
                      </m:sup>
                    </m:sSup>
                    <m:r>
                      <a:rPr lang="en-US" altLang="zh-CN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68</m:t>
                        </m:r>
                      </m:num>
                      <m:den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64</m:t>
                        </m:r>
                      </m:den>
                    </m:f>
                    <m:r>
                      <a:rPr lang="en-US" altLang="zh-CN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×1.4=1.8683</m:t>
                    </m:r>
                    <m:r>
                      <a:rPr lang="zh-CN" alt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</m:oMath>
                </a14:m>
                <a:endParaRPr lang="zh-CN" altLang="en-US" sz="1600" dirty="0">
                  <a:latin typeface="+mj-lt"/>
                </a:endParaRPr>
              </a:p>
            </p:txBody>
          </p:sp>
        </mc:Choice>
        <mc:Fallback xmlns="">
          <p:sp>
            <p:nvSpPr>
              <p:cNvPr id="62" name="文本框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6045" y="1196752"/>
                <a:ext cx="3853812" cy="349711"/>
              </a:xfrm>
              <a:prstGeom prst="rect">
                <a:avLst/>
              </a:prstGeom>
              <a:blipFill rotWithShape="0">
                <a:blip r:embed="rId2"/>
                <a:stretch>
                  <a:fillRect l="-3165" t="-3448" r="-475" b="-1896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文本框 62"/>
              <p:cNvSpPr txBox="1"/>
              <p:nvPr/>
            </p:nvSpPr>
            <p:spPr>
              <a:xfrm>
                <a:off x="3726045" y="1763200"/>
                <a:ext cx="3187796" cy="3801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CN" sz="1600" i="1" dirty="0" smtClean="0">
                    <a:latin typeface="+mj-lt"/>
                  </a:rPr>
                  <a:t>I=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sSub>
                          <m:sSubPr>
                            <m:ctrlPr>
                              <a:rPr lang="en-US" altLang="zh-CN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160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0.06</m:t>
                        </m:r>
                      </m:num>
                      <m:den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zh-CN" altLang="en-US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−7</m:t>
                            </m:r>
                          </m:sup>
                        </m:sSup>
                      </m:den>
                    </m:f>
                    <m:r>
                      <a:rPr lang="en-US" altLang="zh-CN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×0.064=3.056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𝑘𝐴</m:t>
                    </m:r>
                  </m:oMath>
                </a14:m>
                <a:endParaRPr lang="zh-CN" altLang="en-US" sz="1600" i="1" dirty="0">
                  <a:latin typeface="+mj-lt"/>
                </a:endParaRPr>
              </a:p>
            </p:txBody>
          </p:sp>
        </mc:Choice>
        <mc:Fallback xmlns="">
          <p:sp>
            <p:nvSpPr>
              <p:cNvPr id="63" name="文本框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6045" y="1763200"/>
                <a:ext cx="3187796" cy="380169"/>
              </a:xfrm>
              <a:prstGeom prst="rect">
                <a:avLst/>
              </a:prstGeom>
              <a:blipFill rotWithShape="0">
                <a:blip r:embed="rId3"/>
                <a:stretch>
                  <a:fillRect l="-3824" t="-3175" r="-956" b="-1269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/>
              <p:cNvSpPr txBox="1"/>
              <p:nvPr/>
            </p:nvSpPr>
            <p:spPr>
              <a:xfrm>
                <a:off x="3708985" y="2861379"/>
                <a:ext cx="2516330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CN" sz="1600" i="1" dirty="0" smtClean="0">
                    <a:latin typeface="+mj-lt"/>
                  </a:rPr>
                  <a:t>U=I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𝑍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=3000×10=30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𝑘𝑉</m:t>
                    </m:r>
                  </m:oMath>
                </a14:m>
                <a:endParaRPr lang="zh-CN" altLang="en-US" sz="1600" i="1" dirty="0">
                  <a:latin typeface="+mj-lt"/>
                </a:endParaRPr>
              </a:p>
            </p:txBody>
          </p:sp>
        </mc:Choice>
        <mc:Fallback xmlns="">
          <p:sp>
            <p:nvSpPr>
              <p:cNvPr id="28" name="文本框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8985" y="2861379"/>
                <a:ext cx="2516330" cy="246221"/>
              </a:xfrm>
              <a:prstGeom prst="rect">
                <a:avLst/>
              </a:prstGeom>
              <a:blipFill rotWithShape="0">
                <a:blip r:embed="rId4"/>
                <a:stretch>
                  <a:fillRect l="-4843" t="-24390" r="-1211" b="-4878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/>
              <p:cNvSpPr txBox="1"/>
              <p:nvPr/>
            </p:nvSpPr>
            <p:spPr>
              <a:xfrm>
                <a:off x="3708986" y="2348880"/>
                <a:ext cx="813107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𝑍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=10</m:t>
                      </m:r>
                      <m:r>
                        <m:rPr>
                          <m:sty m:val="p"/>
                        </m:rPr>
                        <a:rPr lang="el-GR" altLang="zh-CN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</m:oMath>
                  </m:oMathPara>
                </a14:m>
                <a:endParaRPr lang="zh-CN" altLang="en-US" sz="1600" i="1" dirty="0">
                  <a:latin typeface="+mj-lt"/>
                </a:endParaRPr>
              </a:p>
            </p:txBody>
          </p:sp>
        </mc:Choice>
        <mc:Fallback xmlns="">
          <p:sp>
            <p:nvSpPr>
              <p:cNvPr id="30" name="文本框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8986" y="2348880"/>
                <a:ext cx="813107" cy="246221"/>
              </a:xfrm>
              <a:prstGeom prst="rect">
                <a:avLst/>
              </a:prstGeom>
              <a:blipFill rotWithShape="0">
                <a:blip r:embed="rId5"/>
                <a:stretch>
                  <a:fillRect l="-4478" r="-4478" b="-73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/>
              <p:cNvSpPr txBox="1"/>
              <p:nvPr/>
            </p:nvSpPr>
            <p:spPr>
              <a:xfrm>
                <a:off x="3654037" y="3354429"/>
                <a:ext cx="2700611" cy="4941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160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1.87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−6</m:t>
                              </m:r>
                            </m:sup>
                          </m:sSup>
                        </m:num>
                        <m:den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=187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𝑛𝑠</m:t>
                      </m:r>
                    </m:oMath>
                  </m:oMathPara>
                </a14:m>
                <a:endParaRPr lang="zh-CN" altLang="en-US" sz="1600" i="1" dirty="0">
                  <a:latin typeface="+mj-lt"/>
                </a:endParaRPr>
              </a:p>
            </p:txBody>
          </p:sp>
        </mc:Choice>
        <mc:Fallback xmlns="">
          <p:sp>
            <p:nvSpPr>
              <p:cNvPr id="33" name="文本框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4037" y="3354429"/>
                <a:ext cx="2700611" cy="49411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组合 33"/>
          <p:cNvGrpSpPr/>
          <p:nvPr/>
        </p:nvGrpSpPr>
        <p:grpSpPr>
          <a:xfrm>
            <a:off x="7425789" y="5719721"/>
            <a:ext cx="1759938" cy="661607"/>
            <a:chOff x="6988165" y="5614471"/>
            <a:chExt cx="2262351" cy="850476"/>
          </a:xfrm>
        </p:grpSpPr>
        <p:grpSp>
          <p:nvGrpSpPr>
            <p:cNvPr id="35" name="组合 34"/>
            <p:cNvGrpSpPr/>
            <p:nvPr/>
          </p:nvGrpSpPr>
          <p:grpSpPr>
            <a:xfrm>
              <a:off x="7156472" y="5614471"/>
              <a:ext cx="1368152" cy="327547"/>
              <a:chOff x="6948264" y="5259984"/>
              <a:chExt cx="1810543" cy="728811"/>
            </a:xfrm>
          </p:grpSpPr>
          <p:cxnSp>
            <p:nvCxnSpPr>
              <p:cNvPr id="54" name="直接连接符 53"/>
              <p:cNvCxnSpPr/>
              <p:nvPr/>
            </p:nvCxnSpPr>
            <p:spPr>
              <a:xfrm flipV="1">
                <a:off x="7164288" y="5259984"/>
                <a:ext cx="72008" cy="72008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7236296" y="5259984"/>
                <a:ext cx="122413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 flipH="1" flipV="1">
                <a:off x="8460432" y="5259984"/>
                <a:ext cx="72008" cy="72008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6948264" y="5980064"/>
                <a:ext cx="21602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8542783" y="5988795"/>
                <a:ext cx="21602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6" name="直接连接符 35"/>
            <p:cNvCxnSpPr/>
            <p:nvPr/>
          </p:nvCxnSpPr>
          <p:spPr>
            <a:xfrm>
              <a:off x="7328387" y="5935036"/>
              <a:ext cx="0" cy="184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>
              <a:off x="7403355" y="5935036"/>
              <a:ext cx="0" cy="184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箭头连接符 37"/>
            <p:cNvCxnSpPr/>
            <p:nvPr/>
          </p:nvCxnSpPr>
          <p:spPr>
            <a:xfrm>
              <a:off x="6988165" y="6010937"/>
              <a:ext cx="34022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箭头连接符 38"/>
            <p:cNvCxnSpPr/>
            <p:nvPr/>
          </p:nvCxnSpPr>
          <p:spPr>
            <a:xfrm flipH="1">
              <a:off x="7413484" y="6005613"/>
              <a:ext cx="875892" cy="1432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7048193" y="6101257"/>
              <a:ext cx="813173" cy="356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 smtClean="0"/>
                <a:t>200ns</a:t>
              </a:r>
              <a:endParaRPr lang="zh-CN" altLang="en-US" sz="1200" dirty="0"/>
            </a:p>
          </p:txBody>
        </p:sp>
        <p:cxnSp>
          <p:nvCxnSpPr>
            <p:cNvPr id="41" name="直接连接符 40"/>
            <p:cNvCxnSpPr/>
            <p:nvPr/>
          </p:nvCxnSpPr>
          <p:spPr>
            <a:xfrm>
              <a:off x="8282508" y="5942812"/>
              <a:ext cx="0" cy="184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>
              <a:off x="8354516" y="5942812"/>
              <a:ext cx="0" cy="184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箭头连接符 45"/>
            <p:cNvCxnSpPr/>
            <p:nvPr/>
          </p:nvCxnSpPr>
          <p:spPr>
            <a:xfrm flipH="1" flipV="1">
              <a:off x="8361384" y="6006492"/>
              <a:ext cx="470884" cy="194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本框 49"/>
            <p:cNvSpPr txBox="1"/>
            <p:nvPr/>
          </p:nvSpPr>
          <p:spPr>
            <a:xfrm>
              <a:off x="7328387" y="5670791"/>
              <a:ext cx="1152127" cy="277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 smtClean="0"/>
                <a:t>40~2000ns</a:t>
              </a:r>
              <a:endParaRPr lang="zh-CN" altLang="en-US" sz="1200" dirty="0"/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8155509" y="6108873"/>
              <a:ext cx="916979" cy="356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 smtClean="0"/>
                <a:t>200ns</a:t>
              </a:r>
              <a:endParaRPr lang="zh-CN" altLang="en-US" sz="1200" dirty="0"/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8297359" y="5624722"/>
              <a:ext cx="953157" cy="356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 smtClean="0"/>
                <a:t>1kHz</a:t>
              </a:r>
              <a:endParaRPr lang="zh-CN" altLang="en-US" sz="1200" dirty="0"/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7609219" y="4989824"/>
            <a:ext cx="1080123" cy="743432"/>
            <a:chOff x="7594893" y="4385476"/>
            <a:chExt cx="424560" cy="1090018"/>
          </a:xfrm>
        </p:grpSpPr>
        <p:grpSp>
          <p:nvGrpSpPr>
            <p:cNvPr id="65" name="组合 64"/>
            <p:cNvGrpSpPr/>
            <p:nvPr/>
          </p:nvGrpSpPr>
          <p:grpSpPr>
            <a:xfrm>
              <a:off x="7658439" y="4385476"/>
              <a:ext cx="236214" cy="561981"/>
              <a:chOff x="7611301" y="4514844"/>
              <a:chExt cx="257878" cy="561981"/>
            </a:xfrm>
          </p:grpSpPr>
          <p:sp>
            <p:nvSpPr>
              <p:cNvPr id="71" name="任意多边形 70"/>
              <p:cNvSpPr/>
              <p:nvPr/>
            </p:nvSpPr>
            <p:spPr>
              <a:xfrm>
                <a:off x="7686675" y="4514844"/>
                <a:ext cx="114300" cy="561981"/>
              </a:xfrm>
              <a:custGeom>
                <a:avLst/>
                <a:gdLst>
                  <a:gd name="connsiteX0" fmla="*/ 0 w 114300"/>
                  <a:gd name="connsiteY0" fmla="*/ 552456 h 561981"/>
                  <a:gd name="connsiteX1" fmla="*/ 47625 w 114300"/>
                  <a:gd name="connsiteY1" fmla="*/ 6 h 561981"/>
                  <a:gd name="connsiteX2" fmla="*/ 114300 w 114300"/>
                  <a:gd name="connsiteY2" fmla="*/ 561981 h 561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4300" h="561981">
                    <a:moveTo>
                      <a:pt x="0" y="552456"/>
                    </a:moveTo>
                    <a:cubicBezTo>
                      <a:pt x="14287" y="275437"/>
                      <a:pt x="28575" y="-1581"/>
                      <a:pt x="47625" y="6"/>
                    </a:cubicBezTo>
                    <a:cubicBezTo>
                      <a:pt x="66675" y="1593"/>
                      <a:pt x="90487" y="281787"/>
                      <a:pt x="114300" y="561981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72" name="直接连接符 71"/>
              <p:cNvCxnSpPr/>
              <p:nvPr/>
            </p:nvCxnSpPr>
            <p:spPr>
              <a:xfrm flipV="1">
                <a:off x="7800975" y="5075758"/>
                <a:ext cx="68204" cy="106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直接连接符 72"/>
              <p:cNvCxnSpPr/>
              <p:nvPr/>
            </p:nvCxnSpPr>
            <p:spPr>
              <a:xfrm>
                <a:off x="7611301" y="5064980"/>
                <a:ext cx="75374" cy="232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6" name="直接连接符 65"/>
            <p:cNvCxnSpPr/>
            <p:nvPr/>
          </p:nvCxnSpPr>
          <p:spPr>
            <a:xfrm>
              <a:off x="7727480" y="5013176"/>
              <a:ext cx="0" cy="184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/>
            <p:cNvCxnSpPr/>
            <p:nvPr/>
          </p:nvCxnSpPr>
          <p:spPr>
            <a:xfrm>
              <a:off x="7830335" y="5013176"/>
              <a:ext cx="0" cy="184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箭头连接符 67"/>
            <p:cNvCxnSpPr/>
            <p:nvPr/>
          </p:nvCxnSpPr>
          <p:spPr>
            <a:xfrm flipV="1">
              <a:off x="7644408" y="5089077"/>
              <a:ext cx="83075" cy="200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箭头连接符 68"/>
            <p:cNvCxnSpPr/>
            <p:nvPr/>
          </p:nvCxnSpPr>
          <p:spPr>
            <a:xfrm flipH="1">
              <a:off x="7832179" y="5100483"/>
              <a:ext cx="887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7594893" y="5069359"/>
              <a:ext cx="424560" cy="406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 smtClean="0"/>
                <a:t>1360ns,1kHz</a:t>
              </a:r>
              <a:endParaRPr lang="zh-CN" altLang="en-US" sz="1200" dirty="0"/>
            </a:p>
          </p:txBody>
        </p:sp>
      </p:grpSp>
      <p:cxnSp>
        <p:nvCxnSpPr>
          <p:cNvPr id="8" name="直接箭头连接符 7"/>
          <p:cNvCxnSpPr/>
          <p:nvPr/>
        </p:nvCxnSpPr>
        <p:spPr>
          <a:xfrm flipH="1" flipV="1">
            <a:off x="1290733" y="3284770"/>
            <a:ext cx="316809" cy="362602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1355850" y="3601484"/>
            <a:ext cx="1496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Ferrite core</a:t>
            </a:r>
            <a:endParaRPr lang="zh-CN" altLang="en-US" dirty="0"/>
          </a:p>
        </p:txBody>
      </p:sp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0662960"/>
              </p:ext>
            </p:extLst>
          </p:nvPr>
        </p:nvGraphicFramePr>
        <p:xfrm>
          <a:off x="382307" y="4642177"/>
          <a:ext cx="6742875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421"/>
                <a:gridCol w="1872208"/>
                <a:gridCol w="3129246"/>
              </a:tblGrid>
              <a:tr h="203756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 smtClean="0"/>
                        <a:t>Kicker</a:t>
                      </a:r>
                      <a:r>
                        <a:rPr lang="en-US" altLang="zh-CN" sz="1400" baseline="0" dirty="0" smtClean="0"/>
                        <a:t> magnet type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 smtClean="0"/>
                        <a:t>Pulse discharge mode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Magnetic</a:t>
                      </a:r>
                      <a:r>
                        <a:rPr lang="en-US" altLang="zh-CN" sz="1400" baseline="0" dirty="0" smtClean="0"/>
                        <a:t> field rise time</a:t>
                      </a:r>
                    </a:p>
                    <a:p>
                      <a:pPr algn="ctr"/>
                      <a:r>
                        <a:rPr lang="en-US" altLang="zh-CN" sz="1400" baseline="0" dirty="0" smtClean="0"/>
                        <a:t> </a:t>
                      </a:r>
                      <a:r>
                        <a:rPr lang="en-US" altLang="zh-CN" sz="1400" baseline="0" dirty="0" err="1" smtClean="0"/>
                        <a:t>Tr</a:t>
                      </a:r>
                      <a:r>
                        <a:rPr lang="en-US" altLang="zh-CN" sz="1400" baseline="0" dirty="0" smtClean="0"/>
                        <a:t> (5%-95%)</a:t>
                      </a:r>
                      <a:endParaRPr lang="zh-CN" altLang="en-US" sz="1400" dirty="0"/>
                    </a:p>
                  </a:txBody>
                  <a:tcPr/>
                </a:tc>
              </a:tr>
              <a:tr h="203756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 smtClean="0"/>
                        <a:t>Lumped</a:t>
                      </a:r>
                      <a:r>
                        <a:rPr lang="en-US" altLang="zh-CN" sz="1400" baseline="0" dirty="0" smtClean="0"/>
                        <a:t> parameter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 smtClean="0"/>
                        <a:t>Shorted end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l-GR" altLang="zh-CN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τ</a:t>
                      </a:r>
                      <a:r>
                        <a:rPr lang="en-US" altLang="zh-CN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=561ns</a:t>
                      </a:r>
                      <a:endParaRPr lang="zh-CN" altLang="en-US" sz="1400" dirty="0"/>
                    </a:p>
                  </a:txBody>
                  <a:tcPr/>
                </a:tc>
              </a:tr>
              <a:tr h="2037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 smtClean="0"/>
                        <a:t>Lumped</a:t>
                      </a:r>
                      <a:r>
                        <a:rPr lang="en-US" altLang="zh-CN" sz="1400" baseline="0" dirty="0" smtClean="0"/>
                        <a:t> parameter</a:t>
                      </a:r>
                      <a:endParaRPr lang="zh-CN" alt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 smtClean="0"/>
                        <a:t>Matching</a:t>
                      </a:r>
                      <a:r>
                        <a:rPr lang="en-US" altLang="zh-CN" sz="1400" baseline="0" dirty="0" smtClean="0"/>
                        <a:t> 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l-GR" altLang="zh-CN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τ</a:t>
                      </a:r>
                      <a:r>
                        <a:rPr lang="en-US" altLang="zh-CN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/2=280.5ns</a:t>
                      </a:r>
                      <a:endParaRPr lang="zh-CN" altLang="en-US" sz="1400" dirty="0"/>
                    </a:p>
                  </a:txBody>
                  <a:tcPr/>
                </a:tc>
              </a:tr>
              <a:tr h="203756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 smtClean="0"/>
                        <a:t>Delay-line 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 smtClean="0"/>
                        <a:t>Matching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altLang="zh-CN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τ</a:t>
                      </a:r>
                      <a:r>
                        <a:rPr lang="en-US" altLang="zh-CN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=187ns</a:t>
                      </a:r>
                      <a:endParaRPr lang="zh-CN" altLang="en-US" sz="140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22" name="直接箭头连接符 21"/>
          <p:cNvCxnSpPr/>
          <p:nvPr/>
        </p:nvCxnSpPr>
        <p:spPr>
          <a:xfrm>
            <a:off x="6913841" y="5923392"/>
            <a:ext cx="325617" cy="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右大括号 22"/>
          <p:cNvSpPr/>
          <p:nvPr/>
        </p:nvSpPr>
        <p:spPr>
          <a:xfrm>
            <a:off x="6964106" y="5273922"/>
            <a:ext cx="372420" cy="417604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23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 txBox="1">
            <a:spLocks noChangeArrowheads="1"/>
          </p:cNvSpPr>
          <p:nvPr/>
        </p:nvSpPr>
        <p:spPr>
          <a:xfrm>
            <a:off x="1369550" y="188640"/>
            <a:ext cx="6624736" cy="52329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Tx/>
              <a:buNone/>
            </a:pPr>
            <a:r>
              <a:rPr lang="en-US" altLang="zh-CN" sz="2800" b="1" spc="-6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L</a:t>
            </a:r>
            <a:r>
              <a:rPr lang="en-US" altLang="zh-CN" sz="2800" b="1" spc="-6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umped </a:t>
            </a:r>
            <a:r>
              <a:rPr lang="en-US" altLang="zh-CN" sz="2800" b="1" spc="-6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parameter dipole kicker system</a:t>
            </a:r>
          </a:p>
        </p:txBody>
      </p:sp>
      <p:sp>
        <p:nvSpPr>
          <p:cNvPr id="3" name="矩形 2"/>
          <p:cNvSpPr/>
          <p:nvPr/>
        </p:nvSpPr>
        <p:spPr>
          <a:xfrm>
            <a:off x="280044" y="908720"/>
            <a:ext cx="8522509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US" altLang="zh-CN" u="sng" dirty="0">
                <a:solidFill>
                  <a:srgbClr val="FF0000"/>
                </a:solidFill>
              </a:rPr>
              <a:t>Features</a:t>
            </a:r>
            <a:r>
              <a:rPr lang="en-US" altLang="zh-CN" u="sng" dirty="0" smtClean="0">
                <a:solidFill>
                  <a:srgbClr val="FF0000"/>
                </a:solidFill>
              </a:rPr>
              <a:t>: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zh-CN" dirty="0" smtClean="0"/>
              <a:t>Out-vacuum </a:t>
            </a:r>
            <a:r>
              <a:rPr lang="en-US" altLang="zh-CN" b="1" u="sng" dirty="0" smtClean="0"/>
              <a:t>kicker </a:t>
            </a:r>
            <a:r>
              <a:rPr lang="en-US" altLang="zh-CN" dirty="0"/>
              <a:t>with </a:t>
            </a:r>
            <a:r>
              <a:rPr lang="en-US" altLang="zh-CN" dirty="0" smtClean="0"/>
              <a:t>metallic coating ceramic </a:t>
            </a:r>
            <a:r>
              <a:rPr lang="en-US" altLang="zh-CN" dirty="0"/>
              <a:t>vacuum </a:t>
            </a:r>
            <a:r>
              <a:rPr lang="en-US" altLang="zh-CN" dirty="0" smtClean="0"/>
              <a:t>chamber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7417924" y="1196067"/>
            <a:ext cx="1569589" cy="1011800"/>
            <a:chOff x="7644408" y="4385476"/>
            <a:chExt cx="425713" cy="1023651"/>
          </a:xfrm>
        </p:grpSpPr>
        <p:grpSp>
          <p:nvGrpSpPr>
            <p:cNvPr id="18" name="组合 17"/>
            <p:cNvGrpSpPr/>
            <p:nvPr/>
          </p:nvGrpSpPr>
          <p:grpSpPr>
            <a:xfrm>
              <a:off x="7658439" y="4385476"/>
              <a:ext cx="236214" cy="561981"/>
              <a:chOff x="7611301" y="4514844"/>
              <a:chExt cx="257878" cy="561981"/>
            </a:xfrm>
          </p:grpSpPr>
          <p:sp>
            <p:nvSpPr>
              <p:cNvPr id="24" name="任意多边形 23"/>
              <p:cNvSpPr/>
              <p:nvPr/>
            </p:nvSpPr>
            <p:spPr>
              <a:xfrm>
                <a:off x="7686675" y="4514844"/>
                <a:ext cx="114300" cy="561981"/>
              </a:xfrm>
              <a:custGeom>
                <a:avLst/>
                <a:gdLst>
                  <a:gd name="connsiteX0" fmla="*/ 0 w 114300"/>
                  <a:gd name="connsiteY0" fmla="*/ 552456 h 561981"/>
                  <a:gd name="connsiteX1" fmla="*/ 47625 w 114300"/>
                  <a:gd name="connsiteY1" fmla="*/ 6 h 561981"/>
                  <a:gd name="connsiteX2" fmla="*/ 114300 w 114300"/>
                  <a:gd name="connsiteY2" fmla="*/ 561981 h 561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4300" h="561981">
                    <a:moveTo>
                      <a:pt x="0" y="552456"/>
                    </a:moveTo>
                    <a:cubicBezTo>
                      <a:pt x="14287" y="275437"/>
                      <a:pt x="28575" y="-1581"/>
                      <a:pt x="47625" y="6"/>
                    </a:cubicBezTo>
                    <a:cubicBezTo>
                      <a:pt x="66675" y="1593"/>
                      <a:pt x="90487" y="281787"/>
                      <a:pt x="114300" y="561981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5" name="直接连接符 24"/>
              <p:cNvCxnSpPr/>
              <p:nvPr/>
            </p:nvCxnSpPr>
            <p:spPr>
              <a:xfrm flipV="1">
                <a:off x="7800975" y="5075758"/>
                <a:ext cx="68204" cy="106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7611301" y="5064980"/>
                <a:ext cx="75374" cy="232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" name="直接连接符 18"/>
            <p:cNvCxnSpPr/>
            <p:nvPr/>
          </p:nvCxnSpPr>
          <p:spPr>
            <a:xfrm>
              <a:off x="7727480" y="5013176"/>
              <a:ext cx="0" cy="184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7830335" y="5013176"/>
              <a:ext cx="0" cy="184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20"/>
            <p:cNvCxnSpPr/>
            <p:nvPr/>
          </p:nvCxnSpPr>
          <p:spPr>
            <a:xfrm flipV="1">
              <a:off x="7644408" y="5089077"/>
              <a:ext cx="83075" cy="200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箭头连接符 21"/>
            <p:cNvCxnSpPr/>
            <p:nvPr/>
          </p:nvCxnSpPr>
          <p:spPr>
            <a:xfrm flipH="1">
              <a:off x="7832179" y="5100483"/>
              <a:ext cx="887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文本框 22"/>
            <p:cNvSpPr txBox="1"/>
            <p:nvPr/>
          </p:nvSpPr>
          <p:spPr>
            <a:xfrm>
              <a:off x="7667022" y="5160022"/>
              <a:ext cx="403099" cy="24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/>
                <a:t>&lt;1360ns,1kHz</a:t>
              </a:r>
              <a:endParaRPr lang="zh-CN" altLang="en-US" sz="1000" dirty="0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2375" y="2265315"/>
            <a:ext cx="3733413" cy="20433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3812" y="2147327"/>
            <a:ext cx="2864429" cy="2459084"/>
          </a:xfrm>
          <a:prstGeom prst="rect">
            <a:avLst/>
          </a:prstGeom>
        </p:spPr>
      </p:pic>
      <p:pic>
        <p:nvPicPr>
          <p:cNvPr id="4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07704" y="4826873"/>
            <a:ext cx="3219622" cy="152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2" name="组合 73"/>
          <p:cNvGrpSpPr/>
          <p:nvPr/>
        </p:nvGrpSpPr>
        <p:grpSpPr>
          <a:xfrm>
            <a:off x="5595118" y="5047034"/>
            <a:ext cx="1223964" cy="1114431"/>
            <a:chOff x="4429124" y="4643446"/>
            <a:chExt cx="1223964" cy="1114431"/>
          </a:xfrm>
        </p:grpSpPr>
        <p:graphicFrame>
          <p:nvGraphicFramePr>
            <p:cNvPr id="43" name="Object 3"/>
            <p:cNvGraphicFramePr>
              <a:graphicFrameLocks noChangeAspect="1"/>
            </p:cNvGraphicFramePr>
            <p:nvPr/>
          </p:nvGraphicFramePr>
          <p:xfrm>
            <a:off x="4643438" y="4643446"/>
            <a:ext cx="1009650" cy="323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11" name="公式" r:id="rId6" imgW="558558" imgH="444307" progId="Equation.3">
                    <p:embed/>
                  </p:oleObj>
                </mc:Choice>
                <mc:Fallback>
                  <p:oleObj name="公式" r:id="rId6" imgW="558558" imgH="444307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43438" y="4643446"/>
                          <a:ext cx="1009650" cy="3238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4" name="Object 2"/>
            <p:cNvGraphicFramePr>
              <a:graphicFrameLocks noChangeAspect="1"/>
            </p:cNvGraphicFramePr>
            <p:nvPr/>
          </p:nvGraphicFramePr>
          <p:xfrm>
            <a:off x="4714876" y="5500702"/>
            <a:ext cx="819150" cy="257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12" name="公式" r:id="rId8" imgW="800100" imgH="228600" progId="Equation.3">
                    <p:embed/>
                  </p:oleObj>
                </mc:Choice>
                <mc:Fallback>
                  <p:oleObj name="公式" r:id="rId8" imgW="8001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14876" y="5500702"/>
                          <a:ext cx="819150" cy="2571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5" name="Object 1"/>
            <p:cNvGraphicFramePr>
              <a:graphicFrameLocks noChangeAspect="1"/>
            </p:cNvGraphicFramePr>
            <p:nvPr/>
          </p:nvGraphicFramePr>
          <p:xfrm>
            <a:off x="4643438" y="5000636"/>
            <a:ext cx="790575" cy="428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13" name="公式" r:id="rId10" imgW="418918" imgH="393529" progId="Equation.3">
                    <p:embed/>
                  </p:oleObj>
                </mc:Choice>
                <mc:Fallback>
                  <p:oleObj name="公式" r:id="rId10" imgW="418918" imgH="39352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43438" y="5000636"/>
                          <a:ext cx="790575" cy="4286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6" name="左大括号 45"/>
            <p:cNvSpPr/>
            <p:nvPr/>
          </p:nvSpPr>
          <p:spPr>
            <a:xfrm>
              <a:off x="4429124" y="4643446"/>
              <a:ext cx="214314" cy="1071570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47" name="直接箭头连接符 46"/>
          <p:cNvCxnSpPr/>
          <p:nvPr/>
        </p:nvCxnSpPr>
        <p:spPr>
          <a:xfrm flipH="1" flipV="1">
            <a:off x="2580452" y="4221385"/>
            <a:ext cx="316809" cy="362602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文本框 47"/>
          <p:cNvSpPr txBox="1"/>
          <p:nvPr/>
        </p:nvSpPr>
        <p:spPr>
          <a:xfrm>
            <a:off x="2289991" y="4462271"/>
            <a:ext cx="1496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0033CC"/>
                </a:solidFill>
              </a:rPr>
              <a:t>Ferrite core</a:t>
            </a:r>
            <a:endParaRPr lang="zh-CN" altLang="en-US" dirty="0">
              <a:solidFill>
                <a:srgbClr val="0033CC"/>
              </a:solidFill>
            </a:endParaRPr>
          </a:p>
        </p:txBody>
      </p:sp>
      <p:cxnSp>
        <p:nvCxnSpPr>
          <p:cNvPr id="49" name="直接箭头连接符 48"/>
          <p:cNvCxnSpPr/>
          <p:nvPr/>
        </p:nvCxnSpPr>
        <p:spPr>
          <a:xfrm flipV="1">
            <a:off x="708244" y="3742315"/>
            <a:ext cx="790974" cy="795391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文本框 49"/>
          <p:cNvSpPr txBox="1"/>
          <p:nvPr/>
        </p:nvSpPr>
        <p:spPr>
          <a:xfrm>
            <a:off x="209066" y="4464063"/>
            <a:ext cx="1789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0033CC"/>
                </a:solidFill>
              </a:rPr>
              <a:t>Ceramic vacuum chamber</a:t>
            </a:r>
            <a:endParaRPr lang="zh-CN" altLang="en-US" dirty="0">
              <a:solidFill>
                <a:srgbClr val="0033CC"/>
              </a:solidFill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2202534" y="1639596"/>
            <a:ext cx="1915274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lang="en-US" altLang="zh-CN" dirty="0" smtClean="0">
                <a:solidFill>
                  <a:srgbClr val="0033CC"/>
                </a:solidFill>
              </a:rPr>
              <a:t>Eddy </a:t>
            </a:r>
            <a:r>
              <a:rPr lang="en-US" altLang="zh-CN" dirty="0">
                <a:solidFill>
                  <a:srgbClr val="0033CC"/>
                </a:solidFill>
              </a:rPr>
              <a:t>current Shielding plate</a:t>
            </a:r>
            <a:endParaRPr lang="zh-CN" altLang="en-US" dirty="0">
              <a:solidFill>
                <a:srgbClr val="0033CC"/>
              </a:solidFill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3120758" y="2936321"/>
            <a:ext cx="1528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0033CC"/>
                </a:solidFill>
              </a:rPr>
              <a:t>HV conductor</a:t>
            </a:r>
            <a:endParaRPr lang="zh-CN" altLang="en-US" dirty="0">
              <a:solidFill>
                <a:srgbClr val="0033CC"/>
              </a:solidFill>
            </a:endParaRPr>
          </a:p>
        </p:txBody>
      </p:sp>
      <p:cxnSp>
        <p:nvCxnSpPr>
          <p:cNvPr id="53" name="直接箭头连接符 52"/>
          <p:cNvCxnSpPr/>
          <p:nvPr/>
        </p:nvCxnSpPr>
        <p:spPr>
          <a:xfrm flipH="1">
            <a:off x="1816027" y="2133069"/>
            <a:ext cx="379709" cy="562366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箭头连接符 53"/>
          <p:cNvCxnSpPr/>
          <p:nvPr/>
        </p:nvCxnSpPr>
        <p:spPr>
          <a:xfrm flipH="1">
            <a:off x="2443332" y="3233772"/>
            <a:ext cx="979655" cy="210426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231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Novel </a:t>
            </a:r>
            <a:r>
              <a:rPr lang="en-US" altLang="zh-CN" dirty="0"/>
              <a:t>h</a:t>
            </a:r>
            <a:r>
              <a:rPr lang="en-US" altLang="zh-CN" dirty="0" smtClean="0"/>
              <a:t>alf-sine wave </a:t>
            </a:r>
            <a:r>
              <a:rPr lang="en-US" altLang="zh-CN" dirty="0" err="1" smtClean="0"/>
              <a:t>pulser</a:t>
            </a:r>
            <a:endParaRPr lang="zh-CN" altLang="en-US" dirty="0"/>
          </a:p>
        </p:txBody>
      </p:sp>
      <p:grpSp>
        <p:nvGrpSpPr>
          <p:cNvPr id="15" name="组合 14"/>
          <p:cNvGrpSpPr/>
          <p:nvPr/>
        </p:nvGrpSpPr>
        <p:grpSpPr>
          <a:xfrm>
            <a:off x="83155" y="3859706"/>
            <a:ext cx="5971932" cy="2448516"/>
            <a:chOff x="1038447" y="1737269"/>
            <a:chExt cx="5971932" cy="244851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21" r="8629"/>
            <a:stretch/>
          </p:blipFill>
          <p:spPr>
            <a:xfrm>
              <a:off x="1038447" y="1772816"/>
              <a:ext cx="2520280" cy="2300929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8727" y="1737269"/>
              <a:ext cx="3451652" cy="2448516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2104749" y="1842098"/>
              <a:ext cx="139974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dirty="0" smtClean="0">
                  <a:solidFill>
                    <a:srgbClr val="C00000"/>
                  </a:solidFill>
                </a:rPr>
                <a:t>SIC 1200V SBD</a:t>
              </a:r>
              <a:endParaRPr lang="zh-CN" altLang="en-US" sz="1600" dirty="0">
                <a:solidFill>
                  <a:srgbClr val="C00000"/>
                </a:solidFill>
              </a:endParaRPr>
            </a:p>
          </p:txBody>
        </p:sp>
        <p:cxnSp>
          <p:nvCxnSpPr>
            <p:cNvPr id="8" name="直接箭头连接符 7"/>
            <p:cNvCxnSpPr/>
            <p:nvPr/>
          </p:nvCxnSpPr>
          <p:spPr>
            <a:xfrm flipH="1">
              <a:off x="2538792" y="2132856"/>
              <a:ext cx="590283" cy="466805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箭头连接符 8"/>
            <p:cNvCxnSpPr/>
            <p:nvPr/>
          </p:nvCxnSpPr>
          <p:spPr>
            <a:xfrm>
              <a:off x="1331640" y="2132856"/>
              <a:ext cx="576064" cy="699291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矩形 12"/>
            <p:cNvSpPr/>
            <p:nvPr/>
          </p:nvSpPr>
          <p:spPr>
            <a:xfrm>
              <a:off x="1106153" y="1931885"/>
              <a:ext cx="57259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dirty="0" smtClean="0">
                  <a:solidFill>
                    <a:srgbClr val="C00000"/>
                  </a:solidFill>
                </a:rPr>
                <a:t>IGBT</a:t>
              </a:r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347" y="1405018"/>
            <a:ext cx="3275049" cy="2384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7955" y="1376078"/>
            <a:ext cx="4547918" cy="2042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218343" y="976052"/>
            <a:ext cx="8327327" cy="389876"/>
          </a:xfrm>
        </p:spPr>
        <p:txBody>
          <a:bodyPr>
            <a:normAutofit fontScale="85000" lnSpcReduction="20000"/>
          </a:bodyPr>
          <a:lstStyle/>
          <a:p>
            <a:r>
              <a:rPr lang="en-US" altLang="zh-CN" sz="2600" dirty="0" smtClean="0"/>
              <a:t>Inductive </a:t>
            </a:r>
            <a:r>
              <a:rPr lang="en-US" altLang="zh-CN" sz="2600" dirty="0"/>
              <a:t>adder </a:t>
            </a:r>
            <a:r>
              <a:rPr lang="en-US" altLang="zh-CN" sz="2600" dirty="0" smtClean="0"/>
              <a:t>+ LC resonance discharge circuit (IGBT+SBD) </a:t>
            </a:r>
          </a:p>
          <a:p>
            <a:pPr marL="0" indent="0">
              <a:buNone/>
            </a:pPr>
            <a:endParaRPr lang="zh-CN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7007763" y="1828562"/>
            <a:ext cx="196339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zh-CN" sz="1400" dirty="0" smtClean="0"/>
              <a:t>Imax=2326.5A(</a:t>
            </a:r>
            <a:r>
              <a:rPr lang="en-US" altLang="zh-CN" sz="1400" dirty="0" smtClean="0">
                <a:solidFill>
                  <a:srgbClr val="FF0000"/>
                </a:solidFill>
              </a:rPr>
              <a:t>2500A</a:t>
            </a:r>
            <a:r>
              <a:rPr lang="en-US" altLang="zh-CN" sz="1400" dirty="0" smtClean="0"/>
              <a:t>)</a:t>
            </a:r>
            <a:endParaRPr lang="en-US" altLang="zh-CN" sz="1400" dirty="0"/>
          </a:p>
          <a:p>
            <a:pPr>
              <a:spcBef>
                <a:spcPts val="0"/>
              </a:spcBef>
            </a:pPr>
            <a:r>
              <a:rPr lang="en-US" altLang="zh-CN" sz="1400" dirty="0" smtClean="0"/>
              <a:t>L=194nH(</a:t>
            </a:r>
            <a:r>
              <a:rPr lang="en-US" altLang="zh-CN" sz="1400" dirty="0" smtClean="0">
                <a:solidFill>
                  <a:srgbClr val="FF0000"/>
                </a:solidFill>
              </a:rPr>
              <a:t>250nH</a:t>
            </a:r>
            <a:r>
              <a:rPr lang="en-US" altLang="zh-CN" sz="1400" dirty="0" smtClean="0"/>
              <a:t>)</a:t>
            </a:r>
          </a:p>
          <a:p>
            <a:pPr>
              <a:spcBef>
                <a:spcPts val="0"/>
              </a:spcBef>
            </a:pPr>
            <a:r>
              <a:rPr lang="en-US" altLang="zh-CN" sz="1400" dirty="0" smtClean="0"/>
              <a:t>C=25nF</a:t>
            </a:r>
          </a:p>
          <a:p>
            <a:pPr>
              <a:spcBef>
                <a:spcPts val="0"/>
              </a:spcBef>
            </a:pPr>
            <a:r>
              <a:rPr lang="en-US" altLang="zh-CN" sz="1400" dirty="0" smtClean="0"/>
              <a:t>Tw=</a:t>
            </a:r>
            <a:r>
              <a:rPr lang="el-GR" altLang="zh-CN" sz="1400" dirty="0" smtClean="0"/>
              <a:t>π√</a:t>
            </a:r>
            <a:r>
              <a:rPr lang="en-US" altLang="zh-CN" sz="1400" dirty="0" smtClean="0"/>
              <a:t>LC=248.4ns</a:t>
            </a:r>
          </a:p>
          <a:p>
            <a:pPr>
              <a:spcBef>
                <a:spcPts val="0"/>
              </a:spcBef>
            </a:pPr>
            <a:r>
              <a:rPr lang="en-US" altLang="zh-CN" sz="1400" dirty="0"/>
              <a:t>Z</a:t>
            </a:r>
            <a:r>
              <a:rPr lang="en-US" altLang="zh-CN" sz="1400" dirty="0" smtClean="0"/>
              <a:t>=</a:t>
            </a:r>
            <a:r>
              <a:rPr lang="el-GR" altLang="zh-CN" sz="1400" dirty="0"/>
              <a:t>√</a:t>
            </a:r>
            <a:r>
              <a:rPr lang="en-US" altLang="zh-CN" sz="1400" dirty="0" smtClean="0"/>
              <a:t>L/C=3.16</a:t>
            </a:r>
            <a:r>
              <a:rPr lang="el-GR" altLang="zh-CN" sz="1400" dirty="0" smtClean="0"/>
              <a:t>Ω</a:t>
            </a:r>
            <a:endParaRPr lang="en-US" altLang="zh-CN" sz="1400" dirty="0" smtClean="0"/>
          </a:p>
          <a:p>
            <a:pPr>
              <a:spcBef>
                <a:spcPts val="0"/>
              </a:spcBef>
            </a:pPr>
            <a:r>
              <a:rPr lang="en-US" altLang="zh-CN" sz="1400" dirty="0" smtClean="0"/>
              <a:t>U=7357V(</a:t>
            </a:r>
            <a:r>
              <a:rPr lang="en-US" altLang="zh-CN" sz="1400" dirty="0" smtClean="0">
                <a:solidFill>
                  <a:srgbClr val="FF0000"/>
                </a:solidFill>
              </a:rPr>
              <a:t>8000V</a:t>
            </a:r>
            <a:r>
              <a:rPr lang="en-US" altLang="zh-CN" sz="1400" dirty="0" smtClean="0"/>
              <a:t>)</a:t>
            </a:r>
          </a:p>
          <a:p>
            <a:pPr>
              <a:spcBef>
                <a:spcPts val="0"/>
              </a:spcBef>
            </a:pPr>
            <a:r>
              <a:rPr lang="en-US" altLang="zh-CN" sz="1400" dirty="0" smtClean="0"/>
              <a:t>IGBT quantity=10*4=40</a:t>
            </a:r>
            <a:endParaRPr lang="en-US" altLang="zh-CN" sz="1400" dirty="0"/>
          </a:p>
        </p:txBody>
      </p:sp>
      <p:grpSp>
        <p:nvGrpSpPr>
          <p:cNvPr id="14" name="组合 73"/>
          <p:cNvGrpSpPr/>
          <p:nvPr/>
        </p:nvGrpSpPr>
        <p:grpSpPr>
          <a:xfrm>
            <a:off x="4171971" y="2193689"/>
            <a:ext cx="1223964" cy="1114431"/>
            <a:chOff x="4429124" y="4643446"/>
            <a:chExt cx="1223964" cy="1114431"/>
          </a:xfrm>
        </p:grpSpPr>
        <p:graphicFrame>
          <p:nvGraphicFramePr>
            <p:cNvPr id="19" name="Object 3"/>
            <p:cNvGraphicFramePr>
              <a:graphicFrameLocks noChangeAspect="1"/>
            </p:cNvGraphicFramePr>
            <p:nvPr/>
          </p:nvGraphicFramePr>
          <p:xfrm>
            <a:off x="4643438" y="4643446"/>
            <a:ext cx="1009650" cy="323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833" name="公式" r:id="rId7" imgW="558558" imgH="444307" progId="Equation.3">
                    <p:embed/>
                  </p:oleObj>
                </mc:Choice>
                <mc:Fallback>
                  <p:oleObj name="公式" r:id="rId7" imgW="558558" imgH="444307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43438" y="4643446"/>
                          <a:ext cx="1009650" cy="3238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2"/>
            <p:cNvGraphicFramePr>
              <a:graphicFrameLocks noChangeAspect="1"/>
            </p:cNvGraphicFramePr>
            <p:nvPr/>
          </p:nvGraphicFramePr>
          <p:xfrm>
            <a:off x="4714876" y="5500702"/>
            <a:ext cx="819150" cy="257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834" name="公式" r:id="rId9" imgW="800100" imgH="228600" progId="Equation.3">
                    <p:embed/>
                  </p:oleObj>
                </mc:Choice>
                <mc:Fallback>
                  <p:oleObj name="公式" r:id="rId9" imgW="8001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14876" y="5500702"/>
                          <a:ext cx="819150" cy="2571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1"/>
            <p:cNvGraphicFramePr>
              <a:graphicFrameLocks noChangeAspect="1"/>
            </p:cNvGraphicFramePr>
            <p:nvPr/>
          </p:nvGraphicFramePr>
          <p:xfrm>
            <a:off x="4643438" y="5000636"/>
            <a:ext cx="790575" cy="428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835" name="公式" r:id="rId11" imgW="418918" imgH="393529" progId="Equation.3">
                    <p:embed/>
                  </p:oleObj>
                </mc:Choice>
                <mc:Fallback>
                  <p:oleObj name="公式" r:id="rId11" imgW="418918" imgH="39352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43438" y="5000636"/>
                          <a:ext cx="790575" cy="4286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左大括号 21"/>
            <p:cNvSpPr/>
            <p:nvPr/>
          </p:nvSpPr>
          <p:spPr>
            <a:xfrm>
              <a:off x="4429124" y="4643446"/>
              <a:ext cx="214314" cy="1071570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192677" y="3219993"/>
            <a:ext cx="2418915" cy="3092752"/>
            <a:chOff x="5903136" y="1268760"/>
            <a:chExt cx="3240864" cy="4143672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903136" y="1268760"/>
              <a:ext cx="3152542" cy="4032448"/>
            </a:xfrm>
            <a:prstGeom prst="rect">
              <a:avLst/>
            </a:prstGeom>
          </p:spPr>
        </p:pic>
        <p:cxnSp>
          <p:nvCxnSpPr>
            <p:cNvPr id="25" name="直接连接符 24"/>
            <p:cNvCxnSpPr/>
            <p:nvPr/>
          </p:nvCxnSpPr>
          <p:spPr>
            <a:xfrm>
              <a:off x="8676456" y="2060848"/>
              <a:ext cx="46754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>
              <a:off x="8676456" y="4653136"/>
              <a:ext cx="46754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flipH="1">
              <a:off x="8906754" y="2060848"/>
              <a:ext cx="3474" cy="2592288"/>
            </a:xfrm>
            <a:prstGeom prst="line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文本框 27"/>
            <p:cNvSpPr txBox="1"/>
            <p:nvPr/>
          </p:nvSpPr>
          <p:spPr>
            <a:xfrm rot="16200000">
              <a:off x="8362555" y="2893087"/>
              <a:ext cx="1147813" cy="3929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200" dirty="0" smtClean="0"/>
                <a:t>920mm</a:t>
              </a:r>
              <a:endParaRPr lang="zh-CN" altLang="en-US" sz="1200" dirty="0"/>
            </a:p>
          </p:txBody>
        </p:sp>
        <p:cxnSp>
          <p:nvCxnSpPr>
            <p:cNvPr id="29" name="直接连接符 28"/>
            <p:cNvCxnSpPr/>
            <p:nvPr/>
          </p:nvCxnSpPr>
          <p:spPr>
            <a:xfrm>
              <a:off x="7579514" y="5268416"/>
              <a:ext cx="174772" cy="1440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>
              <a:off x="8717303" y="4657359"/>
              <a:ext cx="304854" cy="1440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flipV="1">
              <a:off x="7731941" y="4764846"/>
              <a:ext cx="1137789" cy="611057"/>
            </a:xfrm>
            <a:prstGeom prst="line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文本框 31"/>
            <p:cNvSpPr txBox="1"/>
            <p:nvPr/>
          </p:nvSpPr>
          <p:spPr>
            <a:xfrm rot="19629962">
              <a:off x="7800755" y="4967018"/>
              <a:ext cx="1032430" cy="37112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200" dirty="0" smtClean="0"/>
                <a:t>510mm</a:t>
              </a:r>
              <a:endParaRPr lang="zh-CN" altLang="en-US" sz="1200" dirty="0"/>
            </a:p>
          </p:txBody>
        </p:sp>
        <p:cxnSp>
          <p:nvCxnSpPr>
            <p:cNvPr id="33" name="直接连接符 32"/>
            <p:cNvCxnSpPr/>
            <p:nvPr/>
          </p:nvCxnSpPr>
          <p:spPr>
            <a:xfrm flipH="1">
              <a:off x="6031436" y="4606236"/>
              <a:ext cx="188513" cy="1231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 flipH="1">
              <a:off x="7318650" y="5253297"/>
              <a:ext cx="219469" cy="1231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>
              <a:off x="6058306" y="4692938"/>
              <a:ext cx="1260344" cy="663882"/>
            </a:xfrm>
            <a:prstGeom prst="line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文本框 35"/>
            <p:cNvSpPr txBox="1"/>
            <p:nvPr/>
          </p:nvSpPr>
          <p:spPr>
            <a:xfrm rot="1804590">
              <a:off x="6178538" y="4864757"/>
              <a:ext cx="1059603" cy="3929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200" dirty="0" smtClean="0"/>
                <a:t>564mm</a:t>
              </a:r>
              <a:endParaRPr lang="zh-CN" alt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86102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 smtClean="0"/>
              <a:t>Delay-line </a:t>
            </a:r>
            <a:r>
              <a:rPr lang="en-US" altLang="zh-CN" sz="2800" dirty="0"/>
              <a:t>dipole </a:t>
            </a:r>
            <a:r>
              <a:rPr lang="en-US" altLang="zh-CN" sz="2800" dirty="0" smtClean="0"/>
              <a:t>kicker system</a:t>
            </a:r>
            <a:endParaRPr lang="zh-CN" altLang="en-US" sz="2800" dirty="0"/>
          </a:p>
        </p:txBody>
      </p:sp>
      <p:sp>
        <p:nvSpPr>
          <p:cNvPr id="7" name="矩形 6"/>
          <p:cNvSpPr/>
          <p:nvPr/>
        </p:nvSpPr>
        <p:spPr>
          <a:xfrm>
            <a:off x="326627" y="1158847"/>
            <a:ext cx="66514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zh-CN" dirty="0" smtClean="0"/>
              <a:t>The </a:t>
            </a:r>
            <a:r>
              <a:rPr lang="en-US" altLang="zh-CN" dirty="0"/>
              <a:t>structure of delay-line kicker is </a:t>
            </a:r>
            <a:r>
              <a:rPr lang="en-US" altLang="zh-CN" dirty="0" smtClean="0"/>
              <a:t>complicated, but helps </a:t>
            </a:r>
            <a:r>
              <a:rPr lang="en-US" altLang="zh-CN" dirty="0"/>
              <a:t>to achieve ideal trapezoid </a:t>
            </a:r>
            <a:r>
              <a:rPr lang="en-US" altLang="zh-CN" dirty="0" smtClean="0"/>
              <a:t>waveform.</a:t>
            </a:r>
          </a:p>
        </p:txBody>
      </p:sp>
      <p:grpSp>
        <p:nvGrpSpPr>
          <p:cNvPr id="40" name="组合 39"/>
          <p:cNvGrpSpPr/>
          <p:nvPr/>
        </p:nvGrpSpPr>
        <p:grpSpPr>
          <a:xfrm>
            <a:off x="7032274" y="1172719"/>
            <a:ext cx="1716190" cy="665198"/>
            <a:chOff x="6988165" y="5614471"/>
            <a:chExt cx="2109717" cy="817730"/>
          </a:xfrm>
        </p:grpSpPr>
        <p:grpSp>
          <p:nvGrpSpPr>
            <p:cNvPr id="41" name="组合 40"/>
            <p:cNvGrpSpPr/>
            <p:nvPr/>
          </p:nvGrpSpPr>
          <p:grpSpPr>
            <a:xfrm>
              <a:off x="7156472" y="5614471"/>
              <a:ext cx="1368152" cy="327547"/>
              <a:chOff x="6948264" y="5259984"/>
              <a:chExt cx="1810543" cy="728811"/>
            </a:xfrm>
          </p:grpSpPr>
          <p:cxnSp>
            <p:nvCxnSpPr>
              <p:cNvPr id="54" name="直接连接符 53"/>
              <p:cNvCxnSpPr/>
              <p:nvPr/>
            </p:nvCxnSpPr>
            <p:spPr>
              <a:xfrm flipV="1">
                <a:off x="7164288" y="5259984"/>
                <a:ext cx="72008" cy="72008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7236296" y="5259984"/>
                <a:ext cx="122413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 flipH="1" flipV="1">
                <a:off x="8460432" y="5259984"/>
                <a:ext cx="72008" cy="72008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6948264" y="5980064"/>
                <a:ext cx="21602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8542783" y="5988795"/>
                <a:ext cx="21602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2" name="直接连接符 41"/>
            <p:cNvCxnSpPr/>
            <p:nvPr/>
          </p:nvCxnSpPr>
          <p:spPr>
            <a:xfrm>
              <a:off x="7328387" y="5935036"/>
              <a:ext cx="0" cy="184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>
              <a:off x="7403355" y="5935036"/>
              <a:ext cx="0" cy="184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箭头连接符 44"/>
            <p:cNvCxnSpPr/>
            <p:nvPr/>
          </p:nvCxnSpPr>
          <p:spPr>
            <a:xfrm>
              <a:off x="6988165" y="6010937"/>
              <a:ext cx="34022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箭头连接符 45"/>
            <p:cNvCxnSpPr/>
            <p:nvPr/>
          </p:nvCxnSpPr>
          <p:spPr>
            <a:xfrm flipH="1">
              <a:off x="7413484" y="6005613"/>
              <a:ext cx="875892" cy="1432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文本框 46"/>
            <p:cNvSpPr txBox="1"/>
            <p:nvPr/>
          </p:nvSpPr>
          <p:spPr>
            <a:xfrm>
              <a:off x="7012498" y="6091685"/>
              <a:ext cx="813172" cy="3405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/>
                <a:t>200n</a:t>
              </a:r>
              <a:r>
                <a:rPr lang="en-US" altLang="zh-CN" sz="1200" dirty="0" smtClean="0"/>
                <a:t>s</a:t>
              </a:r>
              <a:endParaRPr lang="zh-CN" altLang="en-US" sz="1200" dirty="0"/>
            </a:p>
          </p:txBody>
        </p:sp>
        <p:cxnSp>
          <p:nvCxnSpPr>
            <p:cNvPr id="48" name="直接连接符 47"/>
            <p:cNvCxnSpPr/>
            <p:nvPr/>
          </p:nvCxnSpPr>
          <p:spPr>
            <a:xfrm>
              <a:off x="8282508" y="5942812"/>
              <a:ext cx="0" cy="184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>
              <a:off x="8354516" y="5942812"/>
              <a:ext cx="0" cy="184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箭头连接符 49"/>
            <p:cNvCxnSpPr/>
            <p:nvPr/>
          </p:nvCxnSpPr>
          <p:spPr>
            <a:xfrm flipH="1" flipV="1">
              <a:off x="8361384" y="6006492"/>
              <a:ext cx="470884" cy="194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文本框 50"/>
            <p:cNvSpPr txBox="1"/>
            <p:nvPr/>
          </p:nvSpPr>
          <p:spPr>
            <a:xfrm>
              <a:off x="7380913" y="5718485"/>
              <a:ext cx="1152129" cy="302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/>
                <a:t>40~2000ns</a:t>
              </a:r>
              <a:endParaRPr lang="zh-CN" altLang="en-US" sz="1000" dirty="0"/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8155509" y="6108873"/>
              <a:ext cx="762846" cy="302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/>
                <a:t>200ns</a:t>
              </a:r>
              <a:endParaRPr lang="zh-CN" altLang="en-US" sz="1000" dirty="0"/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8477732" y="5753745"/>
              <a:ext cx="620150" cy="302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/>
                <a:t>1kHz</a:t>
              </a:r>
              <a:endParaRPr lang="zh-CN" altLang="en-US" sz="1000" dirty="0"/>
            </a:p>
          </p:txBody>
        </p:sp>
      </p:grpSp>
      <p:sp>
        <p:nvSpPr>
          <p:cNvPr id="6" name="矩形 5"/>
          <p:cNvSpPr/>
          <p:nvPr/>
        </p:nvSpPr>
        <p:spPr>
          <a:xfrm>
            <a:off x="7202223" y="1736477"/>
            <a:ext cx="11701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</a:pPr>
            <a:r>
              <a:rPr lang="en-US" altLang="zh-CN" dirty="0" smtClean="0">
                <a:solidFill>
                  <a:srgbClr val="FF0000"/>
                </a:solidFill>
              </a:rPr>
              <a:t>challenges</a:t>
            </a:r>
            <a:endParaRPr lang="en-US" altLang="zh-CN" dirty="0">
              <a:solidFill>
                <a:srgbClr val="FF0000"/>
              </a:solidFill>
            </a:endParaRPr>
          </a:p>
        </p:txBody>
      </p:sp>
      <p:pic>
        <p:nvPicPr>
          <p:cNvPr id="61" name="图片 60" descr="G:\开题\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44" y="2241654"/>
            <a:ext cx="3092346" cy="1846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图片 5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44" y="4149080"/>
            <a:ext cx="8683933" cy="2161244"/>
          </a:xfrm>
          <a:prstGeom prst="rect">
            <a:avLst/>
          </a:prstGeom>
          <a:noFill/>
        </p:spPr>
      </p:pic>
      <p:sp>
        <p:nvSpPr>
          <p:cNvPr id="11" name="文本框 10"/>
          <p:cNvSpPr txBox="1"/>
          <p:nvPr/>
        </p:nvSpPr>
        <p:spPr>
          <a:xfrm>
            <a:off x="6704249" y="4594307"/>
            <a:ext cx="2044215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400" dirty="0" err="1" smtClean="0">
                <a:solidFill>
                  <a:srgbClr val="FF0000"/>
                </a:solidFill>
              </a:rPr>
              <a:t>Pulser</a:t>
            </a:r>
            <a:endParaRPr lang="en-US" altLang="zh-CN" sz="1400" dirty="0" smtClean="0">
              <a:solidFill>
                <a:srgbClr val="FF0000"/>
              </a:solidFill>
            </a:endParaRPr>
          </a:p>
          <a:p>
            <a:r>
              <a:rPr lang="en-US" altLang="zh-CN" sz="1400" dirty="0">
                <a:solidFill>
                  <a:srgbClr val="0033CC"/>
                </a:solidFill>
              </a:rPr>
              <a:t>Delay-line </a:t>
            </a:r>
            <a:r>
              <a:rPr lang="en-US" altLang="zh-CN" sz="1400" dirty="0" smtClean="0">
                <a:solidFill>
                  <a:srgbClr val="0033CC"/>
                </a:solidFill>
              </a:rPr>
              <a:t>kicker</a:t>
            </a:r>
          </a:p>
          <a:p>
            <a:r>
              <a:rPr lang="en-US" altLang="zh-CN" sz="1400" dirty="0">
                <a:solidFill>
                  <a:srgbClr val="FF57AB"/>
                </a:solidFill>
              </a:rPr>
              <a:t>Lumped parameter </a:t>
            </a:r>
            <a:r>
              <a:rPr lang="en-US" altLang="zh-CN" sz="1400" dirty="0" smtClean="0">
                <a:solidFill>
                  <a:srgbClr val="FF57AB"/>
                </a:solidFill>
              </a:rPr>
              <a:t>kicker</a:t>
            </a:r>
            <a:endParaRPr lang="zh-CN" altLang="en-US" sz="1400" dirty="0">
              <a:solidFill>
                <a:srgbClr val="FF57AB"/>
              </a:solidFill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3563888" y="2539886"/>
            <a:ext cx="5364088" cy="1248727"/>
            <a:chOff x="899592" y="2278506"/>
            <a:chExt cx="7865409" cy="1726558"/>
          </a:xfrm>
        </p:grpSpPr>
        <p:pic>
          <p:nvPicPr>
            <p:cNvPr id="43" name="Picture 1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491880" y="2636912"/>
              <a:ext cx="5273121" cy="13394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9" name="矩形 58"/>
            <p:cNvSpPr/>
            <p:nvPr/>
          </p:nvSpPr>
          <p:spPr>
            <a:xfrm>
              <a:off x="899592" y="2491282"/>
              <a:ext cx="936104" cy="148262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5" name="直接连接符 64"/>
            <p:cNvCxnSpPr/>
            <p:nvPr/>
          </p:nvCxnSpPr>
          <p:spPr>
            <a:xfrm flipV="1">
              <a:off x="1829603" y="3894916"/>
              <a:ext cx="1879190" cy="119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文本框 65"/>
            <p:cNvSpPr txBox="1"/>
            <p:nvPr/>
          </p:nvSpPr>
          <p:spPr>
            <a:xfrm>
              <a:off x="956214" y="3034123"/>
              <a:ext cx="1017637" cy="468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 smtClean="0"/>
                <a:t>PFN</a:t>
              </a:r>
              <a:endParaRPr lang="zh-CN" altLang="en-US" sz="1600" dirty="0"/>
            </a:p>
          </p:txBody>
        </p:sp>
        <p:cxnSp>
          <p:nvCxnSpPr>
            <p:cNvPr id="67" name="直接连接符 66"/>
            <p:cNvCxnSpPr/>
            <p:nvPr/>
          </p:nvCxnSpPr>
          <p:spPr>
            <a:xfrm>
              <a:off x="1829603" y="2722615"/>
              <a:ext cx="33899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/>
          </p:nvCxnSpPr>
          <p:spPr>
            <a:xfrm>
              <a:off x="3347864" y="2712753"/>
              <a:ext cx="53970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 flipV="1">
              <a:off x="2170018" y="2532302"/>
              <a:ext cx="288032" cy="19031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矩形 69"/>
            <p:cNvSpPr/>
            <p:nvPr/>
          </p:nvSpPr>
          <p:spPr>
            <a:xfrm>
              <a:off x="3466076" y="2403198"/>
              <a:ext cx="4562308" cy="1601866"/>
            </a:xfrm>
            <a:prstGeom prst="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4495554" y="2278506"/>
              <a:ext cx="3683799" cy="425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/>
                <a:t>Delay-line kicker magnet</a:t>
              </a:r>
              <a:endParaRPr lang="zh-CN" altLang="en-US" sz="1400" dirty="0"/>
            </a:p>
          </p:txBody>
        </p:sp>
        <p:sp>
          <p:nvSpPr>
            <p:cNvPr id="72" name="圆柱形 71"/>
            <p:cNvSpPr/>
            <p:nvPr/>
          </p:nvSpPr>
          <p:spPr>
            <a:xfrm rot="16200000">
              <a:off x="2998819" y="2454844"/>
              <a:ext cx="217229" cy="535542"/>
            </a:xfrm>
            <a:prstGeom prst="can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3" name="直接连接符 72"/>
            <p:cNvCxnSpPr>
              <a:endCxn id="72" idx="1"/>
            </p:cNvCxnSpPr>
            <p:nvPr/>
          </p:nvCxnSpPr>
          <p:spPr>
            <a:xfrm flipV="1">
              <a:off x="2599267" y="2722615"/>
              <a:ext cx="240396" cy="365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7548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sz="quarter" idx="10"/>
          </p:nvPr>
        </p:nvSpPr>
        <p:spPr>
          <a:xfrm>
            <a:off x="0" y="1329892"/>
            <a:ext cx="7452320" cy="1912071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Overview of the CEPC injection and extraction systems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3730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 smtClean="0"/>
              <a:t>Dual-C </a:t>
            </a:r>
            <a:r>
              <a:rPr lang="en-US" altLang="zh-CN" sz="2800" dirty="0"/>
              <a:t>type d</a:t>
            </a:r>
            <a:r>
              <a:rPr lang="en-US" altLang="zh-CN" sz="2800" dirty="0" smtClean="0"/>
              <a:t>elay-line </a:t>
            </a:r>
            <a:r>
              <a:rPr lang="en-US" altLang="zh-CN" sz="2800" dirty="0"/>
              <a:t>dipole </a:t>
            </a:r>
            <a:r>
              <a:rPr lang="en-US" altLang="zh-CN" sz="2800" dirty="0" smtClean="0"/>
              <a:t>kicker design</a:t>
            </a:r>
            <a:endParaRPr lang="zh-CN" altLang="en-US" sz="2800" dirty="0"/>
          </a:p>
        </p:txBody>
      </p:sp>
      <p:pic>
        <p:nvPicPr>
          <p:cNvPr id="62" name="图片 6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923" y="4662327"/>
            <a:ext cx="3131840" cy="1722086"/>
          </a:xfrm>
          <a:prstGeom prst="rect">
            <a:avLst/>
          </a:prstGeom>
          <a:noFill/>
        </p:spPr>
      </p:pic>
      <p:pic>
        <p:nvPicPr>
          <p:cNvPr id="64" name="图片 6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375" y="4760384"/>
            <a:ext cx="3000576" cy="1525971"/>
          </a:xfrm>
          <a:prstGeom prst="rect">
            <a:avLst/>
          </a:prstGeom>
          <a:noFill/>
        </p:spPr>
      </p:pic>
      <p:grpSp>
        <p:nvGrpSpPr>
          <p:cNvPr id="32" name="组合 31"/>
          <p:cNvGrpSpPr/>
          <p:nvPr/>
        </p:nvGrpSpPr>
        <p:grpSpPr>
          <a:xfrm>
            <a:off x="683568" y="1145651"/>
            <a:ext cx="8194919" cy="3329342"/>
            <a:chOff x="-739409" y="1367070"/>
            <a:chExt cx="11004774" cy="4470899"/>
          </a:xfrm>
        </p:grpSpPr>
        <p:pic>
          <p:nvPicPr>
            <p:cNvPr id="33" name="图片 32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1588176"/>
              <a:ext cx="7184368" cy="4249793"/>
            </a:xfrm>
            <a:prstGeom prst="rect">
              <a:avLst/>
            </a:prstGeom>
            <a:noFill/>
          </p:spPr>
        </p:pic>
        <p:sp>
          <p:nvSpPr>
            <p:cNvPr id="34" name="文本框 33"/>
            <p:cNvSpPr txBox="1"/>
            <p:nvPr/>
          </p:nvSpPr>
          <p:spPr>
            <a:xfrm>
              <a:off x="-240126" y="4211471"/>
              <a:ext cx="1931808" cy="49596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 smtClean="0"/>
                <a:t>Ferrite core</a:t>
              </a:r>
              <a:endParaRPr lang="zh-CN" altLang="en-US" dirty="0"/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533457" y="5021420"/>
              <a:ext cx="1158223" cy="49596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 smtClean="0"/>
                <a:t>Base</a:t>
              </a:r>
              <a:endParaRPr lang="zh-CN" altLang="en-US" dirty="0"/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6749060" y="5313050"/>
              <a:ext cx="2449703" cy="49596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 smtClean="0"/>
                <a:t>Ceramic support</a:t>
              </a:r>
              <a:endParaRPr lang="zh-CN" altLang="en-US" dirty="0"/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6812403" y="4691094"/>
              <a:ext cx="2500058" cy="77839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en-US" altLang="zh-CN" dirty="0" smtClean="0"/>
                <a:t>Eddy current Shielding </a:t>
              </a:r>
              <a:r>
                <a:rPr lang="en-US" altLang="zh-CN" dirty="0"/>
                <a:t>plate</a:t>
              </a:r>
              <a:endParaRPr lang="zh-CN" altLang="en-US" dirty="0"/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6629958" y="2107132"/>
              <a:ext cx="3635407" cy="49596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 smtClean="0"/>
                <a:t>Ceramic Vacuum chamber</a:t>
              </a:r>
              <a:endParaRPr lang="zh-CN" altLang="en-US" dirty="0"/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-739409" y="1458896"/>
              <a:ext cx="2592160" cy="77839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900"/>
                </a:lnSpc>
              </a:pPr>
              <a:r>
                <a:rPr lang="en-US" altLang="zh-CN" dirty="0" smtClean="0"/>
                <a:t>Capacitor plate</a:t>
              </a:r>
              <a:r>
                <a:rPr lang="en-US" altLang="zh-CN" dirty="0"/>
                <a:t>@</a:t>
              </a:r>
            </a:p>
            <a:p>
              <a:pPr algn="ctr">
                <a:lnSpc>
                  <a:spcPts val="1900"/>
                </a:lnSpc>
              </a:pPr>
              <a:r>
                <a:rPr lang="en-US" altLang="zh-CN" dirty="0" smtClean="0"/>
                <a:t>High</a:t>
              </a:r>
              <a:r>
                <a:rPr lang="zh-CN" altLang="en-US" dirty="0" smtClean="0"/>
                <a:t> potential</a:t>
              </a:r>
              <a:endParaRPr lang="zh-CN" altLang="en-US" dirty="0"/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6749060" y="1367070"/>
              <a:ext cx="2777313" cy="77839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en-US" altLang="zh-CN" dirty="0" smtClean="0"/>
                <a:t>Capacitor plate @</a:t>
              </a:r>
            </a:p>
            <a:p>
              <a:pPr>
                <a:lnSpc>
                  <a:spcPts val="1900"/>
                </a:lnSpc>
              </a:pPr>
              <a:r>
                <a:rPr lang="zh-CN" altLang="en-US" dirty="0" smtClean="0"/>
                <a:t>Ground potential</a:t>
              </a:r>
              <a:endParaRPr lang="zh-CN" altLang="en-US" dirty="0"/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-626919" y="2334482"/>
              <a:ext cx="2336507" cy="49596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 smtClean="0"/>
                <a:t>HV conductor</a:t>
              </a:r>
              <a:endParaRPr lang="zh-CN" altLang="en-US" dirty="0"/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6800625" y="4239933"/>
              <a:ext cx="2840014" cy="49544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High potential Lead </a:t>
              </a:r>
              <a:endParaRPr lang="zh-CN" altLang="en-US" dirty="0"/>
            </a:p>
          </p:txBody>
        </p:sp>
        <p:sp>
          <p:nvSpPr>
            <p:cNvPr id="67" name="文本框 66"/>
            <p:cNvSpPr txBox="1"/>
            <p:nvPr/>
          </p:nvSpPr>
          <p:spPr>
            <a:xfrm>
              <a:off x="6800625" y="2583590"/>
              <a:ext cx="3115433" cy="49596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ground</a:t>
              </a:r>
              <a:r>
                <a:rPr lang="en-US" altLang="zh-CN" dirty="0" smtClean="0"/>
                <a:t> potential Lead </a:t>
              </a:r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7519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/>
              <a:t>Trapezoid </a:t>
            </a:r>
            <a:r>
              <a:rPr lang="en-US" altLang="zh-CN" sz="2800" dirty="0" smtClean="0"/>
              <a:t>wave </a:t>
            </a:r>
            <a:r>
              <a:rPr lang="en-US" altLang="zh-CN" sz="2800" dirty="0" err="1" smtClean="0"/>
              <a:t>pulser</a:t>
            </a:r>
            <a:endParaRPr lang="zh-CN" altLang="en-US" sz="2800" dirty="0"/>
          </a:p>
        </p:txBody>
      </p:sp>
      <p:sp>
        <p:nvSpPr>
          <p:cNvPr id="7" name="矩形 6"/>
          <p:cNvSpPr/>
          <p:nvPr/>
        </p:nvSpPr>
        <p:spPr>
          <a:xfrm>
            <a:off x="201171" y="959579"/>
            <a:ext cx="8044345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zh-CN" dirty="0" smtClean="0"/>
              <a:t>Adjustable </a:t>
            </a:r>
            <a:r>
              <a:rPr lang="en-US" altLang="zh-CN" dirty="0"/>
              <a:t>pulse width </a:t>
            </a:r>
            <a:r>
              <a:rPr lang="en-US" altLang="zh-CN" dirty="0" smtClean="0"/>
              <a:t>trapezoid waveform </a:t>
            </a:r>
            <a:r>
              <a:rPr lang="en-US" altLang="zh-CN" dirty="0" err="1" smtClean="0"/>
              <a:t>pulser</a:t>
            </a:r>
            <a:r>
              <a:rPr lang="en-US" altLang="zh-CN" dirty="0" smtClean="0"/>
              <a:t> based on </a:t>
            </a:r>
            <a:r>
              <a:rPr lang="en-US" altLang="zh-CN" dirty="0" err="1" smtClean="0"/>
              <a:t>SiC</a:t>
            </a:r>
            <a:r>
              <a:rPr lang="en-US" altLang="zh-CN" dirty="0" smtClean="0"/>
              <a:t> MOSFET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zh-CN" dirty="0" smtClean="0"/>
              <a:t>Energy storage component </a:t>
            </a:r>
          </a:p>
          <a:p>
            <a:pPr marL="742950"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zh-CN" dirty="0" smtClean="0"/>
              <a:t>Capacitor </a:t>
            </a:r>
            <a:r>
              <a:rPr lang="zh-CN" altLang="en-US" dirty="0" smtClean="0"/>
              <a:t>：</a:t>
            </a:r>
            <a:r>
              <a:rPr lang="en-US" altLang="zh-CN" dirty="0"/>
              <a:t> Flat-top </a:t>
            </a:r>
            <a:r>
              <a:rPr lang="en-US" altLang="zh-CN" dirty="0" smtClean="0"/>
              <a:t>dropping </a:t>
            </a:r>
            <a:r>
              <a:rPr lang="en-US" altLang="zh-CN" dirty="0"/>
              <a:t>compensate topology </a:t>
            </a:r>
          </a:p>
          <a:p>
            <a:pPr marL="742950"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zh-CN" dirty="0" smtClean="0"/>
              <a:t>PFN </a:t>
            </a:r>
            <a:r>
              <a:rPr lang="zh-CN" altLang="en-US" dirty="0" smtClean="0"/>
              <a:t>：</a:t>
            </a:r>
            <a:r>
              <a:rPr lang="en-US" altLang="zh-CN" dirty="0" smtClean="0"/>
              <a:t>low impedance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zh-CN" dirty="0" smtClean="0"/>
              <a:t>Power </a:t>
            </a:r>
            <a:r>
              <a:rPr lang="en-US" altLang="zh-CN" dirty="0"/>
              <a:t>stacking </a:t>
            </a:r>
            <a:r>
              <a:rPr lang="en-US" altLang="zh-CN" dirty="0" smtClean="0"/>
              <a:t>topology </a:t>
            </a:r>
          </a:p>
          <a:p>
            <a:pPr marL="742950"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zh-CN" dirty="0" smtClean="0"/>
              <a:t>inductive adder: not fit for long pulse</a:t>
            </a:r>
          </a:p>
          <a:p>
            <a:pPr marL="742950"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zh-CN" dirty="0" smtClean="0"/>
              <a:t>Marx generator: hard to control structure impedance </a:t>
            </a:r>
            <a:endParaRPr lang="zh-CN" altLang="en-US" dirty="0"/>
          </a:p>
        </p:txBody>
      </p:sp>
      <p:grpSp>
        <p:nvGrpSpPr>
          <p:cNvPr id="43" name="组合 42"/>
          <p:cNvGrpSpPr/>
          <p:nvPr/>
        </p:nvGrpSpPr>
        <p:grpSpPr>
          <a:xfrm>
            <a:off x="483647" y="3410957"/>
            <a:ext cx="5688632" cy="1248727"/>
            <a:chOff x="899592" y="2278506"/>
            <a:chExt cx="7865409" cy="1726558"/>
          </a:xfrm>
        </p:grpSpPr>
        <p:pic>
          <p:nvPicPr>
            <p:cNvPr id="26" name="Picture 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491880" y="2636912"/>
              <a:ext cx="5273121" cy="13394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矩形 7"/>
            <p:cNvSpPr/>
            <p:nvPr/>
          </p:nvSpPr>
          <p:spPr>
            <a:xfrm>
              <a:off x="899592" y="2491282"/>
              <a:ext cx="936104" cy="148262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0" name="直接连接符 9"/>
            <p:cNvCxnSpPr/>
            <p:nvPr/>
          </p:nvCxnSpPr>
          <p:spPr>
            <a:xfrm flipV="1">
              <a:off x="1829603" y="3894916"/>
              <a:ext cx="1879190" cy="119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/>
            <p:cNvSpPr txBox="1"/>
            <p:nvPr/>
          </p:nvSpPr>
          <p:spPr>
            <a:xfrm>
              <a:off x="995982" y="2594145"/>
              <a:ext cx="7200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 smtClean="0"/>
                <a:t>PFN</a:t>
              </a:r>
              <a:endParaRPr lang="zh-CN" altLang="en-US" sz="1600" dirty="0"/>
            </a:p>
          </p:txBody>
        </p:sp>
        <p:cxnSp>
          <p:nvCxnSpPr>
            <p:cNvPr id="19" name="直接连接符 18"/>
            <p:cNvCxnSpPr/>
            <p:nvPr/>
          </p:nvCxnSpPr>
          <p:spPr>
            <a:xfrm>
              <a:off x="1829603" y="2722615"/>
              <a:ext cx="33899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3347864" y="2712753"/>
              <a:ext cx="53970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flipV="1">
              <a:off x="2170018" y="2532302"/>
              <a:ext cx="288032" cy="19031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矩形 17"/>
            <p:cNvSpPr/>
            <p:nvPr/>
          </p:nvSpPr>
          <p:spPr>
            <a:xfrm>
              <a:off x="3466076" y="2403198"/>
              <a:ext cx="4562308" cy="1601866"/>
            </a:xfrm>
            <a:prstGeom prst="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4495554" y="2278506"/>
              <a:ext cx="3683799" cy="425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/>
                <a:t>Delay-line kicker magnet</a:t>
              </a:r>
              <a:endParaRPr lang="zh-CN" altLang="en-US" sz="1400" dirty="0"/>
            </a:p>
          </p:txBody>
        </p:sp>
        <p:sp>
          <p:nvSpPr>
            <p:cNvPr id="24" name="圆柱形 23"/>
            <p:cNvSpPr/>
            <p:nvPr/>
          </p:nvSpPr>
          <p:spPr>
            <a:xfrm rot="16200000">
              <a:off x="2998819" y="2454844"/>
              <a:ext cx="217229" cy="535542"/>
            </a:xfrm>
            <a:prstGeom prst="can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4" name="直接连接符 33"/>
            <p:cNvCxnSpPr>
              <a:endCxn id="24" idx="1"/>
            </p:cNvCxnSpPr>
            <p:nvPr/>
          </p:nvCxnSpPr>
          <p:spPr>
            <a:xfrm flipV="1">
              <a:off x="2599267" y="2722615"/>
              <a:ext cx="240396" cy="365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组合 39"/>
          <p:cNvGrpSpPr/>
          <p:nvPr/>
        </p:nvGrpSpPr>
        <p:grpSpPr>
          <a:xfrm>
            <a:off x="7339488" y="1449297"/>
            <a:ext cx="1716190" cy="665198"/>
            <a:chOff x="6988165" y="5614471"/>
            <a:chExt cx="2109717" cy="817730"/>
          </a:xfrm>
        </p:grpSpPr>
        <p:grpSp>
          <p:nvGrpSpPr>
            <p:cNvPr id="41" name="组合 40"/>
            <p:cNvGrpSpPr/>
            <p:nvPr/>
          </p:nvGrpSpPr>
          <p:grpSpPr>
            <a:xfrm>
              <a:off x="7156472" y="5614471"/>
              <a:ext cx="1368152" cy="327547"/>
              <a:chOff x="6948264" y="5259984"/>
              <a:chExt cx="1810543" cy="728811"/>
            </a:xfrm>
          </p:grpSpPr>
          <p:cxnSp>
            <p:nvCxnSpPr>
              <p:cNvPr id="54" name="直接连接符 53"/>
              <p:cNvCxnSpPr/>
              <p:nvPr/>
            </p:nvCxnSpPr>
            <p:spPr>
              <a:xfrm flipV="1">
                <a:off x="7164288" y="5259984"/>
                <a:ext cx="72008" cy="72008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>
                <a:off x="7236296" y="5259984"/>
                <a:ext cx="122413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 flipH="1" flipV="1">
                <a:off x="8460432" y="5259984"/>
                <a:ext cx="72008" cy="72008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>
                <a:off x="6948264" y="5980064"/>
                <a:ext cx="21602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8542783" y="5988795"/>
                <a:ext cx="21602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2" name="直接连接符 41"/>
            <p:cNvCxnSpPr/>
            <p:nvPr/>
          </p:nvCxnSpPr>
          <p:spPr>
            <a:xfrm>
              <a:off x="7328387" y="5935036"/>
              <a:ext cx="0" cy="184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>
              <a:off x="7403355" y="5935036"/>
              <a:ext cx="0" cy="184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箭头连接符 44"/>
            <p:cNvCxnSpPr/>
            <p:nvPr/>
          </p:nvCxnSpPr>
          <p:spPr>
            <a:xfrm>
              <a:off x="6988165" y="6010937"/>
              <a:ext cx="34022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箭头连接符 45"/>
            <p:cNvCxnSpPr/>
            <p:nvPr/>
          </p:nvCxnSpPr>
          <p:spPr>
            <a:xfrm flipH="1">
              <a:off x="7413484" y="6005613"/>
              <a:ext cx="875892" cy="1432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文本框 46"/>
            <p:cNvSpPr txBox="1"/>
            <p:nvPr/>
          </p:nvSpPr>
          <p:spPr>
            <a:xfrm>
              <a:off x="7012498" y="6091685"/>
              <a:ext cx="813172" cy="3405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/>
                <a:t>200n</a:t>
              </a:r>
              <a:r>
                <a:rPr lang="en-US" altLang="zh-CN" sz="1200" dirty="0" smtClean="0"/>
                <a:t>s</a:t>
              </a:r>
              <a:endParaRPr lang="zh-CN" altLang="en-US" sz="1200" dirty="0"/>
            </a:p>
          </p:txBody>
        </p:sp>
        <p:cxnSp>
          <p:nvCxnSpPr>
            <p:cNvPr id="48" name="直接连接符 47"/>
            <p:cNvCxnSpPr/>
            <p:nvPr/>
          </p:nvCxnSpPr>
          <p:spPr>
            <a:xfrm>
              <a:off x="8282508" y="5942812"/>
              <a:ext cx="0" cy="184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>
              <a:off x="8354516" y="5942812"/>
              <a:ext cx="0" cy="184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箭头连接符 49"/>
            <p:cNvCxnSpPr/>
            <p:nvPr/>
          </p:nvCxnSpPr>
          <p:spPr>
            <a:xfrm flipH="1" flipV="1">
              <a:off x="8361384" y="6006492"/>
              <a:ext cx="470884" cy="194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文本框 50"/>
            <p:cNvSpPr txBox="1"/>
            <p:nvPr/>
          </p:nvSpPr>
          <p:spPr>
            <a:xfrm>
              <a:off x="7380913" y="5718485"/>
              <a:ext cx="1152129" cy="302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/>
                <a:t>40~2000ns</a:t>
              </a:r>
              <a:endParaRPr lang="zh-CN" altLang="en-US" sz="1000" dirty="0"/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8155509" y="6108873"/>
              <a:ext cx="762846" cy="302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/>
                <a:t>200ns</a:t>
              </a:r>
              <a:endParaRPr lang="zh-CN" altLang="en-US" sz="1000" dirty="0"/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8477732" y="5753745"/>
              <a:ext cx="620150" cy="302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/>
                <a:t>1kHz</a:t>
              </a:r>
              <a:endParaRPr lang="zh-CN" altLang="en-US" sz="1000" dirty="0"/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1048003" y="3206524"/>
            <a:ext cx="1482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/>
              <a:t>Solid-state switches</a:t>
            </a:r>
            <a:r>
              <a:rPr lang="zh-CN" altLang="en-US" sz="1200" dirty="0" smtClean="0"/>
              <a:t>（</a:t>
            </a:r>
            <a:r>
              <a:rPr lang="en-US" altLang="zh-CN" sz="1200" dirty="0" smtClean="0"/>
              <a:t>SIC MOSFET</a:t>
            </a:r>
            <a:r>
              <a:rPr lang="zh-CN" altLang="en-US" sz="1200" dirty="0" smtClean="0"/>
              <a:t>）</a:t>
            </a:r>
            <a:endParaRPr lang="zh-CN" altLang="en-US" sz="12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8003" y="4700524"/>
            <a:ext cx="3994973" cy="179432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626101" y="5970515"/>
            <a:ext cx="203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Marx generator</a:t>
            </a:r>
            <a:endParaRPr lang="zh-CN" altLang="en-US" dirty="0"/>
          </a:p>
        </p:txBody>
      </p:sp>
      <p:sp>
        <p:nvSpPr>
          <p:cNvPr id="59" name="文本框 58"/>
          <p:cNvSpPr txBox="1"/>
          <p:nvPr/>
        </p:nvSpPr>
        <p:spPr>
          <a:xfrm>
            <a:off x="555655" y="3890243"/>
            <a:ext cx="520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/>
              <a:t>Or</a:t>
            </a:r>
          </a:p>
          <a:p>
            <a:r>
              <a:rPr lang="en-US" altLang="zh-CN" sz="1600" dirty="0" smtClean="0"/>
              <a:t>Cap.</a:t>
            </a:r>
            <a:endParaRPr lang="zh-CN" altLang="en-US" sz="1600" dirty="0"/>
          </a:p>
        </p:txBody>
      </p:sp>
      <p:sp>
        <p:nvSpPr>
          <p:cNvPr id="6" name="矩形 5"/>
          <p:cNvSpPr/>
          <p:nvPr/>
        </p:nvSpPr>
        <p:spPr>
          <a:xfrm>
            <a:off x="7528830" y="1975503"/>
            <a:ext cx="11701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</a:pPr>
            <a:r>
              <a:rPr lang="en-US" altLang="zh-CN" dirty="0" smtClean="0">
                <a:solidFill>
                  <a:srgbClr val="FF0000"/>
                </a:solidFill>
              </a:rPr>
              <a:t>challenges</a:t>
            </a:r>
            <a:endParaRPr lang="en-US" altLang="zh-CN" dirty="0">
              <a:solidFill>
                <a:srgbClr val="FF0000"/>
              </a:solidFill>
            </a:endParaRPr>
          </a:p>
        </p:txBody>
      </p:sp>
      <p:graphicFrame>
        <p:nvGraphicFramePr>
          <p:cNvPr id="9" name="对象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9933567"/>
              </p:ext>
            </p:extLst>
          </p:nvPr>
        </p:nvGraphicFramePr>
        <p:xfrm>
          <a:off x="6198290" y="3639242"/>
          <a:ext cx="2731036" cy="22645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7" r:id="rId6" imgW="4800850" imgH="5252553" progId="">
                  <p:embed/>
                </p:oleObj>
              </mc:Choice>
              <mc:Fallback>
                <p:oleObj r:id="rId6" imgW="4800850" imgH="5252553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8290" y="3639242"/>
                        <a:ext cx="2731036" cy="226457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文本框 59"/>
          <p:cNvSpPr txBox="1"/>
          <p:nvPr/>
        </p:nvSpPr>
        <p:spPr>
          <a:xfrm>
            <a:off x="6970639" y="5970515"/>
            <a:ext cx="203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Inductive adder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367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604" y="4496271"/>
            <a:ext cx="3686798" cy="1916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 smtClean="0"/>
              <a:t>Ceramic vacuum chamber</a:t>
            </a:r>
            <a:endParaRPr lang="zh-CN" altLang="en-US" sz="3600" dirty="0"/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1198049-0DB2-465C-AD98-29F92A05F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032498" y="1453883"/>
            <a:ext cx="2594574" cy="2491234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4"/>
          <a:stretch>
            <a:fillRect/>
          </a:stretch>
        </p:blipFill>
        <p:spPr>
          <a:xfrm>
            <a:off x="389429" y="1556792"/>
            <a:ext cx="4752528" cy="1505406"/>
          </a:xfrm>
          <a:prstGeom prst="rect">
            <a:avLst/>
          </a:prstGeom>
        </p:spPr>
      </p:pic>
      <p:graphicFrame>
        <p:nvGraphicFramePr>
          <p:cNvPr id="9" name="图表 8"/>
          <p:cNvGraphicFramePr/>
          <p:nvPr>
            <p:extLst>
              <p:ext uri="{D42A27DB-BD31-4B8C-83A1-F6EECF244321}">
                <p14:modId xmlns:p14="http://schemas.microsoft.com/office/powerpoint/2010/main" val="991370067"/>
              </p:ext>
            </p:extLst>
          </p:nvPr>
        </p:nvGraphicFramePr>
        <p:xfrm>
          <a:off x="0" y="3331661"/>
          <a:ext cx="5274310" cy="3076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矩形 1"/>
          <p:cNvSpPr/>
          <p:nvPr/>
        </p:nvSpPr>
        <p:spPr>
          <a:xfrm>
            <a:off x="5580112" y="4766224"/>
            <a:ext cx="2618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L=1.2m</a:t>
            </a:r>
            <a:r>
              <a:rPr lang="zh-CN" altLang="en-US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，</a:t>
            </a:r>
            <a:r>
              <a:rPr lang="en-US" altLang="zh-CN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thickness=5mm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356704" y="914454"/>
            <a:ext cx="85932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zh-CN" dirty="0" smtClean="0"/>
              <a:t>ceramic </a:t>
            </a:r>
            <a:r>
              <a:rPr lang="en-US" altLang="zh-CN" dirty="0"/>
              <a:t>vacuum </a:t>
            </a:r>
            <a:r>
              <a:rPr lang="en-US" altLang="zh-CN" dirty="0" smtClean="0"/>
              <a:t>chamber with special pattern metallic coating is key component for outside-vacuum kicker magnet. </a:t>
            </a:r>
            <a:endParaRPr lang="en-US" altLang="zh-CN" dirty="0"/>
          </a:p>
        </p:txBody>
      </p:sp>
      <p:sp>
        <p:nvSpPr>
          <p:cNvPr id="6" name="矩形 5"/>
          <p:cNvSpPr/>
          <p:nvPr/>
        </p:nvSpPr>
        <p:spPr>
          <a:xfrm>
            <a:off x="776659" y="2877532"/>
            <a:ext cx="78463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zh-CN" altLang="en-US" dirty="0"/>
              <a:t>ellipse</a:t>
            </a:r>
          </a:p>
        </p:txBody>
      </p:sp>
      <p:sp>
        <p:nvSpPr>
          <p:cNvPr id="11" name="矩形 10"/>
          <p:cNvSpPr/>
          <p:nvPr/>
        </p:nvSpPr>
        <p:spPr>
          <a:xfrm>
            <a:off x="2267744" y="2908908"/>
            <a:ext cx="94006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dirty="0" smtClean="0"/>
              <a:t>octagon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3818690" y="2901584"/>
            <a:ext cx="115134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dirty="0" smtClean="0"/>
              <a:t>Race track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5580112" y="4474534"/>
            <a:ext cx="3115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Ceramic material: 99% AL</a:t>
            </a:r>
            <a:r>
              <a:rPr lang="en-US" altLang="zh-CN" baseline="-25000" dirty="0" smtClean="0"/>
              <a:t>2</a:t>
            </a:r>
            <a:r>
              <a:rPr lang="en-US" altLang="zh-CN" dirty="0" smtClean="0"/>
              <a:t>O</a:t>
            </a:r>
            <a:r>
              <a:rPr lang="en-US" altLang="zh-CN" baseline="-25000" dirty="0" smtClean="0"/>
              <a:t>3</a:t>
            </a:r>
            <a:endParaRPr lang="zh-CN" altLang="en-US" baseline="-25000" dirty="0"/>
          </a:p>
        </p:txBody>
      </p:sp>
      <p:pic>
        <p:nvPicPr>
          <p:cNvPr id="1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59" y="3562620"/>
            <a:ext cx="2613815" cy="1632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文本框 13"/>
          <p:cNvSpPr txBox="1"/>
          <p:nvPr/>
        </p:nvSpPr>
        <p:spPr>
          <a:xfrm>
            <a:off x="4847108" y="2908908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</a:rPr>
              <a:t>√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861359" y="5877231"/>
            <a:ext cx="2025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Integrated sintering</a:t>
            </a:r>
          </a:p>
        </p:txBody>
      </p:sp>
    </p:spTree>
    <p:extLst>
      <p:ext uri="{BB962C8B-B14F-4D97-AF65-F5344CB8AC3E}">
        <p14:creationId xmlns:p14="http://schemas.microsoft.com/office/powerpoint/2010/main" val="401779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标题 2"/>
          <p:cNvSpPr>
            <a:spLocks noGrp="1"/>
          </p:cNvSpPr>
          <p:nvPr>
            <p:ph type="title"/>
          </p:nvPr>
        </p:nvSpPr>
        <p:spPr>
          <a:xfrm>
            <a:off x="1168978" y="105352"/>
            <a:ext cx="7886700" cy="663575"/>
          </a:xfrm>
        </p:spPr>
        <p:txBody>
          <a:bodyPr/>
          <a:lstStyle/>
          <a:p>
            <a:r>
              <a:rPr lang="en-US" altLang="zh-CN" sz="3600" dirty="0"/>
              <a:t>Magnetron sputtering coating </a:t>
            </a:r>
            <a:r>
              <a:rPr lang="en-US" altLang="zh-CN" sz="3600" dirty="0" smtClean="0"/>
              <a:t>prepare</a:t>
            </a:r>
            <a:endParaRPr lang="zh-CN" altLang="en-US" sz="3600" dirty="0"/>
          </a:p>
        </p:txBody>
      </p:sp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33B8D16B-8580-4726-BF31-EA995D6A18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376" b="18251"/>
          <a:stretch/>
        </p:blipFill>
        <p:spPr>
          <a:xfrm>
            <a:off x="1017752" y="2422520"/>
            <a:ext cx="3233680" cy="1537638"/>
          </a:xfrm>
          <a:prstGeom prst="rect">
            <a:avLst/>
          </a:prstGeom>
        </p:spPr>
      </p:pic>
      <p:sp>
        <p:nvSpPr>
          <p:cNvPr id="28" name="箭头: 左右 3">
            <a:extLst>
              <a:ext uri="{FF2B5EF4-FFF2-40B4-BE49-F238E27FC236}">
                <a16:creationId xmlns="" xmlns:a16="http://schemas.microsoft.com/office/drawing/2014/main" id="{AC1417A3-3ED6-4E68-A8AD-C4BB0ADE75AD}"/>
              </a:ext>
            </a:extLst>
          </p:cNvPr>
          <p:cNvSpPr/>
          <p:nvPr/>
        </p:nvSpPr>
        <p:spPr>
          <a:xfrm rot="330558">
            <a:off x="2052053" y="2756331"/>
            <a:ext cx="773730" cy="140893"/>
          </a:xfrm>
          <a:prstGeom prst="left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768936" y="3697287"/>
            <a:ext cx="14861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rgbClr val="FF0000"/>
                </a:solidFill>
              </a:rPr>
              <a:t>Movable solenoid</a:t>
            </a:r>
          </a:p>
        </p:txBody>
      </p:sp>
      <p:sp>
        <p:nvSpPr>
          <p:cNvPr id="32" name="矩形 31"/>
          <p:cNvSpPr/>
          <p:nvPr/>
        </p:nvSpPr>
        <p:spPr>
          <a:xfrm>
            <a:off x="2017167" y="2883984"/>
            <a:ext cx="84350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00" dirty="0" smtClean="0">
                <a:solidFill>
                  <a:schemeClr val="bg1"/>
                </a:solidFill>
              </a:rPr>
              <a:t>S</a:t>
            </a:r>
            <a:r>
              <a:rPr lang="zh-CN" altLang="en-US" sz="1000" dirty="0" smtClean="0">
                <a:solidFill>
                  <a:schemeClr val="bg1"/>
                </a:solidFill>
              </a:rPr>
              <a:t>olenoid </a:t>
            </a:r>
            <a:r>
              <a:rPr lang="en-US" altLang="zh-CN" sz="1000" dirty="0" smtClean="0">
                <a:solidFill>
                  <a:schemeClr val="bg1"/>
                </a:solidFill>
              </a:rPr>
              <a:t>coil</a:t>
            </a:r>
            <a:endParaRPr lang="zh-CN" altLang="en-US" sz="1000" dirty="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31358" y="3086367"/>
            <a:ext cx="16028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 smtClean="0">
                <a:solidFill>
                  <a:schemeClr val="bg1"/>
                </a:solidFill>
              </a:rPr>
              <a:t>Inner diameter=208mm</a:t>
            </a:r>
          </a:p>
          <a:p>
            <a:r>
              <a:rPr lang="en-US" altLang="zh-CN" sz="1000" dirty="0" smtClean="0">
                <a:solidFill>
                  <a:schemeClr val="bg1"/>
                </a:solidFill>
              </a:rPr>
              <a:t>Length =700mm</a:t>
            </a:r>
          </a:p>
          <a:p>
            <a:r>
              <a:rPr lang="en-US" altLang="zh-CN" sz="1000" dirty="0" smtClean="0">
                <a:solidFill>
                  <a:schemeClr val="bg1"/>
                </a:solidFill>
              </a:rPr>
              <a:t>Good field region=500mm</a:t>
            </a:r>
            <a:endParaRPr lang="zh-CN" altLang="en-US" sz="1000" dirty="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1" y="971310"/>
            <a:ext cx="914399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+mj-lt"/>
                <a:ea typeface="宋体" panose="02010600030101010101" pitchFamily="2" charset="-122"/>
              </a:rPr>
              <a:t>According to the </a:t>
            </a:r>
            <a:r>
              <a:rPr lang="en-US" altLang="zh-CN" dirty="0" smtClean="0">
                <a:latin typeface="+mj-lt"/>
                <a:ea typeface="宋体" panose="02010600030101010101" pitchFamily="2" charset="-122"/>
              </a:rPr>
              <a:t>experience </a:t>
            </a:r>
            <a:r>
              <a:rPr lang="en-US" altLang="zh-CN" dirty="0">
                <a:latin typeface="+mj-lt"/>
                <a:ea typeface="宋体" panose="02010600030101010101" pitchFamily="2" charset="-122"/>
              </a:rPr>
              <a:t>of </a:t>
            </a:r>
            <a:r>
              <a:rPr lang="en-US" altLang="zh-CN" dirty="0" smtClean="0">
                <a:latin typeface="+mj-lt"/>
                <a:ea typeface="宋体" panose="02010600030101010101" pitchFamily="2" charset="-122"/>
              </a:rPr>
              <a:t>coating</a:t>
            </a:r>
            <a:r>
              <a:rPr lang="en-US" altLang="zh-CN" dirty="0">
                <a:latin typeface="+mj-lt"/>
                <a:ea typeface="宋体" panose="02010600030101010101" pitchFamily="2" charset="-122"/>
              </a:rPr>
              <a:t>, the cathode target discharge is unstable </a:t>
            </a:r>
            <a:r>
              <a:rPr lang="en-US" altLang="zh-CN" dirty="0" smtClean="0">
                <a:latin typeface="+mj-lt"/>
                <a:ea typeface="宋体" panose="02010600030101010101" pitchFamily="2" charset="-122"/>
              </a:rPr>
              <a:t>for long vacuum chamber more </a:t>
            </a:r>
            <a:r>
              <a:rPr lang="en-US" altLang="zh-CN" dirty="0">
                <a:latin typeface="+mj-lt"/>
                <a:ea typeface="宋体" panose="02010600030101010101" pitchFamily="2" charset="-122"/>
              </a:rPr>
              <a:t>than </a:t>
            </a:r>
            <a:r>
              <a:rPr lang="en-US" altLang="zh-CN" dirty="0" smtClean="0">
                <a:latin typeface="+mj-lt"/>
                <a:ea typeface="宋体" panose="02010600030101010101" pitchFamily="2" charset="-122"/>
              </a:rPr>
              <a:t>600mm</a:t>
            </a:r>
            <a:r>
              <a:rPr lang="en-US" altLang="zh-CN" dirty="0">
                <a:latin typeface="+mj-lt"/>
                <a:ea typeface="宋体" panose="02010600030101010101" pitchFamily="2" charset="-122"/>
              </a:rPr>
              <a:t> </a:t>
            </a:r>
            <a:r>
              <a:rPr lang="en-US" altLang="zh-CN" dirty="0" smtClean="0">
                <a:latin typeface="+mj-lt"/>
                <a:ea typeface="宋体" panose="02010600030101010101" pitchFamily="2" charset="-122"/>
              </a:rPr>
              <a:t>and it is </a:t>
            </a:r>
            <a:r>
              <a:rPr lang="en-US" altLang="zh-CN" dirty="0">
                <a:latin typeface="+mj-lt"/>
                <a:ea typeface="宋体" panose="02010600030101010101" pitchFamily="2" charset="-122"/>
              </a:rPr>
              <a:t>easy to cause ignition or local film formation failure. </a:t>
            </a:r>
            <a:endParaRPr lang="en-US" altLang="zh-CN" dirty="0" smtClean="0">
              <a:latin typeface="+mj-lt"/>
              <a:ea typeface="宋体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+mj-lt"/>
                <a:ea typeface="宋体" panose="02010600030101010101" pitchFamily="2" charset="-122"/>
              </a:rPr>
              <a:t>So, sectional coating method by a movable solenoid is proposed for our 1.2m ceramic vacuum chamber. The coating experiment shows uniform coating achieved in one antechamber of 1m.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>
              <a:latin typeface="+mj-lt"/>
              <a:ea typeface="宋体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 smtClean="0">
              <a:latin typeface="+mj-lt"/>
              <a:ea typeface="宋体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 smtClean="0">
              <a:latin typeface="+mj-lt"/>
              <a:ea typeface="宋体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>
              <a:latin typeface="+mj-lt"/>
              <a:ea typeface="宋体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 smtClean="0">
              <a:latin typeface="+mj-lt"/>
              <a:ea typeface="宋体" panose="02010600030101010101" pitchFamily="2" charset="-122"/>
            </a:endParaRPr>
          </a:p>
          <a:p>
            <a:endParaRPr lang="en-US" altLang="zh-CN" dirty="0">
              <a:latin typeface="+mj-lt"/>
              <a:ea typeface="宋体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+mj-lt"/>
                <a:ea typeface="宋体" panose="02010600030101010101" pitchFamily="2" charset="-122"/>
              </a:rPr>
              <a:t>In </a:t>
            </a:r>
            <a:r>
              <a:rPr lang="en-US" altLang="zh-CN" dirty="0">
                <a:latin typeface="+mj-lt"/>
                <a:ea typeface="宋体" panose="02010600030101010101" pitchFamily="2" charset="-122"/>
              </a:rPr>
              <a:t>order to obtain uniform </a:t>
            </a:r>
            <a:r>
              <a:rPr lang="en-US" altLang="zh-CN" dirty="0" smtClean="0">
                <a:latin typeface="+mj-lt"/>
                <a:ea typeface="宋体" panose="02010600030101010101" pitchFamily="2" charset="-122"/>
              </a:rPr>
              <a:t>coating inner racing track shape vacuum chamber, a horizontal movable cathode wire target solution is proposed.</a:t>
            </a:r>
          </a:p>
          <a:p>
            <a:r>
              <a:rPr lang="en-US" altLang="zh-CN" dirty="0" smtClean="0">
                <a:latin typeface="+mj-lt"/>
                <a:ea typeface="宋体" panose="02010600030101010101" pitchFamily="2" charset="-122"/>
              </a:rPr>
              <a:t> </a:t>
            </a:r>
            <a:endParaRPr lang="zh-CN" altLang="en-US" dirty="0">
              <a:latin typeface="+mj-lt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5D74CD13-5416-4FA1-AFE2-08EFC986CC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370" y="2422520"/>
            <a:ext cx="3331550" cy="1537638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265038" y="3478574"/>
            <a:ext cx="21627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smtClean="0">
                <a:solidFill>
                  <a:srgbClr val="FF0000"/>
                </a:solidFill>
                <a:latin typeface="+mj-lt"/>
                <a:ea typeface="宋体" panose="02010600030101010101" pitchFamily="2" charset="-122"/>
              </a:rPr>
              <a:t>The antechamber for HEPS</a:t>
            </a:r>
          </a:p>
          <a:p>
            <a:r>
              <a:rPr lang="en-US" altLang="zh-CN" sz="1400" dirty="0" smtClean="0">
                <a:solidFill>
                  <a:srgbClr val="FF0000"/>
                </a:solidFill>
                <a:latin typeface="+mj-lt"/>
                <a:ea typeface="宋体" panose="02010600030101010101" pitchFamily="2" charset="-122"/>
              </a:rPr>
              <a:t>(inner aperture=6mm)</a:t>
            </a:r>
          </a:p>
        </p:txBody>
      </p:sp>
      <p:pic>
        <p:nvPicPr>
          <p:cNvPr id="38" name="图片 37">
            <a:extLst>
              <a:ext uri="{FF2B5EF4-FFF2-40B4-BE49-F238E27FC236}">
                <a16:creationId xmlns="" xmlns:a16="http://schemas.microsoft.com/office/drawing/2014/main" id="{D96FFA8E-2113-45D3-B9FD-7128A70949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412" b="5920"/>
          <a:stretch/>
        </p:blipFill>
        <p:spPr>
          <a:xfrm>
            <a:off x="455610" y="4653136"/>
            <a:ext cx="1219157" cy="112086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="" xmlns:a16="http://schemas.microsoft.com/office/drawing/2014/main" id="{25806CFA-68D2-421A-8347-2FD947D87E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979" b="6650"/>
          <a:stretch/>
        </p:blipFill>
        <p:spPr>
          <a:xfrm>
            <a:off x="1741090" y="4683551"/>
            <a:ext cx="1559769" cy="1039856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="" xmlns:a16="http://schemas.microsoft.com/office/drawing/2014/main" id="{835431A2-CB21-408A-B7AB-3AF6E544616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937" t="7062" r="11052" b="9496"/>
          <a:stretch/>
        </p:blipFill>
        <p:spPr>
          <a:xfrm>
            <a:off x="3420895" y="4692748"/>
            <a:ext cx="1367129" cy="1021461"/>
          </a:xfrm>
          <a:prstGeom prst="rect">
            <a:avLst/>
          </a:prstGeom>
        </p:spPr>
      </p:pic>
      <p:cxnSp>
        <p:nvCxnSpPr>
          <p:cNvPr id="43" name="直接箭头连接符 42">
            <a:extLst>
              <a:ext uri="{FF2B5EF4-FFF2-40B4-BE49-F238E27FC236}">
                <a16:creationId xmlns="" xmlns:a16="http://schemas.microsoft.com/office/drawing/2014/main" id="{269CFE5F-E172-4E26-870E-F7D474B792F4}"/>
              </a:ext>
            </a:extLst>
          </p:cNvPr>
          <p:cNvCxnSpPr>
            <a:cxnSpLocks/>
          </p:cNvCxnSpPr>
          <p:nvPr/>
        </p:nvCxnSpPr>
        <p:spPr>
          <a:xfrm>
            <a:off x="3980006" y="5205142"/>
            <a:ext cx="227553" cy="1"/>
          </a:xfrm>
          <a:prstGeom prst="straightConnector1">
            <a:avLst/>
          </a:prstGeom>
          <a:ln w="1270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4" name="图片 43">
            <a:extLst>
              <a:ext uri="{FF2B5EF4-FFF2-40B4-BE49-F238E27FC236}">
                <a16:creationId xmlns="" xmlns:a16="http://schemas.microsoft.com/office/drawing/2014/main" id="{302047CA-86B3-47AD-9397-369B445E675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56012" y="4268941"/>
            <a:ext cx="3176428" cy="2284853"/>
          </a:xfrm>
          <a:prstGeom prst="rect">
            <a:avLst/>
          </a:prstGeom>
        </p:spPr>
      </p:pic>
      <p:cxnSp>
        <p:nvCxnSpPr>
          <p:cNvPr id="13" name="直接连接符 12"/>
          <p:cNvCxnSpPr/>
          <p:nvPr/>
        </p:nvCxnSpPr>
        <p:spPr>
          <a:xfrm>
            <a:off x="4617386" y="3411731"/>
            <a:ext cx="0" cy="2786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>
            <a:off x="7497706" y="3411731"/>
            <a:ext cx="0" cy="2786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/>
          <p:cNvCxnSpPr/>
          <p:nvPr/>
        </p:nvCxnSpPr>
        <p:spPr>
          <a:xfrm>
            <a:off x="4617386" y="3478574"/>
            <a:ext cx="2880320" cy="0"/>
          </a:xfrm>
          <a:prstGeom prst="line">
            <a:avLst/>
          </a:prstGeom>
          <a:ln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5804755" y="3235509"/>
            <a:ext cx="4868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</a:rPr>
              <a:t>1m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cxnSp>
        <p:nvCxnSpPr>
          <p:cNvPr id="21" name="直接箭头连接符 20"/>
          <p:cNvCxnSpPr/>
          <p:nvPr/>
        </p:nvCxnSpPr>
        <p:spPr>
          <a:xfrm flipV="1">
            <a:off x="921172" y="5257948"/>
            <a:ext cx="144016" cy="5107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文本框 54">
            <a:extLst>
              <a:ext uri="{FF2B5EF4-FFF2-40B4-BE49-F238E27FC236}">
                <a16:creationId xmlns="" xmlns:a16="http://schemas.microsoft.com/office/drawing/2014/main" id="{14A99D2A-CCC3-406C-BFF6-3DA1A341547F}"/>
              </a:ext>
            </a:extLst>
          </p:cNvPr>
          <p:cNvSpPr txBox="1"/>
          <p:nvPr/>
        </p:nvSpPr>
        <p:spPr>
          <a:xfrm>
            <a:off x="417116" y="5730653"/>
            <a:ext cx="12961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dirty="0" smtClean="0">
                <a:latin typeface="宋体" panose="02010600030101010101" pitchFamily="2" charset="-122"/>
                <a:ea typeface="宋体" panose="02010600030101010101" pitchFamily="2" charset="-122"/>
              </a:rPr>
              <a:t>Cathode wire</a:t>
            </a:r>
            <a:endParaRPr lang="zh-CN" altLang="en-US" sz="11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="" xmlns:a16="http://schemas.microsoft.com/office/drawing/2014/main" id="{14A99D2A-CCC3-406C-BFF6-3DA1A341547F}"/>
              </a:ext>
            </a:extLst>
          </p:cNvPr>
          <p:cNvSpPr txBox="1"/>
          <p:nvPr/>
        </p:nvSpPr>
        <p:spPr>
          <a:xfrm>
            <a:off x="3336372" y="5730653"/>
            <a:ext cx="12961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dirty="0" smtClean="0">
                <a:latin typeface="宋体" panose="02010600030101010101" pitchFamily="2" charset="-122"/>
                <a:ea typeface="宋体" panose="02010600030101010101" pitchFamily="2" charset="-122"/>
              </a:rPr>
              <a:t>Moving track</a:t>
            </a:r>
            <a:endParaRPr lang="zh-CN" altLang="en-US" sz="11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62" name="直接箭头连接符 61"/>
          <p:cNvCxnSpPr/>
          <p:nvPr/>
        </p:nvCxnSpPr>
        <p:spPr>
          <a:xfrm flipV="1">
            <a:off x="3966442" y="5293946"/>
            <a:ext cx="144016" cy="5107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文本框 62">
            <a:extLst>
              <a:ext uri="{FF2B5EF4-FFF2-40B4-BE49-F238E27FC236}">
                <a16:creationId xmlns="" xmlns:a16="http://schemas.microsoft.com/office/drawing/2014/main" id="{9D89A601-C555-4309-803E-D71498FB0515}"/>
              </a:ext>
            </a:extLst>
          </p:cNvPr>
          <p:cNvSpPr txBox="1"/>
          <p:nvPr/>
        </p:nvSpPr>
        <p:spPr>
          <a:xfrm>
            <a:off x="4860032" y="4770267"/>
            <a:ext cx="9949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dirty="0">
                <a:latin typeface="宋体" panose="02010600030101010101" pitchFamily="2" charset="-122"/>
                <a:ea typeface="宋体" panose="02010600030101010101" pitchFamily="2" charset="-122"/>
              </a:rPr>
              <a:t>view window</a:t>
            </a:r>
            <a:endParaRPr lang="zh-CN" altLang="en-US" sz="11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64" name="直接箭头连接符 63">
            <a:extLst>
              <a:ext uri="{FF2B5EF4-FFF2-40B4-BE49-F238E27FC236}">
                <a16:creationId xmlns="" xmlns:a16="http://schemas.microsoft.com/office/drawing/2014/main" id="{DC5EDC0E-4BF5-4357-8FB9-133B1141DE5A}"/>
              </a:ext>
            </a:extLst>
          </p:cNvPr>
          <p:cNvCxnSpPr>
            <a:cxnSpLocks/>
          </p:cNvCxnSpPr>
          <p:nvPr/>
        </p:nvCxnSpPr>
        <p:spPr>
          <a:xfrm>
            <a:off x="5555916" y="4977723"/>
            <a:ext cx="236347" cy="1083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文本框 64">
            <a:extLst>
              <a:ext uri="{FF2B5EF4-FFF2-40B4-BE49-F238E27FC236}">
                <a16:creationId xmlns="" xmlns:a16="http://schemas.microsoft.com/office/drawing/2014/main" id="{51D1E61C-662E-4387-B6F6-C6B235166CD8}"/>
              </a:ext>
            </a:extLst>
          </p:cNvPr>
          <p:cNvSpPr txBox="1"/>
          <p:nvPr/>
        </p:nvSpPr>
        <p:spPr>
          <a:xfrm>
            <a:off x="4884240" y="6188457"/>
            <a:ext cx="11981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dirty="0" smtClean="0">
                <a:latin typeface="宋体" panose="02010600030101010101" pitchFamily="2" charset="-122"/>
                <a:ea typeface="宋体" panose="02010600030101010101" pitchFamily="2" charset="-122"/>
              </a:rPr>
              <a:t>Cathode pole</a:t>
            </a:r>
            <a:endParaRPr lang="zh-CN" altLang="en-US" sz="11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66" name="直接箭头连接符 65">
            <a:extLst>
              <a:ext uri="{FF2B5EF4-FFF2-40B4-BE49-F238E27FC236}">
                <a16:creationId xmlns="" xmlns:a16="http://schemas.microsoft.com/office/drawing/2014/main" id="{B1FB0397-914D-4960-8899-B5BBB6829991}"/>
              </a:ext>
            </a:extLst>
          </p:cNvPr>
          <p:cNvCxnSpPr>
            <a:cxnSpLocks/>
          </p:cNvCxnSpPr>
          <p:nvPr/>
        </p:nvCxnSpPr>
        <p:spPr>
          <a:xfrm flipV="1">
            <a:off x="5679218" y="5959078"/>
            <a:ext cx="175753" cy="2782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7" name="矩形 66"/>
          <p:cNvSpPr/>
          <p:nvPr/>
        </p:nvSpPr>
        <p:spPr>
          <a:xfrm>
            <a:off x="6948264" y="4509120"/>
            <a:ext cx="20892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/>
              <a:t>Graduated bellows is used to adjust the horizontal position of cathode wire (compression at one end and tension at the other end)</a:t>
            </a:r>
          </a:p>
        </p:txBody>
      </p:sp>
      <p:cxnSp>
        <p:nvCxnSpPr>
          <p:cNvPr id="68" name="直接箭头连接符 67">
            <a:extLst>
              <a:ext uri="{FF2B5EF4-FFF2-40B4-BE49-F238E27FC236}">
                <a16:creationId xmlns="" xmlns:a16="http://schemas.microsoft.com/office/drawing/2014/main" id="{B1FB0397-914D-4960-8899-B5BBB6829991}"/>
              </a:ext>
            </a:extLst>
          </p:cNvPr>
          <p:cNvCxnSpPr>
            <a:cxnSpLocks/>
          </p:cNvCxnSpPr>
          <p:nvPr/>
        </p:nvCxnSpPr>
        <p:spPr>
          <a:xfrm flipH="1">
            <a:off x="6562584" y="4859048"/>
            <a:ext cx="391578" cy="1186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716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9E3A6152-74B2-4B6C-99F1-8F5ABE202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081" y="2142224"/>
            <a:ext cx="2706057" cy="9987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BC134958-114B-4454-8194-A68C3493D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1071472"/>
            <a:ext cx="2703809" cy="998744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AE36581F-3534-43DB-9A8C-1322F8BBEE03}"/>
              </a:ext>
            </a:extLst>
          </p:cNvPr>
          <p:cNvSpPr txBox="1"/>
          <p:nvPr/>
        </p:nvSpPr>
        <p:spPr>
          <a:xfrm>
            <a:off x="6456324" y="2543064"/>
            <a:ext cx="2016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Strip</a:t>
            </a:r>
            <a:r>
              <a:rPr lang="zh-CN" altLang="en-US" sz="14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film</a:t>
            </a:r>
            <a:endParaRPr lang="en-US" altLang="zh-CN" sz="14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="" xmlns:a16="http://schemas.microsoft.com/office/drawing/2014/main" id="{079BC231-85F9-4995-8ABC-0A6C7EA53B83}"/>
              </a:ext>
            </a:extLst>
          </p:cNvPr>
          <p:cNvSpPr txBox="1"/>
          <p:nvPr/>
        </p:nvSpPr>
        <p:spPr>
          <a:xfrm>
            <a:off x="6660812" y="1431512"/>
            <a:ext cx="1656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Mesh</a:t>
            </a:r>
            <a:r>
              <a:rPr lang="zh-CN" altLang="en-US" sz="14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film</a:t>
            </a:r>
            <a:endParaRPr lang="en-US" altLang="zh-CN" sz="14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标题 2"/>
          <p:cNvSpPr>
            <a:spLocks noGrp="1"/>
          </p:cNvSpPr>
          <p:nvPr>
            <p:ph type="title"/>
          </p:nvPr>
        </p:nvSpPr>
        <p:spPr>
          <a:xfrm>
            <a:off x="1168978" y="105352"/>
            <a:ext cx="7886700" cy="663575"/>
          </a:xfrm>
        </p:spPr>
        <p:txBody>
          <a:bodyPr/>
          <a:lstStyle/>
          <a:p>
            <a:r>
              <a:rPr lang="en-US" altLang="zh-CN" sz="3600" dirty="0" smtClean="0"/>
              <a:t>Film pattern study</a:t>
            </a:r>
            <a:endParaRPr lang="zh-CN" altLang="en-US" sz="3600" dirty="0"/>
          </a:p>
        </p:txBody>
      </p:sp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B5DCF256-D4E5-492F-A7D5-120025C86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9158" y="3222344"/>
            <a:ext cx="2699980" cy="99874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BA9FAD30-ABBA-4180-BA84-97B7D11D37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6671" y="4302464"/>
            <a:ext cx="2708307" cy="99874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B6430E54-AB1B-40B8-9A7D-A81092E0C6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7730" y="5382584"/>
            <a:ext cx="2710373" cy="998744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079BC231-85F9-4995-8ABC-0A6C7EA53B83}"/>
              </a:ext>
            </a:extLst>
          </p:cNvPr>
          <p:cNvSpPr txBox="1"/>
          <p:nvPr/>
        </p:nvSpPr>
        <p:spPr>
          <a:xfrm>
            <a:off x="6456983" y="4662504"/>
            <a:ext cx="21480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Ladder</a:t>
            </a:r>
            <a:r>
              <a:rPr lang="zh-CN" altLang="en-US" sz="14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film</a:t>
            </a:r>
            <a:endParaRPr lang="en-US" altLang="zh-CN" sz="14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="" xmlns:a16="http://schemas.microsoft.com/office/drawing/2014/main" id="{D2793971-873D-43B5-B8BF-E37C57B60151}"/>
              </a:ext>
            </a:extLst>
          </p:cNvPr>
          <p:cNvSpPr txBox="1"/>
          <p:nvPr/>
        </p:nvSpPr>
        <p:spPr>
          <a:xfrm>
            <a:off x="6629750" y="5742624"/>
            <a:ext cx="18312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Spiral film</a:t>
            </a:r>
            <a:endParaRPr lang="en-US" altLang="zh-CN" sz="14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="" xmlns:a16="http://schemas.microsoft.com/office/drawing/2014/main" id="{AE36581F-3534-43DB-9A8C-1322F8BBEE03}"/>
              </a:ext>
            </a:extLst>
          </p:cNvPr>
          <p:cNvSpPr txBox="1"/>
          <p:nvPr/>
        </p:nvSpPr>
        <p:spPr>
          <a:xfrm>
            <a:off x="6619799" y="3510376"/>
            <a:ext cx="1800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Comb</a:t>
            </a:r>
            <a:r>
              <a:rPr lang="zh-CN" altLang="en-US" sz="14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film</a:t>
            </a:r>
            <a:endParaRPr lang="en-US" altLang="zh-CN" sz="14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79512" y="884978"/>
            <a:ext cx="5937280" cy="5866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/>
              <a:t>Metallic coating </a:t>
            </a:r>
            <a:r>
              <a:rPr lang="zh-CN" altLang="en-US" dirty="0" smtClean="0"/>
              <a:t>on </a:t>
            </a:r>
            <a:r>
              <a:rPr lang="zh-CN" altLang="en-US" dirty="0"/>
              <a:t>the </a:t>
            </a:r>
            <a:r>
              <a:rPr lang="en-US" altLang="zh-CN" dirty="0"/>
              <a:t>inner </a:t>
            </a:r>
            <a:r>
              <a:rPr lang="en-US" altLang="zh-CN" dirty="0" smtClean="0"/>
              <a:t>wall </a:t>
            </a:r>
            <a:r>
              <a:rPr lang="en-US" altLang="zh-CN" dirty="0"/>
              <a:t>of </a:t>
            </a:r>
            <a:r>
              <a:rPr lang="zh-CN" altLang="en-US" dirty="0"/>
              <a:t>ceramic vacuum </a:t>
            </a:r>
            <a:r>
              <a:rPr lang="en-US" altLang="zh-CN" dirty="0"/>
              <a:t>chamber</a:t>
            </a:r>
            <a:r>
              <a:rPr lang="zh-CN" altLang="en-US" dirty="0"/>
              <a:t> </a:t>
            </a:r>
            <a:r>
              <a:rPr lang="en-US" altLang="zh-CN" dirty="0" smtClean="0"/>
              <a:t>is provided for beam mirror current as path 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 smtClean="0"/>
              <a:t>The </a:t>
            </a:r>
            <a:r>
              <a:rPr lang="zh-CN" altLang="en-US" dirty="0"/>
              <a:t>continuous uniform film on the </a:t>
            </a:r>
            <a:r>
              <a:rPr lang="en-US" altLang="zh-CN" dirty="0" smtClean="0"/>
              <a:t>wall of </a:t>
            </a:r>
            <a:r>
              <a:rPr lang="zh-CN" altLang="en-US" dirty="0" smtClean="0"/>
              <a:t>ceramic </a:t>
            </a:r>
            <a:r>
              <a:rPr lang="zh-CN" altLang="en-US" dirty="0"/>
              <a:t>vacuum </a:t>
            </a:r>
            <a:r>
              <a:rPr lang="en-US" altLang="zh-CN" dirty="0" smtClean="0"/>
              <a:t>chamber</a:t>
            </a:r>
            <a:r>
              <a:rPr lang="zh-CN" altLang="en-US" dirty="0" smtClean="0"/>
              <a:t> </a:t>
            </a:r>
            <a:r>
              <a:rPr lang="en-US" altLang="zh-CN" dirty="0" smtClean="0"/>
              <a:t>can</a:t>
            </a:r>
            <a:r>
              <a:rPr lang="zh-CN" altLang="en-US" dirty="0" smtClean="0"/>
              <a:t> </a:t>
            </a:r>
            <a:r>
              <a:rPr lang="zh-CN" altLang="en-US" dirty="0"/>
              <a:t>form large loop eddy current under fast pulse magnetic field, which has a great influence on the magnetic field. </a:t>
            </a:r>
            <a:endParaRPr lang="en-US" altLang="zh-CN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An appropriate coating pattern can solve this contradiction at the same </a:t>
            </a:r>
            <a:r>
              <a:rPr lang="en-US" altLang="zh-CN" dirty="0" smtClean="0"/>
              <a:t>time.</a:t>
            </a:r>
            <a:r>
              <a:rPr lang="zh-CN" altLang="en-US" dirty="0" smtClean="0"/>
              <a:t>The </a:t>
            </a:r>
            <a:r>
              <a:rPr lang="zh-CN" altLang="en-US" dirty="0"/>
              <a:t>design principles of coating pattern are as follows</a:t>
            </a:r>
            <a:r>
              <a:rPr lang="zh-CN" altLang="en-US" dirty="0" smtClean="0"/>
              <a:t>:</a:t>
            </a:r>
            <a:endParaRPr lang="en-US" altLang="zh-CN" dirty="0" smtClean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 smtClean="0"/>
              <a:t>The </a:t>
            </a:r>
            <a:r>
              <a:rPr lang="zh-CN" altLang="en-US" sz="1600" dirty="0"/>
              <a:t>upstream and </a:t>
            </a:r>
            <a:r>
              <a:rPr lang="zh-CN" altLang="en-US" sz="1600" dirty="0" smtClean="0"/>
              <a:t>downstream </a:t>
            </a:r>
            <a:r>
              <a:rPr lang="en-US" altLang="zh-CN" sz="1600" dirty="0" smtClean="0"/>
              <a:t>of </a:t>
            </a:r>
            <a:r>
              <a:rPr lang="zh-CN" altLang="en-US" sz="1600" dirty="0" smtClean="0"/>
              <a:t>films are </a:t>
            </a:r>
            <a:r>
              <a:rPr lang="zh-CN" altLang="en-US" sz="1600" dirty="0"/>
              <a:t>not connected to prevent the occurrence of large </a:t>
            </a:r>
            <a:r>
              <a:rPr lang="en-US" altLang="zh-CN" sz="1600" dirty="0" smtClean="0"/>
              <a:t>loop</a:t>
            </a:r>
            <a:r>
              <a:rPr lang="zh-CN" altLang="en-US" sz="1600" dirty="0" smtClean="0"/>
              <a:t>;</a:t>
            </a:r>
            <a:endParaRPr lang="en-US" altLang="zh-CN" sz="1600" dirty="0" smtClean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 smtClean="0"/>
              <a:t>The films </a:t>
            </a:r>
            <a:r>
              <a:rPr lang="zh-CN" altLang="en-US" sz="1600" dirty="0"/>
              <a:t>shall cross to form a capacitor structure as far as possible to provide a path for high-frequency </a:t>
            </a:r>
            <a:r>
              <a:rPr lang="en-US" altLang="zh-CN" sz="1600" dirty="0" smtClean="0"/>
              <a:t>beam </a:t>
            </a:r>
            <a:r>
              <a:rPr lang="zh-CN" altLang="en-US" sz="1600" dirty="0" smtClean="0"/>
              <a:t>mirror current</a:t>
            </a:r>
            <a:r>
              <a:rPr lang="en-US" altLang="zh-CN" sz="1600" dirty="0" smtClean="0"/>
              <a:t>.</a:t>
            </a:r>
            <a:endParaRPr lang="zh-CN" altLang="en-US" sz="1600" dirty="0"/>
          </a:p>
        </p:txBody>
      </p:sp>
      <p:sp>
        <p:nvSpPr>
          <p:cNvPr id="17" name="文本框 16"/>
          <p:cNvSpPr txBox="1"/>
          <p:nvPr/>
        </p:nvSpPr>
        <p:spPr>
          <a:xfrm>
            <a:off x="7941931" y="5742624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</a:rPr>
              <a:t>√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830755" y="1417269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×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27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33840" y="1556792"/>
            <a:ext cx="7181465" cy="2304995"/>
            <a:chOff x="494761" y="1492079"/>
            <a:chExt cx="8421376" cy="2702962"/>
          </a:xfrm>
        </p:grpSpPr>
        <p:pic>
          <p:nvPicPr>
            <p:cNvPr id="22" name="图片 21">
              <a:extLst>
                <a:ext uri="{FF2B5EF4-FFF2-40B4-BE49-F238E27FC236}">
                  <a16:creationId xmlns="" xmlns:a16="http://schemas.microsoft.com/office/drawing/2014/main" id="{B9D6AC4C-8023-4D1E-8BF1-81B6251C2D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032" r="10825"/>
            <a:stretch/>
          </p:blipFill>
          <p:spPr>
            <a:xfrm>
              <a:off x="4754498" y="1492079"/>
              <a:ext cx="3389237" cy="2448000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="" xmlns:a16="http://schemas.microsoft.com/office/drawing/2014/main" id="{0083E328-7C7A-47B8-9F66-113ECD590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1626" y="1586595"/>
              <a:ext cx="3495670" cy="2394339"/>
            </a:xfrm>
            <a:prstGeom prst="rect">
              <a:avLst/>
            </a:prstGeom>
          </p:spPr>
        </p:pic>
        <p:cxnSp>
          <p:nvCxnSpPr>
            <p:cNvPr id="16" name="直接箭头连接符 15">
              <a:extLst>
                <a:ext uri="{FF2B5EF4-FFF2-40B4-BE49-F238E27FC236}">
                  <a16:creationId xmlns="" xmlns:a16="http://schemas.microsoft.com/office/drawing/2014/main" id="{2FEFFC11-2366-4B06-BCB3-09CCD8788B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8057" y="3068960"/>
              <a:ext cx="344445" cy="5792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文本框 24">
              <a:extLst>
                <a:ext uri="{FF2B5EF4-FFF2-40B4-BE49-F238E27FC236}">
                  <a16:creationId xmlns="" xmlns:a16="http://schemas.microsoft.com/office/drawing/2014/main" id="{6BA15E0D-F40B-4C1E-802D-1743DE1E11D2}"/>
                </a:ext>
              </a:extLst>
            </p:cNvPr>
            <p:cNvSpPr txBox="1"/>
            <p:nvPr/>
          </p:nvSpPr>
          <p:spPr>
            <a:xfrm>
              <a:off x="615202" y="3606280"/>
              <a:ext cx="613736" cy="324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 smtClean="0">
                  <a:latin typeface="宋体" panose="02010600030101010101" pitchFamily="2" charset="-122"/>
                  <a:ea typeface="宋体" panose="02010600030101010101" pitchFamily="2" charset="-122"/>
                </a:rPr>
                <a:t>coil</a:t>
              </a:r>
              <a:endParaRPr lang="zh-CN" altLang="en-US" sz="12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cxnSp>
          <p:nvCxnSpPr>
            <p:cNvPr id="27" name="直接箭头连接符 26">
              <a:extLst>
                <a:ext uri="{FF2B5EF4-FFF2-40B4-BE49-F238E27FC236}">
                  <a16:creationId xmlns="" xmlns:a16="http://schemas.microsoft.com/office/drawing/2014/main" id="{A608FFFA-7069-4BEF-A9CC-2B72F7331F15}"/>
                </a:ext>
              </a:extLst>
            </p:cNvPr>
            <p:cNvCxnSpPr>
              <a:cxnSpLocks/>
            </p:cNvCxnSpPr>
            <p:nvPr/>
          </p:nvCxnSpPr>
          <p:spPr>
            <a:xfrm>
              <a:off x="1160279" y="1945301"/>
              <a:ext cx="413104" cy="2366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文本框 27">
              <a:extLst>
                <a:ext uri="{FF2B5EF4-FFF2-40B4-BE49-F238E27FC236}">
                  <a16:creationId xmlns="" xmlns:a16="http://schemas.microsoft.com/office/drawing/2014/main" id="{58163400-E7BC-46DE-9340-4034D7FF4177}"/>
                </a:ext>
              </a:extLst>
            </p:cNvPr>
            <p:cNvSpPr txBox="1"/>
            <p:nvPr/>
          </p:nvSpPr>
          <p:spPr>
            <a:xfrm>
              <a:off x="494761" y="1719500"/>
              <a:ext cx="973124" cy="324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 smtClean="0">
                  <a:latin typeface="宋体" panose="02010600030101010101" pitchFamily="2" charset="-122"/>
                  <a:ea typeface="宋体" panose="02010600030101010101" pitchFamily="2" charset="-122"/>
                </a:rPr>
                <a:t>ferrite</a:t>
              </a:r>
              <a:endParaRPr lang="zh-CN" altLang="en-US" sz="12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cxnSp>
          <p:nvCxnSpPr>
            <p:cNvPr id="31" name="直接箭头连接符 30">
              <a:extLst>
                <a:ext uri="{FF2B5EF4-FFF2-40B4-BE49-F238E27FC236}">
                  <a16:creationId xmlns="" xmlns:a16="http://schemas.microsoft.com/office/drawing/2014/main" id="{6D6A019E-B40D-4852-B7EE-54AD5862509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00788" y="3149534"/>
              <a:ext cx="498869" cy="33497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文本框 31">
              <a:extLst>
                <a:ext uri="{FF2B5EF4-FFF2-40B4-BE49-F238E27FC236}">
                  <a16:creationId xmlns="" xmlns:a16="http://schemas.microsoft.com/office/drawing/2014/main" id="{7F7DEEEB-7FE5-4914-B861-C27012F529CC}"/>
                </a:ext>
              </a:extLst>
            </p:cNvPr>
            <p:cNvSpPr txBox="1"/>
            <p:nvPr/>
          </p:nvSpPr>
          <p:spPr>
            <a:xfrm>
              <a:off x="3225260" y="3383620"/>
              <a:ext cx="1538900" cy="541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 smtClean="0">
                  <a:latin typeface="宋体" panose="02010600030101010101" pitchFamily="2" charset="-122"/>
                  <a:ea typeface="宋体" panose="02010600030101010101" pitchFamily="2" charset="-122"/>
                </a:rPr>
                <a:t>Ceramic vacuum chamber</a:t>
              </a:r>
              <a:endParaRPr lang="zh-CN" altLang="en-US" sz="12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cxnSp>
          <p:nvCxnSpPr>
            <p:cNvPr id="35" name="直接箭头连接符 34">
              <a:extLst>
                <a:ext uri="{FF2B5EF4-FFF2-40B4-BE49-F238E27FC236}">
                  <a16:creationId xmlns="" xmlns:a16="http://schemas.microsoft.com/office/drawing/2014/main" id="{C331D80A-1B92-42AE-8119-19C1E8B800C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44205" y="3068960"/>
              <a:ext cx="550104" cy="44689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文本框 35">
              <a:extLst>
                <a:ext uri="{FF2B5EF4-FFF2-40B4-BE49-F238E27FC236}">
                  <a16:creationId xmlns="" xmlns:a16="http://schemas.microsoft.com/office/drawing/2014/main" id="{E1D43F34-154C-4AE2-99F5-8DA8F97860B1}"/>
                </a:ext>
              </a:extLst>
            </p:cNvPr>
            <p:cNvSpPr txBox="1"/>
            <p:nvPr/>
          </p:nvSpPr>
          <p:spPr>
            <a:xfrm>
              <a:off x="6651555" y="3443867"/>
              <a:ext cx="2264582" cy="324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 smtClean="0">
                  <a:latin typeface="宋体" panose="02010600030101010101" pitchFamily="2" charset="-122"/>
                  <a:ea typeface="宋体" panose="02010600030101010101" pitchFamily="2" charset="-122"/>
                </a:rPr>
                <a:t>Metallic film(spiral)</a:t>
              </a:r>
              <a:endParaRPr lang="zh-CN" altLang="en-US" sz="1200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="" xmlns:a16="http://schemas.microsoft.com/office/drawing/2014/main" id="{D57381FE-E6E5-4135-9A96-5A603DC43FF9}"/>
                </a:ext>
              </a:extLst>
            </p:cNvPr>
            <p:cNvSpPr txBox="1"/>
            <p:nvPr/>
          </p:nvSpPr>
          <p:spPr>
            <a:xfrm>
              <a:off x="2648537" y="3753145"/>
              <a:ext cx="4000088" cy="441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       </a:t>
              </a:r>
              <a:r>
                <a:rPr lang="en-US" altLang="zh-CN" sz="1400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COMSOL 3D Model</a:t>
              </a:r>
              <a:endParaRPr lang="en-US" altLang="zh-CN" sz="14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标题 2"/>
          <p:cNvSpPr>
            <a:spLocks noGrp="1"/>
          </p:cNvSpPr>
          <p:nvPr>
            <p:ph type="title"/>
          </p:nvPr>
        </p:nvSpPr>
        <p:spPr>
          <a:xfrm>
            <a:off x="1168978" y="105352"/>
            <a:ext cx="7886700" cy="663575"/>
          </a:xfrm>
        </p:spPr>
        <p:txBody>
          <a:bodyPr/>
          <a:lstStyle/>
          <a:p>
            <a:r>
              <a:rPr lang="en-US" altLang="zh-CN" sz="3600" dirty="0" smtClean="0"/>
              <a:t>Parts of simulation result</a:t>
            </a:r>
            <a:endParaRPr lang="zh-CN" altLang="en-US" sz="3600" dirty="0"/>
          </a:p>
        </p:txBody>
      </p:sp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C8740BA2-2F21-4AD5-B387-5095C0774E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8" t="8226" r="9296" b="5719"/>
          <a:stretch/>
        </p:blipFill>
        <p:spPr>
          <a:xfrm>
            <a:off x="1036548" y="3861048"/>
            <a:ext cx="3197471" cy="233348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62026E77-AF0F-4757-8174-EB51B78A8E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9" t="8817" r="7068" b="5737"/>
          <a:stretch/>
        </p:blipFill>
        <p:spPr>
          <a:xfrm>
            <a:off x="5004048" y="3820083"/>
            <a:ext cx="3208548" cy="2333489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="" xmlns:a16="http://schemas.microsoft.com/office/drawing/2014/main" id="{D57381FE-E6E5-4135-9A96-5A603DC43FF9}"/>
              </a:ext>
            </a:extLst>
          </p:cNvPr>
          <p:cNvSpPr txBox="1"/>
          <p:nvPr/>
        </p:nvSpPr>
        <p:spPr>
          <a:xfrm>
            <a:off x="1599371" y="6021288"/>
            <a:ext cx="21670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Coil exciting current pulse</a:t>
            </a:r>
            <a:endParaRPr lang="en-US" altLang="zh-CN" sz="14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="" xmlns:a16="http://schemas.microsoft.com/office/drawing/2014/main" id="{5BA58C40-1E31-4816-B92E-43667C7E29ED}"/>
              </a:ext>
            </a:extLst>
          </p:cNvPr>
          <p:cNvSpPr txBox="1"/>
          <p:nvPr/>
        </p:nvSpPr>
        <p:spPr>
          <a:xfrm>
            <a:off x="4594717" y="6080278"/>
            <a:ext cx="4460961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altLang="zh-CN" sz="14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Central field deformation caused by different pattern films</a:t>
            </a:r>
            <a:endParaRPr lang="en-US" altLang="zh-CN" sz="14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7504" y="1013244"/>
            <a:ext cx="9145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 smtClean="0"/>
              <a:t>the </a:t>
            </a:r>
            <a:r>
              <a:rPr lang="zh-CN" altLang="en-US" dirty="0"/>
              <a:t>film square </a:t>
            </a:r>
            <a:r>
              <a:rPr lang="zh-CN" altLang="en-US" dirty="0" smtClean="0"/>
              <a:t>resistance </a:t>
            </a:r>
            <a:r>
              <a:rPr lang="en-US" altLang="zh-CN" dirty="0" smtClean="0"/>
              <a:t>is set to </a:t>
            </a:r>
            <a:r>
              <a:rPr lang="zh-CN" altLang="en-US" dirty="0" smtClean="0"/>
              <a:t>0</a:t>
            </a:r>
            <a:r>
              <a:rPr lang="zh-CN" altLang="en-US" dirty="0"/>
              <a:t>.2 </a:t>
            </a:r>
            <a:r>
              <a:rPr lang="zh-CN" altLang="en-US" dirty="0" smtClean="0"/>
              <a:t>Ω  </a:t>
            </a:r>
            <a:r>
              <a:rPr lang="zh-CN" altLang="en-US" dirty="0"/>
              <a:t>(equivalent to 86nm copper film or 1.1 </a:t>
            </a:r>
            <a:r>
              <a:rPr lang="zh-CN" altLang="en-US" dirty="0" smtClean="0"/>
              <a:t>μ</a:t>
            </a:r>
            <a:r>
              <a:rPr lang="en-US" altLang="zh-CN" dirty="0" smtClean="0"/>
              <a:t>m </a:t>
            </a:r>
            <a:r>
              <a:rPr lang="en-US" altLang="zh-CN" dirty="0" err="1" smtClean="0"/>
              <a:t>TiN</a:t>
            </a:r>
            <a:r>
              <a:rPr lang="en-US" altLang="zh-CN" dirty="0" smtClean="0"/>
              <a:t> film</a:t>
            </a:r>
            <a:r>
              <a:rPr lang="zh-CN" altLang="en-US" dirty="0" smtClean="0"/>
              <a:t>)</a:t>
            </a:r>
            <a:endParaRPr lang="en-US" altLang="zh-CN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Material </a:t>
            </a:r>
            <a:r>
              <a:rPr lang="zh-CN" altLang="en-US" dirty="0" smtClean="0"/>
              <a:t>conductivity </a:t>
            </a:r>
            <a:r>
              <a:rPr lang="en-US" altLang="zh-CN" dirty="0" smtClean="0"/>
              <a:t>is set </a:t>
            </a:r>
            <a:r>
              <a:rPr lang="zh-CN" altLang="en-US" dirty="0" smtClean="0"/>
              <a:t>to </a:t>
            </a:r>
            <a:r>
              <a:rPr lang="zh-CN" altLang="en-US" dirty="0"/>
              <a:t>5000S / </a:t>
            </a:r>
            <a:r>
              <a:rPr lang="en-US" altLang="zh-CN" dirty="0" smtClean="0"/>
              <a:t>m,</a:t>
            </a:r>
            <a:r>
              <a:rPr lang="zh-CN" altLang="en-US" dirty="0" smtClean="0"/>
              <a:t> </a:t>
            </a:r>
            <a:r>
              <a:rPr lang="zh-CN" altLang="en-US" dirty="0"/>
              <a:t>and the corresponding thickness </a:t>
            </a:r>
            <a:r>
              <a:rPr lang="en-US" altLang="zh-CN" dirty="0" smtClean="0"/>
              <a:t>is</a:t>
            </a:r>
            <a:r>
              <a:rPr lang="zh-CN" altLang="en-US" dirty="0" smtClean="0"/>
              <a:t> </a:t>
            </a:r>
            <a:r>
              <a:rPr lang="zh-CN" altLang="en-US" dirty="0"/>
              <a:t>1mm.</a:t>
            </a:r>
          </a:p>
        </p:txBody>
      </p:sp>
    </p:spTree>
    <p:extLst>
      <p:ext uri="{BB962C8B-B14F-4D97-AF65-F5344CB8AC3E}">
        <p14:creationId xmlns:p14="http://schemas.microsoft.com/office/powerpoint/2010/main" val="337367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005780" y="101129"/>
            <a:ext cx="7886700" cy="663575"/>
          </a:xfrm>
        </p:spPr>
        <p:txBody>
          <a:bodyPr/>
          <a:lstStyle/>
          <a:p>
            <a:r>
              <a:rPr lang="en-US" altLang="zh-CN" sz="3200" dirty="0"/>
              <a:t>Delay-line </a:t>
            </a:r>
            <a:r>
              <a:rPr lang="en-US" altLang="zh-CN" sz="3200" dirty="0" smtClean="0"/>
              <a:t>Nonlinear Kicker (NLK)</a:t>
            </a:r>
            <a:endParaRPr lang="zh-CN" altLang="en-US" sz="3200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68" y="1750412"/>
            <a:ext cx="4362424" cy="213079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318" y="1799818"/>
            <a:ext cx="4535170" cy="1979930"/>
          </a:xfrm>
          <a:prstGeom prst="rect">
            <a:avLst/>
          </a:prstGeom>
          <a:noFill/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49" y="4077072"/>
            <a:ext cx="4417543" cy="219600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37" y="4275061"/>
            <a:ext cx="4535959" cy="1962251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726683" y="3779748"/>
            <a:ext cx="3184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Differential mode exciting </a:t>
            </a:r>
            <a:endParaRPr lang="zh-CN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005780" y="6119772"/>
            <a:ext cx="2968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Common mode exciting</a:t>
            </a:r>
            <a:endParaRPr lang="zh-CN" altLang="en-US" dirty="0"/>
          </a:p>
        </p:txBody>
      </p:sp>
      <p:sp>
        <p:nvSpPr>
          <p:cNvPr id="42" name="椭圆 41"/>
          <p:cNvSpPr/>
          <p:nvPr/>
        </p:nvSpPr>
        <p:spPr>
          <a:xfrm>
            <a:off x="6898322" y="5114632"/>
            <a:ext cx="121950" cy="11172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/>
          <p:cNvSpPr/>
          <p:nvPr/>
        </p:nvSpPr>
        <p:spPr>
          <a:xfrm>
            <a:off x="6372200" y="4322544"/>
            <a:ext cx="191053" cy="111729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/>
          <p:cNvSpPr/>
          <p:nvPr/>
        </p:nvSpPr>
        <p:spPr>
          <a:xfrm>
            <a:off x="6022467" y="4434273"/>
            <a:ext cx="17517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 smtClean="0"/>
              <a:t>Injected bunch</a:t>
            </a:r>
            <a:endParaRPr lang="zh-CN" altLang="en-US" sz="1200" dirty="0"/>
          </a:p>
        </p:txBody>
      </p:sp>
      <p:sp>
        <p:nvSpPr>
          <p:cNvPr id="14" name="矩形 13"/>
          <p:cNvSpPr/>
          <p:nvPr/>
        </p:nvSpPr>
        <p:spPr>
          <a:xfrm>
            <a:off x="6649840" y="5189317"/>
            <a:ext cx="1124337" cy="282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 smtClean="0"/>
              <a:t>stored bunch</a:t>
            </a:r>
            <a:endParaRPr lang="zh-CN" altLang="en-US" sz="1200" dirty="0"/>
          </a:p>
        </p:txBody>
      </p:sp>
      <p:sp>
        <p:nvSpPr>
          <p:cNvPr id="2" name="文本框 1"/>
          <p:cNvSpPr txBox="1"/>
          <p:nvPr/>
        </p:nvSpPr>
        <p:spPr>
          <a:xfrm>
            <a:off x="7452320" y="1813465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0FC80A"/>
                </a:solidFill>
              </a:rPr>
              <a:t>Dipole field</a:t>
            </a:r>
            <a:endParaRPr lang="zh-CN" altLang="en-US" dirty="0">
              <a:solidFill>
                <a:srgbClr val="0FC80A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380312" y="432254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rgbClr val="0FC80A"/>
                </a:solidFill>
              </a:rPr>
              <a:t>Nonlinear field</a:t>
            </a:r>
            <a:endParaRPr lang="zh-CN" altLang="en-US" dirty="0">
              <a:solidFill>
                <a:srgbClr val="0FC80A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07504" y="1013244"/>
            <a:ext cx="8928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/>
              <a:t>Thinking about if the nonlinear kicker injection is possible for CEPC, after all this top-up injection scheme should loose the requirement of DA. 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1115616" y="2614382"/>
            <a:ext cx="288032" cy="288032"/>
            <a:chOff x="-684584" y="2924944"/>
            <a:chExt cx="288032" cy="288032"/>
          </a:xfrm>
        </p:grpSpPr>
        <p:sp>
          <p:nvSpPr>
            <p:cNvPr id="4" name="椭圆 3"/>
            <p:cNvSpPr/>
            <p:nvPr/>
          </p:nvSpPr>
          <p:spPr>
            <a:xfrm>
              <a:off x="-684584" y="2924944"/>
              <a:ext cx="288032" cy="28803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" name="直接连接符 5"/>
            <p:cNvCxnSpPr>
              <a:stCxn id="4" idx="1"/>
              <a:endCxn id="4" idx="5"/>
            </p:cNvCxnSpPr>
            <p:nvPr/>
          </p:nvCxnSpPr>
          <p:spPr>
            <a:xfrm>
              <a:off x="-642403" y="2967125"/>
              <a:ext cx="203670" cy="20367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>
              <a:stCxn id="4" idx="3"/>
              <a:endCxn id="4" idx="7"/>
            </p:cNvCxnSpPr>
            <p:nvPr/>
          </p:nvCxnSpPr>
          <p:spPr>
            <a:xfrm flipV="1">
              <a:off x="-642403" y="2967125"/>
              <a:ext cx="203670" cy="20367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组合 21"/>
          <p:cNvGrpSpPr/>
          <p:nvPr/>
        </p:nvGrpSpPr>
        <p:grpSpPr>
          <a:xfrm>
            <a:off x="2915816" y="2621064"/>
            <a:ext cx="288032" cy="288032"/>
            <a:chOff x="-684584" y="3590815"/>
            <a:chExt cx="288032" cy="288032"/>
          </a:xfrm>
        </p:grpSpPr>
        <p:sp>
          <p:nvSpPr>
            <p:cNvPr id="27" name="椭圆 26"/>
            <p:cNvSpPr/>
            <p:nvPr/>
          </p:nvSpPr>
          <p:spPr>
            <a:xfrm>
              <a:off x="-684584" y="3590815"/>
              <a:ext cx="288032" cy="28803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-568849" y="3715977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073435" y="4979397"/>
            <a:ext cx="288032" cy="288032"/>
            <a:chOff x="-684584" y="2924944"/>
            <a:chExt cx="288032" cy="288032"/>
          </a:xfrm>
        </p:grpSpPr>
        <p:sp>
          <p:nvSpPr>
            <p:cNvPr id="33" name="椭圆 32"/>
            <p:cNvSpPr/>
            <p:nvPr/>
          </p:nvSpPr>
          <p:spPr>
            <a:xfrm>
              <a:off x="-684584" y="2924944"/>
              <a:ext cx="288032" cy="28803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4" name="直接连接符 33"/>
            <p:cNvCxnSpPr>
              <a:stCxn id="33" idx="1"/>
              <a:endCxn id="33" idx="5"/>
            </p:cNvCxnSpPr>
            <p:nvPr/>
          </p:nvCxnSpPr>
          <p:spPr>
            <a:xfrm>
              <a:off x="-642403" y="2967125"/>
              <a:ext cx="203670" cy="20367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>
              <a:stCxn id="33" idx="3"/>
              <a:endCxn id="33" idx="7"/>
            </p:cNvCxnSpPr>
            <p:nvPr/>
          </p:nvCxnSpPr>
          <p:spPr>
            <a:xfrm flipV="1">
              <a:off x="-642403" y="2967125"/>
              <a:ext cx="203670" cy="20367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组合 35"/>
          <p:cNvGrpSpPr/>
          <p:nvPr/>
        </p:nvGrpSpPr>
        <p:grpSpPr>
          <a:xfrm>
            <a:off x="2910394" y="4959102"/>
            <a:ext cx="288032" cy="288032"/>
            <a:chOff x="-684584" y="2924944"/>
            <a:chExt cx="288032" cy="288032"/>
          </a:xfrm>
        </p:grpSpPr>
        <p:sp>
          <p:nvSpPr>
            <p:cNvPr id="38" name="椭圆 37"/>
            <p:cNvSpPr/>
            <p:nvPr/>
          </p:nvSpPr>
          <p:spPr>
            <a:xfrm>
              <a:off x="-684584" y="2924944"/>
              <a:ext cx="288032" cy="28803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9" name="直接连接符 38"/>
            <p:cNvCxnSpPr>
              <a:stCxn id="38" idx="1"/>
              <a:endCxn id="38" idx="5"/>
            </p:cNvCxnSpPr>
            <p:nvPr/>
          </p:nvCxnSpPr>
          <p:spPr>
            <a:xfrm>
              <a:off x="-642403" y="2967125"/>
              <a:ext cx="203670" cy="20367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>
              <a:stCxn id="38" idx="3"/>
              <a:endCxn id="38" idx="7"/>
            </p:cNvCxnSpPr>
            <p:nvPr/>
          </p:nvCxnSpPr>
          <p:spPr>
            <a:xfrm flipV="1">
              <a:off x="-642403" y="2967125"/>
              <a:ext cx="203670" cy="20367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2823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187"/>
    </mc:Choice>
    <mc:Fallback xmlns="">
      <p:transition spd="slow" advTm="66187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Delay-line </a:t>
            </a:r>
            <a:r>
              <a:rPr lang="en-US" altLang="zh-CN" dirty="0" smtClean="0"/>
              <a:t>NLK preliminary design</a:t>
            </a:r>
            <a:endParaRPr lang="zh-CN" altLang="en-US" dirty="0"/>
          </a:p>
        </p:txBody>
      </p:sp>
      <p:pic>
        <p:nvPicPr>
          <p:cNvPr id="4" name="图片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562" y="1059312"/>
            <a:ext cx="5779286" cy="3346687"/>
          </a:xfrm>
          <a:prstGeom prst="rect">
            <a:avLst/>
          </a:prstGeom>
          <a:noFill/>
        </p:spPr>
      </p:pic>
      <p:pic>
        <p:nvPicPr>
          <p:cNvPr id="5" name="图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5327576" y="4439468"/>
            <a:ext cx="3816424" cy="1914644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562" y="4449340"/>
            <a:ext cx="3644956" cy="2004229"/>
          </a:xfrm>
          <a:prstGeom prst="rect">
            <a:avLst/>
          </a:prstGeom>
          <a:noFill/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58" y="4515505"/>
            <a:ext cx="1436204" cy="1871898"/>
          </a:xfrm>
          <a:prstGeom prst="rect">
            <a:avLst/>
          </a:prstGeom>
          <a:noFill/>
        </p:spPr>
      </p:pic>
      <p:sp>
        <p:nvSpPr>
          <p:cNvPr id="20" name="文本框 19"/>
          <p:cNvSpPr txBox="1"/>
          <p:nvPr/>
        </p:nvSpPr>
        <p:spPr>
          <a:xfrm>
            <a:off x="418945" y="1025843"/>
            <a:ext cx="1930302" cy="5796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 altLang="zh-CN" dirty="0" smtClean="0"/>
              <a:t>Capacitor plate</a:t>
            </a:r>
            <a:r>
              <a:rPr lang="en-US" altLang="zh-CN" dirty="0"/>
              <a:t>@</a:t>
            </a:r>
          </a:p>
          <a:p>
            <a:pPr algn="ctr">
              <a:lnSpc>
                <a:spcPts val="1900"/>
              </a:lnSpc>
            </a:pPr>
            <a:r>
              <a:rPr lang="en-US" altLang="zh-CN" dirty="0" smtClean="0"/>
              <a:t>High</a:t>
            </a:r>
            <a:r>
              <a:rPr lang="zh-CN" altLang="en-US" dirty="0" smtClean="0"/>
              <a:t> potential</a:t>
            </a:r>
            <a:endParaRPr lang="zh-CN" altLang="en-US" dirty="0"/>
          </a:p>
        </p:txBody>
      </p:sp>
      <p:sp>
        <p:nvSpPr>
          <p:cNvPr id="21" name="文本框 20"/>
          <p:cNvSpPr txBox="1"/>
          <p:nvPr/>
        </p:nvSpPr>
        <p:spPr>
          <a:xfrm>
            <a:off x="514133" y="1686240"/>
            <a:ext cx="17399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HV conductor</a:t>
            </a:r>
            <a:endParaRPr lang="zh-CN" altLang="en-US" dirty="0"/>
          </a:p>
        </p:txBody>
      </p:sp>
      <p:sp>
        <p:nvSpPr>
          <p:cNvPr id="22" name="文本框 21"/>
          <p:cNvSpPr txBox="1"/>
          <p:nvPr/>
        </p:nvSpPr>
        <p:spPr>
          <a:xfrm>
            <a:off x="934183" y="3174196"/>
            <a:ext cx="14385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Ferrite core</a:t>
            </a:r>
            <a:endParaRPr lang="zh-CN" altLang="en-US" dirty="0"/>
          </a:p>
        </p:txBody>
      </p:sp>
      <p:sp>
        <p:nvSpPr>
          <p:cNvPr id="23" name="文本框 22"/>
          <p:cNvSpPr txBox="1"/>
          <p:nvPr/>
        </p:nvSpPr>
        <p:spPr>
          <a:xfrm>
            <a:off x="1374950" y="3665066"/>
            <a:ext cx="86249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Base</a:t>
            </a:r>
            <a:endParaRPr lang="zh-CN" altLang="en-US" dirty="0"/>
          </a:p>
        </p:txBody>
      </p:sp>
      <p:sp>
        <p:nvSpPr>
          <p:cNvPr id="24" name="文本框 23"/>
          <p:cNvSpPr txBox="1"/>
          <p:nvPr/>
        </p:nvSpPr>
        <p:spPr>
          <a:xfrm>
            <a:off x="6316551" y="937421"/>
            <a:ext cx="2068180" cy="5796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lang="en-US" altLang="zh-CN" dirty="0" smtClean="0"/>
              <a:t>Capacitor plate @</a:t>
            </a:r>
          </a:p>
          <a:p>
            <a:pPr>
              <a:lnSpc>
                <a:spcPts val="1900"/>
              </a:lnSpc>
            </a:pPr>
            <a:r>
              <a:rPr lang="zh-CN" altLang="en-US" dirty="0" smtClean="0"/>
              <a:t>Ground potential</a:t>
            </a:r>
            <a:endParaRPr lang="zh-CN" altLang="en-US" dirty="0"/>
          </a:p>
        </p:txBody>
      </p:sp>
      <p:sp>
        <p:nvSpPr>
          <p:cNvPr id="25" name="文本框 24"/>
          <p:cNvSpPr txBox="1"/>
          <p:nvPr/>
        </p:nvSpPr>
        <p:spPr>
          <a:xfrm>
            <a:off x="6232939" y="1454292"/>
            <a:ext cx="27071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Ceramic Vacuum chamber</a:t>
            </a:r>
            <a:endParaRPr lang="zh-CN" altLang="en-US" dirty="0"/>
          </a:p>
        </p:txBody>
      </p:sp>
      <p:sp>
        <p:nvSpPr>
          <p:cNvPr id="26" name="文本框 25"/>
          <p:cNvSpPr txBox="1"/>
          <p:nvPr/>
        </p:nvSpPr>
        <p:spPr>
          <a:xfrm>
            <a:off x="6426544" y="1869604"/>
            <a:ext cx="23199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ground</a:t>
            </a:r>
            <a:r>
              <a:rPr lang="en-US" altLang="zh-CN" dirty="0" smtClean="0"/>
              <a:t> potential Lead </a:t>
            </a:r>
            <a:endParaRPr lang="zh-CN" altLang="en-US" dirty="0"/>
          </a:p>
        </p:txBody>
      </p:sp>
      <p:sp>
        <p:nvSpPr>
          <p:cNvPr id="27" name="文本框 26"/>
          <p:cNvSpPr txBox="1"/>
          <p:nvPr/>
        </p:nvSpPr>
        <p:spPr>
          <a:xfrm>
            <a:off x="6529091" y="3237331"/>
            <a:ext cx="2114872" cy="3689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High potential Lead </a:t>
            </a:r>
            <a:endParaRPr lang="zh-CN" altLang="en-US" dirty="0"/>
          </a:p>
        </p:txBody>
      </p:sp>
      <p:sp>
        <p:nvSpPr>
          <p:cNvPr id="28" name="文本框 27"/>
          <p:cNvSpPr txBox="1"/>
          <p:nvPr/>
        </p:nvSpPr>
        <p:spPr>
          <a:xfrm>
            <a:off x="6545889" y="3559909"/>
            <a:ext cx="1861717" cy="5796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lang="en-US" altLang="zh-CN" dirty="0" smtClean="0"/>
              <a:t>Eddy current Shielding </a:t>
            </a:r>
            <a:r>
              <a:rPr lang="en-US" altLang="zh-CN" dirty="0"/>
              <a:t>plate</a:t>
            </a:r>
            <a:endParaRPr lang="zh-CN" altLang="en-US" dirty="0"/>
          </a:p>
        </p:txBody>
      </p:sp>
      <p:sp>
        <p:nvSpPr>
          <p:cNvPr id="29" name="文本框 28"/>
          <p:cNvSpPr txBox="1"/>
          <p:nvPr/>
        </p:nvSpPr>
        <p:spPr>
          <a:xfrm>
            <a:off x="6477382" y="4068233"/>
            <a:ext cx="182421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Ceramic support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47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95536" y="1196752"/>
            <a:ext cx="8352928" cy="5070388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zh-CN" sz="2400" dirty="0"/>
              <a:t> </a:t>
            </a:r>
            <a:r>
              <a:rPr lang="en-US" altLang="zh-CN" sz="2400" dirty="0" smtClean="0"/>
              <a:t>In </a:t>
            </a:r>
            <a:r>
              <a:rPr lang="en-US" altLang="zh-CN" sz="2400" dirty="0"/>
              <a:t>CEPC accelerator </a:t>
            </a:r>
            <a:r>
              <a:rPr lang="en-US" altLang="zh-CN" sz="2400" dirty="0" smtClean="0"/>
              <a:t>complex</a:t>
            </a:r>
            <a:r>
              <a:rPr lang="zh-CN" altLang="en-US" sz="2400" dirty="0" smtClean="0"/>
              <a:t>，</a:t>
            </a:r>
            <a:r>
              <a:rPr lang="en-US" altLang="zh-CN" sz="2400" dirty="0" smtClean="0"/>
              <a:t>there </a:t>
            </a:r>
            <a:r>
              <a:rPr lang="en-US" altLang="zh-CN" sz="2400" dirty="0"/>
              <a:t>are 9 </a:t>
            </a:r>
            <a:r>
              <a:rPr lang="en-US" altLang="zh-CN" sz="2400" dirty="0" smtClean="0"/>
              <a:t>inj. and ext. sub-systems. The types of all inj./ext. components are determined.</a:t>
            </a:r>
            <a:r>
              <a:rPr lang="en-US" altLang="zh-CN" sz="2400" dirty="0"/>
              <a:t> </a:t>
            </a:r>
            <a:r>
              <a:rPr lang="en-US" altLang="zh-CN" sz="2400" dirty="0" smtClean="0"/>
              <a:t>The hardware designs towards </a:t>
            </a:r>
            <a:r>
              <a:rPr lang="en-US" altLang="zh-CN" sz="2400" dirty="0"/>
              <a:t>TDR are being carried </a:t>
            </a:r>
            <a:r>
              <a:rPr lang="en-US" altLang="zh-CN" sz="2400" dirty="0" smtClean="0"/>
              <a:t>out.  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zh-CN" sz="2400" dirty="0"/>
              <a:t>One team is in charge of both HEPS and CEPC inj. &amp; ext. system. A part of  hardware R&amp;D for 2 projects are overlapping.  </a:t>
            </a:r>
            <a:endParaRPr lang="en-US" altLang="zh-CN" sz="2400" dirty="0" smtClean="0"/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altLang="zh-CN" sz="2400" dirty="0" smtClean="0"/>
              <a:t>The </a:t>
            </a:r>
            <a:r>
              <a:rPr lang="en-US" altLang="zh-CN" sz="2400" dirty="0" err="1" smtClean="0"/>
              <a:t>Lambertson</a:t>
            </a:r>
            <a:r>
              <a:rPr lang="en-US" altLang="zh-CN" sz="2400" dirty="0" smtClean="0"/>
              <a:t> septa </a:t>
            </a:r>
            <a:r>
              <a:rPr lang="en-US" altLang="zh-CN" sz="2400" dirty="0"/>
              <a:t>with </a:t>
            </a:r>
            <a:r>
              <a:rPr lang="en-US" altLang="zh-CN" sz="2400" dirty="0" smtClean="0"/>
              <a:t>septum=3.5mm and  slotted-pipe kicker system with 300ns half-sine wave for HEPS is on the way. R&amp;D of delay-line kicker and ceramic chamber are just started. 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Summary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3736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CN" sz="7200" dirty="0" smtClean="0"/>
              <a:t>END</a:t>
            </a:r>
            <a:endParaRPr lang="zh-CN" altLang="en-US" sz="7200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 algn="r">
              <a:buNone/>
            </a:pPr>
            <a:endParaRPr lang="en-US" altLang="zh-CN" dirty="0" smtClean="0"/>
          </a:p>
          <a:p>
            <a:pPr marL="0" indent="0" algn="r">
              <a:buNone/>
            </a:pPr>
            <a:r>
              <a:rPr lang="en-US" altLang="zh-CN" dirty="0" smtClean="0"/>
              <a:t>Thank you for attentions!!!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4987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23528" y="992258"/>
            <a:ext cx="8496944" cy="1149351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en-US" altLang="zh-CN" dirty="0" smtClean="0"/>
              <a:t>   </a:t>
            </a:r>
            <a:r>
              <a:rPr lang="en-US" altLang="zh-CN" sz="2900" dirty="0" smtClean="0"/>
              <a:t>The CEPC accelerator complex consists of a </a:t>
            </a:r>
            <a:r>
              <a:rPr lang="en-US" altLang="zh-CN" sz="2900" b="1" u="sng" dirty="0" err="1" smtClean="0">
                <a:solidFill>
                  <a:srgbClr val="FF0000"/>
                </a:solidFill>
              </a:rPr>
              <a:t>Linac</a:t>
            </a:r>
            <a:r>
              <a:rPr lang="en-US" altLang="zh-CN" sz="2900" dirty="0" smtClean="0"/>
              <a:t>, which including a small </a:t>
            </a:r>
            <a:r>
              <a:rPr lang="en-US" altLang="zh-CN" sz="2900" b="1" u="sng" dirty="0">
                <a:solidFill>
                  <a:srgbClr val="FF0000"/>
                </a:solidFill>
              </a:rPr>
              <a:t>d</a:t>
            </a:r>
            <a:r>
              <a:rPr lang="en-US" altLang="zh-CN" sz="2900" b="1" u="sng" dirty="0" smtClean="0">
                <a:solidFill>
                  <a:srgbClr val="FF0000"/>
                </a:solidFill>
              </a:rPr>
              <a:t>amping ring </a:t>
            </a:r>
            <a:r>
              <a:rPr lang="en-US" altLang="zh-CN" sz="2900" dirty="0" smtClean="0"/>
              <a:t>for positron beams, several </a:t>
            </a:r>
            <a:r>
              <a:rPr lang="en-US" altLang="zh-CN" sz="2900" b="1" u="sng" dirty="0" smtClean="0">
                <a:solidFill>
                  <a:srgbClr val="FF0000"/>
                </a:solidFill>
              </a:rPr>
              <a:t>transport lines</a:t>
            </a:r>
            <a:r>
              <a:rPr lang="en-US" altLang="zh-CN" sz="2900" dirty="0" smtClean="0"/>
              <a:t>, a </a:t>
            </a:r>
            <a:r>
              <a:rPr lang="en-US" altLang="zh-CN" sz="2900" b="1" u="sng" dirty="0" smtClean="0">
                <a:solidFill>
                  <a:srgbClr val="FF0000"/>
                </a:solidFill>
              </a:rPr>
              <a:t>booster ring </a:t>
            </a:r>
            <a:r>
              <a:rPr lang="en-US" altLang="zh-CN" sz="2900" dirty="0" smtClean="0"/>
              <a:t>and 2 </a:t>
            </a:r>
            <a:r>
              <a:rPr lang="en-US" altLang="zh-CN" sz="2900" b="1" u="sng" dirty="0" smtClean="0">
                <a:solidFill>
                  <a:srgbClr val="FF0000"/>
                </a:solidFill>
              </a:rPr>
              <a:t>storage rings</a:t>
            </a:r>
            <a:r>
              <a:rPr lang="en-US" altLang="zh-CN" sz="2900" dirty="0" smtClean="0"/>
              <a:t>, all of which are in a single tunnel. </a:t>
            </a:r>
          </a:p>
          <a:p>
            <a:pPr marL="0" indent="0">
              <a:buNone/>
            </a:pPr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Layout of the </a:t>
            </a:r>
            <a:r>
              <a:rPr lang="en-US" altLang="zh-CN" dirty="0" smtClean="0"/>
              <a:t>accelerator </a:t>
            </a:r>
            <a:r>
              <a:rPr lang="en-US" altLang="zh-CN" dirty="0"/>
              <a:t>complex </a:t>
            </a:r>
            <a:endParaRPr lang="zh-CN" altLang="en-US" dirty="0"/>
          </a:p>
        </p:txBody>
      </p:sp>
      <p:grpSp>
        <p:nvGrpSpPr>
          <p:cNvPr id="4" name="组合 3"/>
          <p:cNvGrpSpPr/>
          <p:nvPr/>
        </p:nvGrpSpPr>
        <p:grpSpPr>
          <a:xfrm>
            <a:off x="1403648" y="2029280"/>
            <a:ext cx="6120680" cy="1255704"/>
            <a:chOff x="1403648" y="1297322"/>
            <a:chExt cx="6120680" cy="125570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3648" y="1297322"/>
              <a:ext cx="6120680" cy="1255704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5994757" y="1540104"/>
              <a:ext cx="11161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1.2km</a:t>
              </a:r>
              <a:endParaRPr lang="zh-CN" altLang="en-US" dirty="0"/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8592" y="3429000"/>
            <a:ext cx="3663659" cy="3022621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-77547" y="3130768"/>
            <a:ext cx="5812900" cy="3327625"/>
            <a:chOff x="-77547" y="3130768"/>
            <a:chExt cx="5812900" cy="3327625"/>
          </a:xfrm>
        </p:grpSpPr>
        <p:grpSp>
          <p:nvGrpSpPr>
            <p:cNvPr id="8" name="组合 7"/>
            <p:cNvGrpSpPr/>
            <p:nvPr/>
          </p:nvGrpSpPr>
          <p:grpSpPr>
            <a:xfrm>
              <a:off x="-77547" y="3130768"/>
              <a:ext cx="5809853" cy="3327625"/>
              <a:chOff x="-59219" y="2916459"/>
              <a:chExt cx="5809853" cy="3327625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59219" y="2916459"/>
                <a:ext cx="5809853" cy="3327625"/>
              </a:xfrm>
              <a:prstGeom prst="rect">
                <a:avLst/>
              </a:prstGeom>
            </p:spPr>
          </p:pic>
          <p:sp>
            <p:nvSpPr>
              <p:cNvPr id="10" name="文本框 9"/>
              <p:cNvSpPr txBox="1"/>
              <p:nvPr/>
            </p:nvSpPr>
            <p:spPr bwMode="auto">
              <a:xfrm>
                <a:off x="3265797" y="5389504"/>
                <a:ext cx="792088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" b="0" dirty="0" smtClean="0">
                    <a:solidFill>
                      <a:srgbClr val="FF0000"/>
                    </a:solidFill>
                  </a:rPr>
                  <a:t>10-120GeV</a:t>
                </a:r>
                <a:endParaRPr lang="zh-CN" altLang="en-US" sz="1000" b="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1" name="文本框 10"/>
              <p:cNvSpPr txBox="1"/>
              <p:nvPr/>
            </p:nvSpPr>
            <p:spPr bwMode="auto">
              <a:xfrm>
                <a:off x="3405104" y="3827318"/>
                <a:ext cx="792088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" b="0" dirty="0" smtClean="0">
                    <a:solidFill>
                      <a:srgbClr val="FF0000"/>
                    </a:solidFill>
                  </a:rPr>
                  <a:t>120GeV</a:t>
                </a:r>
                <a:endParaRPr lang="zh-CN" altLang="en-US" sz="1000" b="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2" name="文本框 11"/>
              <p:cNvSpPr txBox="1"/>
              <p:nvPr/>
            </p:nvSpPr>
            <p:spPr bwMode="auto">
              <a:xfrm>
                <a:off x="1629126" y="3851012"/>
                <a:ext cx="792088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" b="0" dirty="0" smtClean="0">
                    <a:solidFill>
                      <a:srgbClr val="FF0000"/>
                    </a:solidFill>
                  </a:rPr>
                  <a:t>120GeV</a:t>
                </a:r>
                <a:endParaRPr lang="zh-CN" altLang="en-US" sz="1000" b="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3" name="直接箭头连接符 12"/>
              <p:cNvCxnSpPr/>
              <p:nvPr/>
            </p:nvCxnSpPr>
            <p:spPr>
              <a:xfrm>
                <a:off x="1892936" y="5779741"/>
                <a:ext cx="288032" cy="11381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箭头连接符 13"/>
              <p:cNvCxnSpPr/>
              <p:nvPr/>
            </p:nvCxnSpPr>
            <p:spPr>
              <a:xfrm flipH="1" flipV="1">
                <a:off x="983513" y="5173480"/>
                <a:ext cx="197378" cy="21602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文本框 14"/>
              <p:cNvSpPr txBox="1"/>
              <p:nvPr/>
            </p:nvSpPr>
            <p:spPr>
              <a:xfrm>
                <a:off x="1082202" y="5096826"/>
                <a:ext cx="5287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 smtClean="0"/>
                  <a:t>e+</a:t>
                </a:r>
                <a:endParaRPr lang="zh-CN" altLang="en-US" dirty="0"/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>
                <a:off x="1872738" y="5524228"/>
                <a:ext cx="5287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 smtClean="0"/>
                  <a:t>e-</a:t>
                </a:r>
                <a:endParaRPr lang="zh-CN" altLang="en-US" dirty="0"/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2461423" y="4410945"/>
                <a:ext cx="11161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 smtClean="0"/>
                  <a:t>100km</a:t>
                </a:r>
                <a:endParaRPr lang="zh-CN" altLang="en-US" dirty="0"/>
              </a:p>
            </p:txBody>
          </p:sp>
          <p:sp>
            <p:nvSpPr>
              <p:cNvPr id="18" name="椭圆 17"/>
              <p:cNvSpPr/>
              <p:nvPr/>
            </p:nvSpPr>
            <p:spPr>
              <a:xfrm rot="-1800000" flipH="1">
                <a:off x="1852862" y="5086981"/>
                <a:ext cx="45719" cy="93122"/>
              </a:xfrm>
              <a:prstGeom prst="ellipse">
                <a:avLst/>
              </a:prstGeom>
              <a:noFill/>
              <a:ln w="190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9" name="直接箭头连接符 18"/>
              <p:cNvCxnSpPr/>
              <p:nvPr/>
            </p:nvCxnSpPr>
            <p:spPr>
              <a:xfrm flipH="1">
                <a:off x="1872738" y="4938108"/>
                <a:ext cx="152432" cy="143681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箭头连接符 19"/>
              <p:cNvCxnSpPr/>
              <p:nvPr/>
            </p:nvCxnSpPr>
            <p:spPr>
              <a:xfrm flipH="1">
                <a:off x="2036952" y="4938108"/>
                <a:ext cx="648072" cy="0"/>
              </a:xfrm>
              <a:prstGeom prst="straightConnector1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文本框 20"/>
              <p:cNvSpPr txBox="1"/>
              <p:nvPr/>
            </p:nvSpPr>
            <p:spPr>
              <a:xfrm>
                <a:off x="1979869" y="4714777"/>
                <a:ext cx="107996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b="1" dirty="0" smtClean="0">
                    <a:solidFill>
                      <a:srgbClr val="FFC000"/>
                    </a:solidFill>
                  </a:rPr>
                  <a:t>Damping ring</a:t>
                </a:r>
                <a:endParaRPr lang="zh-CN" altLang="en-US" sz="1200" b="1" dirty="0">
                  <a:solidFill>
                    <a:srgbClr val="FFC000"/>
                  </a:solidFill>
                </a:endParaRPr>
              </a:p>
            </p:txBody>
          </p:sp>
        </p:grpSp>
        <p:cxnSp>
          <p:nvCxnSpPr>
            <p:cNvPr id="22" name="直接连接符 21"/>
            <p:cNvCxnSpPr/>
            <p:nvPr/>
          </p:nvCxnSpPr>
          <p:spPr>
            <a:xfrm flipH="1" flipV="1">
              <a:off x="312642" y="5172696"/>
              <a:ext cx="899205" cy="643796"/>
            </a:xfrm>
            <a:prstGeom prst="line">
              <a:avLst/>
            </a:prstGeom>
            <a:ln w="28575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矩形 22"/>
            <p:cNvSpPr/>
            <p:nvPr/>
          </p:nvSpPr>
          <p:spPr>
            <a:xfrm rot="-3240000">
              <a:off x="232778" y="5092114"/>
              <a:ext cx="116890" cy="110504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6" name="直接连接符 25"/>
            <p:cNvCxnSpPr/>
            <p:nvPr/>
          </p:nvCxnSpPr>
          <p:spPr>
            <a:xfrm flipV="1">
              <a:off x="4517799" y="5206086"/>
              <a:ext cx="903179" cy="643948"/>
            </a:xfrm>
            <a:prstGeom prst="line">
              <a:avLst/>
            </a:prstGeom>
            <a:ln w="28575">
              <a:solidFill>
                <a:srgbClr val="00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矩形 26"/>
            <p:cNvSpPr/>
            <p:nvPr/>
          </p:nvSpPr>
          <p:spPr>
            <a:xfrm rot="-2100000">
              <a:off x="5420328" y="5108715"/>
              <a:ext cx="116890" cy="110504"/>
            </a:xfrm>
            <a:prstGeom prst="rect">
              <a:avLst/>
            </a:prstGeom>
            <a:solidFill>
              <a:srgbClr val="00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20057" y="4823261"/>
              <a:ext cx="6630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>
                  <a:solidFill>
                    <a:schemeClr val="accent6"/>
                  </a:solidFill>
                </a:rPr>
                <a:t>D</a:t>
              </a:r>
              <a:r>
                <a:rPr lang="en-US" altLang="zh-CN" sz="1200" b="1" dirty="0" smtClean="0">
                  <a:solidFill>
                    <a:schemeClr val="accent6"/>
                  </a:solidFill>
                </a:rPr>
                <a:t>ump</a:t>
              </a:r>
              <a:endParaRPr lang="zh-CN" altLang="en-US" sz="1200" b="1" dirty="0">
                <a:solidFill>
                  <a:schemeClr val="accent6"/>
                </a:solidFill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5161157" y="4868680"/>
              <a:ext cx="57419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 b="1" dirty="0">
                  <a:solidFill>
                    <a:srgbClr val="0033CC"/>
                  </a:solidFill>
                </a:rPr>
                <a:t>Dump</a:t>
              </a:r>
              <a:endParaRPr lang="zh-CN" altLang="en-US" sz="1200" b="1" dirty="0">
                <a:solidFill>
                  <a:srgbClr val="0033C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343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dirty="0"/>
              <a:t>T</a:t>
            </a:r>
            <a:r>
              <a:rPr lang="en-US" altLang="zh-CN" dirty="0" smtClean="0"/>
              <a:t>he type of CEPC injection </a:t>
            </a:r>
            <a:r>
              <a:rPr lang="en-US" altLang="zh-CN" dirty="0"/>
              <a:t>and extraction </a:t>
            </a:r>
            <a:r>
              <a:rPr lang="en-US" altLang="zh-CN" dirty="0" smtClean="0"/>
              <a:t>hardware including </a:t>
            </a:r>
            <a:r>
              <a:rPr lang="en-US" altLang="zh-CN" dirty="0" err="1" smtClean="0"/>
              <a:t>Lambertson</a:t>
            </a:r>
            <a:r>
              <a:rPr lang="en-US" altLang="zh-CN" dirty="0" smtClean="0"/>
              <a:t> septa</a:t>
            </a:r>
            <a:r>
              <a:rPr lang="zh-CN" altLang="en-US" dirty="0" smtClean="0"/>
              <a:t>，</a:t>
            </a:r>
            <a:r>
              <a:rPr lang="en-US" altLang="zh-CN" dirty="0" smtClean="0"/>
              <a:t>strip-line kicker</a:t>
            </a:r>
            <a:r>
              <a:rPr lang="zh-CN" altLang="en-US" dirty="0" smtClean="0"/>
              <a:t>，</a:t>
            </a:r>
            <a:r>
              <a:rPr lang="en-US" altLang="zh-CN" dirty="0" smtClean="0"/>
              <a:t>slotted-pipe kicker, </a:t>
            </a:r>
            <a:r>
              <a:rPr lang="en-US" altLang="zh-CN" dirty="0"/>
              <a:t>Lumped parameter </a:t>
            </a:r>
            <a:r>
              <a:rPr lang="en-US" altLang="zh-CN" dirty="0" smtClean="0"/>
              <a:t>ferrite core kicker</a:t>
            </a:r>
            <a:r>
              <a:rPr lang="zh-CN" altLang="en-US" dirty="0" smtClean="0"/>
              <a:t>，</a:t>
            </a:r>
            <a:r>
              <a:rPr lang="en-US" altLang="zh-CN" dirty="0" smtClean="0"/>
              <a:t>and delay-line fast kicker. </a:t>
            </a:r>
          </a:p>
          <a:p>
            <a:pPr marL="0" indent="0">
              <a:buNone/>
            </a:pPr>
            <a:r>
              <a:rPr lang="en-US" altLang="zh-CN" dirty="0" smtClean="0"/>
              <a:t>The </a:t>
            </a:r>
            <a:r>
              <a:rPr lang="en-US" altLang="zh-CN" dirty="0"/>
              <a:t>hardware designs towards TDR are being carried out. </a:t>
            </a:r>
            <a:r>
              <a:rPr lang="en-US" altLang="zh-CN" dirty="0" smtClean="0"/>
              <a:t>One </a:t>
            </a:r>
            <a:r>
              <a:rPr lang="en-US" altLang="zh-CN" dirty="0"/>
              <a:t>team is in charge of both HEPS and CEPC inj. &amp; ext. </a:t>
            </a:r>
            <a:r>
              <a:rPr lang="en-US" altLang="zh-CN" dirty="0" smtClean="0"/>
              <a:t>system. Some </a:t>
            </a:r>
            <a:r>
              <a:rPr lang="en-US" altLang="zh-CN" dirty="0"/>
              <a:t>hardware R&amp;D are overlapping</a:t>
            </a:r>
            <a:r>
              <a:rPr lang="en-US" altLang="zh-CN"/>
              <a:t>. </a:t>
            </a:r>
            <a:endParaRPr lang="en-US" altLang="zh-CN" dirty="0" smtClean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abstract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6768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altLang="zh-CN" dirty="0" smtClean="0"/>
              <a:t>Backup slides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89676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/>
          </p:nvPr>
        </p:nvGraphicFramePr>
        <p:xfrm>
          <a:off x="235686" y="1001934"/>
          <a:ext cx="8819992" cy="29089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48082"/>
                <a:gridCol w="632237"/>
                <a:gridCol w="879931"/>
                <a:gridCol w="1152128"/>
                <a:gridCol w="921711"/>
                <a:gridCol w="842177"/>
                <a:gridCol w="1116524"/>
                <a:gridCol w="1027202"/>
              </a:tblGrid>
              <a:tr h="161609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</a:pPr>
                      <a:r>
                        <a:rPr lang="en-US" altLang="zh-CN" sz="100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Booster</a:t>
                      </a:r>
                      <a:r>
                        <a:rPr lang="en-US" altLang="zh-CN" sz="1000" kern="100" baseline="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operating mode</a:t>
                      </a:r>
                      <a:endParaRPr lang="zh-CN" sz="10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Higgs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W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Z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61609"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Beam</a:t>
                      </a:r>
                      <a:r>
                        <a:rPr lang="en-US" altLang="zh-CN" sz="1000" b="1" kern="100" baseline="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energy</a:t>
                      </a:r>
                      <a:r>
                        <a:rPr 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sz="1000" b="1" kern="1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GeV</a:t>
                      </a:r>
                      <a:r>
                        <a:rPr lang="zh-CN" sz="1000" b="1" kern="1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120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66700" algn="just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266700" algn="just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80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indent="266700" algn="just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266700" algn="just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45.5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2321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Function</a:t>
                      </a:r>
                      <a:endParaRPr lang="zh-CN" altLang="zh-CN" sz="1000" b="1" kern="100" dirty="0" smtClean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Injection</a:t>
                      </a:r>
                    </a:p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zh-CN" altLang="en-US" sz="105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05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both</a:t>
                      </a:r>
                      <a:r>
                        <a:rPr lang="zh-CN" altLang="en-US" sz="105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）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Extraction</a:t>
                      </a:r>
                    </a:p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off-axis</a:t>
                      </a:r>
                      <a:r>
                        <a:rPr lang="zh-CN" altLang="en-US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）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Inj./Ext.</a:t>
                      </a:r>
                    </a:p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on-axis</a:t>
                      </a:r>
                      <a:r>
                        <a:rPr lang="zh-CN" altLang="en-US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）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Injection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off-axis</a:t>
                      </a:r>
                      <a:r>
                        <a:rPr lang="zh-CN" altLang="en-US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）</a:t>
                      </a:r>
                      <a:endParaRPr lang="zh-CN" altLang="zh-CN" sz="1050" kern="100" dirty="0" smtClean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Extraction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off-axis</a:t>
                      </a:r>
                      <a:r>
                        <a:rPr lang="zh-CN" altLang="en-US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）</a:t>
                      </a:r>
                      <a:endParaRPr lang="zh-CN" altLang="zh-CN" sz="1050" kern="100" dirty="0" smtClean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Injection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off-axis</a:t>
                      </a:r>
                      <a:r>
                        <a:rPr lang="zh-CN" altLang="en-US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）</a:t>
                      </a:r>
                      <a:endParaRPr lang="zh-CN" altLang="zh-CN" sz="1050" kern="100" dirty="0" smtClean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Extraction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off-axis</a:t>
                      </a:r>
                      <a:r>
                        <a:rPr lang="zh-CN" altLang="en-US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）</a:t>
                      </a:r>
                      <a:endParaRPr lang="zh-CN" altLang="zh-CN" sz="1050" kern="100" dirty="0" smtClean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61609"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Bunch</a:t>
                      </a:r>
                      <a:r>
                        <a:rPr lang="en-US" altLang="zh-CN" sz="1000" b="1" kern="100" baseline="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number</a:t>
                      </a:r>
                      <a:endParaRPr lang="zh-CN" sz="1000" b="1" kern="1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242</a:t>
                      </a:r>
                      <a:r>
                        <a:rPr lang="zh-CN" altLang="en-US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 half ring</a:t>
                      </a:r>
                      <a:r>
                        <a:rPr lang="zh-CN" altLang="en-US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）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zh-CN" altLang="en-US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 half ring</a:t>
                      </a:r>
                      <a:r>
                        <a:rPr lang="zh-CN" altLang="en-US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）</a:t>
                      </a:r>
                      <a:endParaRPr lang="zh-CN" altLang="zh-CN" sz="1050" kern="100" dirty="0" smtClean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1524</a:t>
                      </a:r>
                      <a:r>
                        <a:rPr lang="zh-CN" altLang="en-US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uniform</a:t>
                      </a:r>
                      <a:r>
                        <a:rPr lang="zh-CN" altLang="en-US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）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6000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61609"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Min.</a:t>
                      </a:r>
                      <a:r>
                        <a:rPr lang="en-US" altLang="zh-CN" sz="1000" b="1" kern="100" baseline="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bunch spacing</a:t>
                      </a:r>
                      <a:r>
                        <a:rPr 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（</a:t>
                      </a:r>
                      <a:r>
                        <a:rPr lang="en-US" altLang="zh-CN" sz="1000" b="1" kern="1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zh-CN" sz="1000" b="1" kern="1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680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23800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220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25</a:t>
                      </a:r>
                      <a:endParaRPr lang="zh-CN" sz="105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endParaRPr lang="zh-CN" sz="1050" kern="10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61609"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Bunch</a:t>
                      </a:r>
                      <a:r>
                        <a:rPr lang="en-US" altLang="zh-CN" sz="1000" b="1" kern="100" baseline="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number per train</a:t>
                      </a: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× train number</a:t>
                      </a:r>
                      <a:endParaRPr lang="zh-CN" sz="1000" b="1" kern="1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80×75</a:t>
                      </a:r>
                      <a:endParaRPr lang="zh-CN" sz="105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61609"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Train</a:t>
                      </a:r>
                      <a:r>
                        <a:rPr lang="en-US" altLang="zh-CN" sz="1000" b="1" kern="100" baseline="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spacing</a:t>
                      </a:r>
                      <a:r>
                        <a:rPr lang="zh-CN" altLang="en-US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（</a:t>
                      </a: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ns</a:t>
                      </a:r>
                      <a:r>
                        <a:rPr lang="zh-CN" altLang="en-US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）</a:t>
                      </a:r>
                      <a:endParaRPr lang="zh-CN" sz="1000" b="1" kern="1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2460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61609"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Injection</a:t>
                      </a:r>
                      <a:r>
                        <a:rPr 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extraction</a:t>
                      </a:r>
                      <a:r>
                        <a:rPr 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）</a:t>
                      </a: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mode</a:t>
                      </a:r>
                      <a:endParaRPr lang="zh-CN" sz="1000" b="1" kern="1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Bunch by bunch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Bunch by bunch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50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Bunch by bunch</a:t>
                      </a:r>
                      <a:endParaRPr lang="zh-CN" altLang="zh-CN" sz="1050" kern="100" dirty="0" smtClean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Train by</a:t>
                      </a:r>
                      <a:r>
                        <a:rPr lang="en-US" altLang="zh-CN" sz="1050" kern="100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train</a:t>
                      </a:r>
                      <a:endParaRPr lang="zh-CN" sz="105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61609"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Kicker</a:t>
                      </a:r>
                      <a:r>
                        <a:rPr lang="en-US" sz="1000" b="1" kern="100" baseline="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repetition rate</a:t>
                      </a:r>
                      <a:r>
                        <a:rPr lang="en-US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kern="1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(Hz)</a:t>
                      </a:r>
                      <a:endParaRPr lang="zh-CN" sz="1000" b="1" kern="1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100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1000</a:t>
                      </a:r>
                      <a:endParaRPr lang="zh-CN" altLang="en-US" sz="105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100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1000</a:t>
                      </a:r>
                      <a:endParaRPr lang="zh-CN" sz="105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100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1000</a:t>
                      </a:r>
                      <a:endParaRPr lang="zh-CN" sz="105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61609"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Kicker</a:t>
                      </a:r>
                      <a:r>
                        <a:rPr lang="en-US" sz="1000" b="1" kern="100" baseline="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pulse width</a:t>
                      </a:r>
                      <a:r>
                        <a:rPr lang="en-US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(ns</a:t>
                      </a:r>
                      <a:r>
                        <a:rPr lang="en-US" sz="1000" b="1" kern="1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000" b="1" kern="1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1360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440</a:t>
                      </a:r>
                      <a:endParaRPr lang="zh-CN" sz="105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50</a:t>
                      </a:r>
                      <a:endParaRPr lang="zh-CN" sz="105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&lt;6900</a:t>
                      </a:r>
                      <a:endParaRPr lang="zh-CN" sz="105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61609"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Kicker</a:t>
                      </a:r>
                      <a:r>
                        <a:rPr lang="zh-CN" altLang="en-US" sz="1000" b="1" kern="100" baseline="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000" b="1" kern="100" baseline="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flat top</a:t>
                      </a:r>
                      <a:r>
                        <a:rPr lang="zh-CN" altLang="en-US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ns</a:t>
                      </a:r>
                      <a:r>
                        <a:rPr lang="zh-CN" altLang="en-US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）</a:t>
                      </a:r>
                      <a:endParaRPr lang="zh-CN" sz="1000" b="1" kern="1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zh-CN" altLang="en-US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&gt;1980</a:t>
                      </a:r>
                      <a:endParaRPr lang="zh-CN" sz="105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61609"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Kicker</a:t>
                      </a:r>
                      <a:r>
                        <a:rPr lang="en-US" sz="1000" b="1" kern="100" baseline="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rise</a:t>
                      </a:r>
                      <a:r>
                        <a:rPr 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fall</a:t>
                      </a:r>
                      <a:r>
                        <a:rPr 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）</a:t>
                      </a: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time</a:t>
                      </a:r>
                      <a:r>
                        <a:rPr lang="en-US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kern="1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(ns)</a:t>
                      </a:r>
                      <a:endParaRPr lang="zh-CN" sz="1000" b="1" kern="1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&lt;</a:t>
                      </a:r>
                      <a:r>
                        <a:rPr lang="en-US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680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&lt;220</a:t>
                      </a:r>
                      <a:endParaRPr lang="zh-CN" sz="105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&lt;25</a:t>
                      </a:r>
                      <a:endParaRPr lang="zh-CN" sz="105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&lt;2460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61609"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Timing</a:t>
                      </a:r>
                      <a:r>
                        <a:rPr lang="en-US" sz="1000" b="1" kern="100" baseline="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delay</a:t>
                      </a:r>
                      <a:r>
                        <a:rPr lang="en-US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(ns</a:t>
                      </a:r>
                      <a:r>
                        <a:rPr lang="en-US" sz="1000" b="1" kern="1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000" b="1" kern="1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&lt;</a:t>
                      </a:r>
                      <a:r>
                        <a:rPr lang="en-US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680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&lt;23800</a:t>
                      </a:r>
                      <a:endParaRPr lang="zh-CN" altLang="en-US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&lt;220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&lt;2460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&lt;4400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61609"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injection</a:t>
                      </a:r>
                      <a:r>
                        <a:rPr lang="zh-CN" altLang="en-US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extraction</a:t>
                      </a:r>
                      <a:r>
                        <a:rPr lang="zh-CN" altLang="en-US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）</a:t>
                      </a: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period</a:t>
                      </a:r>
                      <a:r>
                        <a:rPr lang="en-US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kern="1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(s)</a:t>
                      </a:r>
                      <a:endParaRPr lang="zh-CN" sz="1000" b="1" kern="1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2.42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0.242</a:t>
                      </a:r>
                      <a:endParaRPr lang="zh-CN" altLang="en-US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0.007</a:t>
                      </a:r>
                      <a:endParaRPr lang="zh-CN" altLang="en-US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15.24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1.5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60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0.075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61609"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Kick angle </a:t>
                      </a:r>
                      <a:r>
                        <a:rPr lang="en-US" sz="1000" b="1" kern="1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000" b="1" kern="100" dirty="0" err="1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mrad</a:t>
                      </a:r>
                      <a:r>
                        <a:rPr lang="en-US" sz="1000" b="1" kern="1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000" b="1" kern="1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0.11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0.2</a:t>
                      </a:r>
                      <a:endParaRPr lang="zh-CN" altLang="en-US" sz="105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0.1</a:t>
                      </a:r>
                      <a:endParaRPr lang="zh-CN" altLang="en-US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0.11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0.2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0.11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0.2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61609"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Kick </a:t>
                      </a:r>
                      <a:r>
                        <a:rPr lang="en-US" altLang="zh-CN" sz="1000" kern="100" dirty="0" smtClean="0">
                          <a:effectLst/>
                        </a:rPr>
                        <a:t>Integral field strength </a:t>
                      </a:r>
                      <a:r>
                        <a:rPr lang="en-US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(Tm)</a:t>
                      </a:r>
                      <a:endParaRPr lang="zh-CN" sz="1000" b="1" kern="1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0.004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0.08</a:t>
                      </a:r>
                      <a:endParaRPr lang="zh-CN" altLang="en-US" sz="105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0.04</a:t>
                      </a:r>
                      <a:endParaRPr lang="zh-CN" altLang="en-US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0.004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0.05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0.004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0.03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61609"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Beam</a:t>
                      </a:r>
                      <a:r>
                        <a:rPr lang="en-US" altLang="zh-CN" sz="1000" b="1" kern="100" baseline="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pipe aperture </a:t>
                      </a:r>
                      <a:r>
                        <a:rPr lang="el-GR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Φ</a:t>
                      </a:r>
                      <a:r>
                        <a:rPr lang="zh-CN" altLang="en-US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mm</a:t>
                      </a:r>
                      <a:r>
                        <a:rPr lang="zh-CN" altLang="en-US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）</a:t>
                      </a:r>
                      <a:endParaRPr lang="zh-CN" sz="1000" b="1" kern="1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7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55</a:t>
                      </a:r>
                      <a:endParaRPr lang="zh-CN" sz="105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Booster Ring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1067595" y="3834482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Considering the compatibility of three </a:t>
            </a:r>
            <a:r>
              <a:rPr lang="en-US" altLang="zh-CN" dirty="0" smtClean="0"/>
              <a:t>operating modes:</a:t>
            </a:r>
          </a:p>
        </p:txBody>
      </p:sp>
      <p:graphicFrame>
        <p:nvGraphicFramePr>
          <p:cNvPr id="10" name="内容占位符 3"/>
          <p:cNvGraphicFramePr>
            <a:graphicFrameLocks/>
          </p:cNvGraphicFramePr>
          <p:nvPr>
            <p:extLst/>
          </p:nvPr>
        </p:nvGraphicFramePr>
        <p:xfrm>
          <a:off x="235686" y="4128092"/>
          <a:ext cx="8728802" cy="16160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39539"/>
                <a:gridCol w="2386351"/>
                <a:gridCol w="1955415"/>
                <a:gridCol w="2047497"/>
              </a:tblGrid>
              <a:tr h="32321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Function</a:t>
                      </a:r>
                      <a:endParaRPr lang="zh-CN" altLang="zh-CN" sz="1000" b="1" kern="100" dirty="0" smtClean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LE-Injection</a:t>
                      </a:r>
                    </a:p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zh-CN" altLang="en-US" sz="105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05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both</a:t>
                      </a:r>
                      <a:r>
                        <a:rPr lang="zh-CN" altLang="en-US" sz="105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）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HE-Extraction</a:t>
                      </a:r>
                    </a:p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05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05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off-axis</a:t>
                      </a:r>
                      <a:r>
                        <a:rPr lang="zh-CN" altLang="en-US" sz="105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）</a:t>
                      </a:r>
                      <a:endParaRPr lang="zh-CN" sz="1050" b="1" kern="1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HE-Inj./Ext.</a:t>
                      </a:r>
                    </a:p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05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05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on-axis</a:t>
                      </a:r>
                      <a:r>
                        <a:rPr lang="zh-CN" altLang="en-US" sz="105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）</a:t>
                      </a:r>
                      <a:endParaRPr lang="zh-CN" sz="1050" b="1" kern="1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61609"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Kicker</a:t>
                      </a:r>
                      <a:r>
                        <a:rPr lang="en-US" altLang="zh-CN" sz="1000" b="1" kern="100" baseline="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repetition rate</a:t>
                      </a: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000" b="1" kern="1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Hz)</a:t>
                      </a:r>
                      <a:endParaRPr lang="zh-CN" sz="1000" b="1" kern="1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100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1000</a:t>
                      </a:r>
                      <a:endParaRPr lang="zh-CN" altLang="en-US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1000</a:t>
                      </a:r>
                      <a:endParaRPr lang="zh-CN" altLang="en-US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61609"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Kicker</a:t>
                      </a:r>
                      <a:r>
                        <a:rPr lang="en-US" altLang="zh-CN" sz="1000" b="1" kern="100" baseline="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pulse width</a:t>
                      </a: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(ns</a:t>
                      </a:r>
                      <a:r>
                        <a:rPr lang="en-US" sz="1000" b="1" kern="1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000" b="1" kern="1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50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440~2420(Adjustable)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1360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61609"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Kicker</a:t>
                      </a:r>
                      <a:r>
                        <a:rPr lang="zh-CN" altLang="en-US" sz="1000" b="1" kern="100" baseline="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000" b="1" kern="100" baseline="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flat top</a:t>
                      </a:r>
                      <a:r>
                        <a:rPr lang="zh-CN" altLang="en-US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ns</a:t>
                      </a:r>
                      <a:r>
                        <a:rPr lang="zh-CN" altLang="en-US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）</a:t>
                      </a:r>
                      <a:endParaRPr lang="zh-CN" sz="1000" b="1" kern="1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zh-CN" altLang="en-US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5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0~1980(Adjustable)</a:t>
                      </a:r>
                      <a:endParaRPr lang="zh-CN" altLang="zh-CN" sz="105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zh-CN" altLang="en-US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61609"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Kicker</a:t>
                      </a:r>
                      <a:r>
                        <a:rPr lang="en-US" altLang="zh-CN" sz="1000" b="1" kern="100" baseline="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rise</a:t>
                      </a:r>
                      <a:r>
                        <a:rPr lang="zh-CN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fall</a:t>
                      </a:r>
                      <a:r>
                        <a:rPr lang="zh-CN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）</a:t>
                      </a: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time</a:t>
                      </a:r>
                      <a:r>
                        <a:rPr lang="en-US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(ns</a:t>
                      </a:r>
                      <a:r>
                        <a:rPr lang="en-US" sz="1000" b="1" kern="1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000" b="1" kern="1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05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&lt;25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&lt;220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&lt;680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61609"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injection</a:t>
                      </a:r>
                      <a:r>
                        <a:rPr lang="zh-CN" altLang="en-US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extraction</a:t>
                      </a:r>
                      <a:r>
                        <a:rPr lang="zh-CN" altLang="en-US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）</a:t>
                      </a: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period </a:t>
                      </a:r>
                      <a:r>
                        <a:rPr lang="en-US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000" b="1" kern="1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s)</a:t>
                      </a:r>
                      <a:endParaRPr lang="zh-CN" sz="1000" b="1" kern="1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60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1.5</a:t>
                      </a:r>
                      <a:endParaRPr lang="zh-CN" altLang="en-US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0.007</a:t>
                      </a:r>
                      <a:endParaRPr lang="zh-CN" altLang="en-US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61609"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Kick angle </a:t>
                      </a:r>
                      <a:r>
                        <a:rPr lang="en-US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000" b="1" kern="100" dirty="0" err="1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mrad</a:t>
                      </a:r>
                      <a:r>
                        <a:rPr lang="en-US" sz="1000" b="1" kern="1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000" b="1" kern="1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0.11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0.2</a:t>
                      </a:r>
                      <a:endParaRPr lang="zh-CN" altLang="en-US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0.1</a:t>
                      </a:r>
                      <a:endParaRPr lang="zh-CN" altLang="en-US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61609"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Kick </a:t>
                      </a:r>
                      <a:r>
                        <a:rPr lang="en-US" altLang="zh-CN" sz="1000" kern="100" dirty="0" smtClean="0">
                          <a:effectLst/>
                        </a:rPr>
                        <a:t>Integral field strength </a:t>
                      </a:r>
                      <a:r>
                        <a:rPr lang="en-US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(Tm)</a:t>
                      </a:r>
                      <a:endParaRPr lang="zh-CN" sz="1000" b="1" kern="1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0.004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0.08</a:t>
                      </a:r>
                      <a:endParaRPr lang="zh-CN" altLang="en-US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0.04</a:t>
                      </a:r>
                      <a:endParaRPr lang="zh-CN" altLang="en-US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61609"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Beam</a:t>
                      </a:r>
                      <a:r>
                        <a:rPr lang="en-US" altLang="zh-CN" sz="1000" b="1" kern="100" baseline="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pipe aperture </a:t>
                      </a:r>
                      <a:r>
                        <a:rPr lang="el-GR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Φ</a:t>
                      </a:r>
                      <a:r>
                        <a:rPr lang="zh-CN" altLang="en-US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mm</a:t>
                      </a:r>
                      <a:r>
                        <a:rPr lang="zh-CN" altLang="en-US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）</a:t>
                      </a:r>
                      <a:endParaRPr lang="zh-CN" sz="1000" b="1" kern="1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55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55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55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grpSp>
        <p:nvGrpSpPr>
          <p:cNvPr id="50" name="组合 49"/>
          <p:cNvGrpSpPr/>
          <p:nvPr/>
        </p:nvGrpSpPr>
        <p:grpSpPr>
          <a:xfrm>
            <a:off x="3376252" y="5744186"/>
            <a:ext cx="1088423" cy="745743"/>
            <a:chOff x="7217555" y="4385476"/>
            <a:chExt cx="1597424" cy="1094488"/>
          </a:xfrm>
        </p:grpSpPr>
        <p:grpSp>
          <p:nvGrpSpPr>
            <p:cNvPr id="38" name="组合 37"/>
            <p:cNvGrpSpPr/>
            <p:nvPr/>
          </p:nvGrpSpPr>
          <p:grpSpPr>
            <a:xfrm>
              <a:off x="7387258" y="4385476"/>
              <a:ext cx="785142" cy="561981"/>
              <a:chOff x="7315250" y="4514844"/>
              <a:chExt cx="857150" cy="561981"/>
            </a:xfrm>
          </p:grpSpPr>
          <p:sp>
            <p:nvSpPr>
              <p:cNvPr id="34" name="任意多边形 33"/>
              <p:cNvSpPr/>
              <p:nvPr/>
            </p:nvSpPr>
            <p:spPr>
              <a:xfrm>
                <a:off x="7686675" y="4514844"/>
                <a:ext cx="114300" cy="561981"/>
              </a:xfrm>
              <a:custGeom>
                <a:avLst/>
                <a:gdLst>
                  <a:gd name="connsiteX0" fmla="*/ 0 w 114300"/>
                  <a:gd name="connsiteY0" fmla="*/ 552456 h 561981"/>
                  <a:gd name="connsiteX1" fmla="*/ 47625 w 114300"/>
                  <a:gd name="connsiteY1" fmla="*/ 6 h 561981"/>
                  <a:gd name="connsiteX2" fmla="*/ 114300 w 114300"/>
                  <a:gd name="connsiteY2" fmla="*/ 561981 h 561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4300" h="561981">
                    <a:moveTo>
                      <a:pt x="0" y="552456"/>
                    </a:moveTo>
                    <a:cubicBezTo>
                      <a:pt x="14287" y="275437"/>
                      <a:pt x="28575" y="-1581"/>
                      <a:pt x="47625" y="6"/>
                    </a:cubicBezTo>
                    <a:cubicBezTo>
                      <a:pt x="66675" y="1593"/>
                      <a:pt x="90487" y="281787"/>
                      <a:pt x="114300" y="561981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36" name="直接连接符 35"/>
              <p:cNvCxnSpPr/>
              <p:nvPr/>
            </p:nvCxnSpPr>
            <p:spPr>
              <a:xfrm>
                <a:off x="7800975" y="5076825"/>
                <a:ext cx="37142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/>
              <p:cNvCxnSpPr/>
              <p:nvPr/>
            </p:nvCxnSpPr>
            <p:spPr>
              <a:xfrm>
                <a:off x="7315250" y="5067300"/>
                <a:ext cx="37142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0" name="直接连接符 39"/>
            <p:cNvCxnSpPr/>
            <p:nvPr/>
          </p:nvCxnSpPr>
          <p:spPr>
            <a:xfrm>
              <a:off x="7727480" y="5013176"/>
              <a:ext cx="0" cy="184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>
              <a:off x="7840548" y="5013176"/>
              <a:ext cx="0" cy="184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箭头连接符 42"/>
            <p:cNvCxnSpPr/>
            <p:nvPr/>
          </p:nvCxnSpPr>
          <p:spPr>
            <a:xfrm>
              <a:off x="7387258" y="5089077"/>
              <a:ext cx="34022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箭头连接符 43"/>
            <p:cNvCxnSpPr/>
            <p:nvPr/>
          </p:nvCxnSpPr>
          <p:spPr>
            <a:xfrm flipH="1" flipV="1">
              <a:off x="7832178" y="5085184"/>
              <a:ext cx="470884" cy="194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文本框 48"/>
            <p:cNvSpPr txBox="1"/>
            <p:nvPr/>
          </p:nvSpPr>
          <p:spPr>
            <a:xfrm>
              <a:off x="7217555" y="5073427"/>
              <a:ext cx="1597424" cy="406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 smtClean="0"/>
                <a:t>50ns,100Hz</a:t>
              </a:r>
              <a:endParaRPr lang="zh-CN" altLang="en-US" sz="1200" dirty="0"/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5212313" y="5841073"/>
            <a:ext cx="1759938" cy="661607"/>
            <a:chOff x="6988165" y="5614471"/>
            <a:chExt cx="2262351" cy="850476"/>
          </a:xfrm>
        </p:grpSpPr>
        <p:grpSp>
          <p:nvGrpSpPr>
            <p:cNvPr id="27" name="组合 26"/>
            <p:cNvGrpSpPr/>
            <p:nvPr/>
          </p:nvGrpSpPr>
          <p:grpSpPr>
            <a:xfrm>
              <a:off x="7156472" y="5614471"/>
              <a:ext cx="1368152" cy="327547"/>
              <a:chOff x="6948264" y="5259984"/>
              <a:chExt cx="1810543" cy="728811"/>
            </a:xfrm>
          </p:grpSpPr>
          <p:cxnSp>
            <p:nvCxnSpPr>
              <p:cNvPr id="12" name="直接连接符 11"/>
              <p:cNvCxnSpPr/>
              <p:nvPr/>
            </p:nvCxnSpPr>
            <p:spPr>
              <a:xfrm flipV="1">
                <a:off x="7164288" y="5259984"/>
                <a:ext cx="72008" cy="72008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>
                <a:off x="7236296" y="5259984"/>
                <a:ext cx="122413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 flipH="1" flipV="1">
                <a:off x="8460432" y="5259984"/>
                <a:ext cx="72008" cy="72008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/>
            </p:nvCxnSpPr>
            <p:spPr>
              <a:xfrm>
                <a:off x="6948264" y="5980064"/>
                <a:ext cx="21602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>
                <a:off x="8542783" y="5988795"/>
                <a:ext cx="21602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1" name="直接连接符 50"/>
            <p:cNvCxnSpPr/>
            <p:nvPr/>
          </p:nvCxnSpPr>
          <p:spPr>
            <a:xfrm>
              <a:off x="7328387" y="5935036"/>
              <a:ext cx="0" cy="184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>
              <a:off x="7403355" y="5935036"/>
              <a:ext cx="0" cy="184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箭头连接符 52"/>
            <p:cNvCxnSpPr/>
            <p:nvPr/>
          </p:nvCxnSpPr>
          <p:spPr>
            <a:xfrm>
              <a:off x="6988165" y="6010937"/>
              <a:ext cx="34022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箭头连接符 53"/>
            <p:cNvCxnSpPr/>
            <p:nvPr/>
          </p:nvCxnSpPr>
          <p:spPr>
            <a:xfrm flipH="1">
              <a:off x="7413484" y="6005613"/>
              <a:ext cx="875892" cy="1432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/>
          </p:nvSpPr>
          <p:spPr>
            <a:xfrm>
              <a:off x="7048193" y="6101257"/>
              <a:ext cx="813173" cy="356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 smtClean="0"/>
                <a:t>200ns</a:t>
              </a:r>
              <a:endParaRPr lang="zh-CN" altLang="en-US" sz="1200" dirty="0"/>
            </a:p>
          </p:txBody>
        </p:sp>
        <p:cxnSp>
          <p:nvCxnSpPr>
            <p:cNvPr id="56" name="直接连接符 55"/>
            <p:cNvCxnSpPr/>
            <p:nvPr/>
          </p:nvCxnSpPr>
          <p:spPr>
            <a:xfrm>
              <a:off x="8282508" y="5942812"/>
              <a:ext cx="0" cy="184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>
              <a:off x="8354516" y="5942812"/>
              <a:ext cx="0" cy="184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箭头连接符 57"/>
            <p:cNvCxnSpPr/>
            <p:nvPr/>
          </p:nvCxnSpPr>
          <p:spPr>
            <a:xfrm flipH="1" flipV="1">
              <a:off x="8361384" y="6006492"/>
              <a:ext cx="470884" cy="194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7328387" y="5670791"/>
              <a:ext cx="1152127" cy="277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 smtClean="0"/>
                <a:t>40~2000ns</a:t>
              </a:r>
              <a:endParaRPr lang="zh-CN" altLang="en-US" sz="1200" dirty="0"/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8155509" y="6108873"/>
              <a:ext cx="916979" cy="356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 smtClean="0"/>
                <a:t>200ns</a:t>
              </a:r>
              <a:endParaRPr lang="zh-CN" altLang="en-US" sz="1200" dirty="0"/>
            </a:p>
          </p:txBody>
        </p:sp>
        <p:sp>
          <p:nvSpPr>
            <p:cNvPr id="62" name="文本框 61"/>
            <p:cNvSpPr txBox="1"/>
            <p:nvPr/>
          </p:nvSpPr>
          <p:spPr>
            <a:xfrm>
              <a:off x="8297359" y="5624722"/>
              <a:ext cx="953157" cy="356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 smtClean="0"/>
                <a:t>1kHz</a:t>
              </a:r>
              <a:endParaRPr lang="zh-CN" altLang="en-US" sz="1200" dirty="0"/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7492519" y="5755383"/>
            <a:ext cx="1080123" cy="743432"/>
            <a:chOff x="7594893" y="4385476"/>
            <a:chExt cx="424560" cy="1090018"/>
          </a:xfrm>
        </p:grpSpPr>
        <p:grpSp>
          <p:nvGrpSpPr>
            <p:cNvPr id="65" name="组合 64"/>
            <p:cNvGrpSpPr/>
            <p:nvPr/>
          </p:nvGrpSpPr>
          <p:grpSpPr>
            <a:xfrm>
              <a:off x="7658439" y="4385476"/>
              <a:ext cx="236214" cy="561981"/>
              <a:chOff x="7611301" y="4514844"/>
              <a:chExt cx="257878" cy="561981"/>
            </a:xfrm>
          </p:grpSpPr>
          <p:sp>
            <p:nvSpPr>
              <p:cNvPr id="71" name="任意多边形 70"/>
              <p:cNvSpPr/>
              <p:nvPr/>
            </p:nvSpPr>
            <p:spPr>
              <a:xfrm>
                <a:off x="7686675" y="4514844"/>
                <a:ext cx="114300" cy="561981"/>
              </a:xfrm>
              <a:custGeom>
                <a:avLst/>
                <a:gdLst>
                  <a:gd name="connsiteX0" fmla="*/ 0 w 114300"/>
                  <a:gd name="connsiteY0" fmla="*/ 552456 h 561981"/>
                  <a:gd name="connsiteX1" fmla="*/ 47625 w 114300"/>
                  <a:gd name="connsiteY1" fmla="*/ 6 h 561981"/>
                  <a:gd name="connsiteX2" fmla="*/ 114300 w 114300"/>
                  <a:gd name="connsiteY2" fmla="*/ 561981 h 561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4300" h="561981">
                    <a:moveTo>
                      <a:pt x="0" y="552456"/>
                    </a:moveTo>
                    <a:cubicBezTo>
                      <a:pt x="14287" y="275437"/>
                      <a:pt x="28575" y="-1581"/>
                      <a:pt x="47625" y="6"/>
                    </a:cubicBezTo>
                    <a:cubicBezTo>
                      <a:pt x="66675" y="1593"/>
                      <a:pt x="90487" y="281787"/>
                      <a:pt x="114300" y="561981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72" name="直接连接符 71"/>
              <p:cNvCxnSpPr/>
              <p:nvPr/>
            </p:nvCxnSpPr>
            <p:spPr>
              <a:xfrm flipV="1">
                <a:off x="7800975" y="5075758"/>
                <a:ext cx="68204" cy="106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直接连接符 72"/>
              <p:cNvCxnSpPr/>
              <p:nvPr/>
            </p:nvCxnSpPr>
            <p:spPr>
              <a:xfrm>
                <a:off x="7611301" y="5064980"/>
                <a:ext cx="75374" cy="232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6" name="直接连接符 65"/>
            <p:cNvCxnSpPr/>
            <p:nvPr/>
          </p:nvCxnSpPr>
          <p:spPr>
            <a:xfrm>
              <a:off x="7727480" y="5013176"/>
              <a:ext cx="0" cy="184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/>
            <p:cNvCxnSpPr/>
            <p:nvPr/>
          </p:nvCxnSpPr>
          <p:spPr>
            <a:xfrm>
              <a:off x="7830335" y="5013176"/>
              <a:ext cx="0" cy="184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箭头连接符 67"/>
            <p:cNvCxnSpPr/>
            <p:nvPr/>
          </p:nvCxnSpPr>
          <p:spPr>
            <a:xfrm flipV="1">
              <a:off x="7644408" y="5089077"/>
              <a:ext cx="83075" cy="200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箭头连接符 68"/>
            <p:cNvCxnSpPr/>
            <p:nvPr/>
          </p:nvCxnSpPr>
          <p:spPr>
            <a:xfrm flipH="1">
              <a:off x="7832179" y="5100483"/>
              <a:ext cx="887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7594893" y="5069359"/>
              <a:ext cx="424560" cy="406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 smtClean="0"/>
                <a:t>1360ns,1kHz</a:t>
              </a:r>
              <a:endParaRPr lang="zh-CN" alt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74097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Collider ring</a:t>
            </a:r>
            <a:endParaRPr lang="zh-CN" altLang="en-US" dirty="0"/>
          </a:p>
        </p:txBody>
      </p:sp>
      <p:graphicFrame>
        <p:nvGraphicFramePr>
          <p:cNvPr id="4" name="内容占位符 3"/>
          <p:cNvGraphicFramePr>
            <a:graphicFrameLocks/>
          </p:cNvGraphicFramePr>
          <p:nvPr>
            <p:extLst/>
          </p:nvPr>
        </p:nvGraphicFramePr>
        <p:xfrm>
          <a:off x="388229" y="1003863"/>
          <a:ext cx="8272215" cy="28907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04255"/>
                <a:gridCol w="720080"/>
                <a:gridCol w="792088"/>
                <a:gridCol w="864096"/>
                <a:gridCol w="792088"/>
                <a:gridCol w="785502"/>
                <a:gridCol w="1086706"/>
                <a:gridCol w="927400"/>
              </a:tblGrid>
              <a:tr h="160595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</a:pPr>
                      <a:r>
                        <a:rPr lang="en-US" altLang="zh-CN" sz="100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Booster</a:t>
                      </a:r>
                      <a:r>
                        <a:rPr lang="en-US" altLang="zh-CN" sz="1000" kern="100" baseline="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operating mode</a:t>
                      </a:r>
                      <a:endParaRPr lang="zh-CN" altLang="zh-CN" sz="10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Higgs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W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Z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60595"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Beam</a:t>
                      </a:r>
                      <a:r>
                        <a:rPr lang="en-US" altLang="zh-CN" sz="1000" b="1" kern="100" baseline="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energy</a:t>
                      </a:r>
                      <a:r>
                        <a:rPr lang="zh-CN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GeV</a:t>
                      </a:r>
                      <a:r>
                        <a:rPr lang="zh-CN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）</a:t>
                      </a:r>
                      <a:endParaRPr lang="zh-CN" altLang="zh-CN" sz="1000" b="1" kern="1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120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80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45.5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32119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Function</a:t>
                      </a:r>
                      <a:endParaRPr lang="zh-CN" altLang="zh-CN" sz="1000" b="1" kern="100" dirty="0" smtClean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Injection</a:t>
                      </a:r>
                    </a:p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zh-CN" altLang="en-US" sz="105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05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off-axis</a:t>
                      </a:r>
                      <a:r>
                        <a:rPr lang="zh-CN" altLang="en-US" sz="105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）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Injection</a:t>
                      </a:r>
                    </a:p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on-axis</a:t>
                      </a:r>
                      <a:r>
                        <a:rPr lang="zh-CN" altLang="en-US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）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Extraction</a:t>
                      </a:r>
                    </a:p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dump</a:t>
                      </a:r>
                      <a:r>
                        <a:rPr lang="zh-CN" altLang="en-US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）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Injection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off-axis</a:t>
                      </a:r>
                      <a:r>
                        <a:rPr lang="zh-CN" altLang="en-US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）</a:t>
                      </a:r>
                      <a:endParaRPr lang="zh-CN" altLang="zh-CN" sz="1050" kern="100" dirty="0" smtClean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Extraction</a:t>
                      </a:r>
                    </a:p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dump</a:t>
                      </a:r>
                      <a:r>
                        <a:rPr lang="zh-CN" altLang="en-US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）</a:t>
                      </a:r>
                      <a:endParaRPr lang="zh-CN" altLang="zh-CN" sz="1050" kern="100" dirty="0" smtClean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Injection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off-axis</a:t>
                      </a:r>
                      <a:r>
                        <a:rPr lang="zh-CN" altLang="en-US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Extraction</a:t>
                      </a:r>
                    </a:p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dump</a:t>
                      </a:r>
                      <a:r>
                        <a:rPr lang="zh-CN" altLang="en-US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）</a:t>
                      </a:r>
                      <a:endParaRPr lang="zh-CN" altLang="zh-CN" sz="1050" kern="100" dirty="0" smtClean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60595"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Bunch</a:t>
                      </a:r>
                      <a:r>
                        <a:rPr lang="en-US" altLang="zh-CN" sz="1000" b="1" kern="100" baseline="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number</a:t>
                      </a:r>
                      <a:endParaRPr lang="zh-CN" altLang="zh-CN" sz="1000" b="1" kern="1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242</a:t>
                      </a:r>
                      <a:r>
                        <a:rPr lang="zh-CN" altLang="en-US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 half ring</a:t>
                      </a:r>
                      <a:r>
                        <a:rPr lang="zh-CN" altLang="en-US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）</a:t>
                      </a: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- 7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1524</a:t>
                      </a:r>
                      <a:r>
                        <a:rPr lang="zh-CN" altLang="en-US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uniform</a:t>
                      </a:r>
                      <a:r>
                        <a:rPr lang="zh-CN" altLang="en-US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）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12000</a:t>
                      </a:r>
                      <a:endParaRPr lang="zh-CN" sz="105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60595"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Min.</a:t>
                      </a:r>
                      <a:r>
                        <a:rPr lang="en-US" altLang="zh-CN" sz="1000" b="1" kern="100" baseline="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bunch spacing</a:t>
                      </a:r>
                      <a:r>
                        <a:rPr lang="zh-CN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（</a:t>
                      </a: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ns</a:t>
                      </a:r>
                      <a:r>
                        <a:rPr lang="zh-CN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）</a:t>
                      </a:r>
                      <a:endParaRPr lang="zh-CN" altLang="zh-CN" sz="1000" b="1" kern="1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680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220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25</a:t>
                      </a:r>
                      <a:endParaRPr lang="zh-CN" sz="105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60595"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Bunch</a:t>
                      </a:r>
                      <a:r>
                        <a:rPr lang="en-US" altLang="zh-CN" sz="1000" b="1" kern="100" baseline="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number per train</a:t>
                      </a: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× train number</a:t>
                      </a:r>
                      <a:endParaRPr lang="zh-CN" altLang="zh-CN" sz="1000" b="1" kern="1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80×150</a:t>
                      </a:r>
                      <a:endParaRPr lang="zh-CN" sz="105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60595"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Train</a:t>
                      </a:r>
                      <a:r>
                        <a:rPr lang="en-US" altLang="zh-CN" sz="1000" b="1" kern="100" baseline="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spacing</a:t>
                      </a:r>
                      <a:r>
                        <a:rPr lang="zh-CN" altLang="en-US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（</a:t>
                      </a: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ns</a:t>
                      </a:r>
                      <a:r>
                        <a:rPr lang="zh-CN" altLang="en-US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）</a:t>
                      </a:r>
                      <a:endParaRPr lang="zh-CN" altLang="zh-CN" sz="1000" b="1" kern="1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245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60595"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Injection</a:t>
                      </a:r>
                      <a:r>
                        <a:rPr lang="zh-CN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extraction</a:t>
                      </a:r>
                      <a:r>
                        <a:rPr lang="zh-CN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）</a:t>
                      </a: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mode</a:t>
                      </a:r>
                      <a:endParaRPr lang="zh-CN" altLang="zh-CN" sz="1000" b="1" kern="1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Bunch by bunch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Bunch by bunch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Train by</a:t>
                      </a:r>
                      <a:r>
                        <a:rPr lang="en-US" altLang="zh-CN" sz="1050" kern="100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train</a:t>
                      </a:r>
                      <a:endParaRPr lang="zh-CN" sz="105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60595"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Kicker</a:t>
                      </a:r>
                      <a:r>
                        <a:rPr lang="en-US" altLang="zh-CN" sz="1000" b="1" kern="100" baseline="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repetition rate</a:t>
                      </a: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(Hz)</a:t>
                      </a:r>
                      <a:endParaRPr lang="zh-CN" altLang="zh-CN" sz="1000" b="1" kern="1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1000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050" kern="100" dirty="0" smtClean="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en-US" sz="1050" kern="100" dirty="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  <a:endParaRPr lang="zh-CN" sz="1050" kern="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1000</a:t>
                      </a:r>
                      <a:endParaRPr lang="zh-CN" sz="105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60595"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Kicker</a:t>
                      </a:r>
                      <a:r>
                        <a:rPr lang="en-US" altLang="zh-CN" sz="1000" b="1" kern="100" baseline="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pulse width</a:t>
                      </a: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(ns)</a:t>
                      </a:r>
                      <a:endParaRPr lang="zh-CN" altLang="zh-CN" sz="1000" b="1" kern="1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1360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440</a:t>
                      </a:r>
                      <a:endParaRPr lang="zh-CN" sz="105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&lt;2460</a:t>
                      </a:r>
                      <a:endParaRPr lang="zh-CN" sz="105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60595"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Kicker</a:t>
                      </a:r>
                      <a:r>
                        <a:rPr lang="zh-CN" altLang="en-US" sz="1000" b="1" kern="100" baseline="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000" b="1" kern="100" baseline="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flat top</a:t>
                      </a:r>
                      <a:r>
                        <a:rPr lang="zh-CN" altLang="en-US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ns</a:t>
                      </a:r>
                      <a:r>
                        <a:rPr lang="zh-CN" altLang="en-US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）</a:t>
                      </a:r>
                      <a:endParaRPr lang="zh-CN" altLang="zh-CN" sz="1000" b="1" kern="1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zh-CN" altLang="en-US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&gt;1980</a:t>
                      </a:r>
                      <a:endParaRPr lang="zh-CN" sz="105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60595"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Kicker</a:t>
                      </a:r>
                      <a:r>
                        <a:rPr lang="en-US" altLang="zh-CN" sz="1000" b="1" kern="100" baseline="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rise</a:t>
                      </a:r>
                      <a:r>
                        <a:rPr lang="zh-CN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fall</a:t>
                      </a:r>
                      <a:r>
                        <a:rPr lang="zh-CN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）</a:t>
                      </a: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time (ns)</a:t>
                      </a:r>
                      <a:endParaRPr lang="zh-CN" altLang="zh-CN" sz="1000" b="1" kern="1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&lt;</a:t>
                      </a:r>
                      <a:r>
                        <a:rPr lang="en-US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680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&lt;220</a:t>
                      </a:r>
                      <a:endParaRPr lang="zh-CN" sz="105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&lt;245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60595"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Timing</a:t>
                      </a:r>
                      <a:r>
                        <a:rPr lang="en-US" altLang="zh-CN" sz="1000" b="1" kern="100" baseline="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delay</a:t>
                      </a: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(ns)</a:t>
                      </a:r>
                      <a:endParaRPr lang="zh-CN" altLang="zh-CN" sz="1000" b="1" kern="1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&lt;</a:t>
                      </a:r>
                      <a:r>
                        <a:rPr lang="en-US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680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&lt;23800</a:t>
                      </a:r>
                      <a:endParaRPr lang="zh-CN" altLang="en-US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&lt;680</a:t>
                      </a:r>
                      <a:endParaRPr lang="zh-CN" altLang="en-US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050" kern="1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&lt;220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&lt;4400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60595"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injection</a:t>
                      </a:r>
                      <a:r>
                        <a:rPr lang="zh-CN" altLang="en-US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extraction</a:t>
                      </a:r>
                      <a:r>
                        <a:rPr lang="zh-CN" altLang="en-US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）</a:t>
                      </a: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period (s)</a:t>
                      </a:r>
                      <a:endParaRPr lang="zh-CN" altLang="zh-CN" sz="1000" b="1" kern="1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0.242</a:t>
                      </a:r>
                      <a:endParaRPr lang="zh-CN" altLang="en-US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0.007</a:t>
                      </a:r>
                      <a:endParaRPr lang="zh-CN" altLang="en-US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0.242</a:t>
                      </a:r>
                      <a:endParaRPr lang="zh-CN" altLang="en-US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1.5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0.15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60595"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Kick angle (</a:t>
                      </a:r>
                      <a:r>
                        <a:rPr lang="en-US" altLang="zh-CN" sz="1000" b="1" kern="100" dirty="0" err="1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mrad</a:t>
                      </a: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zh-CN" sz="1000" b="1" kern="1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050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0.1</a:t>
                      </a:r>
                      <a:endParaRPr lang="zh-CN" sz="105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0.2</a:t>
                      </a:r>
                      <a:endParaRPr lang="zh-CN" altLang="en-US" sz="105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0.2</a:t>
                      </a:r>
                      <a:endParaRPr lang="zh-CN" altLang="en-US" sz="105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0.1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0.2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0.1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0.2</a:t>
                      </a:r>
                      <a:endParaRPr lang="zh-CN" altLang="en-US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60595"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Kick </a:t>
                      </a:r>
                      <a:r>
                        <a:rPr lang="en-US" altLang="zh-CN" sz="1000" kern="100" dirty="0" smtClean="0">
                          <a:effectLst/>
                        </a:rPr>
                        <a:t>Integral field strength </a:t>
                      </a: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(Tm)</a:t>
                      </a:r>
                      <a:endParaRPr lang="zh-CN" altLang="zh-CN" sz="1000" b="1" kern="1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050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0.04</a:t>
                      </a:r>
                      <a:endParaRPr lang="zh-CN" sz="105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0.08</a:t>
                      </a:r>
                      <a:endParaRPr lang="zh-CN" altLang="en-US" sz="105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0.08</a:t>
                      </a:r>
                      <a:endParaRPr lang="zh-CN" altLang="en-US" sz="105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0.027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0.05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0.015</a:t>
                      </a: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0.03</a:t>
                      </a:r>
                      <a:endParaRPr lang="zh-CN" altLang="en-US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60595"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Beam</a:t>
                      </a:r>
                      <a:r>
                        <a:rPr lang="en-US" altLang="zh-CN" sz="1000" b="1" kern="100" baseline="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pipe aperture </a:t>
                      </a:r>
                      <a:r>
                        <a:rPr lang="en-US" altLang="zh-CN" sz="1000" b="1" kern="100" baseline="0" dirty="0" err="1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HxV</a:t>
                      </a:r>
                      <a:r>
                        <a:rPr lang="zh-CN" altLang="en-US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mm</a:t>
                      </a:r>
                      <a:r>
                        <a:rPr lang="zh-CN" altLang="en-US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）</a:t>
                      </a:r>
                      <a:endParaRPr lang="zh-CN" altLang="zh-CN" sz="1000" b="1" kern="1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7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75×56</a:t>
                      </a:r>
                      <a:endParaRPr lang="zh-CN" sz="105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endParaRPr lang="zh-CN" sz="1050" kern="1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内容占位符 3"/>
          <p:cNvGraphicFramePr>
            <a:graphicFrameLocks/>
          </p:cNvGraphicFramePr>
          <p:nvPr>
            <p:extLst/>
          </p:nvPr>
        </p:nvGraphicFramePr>
        <p:xfrm>
          <a:off x="388229" y="4146163"/>
          <a:ext cx="8216219" cy="16111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34436"/>
                <a:gridCol w="1969981"/>
                <a:gridCol w="1884542"/>
                <a:gridCol w="1927260"/>
              </a:tblGrid>
              <a:tr h="298716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Function</a:t>
                      </a:r>
                      <a:endParaRPr lang="zh-CN" altLang="zh-CN" sz="1000" b="1" kern="100" dirty="0" smtClean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Injection</a:t>
                      </a:r>
                    </a:p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zh-CN" altLang="en-US" sz="105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05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on-axis</a:t>
                      </a:r>
                      <a:r>
                        <a:rPr lang="zh-CN" altLang="en-US" sz="105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）</a:t>
                      </a:r>
                      <a:endParaRPr lang="zh-CN" sz="105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Injection</a:t>
                      </a:r>
                    </a:p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05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05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off-axis</a:t>
                      </a:r>
                      <a:r>
                        <a:rPr lang="zh-CN" altLang="en-US" sz="105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）</a:t>
                      </a:r>
                      <a:endParaRPr lang="zh-CN" sz="1050" b="1" kern="1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Extraction</a:t>
                      </a:r>
                    </a:p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05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05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dump</a:t>
                      </a:r>
                      <a:r>
                        <a:rPr lang="zh-CN" altLang="en-US" sz="105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）</a:t>
                      </a:r>
                      <a:endParaRPr lang="zh-CN" sz="1050" b="1" kern="1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49358"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Kicker</a:t>
                      </a:r>
                      <a:r>
                        <a:rPr lang="en-US" altLang="zh-CN" sz="1000" b="1" kern="100" baseline="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repetition rate</a:t>
                      </a: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000" b="1" kern="1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Hz)</a:t>
                      </a:r>
                      <a:endParaRPr lang="zh-CN" sz="1000" b="1" kern="1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05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1000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1000</a:t>
                      </a:r>
                      <a:endParaRPr lang="zh-CN" altLang="en-US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1000</a:t>
                      </a:r>
                      <a:endParaRPr lang="zh-CN" altLang="en-US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70929"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Kicker</a:t>
                      </a:r>
                      <a:r>
                        <a:rPr lang="en-US" altLang="zh-CN" sz="1000" b="1" kern="100" baseline="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pulse width</a:t>
                      </a: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(ns</a:t>
                      </a:r>
                      <a:r>
                        <a:rPr lang="en-US" sz="1000" b="1" kern="1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000" b="1" kern="1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1360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5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440~2420(Adjustable)</a:t>
                      </a:r>
                      <a:endParaRPr lang="zh-CN" altLang="zh-CN" sz="105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5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440~2420(Adjustable)</a:t>
                      </a:r>
                      <a:endParaRPr lang="zh-CN" altLang="zh-CN" sz="105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49358"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Kicker</a:t>
                      </a:r>
                      <a:r>
                        <a:rPr lang="zh-CN" altLang="en-US" sz="1000" b="1" kern="100" baseline="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000" b="1" kern="100" baseline="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flat top</a:t>
                      </a:r>
                      <a:r>
                        <a:rPr lang="zh-CN" altLang="en-US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ns</a:t>
                      </a:r>
                      <a:r>
                        <a:rPr lang="zh-CN" altLang="en-US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）</a:t>
                      </a:r>
                      <a:endParaRPr lang="zh-CN" sz="1000" b="1" kern="1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zh-CN" altLang="en-US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5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0~1980(Adjustable)</a:t>
                      </a:r>
                      <a:endParaRPr lang="zh-CN" altLang="zh-CN" sz="105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5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0~1980(Adjustable)</a:t>
                      </a:r>
                      <a:endParaRPr lang="zh-CN" altLang="zh-CN" sz="105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49358"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Kicker</a:t>
                      </a:r>
                      <a:r>
                        <a:rPr lang="en-US" altLang="zh-CN" sz="1000" b="1" kern="100" baseline="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rise</a:t>
                      </a:r>
                      <a:r>
                        <a:rPr lang="zh-CN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fall</a:t>
                      </a:r>
                      <a:r>
                        <a:rPr lang="zh-CN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）</a:t>
                      </a: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time</a:t>
                      </a:r>
                      <a:r>
                        <a:rPr lang="en-US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(ns</a:t>
                      </a:r>
                      <a:r>
                        <a:rPr lang="en-US" sz="1000" b="1" kern="1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000" b="1" kern="1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05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&lt;680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&lt;220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&lt;220</a:t>
                      </a:r>
                      <a:endParaRPr lang="zh-CN" alt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49358"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injection</a:t>
                      </a:r>
                      <a:r>
                        <a:rPr lang="zh-CN" altLang="en-US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extraction</a:t>
                      </a:r>
                      <a:r>
                        <a:rPr lang="zh-CN" altLang="en-US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）</a:t>
                      </a: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period </a:t>
                      </a:r>
                      <a:r>
                        <a:rPr lang="en-US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000" b="1" kern="1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s)</a:t>
                      </a:r>
                      <a:endParaRPr lang="zh-CN" sz="1000" b="1" kern="1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0.007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1.5</a:t>
                      </a:r>
                      <a:endParaRPr lang="zh-CN" altLang="en-US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1.5</a:t>
                      </a:r>
                      <a:endParaRPr lang="zh-CN" altLang="en-US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49358"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Kick angle </a:t>
                      </a:r>
                      <a:r>
                        <a:rPr lang="en-US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000" b="1" kern="100" dirty="0" err="1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mrad</a:t>
                      </a:r>
                      <a:r>
                        <a:rPr lang="en-US" sz="1000" b="1" kern="1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000" b="1" kern="1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05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0.2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0.1</a:t>
                      </a:r>
                      <a:endParaRPr lang="zh-CN" altLang="en-US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0.2</a:t>
                      </a:r>
                      <a:endParaRPr lang="zh-CN" altLang="en-US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49358"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Kick </a:t>
                      </a:r>
                      <a:r>
                        <a:rPr lang="en-US" altLang="zh-CN" sz="1000" kern="100" dirty="0" smtClean="0">
                          <a:effectLst/>
                        </a:rPr>
                        <a:t>Integral field strength </a:t>
                      </a:r>
                      <a:r>
                        <a:rPr lang="en-US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(Tm)</a:t>
                      </a:r>
                      <a:endParaRPr lang="zh-CN" sz="1000" b="1" kern="1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05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0.08</a:t>
                      </a:r>
                      <a:endParaRPr 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0.04</a:t>
                      </a:r>
                      <a:endParaRPr lang="zh-CN" altLang="en-US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0.08</a:t>
                      </a:r>
                      <a:endParaRPr lang="zh-CN" altLang="en-US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49358">
                <a:tc>
                  <a:txBody>
                    <a:bodyPr/>
                    <a:lstStyle/>
                    <a:p>
                      <a:pPr marL="0" indent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Beam</a:t>
                      </a:r>
                      <a:r>
                        <a:rPr lang="en-US" altLang="zh-CN" sz="1000" b="1" kern="100" baseline="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pipe aperture  </a:t>
                      </a:r>
                      <a:r>
                        <a:rPr lang="en-US" altLang="zh-CN" sz="1000" b="1" kern="100" baseline="0" dirty="0" err="1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HxV</a:t>
                      </a:r>
                      <a:r>
                        <a:rPr lang="zh-CN" altLang="en-US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mm</a:t>
                      </a:r>
                      <a:r>
                        <a:rPr lang="zh-CN" altLang="en-US" sz="1000" b="1" kern="1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）</a:t>
                      </a:r>
                      <a:endParaRPr lang="zh-CN" sz="1000" b="1" kern="1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75×56</a:t>
                      </a:r>
                      <a:endParaRPr lang="zh-CN" alt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75×56</a:t>
                      </a:r>
                      <a:endParaRPr lang="zh-CN" alt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75×56</a:t>
                      </a:r>
                      <a:endParaRPr lang="zh-CN" altLang="zh-CN" sz="105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grpSp>
        <p:nvGrpSpPr>
          <p:cNvPr id="16" name="组合 15"/>
          <p:cNvGrpSpPr/>
          <p:nvPr/>
        </p:nvGrpSpPr>
        <p:grpSpPr>
          <a:xfrm>
            <a:off x="6853938" y="5828746"/>
            <a:ext cx="1716190" cy="665198"/>
            <a:chOff x="6988165" y="5614471"/>
            <a:chExt cx="2109717" cy="817730"/>
          </a:xfrm>
        </p:grpSpPr>
        <p:grpSp>
          <p:nvGrpSpPr>
            <p:cNvPr id="17" name="组合 16"/>
            <p:cNvGrpSpPr/>
            <p:nvPr/>
          </p:nvGrpSpPr>
          <p:grpSpPr>
            <a:xfrm>
              <a:off x="7156472" y="5614471"/>
              <a:ext cx="1368152" cy="327547"/>
              <a:chOff x="6948264" y="5259984"/>
              <a:chExt cx="1810543" cy="728811"/>
            </a:xfrm>
          </p:grpSpPr>
          <p:cxnSp>
            <p:nvCxnSpPr>
              <p:cNvPr id="29" name="直接连接符 28"/>
              <p:cNvCxnSpPr/>
              <p:nvPr/>
            </p:nvCxnSpPr>
            <p:spPr>
              <a:xfrm flipV="1">
                <a:off x="7164288" y="5259984"/>
                <a:ext cx="72008" cy="72008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7236296" y="5259984"/>
                <a:ext cx="122413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 flipH="1" flipV="1">
                <a:off x="8460432" y="5259984"/>
                <a:ext cx="72008" cy="72008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6948264" y="5980064"/>
                <a:ext cx="21602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8542783" y="5988795"/>
                <a:ext cx="21602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" name="直接连接符 17"/>
            <p:cNvCxnSpPr/>
            <p:nvPr/>
          </p:nvCxnSpPr>
          <p:spPr>
            <a:xfrm>
              <a:off x="7328387" y="5935036"/>
              <a:ext cx="0" cy="184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7403355" y="5935036"/>
              <a:ext cx="0" cy="184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箭头连接符 19"/>
            <p:cNvCxnSpPr/>
            <p:nvPr/>
          </p:nvCxnSpPr>
          <p:spPr>
            <a:xfrm>
              <a:off x="6988165" y="6010937"/>
              <a:ext cx="34022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20"/>
            <p:cNvCxnSpPr/>
            <p:nvPr/>
          </p:nvCxnSpPr>
          <p:spPr>
            <a:xfrm flipH="1">
              <a:off x="7413484" y="6005613"/>
              <a:ext cx="875892" cy="1432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文本框 21"/>
            <p:cNvSpPr txBox="1"/>
            <p:nvPr/>
          </p:nvSpPr>
          <p:spPr>
            <a:xfrm>
              <a:off x="7012498" y="6091685"/>
              <a:ext cx="813172" cy="3405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/>
                <a:t>200n</a:t>
              </a:r>
              <a:r>
                <a:rPr lang="en-US" altLang="zh-CN" sz="1200" dirty="0" smtClean="0"/>
                <a:t>s</a:t>
              </a:r>
              <a:endParaRPr lang="zh-CN" altLang="en-US" sz="1200" dirty="0"/>
            </a:p>
          </p:txBody>
        </p:sp>
        <p:cxnSp>
          <p:nvCxnSpPr>
            <p:cNvPr id="23" name="直接连接符 22"/>
            <p:cNvCxnSpPr/>
            <p:nvPr/>
          </p:nvCxnSpPr>
          <p:spPr>
            <a:xfrm>
              <a:off x="8282508" y="5942812"/>
              <a:ext cx="0" cy="184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8354516" y="5942812"/>
              <a:ext cx="0" cy="184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箭头连接符 24"/>
            <p:cNvCxnSpPr/>
            <p:nvPr/>
          </p:nvCxnSpPr>
          <p:spPr>
            <a:xfrm flipH="1" flipV="1">
              <a:off x="8361384" y="6006492"/>
              <a:ext cx="470884" cy="194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文本框 25"/>
            <p:cNvSpPr txBox="1"/>
            <p:nvPr/>
          </p:nvSpPr>
          <p:spPr>
            <a:xfrm>
              <a:off x="7380913" y="5718485"/>
              <a:ext cx="1152129" cy="302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/>
                <a:t>40~2000ns</a:t>
              </a:r>
              <a:endParaRPr lang="zh-CN" altLang="en-US" sz="1000" dirty="0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8155509" y="6108873"/>
              <a:ext cx="762846" cy="302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/>
                <a:t>200ns</a:t>
              </a:r>
              <a:endParaRPr lang="zh-CN" altLang="en-US" sz="1000" dirty="0"/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8477732" y="5753745"/>
              <a:ext cx="620150" cy="302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/>
                <a:t>1kHz</a:t>
              </a:r>
              <a:endParaRPr lang="zh-CN" altLang="en-US" sz="1000" dirty="0"/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3330073" y="5794121"/>
            <a:ext cx="953899" cy="699823"/>
            <a:chOff x="7589703" y="4385476"/>
            <a:chExt cx="403099" cy="1103123"/>
          </a:xfrm>
        </p:grpSpPr>
        <p:grpSp>
          <p:nvGrpSpPr>
            <p:cNvPr id="35" name="组合 34"/>
            <p:cNvGrpSpPr/>
            <p:nvPr/>
          </p:nvGrpSpPr>
          <p:grpSpPr>
            <a:xfrm>
              <a:off x="7658439" y="4385476"/>
              <a:ext cx="236214" cy="561981"/>
              <a:chOff x="7611301" y="4514844"/>
              <a:chExt cx="257878" cy="561981"/>
            </a:xfrm>
          </p:grpSpPr>
          <p:sp>
            <p:nvSpPr>
              <p:cNvPr id="41" name="任意多边形 40"/>
              <p:cNvSpPr/>
              <p:nvPr/>
            </p:nvSpPr>
            <p:spPr>
              <a:xfrm>
                <a:off x="7686675" y="4514844"/>
                <a:ext cx="114300" cy="561981"/>
              </a:xfrm>
              <a:custGeom>
                <a:avLst/>
                <a:gdLst>
                  <a:gd name="connsiteX0" fmla="*/ 0 w 114300"/>
                  <a:gd name="connsiteY0" fmla="*/ 552456 h 561981"/>
                  <a:gd name="connsiteX1" fmla="*/ 47625 w 114300"/>
                  <a:gd name="connsiteY1" fmla="*/ 6 h 561981"/>
                  <a:gd name="connsiteX2" fmla="*/ 114300 w 114300"/>
                  <a:gd name="connsiteY2" fmla="*/ 561981 h 561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4300" h="561981">
                    <a:moveTo>
                      <a:pt x="0" y="552456"/>
                    </a:moveTo>
                    <a:cubicBezTo>
                      <a:pt x="14287" y="275437"/>
                      <a:pt x="28575" y="-1581"/>
                      <a:pt x="47625" y="6"/>
                    </a:cubicBezTo>
                    <a:cubicBezTo>
                      <a:pt x="66675" y="1593"/>
                      <a:pt x="90487" y="281787"/>
                      <a:pt x="114300" y="561981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42" name="直接连接符 41"/>
              <p:cNvCxnSpPr/>
              <p:nvPr/>
            </p:nvCxnSpPr>
            <p:spPr>
              <a:xfrm flipV="1">
                <a:off x="7800975" y="5075758"/>
                <a:ext cx="68204" cy="106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>
                <a:off x="7611301" y="5064980"/>
                <a:ext cx="75374" cy="232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6" name="直接连接符 35"/>
            <p:cNvCxnSpPr/>
            <p:nvPr/>
          </p:nvCxnSpPr>
          <p:spPr>
            <a:xfrm>
              <a:off x="7727480" y="5013176"/>
              <a:ext cx="0" cy="184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>
              <a:off x="7830335" y="5013176"/>
              <a:ext cx="0" cy="184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箭头连接符 37"/>
            <p:cNvCxnSpPr/>
            <p:nvPr/>
          </p:nvCxnSpPr>
          <p:spPr>
            <a:xfrm flipV="1">
              <a:off x="7644408" y="5089077"/>
              <a:ext cx="83075" cy="200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箭头连接符 38"/>
            <p:cNvCxnSpPr/>
            <p:nvPr/>
          </p:nvCxnSpPr>
          <p:spPr>
            <a:xfrm flipH="1">
              <a:off x="7832179" y="5100483"/>
              <a:ext cx="887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本框 39"/>
            <p:cNvSpPr txBox="1"/>
            <p:nvPr/>
          </p:nvSpPr>
          <p:spPr>
            <a:xfrm>
              <a:off x="7589703" y="5100484"/>
              <a:ext cx="403099" cy="388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/>
                <a:t>1360ns,1kHz</a:t>
              </a:r>
              <a:endParaRPr lang="zh-CN" altLang="en-US" sz="1000" dirty="0"/>
            </a:p>
          </p:txBody>
        </p:sp>
      </p:grpSp>
      <p:sp>
        <p:nvSpPr>
          <p:cNvPr id="45" name="文本框 44"/>
          <p:cNvSpPr txBox="1"/>
          <p:nvPr/>
        </p:nvSpPr>
        <p:spPr>
          <a:xfrm>
            <a:off x="1067595" y="3834482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Considering the compatibility of three </a:t>
            </a:r>
            <a:r>
              <a:rPr lang="en-US" altLang="zh-CN" dirty="0" smtClean="0"/>
              <a:t>operating modes:</a:t>
            </a:r>
          </a:p>
        </p:txBody>
      </p:sp>
      <p:grpSp>
        <p:nvGrpSpPr>
          <p:cNvPr id="47" name="组合 46"/>
          <p:cNvGrpSpPr/>
          <p:nvPr/>
        </p:nvGrpSpPr>
        <p:grpSpPr>
          <a:xfrm>
            <a:off x="5020642" y="5826980"/>
            <a:ext cx="1716190" cy="665198"/>
            <a:chOff x="6988165" y="5614471"/>
            <a:chExt cx="2109717" cy="817730"/>
          </a:xfrm>
        </p:grpSpPr>
        <p:grpSp>
          <p:nvGrpSpPr>
            <p:cNvPr id="48" name="组合 47"/>
            <p:cNvGrpSpPr/>
            <p:nvPr/>
          </p:nvGrpSpPr>
          <p:grpSpPr>
            <a:xfrm>
              <a:off x="7156472" y="5614471"/>
              <a:ext cx="1368152" cy="327547"/>
              <a:chOff x="6948264" y="5259984"/>
              <a:chExt cx="1810543" cy="728811"/>
            </a:xfrm>
          </p:grpSpPr>
          <p:cxnSp>
            <p:nvCxnSpPr>
              <p:cNvPr id="60" name="直接连接符 59"/>
              <p:cNvCxnSpPr/>
              <p:nvPr/>
            </p:nvCxnSpPr>
            <p:spPr>
              <a:xfrm flipV="1">
                <a:off x="7164288" y="5259984"/>
                <a:ext cx="72008" cy="72008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7236296" y="5259984"/>
                <a:ext cx="122413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 flipH="1" flipV="1">
                <a:off x="8460432" y="5259984"/>
                <a:ext cx="72008" cy="72008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接连接符 62"/>
              <p:cNvCxnSpPr/>
              <p:nvPr/>
            </p:nvCxnSpPr>
            <p:spPr>
              <a:xfrm>
                <a:off x="6948264" y="5980064"/>
                <a:ext cx="21602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接连接符 63"/>
              <p:cNvCxnSpPr/>
              <p:nvPr/>
            </p:nvCxnSpPr>
            <p:spPr>
              <a:xfrm>
                <a:off x="8542783" y="5988795"/>
                <a:ext cx="21602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9" name="直接连接符 48"/>
            <p:cNvCxnSpPr/>
            <p:nvPr/>
          </p:nvCxnSpPr>
          <p:spPr>
            <a:xfrm>
              <a:off x="7328387" y="5935036"/>
              <a:ext cx="0" cy="184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>
              <a:off x="7403355" y="5935036"/>
              <a:ext cx="0" cy="184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箭头连接符 50"/>
            <p:cNvCxnSpPr/>
            <p:nvPr/>
          </p:nvCxnSpPr>
          <p:spPr>
            <a:xfrm>
              <a:off x="6988165" y="6010937"/>
              <a:ext cx="34022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箭头连接符 51"/>
            <p:cNvCxnSpPr/>
            <p:nvPr/>
          </p:nvCxnSpPr>
          <p:spPr>
            <a:xfrm flipH="1">
              <a:off x="7413484" y="6005613"/>
              <a:ext cx="875892" cy="1432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文本框 52"/>
            <p:cNvSpPr txBox="1"/>
            <p:nvPr/>
          </p:nvSpPr>
          <p:spPr>
            <a:xfrm>
              <a:off x="7012498" y="6091685"/>
              <a:ext cx="813172" cy="3405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/>
                <a:t>200n</a:t>
              </a:r>
              <a:r>
                <a:rPr lang="en-US" altLang="zh-CN" sz="1200" dirty="0" smtClean="0"/>
                <a:t>s</a:t>
              </a:r>
              <a:endParaRPr lang="zh-CN" altLang="en-US" sz="1200" dirty="0"/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8282508" y="5942812"/>
              <a:ext cx="0" cy="184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/>
          </p:nvCxnSpPr>
          <p:spPr>
            <a:xfrm>
              <a:off x="8354516" y="5942812"/>
              <a:ext cx="0" cy="184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箭头连接符 55"/>
            <p:cNvCxnSpPr/>
            <p:nvPr/>
          </p:nvCxnSpPr>
          <p:spPr>
            <a:xfrm flipH="1" flipV="1">
              <a:off x="8361384" y="6006492"/>
              <a:ext cx="470884" cy="194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文本框 56"/>
            <p:cNvSpPr txBox="1"/>
            <p:nvPr/>
          </p:nvSpPr>
          <p:spPr>
            <a:xfrm>
              <a:off x="7380913" y="5718485"/>
              <a:ext cx="1152129" cy="302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/>
                <a:t>40~2000ns</a:t>
              </a:r>
              <a:endParaRPr lang="zh-CN" altLang="en-US" sz="1000" dirty="0"/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8155509" y="6108873"/>
              <a:ext cx="762846" cy="302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/>
                <a:t>200ns</a:t>
              </a:r>
              <a:endParaRPr lang="zh-CN" altLang="en-US" sz="1000" dirty="0"/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8477732" y="5753745"/>
              <a:ext cx="620150" cy="302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/>
                <a:t>1kHz</a:t>
              </a:r>
              <a:endParaRPr lang="zh-CN" altLang="en-U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785645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 smtClean="0"/>
              <a:t>CEPC injection and extraction systems</a:t>
            </a:r>
            <a:endParaRPr lang="zh-CN" altLang="en-US" sz="3600" dirty="0"/>
          </a:p>
        </p:txBody>
      </p:sp>
      <p:sp>
        <p:nvSpPr>
          <p:cNvPr id="4" name="文本框 3"/>
          <p:cNvSpPr txBox="1"/>
          <p:nvPr/>
        </p:nvSpPr>
        <p:spPr>
          <a:xfrm>
            <a:off x="1043608" y="1790814"/>
            <a:ext cx="62643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ea"/>
              <a:buAutoNum type="circleNumDbPlain"/>
            </a:pPr>
            <a:r>
              <a:rPr lang="en-US" altLang="zh-CN" sz="2000" dirty="0" smtClean="0">
                <a:solidFill>
                  <a:schemeClr val="accent3">
                    <a:lumMod val="75000"/>
                  </a:schemeClr>
                </a:solidFill>
              </a:rPr>
              <a:t>DR injection and Extraction system(e+)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zh-CN" sz="2000" dirty="0" smtClean="0">
                <a:solidFill>
                  <a:schemeClr val="accent3">
                    <a:lumMod val="75000"/>
                  </a:schemeClr>
                </a:solidFill>
              </a:rPr>
              <a:t>Booster LE injection system (</a:t>
            </a:r>
            <a:r>
              <a:rPr lang="en-US" altLang="zh-CN" sz="2000" dirty="0" err="1" smtClean="0">
                <a:solidFill>
                  <a:schemeClr val="accent3">
                    <a:lumMod val="75000"/>
                  </a:schemeClr>
                </a:solidFill>
              </a:rPr>
              <a:t>e+,e</a:t>
            </a:r>
            <a:r>
              <a:rPr lang="en-US" altLang="zh-CN" sz="2000" dirty="0" smtClean="0">
                <a:solidFill>
                  <a:schemeClr val="accent3">
                    <a:lumMod val="75000"/>
                  </a:schemeClr>
                </a:solidFill>
              </a:rPr>
              <a:t>-)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zh-CN" sz="2000" dirty="0" smtClean="0">
                <a:solidFill>
                  <a:schemeClr val="accent3">
                    <a:lumMod val="75000"/>
                  </a:schemeClr>
                </a:solidFill>
              </a:rPr>
              <a:t>Booster Extraction system1 (</a:t>
            </a:r>
            <a:r>
              <a:rPr lang="en-US" altLang="zh-CN" sz="2000" dirty="0" err="1" smtClean="0">
                <a:solidFill>
                  <a:schemeClr val="accent3">
                    <a:lumMod val="75000"/>
                  </a:schemeClr>
                </a:solidFill>
              </a:rPr>
              <a:t>e</a:t>
            </a:r>
            <a:r>
              <a:rPr lang="en-US" altLang="zh-CN" sz="2000" dirty="0" err="1">
                <a:solidFill>
                  <a:schemeClr val="accent3">
                    <a:lumMod val="75000"/>
                  </a:schemeClr>
                </a:solidFill>
              </a:rPr>
              <a:t>+,e</a:t>
            </a:r>
            <a:r>
              <a:rPr lang="en-US" altLang="zh-CN" sz="2000" dirty="0">
                <a:solidFill>
                  <a:schemeClr val="accent3">
                    <a:lumMod val="75000"/>
                  </a:schemeClr>
                </a:solidFill>
              </a:rPr>
              <a:t>-</a:t>
            </a:r>
            <a:r>
              <a:rPr lang="en-US" altLang="zh-CN" sz="2000" dirty="0" smtClean="0">
                <a:solidFill>
                  <a:schemeClr val="accent3">
                    <a:lumMod val="75000"/>
                  </a:schemeClr>
                </a:solidFill>
              </a:rPr>
              <a:t>)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zh-CN" sz="2000" dirty="0">
                <a:solidFill>
                  <a:schemeClr val="accent3">
                    <a:lumMod val="75000"/>
                  </a:schemeClr>
                </a:solidFill>
              </a:rPr>
              <a:t>Collider off-axis injection system (</a:t>
            </a:r>
            <a:r>
              <a:rPr lang="en-US" altLang="zh-CN" sz="2000" dirty="0" err="1">
                <a:solidFill>
                  <a:schemeClr val="accent3">
                    <a:lumMod val="75000"/>
                  </a:schemeClr>
                </a:solidFill>
              </a:rPr>
              <a:t>e+,e</a:t>
            </a:r>
            <a:r>
              <a:rPr lang="en-US" altLang="zh-CN" sz="2000" dirty="0">
                <a:solidFill>
                  <a:schemeClr val="accent3">
                    <a:lumMod val="75000"/>
                  </a:schemeClr>
                </a:solidFill>
              </a:rPr>
              <a:t>-)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zh-CN" sz="2000" dirty="0">
                <a:solidFill>
                  <a:schemeClr val="accent3">
                    <a:lumMod val="75000"/>
                  </a:schemeClr>
                </a:solidFill>
              </a:rPr>
              <a:t>Booster </a:t>
            </a:r>
            <a:r>
              <a:rPr lang="en-US" altLang="zh-CN" sz="2000" dirty="0" smtClean="0">
                <a:solidFill>
                  <a:schemeClr val="accent3">
                    <a:lumMod val="75000"/>
                  </a:schemeClr>
                </a:solidFill>
              </a:rPr>
              <a:t>Extraction system2 </a:t>
            </a:r>
            <a:r>
              <a:rPr lang="en-US" altLang="zh-CN" sz="2000" dirty="0">
                <a:solidFill>
                  <a:schemeClr val="accent3">
                    <a:lumMod val="75000"/>
                  </a:schemeClr>
                </a:solidFill>
              </a:rPr>
              <a:t>(</a:t>
            </a:r>
            <a:r>
              <a:rPr lang="en-US" altLang="zh-CN" sz="2000" dirty="0" err="1">
                <a:solidFill>
                  <a:schemeClr val="accent3">
                    <a:lumMod val="75000"/>
                  </a:schemeClr>
                </a:solidFill>
              </a:rPr>
              <a:t>e+,e</a:t>
            </a:r>
            <a:r>
              <a:rPr lang="en-US" altLang="zh-CN" sz="2000" dirty="0">
                <a:solidFill>
                  <a:schemeClr val="accent3">
                    <a:lumMod val="75000"/>
                  </a:schemeClr>
                </a:solidFill>
              </a:rPr>
              <a:t>-</a:t>
            </a:r>
            <a:r>
              <a:rPr lang="en-US" altLang="zh-CN" sz="2000" dirty="0" smtClean="0">
                <a:solidFill>
                  <a:schemeClr val="accent3">
                    <a:lumMod val="75000"/>
                  </a:schemeClr>
                </a:solidFill>
              </a:rPr>
              <a:t>)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zh-CN" sz="2000" dirty="0" smtClean="0">
                <a:solidFill>
                  <a:schemeClr val="accent3">
                    <a:lumMod val="75000"/>
                  </a:schemeClr>
                </a:solidFill>
              </a:rPr>
              <a:t>Booster HE injection system (</a:t>
            </a:r>
            <a:r>
              <a:rPr lang="en-US" altLang="zh-CN" sz="2000" dirty="0" err="1">
                <a:solidFill>
                  <a:schemeClr val="accent3">
                    <a:lumMod val="75000"/>
                  </a:schemeClr>
                </a:solidFill>
              </a:rPr>
              <a:t>e+,e</a:t>
            </a:r>
            <a:r>
              <a:rPr lang="en-US" altLang="zh-CN" sz="2000" dirty="0">
                <a:solidFill>
                  <a:schemeClr val="accent3">
                    <a:lumMod val="75000"/>
                  </a:schemeClr>
                </a:solidFill>
              </a:rPr>
              <a:t>-)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zh-CN" sz="2000" dirty="0" smtClean="0">
                <a:solidFill>
                  <a:schemeClr val="accent3">
                    <a:lumMod val="75000"/>
                  </a:schemeClr>
                </a:solidFill>
              </a:rPr>
              <a:t>Collider swap out injection system (</a:t>
            </a:r>
            <a:r>
              <a:rPr lang="en-US" altLang="zh-CN" sz="2000" dirty="0" err="1">
                <a:solidFill>
                  <a:schemeClr val="accent3">
                    <a:lumMod val="75000"/>
                  </a:schemeClr>
                </a:solidFill>
              </a:rPr>
              <a:t>e+,e</a:t>
            </a:r>
            <a:r>
              <a:rPr lang="en-US" altLang="zh-CN" sz="2000" dirty="0">
                <a:solidFill>
                  <a:schemeClr val="accent3">
                    <a:lumMod val="75000"/>
                  </a:schemeClr>
                </a:solidFill>
              </a:rPr>
              <a:t>-</a:t>
            </a:r>
            <a:r>
              <a:rPr lang="en-US" altLang="zh-CN" sz="2000" dirty="0" smtClean="0">
                <a:solidFill>
                  <a:schemeClr val="accent3">
                    <a:lumMod val="75000"/>
                  </a:schemeClr>
                </a:solidFill>
              </a:rPr>
              <a:t>)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zh-CN" sz="2000" dirty="0" smtClean="0">
                <a:solidFill>
                  <a:schemeClr val="accent3">
                    <a:lumMod val="75000"/>
                  </a:schemeClr>
                </a:solidFill>
              </a:rPr>
              <a:t>Collider swap out extraction system (</a:t>
            </a:r>
            <a:r>
              <a:rPr lang="en-US" altLang="zh-CN" sz="2000" dirty="0" err="1">
                <a:solidFill>
                  <a:schemeClr val="accent3">
                    <a:lumMod val="75000"/>
                  </a:schemeClr>
                </a:solidFill>
              </a:rPr>
              <a:t>e+,e</a:t>
            </a:r>
            <a:r>
              <a:rPr lang="en-US" altLang="zh-CN" sz="2000" dirty="0">
                <a:solidFill>
                  <a:schemeClr val="accent3">
                    <a:lumMod val="75000"/>
                  </a:schemeClr>
                </a:solidFill>
              </a:rPr>
              <a:t>-</a:t>
            </a:r>
            <a:r>
              <a:rPr lang="en-US" altLang="zh-CN" sz="2000" dirty="0" smtClean="0">
                <a:solidFill>
                  <a:schemeClr val="accent3">
                    <a:lumMod val="75000"/>
                  </a:schemeClr>
                </a:solidFill>
              </a:rPr>
              <a:t>)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zh-CN" sz="2000" dirty="0" smtClean="0">
                <a:solidFill>
                  <a:schemeClr val="accent3">
                    <a:lumMod val="75000"/>
                  </a:schemeClr>
                </a:solidFill>
              </a:rPr>
              <a:t>Collider beam dump </a:t>
            </a:r>
            <a:r>
              <a:rPr lang="en-US" altLang="zh-CN" sz="2000" dirty="0">
                <a:solidFill>
                  <a:schemeClr val="accent3">
                    <a:lumMod val="75000"/>
                  </a:schemeClr>
                </a:solidFill>
              </a:rPr>
              <a:t>system(</a:t>
            </a:r>
            <a:r>
              <a:rPr lang="en-US" altLang="zh-CN" sz="2000" dirty="0" err="1">
                <a:solidFill>
                  <a:schemeClr val="accent3">
                    <a:lumMod val="75000"/>
                  </a:schemeClr>
                </a:solidFill>
              </a:rPr>
              <a:t>e+,e</a:t>
            </a:r>
            <a:r>
              <a:rPr lang="en-US" altLang="zh-CN" sz="2000" dirty="0">
                <a:solidFill>
                  <a:schemeClr val="accent3">
                    <a:lumMod val="75000"/>
                  </a:schemeClr>
                </a:solidFill>
              </a:rPr>
              <a:t>-)</a:t>
            </a:r>
            <a:endParaRPr lang="zh-CN" altLang="en-US" sz="2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7" name="内容占位符 1"/>
          <p:cNvSpPr>
            <a:spLocks noGrp="1"/>
          </p:cNvSpPr>
          <p:nvPr>
            <p:ph idx="1"/>
          </p:nvPr>
        </p:nvSpPr>
        <p:spPr>
          <a:xfrm>
            <a:off x="611560" y="1052737"/>
            <a:ext cx="7992888" cy="742160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en-US" altLang="zh-CN" dirty="0" smtClean="0"/>
              <a:t>    In </a:t>
            </a:r>
            <a:r>
              <a:rPr lang="en-US" altLang="zh-CN" dirty="0"/>
              <a:t>CEPC accelerator </a:t>
            </a:r>
            <a:r>
              <a:rPr lang="en-US" altLang="zh-CN" dirty="0" smtClean="0"/>
              <a:t>complex, there are 9 injection and extraction sub-systems, including:</a:t>
            </a:r>
            <a:endParaRPr lang="zh-CN" altLang="en-US" dirty="0"/>
          </a:p>
        </p:txBody>
      </p:sp>
      <p:sp>
        <p:nvSpPr>
          <p:cNvPr id="2" name="圆角矩形 1"/>
          <p:cNvSpPr/>
          <p:nvPr/>
        </p:nvSpPr>
        <p:spPr>
          <a:xfrm>
            <a:off x="1043608" y="2492896"/>
            <a:ext cx="4896544" cy="576064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40" name="圆角矩形 39"/>
          <p:cNvSpPr/>
          <p:nvPr/>
        </p:nvSpPr>
        <p:spPr>
          <a:xfrm>
            <a:off x="1050149" y="3117873"/>
            <a:ext cx="4890003" cy="1144457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cxnSp>
        <p:nvCxnSpPr>
          <p:cNvPr id="6" name="直接箭头连接符 5"/>
          <p:cNvCxnSpPr/>
          <p:nvPr/>
        </p:nvCxnSpPr>
        <p:spPr>
          <a:xfrm>
            <a:off x="5940152" y="3789040"/>
            <a:ext cx="40274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箭头连接符 42"/>
          <p:cNvCxnSpPr/>
          <p:nvPr/>
        </p:nvCxnSpPr>
        <p:spPr>
          <a:xfrm>
            <a:off x="5940152" y="2780928"/>
            <a:ext cx="40274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6269428" y="2580717"/>
            <a:ext cx="2726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Off-axis injection</a:t>
            </a:r>
          </a:p>
          <a:p>
            <a:r>
              <a:rPr lang="en-US" altLang="zh-CN" dirty="0" smtClean="0"/>
              <a:t>(in W and </a:t>
            </a:r>
            <a:r>
              <a:rPr lang="en-US" altLang="zh-CN" dirty="0"/>
              <a:t>Z</a:t>
            </a:r>
            <a:r>
              <a:rPr lang="en-US" altLang="zh-CN" dirty="0" smtClean="0"/>
              <a:t> </a:t>
            </a:r>
            <a:r>
              <a:rPr lang="en-US" altLang="zh-CN" dirty="0"/>
              <a:t>mode)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6" name="文本框 45"/>
          <p:cNvSpPr txBox="1"/>
          <p:nvPr/>
        </p:nvSpPr>
        <p:spPr>
          <a:xfrm>
            <a:off x="6259852" y="3610454"/>
            <a:ext cx="2416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On-axis injection </a:t>
            </a:r>
          </a:p>
          <a:p>
            <a:r>
              <a:rPr lang="en-US" altLang="zh-CN" dirty="0" smtClean="0"/>
              <a:t>(only in Higgs mode)</a:t>
            </a:r>
            <a:endParaRPr lang="zh-CN" altLang="en-US" dirty="0"/>
          </a:p>
        </p:txBody>
      </p:sp>
      <p:grpSp>
        <p:nvGrpSpPr>
          <p:cNvPr id="76" name="组合 75"/>
          <p:cNvGrpSpPr/>
          <p:nvPr/>
        </p:nvGrpSpPr>
        <p:grpSpPr>
          <a:xfrm>
            <a:off x="932288" y="4605937"/>
            <a:ext cx="7170214" cy="1655567"/>
            <a:chOff x="932288" y="4605937"/>
            <a:chExt cx="7170214" cy="1655567"/>
          </a:xfrm>
        </p:grpSpPr>
        <p:cxnSp>
          <p:nvCxnSpPr>
            <p:cNvPr id="12" name="直接箭头连接符 11"/>
            <p:cNvCxnSpPr/>
            <p:nvPr/>
          </p:nvCxnSpPr>
          <p:spPr>
            <a:xfrm>
              <a:off x="932288" y="5587607"/>
              <a:ext cx="391103" cy="1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椭圆 14"/>
            <p:cNvSpPr/>
            <p:nvPr/>
          </p:nvSpPr>
          <p:spPr>
            <a:xfrm>
              <a:off x="1457010" y="5333893"/>
              <a:ext cx="148356" cy="30066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2585070" y="4900066"/>
              <a:ext cx="1410866" cy="1347787"/>
            </a:xfrm>
            <a:prstGeom prst="ellipse">
              <a:avLst/>
            </a:prstGeom>
            <a:noFill/>
            <a:ln w="28575">
              <a:solidFill>
                <a:srgbClr val="0FC80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7" name="直接箭头连接符 16"/>
            <p:cNvCxnSpPr/>
            <p:nvPr/>
          </p:nvCxnSpPr>
          <p:spPr>
            <a:xfrm>
              <a:off x="1737238" y="5587607"/>
              <a:ext cx="535048" cy="1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椭圆 17"/>
            <p:cNvSpPr/>
            <p:nvPr/>
          </p:nvSpPr>
          <p:spPr>
            <a:xfrm>
              <a:off x="4788024" y="4860705"/>
              <a:ext cx="1410866" cy="1347787"/>
            </a:xfrm>
            <a:prstGeom prst="ellipse">
              <a:avLst/>
            </a:prstGeom>
            <a:noFill/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/>
            <p:cNvSpPr/>
            <p:nvPr/>
          </p:nvSpPr>
          <p:spPr>
            <a:xfrm>
              <a:off x="4788024" y="4913717"/>
              <a:ext cx="1410866" cy="134778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0" name="直接箭头连接符 19"/>
            <p:cNvCxnSpPr>
              <a:stCxn id="16" idx="0"/>
              <a:endCxn id="18" idx="0"/>
            </p:cNvCxnSpPr>
            <p:nvPr/>
          </p:nvCxnSpPr>
          <p:spPr>
            <a:xfrm flipV="1">
              <a:off x="3290503" y="4860705"/>
              <a:ext cx="2202954" cy="39361"/>
            </a:xfrm>
            <a:prstGeom prst="straightConnector1">
              <a:avLst/>
            </a:prstGeom>
            <a:ln w="1905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文本框 22"/>
            <p:cNvSpPr txBox="1"/>
            <p:nvPr/>
          </p:nvSpPr>
          <p:spPr>
            <a:xfrm>
              <a:off x="1688918" y="5174740"/>
              <a:ext cx="6770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 err="1" smtClean="0"/>
                <a:t>Linac</a:t>
              </a:r>
              <a:endParaRPr lang="zh-CN" altLang="en-US" sz="1600" dirty="0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100363" y="5638959"/>
              <a:ext cx="6770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 smtClean="0"/>
                <a:t>DR</a:t>
              </a:r>
              <a:endParaRPr lang="zh-CN" altLang="en-US" sz="1600" dirty="0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2893057" y="5299577"/>
              <a:ext cx="9226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/>
                <a:t>B</a:t>
              </a:r>
              <a:r>
                <a:rPr lang="en-US" altLang="zh-CN" sz="1600" dirty="0" smtClean="0"/>
                <a:t>ooster</a:t>
              </a:r>
              <a:endParaRPr lang="zh-CN" altLang="en-US" sz="1600" dirty="0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5118770" y="5299577"/>
              <a:ext cx="9226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/>
                <a:t>C</a:t>
              </a:r>
              <a:r>
                <a:rPr lang="en-US" altLang="zh-CN" sz="1600" dirty="0" smtClean="0"/>
                <a:t>ollider</a:t>
              </a:r>
              <a:endParaRPr lang="zh-CN" altLang="en-US" sz="1600" dirty="0"/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5118770" y="5515601"/>
              <a:ext cx="8584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 smtClean="0"/>
                <a:t>120GeV</a:t>
              </a:r>
              <a:endParaRPr lang="zh-CN" altLang="en-US" sz="1600" dirty="0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363677" y="5630523"/>
              <a:ext cx="8584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 smtClean="0"/>
                <a:t>1.1GeV</a:t>
              </a:r>
              <a:endParaRPr lang="zh-CN" altLang="en-US" sz="1600" dirty="0"/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2769224" y="5515601"/>
              <a:ext cx="13784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 smtClean="0"/>
                <a:t>10~120GeV</a:t>
              </a:r>
              <a:endParaRPr lang="zh-CN" altLang="en-US" sz="1600" dirty="0"/>
            </a:p>
          </p:txBody>
        </p:sp>
        <p:cxnSp>
          <p:nvCxnSpPr>
            <p:cNvPr id="47" name="直接箭头连接符 46"/>
            <p:cNvCxnSpPr>
              <a:stCxn id="16" idx="4"/>
              <a:endCxn id="19" idx="4"/>
            </p:cNvCxnSpPr>
            <p:nvPr/>
          </p:nvCxnSpPr>
          <p:spPr>
            <a:xfrm>
              <a:off x="3290503" y="6247853"/>
              <a:ext cx="2202954" cy="13651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箭头连接符 50"/>
            <p:cNvCxnSpPr/>
            <p:nvPr/>
          </p:nvCxnSpPr>
          <p:spPr>
            <a:xfrm>
              <a:off x="6198890" y="5492127"/>
              <a:ext cx="1021168" cy="0"/>
            </a:xfrm>
            <a:prstGeom prst="straightConnector1">
              <a:avLst/>
            </a:prstGeom>
            <a:ln w="1905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箭头连接符 51"/>
            <p:cNvCxnSpPr/>
            <p:nvPr/>
          </p:nvCxnSpPr>
          <p:spPr>
            <a:xfrm>
              <a:off x="6221353" y="5587608"/>
              <a:ext cx="998705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圆角矩形 56"/>
            <p:cNvSpPr/>
            <p:nvPr/>
          </p:nvSpPr>
          <p:spPr>
            <a:xfrm>
              <a:off x="7242521" y="5313541"/>
              <a:ext cx="542386" cy="478795"/>
            </a:xfrm>
            <a:prstGeom prst="round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7186912" y="5363015"/>
              <a:ext cx="9155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 smtClean="0"/>
                <a:t>dump</a:t>
              </a:r>
              <a:endParaRPr lang="zh-CN" altLang="en-US" sz="1600" dirty="0"/>
            </a:p>
          </p:txBody>
        </p:sp>
        <p:cxnSp>
          <p:nvCxnSpPr>
            <p:cNvPr id="71" name="直接箭头连接符 70"/>
            <p:cNvCxnSpPr/>
            <p:nvPr/>
          </p:nvCxnSpPr>
          <p:spPr>
            <a:xfrm flipH="1">
              <a:off x="3913756" y="5932384"/>
              <a:ext cx="955422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箭头连接符 73"/>
            <p:cNvCxnSpPr/>
            <p:nvPr/>
          </p:nvCxnSpPr>
          <p:spPr>
            <a:xfrm>
              <a:off x="3800384" y="6063852"/>
              <a:ext cx="1162555" cy="27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箭头连接符 87"/>
            <p:cNvCxnSpPr/>
            <p:nvPr/>
          </p:nvCxnSpPr>
          <p:spPr>
            <a:xfrm flipV="1">
              <a:off x="2278285" y="5313541"/>
              <a:ext cx="359067" cy="274067"/>
            </a:xfrm>
            <a:prstGeom prst="straightConnector1">
              <a:avLst/>
            </a:prstGeom>
            <a:ln w="1905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箭头连接符 89"/>
            <p:cNvCxnSpPr/>
            <p:nvPr/>
          </p:nvCxnSpPr>
          <p:spPr>
            <a:xfrm>
              <a:off x="2289263" y="5600472"/>
              <a:ext cx="345627" cy="24798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文本框 98"/>
            <p:cNvSpPr txBox="1"/>
            <p:nvPr/>
          </p:nvSpPr>
          <p:spPr>
            <a:xfrm>
              <a:off x="1359992" y="5038126"/>
              <a:ext cx="3510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 smtClean="0"/>
                <a:t>①</a:t>
              </a:r>
              <a:endParaRPr lang="zh-CN" altLang="en-US" sz="1400" dirty="0"/>
            </a:p>
          </p:txBody>
        </p:sp>
        <p:sp>
          <p:nvSpPr>
            <p:cNvPr id="100" name="文本框 99"/>
            <p:cNvSpPr txBox="1"/>
            <p:nvPr/>
          </p:nvSpPr>
          <p:spPr>
            <a:xfrm>
              <a:off x="6228652" y="5224061"/>
              <a:ext cx="3904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 smtClean="0"/>
                <a:t>⑨</a:t>
              </a:r>
              <a:endParaRPr lang="zh-CN" altLang="en-US" sz="1400" dirty="0"/>
            </a:p>
          </p:txBody>
        </p:sp>
        <p:sp>
          <p:nvSpPr>
            <p:cNvPr id="101" name="文本框 100"/>
            <p:cNvSpPr txBox="1"/>
            <p:nvPr/>
          </p:nvSpPr>
          <p:spPr>
            <a:xfrm>
              <a:off x="4963480" y="4605937"/>
              <a:ext cx="4520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 smtClean="0"/>
                <a:t>④</a:t>
              </a:r>
              <a:endParaRPr lang="zh-CN" altLang="en-US" sz="1400" dirty="0"/>
            </a:p>
          </p:txBody>
        </p:sp>
        <p:sp>
          <p:nvSpPr>
            <p:cNvPr id="102" name="文本框 101"/>
            <p:cNvSpPr txBox="1"/>
            <p:nvPr/>
          </p:nvSpPr>
          <p:spPr>
            <a:xfrm>
              <a:off x="2340968" y="5031266"/>
              <a:ext cx="4202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 smtClean="0"/>
                <a:t>②</a:t>
              </a:r>
              <a:endParaRPr lang="zh-CN" altLang="en-US" sz="1400" dirty="0"/>
            </a:p>
          </p:txBody>
        </p:sp>
        <p:sp>
          <p:nvSpPr>
            <p:cNvPr id="103" name="文本框 102"/>
            <p:cNvSpPr txBox="1"/>
            <p:nvPr/>
          </p:nvSpPr>
          <p:spPr>
            <a:xfrm>
              <a:off x="3936341" y="5169076"/>
              <a:ext cx="2881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 smtClean="0"/>
                <a:t>⑥</a:t>
              </a:r>
              <a:endParaRPr lang="zh-CN" altLang="en-US" sz="1400" dirty="0"/>
            </a:p>
          </p:txBody>
        </p:sp>
        <p:cxnSp>
          <p:nvCxnSpPr>
            <p:cNvPr id="35" name="直接箭头连接符 34"/>
            <p:cNvCxnSpPr>
              <a:endCxn id="15" idx="2"/>
            </p:cNvCxnSpPr>
            <p:nvPr/>
          </p:nvCxnSpPr>
          <p:spPr>
            <a:xfrm flipV="1">
              <a:off x="1301241" y="5484226"/>
              <a:ext cx="155769" cy="103381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箭头连接符 43"/>
            <p:cNvCxnSpPr>
              <a:stCxn id="15" idx="6"/>
            </p:cNvCxnSpPr>
            <p:nvPr/>
          </p:nvCxnSpPr>
          <p:spPr>
            <a:xfrm>
              <a:off x="1605366" y="5484226"/>
              <a:ext cx="142690" cy="11624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矩形 4"/>
            <p:cNvSpPr/>
            <p:nvPr/>
          </p:nvSpPr>
          <p:spPr>
            <a:xfrm>
              <a:off x="3327799" y="4631392"/>
              <a:ext cx="36420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dirty="0"/>
                <a:t>③</a:t>
              </a:r>
            </a:p>
          </p:txBody>
        </p:sp>
        <p:sp>
          <p:nvSpPr>
            <p:cNvPr id="8" name="矩形 7"/>
            <p:cNvSpPr/>
            <p:nvPr/>
          </p:nvSpPr>
          <p:spPr>
            <a:xfrm>
              <a:off x="4495170" y="5175472"/>
              <a:ext cx="36420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dirty="0" smtClean="0"/>
                <a:t>⑧</a:t>
              </a:r>
              <a:endParaRPr lang="zh-CN" altLang="en-US" sz="1400" dirty="0"/>
            </a:p>
          </p:txBody>
        </p:sp>
        <p:cxnSp>
          <p:nvCxnSpPr>
            <p:cNvPr id="81" name="直接箭头连接符 80"/>
            <p:cNvCxnSpPr/>
            <p:nvPr/>
          </p:nvCxnSpPr>
          <p:spPr>
            <a:xfrm flipH="1">
              <a:off x="3903950" y="5229200"/>
              <a:ext cx="955422" cy="0"/>
            </a:xfrm>
            <a:prstGeom prst="straightConnector1">
              <a:avLst/>
            </a:prstGeom>
            <a:ln w="1905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箭头连接符 81"/>
            <p:cNvCxnSpPr/>
            <p:nvPr/>
          </p:nvCxnSpPr>
          <p:spPr>
            <a:xfrm>
              <a:off x="3777632" y="5084911"/>
              <a:ext cx="1162555" cy="273"/>
            </a:xfrm>
            <a:prstGeom prst="straightConnector1">
              <a:avLst/>
            </a:prstGeom>
            <a:ln w="1905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矩形 72"/>
            <p:cNvSpPr/>
            <p:nvPr/>
          </p:nvSpPr>
          <p:spPr>
            <a:xfrm>
              <a:off x="4485126" y="4836864"/>
              <a:ext cx="36420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dirty="0"/>
                <a:t>⑦</a:t>
              </a:r>
              <a:endParaRPr lang="en-US" altLang="zh-CN" sz="1400" dirty="0"/>
            </a:p>
          </p:txBody>
        </p:sp>
        <p:sp>
          <p:nvSpPr>
            <p:cNvPr id="75" name="矩形 74"/>
            <p:cNvSpPr/>
            <p:nvPr/>
          </p:nvSpPr>
          <p:spPr>
            <a:xfrm>
              <a:off x="3862167" y="4831036"/>
              <a:ext cx="30277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400" dirty="0" smtClean="0"/>
                <a:t>⑤</a:t>
              </a:r>
              <a:endParaRPr lang="en-US" altLang="zh-CN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2928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Main types of </a:t>
            </a:r>
            <a:r>
              <a:rPr lang="en-US" altLang="zh-CN" dirty="0" err="1" smtClean="0"/>
              <a:t>inj</a:t>
            </a:r>
            <a:r>
              <a:rPr lang="en-US" altLang="zh-CN" dirty="0" smtClean="0"/>
              <a:t>.&amp;ext. hardware</a:t>
            </a:r>
            <a:endParaRPr lang="zh-CN" altLang="en-US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5671431"/>
              </p:ext>
            </p:extLst>
          </p:nvPr>
        </p:nvGraphicFramePr>
        <p:xfrm>
          <a:off x="251520" y="1206017"/>
          <a:ext cx="8640960" cy="42150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3376"/>
                <a:gridCol w="1523793"/>
                <a:gridCol w="1464569"/>
                <a:gridCol w="1742838"/>
                <a:gridCol w="1497334"/>
                <a:gridCol w="1959050"/>
              </a:tblGrid>
              <a:tr h="265147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en-US" altLang="zh-CN" sz="1600" dirty="0" smtClean="0"/>
                        <a:t>Sub-system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en-US" altLang="zh-CN" sz="1600" dirty="0" smtClean="0"/>
                        <a:t>Kicker</a:t>
                      </a:r>
                      <a:r>
                        <a:rPr lang="en-US" altLang="zh-CN" sz="1600" baseline="0" dirty="0" smtClean="0"/>
                        <a:t> </a:t>
                      </a:r>
                      <a:r>
                        <a:rPr lang="en-US" altLang="zh-CN" sz="1600" dirty="0" smtClean="0"/>
                        <a:t>Type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en-US" altLang="zh-CN" sz="1600" dirty="0" smtClean="0"/>
                        <a:t>Kicker</a:t>
                      </a:r>
                      <a:r>
                        <a:rPr lang="en-US" altLang="zh-CN" sz="1600" baseline="0" dirty="0" smtClean="0"/>
                        <a:t> waveform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 smtClean="0"/>
                        <a:t>Septa Type</a:t>
                      </a:r>
                      <a:endParaRPr lang="zh-CN" alt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 smtClean="0"/>
                        <a:t>Thickness</a:t>
                      </a:r>
                      <a:r>
                        <a:rPr lang="en-US" altLang="zh-CN" sz="1600" baseline="0" dirty="0" smtClean="0"/>
                        <a:t> of septum</a:t>
                      </a:r>
                      <a:endParaRPr lang="zh-CN" altLang="en-US" sz="1600" dirty="0" smtClean="0"/>
                    </a:p>
                  </a:txBody>
                  <a:tcPr anchor="ctr"/>
                </a:tc>
              </a:tr>
              <a:tr h="369529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en-US" altLang="zh-CN" sz="1600" dirty="0" smtClean="0"/>
                        <a:t>1</a:t>
                      </a:r>
                      <a:endParaRPr lang="zh-CN" altLang="en-US" sz="1600" dirty="0"/>
                    </a:p>
                  </a:txBody>
                  <a:tcPr anchor="ctr">
                    <a:solidFill>
                      <a:srgbClr val="FF57A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en-US" altLang="zh-CN" sz="1600" dirty="0" smtClean="0"/>
                        <a:t>Damping ring inj./ext.</a:t>
                      </a:r>
                      <a:endParaRPr lang="zh-CN" altLang="en-US" sz="1600" dirty="0"/>
                    </a:p>
                  </a:txBody>
                  <a:tcPr anchor="ctr">
                    <a:solidFill>
                      <a:srgbClr val="FF57A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en-US" altLang="zh-CN" sz="1600" dirty="0" smtClean="0"/>
                        <a:t>Slotted</a:t>
                      </a:r>
                      <a:r>
                        <a:rPr lang="en-US" altLang="zh-CN" sz="1600" baseline="0" dirty="0" smtClean="0"/>
                        <a:t>-pipe kicker</a:t>
                      </a:r>
                      <a:endParaRPr lang="zh-CN" altLang="en-US" sz="1600" dirty="0"/>
                    </a:p>
                  </a:txBody>
                  <a:tcPr anchor="ctr">
                    <a:solidFill>
                      <a:srgbClr val="FF57A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en-US" altLang="zh-CN" sz="1600" dirty="0" smtClean="0"/>
                        <a:t>Half-sine/250ns</a:t>
                      </a:r>
                      <a:endParaRPr lang="zh-CN" altLang="en-US" sz="1600" dirty="0"/>
                    </a:p>
                  </a:txBody>
                  <a:tcPr anchor="ctr">
                    <a:solidFill>
                      <a:srgbClr val="FF57A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en-US" altLang="zh-CN" sz="1600" dirty="0" smtClean="0"/>
                        <a:t>Horizontal</a:t>
                      </a:r>
                      <a:r>
                        <a:rPr lang="en-US" altLang="zh-CN" sz="1600" baseline="0" dirty="0" smtClean="0"/>
                        <a:t> </a:t>
                      </a:r>
                      <a:r>
                        <a:rPr lang="en-US" altLang="zh-CN" sz="1600" dirty="0" smtClean="0"/>
                        <a:t>LMS</a:t>
                      </a:r>
                      <a:endParaRPr lang="zh-CN" altLang="en-US" sz="1600" dirty="0"/>
                    </a:p>
                  </a:txBody>
                  <a:tcPr anchor="ctr">
                    <a:solidFill>
                      <a:srgbClr val="FF57A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az-Cyrl-AZ" altLang="zh-CN" sz="1600" dirty="0" smtClean="0"/>
                        <a:t>ф</a:t>
                      </a:r>
                      <a:r>
                        <a:rPr lang="en-US" altLang="zh-CN" sz="1600" dirty="0" smtClean="0"/>
                        <a:t>22/3.5mm</a:t>
                      </a:r>
                      <a:endParaRPr lang="zh-CN" altLang="en-US" sz="1600" dirty="0"/>
                    </a:p>
                  </a:txBody>
                  <a:tcPr anchor="ctr">
                    <a:solidFill>
                      <a:srgbClr val="FF57AB"/>
                    </a:solidFill>
                  </a:tcPr>
                </a:tc>
              </a:tr>
              <a:tr h="369529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en-US" altLang="zh-CN" sz="1600" dirty="0" smtClean="0"/>
                        <a:t>2</a:t>
                      </a:r>
                      <a:endParaRPr lang="zh-CN" altLang="en-US" sz="1600" dirty="0"/>
                    </a:p>
                  </a:txBody>
                  <a:tcPr anchor="ctr">
                    <a:solidFill>
                      <a:srgbClr val="FF57A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en-US" altLang="zh-CN" sz="1600" dirty="0" smtClean="0"/>
                        <a:t>Booster LE</a:t>
                      </a:r>
                      <a:r>
                        <a:rPr lang="en-US" altLang="zh-CN" sz="1600" baseline="0" dirty="0" smtClean="0"/>
                        <a:t> inj.</a:t>
                      </a:r>
                      <a:endParaRPr lang="zh-CN" altLang="en-US" sz="1600" dirty="0"/>
                    </a:p>
                  </a:txBody>
                  <a:tcPr anchor="ctr">
                    <a:solidFill>
                      <a:srgbClr val="FF57A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en-US" altLang="zh-CN" sz="1600" dirty="0" smtClean="0"/>
                        <a:t>Strip-line</a:t>
                      </a:r>
                      <a:r>
                        <a:rPr lang="en-US" altLang="zh-CN" sz="1600" baseline="0" dirty="0" smtClean="0"/>
                        <a:t> kicker</a:t>
                      </a:r>
                      <a:endParaRPr lang="zh-CN" altLang="en-US" sz="1600" dirty="0"/>
                    </a:p>
                  </a:txBody>
                  <a:tcPr anchor="ctr">
                    <a:solidFill>
                      <a:srgbClr val="FF57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 smtClean="0"/>
                        <a:t>Half-sine/50ns</a:t>
                      </a:r>
                      <a:endParaRPr lang="zh-CN" altLang="en-US" sz="1600" dirty="0" smtClean="0"/>
                    </a:p>
                  </a:txBody>
                  <a:tcPr anchor="ctr">
                    <a:solidFill>
                      <a:srgbClr val="FF57A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en-US" altLang="zh-CN" sz="1600" dirty="0" smtClean="0"/>
                        <a:t>Horizontal LMS</a:t>
                      </a:r>
                      <a:endParaRPr lang="zh-CN" altLang="en-US" sz="1600" dirty="0"/>
                    </a:p>
                  </a:txBody>
                  <a:tcPr anchor="ctr">
                    <a:solidFill>
                      <a:srgbClr val="FF57A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az-Cyrl-AZ" altLang="zh-CN" sz="1600" dirty="0" smtClean="0"/>
                        <a:t>ф</a:t>
                      </a:r>
                      <a:r>
                        <a:rPr lang="en-US" altLang="zh-CN" sz="1600" dirty="0" smtClean="0"/>
                        <a:t>55/5.5mm</a:t>
                      </a:r>
                      <a:endParaRPr lang="zh-CN" altLang="en-US" sz="1600" dirty="0"/>
                    </a:p>
                  </a:txBody>
                  <a:tcPr anchor="ctr">
                    <a:solidFill>
                      <a:srgbClr val="FF57AB"/>
                    </a:solidFill>
                  </a:tcPr>
                </a:tc>
              </a:tr>
              <a:tr h="369529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en-US" altLang="zh-CN" sz="1600" dirty="0" smtClean="0"/>
                        <a:t>3</a:t>
                      </a:r>
                      <a:endParaRPr lang="zh-CN" altLang="en-US" sz="1600" dirty="0"/>
                    </a:p>
                  </a:txBody>
                  <a:tcPr anchor="ctr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en-US" altLang="zh-CN" sz="1600" dirty="0" smtClean="0"/>
                        <a:t>Booster</a:t>
                      </a:r>
                      <a:r>
                        <a:rPr lang="en-US" altLang="zh-CN" sz="1600" baseline="0" dirty="0" smtClean="0"/>
                        <a:t> ext. for CR off-axis inj.</a:t>
                      </a:r>
                      <a:endParaRPr lang="zh-CN" altLang="en-US" sz="1600" dirty="0"/>
                    </a:p>
                  </a:txBody>
                  <a:tcPr anchor="ctr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en-US" altLang="zh-CN" sz="1600" dirty="0" smtClean="0"/>
                        <a:t>Delay-line</a:t>
                      </a:r>
                      <a:r>
                        <a:rPr lang="zh-CN" altLang="en-US" sz="1600" dirty="0" smtClean="0"/>
                        <a:t> </a:t>
                      </a:r>
                      <a:r>
                        <a:rPr lang="en-US" altLang="zh-CN" sz="1600" dirty="0" smtClean="0"/>
                        <a:t>dipole kicker</a:t>
                      </a:r>
                      <a:endParaRPr lang="zh-CN" altLang="en-US" sz="1600" dirty="0"/>
                    </a:p>
                  </a:txBody>
                  <a:tcPr anchor="ctr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en-US" altLang="zh-CN" sz="1600" dirty="0" smtClean="0"/>
                        <a:t>Trapezoid </a:t>
                      </a:r>
                      <a:r>
                        <a:rPr lang="en-US" altLang="zh-CN" sz="1600" baseline="0" dirty="0" smtClean="0"/>
                        <a:t>/440-2420ns</a:t>
                      </a:r>
                      <a:endParaRPr lang="zh-CN" altLang="en-US" sz="1600" dirty="0"/>
                    </a:p>
                  </a:txBody>
                  <a:tcPr anchor="ctr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en-US" altLang="zh-CN" sz="1600" dirty="0" smtClean="0"/>
                        <a:t>Vertical LMS</a:t>
                      </a:r>
                      <a:endParaRPr lang="zh-CN" altLang="en-US" sz="1600" dirty="0"/>
                    </a:p>
                  </a:txBody>
                  <a:tcPr anchor="ctr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az-Cyrl-AZ" altLang="zh-CN" sz="1600" dirty="0" smtClean="0"/>
                        <a:t>Ф</a:t>
                      </a:r>
                      <a:r>
                        <a:rPr lang="en-US" altLang="zh-CN" sz="1600" dirty="0" smtClean="0"/>
                        <a:t>55/6mm</a:t>
                      </a:r>
                      <a:endParaRPr lang="zh-CN" altLang="en-US" sz="1600" dirty="0"/>
                    </a:p>
                  </a:txBody>
                  <a:tcPr anchor="ctr">
                    <a:solidFill>
                      <a:srgbClr val="FF99CC"/>
                    </a:solidFill>
                  </a:tcPr>
                </a:tc>
              </a:tr>
              <a:tr h="369529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en-US" altLang="zh-CN" sz="1600" dirty="0" smtClean="0"/>
                        <a:t>4</a:t>
                      </a:r>
                      <a:endParaRPr lang="zh-CN" altLang="en-US" sz="1600" dirty="0"/>
                    </a:p>
                  </a:txBody>
                  <a:tcPr anchor="ctr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en-US" altLang="zh-CN" sz="1600" dirty="0" smtClean="0"/>
                        <a:t>Collider off-axis</a:t>
                      </a:r>
                      <a:r>
                        <a:rPr lang="en-US" altLang="zh-CN" sz="1600" baseline="0" dirty="0" smtClean="0"/>
                        <a:t> inj.</a:t>
                      </a:r>
                      <a:endParaRPr lang="zh-CN" altLang="en-US" sz="1600" dirty="0"/>
                    </a:p>
                  </a:txBody>
                  <a:tcPr anchor="ctr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en-US" altLang="zh-CN" sz="1600" dirty="0" smtClean="0"/>
                        <a:t>Delay-line </a:t>
                      </a: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</a:rPr>
                        <a:t>NLK</a:t>
                      </a:r>
                      <a:r>
                        <a:rPr lang="en-US" altLang="zh-CN" sz="1600" dirty="0" smtClean="0"/>
                        <a:t> kicker</a:t>
                      </a:r>
                      <a:endParaRPr lang="zh-CN" altLang="en-US" sz="1600" dirty="0"/>
                    </a:p>
                  </a:txBody>
                  <a:tcPr anchor="ctr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 smtClean="0"/>
                        <a:t>Trapezoid </a:t>
                      </a:r>
                      <a:r>
                        <a:rPr lang="en-US" altLang="zh-CN" sz="1600" baseline="0" dirty="0" smtClean="0"/>
                        <a:t>/440-2420ns</a:t>
                      </a:r>
                      <a:endParaRPr lang="zh-CN" altLang="en-US" sz="1600" dirty="0" smtClean="0"/>
                    </a:p>
                  </a:txBody>
                  <a:tcPr anchor="ctr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 smtClean="0"/>
                        <a:t>Vertical LMS</a:t>
                      </a:r>
                      <a:endParaRPr lang="zh-CN" altLang="en-US" sz="1600" dirty="0" smtClean="0"/>
                    </a:p>
                  </a:txBody>
                  <a:tcPr anchor="ctr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z-Cyrl-AZ" altLang="zh-CN" sz="1600" dirty="0" smtClean="0"/>
                        <a:t>Ф</a:t>
                      </a:r>
                      <a:r>
                        <a:rPr lang="en-US" altLang="zh-CN" sz="160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75</a:t>
                      </a:r>
                      <a:r>
                        <a:rPr lang="en-US" altLang="zh-CN" sz="1600" kern="10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altLang="zh-CN" sz="160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56</a:t>
                      </a:r>
                      <a:r>
                        <a:rPr lang="en-US" altLang="zh-CN" sz="1600" dirty="0" smtClean="0"/>
                        <a:t>/2mm</a:t>
                      </a:r>
                      <a:endParaRPr lang="zh-CN" altLang="en-US" sz="1600" dirty="0" smtClean="0"/>
                    </a:p>
                  </a:txBody>
                  <a:tcPr anchor="ctr">
                    <a:solidFill>
                      <a:srgbClr val="FF99CC"/>
                    </a:solidFill>
                  </a:tcPr>
                </a:tc>
              </a:tr>
              <a:tr h="36952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 smtClean="0"/>
                        <a:t>5</a:t>
                      </a:r>
                      <a:endParaRPr lang="zh-CN" altLang="en-US" sz="1600" dirty="0" smtClean="0"/>
                    </a:p>
                  </a:txBody>
                  <a:tcPr anchor="ctr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 smtClean="0"/>
                        <a:t>Booster</a:t>
                      </a:r>
                      <a:r>
                        <a:rPr lang="en-US" altLang="zh-CN" sz="1600" baseline="0" dirty="0" smtClean="0"/>
                        <a:t> ext. for CR on-axis inj.</a:t>
                      </a:r>
                      <a:endParaRPr lang="zh-CN" altLang="en-US" sz="1600" dirty="0" smtClean="0"/>
                    </a:p>
                  </a:txBody>
                  <a:tcPr anchor="ctr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en-US" altLang="zh-CN" sz="1600" dirty="0" smtClean="0"/>
                        <a:t>Ferrite core dipole kicker</a:t>
                      </a:r>
                      <a:endParaRPr lang="zh-CN" altLang="en-US" sz="1600" dirty="0"/>
                    </a:p>
                  </a:txBody>
                  <a:tcPr anchor="ctr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 smtClean="0"/>
                        <a:t>Half-sine/1360ns</a:t>
                      </a:r>
                      <a:endParaRPr lang="zh-CN" altLang="en-US" sz="1600" dirty="0" smtClean="0"/>
                    </a:p>
                  </a:txBody>
                  <a:tcPr anchor="ctr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 smtClean="0"/>
                        <a:t>Vertical LMS</a:t>
                      </a:r>
                      <a:endParaRPr lang="zh-CN" altLang="en-US" sz="1600" dirty="0" smtClean="0"/>
                    </a:p>
                  </a:txBody>
                  <a:tcPr anchor="ctr"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z-Cyrl-AZ" altLang="zh-CN" sz="1600" dirty="0" smtClean="0"/>
                        <a:t>Ф</a:t>
                      </a:r>
                      <a:r>
                        <a:rPr lang="en-US" altLang="zh-CN" sz="1600" dirty="0" smtClean="0"/>
                        <a:t>55/6mm</a:t>
                      </a:r>
                      <a:endParaRPr lang="zh-CN" altLang="en-US" sz="1600" dirty="0" smtClean="0"/>
                    </a:p>
                  </a:txBody>
                  <a:tcPr anchor="ctr">
                    <a:solidFill>
                      <a:srgbClr val="FF99CC"/>
                    </a:solidFill>
                  </a:tcPr>
                </a:tc>
              </a:tr>
              <a:tr h="36952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zh-CN" altLang="en-US" sz="16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Booster HE inj.</a:t>
                      </a:r>
                      <a:endParaRPr lang="zh-CN" altLang="en-US" sz="16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</a:pPr>
                      <a:r>
                        <a:rPr lang="en-US" altLang="zh-CN" sz="1600" dirty="0" smtClean="0"/>
                        <a:t>NLK or Pulsed </a:t>
                      </a:r>
                      <a:r>
                        <a:rPr lang="en-US" altLang="zh-CN" sz="1600" dirty="0" err="1" smtClean="0"/>
                        <a:t>sextupole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 smtClean="0"/>
                        <a:t>Half-sine/0.333ms</a:t>
                      </a:r>
                      <a:endParaRPr lang="zh-CN" alt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 smtClean="0"/>
                        <a:t>Vertical LMS</a:t>
                      </a:r>
                      <a:endParaRPr lang="zh-CN" alt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z-Cyrl-AZ" altLang="zh-CN" sz="1600" dirty="0" smtClean="0"/>
                        <a:t>Ф</a:t>
                      </a:r>
                      <a:r>
                        <a:rPr lang="en-US" altLang="zh-CN" sz="1600" dirty="0" smtClean="0"/>
                        <a:t>55/6mm</a:t>
                      </a:r>
                      <a:endParaRPr lang="zh-CN" altLang="en-US" sz="1600" dirty="0" smtClean="0"/>
                    </a:p>
                  </a:txBody>
                  <a:tcPr anchor="ctr"/>
                </a:tc>
              </a:tr>
              <a:tr h="36952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zh-CN" altLang="en-US" sz="16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Collider swap out inj. </a:t>
                      </a:r>
                      <a:endParaRPr lang="zh-CN" altLang="en-US" sz="16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 smtClean="0"/>
                        <a:t>Ferrite core dipole kicker</a:t>
                      </a:r>
                      <a:endParaRPr lang="zh-CN" alt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 smtClean="0"/>
                        <a:t>Half-sine/1360ns</a:t>
                      </a:r>
                      <a:endParaRPr lang="zh-CN" alt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 smtClean="0"/>
                        <a:t>Vertical LMS</a:t>
                      </a:r>
                      <a:endParaRPr lang="zh-CN" alt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z-Cyrl-AZ" altLang="zh-CN" sz="1600" dirty="0" smtClean="0"/>
                        <a:t>Ф</a:t>
                      </a:r>
                      <a:r>
                        <a:rPr lang="en-US" altLang="zh-CN" sz="160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75</a:t>
                      </a:r>
                      <a:r>
                        <a:rPr lang="en-US" altLang="zh-CN" sz="1600" kern="10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altLang="zh-CN" sz="160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56/</a:t>
                      </a:r>
                      <a:r>
                        <a:rPr lang="en-US" altLang="zh-CN" sz="1600" dirty="0" smtClean="0"/>
                        <a:t>6mm</a:t>
                      </a:r>
                      <a:endParaRPr lang="zh-CN" altLang="en-US" sz="1600" dirty="0" smtClean="0"/>
                    </a:p>
                  </a:txBody>
                  <a:tcPr anchor="ctr"/>
                </a:tc>
              </a:tr>
              <a:tr h="36952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zh-CN" altLang="en-US" sz="16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Collider swap out ext.</a:t>
                      </a:r>
                      <a:endParaRPr lang="zh-CN" altLang="en-US" sz="16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 smtClean="0"/>
                        <a:t>Ferrite core dipole kicker</a:t>
                      </a:r>
                      <a:endParaRPr lang="zh-CN" alt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 smtClean="0"/>
                        <a:t>Half-sine/1360ns</a:t>
                      </a:r>
                      <a:endParaRPr lang="zh-CN" alt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 smtClean="0"/>
                        <a:t>Vertical LMS</a:t>
                      </a:r>
                      <a:endParaRPr lang="zh-CN" alt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z-Cyrl-AZ" altLang="zh-CN" sz="1600" dirty="0" smtClean="0"/>
                        <a:t>Ф</a:t>
                      </a:r>
                      <a:r>
                        <a:rPr lang="en-US" altLang="zh-CN" sz="160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75</a:t>
                      </a:r>
                      <a:r>
                        <a:rPr lang="en-US" altLang="zh-CN" sz="1600" kern="10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altLang="zh-CN" sz="160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56/</a:t>
                      </a:r>
                      <a:r>
                        <a:rPr lang="en-US" altLang="zh-CN" sz="1600" dirty="0" smtClean="0"/>
                        <a:t>6mm</a:t>
                      </a:r>
                      <a:endParaRPr lang="zh-CN" altLang="en-US" sz="1600" dirty="0" smtClean="0"/>
                    </a:p>
                  </a:txBody>
                  <a:tcPr anchor="ctr"/>
                </a:tc>
              </a:tr>
              <a:tr h="36952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zh-CN" altLang="en-US" sz="16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Collider beam dump </a:t>
                      </a:r>
                      <a:endParaRPr lang="zh-CN" altLang="en-US" sz="16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 smtClean="0"/>
                        <a:t>Delay-line</a:t>
                      </a:r>
                      <a:r>
                        <a:rPr lang="zh-CN" altLang="en-US" sz="1600" dirty="0" smtClean="0"/>
                        <a:t> </a:t>
                      </a:r>
                      <a:r>
                        <a:rPr lang="en-US" altLang="zh-CN" sz="1600" dirty="0" smtClean="0"/>
                        <a:t>dipole kicker</a:t>
                      </a:r>
                      <a:endParaRPr lang="zh-CN" alt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 smtClean="0"/>
                        <a:t>Trapezoid </a:t>
                      </a:r>
                      <a:r>
                        <a:rPr lang="en-US" altLang="zh-CN" sz="1600" baseline="0" dirty="0" smtClean="0"/>
                        <a:t>/440-2420ns</a:t>
                      </a:r>
                      <a:endParaRPr lang="zh-CN" alt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 smtClean="0"/>
                        <a:t>Vertical LMS</a:t>
                      </a:r>
                      <a:endParaRPr lang="zh-CN" alt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z-Cyrl-AZ" altLang="zh-CN" sz="1600" dirty="0" smtClean="0"/>
                        <a:t>Ф</a:t>
                      </a:r>
                      <a:r>
                        <a:rPr lang="en-US" altLang="zh-CN" sz="160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75</a:t>
                      </a:r>
                      <a:r>
                        <a:rPr lang="en-US" altLang="zh-CN" sz="1600" kern="10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altLang="zh-CN" sz="160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56/</a:t>
                      </a:r>
                      <a:r>
                        <a:rPr lang="en-US" altLang="zh-CN" sz="1600" dirty="0" smtClean="0"/>
                        <a:t>6mm</a:t>
                      </a:r>
                      <a:endParaRPr lang="zh-CN" altLang="en-US" sz="1600" dirty="0" smtClean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176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251520" y="1124744"/>
            <a:ext cx="8712968" cy="4990763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/>
              <a:t>One team is in charge of both HEPS and CEPC inj. &amp; ext. </a:t>
            </a:r>
            <a:r>
              <a:rPr lang="en-US" altLang="zh-CN" sz="2400" dirty="0" smtClean="0"/>
              <a:t>system. A part of  </a:t>
            </a:r>
            <a:r>
              <a:rPr lang="en-US" altLang="zh-CN" sz="2400" dirty="0"/>
              <a:t>hardware R&amp;D </a:t>
            </a:r>
            <a:r>
              <a:rPr lang="en-US" altLang="zh-CN" sz="2400" dirty="0" smtClean="0"/>
              <a:t>for 2 projects are overlapping.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 smtClean="0"/>
              <a:t>Hardware R&amp;D activities:</a:t>
            </a:r>
          </a:p>
          <a:p>
            <a:pPr marL="788670" lvl="1" indent="-285750">
              <a:buFont typeface="Arial" panose="020B0604020202020204" pitchFamily="34" charset="0"/>
              <a:buChar char="•"/>
            </a:pPr>
            <a:r>
              <a:rPr lang="en-US" altLang="zh-CN" sz="2000" dirty="0" err="1" smtClean="0"/>
              <a:t>Lambertson</a:t>
            </a:r>
            <a:r>
              <a:rPr lang="en-US" altLang="zh-CN" sz="2000" dirty="0" smtClean="0"/>
              <a:t> septa magnets</a:t>
            </a:r>
          </a:p>
          <a:p>
            <a:pPr marL="1245870" lvl="2" indent="-285750">
              <a:buFont typeface="Arial" panose="020B0604020202020204" pitchFamily="34" charset="0"/>
              <a:buChar char="•"/>
            </a:pPr>
            <a:r>
              <a:rPr lang="en-US" altLang="zh-CN" sz="1500" dirty="0" smtClean="0"/>
              <a:t>Outside vacuum magnet: Septum thickness ≥3.5 mm</a:t>
            </a:r>
          </a:p>
          <a:p>
            <a:pPr marL="1245870" lvl="2" indent="-285750">
              <a:buFont typeface="Arial" panose="020B0604020202020204" pitchFamily="34" charset="0"/>
              <a:buChar char="•"/>
            </a:pPr>
            <a:r>
              <a:rPr lang="en-US" altLang="zh-CN" sz="1500" dirty="0" smtClean="0"/>
              <a:t>Half in vacuum magnet: </a:t>
            </a:r>
            <a:r>
              <a:rPr lang="en-US" altLang="zh-CN" sz="1500" dirty="0"/>
              <a:t>Septum thickness </a:t>
            </a:r>
            <a:r>
              <a:rPr lang="en-US" altLang="zh-CN" sz="1500" dirty="0" smtClean="0"/>
              <a:t>=2 mm</a:t>
            </a:r>
          </a:p>
          <a:p>
            <a:pPr marL="788670" lvl="1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Kicker </a:t>
            </a:r>
            <a:r>
              <a:rPr lang="en-US" altLang="zh-CN" sz="2000" dirty="0" smtClean="0"/>
              <a:t>systems</a:t>
            </a:r>
          </a:p>
          <a:p>
            <a:pPr marL="1245870" lvl="2" indent="-285750">
              <a:buFont typeface="Arial" panose="020B0604020202020204" pitchFamily="34" charset="0"/>
              <a:buChar char="•"/>
            </a:pPr>
            <a:r>
              <a:rPr lang="en-US" altLang="zh-CN" sz="1500" dirty="0" smtClean="0"/>
              <a:t>Strip-line kicker and super fast </a:t>
            </a:r>
            <a:r>
              <a:rPr lang="en-US" altLang="zh-CN" sz="1500" dirty="0" err="1" smtClean="0"/>
              <a:t>pulser</a:t>
            </a:r>
            <a:r>
              <a:rPr lang="zh-CN" altLang="en-US" sz="1500" dirty="0" smtClean="0"/>
              <a:t>（</a:t>
            </a:r>
            <a:r>
              <a:rPr lang="en-US" altLang="zh-CN" sz="1500" dirty="0" smtClean="0"/>
              <a:t>PW=10~50ns</a:t>
            </a:r>
            <a:r>
              <a:rPr lang="zh-CN" altLang="en-US" sz="1500" dirty="0" smtClean="0"/>
              <a:t>）</a:t>
            </a:r>
            <a:endParaRPr lang="en-US" altLang="zh-CN" sz="1500" dirty="0" smtClean="0"/>
          </a:p>
          <a:p>
            <a:pPr marL="1245870" lvl="2" indent="-285750">
              <a:buFont typeface="Arial" panose="020B0604020202020204" pitchFamily="34" charset="0"/>
              <a:buChar char="•"/>
            </a:pPr>
            <a:r>
              <a:rPr lang="en-US" altLang="zh-CN" sz="1500" dirty="0" smtClean="0"/>
              <a:t>Slotted-pipe kicker and fast </a:t>
            </a:r>
            <a:r>
              <a:rPr lang="en-US" altLang="zh-CN" sz="1500" dirty="0" err="1" smtClean="0"/>
              <a:t>pulser</a:t>
            </a:r>
            <a:r>
              <a:rPr lang="zh-CN" altLang="en-US" sz="1500" dirty="0" smtClean="0"/>
              <a:t>（</a:t>
            </a:r>
            <a:r>
              <a:rPr lang="en-US" altLang="zh-CN" sz="1500" dirty="0" smtClean="0"/>
              <a:t>PW=250~300ns</a:t>
            </a:r>
            <a:r>
              <a:rPr lang="zh-CN" altLang="en-US" sz="1500" dirty="0" smtClean="0"/>
              <a:t>）</a:t>
            </a:r>
            <a:endParaRPr lang="en-US" altLang="zh-CN" sz="1500" dirty="0" smtClean="0"/>
          </a:p>
          <a:p>
            <a:pPr marL="1245870" lvl="2" indent="-285750">
              <a:buFont typeface="Arial" panose="020B0604020202020204" pitchFamily="34" charset="0"/>
              <a:buChar char="•"/>
            </a:pPr>
            <a:r>
              <a:rPr lang="en-US" altLang="zh-CN" sz="1500" dirty="0" smtClean="0"/>
              <a:t>Ferrite core kicker </a:t>
            </a:r>
            <a:r>
              <a:rPr lang="zh-CN" altLang="en-US" sz="1500" dirty="0" smtClean="0"/>
              <a:t>（</a:t>
            </a:r>
            <a:r>
              <a:rPr lang="en-US" altLang="zh-CN" sz="1500" dirty="0" smtClean="0"/>
              <a:t>outside vacuum</a:t>
            </a:r>
            <a:r>
              <a:rPr lang="zh-CN" altLang="en-US" sz="1500" dirty="0" smtClean="0"/>
              <a:t>）</a:t>
            </a:r>
            <a:r>
              <a:rPr lang="en-US" altLang="zh-CN" sz="1500" dirty="0" smtClean="0"/>
              <a:t> and </a:t>
            </a:r>
            <a:r>
              <a:rPr lang="en-US" altLang="zh-CN" sz="1500" dirty="0" err="1" smtClean="0"/>
              <a:t>pusler</a:t>
            </a:r>
            <a:r>
              <a:rPr lang="en-US" altLang="zh-CN" sz="1500" dirty="0" smtClean="0"/>
              <a:t> </a:t>
            </a:r>
          </a:p>
          <a:p>
            <a:pPr marL="1703070" lvl="3" indent="-285750">
              <a:buFont typeface="Arial" panose="020B0604020202020204" pitchFamily="34" charset="0"/>
              <a:buChar char="•"/>
            </a:pPr>
            <a:r>
              <a:rPr lang="en-US" altLang="zh-CN" sz="1500" dirty="0" smtClean="0"/>
              <a:t>Lumped parameter dipole kicker</a:t>
            </a:r>
            <a:r>
              <a:rPr lang="zh-CN" altLang="en-US" sz="1500" dirty="0" smtClean="0"/>
              <a:t>（</a:t>
            </a:r>
            <a:r>
              <a:rPr lang="en-US" altLang="zh-CN" sz="1500" dirty="0" smtClean="0"/>
              <a:t>PW=1.36us half-sine</a:t>
            </a:r>
            <a:r>
              <a:rPr lang="zh-CN" altLang="en-US" sz="1500" dirty="0" smtClean="0"/>
              <a:t>）</a:t>
            </a:r>
            <a:endParaRPr lang="en-US" altLang="zh-CN" sz="1500" dirty="0" smtClean="0"/>
          </a:p>
          <a:p>
            <a:pPr marL="1703070" lvl="3" indent="-285750">
              <a:buFont typeface="Arial" panose="020B0604020202020204" pitchFamily="34" charset="0"/>
              <a:buChar char="•"/>
            </a:pPr>
            <a:r>
              <a:rPr lang="en-US" altLang="zh-CN" sz="1500" dirty="0" smtClean="0"/>
              <a:t>Distributed parameter dipole kicker</a:t>
            </a:r>
            <a:r>
              <a:rPr lang="zh-CN" altLang="en-US" sz="1500" dirty="0" smtClean="0"/>
              <a:t>（</a:t>
            </a:r>
            <a:r>
              <a:rPr lang="en-US" altLang="zh-CN" sz="1500" dirty="0" smtClean="0"/>
              <a:t> PW=440~2420ns</a:t>
            </a:r>
            <a:r>
              <a:rPr lang="zh-CN" altLang="en-US" sz="1500" dirty="0" smtClean="0"/>
              <a:t> </a:t>
            </a:r>
            <a:r>
              <a:rPr lang="en-US" altLang="zh-CN" sz="1500" dirty="0" smtClean="0"/>
              <a:t>trapezoid</a:t>
            </a:r>
            <a:r>
              <a:rPr lang="zh-CN" altLang="en-US" sz="1500" dirty="0" smtClean="0"/>
              <a:t>）</a:t>
            </a:r>
            <a:endParaRPr lang="en-US" altLang="zh-CN" sz="1500" dirty="0" smtClean="0"/>
          </a:p>
          <a:p>
            <a:pPr marL="1703070" lvl="3" indent="-285750">
              <a:buFont typeface="Arial" panose="020B0604020202020204" pitchFamily="34" charset="0"/>
              <a:buChar char="•"/>
            </a:pPr>
            <a:r>
              <a:rPr lang="en-US" altLang="zh-CN" sz="1500" dirty="0" smtClean="0"/>
              <a:t>Distributed parameter Nonlinear kicker</a:t>
            </a:r>
            <a:r>
              <a:rPr lang="zh-CN" altLang="en-US" sz="1500" dirty="0" smtClean="0"/>
              <a:t>（</a:t>
            </a:r>
            <a:r>
              <a:rPr lang="en-US" altLang="zh-CN" sz="1500" dirty="0" smtClean="0"/>
              <a:t> PW=440~2420ns</a:t>
            </a:r>
            <a:r>
              <a:rPr lang="zh-CN" altLang="en-US" sz="1500" dirty="0" smtClean="0"/>
              <a:t> </a:t>
            </a:r>
            <a:r>
              <a:rPr lang="en-US" altLang="zh-CN" sz="1500" dirty="0" smtClean="0"/>
              <a:t>trapezoid</a:t>
            </a:r>
            <a:r>
              <a:rPr lang="zh-CN" altLang="en-US" sz="1500" dirty="0" smtClean="0"/>
              <a:t>）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Hardware R&amp;D plan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1115616" y="2780928"/>
            <a:ext cx="4536504" cy="5760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115616" y="3861048"/>
            <a:ext cx="4536504" cy="5760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右大括号 5"/>
          <p:cNvSpPr/>
          <p:nvPr/>
        </p:nvSpPr>
        <p:spPr>
          <a:xfrm>
            <a:off x="5652120" y="3068960"/>
            <a:ext cx="576064" cy="1008112"/>
          </a:xfrm>
          <a:prstGeom prst="rightBrac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6240088" y="3356992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Overlapping part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19700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sz="quarter" idx="10"/>
          </p:nvPr>
        </p:nvSpPr>
        <p:spPr>
          <a:xfrm>
            <a:off x="0" y="1329892"/>
            <a:ext cx="7092280" cy="1912071"/>
          </a:xfrm>
        </p:spPr>
        <p:txBody>
          <a:bodyPr>
            <a:normAutofit/>
          </a:bodyPr>
          <a:lstStyle/>
          <a:p>
            <a:r>
              <a:rPr lang="en-US" altLang="zh-CN" dirty="0" err="1" smtClean="0"/>
              <a:t>Lambertson</a:t>
            </a:r>
            <a:r>
              <a:rPr lang="en-US" altLang="zh-CN" dirty="0" smtClean="0"/>
              <a:t> magnet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6225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191880" y="105352"/>
            <a:ext cx="7863798" cy="663575"/>
          </a:xfrm>
        </p:spPr>
        <p:txBody>
          <a:bodyPr/>
          <a:lstStyle/>
          <a:p>
            <a:r>
              <a:rPr lang="en-US" altLang="zh-CN" sz="3200" dirty="0" smtClean="0"/>
              <a:t>LSM requirements</a:t>
            </a:r>
            <a:endParaRPr lang="zh-CN" altLang="en-US" sz="3200" dirty="0"/>
          </a:p>
        </p:txBody>
      </p:sp>
      <p:graphicFrame>
        <p:nvGraphicFramePr>
          <p:cNvPr id="238" name="表格 2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5697992"/>
              </p:ext>
            </p:extLst>
          </p:nvPr>
        </p:nvGraphicFramePr>
        <p:xfrm>
          <a:off x="159663" y="1340768"/>
          <a:ext cx="8516794" cy="3919252"/>
        </p:xfrm>
        <a:graphic>
          <a:graphicData uri="http://schemas.openxmlformats.org/drawingml/2006/table">
            <a:tbl>
              <a:tblPr firstRow="1" firstCol="1" bandRow="1">
                <a:tableStyleId>{0660B408-B3CF-4A94-85FC-2B1E0A45F4A2}</a:tableStyleId>
              </a:tblPr>
              <a:tblGrid>
                <a:gridCol w="3613130"/>
                <a:gridCol w="691169"/>
                <a:gridCol w="1404182"/>
                <a:gridCol w="1440160"/>
                <a:gridCol w="1368153"/>
              </a:tblGrid>
              <a:tr h="0">
                <a:tc>
                  <a:txBody>
                    <a:bodyPr/>
                    <a:lstStyle/>
                    <a:p>
                      <a:pPr indent="21590" algn="l">
                        <a:spcAft>
                          <a:spcPts val="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</a:rPr>
                        <a:t>Parameters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仿宋_GB2312" panose="0201060903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Unit</a:t>
                      </a:r>
                      <a:endParaRPr lang="zh-CN" sz="1400" b="1" kern="100" dirty="0">
                        <a:solidFill>
                          <a:schemeClr val="lt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DR-LSM</a:t>
                      </a:r>
                      <a:endParaRPr lang="zh-CN" altLang="en-US" sz="14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BST-LEI-LSM</a:t>
                      </a:r>
                      <a:endParaRPr lang="zh-CN" altLang="en-US" sz="14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CR-LSM-2</a:t>
                      </a:r>
                      <a:endParaRPr lang="zh-CN" altLang="en-US" sz="14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19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400" b="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Quantity</a:t>
                      </a:r>
                      <a:r>
                        <a:rPr lang="en-US" altLang="zh-CN" sz="1400" b="0" kern="1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zh-CN" altLang="zh-CN" sz="1400" b="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altLang="zh-CN" sz="1400" b="0" kern="1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仿宋_GB2312" panose="02010609030101010101" pitchFamily="49" charset="-122"/>
                        </a:rPr>
                        <a:t>-</a:t>
                      </a:r>
                      <a:endParaRPr lang="zh-CN" sz="1400" b="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仿宋_GB2312" panose="0201060903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  <a:endParaRPr lang="zh-CN" altLang="en-US" sz="1400" b="0" kern="100" dirty="0" smtClean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  <a:endParaRPr lang="zh-CN" altLang="en-US" sz="1400" b="0" kern="100" dirty="0" smtClean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2×5</a:t>
                      </a:r>
                      <a:endParaRPr lang="zh-CN" altLang="en-US" sz="1400" b="0" kern="100" dirty="0" smtClean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195">
                <a:tc>
                  <a:txBody>
                    <a:bodyPr/>
                    <a:lstStyle/>
                    <a:p>
                      <a:pPr marR="95885" indent="21590" algn="l">
                        <a:spcAft>
                          <a:spcPts val="0"/>
                        </a:spcAft>
                      </a:pPr>
                      <a:r>
                        <a:rPr lang="en-US" altLang="zh-CN" sz="1400" b="0" kern="1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仿宋_GB2312" panose="02010609030101010101" pitchFamily="49" charset="-122"/>
                        </a:rPr>
                        <a:t>Energy</a:t>
                      </a:r>
                      <a:endParaRPr lang="zh-CN" sz="1400" b="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仿宋_GB2312" panose="02010609030101010101" pitchFamily="49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altLang="zh-CN" sz="1400" b="0" kern="1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仿宋_GB2312" panose="02010609030101010101" pitchFamily="49" charset="-122"/>
                        </a:rPr>
                        <a:t>GeV</a:t>
                      </a:r>
                      <a:endParaRPr lang="zh-CN" sz="1400" b="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仿宋_GB2312" panose="0201060903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altLang="zh-CN" sz="1400" b="0" kern="1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仿宋_GB2312" panose="02010609030101010101" pitchFamily="49" charset="-122"/>
                        </a:rPr>
                        <a:t>1.1</a:t>
                      </a:r>
                      <a:endParaRPr lang="zh-CN" sz="1400" b="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仿宋_GB2312" panose="02010609030101010101" pitchFamily="49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altLang="zh-CN" sz="1400" b="0" kern="1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仿宋_GB2312" panose="02010609030101010101" pitchFamily="49" charset="-122"/>
                        </a:rPr>
                        <a:t>10</a:t>
                      </a:r>
                      <a:endParaRPr lang="zh-CN" sz="1400" b="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仿宋_GB2312" panose="02010609030101010101" pitchFamily="49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altLang="zh-CN" sz="1400" b="0" kern="1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仿宋_GB2312" panose="02010609030101010101" pitchFamily="49" charset="-122"/>
                        </a:rPr>
                        <a:t>120</a:t>
                      </a:r>
                      <a:endParaRPr lang="zh-CN" sz="1400" b="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仿宋_GB2312" panose="02010609030101010101" pitchFamily="49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195">
                <a:tc>
                  <a:txBody>
                    <a:bodyPr/>
                    <a:lstStyle/>
                    <a:p>
                      <a:pPr marR="95885" indent="21590" algn="l">
                        <a:spcAft>
                          <a:spcPts val="0"/>
                        </a:spcAft>
                      </a:pPr>
                      <a:r>
                        <a:rPr lang="en-US" altLang="zh-CN" sz="1400" b="0" kern="100" baseline="0" dirty="0" smtClean="0">
                          <a:effectLst/>
                          <a:latin typeface="+mj-lt"/>
                        </a:rPr>
                        <a:t>D</a:t>
                      </a:r>
                      <a:r>
                        <a:rPr lang="en-US" altLang="zh-CN" sz="1400" b="0" kern="100" dirty="0" smtClean="0">
                          <a:effectLst/>
                          <a:latin typeface="+mj-lt"/>
                        </a:rPr>
                        <a:t>eflection angle</a:t>
                      </a:r>
                      <a:r>
                        <a:rPr lang="zh-CN" sz="1400" b="0" kern="100" dirty="0" smtClean="0">
                          <a:effectLst/>
                          <a:latin typeface="+mj-lt"/>
                        </a:rPr>
                        <a:t> </a:t>
                      </a:r>
                      <a:endParaRPr lang="zh-CN" sz="1400" b="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仿宋_GB2312" panose="02010609030101010101" pitchFamily="49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altLang="zh-CN" sz="1400" b="0" kern="100" dirty="0" err="1" smtClean="0">
                          <a:effectLst/>
                          <a:latin typeface="+mj-lt"/>
                        </a:rPr>
                        <a:t>mrad</a:t>
                      </a:r>
                      <a:endParaRPr lang="zh-CN" sz="1400" b="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仿宋_GB2312" panose="0201060903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altLang="zh-CN" sz="1400" b="0" kern="1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</a:rPr>
                        <a:t>120</a:t>
                      </a:r>
                      <a:endParaRPr lang="zh-CN" sz="1400" b="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仿宋_GB2312" panose="02010609030101010101" pitchFamily="49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altLang="zh-CN" sz="1400" b="0" kern="1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</a:rPr>
                        <a:t>22</a:t>
                      </a:r>
                      <a:endParaRPr lang="zh-CN" sz="1400" b="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仿宋_GB2312" panose="02010609030101010101" pitchFamily="49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altLang="zh-CN" sz="1400" b="0" kern="1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仿宋_GB2312" panose="02010609030101010101" pitchFamily="49" charset="-122"/>
                        </a:rPr>
                        <a:t>0.35</a:t>
                      </a:r>
                      <a:endParaRPr lang="zh-CN" sz="1400" b="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仿宋_GB2312" panose="02010609030101010101" pitchFamily="49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1346">
                <a:tc>
                  <a:txBody>
                    <a:bodyPr/>
                    <a:lstStyle/>
                    <a:p>
                      <a:pPr marR="95885" indent="21590" algn="l">
                        <a:spcAft>
                          <a:spcPts val="0"/>
                        </a:spcAft>
                      </a:pPr>
                      <a:r>
                        <a:rPr lang="en-US" altLang="zh-CN" sz="1400" b="0" kern="1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Insertion length</a:t>
                      </a:r>
                      <a:endParaRPr lang="zh-CN" sz="1400" b="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仿宋_GB2312" panose="0201060903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altLang="zh-CN" sz="1400" b="0" kern="1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</a:t>
                      </a:r>
                      <a:endParaRPr lang="zh-CN" sz="1400" b="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仿宋_GB2312" panose="0201060903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400" b="0" kern="1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0.5</a:t>
                      </a:r>
                      <a:endParaRPr lang="zh-CN" sz="1400" b="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仿宋_GB2312" panose="0201060903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400" b="0" kern="1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0.8</a:t>
                      </a:r>
                      <a:endParaRPr lang="zh-CN" sz="1400" b="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仿宋_GB2312" panose="0201060903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altLang="zh-CN" sz="1400" b="0" kern="1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仿宋_GB2312" panose="02010609030101010101" pitchFamily="49" charset="-122"/>
                        </a:rPr>
                        <a:t>1.75</a:t>
                      </a:r>
                      <a:endParaRPr lang="zh-CN" sz="1400" b="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仿宋_GB2312" panose="0201060903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571">
                <a:tc>
                  <a:txBody>
                    <a:bodyPr/>
                    <a:lstStyle/>
                    <a:p>
                      <a:pPr marR="95885" indent="21590" algn="l">
                        <a:spcAft>
                          <a:spcPts val="0"/>
                        </a:spcAft>
                      </a:pPr>
                      <a:r>
                        <a:rPr lang="en-US" altLang="zh-CN" sz="1400" b="0" kern="1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Magnetic field strength</a:t>
                      </a:r>
                      <a:r>
                        <a:rPr lang="en-US" altLang="zh-CN" sz="1400" b="0" kern="1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altLang="zh-CN" sz="1400" b="0" kern="1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for injected/extracted</a:t>
                      </a:r>
                      <a:r>
                        <a:rPr lang="en-US" altLang="zh-CN" sz="1400" b="0" kern="1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beam</a:t>
                      </a:r>
                      <a:endParaRPr lang="zh-CN" sz="1400" b="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仿宋_GB2312" panose="0201060903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altLang="zh-CN" sz="1400" b="0" kern="1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</a:t>
                      </a:r>
                      <a:endParaRPr lang="zh-CN" sz="1400" b="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仿宋_GB2312" panose="0201060903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altLang="zh-CN" sz="1400" b="0" kern="1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</a:rPr>
                        <a:t>0.883</a:t>
                      </a:r>
                      <a:endParaRPr lang="zh-CN" sz="1400" b="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仿宋_GB2312" panose="0201060903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altLang="zh-CN" sz="1400" b="0" kern="1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</a:rPr>
                        <a:t>0.9175</a:t>
                      </a:r>
                      <a:endParaRPr lang="zh-CN" sz="1400" b="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仿宋_GB2312" panose="0201060903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altLang="zh-CN" sz="1400" b="0" kern="1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仿宋_GB2312" panose="02010609030101010101" pitchFamily="49" charset="-122"/>
                        </a:rPr>
                        <a:t>0.08</a:t>
                      </a:r>
                      <a:endParaRPr lang="zh-CN" sz="1400" b="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仿宋_GB2312" panose="0201060903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1801">
                <a:tc>
                  <a:txBody>
                    <a:bodyPr/>
                    <a:lstStyle/>
                    <a:p>
                      <a:pPr marR="95885" indent="21590" algn="l">
                        <a:spcAft>
                          <a:spcPts val="0"/>
                        </a:spcAft>
                      </a:pPr>
                      <a:r>
                        <a:rPr lang="en-US" altLang="zh-CN" sz="1400" b="0" kern="10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Min.</a:t>
                      </a:r>
                      <a:r>
                        <a:rPr lang="en-US" altLang="zh-CN" sz="1400" b="0" kern="100" baseline="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altLang="zh-CN" sz="1400" b="0" kern="10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Septum thickness</a:t>
                      </a:r>
                      <a:r>
                        <a:rPr lang="zh-CN" sz="1400" b="0" kern="10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（</a:t>
                      </a:r>
                      <a:r>
                        <a:rPr lang="en-US" altLang="zh-CN" sz="1400" b="0" kern="10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including septum</a:t>
                      </a:r>
                      <a:r>
                        <a:rPr lang="en-US" altLang="zh-CN" sz="1400" b="0" kern="100" baseline="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 board, inj./ext. beam pipe wall, installation gap)</a:t>
                      </a:r>
                      <a:endParaRPr lang="zh-CN" sz="1400" b="0" kern="100" dirty="0">
                        <a:solidFill>
                          <a:srgbClr val="FF0000"/>
                        </a:solidFill>
                        <a:effectLst/>
                        <a:latin typeface="+mj-lt"/>
                        <a:ea typeface="仿宋_GB2312" panose="0201060903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altLang="zh-CN" sz="1400" b="0" kern="10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mm</a:t>
                      </a:r>
                      <a:endParaRPr lang="zh-CN" sz="1400" b="0" kern="100" dirty="0">
                        <a:solidFill>
                          <a:srgbClr val="FF0000"/>
                        </a:solidFill>
                        <a:effectLst/>
                        <a:latin typeface="+mj-lt"/>
                        <a:ea typeface="仿宋_GB2312" panose="0201060903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altLang="zh-CN" sz="1400" b="0" kern="10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</a:rPr>
                        <a:t>3.5</a:t>
                      </a:r>
                      <a:endParaRPr lang="zh-CN" sz="1400" b="0" kern="100" dirty="0">
                        <a:solidFill>
                          <a:srgbClr val="FF0000"/>
                        </a:solidFill>
                        <a:effectLst/>
                        <a:latin typeface="+mj-lt"/>
                        <a:ea typeface="仿宋_GB2312" panose="0201060903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altLang="zh-CN" sz="1400" b="0" kern="10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</a:rPr>
                        <a:t>5.5</a:t>
                      </a:r>
                      <a:endParaRPr lang="zh-CN" sz="1400" b="0" kern="100" dirty="0">
                        <a:solidFill>
                          <a:srgbClr val="FF0000"/>
                        </a:solidFill>
                        <a:effectLst/>
                        <a:latin typeface="+mj-lt"/>
                        <a:ea typeface="仿宋_GB2312" panose="0201060903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altLang="zh-CN" sz="1400" b="0" kern="10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仿宋_GB2312" panose="02010609030101010101" pitchFamily="49" charset="-122"/>
                        </a:rPr>
                        <a:t>2</a:t>
                      </a:r>
                      <a:endParaRPr lang="zh-CN" sz="1400" b="0" kern="100" dirty="0">
                        <a:solidFill>
                          <a:srgbClr val="FF0000"/>
                        </a:solidFill>
                        <a:effectLst/>
                        <a:latin typeface="+mj-lt"/>
                        <a:ea typeface="仿宋_GB2312" panose="0201060903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014">
                <a:tc>
                  <a:txBody>
                    <a:bodyPr/>
                    <a:lstStyle/>
                    <a:p>
                      <a:pPr marR="95885" indent="21590" algn="l">
                        <a:spcAft>
                          <a:spcPts val="0"/>
                        </a:spcAft>
                      </a:pPr>
                      <a:r>
                        <a:rPr lang="en-US" altLang="zh-CN" sz="1400" b="0" kern="100" dirty="0" smtClean="0">
                          <a:effectLst/>
                          <a:latin typeface="+mj-lt"/>
                        </a:rPr>
                        <a:t>Field uniformity</a:t>
                      </a:r>
                      <a:endParaRPr lang="zh-CN" sz="1400" b="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仿宋_GB2312" panose="0201060903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altLang="zh-CN" sz="1400" b="0" kern="1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仿宋_GB2312" panose="02010609030101010101" pitchFamily="49" charset="-122"/>
                        </a:rPr>
                        <a:t>-</a:t>
                      </a:r>
                      <a:endParaRPr lang="zh-CN" sz="1400" b="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仿宋_GB2312" panose="0201060903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altLang="zh-CN" sz="1400" b="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&lt;±0.05%</a:t>
                      </a:r>
                      <a:endParaRPr lang="zh-CN" altLang="zh-CN" sz="14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仿宋_GB2312" panose="02010609030101010101" pitchFamily="49" charset="-122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altLang="zh-CN" sz="1400" b="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&lt;±0.02%</a:t>
                      </a:r>
                      <a:endParaRPr lang="zh-CN" altLang="zh-CN" sz="14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仿宋_GB2312" panose="02010609030101010101" pitchFamily="49" charset="-122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&lt;±0.05%</a:t>
                      </a:r>
                      <a:endParaRPr lang="zh-CN" altLang="zh-CN" sz="1400" b="0" kern="1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仿宋_GB2312" panose="02010609030101010101" pitchFamily="49" charset="-122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347">
                <a:tc>
                  <a:txBody>
                    <a:bodyPr/>
                    <a:lstStyle/>
                    <a:p>
                      <a:pPr marR="95885" indent="21590" algn="l">
                        <a:spcAft>
                          <a:spcPts val="0"/>
                        </a:spcAft>
                      </a:pPr>
                      <a:r>
                        <a:rPr lang="en-US" altLang="zh-CN" sz="1400" b="0" kern="1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仿宋_GB2312" panose="02010609030101010101" pitchFamily="49" charset="-122"/>
                        </a:rPr>
                        <a:t>Leakage field</a:t>
                      </a:r>
                      <a:endParaRPr lang="zh-CN" sz="1400" b="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仿宋_GB2312" panose="0201060903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altLang="zh-CN" sz="1400" b="0" kern="1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仿宋_GB2312" panose="02010609030101010101" pitchFamily="49" charset="-122"/>
                        </a:rPr>
                        <a:t>-</a:t>
                      </a:r>
                      <a:endParaRPr lang="zh-CN" sz="1400" b="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仿宋_GB2312" panose="0201060903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1400" b="0" kern="100" dirty="0" smtClean="0">
                          <a:effectLst/>
                        </a:rPr>
                        <a:t>≤</a:t>
                      </a:r>
                      <a:r>
                        <a:rPr lang="en-US" altLang="zh-CN" sz="1400" b="0" kern="100" dirty="0" smtClean="0">
                          <a:effectLst/>
                        </a:rPr>
                        <a:t>1</a:t>
                      </a:r>
                      <a:r>
                        <a:rPr lang="zh-CN" altLang="zh-CN" sz="1400" b="0" kern="100" dirty="0" smtClean="0">
                          <a:effectLst/>
                        </a:rPr>
                        <a:t>×</a:t>
                      </a:r>
                      <a:r>
                        <a:rPr lang="en-US" altLang="zh-CN" sz="1400" b="0" kern="100" dirty="0" smtClean="0">
                          <a:effectLst/>
                        </a:rPr>
                        <a:t>10</a:t>
                      </a:r>
                      <a:r>
                        <a:rPr lang="en-US" altLang="zh-CN" sz="1400" b="0" kern="100" baseline="30000" dirty="0" smtClean="0">
                          <a:effectLst/>
                        </a:rPr>
                        <a:t>-3</a:t>
                      </a:r>
                      <a:endParaRPr lang="zh-CN" altLang="zh-CN" sz="1400" b="0" kern="1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1400" b="0" kern="100" dirty="0" smtClean="0">
                          <a:effectLst/>
                        </a:rPr>
                        <a:t>≤</a:t>
                      </a:r>
                      <a:r>
                        <a:rPr lang="en-US" altLang="zh-CN" sz="1400" b="0" kern="100" dirty="0" smtClean="0">
                          <a:effectLst/>
                        </a:rPr>
                        <a:t>1</a:t>
                      </a:r>
                      <a:r>
                        <a:rPr lang="zh-CN" altLang="zh-CN" sz="1400" b="0" kern="100" dirty="0" smtClean="0">
                          <a:effectLst/>
                        </a:rPr>
                        <a:t>×</a:t>
                      </a:r>
                      <a:r>
                        <a:rPr lang="en-US" altLang="zh-CN" sz="1400" b="0" kern="100" dirty="0" smtClean="0">
                          <a:effectLst/>
                        </a:rPr>
                        <a:t>10</a:t>
                      </a:r>
                      <a:r>
                        <a:rPr lang="en-US" altLang="zh-CN" sz="1400" b="0" kern="100" baseline="30000" dirty="0" smtClean="0">
                          <a:effectLst/>
                        </a:rPr>
                        <a:t>-3</a:t>
                      </a:r>
                      <a:endParaRPr lang="zh-CN" altLang="zh-CN" sz="1400" b="0" kern="1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1400" b="0" kern="100" dirty="0" smtClean="0">
                          <a:effectLst/>
                        </a:rPr>
                        <a:t>≤</a:t>
                      </a:r>
                      <a:r>
                        <a:rPr lang="en-US" altLang="zh-CN" sz="1400" b="0" kern="100" dirty="0" smtClean="0">
                          <a:effectLst/>
                        </a:rPr>
                        <a:t>1</a:t>
                      </a:r>
                      <a:r>
                        <a:rPr lang="zh-CN" altLang="zh-CN" sz="1400" b="0" kern="100" dirty="0" smtClean="0">
                          <a:effectLst/>
                        </a:rPr>
                        <a:t>×</a:t>
                      </a:r>
                      <a:r>
                        <a:rPr lang="en-US" altLang="zh-CN" sz="1400" b="0" kern="100" dirty="0" smtClean="0">
                          <a:effectLst/>
                        </a:rPr>
                        <a:t>10</a:t>
                      </a:r>
                      <a:r>
                        <a:rPr lang="en-US" altLang="zh-CN" sz="1400" b="0" kern="100" baseline="30000" dirty="0" smtClean="0">
                          <a:effectLst/>
                        </a:rPr>
                        <a:t>-3</a:t>
                      </a:r>
                      <a:endParaRPr lang="zh-CN" altLang="zh-CN" sz="1400" b="0" kern="1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347">
                <a:tc>
                  <a:txBody>
                    <a:bodyPr/>
                    <a:lstStyle/>
                    <a:p>
                      <a:pPr marR="95885" indent="21590" algn="l">
                        <a:spcAft>
                          <a:spcPts val="0"/>
                        </a:spcAft>
                      </a:pPr>
                      <a:r>
                        <a:rPr lang="en-US" altLang="zh-CN" sz="1400" b="0" kern="100" dirty="0" smtClean="0">
                          <a:effectLst/>
                          <a:latin typeface="+mj-lt"/>
                        </a:rPr>
                        <a:t>Clearance of stored</a:t>
                      </a:r>
                      <a:r>
                        <a:rPr lang="en-US" altLang="zh-CN" sz="1400" b="0" kern="100" baseline="0" dirty="0" smtClean="0">
                          <a:effectLst/>
                          <a:latin typeface="+mj-lt"/>
                        </a:rPr>
                        <a:t> beam at </a:t>
                      </a:r>
                      <a:r>
                        <a:rPr lang="en-US" altLang="zh-CN" sz="1400" b="0" kern="100" baseline="0" dirty="0" err="1" smtClean="0">
                          <a:effectLst/>
                          <a:latin typeface="+mj-lt"/>
                        </a:rPr>
                        <a:t>lambertson</a:t>
                      </a:r>
                      <a:r>
                        <a:rPr lang="zh-CN" sz="1400" b="0" kern="100" dirty="0" smtClean="0">
                          <a:effectLst/>
                          <a:latin typeface="+mj-lt"/>
                        </a:rPr>
                        <a:t>（</a:t>
                      </a:r>
                      <a:r>
                        <a:rPr lang="en-US" sz="1400" b="0" kern="100" dirty="0">
                          <a:effectLst/>
                          <a:latin typeface="+mj-lt"/>
                        </a:rPr>
                        <a:t>H</a:t>
                      </a:r>
                      <a:r>
                        <a:rPr lang="en-US" sz="1400" b="0" kern="100" dirty="0">
                          <a:effectLst/>
                          <a:latin typeface="+mj-lt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sz="1400" b="0" kern="100" dirty="0">
                          <a:effectLst/>
                          <a:latin typeface="+mj-lt"/>
                        </a:rPr>
                        <a:t>V</a:t>
                      </a:r>
                      <a:r>
                        <a:rPr lang="zh-CN" sz="1400" b="0" kern="100" dirty="0">
                          <a:effectLst/>
                          <a:latin typeface="+mj-lt"/>
                        </a:rPr>
                        <a:t>） </a:t>
                      </a:r>
                      <a:r>
                        <a:rPr lang="zh-CN" sz="1400" b="0" kern="100" dirty="0" smtClean="0">
                          <a:effectLst/>
                          <a:latin typeface="+mj-lt"/>
                        </a:rPr>
                        <a:t>（</a:t>
                      </a:r>
                      <a:r>
                        <a:rPr lang="en-US" altLang="zh-CN" sz="1400" b="0" kern="100" dirty="0" smtClean="0">
                          <a:effectLst/>
                          <a:latin typeface="+mj-lt"/>
                        </a:rPr>
                        <a:t>refer to stored beam orbit</a:t>
                      </a:r>
                      <a:r>
                        <a:rPr lang="zh-CN" sz="1400" b="0" kern="100" dirty="0" smtClean="0">
                          <a:effectLst/>
                          <a:latin typeface="+mj-lt"/>
                        </a:rPr>
                        <a:t>）</a:t>
                      </a:r>
                      <a:endParaRPr lang="zh-CN" sz="1400" b="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仿宋_GB2312" panose="0201060903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altLang="zh-CN" sz="1400" b="0" kern="100" dirty="0" smtClean="0">
                          <a:effectLst/>
                          <a:latin typeface="+mj-lt"/>
                        </a:rPr>
                        <a:t>mm</a:t>
                      </a:r>
                      <a:endParaRPr lang="zh-CN" sz="1400" b="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仿宋_GB2312" panose="0201060903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400" b="0" kern="100" dirty="0" smtClean="0">
                          <a:effectLst/>
                          <a:latin typeface="+mj-lt"/>
                          <a:sym typeface="Symbol" panose="05050102010706020507" pitchFamily="18" charset="2"/>
                        </a:rPr>
                        <a:t>36.422</a:t>
                      </a:r>
                      <a:endParaRPr lang="zh-CN" sz="1400" b="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仿宋_GB2312" panose="0201060903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400" b="0" kern="100" dirty="0" smtClean="0">
                          <a:effectLst/>
                          <a:latin typeface="+mj-lt"/>
                          <a:sym typeface="Symbol" panose="05050102010706020507" pitchFamily="18" charset="2"/>
                        </a:rPr>
                        <a:t>3050</a:t>
                      </a:r>
                      <a:endParaRPr lang="zh-CN" sz="1400" b="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仿宋_GB2312" panose="0201060903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altLang="zh-CN" sz="1400" b="0" kern="1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仿宋_GB2312" panose="02010609030101010101" pitchFamily="49" charset="-122"/>
                        </a:rPr>
                        <a:t>-</a:t>
                      </a:r>
                      <a:endParaRPr lang="zh-CN" sz="1400" b="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仿宋_GB2312" panose="0201060903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1709">
                <a:tc>
                  <a:txBody>
                    <a:bodyPr/>
                    <a:lstStyle/>
                    <a:p>
                      <a:pPr marR="95885" indent="21590" algn="l">
                        <a:spcAft>
                          <a:spcPts val="0"/>
                        </a:spcAft>
                      </a:pPr>
                      <a:r>
                        <a:rPr lang="en-US" altLang="zh-CN" sz="1400" b="0" kern="100" dirty="0" smtClean="0">
                          <a:effectLst/>
                          <a:latin typeface="+mj-lt"/>
                        </a:rPr>
                        <a:t>Clearance of </a:t>
                      </a:r>
                      <a:r>
                        <a:rPr lang="en-US" altLang="zh-CN" sz="1400" b="0" kern="100" dirty="0" err="1" smtClean="0">
                          <a:effectLst/>
                          <a:latin typeface="+mj-lt"/>
                        </a:rPr>
                        <a:t>inj</a:t>
                      </a:r>
                      <a:r>
                        <a:rPr lang="en-US" altLang="zh-CN" sz="1400" b="0" kern="100" dirty="0" smtClean="0">
                          <a:effectLst/>
                          <a:latin typeface="+mj-lt"/>
                        </a:rPr>
                        <a:t>.&amp;ext.</a:t>
                      </a:r>
                      <a:r>
                        <a:rPr lang="en-US" altLang="zh-CN" sz="1400" b="0" kern="100" baseline="0" dirty="0" smtClean="0">
                          <a:effectLst/>
                          <a:latin typeface="+mj-lt"/>
                        </a:rPr>
                        <a:t> beam at </a:t>
                      </a:r>
                      <a:r>
                        <a:rPr lang="en-US" altLang="zh-CN" sz="1400" b="0" kern="100" baseline="0" dirty="0" err="1" smtClean="0">
                          <a:effectLst/>
                          <a:latin typeface="+mj-lt"/>
                        </a:rPr>
                        <a:t>lambertson</a:t>
                      </a:r>
                      <a:r>
                        <a:rPr lang="zh-CN" sz="1400" b="0" kern="100" dirty="0" smtClean="0">
                          <a:effectLst/>
                          <a:latin typeface="+mj-lt"/>
                        </a:rPr>
                        <a:t>（</a:t>
                      </a:r>
                      <a:r>
                        <a:rPr lang="en-US" sz="1400" b="0" kern="100" dirty="0">
                          <a:effectLst/>
                          <a:latin typeface="+mj-lt"/>
                        </a:rPr>
                        <a:t>H</a:t>
                      </a:r>
                      <a:r>
                        <a:rPr lang="en-US" sz="1400" b="0" kern="100" dirty="0">
                          <a:effectLst/>
                          <a:latin typeface="+mj-lt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sz="1400" b="0" kern="100" dirty="0">
                          <a:effectLst/>
                          <a:latin typeface="+mj-lt"/>
                        </a:rPr>
                        <a:t>V</a:t>
                      </a:r>
                      <a:r>
                        <a:rPr lang="zh-CN" sz="1400" b="0" kern="100" dirty="0" smtClean="0">
                          <a:effectLst/>
                          <a:latin typeface="+mj-lt"/>
                        </a:rPr>
                        <a:t>）（</a:t>
                      </a:r>
                      <a:r>
                        <a:rPr lang="en-US" altLang="zh-CN" sz="1400" b="0" kern="100" dirty="0" smtClean="0">
                          <a:effectLst/>
                          <a:latin typeface="+mj-lt"/>
                        </a:rPr>
                        <a:t>refer to </a:t>
                      </a:r>
                      <a:r>
                        <a:rPr lang="en-US" altLang="zh-CN" sz="1400" b="0" kern="100" dirty="0" err="1" smtClean="0">
                          <a:effectLst/>
                          <a:latin typeface="+mj-lt"/>
                        </a:rPr>
                        <a:t>inj</a:t>
                      </a:r>
                      <a:r>
                        <a:rPr lang="en-US" altLang="zh-CN" sz="1400" b="0" kern="100" dirty="0" smtClean="0">
                          <a:effectLst/>
                          <a:latin typeface="+mj-lt"/>
                        </a:rPr>
                        <a:t>.&amp;ext. beam orbit</a:t>
                      </a:r>
                      <a:r>
                        <a:rPr lang="zh-CN" sz="1400" b="0" kern="100" dirty="0" smtClean="0">
                          <a:effectLst/>
                          <a:latin typeface="+mj-lt"/>
                        </a:rPr>
                        <a:t>）</a:t>
                      </a:r>
                      <a:endParaRPr lang="zh-CN" sz="1400" b="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仿宋_GB2312" panose="0201060903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altLang="zh-CN" sz="1400" b="0" kern="100" dirty="0" smtClean="0">
                          <a:effectLst/>
                          <a:latin typeface="+mj-lt"/>
                        </a:rPr>
                        <a:t>mm</a:t>
                      </a:r>
                      <a:endParaRPr lang="zh-CN" sz="1400" b="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仿宋_GB2312" panose="0201060903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400" b="0" kern="100" dirty="0" smtClean="0">
                          <a:effectLst/>
                          <a:latin typeface="+mj-lt"/>
                          <a:sym typeface="Symbol" panose="05050102010706020507" pitchFamily="18" charset="2"/>
                        </a:rPr>
                        <a:t>2211</a:t>
                      </a:r>
                      <a:endParaRPr lang="zh-CN" sz="1400" b="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仿宋_GB2312" panose="0201060903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400" b="0" kern="100" dirty="0" smtClean="0">
                          <a:effectLst/>
                          <a:latin typeface="+mj-lt"/>
                          <a:sym typeface="Symbol" panose="05050102010706020507" pitchFamily="18" charset="2"/>
                        </a:rPr>
                        <a:t>1829</a:t>
                      </a:r>
                      <a:endParaRPr lang="zh-CN" sz="1400" b="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仿宋_GB2312" panose="0201060903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altLang="zh-CN" sz="1400" b="0" kern="1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仿宋_GB2312" panose="02010609030101010101" pitchFamily="49" charset="-122"/>
                        </a:rPr>
                        <a:t>-</a:t>
                      </a:r>
                      <a:endParaRPr lang="zh-CN" sz="1400" b="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仿宋_GB2312" panose="0201060903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528">
                <a:tc>
                  <a:txBody>
                    <a:bodyPr/>
                    <a:lstStyle/>
                    <a:p>
                      <a:pPr marR="95885" indent="21590" algn="l">
                        <a:spcAft>
                          <a:spcPts val="0"/>
                        </a:spcAft>
                      </a:pPr>
                      <a:r>
                        <a:rPr lang="en-US" altLang="zh-CN" sz="1400" b="0" kern="1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仿宋_GB2312" panose="02010609030101010101" pitchFamily="49" charset="-122"/>
                        </a:rPr>
                        <a:t>Physical</a:t>
                      </a:r>
                      <a:r>
                        <a:rPr lang="en-US" altLang="zh-CN" sz="1400" b="0" kern="1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仿宋_GB2312" panose="02010609030101010101" pitchFamily="49" charset="-122"/>
                        </a:rPr>
                        <a:t> aperture of stored beam vacuum chamber</a:t>
                      </a:r>
                      <a:endParaRPr lang="zh-CN" sz="1400" b="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仿宋_GB2312" panose="0201060903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altLang="zh-CN" sz="1400" b="0" kern="1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仿宋_GB2312" panose="02010609030101010101" pitchFamily="49" charset="-122"/>
                        </a:rPr>
                        <a:t>mm</a:t>
                      </a:r>
                      <a:endParaRPr lang="zh-CN" sz="1400" b="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仿宋_GB2312" panose="0201060903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altLang="zh-CN" sz="1400" b="0" kern="1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仿宋_GB2312" panose="02010609030101010101" pitchFamily="49" charset="-122"/>
                        </a:rPr>
                        <a:t>22</a:t>
                      </a:r>
                      <a:r>
                        <a:rPr lang="en-US" altLang="zh-CN" sz="1400" b="0" kern="1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22</a:t>
                      </a:r>
                      <a:endParaRPr lang="zh-CN" sz="1400" b="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仿宋_GB2312" panose="0201060903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altLang="zh-CN" sz="1400" b="0" kern="1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仿宋_GB2312" panose="02010609030101010101" pitchFamily="49" charset="-122"/>
                        </a:rPr>
                        <a:t>55</a:t>
                      </a:r>
                      <a:r>
                        <a:rPr lang="en-US" altLang="zh-CN" sz="1400" b="0" kern="1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55</a:t>
                      </a:r>
                      <a:endParaRPr lang="zh-CN" sz="1400" b="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仿宋_GB2312" panose="0201060903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75</a:t>
                      </a:r>
                      <a:r>
                        <a:rPr lang="en-US" altLang="zh-CN" sz="1400" kern="10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altLang="zh-CN" sz="1400" kern="1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56</a:t>
                      </a:r>
                      <a:endParaRPr lang="zh-CN" sz="1400" b="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仿宋_GB2312" panose="02010609030101010101" pitchFamily="49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55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st HEPS-TF IAC Meeting-final">
  <a:themeElements>
    <a:clrScheme name="框架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HEPSTF">
      <a:majorFont>
        <a:latin typeface="Times New Roman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框架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st HEPS-TF IAC Meeting-final" id="{2BBD9EC8-0ADC-461D-96D6-0B51FC7B964C}" vid="{3E249EE4-7C67-44D0-9662-037B5FB9A45E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1st HEPS-TF IAC Meeting-final</Template>
  <TotalTime>46363</TotalTime>
  <Words>3137</Words>
  <Application>Microsoft Office PowerPoint</Application>
  <PresentationFormat>全屏显示(4:3)</PresentationFormat>
  <Paragraphs>1041</Paragraphs>
  <Slides>43</Slides>
  <Notes>8</Notes>
  <HiddenSlides>0</HiddenSlides>
  <MMClips>0</MMClips>
  <ScaleCrop>false</ScaleCrop>
  <HeadingPairs>
    <vt:vector size="8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43</vt:i4>
      </vt:variant>
    </vt:vector>
  </HeadingPairs>
  <TitlesOfParts>
    <vt:vector size="60" baseType="lpstr">
      <vt:lpstr>等线</vt:lpstr>
      <vt:lpstr>仿宋_GB2312</vt:lpstr>
      <vt:lpstr>黑体</vt:lpstr>
      <vt:lpstr>楷体</vt:lpstr>
      <vt:lpstr>宋体</vt:lpstr>
      <vt:lpstr>微软雅黑</vt:lpstr>
      <vt:lpstr>Arial</vt:lpstr>
      <vt:lpstr>Calibri</vt:lpstr>
      <vt:lpstr>Calibri Light</vt:lpstr>
      <vt:lpstr>Cambria Math</vt:lpstr>
      <vt:lpstr>Rockwell Extra Bold</vt:lpstr>
      <vt:lpstr>Symbol</vt:lpstr>
      <vt:lpstr>Times New Roman</vt:lpstr>
      <vt:lpstr>Wingdings</vt:lpstr>
      <vt:lpstr>Wingdings 2</vt:lpstr>
      <vt:lpstr>1st HEPS-TF IAC Meeting-final</vt:lpstr>
      <vt:lpstr>公式</vt:lpstr>
      <vt:lpstr>The consideration and status of the Injection/Extraction hardware</vt:lpstr>
      <vt:lpstr>Outline</vt:lpstr>
      <vt:lpstr>PowerPoint 演示文稿</vt:lpstr>
      <vt:lpstr>Layout of the accelerator complex </vt:lpstr>
      <vt:lpstr>CEPC injection and extraction systems</vt:lpstr>
      <vt:lpstr>Main types of inj.&amp;ext. hardware</vt:lpstr>
      <vt:lpstr>Hardware R&amp;D plan</vt:lpstr>
      <vt:lpstr>PowerPoint 演示文稿</vt:lpstr>
      <vt:lpstr>LSM requirements</vt:lpstr>
      <vt:lpstr>DR and BST LE inj.</vt:lpstr>
      <vt:lpstr>LSM physics design for DR</vt:lpstr>
      <vt:lpstr>3D simulation</vt:lpstr>
      <vt:lpstr>LSM physics design for BST LE-Inj.</vt:lpstr>
      <vt:lpstr>3D simulation</vt:lpstr>
      <vt:lpstr>LSM prototype for HEPS BST </vt:lpstr>
      <vt:lpstr>PowerPoint 演示文稿</vt:lpstr>
      <vt:lpstr>DR inj./ext. kicker design parameters </vt:lpstr>
      <vt:lpstr>Magnet physics design</vt:lpstr>
      <vt:lpstr>Slotted-pipe kicker engineer design</vt:lpstr>
      <vt:lpstr>Prototype kicker for HEPS BST </vt:lpstr>
      <vt:lpstr>250ns-fast kicker pulser design</vt:lpstr>
      <vt:lpstr>First switching cell prototype test  </vt:lpstr>
      <vt:lpstr>Pulser prototype assembly</vt:lpstr>
      <vt:lpstr>PowerPoint 演示文稿</vt:lpstr>
      <vt:lpstr>BST EXT kicker design parameters </vt:lpstr>
      <vt:lpstr>Kicker magnet physics design</vt:lpstr>
      <vt:lpstr>PowerPoint 演示文稿</vt:lpstr>
      <vt:lpstr>Novel half-sine wave pulser</vt:lpstr>
      <vt:lpstr>Delay-line dipole kicker system</vt:lpstr>
      <vt:lpstr>Dual-C type delay-line dipole kicker design</vt:lpstr>
      <vt:lpstr>Trapezoid wave pulser</vt:lpstr>
      <vt:lpstr>Ceramic vacuum chamber</vt:lpstr>
      <vt:lpstr>Magnetron sputtering coating prepare</vt:lpstr>
      <vt:lpstr>Film pattern study</vt:lpstr>
      <vt:lpstr>Parts of simulation result</vt:lpstr>
      <vt:lpstr>Delay-line Nonlinear Kicker (NLK)</vt:lpstr>
      <vt:lpstr>Delay-line NLK preliminary design</vt:lpstr>
      <vt:lpstr>Summary</vt:lpstr>
      <vt:lpstr>PowerPoint 演示文稿</vt:lpstr>
      <vt:lpstr>abstract</vt:lpstr>
      <vt:lpstr>PowerPoint 演示文稿</vt:lpstr>
      <vt:lpstr>Booster Ring</vt:lpstr>
      <vt:lpstr>Collider ring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chenjh</dc:creator>
  <cp:lastModifiedBy>reviewer</cp:lastModifiedBy>
  <cp:revision>1989</cp:revision>
  <dcterms:created xsi:type="dcterms:W3CDTF">2016-11-24T01:01:14Z</dcterms:created>
  <dcterms:modified xsi:type="dcterms:W3CDTF">2021-10-28T00:53:51Z</dcterms:modified>
</cp:coreProperties>
</file>