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1166" r:id="rId2"/>
    <p:sldId id="489" r:id="rId3"/>
    <p:sldId id="1205" r:id="rId4"/>
    <p:sldId id="1215" r:id="rId5"/>
    <p:sldId id="1213" r:id="rId6"/>
    <p:sldId id="1219" r:id="rId7"/>
    <p:sldId id="1225" r:id="rId8"/>
    <p:sldId id="1224" r:id="rId9"/>
    <p:sldId id="1230" r:id="rId10"/>
    <p:sldId id="1231" r:id="rId11"/>
    <p:sldId id="1203" r:id="rId12"/>
    <p:sldId id="1220" r:id="rId13"/>
    <p:sldId id="1210" r:id="rId14"/>
    <p:sldId id="1228" r:id="rId15"/>
    <p:sldId id="1226" r:id="rId16"/>
    <p:sldId id="1222" r:id="rId17"/>
    <p:sldId id="121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huaqiao ZHANG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9" autoAdjust="0"/>
    <p:restoredTop sz="94603" autoAdjust="0"/>
  </p:normalViewPr>
  <p:slideViewPr>
    <p:cSldViewPr snapToGrid="0" snapToObjects="1">
      <p:cViewPr>
        <p:scale>
          <a:sx n="78" d="100"/>
          <a:sy n="78" d="100"/>
        </p:scale>
        <p:origin x="2568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60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A0A9-D31D-DD41-87C5-686D8527E673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427F4-95AF-9048-8CF2-EA16D9D8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5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27A8-22B9-034D-AA1B-B6AEE2569E58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2114-1F29-8542-B558-DE108DD0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7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3E46F-A7E3-E346-AB4D-CB98B0B213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56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2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4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 userDrawn="1"/>
        </p:nvSpPr>
        <p:spPr bwMode="auto">
          <a:xfrm>
            <a:off x="32989" y="6387353"/>
            <a:ext cx="9144000" cy="47064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7"/>
          <p:cNvSpPr>
            <a:spLocks/>
          </p:cNvSpPr>
          <p:nvPr userDrawn="1"/>
        </p:nvSpPr>
        <p:spPr bwMode="auto">
          <a:xfrm>
            <a:off x="0" y="1"/>
            <a:ext cx="9144000" cy="127046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0364" y="6445973"/>
            <a:ext cx="2362489" cy="3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3F3FF"/>
                    </a:gs>
                    <a:gs pos="100000">
                      <a:srgbClr val="CDCD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7" tIns="45693" rIns="91387" bIns="45693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1615" algn="r"/>
              </a:tabLst>
              <a:defRPr/>
            </a:pPr>
            <a:r>
              <a:rPr lang="en-US" altLang="zh-CN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Oct. 13, 2021</a:t>
            </a:r>
            <a:endParaRPr lang="en-US" dirty="0">
              <a:solidFill>
                <a:srgbClr val="3333CC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5749" y="6413967"/>
            <a:ext cx="1066511" cy="376798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724E99C-43B4-1049-9341-75BB63957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7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AEBE-12DE-9C49-A23B-4C00E6B0C0B7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815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04DE-26BD-1F4C-B9B3-633EC119B0A4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818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2353"/>
            <a:ext cx="9144000" cy="58858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9A8C-5399-C24D-ADAD-27EE22BEEC5E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313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3" indent="0">
              <a:buNone/>
              <a:defRPr sz="1800"/>
            </a:lvl2pPr>
            <a:lvl3pPr marL="913865" indent="0">
              <a:buNone/>
              <a:defRPr sz="1600"/>
            </a:lvl3pPr>
            <a:lvl4pPr marL="1370799" indent="0">
              <a:buNone/>
              <a:defRPr sz="1400"/>
            </a:lvl4pPr>
            <a:lvl5pPr marL="1827731" indent="0">
              <a:buNone/>
              <a:defRPr sz="1400"/>
            </a:lvl5pPr>
            <a:lvl6pPr marL="2284665" indent="0">
              <a:buNone/>
              <a:defRPr sz="1400"/>
            </a:lvl6pPr>
            <a:lvl7pPr marL="2741596" indent="0">
              <a:buNone/>
              <a:defRPr sz="1400"/>
            </a:lvl7pPr>
            <a:lvl8pPr marL="3198530" indent="0">
              <a:buNone/>
              <a:defRPr sz="1400"/>
            </a:lvl8pPr>
            <a:lvl9pPr marL="36554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F04E-BD2F-9445-9855-9374703E389D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32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1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91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3343-BA29-864D-878A-1410C584F534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1194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17ED-A5A2-CF41-B4AF-9E1D98BB1F1B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8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F083-8278-9043-AA70-04875DD9CCE6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429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D630-3D86-5144-AC43-CC9BCFCDC107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500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D56D-B036-454F-B1FC-28890D422F86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215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3" indent="0">
              <a:buNone/>
              <a:defRPr sz="2800"/>
            </a:lvl2pPr>
            <a:lvl3pPr marL="913865" indent="0">
              <a:buNone/>
              <a:defRPr sz="2400"/>
            </a:lvl3pPr>
            <a:lvl4pPr marL="1370799" indent="0">
              <a:buNone/>
              <a:defRPr sz="2000"/>
            </a:lvl4pPr>
            <a:lvl5pPr marL="1827731" indent="0">
              <a:buNone/>
              <a:defRPr sz="2000"/>
            </a:lvl5pPr>
            <a:lvl6pPr marL="2284665" indent="0">
              <a:buNone/>
              <a:defRPr sz="2000"/>
            </a:lvl6pPr>
            <a:lvl7pPr marL="2741596" indent="0">
              <a:buNone/>
              <a:defRPr sz="2000"/>
            </a:lvl7pPr>
            <a:lvl8pPr marL="3198530" indent="0">
              <a:buNone/>
              <a:defRPr sz="2000"/>
            </a:lvl8pPr>
            <a:lvl9pPr marL="36554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5FC0-DD62-4542-940A-37FE232E4473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4722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/>
          </p:cNvSpPr>
          <p:nvPr userDrawn="1"/>
        </p:nvSpPr>
        <p:spPr bwMode="auto">
          <a:xfrm>
            <a:off x="0" y="6521824"/>
            <a:ext cx="9144000" cy="336176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72353"/>
            <a:ext cx="9144000" cy="616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5636" y="6558243"/>
            <a:ext cx="1066511" cy="29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66"/>
                </a:solidFill>
                <a:latin typeface="Symbo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67CD5DA-0697-7446-880E-7E6AD085621C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43023" y="6552640"/>
            <a:ext cx="2134466" cy="3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3F3FF"/>
                    </a:gs>
                    <a:gs pos="100000">
                      <a:srgbClr val="CDCD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7" tIns="45693" rIns="91387" bIns="45693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1615" algn="r"/>
              </a:tabLst>
              <a:defRPr/>
            </a:pPr>
            <a:r>
              <a:rPr lang="en-US" sz="1400" baseline="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Oct. 13</a:t>
            </a:r>
            <a:r>
              <a:rPr lang="en-US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zh-CN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2021</a:t>
            </a:r>
          </a:p>
        </p:txBody>
      </p:sp>
      <p:sp>
        <p:nvSpPr>
          <p:cNvPr id="1030" name="Rectangle 10"/>
          <p:cNvSpPr>
            <a:spLocks/>
          </p:cNvSpPr>
          <p:nvPr userDrawn="1"/>
        </p:nvSpPr>
        <p:spPr bwMode="auto">
          <a:xfrm>
            <a:off x="0" y="0"/>
            <a:ext cx="9144000" cy="672353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04512" y="0"/>
            <a:ext cx="8458488" cy="66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-69272" y="6509280"/>
            <a:ext cx="3270250" cy="35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7" tIns="45693" rIns="91387" bIns="45693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7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Proposal for CEPC </a:t>
            </a:r>
            <a:r>
              <a:rPr lang="en-US" altLang="zh-CN" sz="17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ECal</a:t>
            </a:r>
            <a:endParaRPr lang="en-US" sz="17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325091" y="6521824"/>
            <a:ext cx="2355273" cy="32908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张华桥</a:t>
            </a:r>
            <a:r>
              <a:rPr lang="en-US" altLang="zh-CN" sz="1600" dirty="0">
                <a:solidFill>
                  <a:srgbClr val="0000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 </a:t>
            </a:r>
            <a:endParaRPr lang="en-US" sz="1600" dirty="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6933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3865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0799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7731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0485" indent="-34048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85000"/>
        <a:buChar char="•"/>
        <a:defRPr sz="2400">
          <a:solidFill>
            <a:schemeClr val="accent2"/>
          </a:solidFill>
          <a:latin typeface="+mn-lt"/>
          <a:ea typeface="+mn-ea"/>
          <a:cs typeface="ＭＳ Ｐゴシック" charset="0"/>
        </a:defRPr>
      </a:lvl1pPr>
      <a:lvl2pPr marL="740804" indent="-2835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charset="0"/>
        <a:buChar char="§"/>
        <a:defRPr sz="2000">
          <a:solidFill>
            <a:srgbClr val="FF0000"/>
          </a:solidFill>
          <a:latin typeface="+mn-lt"/>
          <a:ea typeface="+mn-ea"/>
        </a:defRPr>
      </a:lvl2pPr>
      <a:lvl3pPr marL="1141123" indent="-226515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5000"/>
        <a:buFont typeface="Arial" charset="0"/>
        <a:buChar char="–"/>
        <a:defRPr sz="2000">
          <a:solidFill>
            <a:srgbClr val="009900"/>
          </a:solidFill>
          <a:latin typeface="+mn-lt"/>
          <a:ea typeface="+mn-ea"/>
        </a:defRPr>
      </a:lvl3pPr>
      <a:lvl4pPr marL="1597002" indent="-226515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4306" indent="-226515" algn="l" rtl="0" eaLnBrk="0" fontAlgn="base" hangingPunct="0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130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064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996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927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3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9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1754" y="749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339" y="1716174"/>
            <a:ext cx="7819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+mj-lt"/>
              </a:rPr>
              <a:t>New idea of Crystal fan(</a:t>
            </a:r>
            <a:r>
              <a:rPr lang="zh-CN" altLang="en-US" sz="4800" dirty="0">
                <a:latin typeface="+mj-lt"/>
              </a:rPr>
              <a:t>晶扇</a:t>
            </a:r>
            <a:r>
              <a:rPr lang="en-US" altLang="zh-CN" sz="4800" dirty="0">
                <a:latin typeface="+mj-lt"/>
              </a:rPr>
              <a:t>) </a:t>
            </a:r>
            <a:r>
              <a:rPr lang="en-US" altLang="zh-CN" sz="4800" dirty="0" err="1">
                <a:latin typeface="+mj-lt"/>
              </a:rPr>
              <a:t>Ecal</a:t>
            </a:r>
            <a:r>
              <a:rPr lang="en-US" altLang="zh-CN" sz="4800" dirty="0">
                <a:latin typeface="+mj-lt"/>
              </a:rPr>
              <a:t> for CEPC</a:t>
            </a:r>
            <a:endParaRPr lang="en-US" sz="4800" b="1" dirty="0">
              <a:solidFill>
                <a:srgbClr val="0000FF"/>
              </a:solidFill>
              <a:latin typeface="+mj-lt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24E99C-43B4-1049-9341-75BB63957EC2}" type="slidenum">
              <a:rPr lang="en-US" smtClean="0">
                <a:ea typeface="ＭＳ Ｐゴシック"/>
              </a:rPr>
              <a:pPr>
                <a:defRPr/>
              </a:pPr>
              <a:t>1</a:t>
            </a:fld>
            <a:endParaRPr lang="en-US" dirty="0">
              <a:ea typeface="ＭＳ Ｐゴシック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989164"/>
            <a:ext cx="6400800" cy="1322898"/>
          </a:xfrm>
        </p:spPr>
        <p:txBody>
          <a:bodyPr/>
          <a:lstStyle/>
          <a:p>
            <a:r>
              <a:rPr lang="ja-JP" altLang="en-US">
                <a:solidFill>
                  <a:schemeClr val="tx1"/>
                </a:solidFill>
              </a:rPr>
              <a:t>张华桥</a:t>
            </a:r>
            <a:r>
              <a:rPr lang="en-US" altLang="zh-CN" dirty="0">
                <a:solidFill>
                  <a:schemeClr val="tx1"/>
                </a:solidFill>
              </a:rPr>
              <a:t>(IHEP, Beijing)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5A65-E916-AF4B-8D11-D425F27ADB98}"/>
              </a:ext>
            </a:extLst>
          </p:cNvPr>
          <p:cNvSpPr txBox="1"/>
          <p:nvPr/>
        </p:nvSpPr>
        <p:spPr>
          <a:xfrm>
            <a:off x="1124607" y="4866290"/>
            <a:ext cx="748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CN" dirty="0"/>
              <a:t>ith usefull discussion with Yong Liu, Gang Li, Qian Liu, Manqi, Shengsun, Jianbei, Jianchun etc… </a:t>
            </a:r>
          </a:p>
        </p:txBody>
      </p:sp>
    </p:spTree>
    <p:extLst>
      <p:ext uri="{BB962C8B-B14F-4D97-AF65-F5344CB8AC3E}">
        <p14:creationId xmlns:p14="http://schemas.microsoft.com/office/powerpoint/2010/main" val="386403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BD87-4182-3C4E-9013-41F51BC7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4D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054F-0333-544A-A35C-8CD9A5FE7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2041366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Very preliminary idea </a:t>
            </a:r>
          </a:p>
          <a:p>
            <a:pPr lvl="1"/>
            <a:r>
              <a:rPr lang="en-US" dirty="0"/>
              <a:t>1: F</a:t>
            </a:r>
            <a:r>
              <a:rPr lang="en-CN" dirty="0"/>
              <a:t>ind the shower cluster in Z-phi plane</a:t>
            </a:r>
          </a:p>
          <a:p>
            <a:pPr lvl="1"/>
            <a:r>
              <a:rPr lang="en-US" dirty="0"/>
              <a:t>2: U</a:t>
            </a:r>
            <a:r>
              <a:rPr lang="en-CN" dirty="0"/>
              <a:t>se shower edge of phi define shower phi at inner circle (ȹ0, r1)</a:t>
            </a:r>
          </a:p>
          <a:p>
            <a:pPr lvl="1"/>
            <a:r>
              <a:rPr lang="en-US" dirty="0"/>
              <a:t>3: U</a:t>
            </a:r>
            <a:r>
              <a:rPr lang="en-CN" dirty="0"/>
              <a:t>se phi distance to step 2 edg to calculate r = r1 + Sn; (ȹ0, r )</a:t>
            </a:r>
          </a:p>
          <a:p>
            <a:pPr lvl="1"/>
            <a:r>
              <a:rPr lang="en-CN" dirty="0"/>
              <a:t>4: Z from Z axis index, energy from readout</a:t>
            </a:r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2"/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9C8B-2AB8-A749-853B-3CE19437F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10</a:t>
            </a:fld>
            <a:endParaRPr lang="en-US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53E8D2-981C-7D4B-BA22-65C8F52DA575}"/>
              </a:ext>
            </a:extLst>
          </p:cNvPr>
          <p:cNvSpPr txBox="1"/>
          <p:nvPr/>
        </p:nvSpPr>
        <p:spPr>
          <a:xfrm>
            <a:off x="528173" y="5677291"/>
            <a:ext cx="26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 C</a:t>
            </a:r>
            <a:r>
              <a:rPr lang="en-CN" dirty="0"/>
              <a:t>redit: Xiao Zhao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2BF96E20-0F6E-DA49-882F-65368C316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08254"/>
              </p:ext>
            </p:extLst>
          </p:nvPr>
        </p:nvGraphicFramePr>
        <p:xfrm>
          <a:off x="5639058" y="2738443"/>
          <a:ext cx="34182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23">
                  <a:extLst>
                    <a:ext uri="{9D8B030D-6E8A-4147-A177-3AD203B41FA5}">
                      <a16:colId xmlns:a16="http://schemas.microsoft.com/office/drawing/2014/main" val="2897896478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453415937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1247798999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2907930873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3238558469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647852480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3673891882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3143935073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765988273"/>
                    </a:ext>
                  </a:extLst>
                </a:gridCol>
                <a:gridCol w="341823">
                  <a:extLst>
                    <a:ext uri="{9D8B030D-6E8A-4147-A177-3AD203B41FA5}">
                      <a16:colId xmlns:a16="http://schemas.microsoft.com/office/drawing/2014/main" val="3746758361"/>
                    </a:ext>
                  </a:extLst>
                </a:gridCol>
              </a:tblGrid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038811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61901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829068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602785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13638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19371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333491"/>
                  </a:ext>
                </a:extLst>
              </a:tr>
              <a:tr h="338824"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40407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93F73B-3B2D-DF42-8B9C-83265B2AEF4A}"/>
              </a:ext>
            </a:extLst>
          </p:cNvPr>
          <p:cNvCxnSpPr/>
          <p:nvPr/>
        </p:nvCxnSpPr>
        <p:spPr bwMode="auto">
          <a:xfrm>
            <a:off x="5639058" y="5976257"/>
            <a:ext cx="34182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D62CE8-2A6F-5E4B-ABC5-1771C5466D39}"/>
              </a:ext>
            </a:extLst>
          </p:cNvPr>
          <p:cNvSpPr txBox="1"/>
          <p:nvPr/>
        </p:nvSpPr>
        <p:spPr>
          <a:xfrm>
            <a:off x="129740" y="6099342"/>
            <a:ext cx="55093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CN" dirty="0"/>
              <a:t>till confusion with near by cluster yet to be check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9DC9ED-3DB3-4F4D-B493-9E2F351518DD}"/>
              </a:ext>
            </a:extLst>
          </p:cNvPr>
          <p:cNvCxnSpPr>
            <a:cxnSpLocks/>
          </p:cNvCxnSpPr>
          <p:nvPr/>
        </p:nvCxnSpPr>
        <p:spPr bwMode="auto">
          <a:xfrm flipV="1">
            <a:off x="5511309" y="2738443"/>
            <a:ext cx="0" cy="3123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1D6375D-6092-D949-A04E-32F737A7D4B5}"/>
              </a:ext>
            </a:extLst>
          </p:cNvPr>
          <p:cNvSpPr txBox="1"/>
          <p:nvPr/>
        </p:nvSpPr>
        <p:spPr>
          <a:xfrm>
            <a:off x="7942962" y="6000981"/>
            <a:ext cx="12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A67DF3-BAF1-4641-AE7F-B7F6BE6485A6}"/>
              </a:ext>
            </a:extLst>
          </p:cNvPr>
          <p:cNvSpPr txBox="1"/>
          <p:nvPr/>
        </p:nvSpPr>
        <p:spPr>
          <a:xfrm>
            <a:off x="5026057" y="2920324"/>
            <a:ext cx="12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Z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30B44B-6848-2446-B2C9-292958D59561}"/>
              </a:ext>
            </a:extLst>
          </p:cNvPr>
          <p:cNvCxnSpPr>
            <a:cxnSpLocks/>
          </p:cNvCxnSpPr>
          <p:nvPr/>
        </p:nvCxnSpPr>
        <p:spPr bwMode="auto">
          <a:xfrm>
            <a:off x="8250119" y="1926771"/>
            <a:ext cx="0" cy="195942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6" name="Picture 45" descr="Chart&#10;&#10;Description automatically generated">
            <a:extLst>
              <a:ext uri="{FF2B5EF4-FFF2-40B4-BE49-F238E27FC236}">
                <a16:creationId xmlns:a16="http://schemas.microsoft.com/office/drawing/2014/main" id="{A7176335-A1A7-A04D-A6D8-6AE400129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" y="2951105"/>
            <a:ext cx="4821858" cy="2689113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05E6FDD-FD33-B244-A3D3-20C8065A02CC}"/>
              </a:ext>
            </a:extLst>
          </p:cNvPr>
          <p:cNvSpPr/>
          <p:nvPr/>
        </p:nvSpPr>
        <p:spPr bwMode="auto">
          <a:xfrm rot="1686625">
            <a:off x="2139043" y="4245429"/>
            <a:ext cx="163286" cy="39188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D9AB10C-97C6-C549-B950-19B29BFE15B2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5022" y="4230074"/>
            <a:ext cx="2970749" cy="14598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14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green, game, indoor, sitting&#10;&#10;Description automatically generated">
            <a:extLst>
              <a:ext uri="{FF2B5EF4-FFF2-40B4-BE49-F238E27FC236}">
                <a16:creationId xmlns:a16="http://schemas.microsoft.com/office/drawing/2014/main" id="{1AA5780F-CBCF-AC40-BECC-0E78918F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76" y="1943508"/>
            <a:ext cx="5920338" cy="2463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460D9-1D1D-014B-A388-21F4C334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CN" dirty="0"/>
              <a:t>esign of silicion super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FD027-BC15-D042-B89F-76E18AD6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72353"/>
            <a:ext cx="9102148" cy="1837274"/>
          </a:xfrm>
        </p:spPr>
        <p:txBody>
          <a:bodyPr/>
          <a:lstStyle/>
          <a:p>
            <a:r>
              <a:rPr lang="en-US" dirty="0"/>
              <a:t>Silicon layers: plate tiled by hexagon silicon module </a:t>
            </a:r>
            <a:endParaRPr lang="en-CN" dirty="0"/>
          </a:p>
          <a:p>
            <a:r>
              <a:rPr lang="en-CN" dirty="0"/>
              <a:t>Insert along Z axis, replace crystal bars with same starting phi</a:t>
            </a:r>
          </a:p>
          <a:p>
            <a:r>
              <a:rPr lang="en-CN" dirty="0"/>
              <a:t>Provide r, phi information to reduce crystal r-phi amibigurity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194A5-79DC-6541-B037-7E9BD6BB23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11</a:t>
            </a:fld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25188FD-5C62-E243-80B9-FC9EAAC82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r="12330" b="59242"/>
          <a:stretch/>
        </p:blipFill>
        <p:spPr>
          <a:xfrm>
            <a:off x="5139560" y="4750321"/>
            <a:ext cx="2470840" cy="9915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89F6B8-CB2C-6244-889E-DA1A2BC1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2" y="4472326"/>
            <a:ext cx="2942897" cy="18227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A426E42-9BA6-F349-ADCD-2B0681C63C27}"/>
              </a:ext>
            </a:extLst>
          </p:cNvPr>
          <p:cNvSpPr txBox="1"/>
          <p:nvPr/>
        </p:nvSpPr>
        <p:spPr>
          <a:xfrm>
            <a:off x="519146" y="6110424"/>
            <a:ext cx="294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CMS HGCal like Module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E60B4-7F15-C646-88AB-9C0B9B5BB81D}"/>
              </a:ext>
            </a:extLst>
          </p:cNvPr>
          <p:cNvSpPr txBox="1"/>
          <p:nvPr/>
        </p:nvSpPr>
        <p:spPr>
          <a:xfrm>
            <a:off x="5723655" y="4245794"/>
            <a:ext cx="28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L= N</a:t>
            </a:r>
            <a:r>
              <a:rPr lang="en-CN" dirty="0"/>
              <a:t>*83mm, N=2,3,4…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35346C-8A90-9F4C-843D-FF1FD7F96C35}"/>
              </a:ext>
            </a:extLst>
          </p:cNvPr>
          <p:cNvSpPr txBox="1"/>
          <p:nvPr/>
        </p:nvSpPr>
        <p:spPr>
          <a:xfrm>
            <a:off x="4246254" y="5865920"/>
            <a:ext cx="489774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N" dirty="0"/>
              <a:t>CMS HGCal layers, 6.4mm thick, could fit alpha=30, 14 layer senario(7.17-7.4mm thick)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E22DB-6C78-B341-989F-3A01068A27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8" b="358"/>
          <a:stretch/>
        </p:blipFill>
        <p:spPr>
          <a:xfrm>
            <a:off x="211333" y="2241933"/>
            <a:ext cx="2673838" cy="2277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A3D414-3A79-8F46-B94B-CBE5956231D1}"/>
              </a:ext>
            </a:extLst>
          </p:cNvPr>
          <p:cNvSpPr txBox="1"/>
          <p:nvPr/>
        </p:nvSpPr>
        <p:spPr>
          <a:xfrm>
            <a:off x="1990593" y="2265394"/>
            <a:ext cx="147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CN" dirty="0"/>
              <a:t>licon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endParaRPr lang="en-C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018482-3BDE-9341-8BDC-56D18BE6B457}"/>
              </a:ext>
            </a:extLst>
          </p:cNvPr>
          <p:cNvCxnSpPr>
            <a:cxnSpLocks/>
          </p:cNvCxnSpPr>
          <p:nvPr/>
        </p:nvCxnSpPr>
        <p:spPr bwMode="auto">
          <a:xfrm>
            <a:off x="2188029" y="2770839"/>
            <a:ext cx="1437186" cy="17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8CDB70D-5BBA-0A43-94DF-4452021F54BE}"/>
              </a:ext>
            </a:extLst>
          </p:cNvPr>
          <p:cNvSpPr txBox="1"/>
          <p:nvPr/>
        </p:nvSpPr>
        <p:spPr>
          <a:xfrm>
            <a:off x="-32720" y="4162561"/>
            <a:ext cx="26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 C</a:t>
            </a:r>
            <a:r>
              <a:rPr lang="en-CN" dirty="0"/>
              <a:t>redit: Xiao Zhao</a:t>
            </a:r>
          </a:p>
        </p:txBody>
      </p:sp>
    </p:spTree>
    <p:extLst>
      <p:ext uri="{BB962C8B-B14F-4D97-AF65-F5344CB8AC3E}">
        <p14:creationId xmlns:p14="http://schemas.microsoft.com/office/powerpoint/2010/main" val="153682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CCCA-6F53-7B43-98B6-ABE3533F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621FF-EFF9-834F-8C6F-B81A8EB4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at proposal stage, many details need to pin down</a:t>
            </a:r>
            <a:r>
              <a:rPr lang="en-CN" dirty="0"/>
              <a:t>: </a:t>
            </a:r>
          </a:p>
          <a:p>
            <a:pPr lvl="1"/>
            <a:r>
              <a:rPr lang="en-CN" dirty="0"/>
              <a:t>Implement a baseline crystal fan “geo”  (Chengdong)</a:t>
            </a:r>
          </a:p>
          <a:p>
            <a:pPr lvl="1"/>
            <a:r>
              <a:rPr lang="en-US" dirty="0"/>
              <a:t>G</a:t>
            </a:r>
            <a:r>
              <a:rPr lang="en-CN" dirty="0"/>
              <a:t>enerate benchmark objects for performance study</a:t>
            </a:r>
          </a:p>
          <a:p>
            <a:pPr lvl="2"/>
            <a:r>
              <a:rPr lang="en-CN" dirty="0"/>
              <a:t>Step 1: 3D segmentation (very preliminary shown here)</a:t>
            </a:r>
          </a:p>
          <a:p>
            <a:pPr lvl="2"/>
            <a:r>
              <a:rPr lang="en-CN" dirty="0"/>
              <a:t>Step 2: shower seperation</a:t>
            </a:r>
          </a:p>
          <a:p>
            <a:pPr lvl="2"/>
            <a:r>
              <a:rPr lang="en-CN" dirty="0"/>
              <a:t>Step 3: BMR</a:t>
            </a:r>
          </a:p>
          <a:p>
            <a:pPr lvl="1"/>
            <a:r>
              <a:rPr lang="en-CN" dirty="0"/>
              <a:t>Further Optimization</a:t>
            </a:r>
          </a:p>
          <a:p>
            <a:pPr lvl="2"/>
            <a:r>
              <a:rPr lang="en-US" dirty="0"/>
              <a:t>S</a:t>
            </a:r>
            <a:r>
              <a:rPr lang="en-CN" dirty="0"/>
              <a:t>upporting, mounting, calibration, service….</a:t>
            </a:r>
          </a:p>
          <a:p>
            <a:pPr lvl="1"/>
            <a:r>
              <a:rPr lang="en-US" dirty="0"/>
              <a:t>P</a:t>
            </a:r>
            <a:r>
              <a:rPr lang="en-CN" dirty="0"/>
              <a:t>rototying… (if feasible/worth to do… ) 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4806D-6C24-0A49-9322-47905446B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12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241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D4E4-936C-EA41-858F-183D3041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C5897-CF52-0A49-B365-A2731966D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Noval CEPC Crystal fan proposal</a:t>
            </a:r>
          </a:p>
          <a:p>
            <a:pPr lvl="1"/>
            <a:r>
              <a:rPr lang="en-US" dirty="0"/>
              <a:t>Very u</a:t>
            </a:r>
            <a:r>
              <a:rPr lang="en-CN" dirty="0"/>
              <a:t>niform along Z and phi (Z-phi symetry)</a:t>
            </a:r>
          </a:p>
          <a:p>
            <a:pPr lvl="1"/>
            <a:r>
              <a:rPr lang="en-US" dirty="0"/>
              <a:t>Fine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CN" dirty="0"/>
              <a:t>egmentation of Z, </a:t>
            </a:r>
            <a:r>
              <a:rPr lang="en-CN" dirty="0">
                <a:highlight>
                  <a:srgbClr val="00FF00"/>
                </a:highlight>
              </a:rPr>
              <a:t>Phi, r</a:t>
            </a:r>
          </a:p>
          <a:p>
            <a:pPr lvl="1"/>
            <a:r>
              <a:rPr lang="en-CN" dirty="0"/>
              <a:t>2D readout in Z, Phi plane, reduced readout electronics channels</a:t>
            </a:r>
          </a:p>
          <a:p>
            <a:pPr lvl="1"/>
            <a:r>
              <a:rPr lang="en-US" dirty="0"/>
              <a:t>R</a:t>
            </a:r>
            <a:r>
              <a:rPr lang="en-CN" dirty="0"/>
              <a:t>eadout SiPM+electronics can safely hiden after E</a:t>
            </a:r>
            <a:r>
              <a:rPr lang="en-US" dirty="0"/>
              <a:t>c</a:t>
            </a:r>
            <a:r>
              <a:rPr lang="en-CN" dirty="0"/>
              <a:t>al</a:t>
            </a:r>
          </a:p>
          <a:p>
            <a:pPr lvl="1"/>
            <a:endParaRPr lang="en-CN" dirty="0"/>
          </a:p>
          <a:p>
            <a:pPr lvl="1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Pro.: P</a:t>
            </a:r>
            <a:r>
              <a:rPr lang="en-CN" dirty="0">
                <a:solidFill>
                  <a:schemeClr val="tx1"/>
                </a:solidFill>
                <a:highlight>
                  <a:srgbClr val="FFFF00"/>
                </a:highlight>
              </a:rPr>
              <a:t>hi-r confusion, near by shower confusion…</a:t>
            </a:r>
          </a:p>
          <a:p>
            <a:r>
              <a:rPr lang="en-CN" dirty="0"/>
              <a:t>Hybrid Crystal fan proposal by insert silicon layers</a:t>
            </a:r>
          </a:p>
          <a:p>
            <a:pPr lvl="1"/>
            <a:r>
              <a:rPr lang="en-CN" dirty="0"/>
              <a:t>imporve 3D segmentation</a:t>
            </a:r>
          </a:p>
          <a:p>
            <a:pPr lvl="1"/>
            <a:r>
              <a:rPr lang="en-CN" dirty="0"/>
              <a:t>Help to reduce </a:t>
            </a:r>
            <a:r>
              <a:rPr lang="en-US" dirty="0"/>
              <a:t>P</a:t>
            </a:r>
            <a:r>
              <a:rPr lang="en-CN" dirty="0"/>
              <a:t>hi-r confusion and near-by shower confusion</a:t>
            </a:r>
          </a:p>
          <a:p>
            <a:endParaRPr lang="en-CN" dirty="0"/>
          </a:p>
          <a:p>
            <a:r>
              <a:rPr lang="en-US" dirty="0"/>
              <a:t>I</a:t>
            </a:r>
            <a:r>
              <a:rPr lang="en-CN" dirty="0"/>
              <a:t>nputs/discussion are very welcome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CE3E9-04FC-AA4A-A53F-15E9B441C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4112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63F7-A174-5440-BA62-4DA43D08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N" dirty="0"/>
              <a:t>ypical crystals (From Ren-yuan Zhu’s slides)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FD9A1C7B-420D-E441-957D-B4BB549A3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49" y="673100"/>
            <a:ext cx="8832502" cy="58848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573FE-1C1A-594A-BBC4-5524ACE99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7823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configure 3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FFFF00"/>
                </a:highlight>
              </a:rPr>
              <a:t>𝛼</a:t>
            </a:r>
            <a:r>
              <a:rPr lang="en-CN" altLang="zh-CN" dirty="0">
                <a:highlight>
                  <a:srgbClr val="FFFF00"/>
                </a:highlight>
              </a:rPr>
              <a:t> = 15 </a:t>
            </a:r>
            <a:r>
              <a:rPr lang="en-CN" altLang="zh-CN" dirty="0"/>
              <a:t>degrees, transverse </a:t>
            </a:r>
            <a:r>
              <a:rPr lang="en-CN" altLang="zh-CN" dirty="0">
                <a:highlight>
                  <a:srgbClr val="00FF00"/>
                </a:highlight>
              </a:rPr>
              <a:t>10 layers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=0.237 m</a:t>
            </a:r>
          </a:p>
          <a:p>
            <a:r>
              <a:rPr lang="en-US" altLang="zh-CN" dirty="0">
                <a:solidFill>
                  <a:srgbClr val="00B050"/>
                </a:solidFill>
              </a:rPr>
              <a:t>ȹ</a:t>
            </a:r>
            <a:r>
              <a:rPr lang="en-US" altLang="zh-CN" dirty="0"/>
              <a:t>=0.03 (1.7degree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 = 0.003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/>
              <a:t>2077 crystals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15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15904" y="1374815"/>
            <a:ext cx="742193" cy="1359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54147" y="1374815"/>
            <a:ext cx="703950" cy="2372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008707" y="1190149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788433" cy="1462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832170" cy="845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68495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25628" y="2588086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87977" y="4887959"/>
            <a:ext cx="89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CN" dirty="0"/>
              <a:t>ure crystal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9211" y="788276"/>
            <a:ext cx="1046340" cy="593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890393" y="62235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802023" y="1151356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AE6CA97-DD1F-6E46-93C6-D9C208B28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66" y="3747055"/>
            <a:ext cx="4773206" cy="254470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16D2AE6-2A9E-8943-B765-321C9E5C93F7}"/>
              </a:ext>
            </a:extLst>
          </p:cNvPr>
          <p:cNvSpPr/>
          <p:nvPr/>
        </p:nvSpPr>
        <p:spPr bwMode="auto">
          <a:xfrm>
            <a:off x="367961" y="1654591"/>
            <a:ext cx="2940734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7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configure 4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00FF00"/>
                </a:highlight>
              </a:rPr>
              <a:t>𝛼</a:t>
            </a:r>
            <a:r>
              <a:rPr lang="en-CN" altLang="zh-CN" dirty="0">
                <a:highlight>
                  <a:srgbClr val="00FF00"/>
                </a:highlight>
              </a:rPr>
              <a:t> = 30 </a:t>
            </a:r>
            <a:r>
              <a:rPr lang="en-CN" altLang="zh-CN" dirty="0"/>
              <a:t>degrees, transverse </a:t>
            </a:r>
            <a:r>
              <a:rPr lang="en-CN" altLang="zh-CN" dirty="0">
                <a:highlight>
                  <a:srgbClr val="00FF00"/>
                </a:highlight>
              </a:rPr>
              <a:t>10 layers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D=0.261 m</a:t>
            </a:r>
          </a:p>
          <a:p>
            <a:r>
              <a:rPr lang="en-US" altLang="zh-CN" dirty="0"/>
              <a:t>ȹ=0.064 (3.7degree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=0.0064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/>
              <a:t>977 crystals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16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15904" y="1374815"/>
            <a:ext cx="742193" cy="1359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54147" y="1374815"/>
            <a:ext cx="703950" cy="2372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008707" y="1190149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788433" cy="1462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832170" cy="845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68495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25628" y="2588086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87977" y="4887959"/>
            <a:ext cx="89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CN" dirty="0"/>
              <a:t>ure crystal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9211" y="788276"/>
            <a:ext cx="1046340" cy="593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890393" y="62235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802023" y="1151356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3E3DF4A-175E-494A-BF63-B5D47080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66" y="3991968"/>
            <a:ext cx="3873500" cy="20701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662F6F4-CE2D-F744-9C4F-C2C67261239A}"/>
              </a:ext>
            </a:extLst>
          </p:cNvPr>
          <p:cNvSpPr/>
          <p:nvPr/>
        </p:nvSpPr>
        <p:spPr bwMode="auto">
          <a:xfrm>
            <a:off x="367961" y="1654591"/>
            <a:ext cx="2940734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61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configure 5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00FF00"/>
                </a:highlight>
              </a:rPr>
              <a:t>𝛼</a:t>
            </a:r>
            <a:r>
              <a:rPr lang="en-CN" altLang="zh-CN" dirty="0">
                <a:highlight>
                  <a:srgbClr val="00FF00"/>
                </a:highlight>
              </a:rPr>
              <a:t> = 60 </a:t>
            </a:r>
            <a:r>
              <a:rPr lang="en-CN" altLang="zh-CN" dirty="0"/>
              <a:t>degrees, transverse </a:t>
            </a:r>
            <a:r>
              <a:rPr lang="en-CN" altLang="zh-CN" dirty="0">
                <a:highlight>
                  <a:srgbClr val="00FF00"/>
                </a:highlight>
              </a:rPr>
              <a:t>10 layers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D=0.400 m</a:t>
            </a:r>
          </a:p>
          <a:p>
            <a:r>
              <a:rPr lang="en-US" altLang="zh-CN" dirty="0"/>
              <a:t>ȹ=0.17 (9.8degree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 = 0.017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366 crystals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17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15904" y="1374815"/>
            <a:ext cx="742193" cy="1359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54147" y="1374815"/>
            <a:ext cx="703950" cy="2372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008707" y="1190149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788433" cy="1462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832170" cy="845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68495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25628" y="2588086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87977" y="4887959"/>
            <a:ext cx="89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CN" dirty="0"/>
              <a:t>ure crystal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9211" y="788276"/>
            <a:ext cx="1046340" cy="593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890393" y="62235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802023" y="1151356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49ED84AC-BF73-D946-A9AE-B9603C4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66" y="3795600"/>
            <a:ext cx="3911600" cy="21082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336AD14-A8C0-5C45-8710-83CA7510E597}"/>
              </a:ext>
            </a:extLst>
          </p:cNvPr>
          <p:cNvSpPr/>
          <p:nvPr/>
        </p:nvSpPr>
        <p:spPr bwMode="auto">
          <a:xfrm>
            <a:off x="367961" y="1654591"/>
            <a:ext cx="2940734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E8CB-0990-F948-9DC2-DAC8EAD4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of a PFA calorimeter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FAE3-D250-7449-8970-55896924E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Shower separation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Small Moliere radius (Dense detector)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lateral granularity (~Moliere radius)</a:t>
            </a:r>
          </a:p>
          <a:p>
            <a:pPr lvl="1"/>
            <a:endParaRPr lang="en-US" dirty="0"/>
          </a:p>
          <a:p>
            <a:r>
              <a:rPr lang="en-US" dirty="0"/>
              <a:t>High Granularity is crucial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Dense lower power consume electronics</a:t>
            </a:r>
          </a:p>
          <a:p>
            <a:pPr lvl="1"/>
            <a:endParaRPr lang="en-US" dirty="0"/>
          </a:p>
          <a:p>
            <a:r>
              <a:rPr lang="en-US" dirty="0"/>
              <a:t>Energy resolution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Could use sampling calorimeter</a:t>
            </a:r>
          </a:p>
          <a:p>
            <a:pPr lvl="1"/>
            <a:r>
              <a:rPr lang="en-US" dirty="0"/>
              <a:t>Critical in some special process</a:t>
            </a:r>
          </a:p>
          <a:p>
            <a:pPr lvl="1"/>
            <a:endParaRPr lang="en-US" dirty="0"/>
          </a:p>
          <a:p>
            <a:r>
              <a:rPr lang="en-US" dirty="0"/>
              <a:t>Cost is key issue…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3A1F9-82BC-5647-A6F0-6C0A3EFE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12" y="3249007"/>
            <a:ext cx="3329255" cy="3292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7B1ECE-864A-2148-966A-E29C0441C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70" r="2457"/>
          <a:stretch/>
        </p:blipFill>
        <p:spPr>
          <a:xfrm>
            <a:off x="6096143" y="661149"/>
            <a:ext cx="3047857" cy="2286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B15D8-541B-3840-8A9C-41050F547337}"/>
              </a:ext>
            </a:extLst>
          </p:cNvPr>
          <p:cNvSpPr txBox="1"/>
          <p:nvPr/>
        </p:nvSpPr>
        <p:spPr>
          <a:xfrm>
            <a:off x="7068297" y="2779646"/>
            <a:ext cx="19346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Overlap removal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72CC81-0215-334A-9493-1B37B3C86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35636" y="6558243"/>
            <a:ext cx="1066511" cy="299757"/>
          </a:xfrm>
        </p:spPr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97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500C-6EB4-414D-AD9B-6B2A21BA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CN" dirty="0"/>
              <a:t>xsiting options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1DB325A0-9D7F-6743-8D49-AB4DBE2ED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148" y="854662"/>
            <a:ext cx="3219385" cy="29410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02551-8296-1E45-8504-2E0F1846B4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3</a:t>
            </a:fld>
            <a:endParaRPr lang="en-US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1EA8C9-8250-F04A-B6B5-2143669693A7}"/>
              </a:ext>
            </a:extLst>
          </p:cNvPr>
          <p:cNvSpPr txBox="1">
            <a:spLocks/>
          </p:cNvSpPr>
          <p:nvPr/>
        </p:nvSpPr>
        <p:spPr bwMode="auto">
          <a:xfrm>
            <a:off x="0" y="672354"/>
            <a:ext cx="7756634" cy="552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0485" indent="-34048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5000"/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1pPr>
            <a:lvl2pPr marL="740804" indent="-283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charset="0"/>
              <a:buChar char="§"/>
              <a:defRPr sz="2000">
                <a:solidFill>
                  <a:srgbClr val="FF0000"/>
                </a:solidFill>
                <a:latin typeface="+mn-lt"/>
                <a:ea typeface="+mn-ea"/>
              </a:defRPr>
            </a:lvl2pPr>
            <a:lvl3pPr marL="1141123" indent="-22651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5000"/>
              <a:buFont typeface="Arial" charset="0"/>
              <a:buChar char="–"/>
              <a:defRPr sz="2000">
                <a:solidFill>
                  <a:srgbClr val="009900"/>
                </a:solidFill>
                <a:latin typeface="+mn-lt"/>
                <a:ea typeface="+mn-ea"/>
              </a:defRPr>
            </a:lvl3pPr>
            <a:lvl4pPr marL="1597002" indent="-226515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4306" indent="-226515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130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064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6996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3927" indent="-228465" algn="l" rtl="0" fontAlgn="base">
              <a:spcBef>
                <a:spcPct val="20000"/>
              </a:spcBef>
              <a:spcAft>
                <a:spcPct val="0"/>
              </a:spcAft>
              <a:buSzPct val="8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CN" kern="0" dirty="0"/>
              <a:t>Full silicon + Tunstan</a:t>
            </a:r>
          </a:p>
          <a:p>
            <a:pPr lvl="1" defTabSz="914400"/>
            <a:r>
              <a:rPr lang="en-US" kern="0" dirty="0">
                <a:solidFill>
                  <a:schemeClr val="tx1"/>
                </a:solidFill>
              </a:rPr>
              <a:t>V</a:t>
            </a:r>
            <a:r>
              <a:rPr lang="en-CN" kern="0" dirty="0">
                <a:solidFill>
                  <a:schemeClr val="tx1"/>
                </a:solidFill>
              </a:rPr>
              <a:t>ery popular in ILC/CEPC</a:t>
            </a:r>
          </a:p>
          <a:p>
            <a:pPr lvl="1" defTabSz="914400"/>
            <a:r>
              <a:rPr lang="en-CN" kern="0" dirty="0">
                <a:solidFill>
                  <a:schemeClr val="tx1"/>
                </a:solidFill>
              </a:rPr>
              <a:t>Good position resolution</a:t>
            </a:r>
          </a:p>
          <a:p>
            <a:pPr lvl="1" defTabSz="914400"/>
            <a:r>
              <a:rPr lang="en-US" kern="0" dirty="0">
                <a:solidFill>
                  <a:schemeClr val="tx1"/>
                </a:solidFill>
              </a:rPr>
              <a:t>G</a:t>
            </a:r>
            <a:r>
              <a:rPr lang="en-CN" kern="0" dirty="0">
                <a:solidFill>
                  <a:schemeClr val="tx1"/>
                </a:solidFill>
              </a:rPr>
              <a:t>ood logitudinal segmentation</a:t>
            </a:r>
          </a:p>
          <a:p>
            <a:pPr lvl="1" defTabSz="914400"/>
            <a:r>
              <a:rPr lang="en-CN" kern="0" dirty="0"/>
              <a:t>Expensive</a:t>
            </a:r>
          </a:p>
          <a:p>
            <a:pPr lvl="1" defTabSz="914400"/>
            <a:r>
              <a:rPr lang="en-CN" kern="0" dirty="0"/>
              <a:t>No good energy resolution at low E</a:t>
            </a:r>
          </a:p>
          <a:p>
            <a:pPr marL="457304" lvl="1" indent="0" defTabSz="914400">
              <a:buNone/>
            </a:pPr>
            <a:endParaRPr lang="en-CN" kern="0" dirty="0"/>
          </a:p>
          <a:p>
            <a:pPr defTabSz="914400"/>
            <a:r>
              <a:rPr lang="en-CN" kern="0" dirty="0"/>
              <a:t>Crystal</a:t>
            </a:r>
          </a:p>
          <a:p>
            <a:pPr lvl="1" defTabSz="914400"/>
            <a:r>
              <a:rPr lang="en-US" kern="0" dirty="0">
                <a:solidFill>
                  <a:schemeClr val="tx1"/>
                </a:solidFill>
              </a:rPr>
              <a:t>Good Energy resolution</a:t>
            </a:r>
          </a:p>
          <a:p>
            <a:pPr lvl="1" defTabSz="914400"/>
            <a:r>
              <a:rPr lang="en-US" kern="0" dirty="0">
                <a:solidFill>
                  <a:schemeClr val="tx1"/>
                </a:solidFill>
              </a:rPr>
              <a:t>R</a:t>
            </a:r>
            <a:r>
              <a:rPr lang="en-CN" kern="0" dirty="0">
                <a:solidFill>
                  <a:schemeClr val="tx1"/>
                </a:solidFill>
              </a:rPr>
              <a:t>elative cheaper </a:t>
            </a:r>
            <a:r>
              <a:rPr lang="en-US" kern="0" dirty="0">
                <a:solidFill>
                  <a:schemeClr val="tx1"/>
                </a:solidFill>
              </a:rPr>
              <a:t>compared</a:t>
            </a:r>
            <a:r>
              <a:rPr lang="en-CN" kern="0" dirty="0">
                <a:solidFill>
                  <a:schemeClr val="tx1"/>
                </a:solidFill>
              </a:rPr>
              <a:t> to Si. option</a:t>
            </a:r>
            <a:endParaRPr lang="en-US" kern="0" dirty="0">
              <a:solidFill>
                <a:schemeClr val="tx1"/>
              </a:solidFill>
            </a:endParaRPr>
          </a:p>
          <a:p>
            <a:pPr lvl="1" defTabSz="914400"/>
            <a:r>
              <a:rPr lang="en-US" kern="0" dirty="0"/>
              <a:t>N</a:t>
            </a:r>
            <a:r>
              <a:rPr lang="en-CN" kern="0" dirty="0"/>
              <a:t>ot good at granularity (3D postioning difficult)</a:t>
            </a:r>
          </a:p>
          <a:p>
            <a:pPr lvl="1" defTabSz="914400"/>
            <a:endParaRPr lang="en-CN" kern="0" dirty="0"/>
          </a:p>
          <a:p>
            <a:pPr defTabSz="914400"/>
            <a:r>
              <a:rPr lang="en-US" kern="0" dirty="0"/>
              <a:t>D</a:t>
            </a:r>
            <a:r>
              <a:rPr lang="en-CN" kern="0" dirty="0"/>
              <a:t>eveleping: crystal bar, dual readout…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9470F-69C7-1F43-9949-BD6E564CD93B}"/>
              </a:ext>
            </a:extLst>
          </p:cNvPr>
          <p:cNvSpPr txBox="1"/>
          <p:nvPr/>
        </p:nvSpPr>
        <p:spPr>
          <a:xfrm flipH="1">
            <a:off x="6180083" y="663948"/>
            <a:ext cx="29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2018</a:t>
            </a:r>
            <a:r>
              <a:rPr lang="zh-CN" altLang="en-US" dirty="0"/>
              <a:t> </a:t>
            </a:r>
            <a:r>
              <a:rPr lang="en-US" altLang="zh-CN" dirty="0"/>
              <a:t>JINST</a:t>
            </a:r>
            <a:r>
              <a:rPr lang="zh-CN" altLang="en-US" dirty="0"/>
              <a:t> </a:t>
            </a:r>
            <a:r>
              <a:rPr lang="en-US" altLang="zh-CN" dirty="0"/>
              <a:t>13</a:t>
            </a:r>
            <a:r>
              <a:rPr lang="zh-CN" altLang="en-US" dirty="0"/>
              <a:t> </a:t>
            </a:r>
            <a:r>
              <a:rPr lang="en-US" altLang="zh-CN" dirty="0"/>
              <a:t>P03010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07104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274A-B8B5-3144-AFA9-B834628A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CN" dirty="0"/>
              <a:t>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26B5-AE1B-624C-A5BA-1218F87E0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New Idea of crystal fan (barrel only for the moment)</a:t>
            </a:r>
          </a:p>
          <a:p>
            <a:pPr lvl="1"/>
            <a:r>
              <a:rPr lang="en-US" dirty="0"/>
              <a:t>P</a:t>
            </a:r>
            <a:r>
              <a:rPr lang="en-CN" dirty="0"/>
              <a:t>ure crystal option</a:t>
            </a:r>
          </a:p>
          <a:p>
            <a:pPr lvl="2"/>
            <a:r>
              <a:rPr lang="en-CN" dirty="0"/>
              <a:t>2D readout, 3D position information</a:t>
            </a:r>
          </a:p>
          <a:p>
            <a:pPr lvl="1"/>
            <a:endParaRPr lang="en-CN" dirty="0"/>
          </a:p>
          <a:p>
            <a:pPr lvl="1"/>
            <a:r>
              <a:rPr lang="en-US" dirty="0"/>
              <a:t>Improved H</a:t>
            </a:r>
            <a:r>
              <a:rPr lang="en-CN" dirty="0"/>
              <a:t>ybrid crystal fan</a:t>
            </a:r>
            <a:r>
              <a:rPr lang="zh-CN" altLang="en-US" dirty="0"/>
              <a:t> </a:t>
            </a:r>
            <a:r>
              <a:rPr lang="en-US" altLang="zh-CN" dirty="0"/>
              <a:t>with silicon layers option</a:t>
            </a:r>
            <a:endParaRPr lang="en-CN" dirty="0"/>
          </a:p>
          <a:p>
            <a:pPr lvl="2"/>
            <a:r>
              <a:rPr lang="en-US" dirty="0"/>
              <a:t>I</a:t>
            </a:r>
            <a:r>
              <a:rPr lang="en-CN" dirty="0"/>
              <a:t>mprove near-by shower seperation/phi seperation</a:t>
            </a:r>
          </a:p>
          <a:p>
            <a:pPr lvl="1"/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287C8-B427-B448-8BD7-FAAB6F542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267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CN" dirty="0"/>
              <a:t>asical idea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5378240"/>
          </a:xfrm>
        </p:spPr>
        <p:txBody>
          <a:bodyPr/>
          <a:lstStyle/>
          <a:p>
            <a:r>
              <a:rPr lang="en-US" dirty="0"/>
              <a:t>Crystal not pointing back to IP(Z axis)</a:t>
            </a:r>
          </a:p>
          <a:p>
            <a:pPr lvl="1"/>
            <a:r>
              <a:rPr lang="en-US" altLang="zh-CN" dirty="0"/>
              <a:t>Angle with inner</a:t>
            </a:r>
            <a:r>
              <a:rPr lang="zh-CN" altLang="en-US" dirty="0"/>
              <a:t> </a:t>
            </a:r>
            <a:r>
              <a:rPr lang="en-US" altLang="zh-CN" dirty="0"/>
              <a:t>det. radius is 𝛼</a:t>
            </a:r>
          </a:p>
          <a:p>
            <a:pPr lvl="1"/>
            <a:r>
              <a:rPr lang="en-US" altLang="zh-CN" dirty="0"/>
              <a:t>𝛼 = 0; point to IP(Z axis)</a:t>
            </a:r>
          </a:p>
          <a:p>
            <a:pPr lvl="1"/>
            <a:r>
              <a:rPr lang="en-US" altLang="zh-CN" dirty="0"/>
              <a:t>𝛼 &lt;= 90 degrees</a:t>
            </a:r>
          </a:p>
          <a:p>
            <a:r>
              <a:rPr lang="en-US" dirty="0"/>
              <a:t>Transverse Segmentation</a:t>
            </a:r>
          </a:p>
          <a:p>
            <a:pPr lvl="1"/>
            <a:r>
              <a:rPr lang="en-US" dirty="0"/>
              <a:t>Ex: </a:t>
            </a:r>
            <a:r>
              <a:rPr lang="en-US" dirty="0" err="1"/>
              <a:t>N_l</a:t>
            </a:r>
            <a:r>
              <a:rPr lang="en-US" dirty="0"/>
              <a:t> = 10 layers </a:t>
            </a:r>
          </a:p>
          <a:p>
            <a:r>
              <a:rPr lang="en-US" dirty="0"/>
              <a:t>Uniform along Z</a:t>
            </a:r>
          </a:p>
          <a:p>
            <a:pPr lvl="1"/>
            <a:r>
              <a:rPr lang="en-US" dirty="0"/>
              <a:t>Ex: 1 cm each seg.</a:t>
            </a:r>
          </a:p>
          <a:p>
            <a:r>
              <a:rPr lang="en-CN" dirty="0"/>
              <a:t>Total crystal volumme</a:t>
            </a:r>
          </a:p>
          <a:p>
            <a:pPr lvl="1"/>
            <a:r>
              <a:rPr lang="en-US" dirty="0"/>
              <a:t>p</a:t>
            </a:r>
            <a:r>
              <a:rPr lang="en-CN" dirty="0"/>
              <a:t>i*(r2^2-r1^2) * Z</a:t>
            </a:r>
          </a:p>
          <a:p>
            <a:pPr lvl="1"/>
            <a:endParaRPr lang="en-CN" dirty="0"/>
          </a:p>
          <a:p>
            <a:r>
              <a:rPr lang="en-US" dirty="0"/>
              <a:t>U</a:t>
            </a:r>
            <a:r>
              <a:rPr lang="en-CN" dirty="0"/>
              <a:t>se BGO as baseline</a:t>
            </a:r>
          </a:p>
          <a:p>
            <a:pPr lvl="1"/>
            <a:r>
              <a:rPr lang="en-CN" dirty="0"/>
              <a:t>~20.5 radiation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5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/>
          <p:nvPr/>
        </p:nvCxnSpPr>
        <p:spPr bwMode="auto">
          <a:xfrm>
            <a:off x="5815904" y="1510752"/>
            <a:ext cx="1141272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</p:cNvCxnSpPr>
          <p:nvPr/>
        </p:nvCxnSpPr>
        <p:spPr bwMode="auto">
          <a:xfrm flipV="1">
            <a:off x="5854147" y="1510753"/>
            <a:ext cx="1103029" cy="2236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195932" y="1213149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1027944" cy="46615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962692" cy="24969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950629" cy="12825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82993" y="2648135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35268" y="4908632"/>
            <a:ext cx="89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𝛼=0</a:t>
            </a:r>
            <a:endParaRPr lang="en-CN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57638" y="807407"/>
            <a:ext cx="319745" cy="703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145613" y="55848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802023" y="1203953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F4E82-E77D-6C43-9ED6-57FB8D140692}"/>
              </a:ext>
            </a:extLst>
          </p:cNvPr>
          <p:cNvSpPr txBox="1"/>
          <p:nvPr/>
        </p:nvSpPr>
        <p:spPr>
          <a:xfrm>
            <a:off x="1713187" y="6039569"/>
            <a:ext cx="26696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r1 = 1.8 m,  r2 = 2.03 m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06131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6CCE-9695-ED41-A8DB-F382953D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Some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1E92-A240-7547-B376-E41FDEB2B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3 degree of freedom determined the full barrel design</a:t>
            </a:r>
          </a:p>
          <a:p>
            <a:pPr lvl="1"/>
            <a:r>
              <a:rPr lang="en-US" altLang="zh-CN" dirty="0"/>
              <a:t>𝛼: [0,90]</a:t>
            </a:r>
          </a:p>
          <a:p>
            <a:pPr lvl="1"/>
            <a:r>
              <a:rPr lang="en-US" altLang="zh-CN" dirty="0" err="1"/>
              <a:t>N_l</a:t>
            </a:r>
            <a:r>
              <a:rPr lang="en-US" altLang="zh-CN" dirty="0"/>
              <a:t>: [1,2,3….]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Z: for the moment choose 1 cm segmentation, uniformly</a:t>
            </a:r>
          </a:p>
          <a:p>
            <a:r>
              <a:rPr lang="en-US" altLang="zh-CN" dirty="0"/>
              <a:t>Crystal length </a:t>
            </a:r>
            <a:r>
              <a:rPr lang="en-US" altLang="zh-CN" dirty="0">
                <a:highlight>
                  <a:srgbClr val="FFFF00"/>
                </a:highlight>
              </a:rPr>
              <a:t>D = sqrt(r2^2 – r1^2*sin(𝛼)^2) – r1*cos𝛼</a:t>
            </a:r>
            <a:endParaRPr lang="en-CN" dirty="0">
              <a:highlight>
                <a:srgbClr val="FFFF00"/>
              </a:highlight>
            </a:endParaRPr>
          </a:p>
          <a:p>
            <a:r>
              <a:rPr lang="en-US" dirty="0"/>
              <a:t>C</a:t>
            </a:r>
            <a:r>
              <a:rPr lang="en-CN" dirty="0"/>
              <a:t>rystal bar open phi angle </a:t>
            </a:r>
            <a:r>
              <a:rPr lang="en-US" altLang="zh-CN" dirty="0">
                <a:highlight>
                  <a:srgbClr val="FFFF00"/>
                </a:highlight>
              </a:rPr>
              <a:t>ȹ</a:t>
            </a:r>
            <a:r>
              <a:rPr lang="en-CN" dirty="0">
                <a:highlight>
                  <a:srgbClr val="FFFF00"/>
                </a:highlight>
              </a:rPr>
              <a:t> = </a:t>
            </a:r>
            <a:r>
              <a:rPr lang="en-US" altLang="zh-CN" dirty="0" err="1">
                <a:highlight>
                  <a:srgbClr val="FFFF00"/>
                </a:highlight>
              </a:rPr>
              <a:t>acos</a:t>
            </a:r>
            <a:r>
              <a:rPr lang="en-US" altLang="zh-CN" dirty="0">
                <a:highlight>
                  <a:srgbClr val="FFFF00"/>
                </a:highlight>
              </a:rPr>
              <a:t>(r2^2 + r1^2 -D^2)/(2*r1*r2)</a:t>
            </a:r>
          </a:p>
          <a:p>
            <a:pPr lvl="1"/>
            <a:r>
              <a:rPr lang="en-US" altLang="zh-CN" dirty="0"/>
              <a:t>Ambiguity with Z</a:t>
            </a:r>
          </a:p>
          <a:p>
            <a:r>
              <a:rPr lang="en-US" dirty="0"/>
              <a:t>Phi segmentation = </a:t>
            </a:r>
            <a:r>
              <a:rPr lang="en-US" altLang="zh-CN" dirty="0">
                <a:highlight>
                  <a:srgbClr val="FFFF00"/>
                </a:highlight>
              </a:rPr>
              <a:t>ȹ/</a:t>
            </a:r>
            <a:r>
              <a:rPr lang="en-US" altLang="zh-CN" dirty="0" err="1">
                <a:highlight>
                  <a:srgbClr val="FFFF00"/>
                </a:highlight>
              </a:rPr>
              <a:t>N_l</a:t>
            </a:r>
            <a:endParaRPr lang="en-US" altLang="zh-CN" dirty="0">
              <a:highlight>
                <a:srgbClr val="FFFF00"/>
              </a:highlight>
            </a:endParaRPr>
          </a:p>
          <a:p>
            <a:r>
              <a:rPr lang="en-US" dirty="0"/>
              <a:t>Total number of crystal bars per Z segmentation: </a:t>
            </a:r>
            <a:r>
              <a:rPr lang="en-US" dirty="0">
                <a:highlight>
                  <a:srgbClr val="FFFF00"/>
                </a:highlight>
              </a:rPr>
              <a:t>2*pi*</a:t>
            </a:r>
            <a:r>
              <a:rPr lang="en-US" dirty="0" err="1">
                <a:highlight>
                  <a:srgbClr val="FFFF00"/>
                </a:highlight>
              </a:rPr>
              <a:t>N_l</a:t>
            </a:r>
            <a:r>
              <a:rPr lang="en-US" dirty="0">
                <a:highlight>
                  <a:srgbClr val="FFFF00"/>
                </a:highlight>
              </a:rPr>
              <a:t>/</a:t>
            </a:r>
            <a:r>
              <a:rPr lang="en-US" altLang="zh-CN" dirty="0">
                <a:highlight>
                  <a:srgbClr val="FFFF00"/>
                </a:highlight>
              </a:rPr>
              <a:t>ȹ</a:t>
            </a:r>
          </a:p>
          <a:p>
            <a:r>
              <a:rPr lang="en-US" dirty="0"/>
              <a:t>Shower thickness(depth along r) Sn at inner layer starting point: 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Fn</a:t>
            </a:r>
            <a:r>
              <a:rPr lang="en-US" dirty="0">
                <a:highlight>
                  <a:srgbClr val="FFFF00"/>
                </a:highlight>
              </a:rPr>
              <a:t>= r1* ( sin</a:t>
            </a:r>
            <a:r>
              <a:rPr lang="en-US" altLang="zh-CN" dirty="0">
                <a:highlight>
                  <a:srgbClr val="FFFF00"/>
                </a:highlight>
              </a:rPr>
              <a:t>𝛼</a:t>
            </a:r>
            <a:r>
              <a:rPr lang="en-US" dirty="0">
                <a:highlight>
                  <a:srgbClr val="FFFF00"/>
                </a:highlight>
              </a:rPr>
              <a:t> /sin(</a:t>
            </a:r>
            <a:r>
              <a:rPr lang="en-US" altLang="zh-CN" dirty="0">
                <a:highlight>
                  <a:srgbClr val="FFFF00"/>
                </a:highlight>
              </a:rPr>
              <a:t>𝛼 –n*ȹ/</a:t>
            </a:r>
            <a:r>
              <a:rPr lang="en-US" altLang="zh-CN" dirty="0" err="1">
                <a:highlight>
                  <a:srgbClr val="FFFF00"/>
                </a:highlight>
              </a:rPr>
              <a:t>N_l</a:t>
            </a:r>
            <a:r>
              <a:rPr lang="en-US" dirty="0">
                <a:highlight>
                  <a:srgbClr val="FFFF00"/>
                </a:highlight>
              </a:rPr>
              <a:t>) – 1 )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Sn = Fn+1 - </a:t>
            </a:r>
            <a:r>
              <a:rPr lang="en-US" dirty="0" err="1">
                <a:highlight>
                  <a:srgbClr val="FFFF00"/>
                </a:highlight>
              </a:rPr>
              <a:t>Fn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Crystal thickness </a:t>
            </a:r>
            <a:r>
              <a:rPr lang="en-US" dirty="0" err="1"/>
              <a:t>xn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xn</a:t>
            </a:r>
            <a:r>
              <a:rPr lang="en-US" dirty="0">
                <a:highlight>
                  <a:srgbClr val="FFFF00"/>
                </a:highlight>
              </a:rPr>
              <a:t>=Sn*sin(</a:t>
            </a:r>
            <a:r>
              <a:rPr lang="en-US" altLang="zh-CN" dirty="0">
                <a:highlight>
                  <a:srgbClr val="FFFF00"/>
                </a:highlight>
              </a:rPr>
              <a:t>𝛼 –n*ȹ/</a:t>
            </a:r>
            <a:r>
              <a:rPr lang="en-US" altLang="zh-CN" dirty="0" err="1">
                <a:highlight>
                  <a:srgbClr val="FFFF00"/>
                </a:highlight>
              </a:rPr>
              <a:t>N_l</a:t>
            </a:r>
            <a:r>
              <a:rPr lang="en-US" dirty="0">
                <a:highlight>
                  <a:srgbClr val="FFFF00"/>
                </a:highlight>
              </a:rPr>
              <a:t>)</a:t>
            </a:r>
            <a:endParaRPr lang="en-US" dirty="0"/>
          </a:p>
          <a:p>
            <a:pPr lvl="1"/>
            <a:endParaRPr lang="en-CN" dirty="0"/>
          </a:p>
          <a:p>
            <a:endParaRPr lang="en-CN" dirty="0"/>
          </a:p>
          <a:p>
            <a:endParaRPr lang="en-US" altLang="zh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5C252-75A7-9E4D-86A5-47CB15DFC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6</a:t>
            </a:fld>
            <a:endParaRPr lang="en-US" sz="1800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F2745BBB-E5A8-D141-9E32-14609FB3847B}"/>
              </a:ext>
            </a:extLst>
          </p:cNvPr>
          <p:cNvSpPr/>
          <p:nvPr/>
        </p:nvSpPr>
        <p:spPr bwMode="auto">
          <a:xfrm rot="16200000">
            <a:off x="6718158" y="4103916"/>
            <a:ext cx="388555" cy="437942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1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configuration 1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FFFF00"/>
                </a:highlight>
              </a:rPr>
              <a:t>𝛼</a:t>
            </a:r>
            <a:r>
              <a:rPr lang="en-CN" altLang="zh-CN" dirty="0">
                <a:highlight>
                  <a:srgbClr val="FFFF00"/>
                </a:highlight>
              </a:rPr>
              <a:t> = 0 </a:t>
            </a:r>
            <a:r>
              <a:rPr lang="en-CN" altLang="zh-CN" dirty="0"/>
              <a:t>degrees, transverse </a:t>
            </a:r>
            <a:r>
              <a:rPr lang="en-CN" altLang="zh-CN" dirty="0">
                <a:highlight>
                  <a:srgbClr val="FF0000"/>
                </a:highlight>
              </a:rPr>
              <a:t>1 layers</a:t>
            </a:r>
            <a:endParaRPr lang="en-US" dirty="0">
              <a:highlight>
                <a:srgbClr val="FF0000"/>
              </a:highlight>
            </a:endParaRPr>
          </a:p>
          <a:p>
            <a:r>
              <a:rPr lang="en-US" dirty="0"/>
              <a:t>D=0.230 m</a:t>
            </a:r>
          </a:p>
          <a:p>
            <a:r>
              <a:rPr lang="en-US" altLang="zh-CN" dirty="0"/>
              <a:t>ȹ=0.0056 (0.32degree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Assume 1cm * 1cm</a:t>
            </a:r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 = 0.0056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/>
              <a:t>1130 crystals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7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29413" y="1372282"/>
            <a:ext cx="742193" cy="1359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67656" y="1372282"/>
            <a:ext cx="703950" cy="2372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022216" y="1187616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788433" cy="1462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832170" cy="845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68495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25628" y="2588086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87977" y="4887959"/>
            <a:ext cx="89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CN" dirty="0"/>
              <a:t>ure crystal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558097" y="788276"/>
            <a:ext cx="827454" cy="4445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890393" y="62235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758814" y="1198553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C4D1C0-052C-F942-920A-E220D71188A4}"/>
              </a:ext>
            </a:extLst>
          </p:cNvPr>
          <p:cNvSpPr/>
          <p:nvPr/>
        </p:nvSpPr>
        <p:spPr bwMode="auto">
          <a:xfrm>
            <a:off x="367961" y="1654591"/>
            <a:ext cx="3420268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0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configuration 2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00FF00"/>
                </a:highlight>
              </a:rPr>
              <a:t>𝛼</a:t>
            </a:r>
            <a:r>
              <a:rPr lang="en-CN" altLang="zh-CN" dirty="0">
                <a:highlight>
                  <a:srgbClr val="00FF00"/>
                </a:highlight>
              </a:rPr>
              <a:t> = 15 </a:t>
            </a:r>
            <a:r>
              <a:rPr lang="en-CN" altLang="zh-CN" dirty="0"/>
              <a:t>degrees, transverse </a:t>
            </a:r>
            <a:r>
              <a:rPr lang="en-CN" altLang="zh-CN" dirty="0">
                <a:solidFill>
                  <a:srgbClr val="FFC000"/>
                </a:solidFill>
                <a:highlight>
                  <a:srgbClr val="00FF00"/>
                </a:highlight>
              </a:rPr>
              <a:t>5 layers</a:t>
            </a:r>
            <a:endParaRPr lang="en-US" dirty="0">
              <a:solidFill>
                <a:srgbClr val="FFC000"/>
              </a:solidFill>
              <a:highlight>
                <a:srgbClr val="00FF00"/>
              </a:highlight>
            </a:endParaRPr>
          </a:p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=0.237 m</a:t>
            </a:r>
          </a:p>
          <a:p>
            <a:r>
              <a:rPr lang="en-US" altLang="zh-CN" dirty="0">
                <a:solidFill>
                  <a:srgbClr val="00B050"/>
                </a:solidFill>
              </a:rPr>
              <a:t>ȹ</a:t>
            </a:r>
            <a:r>
              <a:rPr lang="en-US" altLang="zh-CN" dirty="0"/>
              <a:t>=0.03 (1.7degree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 = 0.006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/>
              <a:t>1038 crystals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8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15904" y="1374815"/>
            <a:ext cx="742193" cy="1359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V="1">
            <a:off x="5854147" y="1374815"/>
            <a:ext cx="703950" cy="2372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008707" y="1190149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788433" cy="1462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832170" cy="845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68495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25628" y="2588086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ȹ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87977" y="4887959"/>
            <a:ext cx="89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CN" dirty="0"/>
              <a:t>ure crystal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9211" y="788276"/>
            <a:ext cx="1046340" cy="593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890393" y="62235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802023" y="1151356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07616-628D-204C-A45C-B4A645053717}"/>
              </a:ext>
            </a:extLst>
          </p:cNvPr>
          <p:cNvSpPr txBox="1"/>
          <p:nvPr/>
        </p:nvSpPr>
        <p:spPr>
          <a:xfrm>
            <a:off x="281346" y="5433202"/>
            <a:ext cx="464157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CN" dirty="0"/>
              <a:t>imilar readouts, similar phi segmentation, </a:t>
            </a:r>
            <a:r>
              <a:rPr lang="en-CN" b="1" dirty="0">
                <a:solidFill>
                  <a:srgbClr val="FF0000"/>
                </a:solidFill>
              </a:rPr>
              <a:t>5 times more layers along r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highlight>
                  <a:srgbClr val="00FF00"/>
                </a:highlight>
              </a:rPr>
              <a:t>I</a:t>
            </a:r>
            <a:r>
              <a:rPr lang="en-CN" b="1" dirty="0">
                <a:solidFill>
                  <a:srgbClr val="0070C0"/>
                </a:solidFill>
                <a:highlight>
                  <a:srgbClr val="00FF00"/>
                </a:highlight>
              </a:rPr>
              <a:t>ssue: possible confusion on phi/r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4BA1FD-0812-9644-BF0E-0D3BC21B48D5}"/>
              </a:ext>
            </a:extLst>
          </p:cNvPr>
          <p:cNvSpPr/>
          <p:nvPr/>
        </p:nvSpPr>
        <p:spPr bwMode="auto">
          <a:xfrm>
            <a:off x="367961" y="1654591"/>
            <a:ext cx="2940734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629E07D-6D32-9440-B95D-808E47744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7" y="3724822"/>
            <a:ext cx="3441700" cy="1231900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6BE83891-AB1B-5147-A6BD-101DE47CC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608" y="3814026"/>
            <a:ext cx="3873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9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 typical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altLang="zh-CN" dirty="0">
                <a:highlight>
                  <a:srgbClr val="00FF00"/>
                </a:highlight>
              </a:rPr>
              <a:t>𝛼</a:t>
            </a:r>
            <a:r>
              <a:rPr lang="en-CN" altLang="zh-CN" dirty="0">
                <a:highlight>
                  <a:srgbClr val="00FF00"/>
                </a:highlight>
              </a:rPr>
              <a:t> = 30 </a:t>
            </a:r>
            <a:r>
              <a:rPr lang="en-CN" altLang="zh-CN" dirty="0"/>
              <a:t>degrees, transverse </a:t>
            </a:r>
            <a:r>
              <a:rPr lang="en-CN" altLang="zh-CN" dirty="0">
                <a:highlight>
                  <a:srgbClr val="00FF00"/>
                </a:highlight>
              </a:rPr>
              <a:t>14 layers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D=0.26</a:t>
            </a:r>
            <a:r>
              <a:rPr lang="en-US" altLang="zh-CN" dirty="0"/>
              <a:t>0</a:t>
            </a:r>
            <a:r>
              <a:rPr lang="en-US" dirty="0"/>
              <a:t> m</a:t>
            </a:r>
          </a:p>
          <a:p>
            <a:r>
              <a:rPr lang="en-US" altLang="zh-CN" dirty="0"/>
              <a:t>ȹ=0.064 (3.7degree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ȹ/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00FF00"/>
                </a:highlight>
              </a:rPr>
              <a:t>N_l</a:t>
            </a:r>
            <a:r>
              <a:rPr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=0.0046</a:t>
            </a:r>
          </a:p>
          <a:p>
            <a:r>
              <a:rPr lang="en-US" altLang="zh-CN" dirty="0"/>
              <a:t>Each z segmentation</a:t>
            </a:r>
          </a:p>
          <a:p>
            <a:pPr lvl="1"/>
            <a:r>
              <a:rPr lang="en-US" dirty="0"/>
              <a:t>1368 crystals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9</a:t>
            </a:fld>
            <a:endParaRPr lang="en-US" sz="1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62F6F4-CE2D-F744-9C4F-C2C67261239A}"/>
              </a:ext>
            </a:extLst>
          </p:cNvPr>
          <p:cNvSpPr/>
          <p:nvPr/>
        </p:nvSpPr>
        <p:spPr bwMode="auto">
          <a:xfrm>
            <a:off x="367961" y="1654591"/>
            <a:ext cx="2940734" cy="45556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A71BB6-41FE-9F41-B63A-BE5AE65E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5475" y="3453019"/>
            <a:ext cx="3809336" cy="2943578"/>
          </a:xfrm>
          <a:prstGeom prst="rect">
            <a:avLst/>
          </a:prstGeom>
        </p:spPr>
      </p:pic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C621E23E-E279-E04C-BC34-C5321A9A1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676" y="3615297"/>
            <a:ext cx="4245849" cy="27813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936CC6-A5CF-5248-8A75-3CCAF4D689C6}"/>
              </a:ext>
            </a:extLst>
          </p:cNvPr>
          <p:cNvSpPr/>
          <p:nvPr/>
        </p:nvSpPr>
        <p:spPr bwMode="auto">
          <a:xfrm>
            <a:off x="5295480" y="3118756"/>
            <a:ext cx="3467519" cy="31024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C</a:t>
            </a:r>
            <a:r>
              <a:rPr kumimoji="0" lang="en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rystal bar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：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261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*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7.4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*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10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mm</a:t>
            </a:r>
            <a:r>
              <a:rPr kumimoji="0" lang="en-US" altLang="zh-CN" sz="20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3</a:t>
            </a:r>
            <a:endParaRPr kumimoji="0" lang="en-CN" sz="2000" b="0" i="0" u="none" strike="noStrike" cap="none" normalizeH="0" baseline="3000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5AB909E-9573-CE4F-A456-2AFAEA2BEB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8" b="358"/>
          <a:stretch/>
        </p:blipFill>
        <p:spPr>
          <a:xfrm>
            <a:off x="6462558" y="962310"/>
            <a:ext cx="2313481" cy="197014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7AD6964-44F8-AA4E-AF59-76CDE1F798A6}"/>
              </a:ext>
            </a:extLst>
          </p:cNvPr>
          <p:cNvSpPr txBox="1"/>
          <p:nvPr/>
        </p:nvSpPr>
        <p:spPr>
          <a:xfrm>
            <a:off x="6299654" y="2772445"/>
            <a:ext cx="26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 C</a:t>
            </a:r>
            <a:r>
              <a:rPr lang="en-CN" dirty="0"/>
              <a:t>redit: Xiao Zhao</a:t>
            </a:r>
          </a:p>
        </p:txBody>
      </p:sp>
    </p:spTree>
    <p:extLst>
      <p:ext uri="{BB962C8B-B14F-4D97-AF65-F5344CB8AC3E}">
        <p14:creationId xmlns:p14="http://schemas.microsoft.com/office/powerpoint/2010/main" val="755211328"/>
      </p:ext>
    </p:extLst>
  </p:cSld>
  <p:clrMapOvr>
    <a:masterClrMapping/>
  </p:clrMapOvr>
</p:sld>
</file>

<file path=ppt/theme/theme1.xml><?xml version="1.0" encoding="utf-8"?>
<a:theme xmlns:a="http://schemas.openxmlformats.org/drawingml/2006/main" name="cms_pres">
  <a:themeElements>
    <a:clrScheme name="cms_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ms_pr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ol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old" charset="0"/>
            <a:ea typeface="ＭＳ Ｐゴシック" charset="0"/>
          </a:defRPr>
        </a:defPPr>
      </a:lstStyle>
    </a:lnDef>
  </a:objectDefaults>
  <a:extraClrSchemeLst>
    <a:extraClrScheme>
      <a:clrScheme name="cms_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s_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91690</TotalTime>
  <Words>1216</Words>
  <Application>Microsoft Macintosh PowerPoint</Application>
  <PresentationFormat>On-screen Show (4:3)</PresentationFormat>
  <Paragraphs>324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 Bold</vt:lpstr>
      <vt:lpstr>Arial</vt:lpstr>
      <vt:lpstr>Calibri</vt:lpstr>
      <vt:lpstr>Symbol</vt:lpstr>
      <vt:lpstr>Verdana</vt:lpstr>
      <vt:lpstr>Wingdings</vt:lpstr>
      <vt:lpstr>cms_pres</vt:lpstr>
      <vt:lpstr>PowerPoint Presentation</vt:lpstr>
      <vt:lpstr>Requirement of a PFA calorimeter</vt:lpstr>
      <vt:lpstr>Exsiting options</vt:lpstr>
      <vt:lpstr>Outline </vt:lpstr>
      <vt:lpstr>Basical idea (1)</vt:lpstr>
      <vt:lpstr>Some calculations</vt:lpstr>
      <vt:lpstr>Example configuration 1</vt:lpstr>
      <vt:lpstr>Example configuration 2</vt:lpstr>
      <vt:lpstr>A typical design</vt:lpstr>
      <vt:lpstr>4D Reconstruction</vt:lpstr>
      <vt:lpstr>Design of silicion super layer</vt:lpstr>
      <vt:lpstr>Current status</vt:lpstr>
      <vt:lpstr>Summary</vt:lpstr>
      <vt:lpstr>Typical crystals (From Ren-yuan Zhu’s slides)</vt:lpstr>
      <vt:lpstr>Example configure 3</vt:lpstr>
      <vt:lpstr>Example configure 4</vt:lpstr>
      <vt:lpstr>Example configure 5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Granularity Calorimeter Module assembly </dc:title>
  <dc:creator>huaqiao ZHANG</dc:creator>
  <cp:lastModifiedBy>zhang Huaqiao</cp:lastModifiedBy>
  <cp:revision>936</cp:revision>
  <dcterms:created xsi:type="dcterms:W3CDTF">2016-01-26T17:22:33Z</dcterms:created>
  <dcterms:modified xsi:type="dcterms:W3CDTF">2021-10-13T06:49:22Z</dcterms:modified>
</cp:coreProperties>
</file>