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8"/>
  </p:notesMasterIdLst>
  <p:sldIdLst>
    <p:sldId id="333" r:id="rId3"/>
    <p:sldId id="293" r:id="rId4"/>
    <p:sldId id="298" r:id="rId5"/>
    <p:sldId id="270" r:id="rId6"/>
    <p:sldId id="297" r:id="rId7"/>
    <p:sldId id="280" r:id="rId8"/>
    <p:sldId id="337" r:id="rId9"/>
    <p:sldId id="340" r:id="rId10"/>
    <p:sldId id="456" r:id="rId11"/>
    <p:sldId id="457" r:id="rId12"/>
    <p:sldId id="458" r:id="rId13"/>
    <p:sldId id="338" r:id="rId14"/>
    <p:sldId id="304" r:id="rId15"/>
    <p:sldId id="365" r:id="rId16"/>
    <p:sldId id="305" r:id="rId17"/>
    <p:sldId id="339" r:id="rId18"/>
    <p:sldId id="308" r:id="rId19"/>
    <p:sldId id="311" r:id="rId20"/>
    <p:sldId id="312" r:id="rId21"/>
    <p:sldId id="314" r:id="rId22"/>
    <p:sldId id="288" r:id="rId23"/>
    <p:sldId id="336" r:id="rId24"/>
    <p:sldId id="299" r:id="rId25"/>
    <p:sldId id="455" r:id="rId26"/>
    <p:sldId id="279" r:id="rId27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5125" userDrawn="1">
          <p15:clr>
            <a:srgbClr val="A4A3A4"/>
          </p15:clr>
        </p15:guide>
        <p15:guide id="3" pos="1519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  <p15:guide id="6" orient="horz" pos="2319" userDrawn="1">
          <p15:clr>
            <a:srgbClr val="A4A3A4"/>
          </p15:clr>
        </p15:guide>
        <p15:guide id="7" orient="horz" pos="32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3F80"/>
    <a:srgbClr val="0174AB"/>
    <a:srgbClr val="666666"/>
    <a:srgbClr val="92D14F"/>
    <a:srgbClr val="BFC0C0"/>
    <a:srgbClr val="9F9D9A"/>
    <a:srgbClr val="0A377B"/>
    <a:srgbClr val="000000"/>
    <a:srgbClr val="1F497D"/>
    <a:srgbClr val="9677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579" y="67"/>
      </p:cViewPr>
      <p:guideLst>
        <p:guide orient="horz" pos="255"/>
        <p:guide pos="5125"/>
        <p:guide pos="1519"/>
        <p:guide orient="horz" pos="1139"/>
        <p:guide orient="horz" pos="2319"/>
        <p:guide orient="horz" pos="32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416EB-49D2-40D8-900A-E11D820C1C67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24292-C5F2-4357-8A4E-6C2FEA74FA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3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24292-C5F2-4357-8A4E-6C2FEA74FAA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59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DC5-266B-4B22-B6A5-1D385AE2A606}" type="datetime1">
              <a:rPr lang="zh-HK" altLang="en-US" smtClean="0"/>
              <a:t>26/10/2021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1696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37EE-F5A2-4541-B646-CF690BEA1AD7}" type="datetime1">
              <a:rPr lang="zh-HK" altLang="en-US" smtClean="0"/>
              <a:t>26/10/2021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8699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DB74-3FFA-422C-846C-9BE762975191}" type="datetime1">
              <a:rPr lang="zh-HK" altLang="en-US" smtClean="0"/>
              <a:t>26/10/2021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85401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9864-6CC5-4CB4-BDCA-0B306A391212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84703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47FC-8E85-4845-A1A8-C4B693066435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74740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60E1-F723-48C5-A5F6-9E6322805BBF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18157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C857-43A9-4927-89B6-8DBDDF198DC1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55196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62CB-6926-4F1B-9391-E174ED1C7C6A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14770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193A-CD8E-497A-8EE3-67EDD06A4851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93175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2497-595F-4D5C-B500-7207B41687C0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04865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4780-42FA-473F-94DE-3F2A0A401B9E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48515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442D-DB6B-4618-A123-7CA170EB8A06}" type="datetime1">
              <a:rPr lang="zh-HK" altLang="en-US" smtClean="0"/>
              <a:t>26/10/2021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39747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80B4-9ECE-4C2F-BFCC-286240519F5D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12863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5EC6-BD76-4F16-BF69-7501956C22AE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1261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2F3D-38E6-4EB7-8D08-0DD354D09675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1052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C828-06BD-4197-B3C4-DF8E0F9F2B1A}" type="datetime1">
              <a:rPr lang="zh-HK" altLang="en-US" smtClean="0"/>
              <a:t>26/10/2021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4490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92D3-D261-46F7-BDB8-344BB27B3BFD}" type="datetime1">
              <a:rPr lang="zh-HK" altLang="en-US" smtClean="0"/>
              <a:t>26/10/2021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4342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5302-D218-4B4E-A2F4-D45649313C26}" type="datetime1">
              <a:rPr lang="zh-HK" altLang="en-US" smtClean="0"/>
              <a:t>26/10/2021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426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8033-7790-4F31-9121-11D2FCC4FC50}" type="datetime1">
              <a:rPr lang="zh-HK" altLang="en-US" smtClean="0"/>
              <a:t>26/10/2021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35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342B-412B-463B-8ED9-82A94FFD5A1E}" type="datetime1">
              <a:rPr lang="zh-HK" altLang="en-US" smtClean="0"/>
              <a:t>26/10/2021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733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95FA-EB40-40B4-ABA9-4428D020C40F}" type="datetime1">
              <a:rPr lang="zh-HK" altLang="en-US" smtClean="0"/>
              <a:t>26/10/2021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2800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B0B0-4A27-45B6-B802-5741E00E021B}" type="datetime1">
              <a:rPr lang="zh-HK" altLang="en-US" smtClean="0"/>
              <a:t>26/10/2021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585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9E6C8-F124-46C1-944B-7EDB471289D5}" type="datetime1">
              <a:rPr lang="zh-HK" altLang="en-US" smtClean="0"/>
              <a:t>26/10/2021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5C72C-05F9-42DA-A32C-E89F323A6F2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074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F437D-7968-469A-95CE-9A189C697B34}" type="datetime1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t>26/10/2021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11" Type="http://schemas.openxmlformats.org/officeDocument/2006/relationships/image" Target="../media/image7.wmf"/><Relationship Id="rId5" Type="http://schemas.openxmlformats.org/officeDocument/2006/relationships/image" Target="../media/image26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2.png"/><Relationship Id="rId9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3.wmf"/><Relationship Id="rId3" Type="http://schemas.openxmlformats.org/officeDocument/2006/relationships/oleObject" Target="../embeddings/oleObject6.bin"/><Relationship Id="rId7" Type="http://schemas.openxmlformats.org/officeDocument/2006/relationships/image" Target="../media/image44.png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wmf"/><Relationship Id="rId11" Type="http://schemas.openxmlformats.org/officeDocument/2006/relationships/image" Target="../media/image48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47.png"/><Relationship Id="rId4" Type="http://schemas.openxmlformats.org/officeDocument/2006/relationships/image" Target="../media/image41.wmf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46275" y="2705726"/>
            <a:ext cx="5451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我们毕业啦</a:t>
            </a:r>
            <a:endParaRPr lang="en-US" altLang="zh-CN" sz="7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其实是答辩的标题地方</a:t>
            </a:r>
            <a:endParaRPr lang="en-US" altLang="zh-CN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2259000"/>
            <a:ext cx="9144000" cy="2340000"/>
          </a:xfrm>
          <a:prstGeom prst="rect">
            <a:avLst/>
          </a:prstGeom>
          <a:solidFill>
            <a:srgbClr val="0174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97396" y="2519546"/>
            <a:ext cx="8187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300" dirty="0">
                <a:latin typeface="+mn-ea"/>
              </a:rPr>
              <a:t>CEPC</a:t>
            </a:r>
            <a:r>
              <a:rPr lang="zh-CN" altLang="en-US" sz="3600" b="1" spc="300" dirty="0">
                <a:latin typeface="+mn-ea"/>
              </a:rPr>
              <a:t> 极化束的模拟计算及自旋旋转器的相关设计</a:t>
            </a:r>
            <a:endParaRPr lang="en-US" altLang="zh-CN" sz="3600" b="1" spc="300" dirty="0"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67617" y="4767541"/>
            <a:ext cx="1357313" cy="400052"/>
          </a:xfrm>
          <a:prstGeom prst="rect">
            <a:avLst/>
          </a:prstGeom>
          <a:solidFill>
            <a:srgbClr val="92D14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姓名</a:t>
            </a:r>
            <a:endParaRPr lang="zh-HK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67618" y="5523268"/>
            <a:ext cx="1357313" cy="400052"/>
          </a:xfrm>
          <a:prstGeom prst="rect">
            <a:avLst/>
          </a:prstGeom>
          <a:solidFill>
            <a:srgbClr val="92D14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导师</a:t>
            </a:r>
            <a:endParaRPr lang="zh-HK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58837" y="4785180"/>
            <a:ext cx="1614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夏文昊</a:t>
            </a:r>
            <a:endParaRPr lang="zh-HK" altLang="en-US" sz="2000" b="1" spc="3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658837" y="5523210"/>
            <a:ext cx="1832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高杰 研究员</a:t>
            </a:r>
            <a:endParaRPr lang="zh-HK" altLang="en-US" sz="2000" b="1" spc="3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74825" y="891902"/>
            <a:ext cx="860368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8640"/>
            <a:ext cx="1440993" cy="9702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906711" y="320402"/>
            <a:ext cx="59272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中国科学院高能物理研究所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INSTITUTE OF HIGH ENERGY PHYSICS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04275" y="274364"/>
            <a:ext cx="783900" cy="6679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128125" y="590277"/>
            <a:ext cx="566791" cy="5026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文本占位符 4"/>
          <p:cNvSpPr txBox="1">
            <a:spLocks/>
          </p:cNvSpPr>
          <p:nvPr/>
        </p:nvSpPr>
        <p:spPr>
          <a:xfrm>
            <a:off x="5170731" y="4859546"/>
            <a:ext cx="3805103" cy="1063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高能物理研究所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加速器中心物理组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16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pPr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3190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3"/>
    </mc:Choice>
    <mc:Fallback xmlns="">
      <p:transition spd="slow" advTm="1248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6258" y="1099595"/>
            <a:ext cx="8808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一、</a:t>
            </a:r>
            <a:r>
              <a:rPr lang="en-US" altLang="zh-CN" b="1" dirty="0"/>
              <a:t>SAD,</a:t>
            </a:r>
            <a:r>
              <a:rPr lang="zh-CN" altLang="en-US" b="1" dirty="0"/>
              <a:t> </a:t>
            </a:r>
            <a:r>
              <a:rPr lang="en-US" altLang="zh-CN" b="1" dirty="0" err="1"/>
              <a:t>Bmad</a:t>
            </a:r>
            <a:r>
              <a:rPr lang="en-US" altLang="zh-CN" b="1" dirty="0"/>
              <a:t>, PTC</a:t>
            </a:r>
            <a:r>
              <a:rPr lang="zh-CN" altLang="en-US" b="1" dirty="0"/>
              <a:t>的比较</a:t>
            </a:r>
            <a:r>
              <a:rPr lang="en-US" altLang="zh-CN" b="1" dirty="0"/>
              <a:t>: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 </a:t>
            </a:r>
            <a:r>
              <a:rPr lang="zh-CN" altLang="en-US" dirty="0"/>
              <a:t>以含</a:t>
            </a:r>
            <a:r>
              <a:rPr lang="zh-CN" altLang="en-US" b="1" dirty="0"/>
              <a:t>磁铁误差及矫正之后的</a:t>
            </a:r>
            <a:r>
              <a:rPr lang="en-US" altLang="zh-CN" b="1" dirty="0"/>
              <a:t>CEPC lattice at 45.5 GeV  (from </a:t>
            </a:r>
            <a:r>
              <a:rPr lang="zh-CN" altLang="en-US" b="1" dirty="0"/>
              <a:t>王斌</a:t>
            </a:r>
            <a:r>
              <a:rPr lang="en-US" altLang="zh-CN" b="1" dirty="0"/>
              <a:t>)</a:t>
            </a:r>
            <a:r>
              <a:rPr lang="zh-CN" altLang="en-US" b="1" dirty="0"/>
              <a:t>为例：</a:t>
            </a:r>
            <a:endParaRPr lang="en-US" altLang="zh-CN" b="1" dirty="0"/>
          </a:p>
          <a:p>
            <a:pPr lvl="1"/>
            <a:endParaRPr lang="en-US" altLang="zh-CN" b="1" dirty="0"/>
          </a:p>
          <a:p>
            <a:pPr lvl="1"/>
            <a:r>
              <a:rPr lang="en-US" altLang="zh-CN" b="1" dirty="0"/>
              <a:t>2.Beta</a:t>
            </a:r>
            <a:r>
              <a:rPr lang="zh-CN" altLang="en-US" b="1" dirty="0"/>
              <a:t>函数：</a:t>
            </a:r>
            <a:endParaRPr lang="en-US" altLang="zh-CN" b="1" dirty="0"/>
          </a:p>
          <a:p>
            <a:pPr lvl="1"/>
            <a:endParaRPr lang="en-US" altLang="zh-CN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304751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607196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979503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308762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698717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AFD1103C-90B5-4F40-81BE-D8834B5D9978}"/>
              </a:ext>
            </a:extLst>
          </p:cNvPr>
          <p:cNvSpPr/>
          <p:nvPr/>
        </p:nvSpPr>
        <p:spPr>
          <a:xfrm>
            <a:off x="0" y="26243"/>
            <a:ext cx="9144000" cy="557154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0</a:t>
            </a:r>
            <a:r>
              <a:rPr lang="zh-CN" altLang="en-US" sz="2800" dirty="0"/>
              <a:t>、加速器中极化束模拟计算工具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65189469-2751-4B43-85EA-2A4C021B9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913" y="657222"/>
            <a:ext cx="2791307" cy="1039762"/>
          </a:xfrm>
          <a:prstGeom prst="rect">
            <a:avLst/>
          </a:prstGeom>
        </p:spPr>
      </p:pic>
      <p:pic>
        <p:nvPicPr>
          <p:cNvPr id="13" name="内容占位符 3">
            <a:extLst>
              <a:ext uri="{FF2B5EF4-FFF2-40B4-BE49-F238E27FC236}">
                <a16:creationId xmlns:a16="http://schemas.microsoft.com/office/drawing/2014/main" id="{3E5A81B3-4449-40D9-B923-9D5F0C219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9698"/>
            <a:ext cx="4628960" cy="355921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43E2165-2FAC-40C6-ACD7-412229161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688" y="3070978"/>
            <a:ext cx="4372532" cy="337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02252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6258" y="1099595"/>
            <a:ext cx="8808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一、</a:t>
            </a:r>
            <a:r>
              <a:rPr lang="en-US" altLang="zh-CN" b="1" dirty="0"/>
              <a:t>SAD,</a:t>
            </a:r>
            <a:r>
              <a:rPr lang="zh-CN" altLang="en-US" b="1" dirty="0"/>
              <a:t> </a:t>
            </a:r>
            <a:r>
              <a:rPr lang="en-US" altLang="zh-CN" b="1" dirty="0" err="1"/>
              <a:t>Bmad</a:t>
            </a:r>
            <a:r>
              <a:rPr lang="en-US" altLang="zh-CN" b="1" dirty="0"/>
              <a:t>, PTC</a:t>
            </a:r>
            <a:r>
              <a:rPr lang="zh-CN" altLang="en-US" b="1" dirty="0"/>
              <a:t>的比较</a:t>
            </a:r>
            <a:r>
              <a:rPr lang="en-US" altLang="zh-CN" b="1" dirty="0"/>
              <a:t>: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 </a:t>
            </a:r>
            <a:r>
              <a:rPr lang="zh-CN" altLang="en-US" dirty="0"/>
              <a:t>以含</a:t>
            </a:r>
            <a:r>
              <a:rPr lang="zh-CN" altLang="en-US" b="1" dirty="0"/>
              <a:t>磁铁误差及矫正之后的</a:t>
            </a:r>
            <a:r>
              <a:rPr lang="en-US" altLang="zh-CN" b="1" dirty="0"/>
              <a:t>CEPC lattice at 45.5 GeV  (from </a:t>
            </a:r>
            <a:r>
              <a:rPr lang="zh-CN" altLang="en-US" b="1" dirty="0"/>
              <a:t>王斌</a:t>
            </a:r>
            <a:r>
              <a:rPr lang="en-US" altLang="zh-CN" b="1" dirty="0"/>
              <a:t>)</a:t>
            </a:r>
            <a:r>
              <a:rPr lang="zh-CN" altLang="en-US" b="1" dirty="0"/>
              <a:t>为例：</a:t>
            </a:r>
            <a:endParaRPr lang="en-US" altLang="zh-CN" b="1" dirty="0"/>
          </a:p>
          <a:p>
            <a:pPr lvl="1"/>
            <a:endParaRPr lang="en-US" altLang="zh-CN" b="1" dirty="0"/>
          </a:p>
          <a:p>
            <a:pPr lvl="1"/>
            <a:r>
              <a:rPr lang="en-US" altLang="zh-CN" b="1" dirty="0"/>
              <a:t>3.</a:t>
            </a:r>
            <a:r>
              <a:rPr lang="zh-CN" altLang="en-US" b="1" dirty="0"/>
              <a:t>发射度及工作点：</a:t>
            </a:r>
            <a:endParaRPr lang="en-US" altLang="zh-CN" b="1" dirty="0"/>
          </a:p>
          <a:p>
            <a:pPr lvl="1"/>
            <a:endParaRPr lang="en-US" altLang="zh-CN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304751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607196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979503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308762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698717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AFD1103C-90B5-4F40-81BE-D8834B5D9978}"/>
              </a:ext>
            </a:extLst>
          </p:cNvPr>
          <p:cNvSpPr/>
          <p:nvPr/>
        </p:nvSpPr>
        <p:spPr>
          <a:xfrm>
            <a:off x="0" y="26243"/>
            <a:ext cx="9144000" cy="557154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0</a:t>
            </a:r>
            <a:r>
              <a:rPr lang="zh-CN" altLang="en-US" sz="2800" dirty="0"/>
              <a:t>、加速器中极化束模拟计算工具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65189469-2751-4B43-85EA-2A4C021B9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913" y="657222"/>
            <a:ext cx="2791307" cy="103976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C62BDF7-5AD3-4B82-A5F6-4A3E01168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894" y="3163128"/>
            <a:ext cx="5644906" cy="221113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E4FFC22-A5E5-478C-8E8E-F5D22903D44B}"/>
              </a:ext>
            </a:extLst>
          </p:cNvPr>
          <p:cNvSpPr txBox="1"/>
          <p:nvPr/>
        </p:nvSpPr>
        <p:spPr>
          <a:xfrm>
            <a:off x="1757779" y="5844723"/>
            <a:ext cx="5149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SAD,</a:t>
            </a:r>
            <a:r>
              <a:rPr lang="zh-CN" altLang="en-US" dirty="0"/>
              <a:t> </a:t>
            </a:r>
            <a:r>
              <a:rPr lang="en-US" altLang="zh-CN" dirty="0" err="1"/>
              <a:t>Bmad</a:t>
            </a:r>
            <a:r>
              <a:rPr lang="en-US" altLang="zh-CN" dirty="0"/>
              <a:t>, PTC </a:t>
            </a:r>
            <a:r>
              <a:rPr lang="zh-CN" altLang="en-US" dirty="0"/>
              <a:t>对</a:t>
            </a:r>
            <a:r>
              <a:rPr lang="en-US" altLang="zh-CN" dirty="0"/>
              <a:t>lattice</a:t>
            </a:r>
            <a:r>
              <a:rPr lang="zh-CN" altLang="en-US" dirty="0"/>
              <a:t>的建模不同的影响可以忽略。</a:t>
            </a:r>
          </a:p>
        </p:txBody>
      </p:sp>
    </p:spTree>
    <p:extLst>
      <p:ext uri="{BB962C8B-B14F-4D97-AF65-F5344CB8AC3E}">
        <p14:creationId xmlns:p14="http://schemas.microsoft.com/office/powerpoint/2010/main" val="1375574783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304751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607196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979503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308762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698717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AFD1103C-90B5-4F40-81BE-D8834B5D9978}"/>
              </a:ext>
            </a:extLst>
          </p:cNvPr>
          <p:cNvSpPr/>
          <p:nvPr/>
        </p:nvSpPr>
        <p:spPr>
          <a:xfrm>
            <a:off x="0" y="26243"/>
            <a:ext cx="9144000" cy="557154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0</a:t>
            </a:r>
            <a:r>
              <a:rPr lang="zh-CN" altLang="en-US" sz="2800" dirty="0"/>
              <a:t>、为什么要在</a:t>
            </a:r>
            <a:r>
              <a:rPr lang="en-US" altLang="zh-CN" sz="2800" dirty="0"/>
              <a:t>Z</a:t>
            </a:r>
            <a:r>
              <a:rPr lang="zh-CN" altLang="en-US" sz="2800" dirty="0"/>
              <a:t>能区？？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69AA9B4-3F8E-4F12-A429-F11EA6A31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6897"/>
            <a:ext cx="6134965" cy="423451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9A7DFE0-47D8-4BB4-99E8-F64FE5CBE1AD}"/>
              </a:ext>
            </a:extLst>
          </p:cNvPr>
          <p:cNvSpPr txBox="1"/>
          <p:nvPr/>
        </p:nvSpPr>
        <p:spPr>
          <a:xfrm>
            <a:off x="807868" y="2087254"/>
            <a:ext cx="67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914C628-3EA3-4036-814E-6532F2D9F784}"/>
              </a:ext>
            </a:extLst>
          </p:cNvPr>
          <p:cNvSpPr txBox="1"/>
          <p:nvPr/>
        </p:nvSpPr>
        <p:spPr>
          <a:xfrm>
            <a:off x="2978706" y="3100542"/>
            <a:ext cx="67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ED56DB4-1AF2-4447-B98C-C0F3ACDB192E}"/>
              </a:ext>
            </a:extLst>
          </p:cNvPr>
          <p:cNvSpPr txBox="1"/>
          <p:nvPr/>
        </p:nvSpPr>
        <p:spPr>
          <a:xfrm>
            <a:off x="5149049" y="4396927"/>
            <a:ext cx="89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Higgs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775D35E-038C-4BB4-83A8-256E7A019372}"/>
              </a:ext>
            </a:extLst>
          </p:cNvPr>
          <p:cNvSpPr txBox="1"/>
          <p:nvPr/>
        </p:nvSpPr>
        <p:spPr>
          <a:xfrm>
            <a:off x="1145219" y="6117713"/>
            <a:ext cx="413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CEPC </a:t>
            </a:r>
            <a:r>
              <a:rPr lang="zh-CN" altLang="en-US" b="1" dirty="0"/>
              <a:t>平衡极化度随束流能量的分布图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C6286E7-3BBF-45E5-B662-DE2FEBC0A3F2}"/>
              </a:ext>
            </a:extLst>
          </p:cNvPr>
          <p:cNvSpPr txBox="1"/>
          <p:nvPr/>
        </p:nvSpPr>
        <p:spPr>
          <a:xfrm>
            <a:off x="6290939" y="2787589"/>
            <a:ext cx="2462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平衡极化度最高随能量逐渐衰减，</a:t>
            </a:r>
            <a:endParaRPr lang="en-US" altLang="zh-CN" dirty="0"/>
          </a:p>
          <a:p>
            <a:r>
              <a:rPr lang="en-US" altLang="zh-CN" dirty="0"/>
              <a:t>Z</a:t>
            </a:r>
            <a:r>
              <a:rPr lang="zh-CN" altLang="en-US" dirty="0"/>
              <a:t>能区最容易实现束流极化。</a:t>
            </a:r>
          </a:p>
        </p:txBody>
      </p:sp>
    </p:spTree>
    <p:extLst>
      <p:ext uri="{BB962C8B-B14F-4D97-AF65-F5344CB8AC3E}">
        <p14:creationId xmlns:p14="http://schemas.microsoft.com/office/powerpoint/2010/main" val="498304144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6258" y="1099595"/>
            <a:ext cx="8808334" cy="38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一、</a:t>
            </a:r>
            <a:r>
              <a:rPr lang="en-US" altLang="zh-CN" dirty="0" err="1"/>
              <a:t>CEPC</a:t>
            </a:r>
            <a:r>
              <a:rPr lang="en-US" altLang="zh-CN" dirty="0"/>
              <a:t> Z</a:t>
            </a:r>
            <a:r>
              <a:rPr lang="zh-CN" altLang="en-US" dirty="0"/>
              <a:t>能区横向极化方案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763" y="1408801"/>
            <a:ext cx="4458511" cy="354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2"/>
          <p:cNvSpPr txBox="1"/>
          <p:nvPr/>
        </p:nvSpPr>
        <p:spPr>
          <a:xfrm>
            <a:off x="366648" y="5076278"/>
            <a:ext cx="4193777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S.A. </a:t>
            </a:r>
            <a:r>
              <a:rPr lang="en-US" sz="800" i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Nikitin</a:t>
            </a:r>
            <a:r>
              <a:rPr lang="en-US" sz="8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“</a:t>
            </a:r>
            <a:r>
              <a:rPr lang="en-US" altLang="zh-CN" sz="8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On opportunities to obtain and use polarization at </a:t>
            </a:r>
            <a:r>
              <a:rPr lang="en-US" altLang="zh-CN" sz="800" i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CEPC</a:t>
            </a:r>
            <a:r>
              <a:rPr lang="en-US" altLang="zh-CN" sz="8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” ,2017 </a:t>
            </a:r>
            <a:endParaRPr lang="ru-RU" sz="800" i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157056" y="1561663"/>
            <a:ext cx="365583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  <a:latin typeface="+mn-ea"/>
              </a:rPr>
              <a:t>辐射自极化过程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:</a:t>
            </a:r>
          </a:p>
          <a:p>
            <a:pPr algn="l"/>
            <a:endParaRPr lang="en-US" altLang="zh-CN" dirty="0">
              <a:solidFill>
                <a:schemeClr val="tx1"/>
              </a:solidFill>
              <a:latin typeface="+mn-ea"/>
            </a:endParaRPr>
          </a:p>
          <a:p>
            <a:pPr algn="l"/>
            <a:endParaRPr lang="en-US" altLang="zh-CN" dirty="0">
              <a:solidFill>
                <a:schemeClr val="tx1"/>
              </a:solidFill>
              <a:latin typeface="+mn-ea"/>
            </a:endParaRPr>
          </a:p>
          <a:p>
            <a:pPr algn="l"/>
            <a:endParaRPr lang="en-US" altLang="zh-CN" dirty="0">
              <a:solidFill>
                <a:schemeClr val="tx1"/>
              </a:solidFill>
              <a:latin typeface="+mn-ea"/>
            </a:endParaRPr>
          </a:p>
          <a:p>
            <a:pPr algn="l"/>
            <a:endParaRPr lang="en-US" altLang="zh-CN" dirty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zh-CN" altLang="en-US" noProof="1">
                <a:solidFill>
                  <a:schemeClr val="tx1"/>
                </a:solidFill>
                <a:latin typeface="+mn-ea"/>
              </a:rPr>
              <a:t>自极化时间常数</a:t>
            </a:r>
            <a:r>
              <a:rPr lang="en-US" altLang="zh-CN" noProof="1">
                <a:solidFill>
                  <a:schemeClr val="tx1"/>
                </a:solidFill>
                <a:latin typeface="+mn-ea"/>
              </a:rPr>
              <a:t>CEPC @Z-pole:</a:t>
            </a:r>
          </a:p>
          <a:p>
            <a:pPr algn="l"/>
            <a:endParaRPr lang="en-US" altLang="zh-CN" noProof="1">
              <a:solidFill>
                <a:schemeClr val="tx1"/>
              </a:solidFill>
              <a:latin typeface="+mn-ea"/>
            </a:endParaRPr>
          </a:p>
          <a:p>
            <a:pPr algn="l"/>
            <a:endParaRPr lang="en-US" altLang="zh-CN" noProof="1">
              <a:solidFill>
                <a:schemeClr val="tx1"/>
              </a:solidFill>
              <a:latin typeface="+mn-ea"/>
            </a:endParaRPr>
          </a:p>
          <a:p>
            <a:pPr algn="l"/>
            <a:endParaRPr lang="en-US" altLang="zh-CN" noProof="1">
              <a:solidFill>
                <a:schemeClr val="tx1"/>
              </a:solidFill>
              <a:latin typeface="+mn-ea"/>
            </a:endParaRPr>
          </a:p>
          <a:p>
            <a:pPr algn="l"/>
            <a:endParaRPr lang="en-US" altLang="zh-CN" noProof="1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zh-CN" altLang="en-US" b="1" noProof="1">
                <a:solidFill>
                  <a:srgbClr val="FF0000"/>
                </a:solidFill>
                <a:latin typeface="+mn-ea"/>
              </a:rPr>
              <a:t>时间太久</a:t>
            </a:r>
            <a:r>
              <a:rPr lang="en-US" altLang="zh-CN" b="1" noProof="1">
                <a:solidFill>
                  <a:srgbClr val="FF0000"/>
                </a:solidFill>
                <a:latin typeface="+mn-ea"/>
              </a:rPr>
              <a:t> !</a:t>
            </a:r>
          </a:p>
          <a:p>
            <a:pPr algn="l"/>
            <a:endParaRPr lang="en-US" altLang="zh-CN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  <a:p>
            <a:pPr algn="l"/>
            <a:r>
              <a:rPr lang="zh-CN" altLang="en-US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插入</a:t>
            </a:r>
            <a:r>
              <a:rPr lang="en-US" altLang="zh-CN" dirty="0" err="1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N</a:t>
            </a:r>
            <a:r>
              <a:rPr lang="en-US" altLang="zh-CN" baseline="-25000" dirty="0" err="1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w</a:t>
            </a:r>
            <a:r>
              <a:rPr lang="en-US" altLang="zh-CN" baseline="-250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个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扭摆器后</a:t>
            </a:r>
            <a:r>
              <a:rPr lang="en-US" altLang="zh-CN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:</a:t>
            </a:r>
          </a:p>
          <a:p>
            <a:pPr algn="l"/>
            <a:endParaRPr lang="en-US" altLang="zh-CN" sz="1600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  <a:p>
            <a:pPr algn="l"/>
            <a:endParaRPr lang="en-US" altLang="zh-CN" sz="1600" noProof="1">
              <a:solidFill>
                <a:schemeClr val="tx1"/>
              </a:solidFill>
              <a:latin typeface="+mn-ea"/>
            </a:endParaRPr>
          </a:p>
          <a:p>
            <a:pPr algn="l"/>
            <a:endParaRPr lang="en-US" altLang="zh-CN" sz="1600" dirty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zh-CN" altLang="en-US" sz="1600" b="1" dirty="0">
                <a:solidFill>
                  <a:schemeClr val="tx1"/>
                </a:solidFill>
                <a:latin typeface="+mn-ea"/>
              </a:rPr>
              <a:t>非对称扭摆器可以加速自极化进程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.</a:t>
            </a:r>
          </a:p>
          <a:p>
            <a:pPr algn="l"/>
            <a:endParaRPr lang="en-US" altLang="zh-CN" sz="1600" dirty="0">
              <a:solidFill>
                <a:schemeClr val="tx1"/>
              </a:solidFill>
            </a:endParaRPr>
          </a:p>
        </p:txBody>
      </p:sp>
      <p:graphicFrame>
        <p:nvGraphicFramePr>
          <p:cNvPr id="37" name="对象 3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345792"/>
              </p:ext>
            </p:extLst>
          </p:nvPr>
        </p:nvGraphicFramePr>
        <p:xfrm>
          <a:off x="5528433" y="1910768"/>
          <a:ext cx="1807129" cy="847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" name="公式" r:id="rId4" imgW="1244520" imgH="634680" progId="Equation.3">
                  <p:embed/>
                </p:oleObj>
              </mc:Choice>
              <mc:Fallback>
                <p:oleObj name="公式" r:id="rId4" imgW="124452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8433" y="1910768"/>
                        <a:ext cx="1807129" cy="847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452470"/>
              </p:ext>
            </p:extLst>
          </p:nvPr>
        </p:nvGraphicFramePr>
        <p:xfrm>
          <a:off x="5308762" y="3335510"/>
          <a:ext cx="3187562" cy="520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" name="公式" r:id="rId6" imgW="2539800" imgH="431640" progId="Equation.3">
                  <p:embed/>
                </p:oleObj>
              </mc:Choice>
              <mc:Fallback>
                <p:oleObj name="公式" r:id="rId6" imgW="25398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08762" y="3335510"/>
                        <a:ext cx="3187562" cy="520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304751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607196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979503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308762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698717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6727" y="5291722"/>
            <a:ext cx="2352808" cy="505825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AFD1103C-90B5-4F40-81BE-D8834B5D9978}"/>
              </a:ext>
            </a:extLst>
          </p:cNvPr>
          <p:cNvSpPr/>
          <p:nvPr/>
        </p:nvSpPr>
        <p:spPr>
          <a:xfrm>
            <a:off x="0" y="26243"/>
            <a:ext cx="9144000" cy="557154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一、</a:t>
            </a:r>
            <a:r>
              <a:rPr lang="en-US" altLang="zh-CN" sz="2800" dirty="0"/>
              <a:t>CEPC Z</a:t>
            </a:r>
            <a:r>
              <a:rPr lang="zh-CN" altLang="en-US" sz="2800" dirty="0"/>
              <a:t>能区横向极化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1F4A35-A13E-4332-87FF-BEE01E66858C}"/>
              </a:ext>
            </a:extLst>
          </p:cNvPr>
          <p:cNvSpPr/>
          <p:nvPr/>
        </p:nvSpPr>
        <p:spPr>
          <a:xfrm>
            <a:off x="3471912" y="2143341"/>
            <a:ext cx="1499456" cy="381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10-&gt;45GeV</a:t>
            </a:r>
            <a:endParaRPr lang="zh-CN" altLang="en-US" dirty="0"/>
          </a:p>
        </p:txBody>
      </p:sp>
      <p:pic>
        <p:nvPicPr>
          <p:cNvPr id="18" name="图片 1">
            <a:extLst>
              <a:ext uri="{FF2B5EF4-FFF2-40B4-BE49-F238E27FC236}">
                <a16:creationId xmlns:a16="http://schemas.microsoft.com/office/drawing/2014/main" id="{500BAF66-9DFD-4575-8555-A63D54A68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386" y="5376884"/>
            <a:ext cx="2250596" cy="138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644785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739586"/>
            <a:ext cx="88647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不同参数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Wiggler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对平衡极化度的影响：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2E714-8771-4256-B120-A1444CD7D5F3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5969"/>
            <a:ext cx="5710761" cy="45824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76869" y="2783278"/>
            <a:ext cx="28878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平衡极化度随着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铁强度的增加而逐渐减少，但是自极化时间也会缩短，从而可以加快自极化进程。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Wiggler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具体参数的选择，需要针对自旋运动和轨道运动进行综合考虑。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7A3B2C6-3622-41DE-A199-BD19450C300F}"/>
              </a:ext>
            </a:extLst>
          </p:cNvPr>
          <p:cNvSpPr/>
          <p:nvPr/>
        </p:nvSpPr>
        <p:spPr>
          <a:xfrm>
            <a:off x="0" y="26243"/>
            <a:ext cx="9144000" cy="557154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一、</a:t>
            </a:r>
            <a:r>
              <a:rPr lang="en-US" altLang="zh-CN" sz="2800" dirty="0"/>
              <a:t>CEPC Z</a:t>
            </a:r>
            <a:r>
              <a:rPr lang="zh-CN" altLang="en-US" sz="2800" dirty="0"/>
              <a:t>能区横向极化</a:t>
            </a:r>
          </a:p>
        </p:txBody>
      </p:sp>
    </p:spTree>
  </p:cSld>
  <p:clrMapOvr>
    <a:masterClrMapping/>
  </p:clrMapOvr>
  <p:transition advTm="45488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0800" y="943910"/>
            <a:ext cx="88083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一、</a:t>
            </a:r>
            <a:r>
              <a:rPr lang="en-US" altLang="zh-CN" dirty="0" err="1"/>
              <a:t>CEPC</a:t>
            </a:r>
            <a:r>
              <a:rPr lang="en-US" altLang="zh-CN" dirty="0"/>
              <a:t> Z</a:t>
            </a:r>
            <a:r>
              <a:rPr lang="zh-CN" altLang="en-US" dirty="0"/>
              <a:t>能区横向极化方案：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非对称扭摆器：</a:t>
            </a:r>
            <a:endParaRPr lang="en-US" altLang="zh-CN" dirty="0"/>
          </a:p>
          <a:p>
            <a:pPr lvl="1"/>
            <a:r>
              <a:rPr lang="en-US" altLang="zh-CN" dirty="0"/>
              <a:t>     </a:t>
            </a:r>
            <a:r>
              <a:rPr lang="en-US" altLang="zh-CN" dirty="0" err="1"/>
              <a:t>Nw</a:t>
            </a:r>
            <a:r>
              <a:rPr lang="en-US" altLang="zh-CN" dirty="0"/>
              <a:t> </a:t>
            </a:r>
            <a:r>
              <a:rPr lang="zh-CN" altLang="en-US" dirty="0"/>
              <a:t>个扭摆器，自极化时间常数：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共振退极化技术：</a:t>
            </a:r>
            <a:endParaRPr lang="en-US" altLang="zh-CN" dirty="0"/>
          </a:p>
          <a:p>
            <a:pPr lvl="1"/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6147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884" y="911742"/>
            <a:ext cx="29670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229" y="2135937"/>
            <a:ext cx="2882108" cy="619618"/>
          </a:xfrm>
          <a:prstGeom prst="rect">
            <a:avLst/>
          </a:prstGeom>
        </p:spPr>
      </p:pic>
      <p:pic>
        <p:nvPicPr>
          <p:cNvPr id="6148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93" y="2974201"/>
            <a:ext cx="7643634" cy="120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936337" y="4116000"/>
            <a:ext cx="4682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zh-CN" altLang="en-US" dirty="0"/>
              <a:t>束流极化度可以在</a:t>
            </a:r>
            <a:r>
              <a:rPr lang="en-US" altLang="zh-CN" dirty="0">
                <a:solidFill>
                  <a:srgbClr val="FF0000"/>
                </a:solidFill>
              </a:rPr>
              <a:t>1.6</a:t>
            </a:r>
            <a:r>
              <a:rPr lang="zh-CN" altLang="en-US" dirty="0">
                <a:solidFill>
                  <a:srgbClr val="FF0000"/>
                </a:solidFill>
              </a:rPr>
              <a:t>小时</a:t>
            </a:r>
            <a:r>
              <a:rPr lang="zh-CN" altLang="en-US" dirty="0"/>
              <a:t>内，达到</a:t>
            </a:r>
            <a:r>
              <a:rPr lang="en-US" altLang="zh-CN" dirty="0">
                <a:solidFill>
                  <a:srgbClr val="FF0000"/>
                </a:solidFill>
              </a:rPr>
              <a:t>5%</a:t>
            </a:r>
            <a:r>
              <a:rPr lang="zh-CN" altLang="en-US" dirty="0"/>
              <a:t>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423" y="4734707"/>
            <a:ext cx="2786107" cy="208818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2317599">
            <a:off x="2689895" y="6199857"/>
            <a:ext cx="244294" cy="104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2317599">
            <a:off x="2373137" y="6491224"/>
            <a:ext cx="244294" cy="1041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887883" y="6201744"/>
            <a:ext cx="7465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accent1"/>
                </a:solidFill>
              </a:rPr>
              <a:t>depolarizer</a:t>
            </a:r>
            <a:endParaRPr lang="zh-CN" altLang="en-US" sz="900" dirty="0">
              <a:solidFill>
                <a:schemeClr val="accent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566698" y="6543310"/>
            <a:ext cx="7465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err="1">
                <a:solidFill>
                  <a:srgbClr val="FF0000"/>
                </a:solidFill>
              </a:rPr>
              <a:t>polarimeter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82634" y="4734707"/>
            <a:ext cx="41616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退极化仪（</a:t>
            </a:r>
            <a:r>
              <a:rPr lang="en-US" altLang="zh-CN" sz="1400" dirty="0"/>
              <a:t>depolarizer</a:t>
            </a:r>
            <a:r>
              <a:rPr lang="zh-CN" altLang="en-US" sz="1400" dirty="0"/>
              <a:t>）通过产生一个与极化方向垂直的弱振荡磁场，振荡频率</a:t>
            </a:r>
            <a:r>
              <a:rPr lang="en-US" altLang="zh-CN" sz="1400" dirty="0" err="1"/>
              <a:t>f</a:t>
            </a:r>
            <a:r>
              <a:rPr lang="en-US" altLang="zh-CN" sz="1400" baseline="-25000" dirty="0" err="1"/>
              <a:t>rf</a:t>
            </a:r>
            <a:r>
              <a:rPr lang="zh-CN" altLang="en-US" sz="1400" dirty="0"/>
              <a:t>，满足：</a:t>
            </a:r>
            <a:endParaRPr lang="en-US" altLang="zh-CN" sz="1400" dirty="0"/>
          </a:p>
          <a:p>
            <a:endParaRPr lang="en-US" altLang="zh-CN" sz="1400" dirty="0"/>
          </a:p>
          <a:p>
            <a:endParaRPr lang="en-US" altLang="zh-CN" sz="1400" dirty="0"/>
          </a:p>
          <a:p>
            <a:r>
              <a:rPr lang="zh-CN" altLang="en-US" sz="1400" dirty="0"/>
              <a:t>会产生退极化。</a:t>
            </a:r>
            <a:endParaRPr lang="en-US" altLang="zh-CN" sz="1400" dirty="0"/>
          </a:p>
          <a:p>
            <a:r>
              <a:rPr lang="en-US" altLang="zh-CN" sz="1400" dirty="0" err="1"/>
              <a:t>f</a:t>
            </a:r>
            <a:r>
              <a:rPr lang="en-US" altLang="zh-CN" sz="1400" baseline="-25000" dirty="0" err="1"/>
              <a:t>0</a:t>
            </a:r>
            <a:r>
              <a:rPr lang="en-US" altLang="zh-CN" sz="1400" dirty="0"/>
              <a:t>:</a:t>
            </a:r>
            <a:r>
              <a:rPr lang="zh-CN" altLang="en-US" sz="1400" dirty="0"/>
              <a:t>粒子的回旋频率</a:t>
            </a:r>
            <a:r>
              <a:rPr lang="en-US" altLang="zh-CN" sz="1400" dirty="0"/>
              <a:t>.        :</a:t>
            </a:r>
            <a:r>
              <a:rPr lang="zh-CN" altLang="en-US" sz="1400" dirty="0"/>
              <a:t>自旋工作点的小数部分。</a:t>
            </a:r>
            <a:endParaRPr lang="en-US" altLang="zh-CN" sz="1400" dirty="0"/>
          </a:p>
          <a:p>
            <a:r>
              <a:rPr lang="zh-CN" altLang="en-US" sz="1400" dirty="0"/>
              <a:t>而</a:t>
            </a:r>
            <a:endParaRPr lang="en-US" altLang="zh-CN" sz="1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6420" y="5242653"/>
            <a:ext cx="2645438" cy="313441"/>
          </a:xfrm>
          <a:prstGeom prst="rect">
            <a:avLst/>
          </a:prstGeom>
        </p:spPr>
      </p:pic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543031"/>
              </p:ext>
            </p:extLst>
          </p:nvPr>
        </p:nvGraphicFramePr>
        <p:xfrm>
          <a:off x="5903089" y="5822572"/>
          <a:ext cx="216050" cy="241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公式" r:id="rId8" imgW="215640" imgH="241200" progId="Equation.3">
                  <p:embed/>
                </p:oleObj>
              </mc:Choice>
              <mc:Fallback>
                <p:oleObj name="公式" r:id="rId8" imgW="2156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03089" y="5822572"/>
                        <a:ext cx="216050" cy="241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390186"/>
              </p:ext>
            </p:extLst>
          </p:nvPr>
        </p:nvGraphicFramePr>
        <p:xfrm>
          <a:off x="4845684" y="6135002"/>
          <a:ext cx="1597715" cy="555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name="公式" r:id="rId10" imgW="1168200" imgH="406080" progId="Equation.3">
                  <p:embed/>
                </p:oleObj>
              </mc:Choice>
              <mc:Fallback>
                <p:oleObj name="公式" r:id="rId10" imgW="116820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45684" y="6135002"/>
                        <a:ext cx="1597715" cy="555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6698717" y="6228727"/>
            <a:ext cx="162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sz="1200" b="1" dirty="0">
                <a:solidFill>
                  <a:srgbClr val="FF0000"/>
                </a:solidFill>
              </a:rPr>
              <a:t>精度：</a:t>
            </a:r>
            <a:r>
              <a:rPr lang="zh-CN" altLang="en-US" sz="1200" b="1" dirty="0">
                <a:solidFill>
                  <a:srgbClr val="FF0000"/>
                </a:solidFill>
                <a:sym typeface="Symbol" panose="05050102010706020507" pitchFamily="18" charset="2"/>
              </a:rPr>
              <a:t></a:t>
            </a:r>
            <a:r>
              <a:rPr lang="en-US" altLang="zh-CN" sz="1200" b="1" dirty="0">
                <a:solidFill>
                  <a:srgbClr val="FF0000"/>
                </a:solidFill>
                <a:sym typeface="Symbol" panose="05050102010706020507" pitchFamily="18" charset="2"/>
              </a:rPr>
              <a:t>E/E=10^(-6)</a:t>
            </a:r>
            <a:endParaRPr lang="en-US" altLang="zh-CN" sz="1200" b="1" dirty="0">
              <a:solidFill>
                <a:srgbClr val="FF0000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2077F8E-45C9-4488-9728-FC779A1DC0B4}"/>
              </a:ext>
            </a:extLst>
          </p:cNvPr>
          <p:cNvSpPr/>
          <p:nvPr/>
        </p:nvSpPr>
        <p:spPr>
          <a:xfrm>
            <a:off x="0" y="26243"/>
            <a:ext cx="9144000" cy="557154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一、</a:t>
            </a:r>
            <a:r>
              <a:rPr lang="en-US" altLang="zh-CN" sz="2800" dirty="0"/>
              <a:t>CEPC Z</a:t>
            </a:r>
            <a:r>
              <a:rPr lang="zh-CN" altLang="en-US" sz="2800" dirty="0"/>
              <a:t>能区横向极化</a:t>
            </a:r>
          </a:p>
        </p:txBody>
      </p:sp>
    </p:spTree>
    <p:extLst>
      <p:ext uri="{BB962C8B-B14F-4D97-AF65-F5344CB8AC3E}">
        <p14:creationId xmlns:p14="http://schemas.microsoft.com/office/powerpoint/2010/main" val="2023276092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0800" y="943910"/>
            <a:ext cx="8808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平衡极化度在</a:t>
            </a:r>
            <a:r>
              <a:rPr lang="en-US" altLang="zh-CN" dirty="0"/>
              <a:t>Z</a:t>
            </a:r>
            <a:r>
              <a:rPr lang="zh-CN" altLang="en-US" dirty="0"/>
              <a:t>能区的分布：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2077F8E-45C9-4488-9728-FC779A1DC0B4}"/>
              </a:ext>
            </a:extLst>
          </p:cNvPr>
          <p:cNvSpPr/>
          <p:nvPr/>
        </p:nvSpPr>
        <p:spPr>
          <a:xfrm>
            <a:off x="0" y="26243"/>
            <a:ext cx="9144000" cy="557154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一、</a:t>
            </a:r>
            <a:r>
              <a:rPr lang="en-US" altLang="zh-CN" sz="2800" dirty="0"/>
              <a:t>CEPC Z</a:t>
            </a:r>
            <a:r>
              <a:rPr lang="zh-CN" altLang="en-US" sz="2800" dirty="0"/>
              <a:t>能区横向极化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4BFFBEA-4914-4257-B794-48C95435B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5534"/>
            <a:ext cx="6040496" cy="413855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02443B9-E776-43BB-B393-1E9F820DA082}"/>
              </a:ext>
            </a:extLst>
          </p:cNvPr>
          <p:cNvSpPr txBox="1"/>
          <p:nvPr/>
        </p:nvSpPr>
        <p:spPr>
          <a:xfrm>
            <a:off x="6457950" y="2672178"/>
            <a:ext cx="1908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越接近半整数，自旋共振强度越弱。</a:t>
            </a:r>
            <a:endParaRPr lang="en-US" altLang="zh-CN" dirty="0"/>
          </a:p>
          <a:p>
            <a:r>
              <a:rPr lang="zh-CN" altLang="en-US" dirty="0"/>
              <a:t>自旋工作点接近半整数的时候，平衡极化度最大。</a:t>
            </a:r>
          </a:p>
        </p:txBody>
      </p:sp>
    </p:spTree>
    <p:extLst>
      <p:ext uri="{BB962C8B-B14F-4D97-AF65-F5344CB8AC3E}">
        <p14:creationId xmlns:p14="http://schemas.microsoft.com/office/powerpoint/2010/main" val="3595832643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6258" y="1099595"/>
            <a:ext cx="88083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二、</a:t>
            </a:r>
            <a:r>
              <a:rPr lang="en-US" altLang="zh-CN" dirty="0" err="1"/>
              <a:t>CEPC</a:t>
            </a:r>
            <a:r>
              <a:rPr lang="en-US" altLang="zh-CN" dirty="0"/>
              <a:t> Z</a:t>
            </a:r>
            <a:r>
              <a:rPr lang="zh-CN" altLang="en-US" dirty="0"/>
              <a:t>能区纵向极化方案：</a:t>
            </a:r>
            <a:endParaRPr lang="en-US" altLang="zh-CN" dirty="0"/>
          </a:p>
          <a:p>
            <a:pPr lvl="1"/>
            <a:endParaRPr lang="en-US" altLang="zh-CN" dirty="0"/>
          </a:p>
          <a:p>
            <a:pPr marL="1257300" lvl="2" indent="-342900">
              <a:buFont typeface="+mj-ea"/>
              <a:buAutoNum type="circleNumDbPlain"/>
            </a:pPr>
            <a:endParaRPr lang="en-US" altLang="zh-CN" dirty="0"/>
          </a:p>
          <a:p>
            <a:pPr marL="1257300" lvl="2" indent="-342900">
              <a:buFont typeface="+mj-ea"/>
              <a:buAutoNum type="circleNumDbPlain"/>
            </a:pP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lvl="1"/>
            <a:endParaRPr lang="en-US" altLang="zh-CN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24" y="1573068"/>
            <a:ext cx="4948143" cy="464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2"/>
          <p:cNvSpPr txBox="1"/>
          <p:nvPr/>
        </p:nvSpPr>
        <p:spPr>
          <a:xfrm>
            <a:off x="300965" y="6263749"/>
            <a:ext cx="4196983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S.A. </a:t>
            </a:r>
            <a:r>
              <a:rPr lang="en-US" sz="800" i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Nikitin</a:t>
            </a:r>
            <a:r>
              <a:rPr lang="en-US" sz="8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“</a:t>
            </a:r>
            <a:r>
              <a:rPr lang="en-US" altLang="zh-CN" sz="8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On opportunities to obtain and use polarization at CEPC” ,2017 </a:t>
            </a:r>
            <a:endParaRPr lang="ru-RU" sz="800" i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80228" y="2135415"/>
            <a:ext cx="3600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16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通过极化粒子源产生极化。</a:t>
            </a:r>
            <a:endParaRPr lang="en-US" altLang="zh-CN" sz="16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16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16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2)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极化仪来测量极化度。</a:t>
            </a:r>
            <a:endParaRPr lang="en-US" altLang="zh-CN" sz="16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16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algn="just"/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3) 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极化束流在增强器的升能过程中，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16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需要西伯利亚蛇来克服退极化效应，维持高的束流极化度。</a:t>
            </a:r>
            <a:endParaRPr lang="en-US" altLang="zh-CN" sz="16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16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16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4) 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主环中需要自旋旋转器，在对撞点实现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&gt;50%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的纵向极化束流对撞。</a:t>
            </a:r>
            <a:endParaRPr lang="en-US" altLang="zh-CN" sz="16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1600" b="0" dirty="0">
              <a:solidFill>
                <a:srgbClr val="00B050"/>
              </a:solidFill>
            </a:endParaRPr>
          </a:p>
          <a:p>
            <a:pPr algn="l"/>
            <a:endParaRPr lang="zh-CN" altLang="en-US" sz="1200" dirty="0">
              <a:solidFill>
                <a:srgbClr val="0070C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800" y="97061"/>
            <a:ext cx="1183407" cy="35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1304751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607196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979503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5308762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698717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61C2B3C6-BC82-423C-9905-99F3A2085F7C}"/>
              </a:ext>
            </a:extLst>
          </p:cNvPr>
          <p:cNvSpPr/>
          <p:nvPr/>
        </p:nvSpPr>
        <p:spPr>
          <a:xfrm>
            <a:off x="0" y="26243"/>
            <a:ext cx="9144000" cy="557154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二、</a:t>
            </a:r>
            <a:r>
              <a:rPr lang="en-US" altLang="zh-CN" sz="2800" dirty="0"/>
              <a:t>CEPC Z</a:t>
            </a:r>
            <a:r>
              <a:rPr lang="zh-CN" altLang="en-US" sz="2800" dirty="0"/>
              <a:t>能区纵向极化</a:t>
            </a:r>
          </a:p>
        </p:txBody>
      </p:sp>
    </p:spTree>
    <p:extLst>
      <p:ext uri="{BB962C8B-B14F-4D97-AF65-F5344CB8AC3E}">
        <p14:creationId xmlns:p14="http://schemas.microsoft.com/office/powerpoint/2010/main" val="305902066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6258" y="1099595"/>
            <a:ext cx="88083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二、</a:t>
            </a:r>
            <a:r>
              <a:rPr lang="en-US" altLang="zh-CN" dirty="0" err="1"/>
              <a:t>CEPC</a:t>
            </a:r>
            <a:r>
              <a:rPr lang="en-US" altLang="zh-CN" dirty="0"/>
              <a:t> Z</a:t>
            </a:r>
            <a:r>
              <a:rPr lang="zh-CN" altLang="en-US" dirty="0"/>
              <a:t>能区纵向极化方案：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纵向极化束流对撞：</a:t>
            </a:r>
            <a:endParaRPr lang="en-US" altLang="zh-CN" dirty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zh-CN" altLang="en-US" dirty="0"/>
              <a:t>自旋旋转器：</a:t>
            </a:r>
            <a:endParaRPr lang="en-US" altLang="zh-CN" dirty="0"/>
          </a:p>
          <a:p>
            <a:pPr lvl="2"/>
            <a:r>
              <a:rPr lang="en-US" altLang="zh-CN" dirty="0"/>
              <a:t>     </a:t>
            </a:r>
            <a:r>
              <a:rPr lang="zh-CN" altLang="en-US" dirty="0"/>
              <a:t>自旋旋转器可以将极化方向从横向旋转为纵向，经过</a:t>
            </a:r>
            <a:r>
              <a:rPr lang="en-US" altLang="zh-CN" dirty="0"/>
              <a:t>IP</a:t>
            </a:r>
            <a:r>
              <a:rPr lang="zh-CN" altLang="en-US" dirty="0"/>
              <a:t>之后，再将极化方向旋转回来。</a:t>
            </a:r>
            <a:endParaRPr lang="en-US" altLang="zh-CN" dirty="0"/>
          </a:p>
          <a:p>
            <a:pPr lvl="2"/>
            <a:r>
              <a:rPr lang="en-US" altLang="zh-CN" dirty="0"/>
              <a:t>      </a:t>
            </a:r>
          </a:p>
          <a:p>
            <a:pPr lvl="2"/>
            <a:r>
              <a:rPr lang="zh-CN" altLang="en-US" dirty="0"/>
              <a:t>基于螺线管的自旋旋转器：</a:t>
            </a:r>
            <a:endParaRPr lang="en-US" altLang="zh-CN" dirty="0"/>
          </a:p>
          <a:p>
            <a:pPr marL="1714500" lvl="3" indent="-342900">
              <a:buFont typeface="+mj-ea"/>
              <a:buAutoNum type="circleNumDbPlain"/>
            </a:pPr>
            <a:r>
              <a:rPr lang="zh-CN" altLang="en-US" dirty="0"/>
              <a:t>螺线管区域：</a:t>
            </a:r>
            <a:endParaRPr lang="en-US" altLang="zh-CN" dirty="0"/>
          </a:p>
          <a:p>
            <a:pPr marL="1714500" lvl="3" indent="-342900">
              <a:buFont typeface="+mj-ea"/>
              <a:buAutoNum type="circleNumDbPlain"/>
            </a:pPr>
            <a:endParaRPr lang="en-US" altLang="zh-CN" dirty="0"/>
          </a:p>
          <a:p>
            <a:pPr marL="1714500" lvl="3" indent="-342900">
              <a:buFont typeface="+mj-ea"/>
              <a:buAutoNum type="circleNumDbPlain"/>
            </a:pPr>
            <a:r>
              <a:rPr lang="zh-CN" altLang="en-US" dirty="0"/>
              <a:t>偏转磁铁区域：水平偏转角度</a:t>
            </a:r>
            <a:r>
              <a:rPr lang="en-US" altLang="zh-CN" dirty="0" err="1"/>
              <a:t>0.015rad</a:t>
            </a:r>
            <a:endParaRPr lang="en-US" altLang="zh-CN" dirty="0"/>
          </a:p>
          <a:p>
            <a:pPr lvl="1"/>
            <a:endParaRPr lang="en-US" altLang="zh-CN" dirty="0"/>
          </a:p>
          <a:p>
            <a:pPr lvl="2"/>
            <a:r>
              <a:rPr lang="en-US" altLang="zh-CN" dirty="0"/>
              <a:t>     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lvl="1"/>
            <a:endParaRPr lang="en-US" altLang="zh-CN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406" y="3048568"/>
            <a:ext cx="1106607" cy="327171"/>
          </a:xfrm>
          <a:prstGeom prst="rect">
            <a:avLst/>
          </a:prstGeom>
        </p:spPr>
      </p:pic>
      <p:pic>
        <p:nvPicPr>
          <p:cNvPr id="19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40" y="4204350"/>
            <a:ext cx="2808312" cy="244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311" y="4744274"/>
            <a:ext cx="4409713" cy="1368152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713F763-7677-4575-A0EB-75EA79236BB6}"/>
              </a:ext>
            </a:extLst>
          </p:cNvPr>
          <p:cNvSpPr/>
          <p:nvPr/>
        </p:nvSpPr>
        <p:spPr>
          <a:xfrm>
            <a:off x="-11575" y="-33756"/>
            <a:ext cx="9144000" cy="557154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二、</a:t>
            </a:r>
            <a:r>
              <a:rPr lang="en-US" altLang="zh-CN" sz="2800" dirty="0"/>
              <a:t>CEPC Z</a:t>
            </a:r>
            <a:r>
              <a:rPr lang="zh-CN" altLang="en-US" sz="2800" dirty="0"/>
              <a:t>能区纵向极化</a:t>
            </a:r>
          </a:p>
        </p:txBody>
      </p:sp>
    </p:spTree>
    <p:extLst>
      <p:ext uri="{BB962C8B-B14F-4D97-AF65-F5344CB8AC3E}">
        <p14:creationId xmlns:p14="http://schemas.microsoft.com/office/powerpoint/2010/main" val="897388878"/>
      </p:ext>
    </p:extLst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6258" y="1099595"/>
            <a:ext cx="88083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altLang="zh-CN" dirty="0"/>
          </a:p>
          <a:p>
            <a:pPr lvl="2"/>
            <a:r>
              <a:rPr lang="en-US" altLang="zh-CN" dirty="0"/>
              <a:t>     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" name="文本框 2"/>
          <p:cNvSpPr txBox="1"/>
          <p:nvPr/>
        </p:nvSpPr>
        <p:spPr>
          <a:xfrm>
            <a:off x="376177" y="1099595"/>
            <a:ext cx="845530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螺线管区域：</a:t>
            </a:r>
            <a:endParaRPr lang="en-US" altLang="zh-CN" dirty="0"/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altLang="zh-CN" dirty="0"/>
              <a:t>x-y </a:t>
            </a:r>
            <a:r>
              <a:rPr lang="zh-CN" altLang="en-US" dirty="0"/>
              <a:t>解耦合结构单元。</a:t>
            </a:r>
            <a:endParaRPr lang="en-US" altLang="zh-CN" dirty="0"/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zh-CN" altLang="en-US" dirty="0"/>
              <a:t>每个自旋旋转器由</a:t>
            </a:r>
            <a:r>
              <a:rPr lang="en-US" altLang="zh-CN" dirty="0"/>
              <a:t>10</a:t>
            </a:r>
            <a:r>
              <a:rPr lang="zh-CN" altLang="en-US" dirty="0"/>
              <a:t>个相同的单元组成。</a:t>
            </a:r>
            <a:endParaRPr lang="en-US" altLang="zh-CN" dirty="0"/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zh-CN" altLang="en-US" dirty="0"/>
              <a:t>传输矩阵：</a:t>
            </a:r>
            <a:endParaRPr lang="en-US" altLang="zh-CN" dirty="0"/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endParaRPr lang="en-US" altLang="zh-CN" dirty="0"/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zh-CN" altLang="en-US" dirty="0"/>
              <a:t>该结构单元对轨道运动相当于：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一个等长的漂移管</a:t>
            </a:r>
            <a:r>
              <a:rPr lang="en-US" altLang="zh-CN" dirty="0"/>
              <a:t>&amp;</a:t>
            </a:r>
            <a:r>
              <a:rPr lang="zh-CN" altLang="en-US" dirty="0"/>
              <a:t>垂直方向的相移</a:t>
            </a:r>
            <a:r>
              <a:rPr lang="en-US" altLang="zh-CN" dirty="0"/>
              <a:t>0.5 x 2</a:t>
            </a:r>
            <a:r>
              <a:rPr lang="en-US" altLang="zh-CN" dirty="0">
                <a:sym typeface="Symbol" panose="05050102010706020507" pitchFamily="18" charset="2"/>
              </a:rPr>
              <a:t></a:t>
            </a:r>
            <a:endParaRPr lang="en-US" altLang="zh-CN" dirty="0"/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endParaRPr lang="en-US" altLang="zh-CN" dirty="0"/>
          </a:p>
          <a:p>
            <a:pPr marL="857250" lvl="1" indent="-400050">
              <a:buFont typeface="+mj-lt"/>
              <a:buAutoNum type="romanUcPeriod"/>
            </a:pPr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733" y="3933896"/>
            <a:ext cx="5600566" cy="113909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865" y="5034280"/>
            <a:ext cx="5641852" cy="182372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6718299" y="4226531"/>
            <a:ext cx="2113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800" i="1" dirty="0">
                <a:solidFill>
                  <a:schemeClr val="tx1"/>
                </a:solidFill>
                <a:latin typeface="+mj-lt"/>
              </a:rPr>
              <a:t>Vladimir N. </a:t>
            </a:r>
            <a:r>
              <a:rPr lang="en-US" altLang="zh-CN" sz="800" i="1" dirty="0" err="1">
                <a:solidFill>
                  <a:schemeClr val="tx1"/>
                </a:solidFill>
                <a:latin typeface="+mj-lt"/>
              </a:rPr>
              <a:t>Litvinenko</a:t>
            </a:r>
            <a:r>
              <a:rPr lang="en-US" altLang="zh-CN" sz="800" i="1" dirty="0">
                <a:solidFill>
                  <a:schemeClr val="tx1"/>
                </a:solidFill>
                <a:latin typeface="+mj-lt"/>
              </a:rPr>
              <a:t> and Alexander A. </a:t>
            </a:r>
            <a:r>
              <a:rPr lang="en-US" altLang="zh-CN" sz="800" i="1" dirty="0" err="1">
                <a:solidFill>
                  <a:schemeClr val="tx1"/>
                </a:solidFill>
                <a:latin typeface="+mj-lt"/>
              </a:rPr>
              <a:t>Zholents</a:t>
            </a:r>
            <a:r>
              <a:rPr lang="en-US" altLang="zh-CN" sz="800" i="1" dirty="0">
                <a:solidFill>
                  <a:schemeClr val="tx1"/>
                </a:solidFill>
                <a:latin typeface="+mj-lt"/>
              </a:rPr>
              <a:t>,</a:t>
            </a:r>
          </a:p>
          <a:p>
            <a:pPr algn="l"/>
            <a:r>
              <a:rPr lang="en-US" altLang="zh-CN" sz="800" i="1" dirty="0" err="1">
                <a:solidFill>
                  <a:schemeClr val="tx1"/>
                </a:solidFill>
                <a:latin typeface="+mj-lt"/>
              </a:rPr>
              <a:t>arXiv:1809.11138</a:t>
            </a:r>
            <a:r>
              <a:rPr lang="en-US" altLang="zh-CN" sz="800" i="1" dirty="0">
                <a:solidFill>
                  <a:schemeClr val="tx1"/>
                </a:solidFill>
                <a:latin typeface="+mj-lt"/>
              </a:rPr>
              <a:t> [</a:t>
            </a:r>
            <a:r>
              <a:rPr lang="en-US" altLang="zh-CN" sz="800" i="1" dirty="0" err="1">
                <a:solidFill>
                  <a:schemeClr val="tx1"/>
                </a:solidFill>
                <a:latin typeface="+mj-lt"/>
              </a:rPr>
              <a:t>physics.acc-ph</a:t>
            </a:r>
            <a:r>
              <a:rPr lang="en-US" altLang="zh-CN" sz="800" i="1" dirty="0">
                <a:solidFill>
                  <a:schemeClr val="tx1"/>
                </a:solidFill>
                <a:latin typeface="+mj-lt"/>
              </a:rPr>
              <a:t>](2018).</a:t>
            </a:r>
            <a:endParaRPr lang="zh-CN" altLang="en-US" sz="800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317" y="1877605"/>
            <a:ext cx="1139195" cy="33680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710" y="2285562"/>
            <a:ext cx="1521999" cy="880682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04A59A0-AE42-4202-81DB-69563C6CCD44}"/>
              </a:ext>
            </a:extLst>
          </p:cNvPr>
          <p:cNvSpPr/>
          <p:nvPr/>
        </p:nvSpPr>
        <p:spPr>
          <a:xfrm>
            <a:off x="-11575" y="-33756"/>
            <a:ext cx="9144000" cy="557154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二、</a:t>
            </a:r>
            <a:r>
              <a:rPr lang="en-US" altLang="zh-CN" sz="2800" dirty="0"/>
              <a:t>CEPC Z</a:t>
            </a:r>
            <a:r>
              <a:rPr lang="zh-CN" altLang="en-US" sz="2800" dirty="0"/>
              <a:t>能区纵向极化</a:t>
            </a:r>
          </a:p>
        </p:txBody>
      </p:sp>
    </p:spTree>
    <p:extLst>
      <p:ext uri="{BB962C8B-B14F-4D97-AF65-F5344CB8AC3E}">
        <p14:creationId xmlns:p14="http://schemas.microsoft.com/office/powerpoint/2010/main" val="1172981608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24713" y="1094814"/>
            <a:ext cx="6024563" cy="1720986"/>
            <a:chOff x="2408238" y="2568507"/>
            <a:chExt cx="6024563" cy="1720986"/>
          </a:xfrm>
        </p:grpSpPr>
        <p:grpSp>
          <p:nvGrpSpPr>
            <p:cNvPr id="14" name="组合 13"/>
            <p:cNvGrpSpPr/>
            <p:nvPr/>
          </p:nvGrpSpPr>
          <p:grpSpPr>
            <a:xfrm>
              <a:off x="2408238" y="2568507"/>
              <a:ext cx="6024563" cy="1720986"/>
              <a:chOff x="1184275" y="2717410"/>
              <a:chExt cx="6024563" cy="1720986"/>
            </a:xfrm>
          </p:grpSpPr>
          <p:grpSp>
            <p:nvGrpSpPr>
              <p:cNvPr id="10" name="Group 4"/>
              <p:cNvGrpSpPr>
                <a:grpSpLocks noChangeAspect="1"/>
              </p:cNvGrpSpPr>
              <p:nvPr/>
            </p:nvGrpSpPr>
            <p:grpSpPr bwMode="auto">
              <a:xfrm>
                <a:off x="1184275" y="2717410"/>
                <a:ext cx="1847850" cy="1720986"/>
                <a:chOff x="1164" y="687"/>
                <a:chExt cx="3219" cy="2998"/>
              </a:xfr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Freeform 6"/>
                <p:cNvSpPr>
                  <a:spLocks/>
                </p:cNvSpPr>
                <p:nvPr/>
              </p:nvSpPr>
              <p:spPr bwMode="auto">
                <a:xfrm>
                  <a:off x="1164" y="687"/>
                  <a:ext cx="3219" cy="2998"/>
                </a:xfrm>
                <a:custGeom>
                  <a:avLst/>
                  <a:gdLst>
                    <a:gd name="T0" fmla="*/ 96 w 1360"/>
                    <a:gd name="T1" fmla="*/ 404 h 1266"/>
                    <a:gd name="T2" fmla="*/ 96 w 1360"/>
                    <a:gd name="T3" fmla="*/ 527 h 1266"/>
                    <a:gd name="T4" fmla="*/ 105 w 1360"/>
                    <a:gd name="T5" fmla="*/ 537 h 1266"/>
                    <a:gd name="T6" fmla="*/ 123 w 1360"/>
                    <a:gd name="T7" fmla="*/ 616 h 1266"/>
                    <a:gd name="T8" fmla="*/ 119 w 1360"/>
                    <a:gd name="T9" fmla="*/ 629 h 1266"/>
                    <a:gd name="T10" fmla="*/ 147 w 1360"/>
                    <a:gd name="T11" fmla="*/ 940 h 1266"/>
                    <a:gd name="T12" fmla="*/ 169 w 1360"/>
                    <a:gd name="T13" fmla="*/ 1194 h 1266"/>
                    <a:gd name="T14" fmla="*/ 175 w 1360"/>
                    <a:gd name="T15" fmla="*/ 1266 h 1266"/>
                    <a:gd name="T16" fmla="*/ 0 w 1360"/>
                    <a:gd name="T17" fmla="*/ 1266 h 1266"/>
                    <a:gd name="T18" fmla="*/ 6 w 1360"/>
                    <a:gd name="T19" fmla="*/ 1197 h 1266"/>
                    <a:gd name="T20" fmla="*/ 38 w 1360"/>
                    <a:gd name="T21" fmla="*/ 811 h 1266"/>
                    <a:gd name="T22" fmla="*/ 54 w 1360"/>
                    <a:gd name="T23" fmla="*/ 629 h 1266"/>
                    <a:gd name="T24" fmla="*/ 50 w 1360"/>
                    <a:gd name="T25" fmla="*/ 613 h 1266"/>
                    <a:gd name="T26" fmla="*/ 71 w 1360"/>
                    <a:gd name="T27" fmla="*/ 537 h 1266"/>
                    <a:gd name="T28" fmla="*/ 79 w 1360"/>
                    <a:gd name="T29" fmla="*/ 525 h 1266"/>
                    <a:gd name="T30" fmla="*/ 79 w 1360"/>
                    <a:gd name="T31" fmla="*/ 407 h 1266"/>
                    <a:gd name="T32" fmla="*/ 70 w 1360"/>
                    <a:gd name="T33" fmla="*/ 392 h 1266"/>
                    <a:gd name="T34" fmla="*/ 31 w 1360"/>
                    <a:gd name="T35" fmla="*/ 374 h 1266"/>
                    <a:gd name="T36" fmla="*/ 44 w 1360"/>
                    <a:gd name="T37" fmla="*/ 366 h 1266"/>
                    <a:gd name="T38" fmla="*/ 624 w 1360"/>
                    <a:gd name="T39" fmla="*/ 44 h 1266"/>
                    <a:gd name="T40" fmla="*/ 692 w 1360"/>
                    <a:gd name="T41" fmla="*/ 5 h 1266"/>
                    <a:gd name="T42" fmla="*/ 718 w 1360"/>
                    <a:gd name="T43" fmla="*/ 5 h 1266"/>
                    <a:gd name="T44" fmla="*/ 1255 w 1360"/>
                    <a:gd name="T45" fmla="*/ 275 h 1266"/>
                    <a:gd name="T46" fmla="*/ 1360 w 1360"/>
                    <a:gd name="T47" fmla="*/ 328 h 1266"/>
                    <a:gd name="T48" fmla="*/ 1302 w 1360"/>
                    <a:gd name="T49" fmla="*/ 360 h 1266"/>
                    <a:gd name="T50" fmla="*/ 723 w 1360"/>
                    <a:gd name="T51" fmla="*/ 666 h 1266"/>
                    <a:gd name="T52" fmla="*/ 688 w 1360"/>
                    <a:gd name="T53" fmla="*/ 668 h 1266"/>
                    <a:gd name="T54" fmla="*/ 112 w 1360"/>
                    <a:gd name="T55" fmla="*/ 411 h 1266"/>
                    <a:gd name="T56" fmla="*/ 96 w 1360"/>
                    <a:gd name="T57" fmla="*/ 404 h 1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360" h="1266">
                      <a:moveTo>
                        <a:pt x="96" y="404"/>
                      </a:moveTo>
                      <a:cubicBezTo>
                        <a:pt x="96" y="447"/>
                        <a:pt x="96" y="487"/>
                        <a:pt x="96" y="527"/>
                      </a:cubicBezTo>
                      <a:cubicBezTo>
                        <a:pt x="96" y="531"/>
                        <a:pt x="101" y="535"/>
                        <a:pt x="105" y="537"/>
                      </a:cubicBezTo>
                      <a:cubicBezTo>
                        <a:pt x="136" y="555"/>
                        <a:pt x="144" y="585"/>
                        <a:pt x="123" y="616"/>
                      </a:cubicBezTo>
                      <a:cubicBezTo>
                        <a:pt x="121" y="620"/>
                        <a:pt x="119" y="625"/>
                        <a:pt x="119" y="629"/>
                      </a:cubicBezTo>
                      <a:cubicBezTo>
                        <a:pt x="128" y="733"/>
                        <a:pt x="138" y="836"/>
                        <a:pt x="147" y="940"/>
                      </a:cubicBezTo>
                      <a:cubicBezTo>
                        <a:pt x="154" y="1024"/>
                        <a:pt x="162" y="1109"/>
                        <a:pt x="169" y="1194"/>
                      </a:cubicBezTo>
                      <a:cubicBezTo>
                        <a:pt x="171" y="1217"/>
                        <a:pt x="173" y="1239"/>
                        <a:pt x="175" y="1266"/>
                      </a:cubicBezTo>
                      <a:cubicBezTo>
                        <a:pt x="117" y="1266"/>
                        <a:pt x="60" y="1266"/>
                        <a:pt x="0" y="1266"/>
                      </a:cubicBezTo>
                      <a:cubicBezTo>
                        <a:pt x="2" y="1244"/>
                        <a:pt x="4" y="1220"/>
                        <a:pt x="6" y="1197"/>
                      </a:cubicBezTo>
                      <a:cubicBezTo>
                        <a:pt x="16" y="1068"/>
                        <a:pt x="27" y="940"/>
                        <a:pt x="38" y="811"/>
                      </a:cubicBezTo>
                      <a:cubicBezTo>
                        <a:pt x="43" y="750"/>
                        <a:pt x="49" y="690"/>
                        <a:pt x="54" y="629"/>
                      </a:cubicBezTo>
                      <a:cubicBezTo>
                        <a:pt x="54" y="624"/>
                        <a:pt x="52" y="617"/>
                        <a:pt x="50" y="613"/>
                      </a:cubicBezTo>
                      <a:cubicBezTo>
                        <a:pt x="32" y="583"/>
                        <a:pt x="40" y="553"/>
                        <a:pt x="71" y="537"/>
                      </a:cubicBezTo>
                      <a:cubicBezTo>
                        <a:pt x="75" y="535"/>
                        <a:pt x="79" y="529"/>
                        <a:pt x="79" y="525"/>
                      </a:cubicBezTo>
                      <a:cubicBezTo>
                        <a:pt x="79" y="486"/>
                        <a:pt x="80" y="446"/>
                        <a:pt x="79" y="407"/>
                      </a:cubicBezTo>
                      <a:cubicBezTo>
                        <a:pt x="79" y="402"/>
                        <a:pt x="74" y="395"/>
                        <a:pt x="70" y="392"/>
                      </a:cubicBezTo>
                      <a:cubicBezTo>
                        <a:pt x="58" y="386"/>
                        <a:pt x="45" y="381"/>
                        <a:pt x="31" y="374"/>
                      </a:cubicBezTo>
                      <a:cubicBezTo>
                        <a:pt x="36" y="371"/>
                        <a:pt x="40" y="368"/>
                        <a:pt x="44" y="366"/>
                      </a:cubicBezTo>
                      <a:cubicBezTo>
                        <a:pt x="237" y="259"/>
                        <a:pt x="431" y="151"/>
                        <a:pt x="624" y="44"/>
                      </a:cubicBezTo>
                      <a:cubicBezTo>
                        <a:pt x="647" y="31"/>
                        <a:pt x="670" y="19"/>
                        <a:pt x="692" y="5"/>
                      </a:cubicBezTo>
                      <a:cubicBezTo>
                        <a:pt x="702" y="0"/>
                        <a:pt x="709" y="1"/>
                        <a:pt x="718" y="5"/>
                      </a:cubicBezTo>
                      <a:cubicBezTo>
                        <a:pt x="897" y="96"/>
                        <a:pt x="1076" y="185"/>
                        <a:pt x="1255" y="275"/>
                      </a:cubicBezTo>
                      <a:cubicBezTo>
                        <a:pt x="1289" y="293"/>
                        <a:pt x="1324" y="310"/>
                        <a:pt x="1360" y="328"/>
                      </a:cubicBezTo>
                      <a:cubicBezTo>
                        <a:pt x="1339" y="340"/>
                        <a:pt x="1320" y="350"/>
                        <a:pt x="1302" y="360"/>
                      </a:cubicBezTo>
                      <a:cubicBezTo>
                        <a:pt x="1109" y="462"/>
                        <a:pt x="916" y="564"/>
                        <a:pt x="723" y="666"/>
                      </a:cubicBezTo>
                      <a:cubicBezTo>
                        <a:pt x="711" y="672"/>
                        <a:pt x="701" y="674"/>
                        <a:pt x="688" y="668"/>
                      </a:cubicBezTo>
                      <a:cubicBezTo>
                        <a:pt x="496" y="582"/>
                        <a:pt x="304" y="496"/>
                        <a:pt x="112" y="411"/>
                      </a:cubicBezTo>
                      <a:cubicBezTo>
                        <a:pt x="108" y="409"/>
                        <a:pt x="103" y="407"/>
                        <a:pt x="96" y="4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  <p:sp>
              <p:nvSpPr>
                <p:cNvPr id="12" name="Freeform 7"/>
                <p:cNvSpPr>
                  <a:spLocks/>
                </p:cNvSpPr>
                <p:nvPr/>
              </p:nvSpPr>
              <p:spPr bwMode="auto">
                <a:xfrm>
                  <a:off x="1829" y="1959"/>
                  <a:ext cx="2000" cy="947"/>
                </a:xfrm>
                <a:custGeom>
                  <a:avLst/>
                  <a:gdLst>
                    <a:gd name="T0" fmla="*/ 0 w 845"/>
                    <a:gd name="T1" fmla="*/ 147 h 400"/>
                    <a:gd name="T2" fmla="*/ 78 w 845"/>
                    <a:gd name="T3" fmla="*/ 32 h 400"/>
                    <a:gd name="T4" fmla="*/ 96 w 845"/>
                    <a:gd name="T5" fmla="*/ 28 h 400"/>
                    <a:gd name="T6" fmla="*/ 262 w 845"/>
                    <a:gd name="T7" fmla="*/ 101 h 400"/>
                    <a:gd name="T8" fmla="*/ 417 w 845"/>
                    <a:gd name="T9" fmla="*/ 170 h 400"/>
                    <a:gd name="T10" fmla="*/ 434 w 845"/>
                    <a:gd name="T11" fmla="*/ 167 h 400"/>
                    <a:gd name="T12" fmla="*/ 724 w 845"/>
                    <a:gd name="T13" fmla="*/ 13 h 400"/>
                    <a:gd name="T14" fmla="*/ 749 w 845"/>
                    <a:gd name="T15" fmla="*/ 0 h 400"/>
                    <a:gd name="T16" fmla="*/ 845 w 845"/>
                    <a:gd name="T17" fmla="*/ 143 h 400"/>
                    <a:gd name="T18" fmla="*/ 743 w 845"/>
                    <a:gd name="T19" fmla="*/ 207 h 400"/>
                    <a:gd name="T20" fmla="*/ 448 w 845"/>
                    <a:gd name="T21" fmla="*/ 393 h 400"/>
                    <a:gd name="T22" fmla="*/ 421 w 845"/>
                    <a:gd name="T23" fmla="*/ 394 h 400"/>
                    <a:gd name="T24" fmla="*/ 8 w 845"/>
                    <a:gd name="T25" fmla="*/ 153 h 400"/>
                    <a:gd name="T26" fmla="*/ 0 w 845"/>
                    <a:gd name="T27" fmla="*/ 147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45" h="400">
                      <a:moveTo>
                        <a:pt x="0" y="147"/>
                      </a:moveTo>
                      <a:cubicBezTo>
                        <a:pt x="27" y="108"/>
                        <a:pt x="53" y="70"/>
                        <a:pt x="78" y="32"/>
                      </a:cubicBezTo>
                      <a:cubicBezTo>
                        <a:pt x="84" y="24"/>
                        <a:pt x="89" y="25"/>
                        <a:pt x="96" y="28"/>
                      </a:cubicBezTo>
                      <a:cubicBezTo>
                        <a:pt x="151" y="53"/>
                        <a:pt x="206" y="77"/>
                        <a:pt x="262" y="101"/>
                      </a:cubicBezTo>
                      <a:cubicBezTo>
                        <a:pt x="313" y="124"/>
                        <a:pt x="365" y="147"/>
                        <a:pt x="417" y="170"/>
                      </a:cubicBezTo>
                      <a:cubicBezTo>
                        <a:pt x="421" y="172"/>
                        <a:pt x="429" y="170"/>
                        <a:pt x="434" y="167"/>
                      </a:cubicBezTo>
                      <a:cubicBezTo>
                        <a:pt x="531" y="116"/>
                        <a:pt x="627" y="65"/>
                        <a:pt x="724" y="13"/>
                      </a:cubicBezTo>
                      <a:cubicBezTo>
                        <a:pt x="732" y="9"/>
                        <a:pt x="740" y="5"/>
                        <a:pt x="749" y="0"/>
                      </a:cubicBezTo>
                      <a:cubicBezTo>
                        <a:pt x="781" y="48"/>
                        <a:pt x="813" y="95"/>
                        <a:pt x="845" y="143"/>
                      </a:cubicBezTo>
                      <a:cubicBezTo>
                        <a:pt x="811" y="165"/>
                        <a:pt x="777" y="186"/>
                        <a:pt x="743" y="207"/>
                      </a:cubicBezTo>
                      <a:cubicBezTo>
                        <a:pt x="645" y="269"/>
                        <a:pt x="546" y="331"/>
                        <a:pt x="448" y="393"/>
                      </a:cubicBezTo>
                      <a:cubicBezTo>
                        <a:pt x="438" y="399"/>
                        <a:pt x="431" y="400"/>
                        <a:pt x="421" y="394"/>
                      </a:cubicBezTo>
                      <a:cubicBezTo>
                        <a:pt x="284" y="313"/>
                        <a:pt x="146" y="233"/>
                        <a:pt x="8" y="153"/>
                      </a:cubicBezTo>
                      <a:cubicBezTo>
                        <a:pt x="6" y="151"/>
                        <a:pt x="3" y="149"/>
                        <a:pt x="0" y="1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HK" altLang="en-US"/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3187700" y="2847430"/>
                <a:ext cx="402113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7200" b="1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研究工作</a:t>
                </a:r>
                <a:endParaRPr lang="zh-HK" altLang="en-US" sz="72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4475163" y="3816912"/>
              <a:ext cx="3856037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HK" altLang="en-US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FD028BA-FC96-40F5-B34B-172DCE4CD742}"/>
              </a:ext>
            </a:extLst>
          </p:cNvPr>
          <p:cNvSpPr/>
          <p:nvPr/>
        </p:nvSpPr>
        <p:spPr>
          <a:xfrm>
            <a:off x="1471632" y="3355620"/>
            <a:ext cx="620073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/>
              <a:t>环形正负电子对撞机</a:t>
            </a:r>
            <a:r>
              <a:rPr lang="en-US" altLang="zh-CN" sz="4000" b="1" dirty="0"/>
              <a:t>(CEPC)</a:t>
            </a:r>
          </a:p>
          <a:p>
            <a:pPr algn="ctr"/>
            <a:r>
              <a:rPr lang="zh-CN" altLang="en-US" sz="4000" b="1" dirty="0"/>
              <a:t>加速器极化束</a:t>
            </a:r>
            <a:endParaRPr lang="en-US" altLang="zh-CN" sz="4000" b="1" dirty="0"/>
          </a:p>
          <a:p>
            <a:pPr algn="ctr"/>
            <a:r>
              <a:rPr lang="zh-CN" altLang="en-US" sz="4000" b="1" dirty="0"/>
              <a:t>关键物理问题研究与设计</a:t>
            </a:r>
            <a:endParaRPr lang="en-US" altLang="zh-CN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7575107"/>
      </p:ext>
    </p:extLst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80349" y="1006997"/>
            <a:ext cx="78823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err="1"/>
              <a:t>Bmad</a:t>
            </a:r>
            <a:r>
              <a:rPr lang="en-US" altLang="zh-CN" dirty="0"/>
              <a:t>/</a:t>
            </a:r>
            <a:r>
              <a:rPr lang="en-US" altLang="zh-CN" dirty="0" err="1"/>
              <a:t>PTC</a:t>
            </a:r>
            <a:r>
              <a:rPr lang="zh-CN" altLang="en-US" dirty="0"/>
              <a:t>模拟计算：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极化方向</a:t>
            </a:r>
            <a:r>
              <a:rPr lang="en-US" altLang="zh-CN" sz="2000" b="1" dirty="0" err="1"/>
              <a:t>n</a:t>
            </a:r>
            <a:r>
              <a:rPr lang="en-US" altLang="zh-CN" sz="2000" b="1" baseline="-25000" dirty="0" err="1"/>
              <a:t>0</a:t>
            </a:r>
            <a:r>
              <a:rPr lang="zh-CN" altLang="en-US" dirty="0"/>
              <a:t>沿全环的分布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     </a:t>
            </a:r>
          </a:p>
          <a:p>
            <a:pPr marL="857250" lvl="1" indent="-400050">
              <a:buFont typeface="+mj-lt"/>
              <a:buAutoNum type="romanUcPeriod"/>
            </a:pPr>
            <a:r>
              <a:rPr lang="zh-CN" altLang="en-US" dirty="0"/>
              <a:t>没有自旋旋转器时：全环都是垂直方向；</a:t>
            </a:r>
            <a:endParaRPr lang="en-US" altLang="zh-CN" dirty="0"/>
          </a:p>
          <a:p>
            <a:pPr marL="857250" lvl="1" indent="-400050">
              <a:buFont typeface="+mj-lt"/>
              <a:buAutoNum type="romanUcPeriod"/>
            </a:pPr>
            <a:endParaRPr lang="en-US" altLang="zh-CN" dirty="0"/>
          </a:p>
          <a:p>
            <a:pPr marL="857250" lvl="1" indent="-400050">
              <a:buFont typeface="+mj-lt"/>
              <a:buAutoNum type="romanUcPeriod"/>
            </a:pPr>
            <a:r>
              <a:rPr lang="zh-CN" altLang="en-US" dirty="0"/>
              <a:t>加入自旋旋转器：纵向</a:t>
            </a:r>
            <a:r>
              <a:rPr lang="en-US" altLang="zh-CN" dirty="0"/>
              <a:t>(IP)-&gt;</a:t>
            </a:r>
            <a:r>
              <a:rPr lang="zh-CN" altLang="en-US" dirty="0"/>
              <a:t>垂直</a:t>
            </a:r>
            <a:r>
              <a:rPr lang="en-US" altLang="zh-CN" dirty="0"/>
              <a:t>-&gt;</a:t>
            </a:r>
            <a:r>
              <a:rPr lang="zh-CN" altLang="en-US" dirty="0"/>
              <a:t>纵向</a:t>
            </a:r>
            <a:r>
              <a:rPr lang="en-US" altLang="zh-CN" dirty="0"/>
              <a:t>(IP)-&gt;</a:t>
            </a:r>
            <a:r>
              <a:rPr lang="zh-CN" altLang="en-US" dirty="0"/>
              <a:t>垂直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857250" lvl="1" indent="-400050">
              <a:buFont typeface="+mj-lt"/>
              <a:buAutoNum type="romanUcPeriod"/>
            </a:pPr>
            <a:endParaRPr lang="en-US" altLang="zh-CN" dirty="0"/>
          </a:p>
          <a:p>
            <a:r>
              <a:rPr lang="en-US" altLang="zh-CN" dirty="0"/>
              <a:t>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  <p:pic>
        <p:nvPicPr>
          <p:cNvPr id="21" name="内容占位符 4">
            <a:extLst>
              <a:ext uri="{FF2B5EF4-FFF2-40B4-BE49-F238E27FC236}">
                <a16:creationId xmlns:a16="http://schemas.microsoft.com/office/drawing/2014/main" id="{F9A7BE9B-6044-4501-90E0-4F3DDCF6E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538" y="3426107"/>
            <a:ext cx="4571462" cy="254708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1" y="3374863"/>
            <a:ext cx="4404657" cy="2598331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122737" y="6128495"/>
            <a:ext cx="2118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dirty="0"/>
              <a:t>没有自旋旋转器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116040" y="6128495"/>
            <a:ext cx="1484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dirty="0">
                <a:solidFill>
                  <a:schemeClr val="tx1"/>
                </a:solidFill>
              </a:rPr>
              <a:t>插入自旋旋转器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976" y="1250415"/>
            <a:ext cx="1990725" cy="4095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E818BF25-8F6C-41FB-BB5F-02E9646AF058}"/>
              </a:ext>
            </a:extLst>
          </p:cNvPr>
          <p:cNvSpPr/>
          <p:nvPr/>
        </p:nvSpPr>
        <p:spPr>
          <a:xfrm>
            <a:off x="0" y="93616"/>
            <a:ext cx="9144000" cy="557154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二、</a:t>
            </a:r>
            <a:r>
              <a:rPr lang="en-US" altLang="zh-CN" sz="2800" dirty="0"/>
              <a:t>CEPC Z</a:t>
            </a:r>
            <a:r>
              <a:rPr lang="zh-CN" altLang="en-US" sz="2800" dirty="0"/>
              <a:t>能区纵向极化</a:t>
            </a:r>
          </a:p>
        </p:txBody>
      </p:sp>
    </p:spTree>
    <p:extLst>
      <p:ext uri="{BB962C8B-B14F-4D97-AF65-F5344CB8AC3E}">
        <p14:creationId xmlns:p14="http://schemas.microsoft.com/office/powerpoint/2010/main" val="773029156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24100" y="3744658"/>
            <a:ext cx="4495800" cy="938213"/>
          </a:xfrm>
          <a:prstGeom prst="rect">
            <a:avLst/>
          </a:prstGeom>
          <a:solidFill>
            <a:srgbClr val="0174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HK" altLang="en-US" sz="66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648075" y="1637910"/>
            <a:ext cx="1847850" cy="1720986"/>
            <a:chOff x="1164" y="687"/>
            <a:chExt cx="3219" cy="2998"/>
          </a:xfrm>
          <a:solidFill>
            <a:srgbClr val="0174AB"/>
          </a:solidFill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46310"/>
      </p:ext>
    </p:extLst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B237888-A713-48A3-9696-E503AD34F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3ECCFFA-A488-4DD5-8437-2CBD62F58B6B}"/>
              </a:ext>
            </a:extLst>
          </p:cNvPr>
          <p:cNvSpPr txBox="1"/>
          <p:nvPr/>
        </p:nvSpPr>
        <p:spPr>
          <a:xfrm>
            <a:off x="1012054" y="1695635"/>
            <a:ext cx="7182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/>
              <a:t>Back up</a:t>
            </a:r>
            <a:endParaRPr lang="zh-CN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730499094"/>
      </p:ext>
    </p:extLst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5227" y="869010"/>
            <a:ext cx="886475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b="1" dirty="0">
                <a:latin typeface="+mn-ea"/>
              </a:rPr>
              <a:t>国际上的极化正负电子环</a:t>
            </a:r>
            <a:endParaRPr lang="en-US" altLang="zh-CN" sz="2000" b="1" dirty="0">
              <a:latin typeface="+mn-ea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000" b="1" dirty="0" err="1">
                <a:latin typeface="+mn-ea"/>
              </a:rPr>
              <a:t>ACO</a:t>
            </a:r>
            <a:r>
              <a:rPr lang="en-US" altLang="zh-CN" sz="2000" b="1" dirty="0">
                <a:latin typeface="+mn-ea"/>
              </a:rPr>
              <a:t>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latin typeface="+mn-ea"/>
              </a:rPr>
              <a:t>1971</a:t>
            </a:r>
            <a:r>
              <a:rPr lang="zh-CN" altLang="en-US" b="1" dirty="0">
                <a:latin typeface="+mn-ea"/>
              </a:rPr>
              <a:t>年，第一次观察到辐射自极化效应</a:t>
            </a:r>
            <a:r>
              <a:rPr lang="en-US" altLang="zh-CN" dirty="0">
                <a:latin typeface="+mn-ea"/>
              </a:rPr>
              <a:t>(</a:t>
            </a:r>
            <a:r>
              <a:rPr lang="en-US" altLang="zh-CN" dirty="0" err="1">
                <a:latin typeface="+mn-ea"/>
              </a:rPr>
              <a:t>Sokolov-Ternov</a:t>
            </a:r>
            <a:r>
              <a:rPr lang="en-US" altLang="zh-CN" dirty="0">
                <a:latin typeface="+mn-ea"/>
              </a:rPr>
              <a:t> </a:t>
            </a:r>
            <a:r>
              <a:rPr lang="zh-CN" altLang="en-US" dirty="0">
                <a:latin typeface="+mn-ea"/>
              </a:rPr>
              <a:t>效应</a:t>
            </a:r>
            <a:r>
              <a:rPr lang="en-US" altLang="zh-CN" dirty="0">
                <a:latin typeface="+mn-ea"/>
              </a:rPr>
              <a:t> ).</a:t>
            </a:r>
            <a:endParaRPr lang="en-US" altLang="zh-CN" sz="2000" b="1" dirty="0">
              <a:latin typeface="+mn-ea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000" b="1" dirty="0" err="1">
                <a:latin typeface="+mn-ea"/>
              </a:rPr>
              <a:t>VEPP</a:t>
            </a:r>
            <a:r>
              <a:rPr lang="zh-CN" altLang="en-US" dirty="0">
                <a:latin typeface="+mn-ea"/>
              </a:rPr>
              <a:t>：</a:t>
            </a:r>
            <a:endParaRPr lang="en-US" altLang="zh-CN" dirty="0">
              <a:latin typeface="+mn-ea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zh-CN" altLang="en-US" b="1" dirty="0">
                <a:latin typeface="+mn-ea"/>
              </a:rPr>
              <a:t>通过自极化效应产生极化电子</a:t>
            </a:r>
            <a:endParaRPr lang="en-US" altLang="zh-CN" dirty="0">
              <a:latin typeface="+mn-ea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zh-CN" altLang="en-US" b="1" dirty="0">
                <a:latin typeface="+mn-ea"/>
              </a:rPr>
              <a:t>利用共振退极化技术（</a:t>
            </a:r>
            <a:r>
              <a:rPr lang="en-US" altLang="zh-CN" b="1" dirty="0" err="1">
                <a:latin typeface="+mn-ea"/>
              </a:rPr>
              <a:t>RDP</a:t>
            </a:r>
            <a:r>
              <a:rPr lang="zh-CN" altLang="en-US" b="1" dirty="0">
                <a:latin typeface="+mn-ea"/>
              </a:rPr>
              <a:t>）进行束流能量精确测量。</a:t>
            </a:r>
            <a:endParaRPr lang="en-US" altLang="zh-CN" sz="2000" b="1" dirty="0">
              <a:latin typeface="+mn-ea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+mn-ea"/>
              </a:rPr>
              <a:t>HERA-e(</a:t>
            </a:r>
            <a:r>
              <a:rPr lang="zh-CN" altLang="en-US" sz="2000" b="1" dirty="0">
                <a:latin typeface="+mn-ea"/>
              </a:rPr>
              <a:t>纵向极化</a:t>
            </a:r>
            <a:r>
              <a:rPr lang="en-US" altLang="zh-CN" sz="2000" b="1" dirty="0">
                <a:latin typeface="+mn-ea"/>
              </a:rPr>
              <a:t>):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zh-CN" altLang="en-US" b="1" dirty="0">
                <a:latin typeface="+mn-ea"/>
              </a:rPr>
              <a:t>自极化效应。</a:t>
            </a:r>
            <a:endParaRPr lang="en-US" altLang="zh-CN" dirty="0">
              <a:latin typeface="+mn-ea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zh-CN" altLang="en-US" dirty="0">
                <a:latin typeface="+mn-ea"/>
              </a:rPr>
              <a:t>自旋旋转器</a:t>
            </a:r>
            <a:r>
              <a:rPr lang="en-US" altLang="zh-CN" dirty="0">
                <a:latin typeface="+mn-ea"/>
              </a:rPr>
              <a:t>-</a:t>
            </a:r>
            <a:r>
              <a:rPr lang="zh-CN" altLang="en-US" dirty="0">
                <a:latin typeface="+mn-ea"/>
              </a:rPr>
              <a:t>“</a:t>
            </a:r>
            <a:r>
              <a:rPr lang="en-US" altLang="zh-CN" dirty="0" err="1">
                <a:latin typeface="+mn-ea"/>
              </a:rPr>
              <a:t>minirotator</a:t>
            </a:r>
            <a:r>
              <a:rPr lang="en-US" altLang="zh-CN" dirty="0">
                <a:latin typeface="+mn-ea"/>
              </a:rPr>
              <a:t> </a:t>
            </a:r>
            <a:r>
              <a:rPr lang="zh-CN" altLang="en-US" dirty="0">
                <a:latin typeface="+mn-ea"/>
              </a:rPr>
              <a:t>”。由水平和垂直偏转磁铁交替组成</a:t>
            </a:r>
            <a:endParaRPr lang="en-US" altLang="zh-CN" dirty="0">
              <a:latin typeface="+mn-ea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zh-CN" altLang="en-US" dirty="0">
                <a:latin typeface="+mn-ea"/>
              </a:rPr>
              <a:t>第一个实现电子纵向极化的高能储存环。</a:t>
            </a:r>
            <a:endParaRPr lang="en-US" altLang="zh-CN" dirty="0">
              <a:latin typeface="+mn-ea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zh-CN" altLang="en-US" dirty="0">
                <a:latin typeface="+mn-ea"/>
              </a:rPr>
              <a:t>平衡极化度</a:t>
            </a:r>
            <a:r>
              <a:rPr lang="en-US" altLang="zh-CN" dirty="0">
                <a:latin typeface="+mn-ea"/>
              </a:rPr>
              <a:t>P</a:t>
            </a:r>
            <a:r>
              <a:rPr lang="zh-CN" altLang="en-US" dirty="0">
                <a:latin typeface="+mn-ea"/>
              </a:rPr>
              <a:t>≈</a:t>
            </a:r>
            <a:r>
              <a:rPr lang="en-US" altLang="zh-CN" dirty="0">
                <a:latin typeface="+mn-ea"/>
              </a:rPr>
              <a:t>60%</a:t>
            </a:r>
            <a:r>
              <a:rPr lang="zh-CN" altLang="en-US" dirty="0">
                <a:latin typeface="+mn-ea"/>
              </a:rPr>
              <a:t>。</a:t>
            </a:r>
            <a:endParaRPr lang="en-US" altLang="zh-CN" dirty="0">
              <a:latin typeface="+mn-ea"/>
            </a:endParaRPr>
          </a:p>
          <a:p>
            <a:pPr lvl="2"/>
            <a:endParaRPr lang="en-US" altLang="zh-CN" dirty="0">
              <a:latin typeface="+mn-ea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FCC-</a:t>
            </a:r>
            <a:r>
              <a:rPr lang="en-US" altLang="zh-CN" b="1" dirty="0" err="1">
                <a:solidFill>
                  <a:srgbClr val="FF0000"/>
                </a:solidFill>
                <a:latin typeface="+mn-ea"/>
              </a:rPr>
              <a:t>ee</a:t>
            </a: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非对称</a:t>
            </a: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wiggler,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加速自极化进程。</a:t>
            </a:r>
            <a:endParaRPr lang="en-US" altLang="zh-CN" b="1" dirty="0">
              <a:solidFill>
                <a:srgbClr val="FF0000"/>
              </a:solidFill>
              <a:latin typeface="+mn-ea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altLang="zh-CN" b="1" dirty="0" err="1">
                <a:solidFill>
                  <a:srgbClr val="FF0000"/>
                </a:solidFill>
                <a:latin typeface="+mn-ea"/>
              </a:rPr>
              <a:t>RDP</a:t>
            </a: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:</a:t>
            </a:r>
            <a:r>
              <a:rPr lang="en-US" altLang="zh-CN" b="1" dirty="0">
                <a:solidFill>
                  <a:srgbClr val="FF0000"/>
                </a:solidFill>
                <a:latin typeface="+mn-ea"/>
                <a:sym typeface="Symbol" panose="05050102010706020507" pitchFamily="18" charset="2"/>
              </a:rPr>
              <a:t>E=</a:t>
            </a:r>
            <a:r>
              <a:rPr lang="en-US" altLang="zh-CN" b="1" dirty="0" err="1">
                <a:solidFill>
                  <a:srgbClr val="FF0000"/>
                </a:solidFill>
                <a:latin typeface="+mn-ea"/>
                <a:sym typeface="Symbol" panose="05050102010706020507" pitchFamily="18" charset="2"/>
              </a:rPr>
              <a:t>100keV</a:t>
            </a:r>
            <a:r>
              <a:rPr lang="en-US" altLang="zh-CN" b="1" dirty="0">
                <a:solidFill>
                  <a:srgbClr val="FF0000"/>
                </a:solidFill>
                <a:latin typeface="+mn-ea"/>
                <a:sym typeface="Symbol" panose="05050102010706020507" pitchFamily="18" charset="2"/>
              </a:rPr>
              <a:t> at Z pole &amp; W pair threshold.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b="1" dirty="0" err="1">
                <a:solidFill>
                  <a:srgbClr val="FF0000"/>
                </a:solidFill>
                <a:latin typeface="+mn-ea"/>
                <a:sym typeface="Symbol" panose="05050102010706020507" pitchFamily="18" charset="2"/>
              </a:rPr>
              <a:t>eRHIC</a:t>
            </a:r>
            <a:r>
              <a:rPr lang="en-US" altLang="zh-CN" b="1" dirty="0">
                <a:solidFill>
                  <a:srgbClr val="FF0000"/>
                </a:solidFill>
                <a:latin typeface="+mn-ea"/>
                <a:sym typeface="Symbol" panose="05050102010706020507" pitchFamily="18" charset="2"/>
              </a:rPr>
              <a:t>-e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sym typeface="Symbol" panose="05050102010706020507" pitchFamily="18" charset="2"/>
              </a:rPr>
              <a:t>（纵向极化）</a:t>
            </a:r>
            <a:r>
              <a:rPr lang="en-US" altLang="zh-CN" b="1" dirty="0">
                <a:solidFill>
                  <a:srgbClr val="FF0000"/>
                </a:solidFill>
                <a:latin typeface="+mn-ea"/>
                <a:sym typeface="Symbol" panose="05050102010706020507" pitchFamily="18" charset="2"/>
              </a:rPr>
              <a:t>:</a:t>
            </a:r>
            <a:endParaRPr lang="en-US" altLang="zh-CN" b="1" dirty="0">
              <a:solidFill>
                <a:srgbClr val="FF0000"/>
              </a:solidFill>
              <a:latin typeface="+mn-ea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极化粒子源</a:t>
            </a:r>
            <a:endParaRPr lang="en-US" altLang="zh-CN" b="1" dirty="0">
              <a:solidFill>
                <a:srgbClr val="FF0000"/>
              </a:solidFill>
              <a:latin typeface="+mn-ea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 基于螺线管的自旋旋转器。</a:t>
            </a:r>
            <a:endParaRPr lang="en-US" altLang="zh-CN" b="1" dirty="0">
              <a:solidFill>
                <a:srgbClr val="FF0000"/>
              </a:solidFill>
              <a:latin typeface="+mn-ea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 纵向极化度</a:t>
            </a: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P&gt;70%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，</a:t>
            </a: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5-&gt;</a:t>
            </a:r>
            <a:r>
              <a:rPr lang="en-US" altLang="zh-CN" b="1" dirty="0" err="1">
                <a:solidFill>
                  <a:srgbClr val="FF0000"/>
                </a:solidFill>
                <a:latin typeface="+mn-ea"/>
              </a:rPr>
              <a:t>20GeV</a:t>
            </a:r>
            <a:endParaRPr lang="en-US" altLang="zh-CN" b="1" dirty="0">
              <a:solidFill>
                <a:srgbClr val="FF0000"/>
              </a:solidFill>
              <a:latin typeface="+mn-ea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n-US" altLang="zh-CN" sz="2000" b="1" dirty="0"/>
          </a:p>
          <a:p>
            <a:pPr lvl="1"/>
            <a:r>
              <a:rPr lang="en-US" altLang="zh-CN" sz="2000" b="1" dirty="0"/>
              <a:t> </a:t>
            </a:r>
            <a:endParaRPr lang="zh-CN" altLang="en-US" sz="800" i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627" y="5269928"/>
            <a:ext cx="3682624" cy="101589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32431" y="6285824"/>
            <a:ext cx="2932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800" i="1" dirty="0"/>
              <a:t>V. </a:t>
            </a:r>
            <a:r>
              <a:rPr lang="en-US" altLang="zh-CN" sz="800" i="1" dirty="0" err="1"/>
              <a:t>Ptitsyn</a:t>
            </a:r>
            <a:r>
              <a:rPr lang="en-US" altLang="zh-CN" sz="800" i="1" dirty="0"/>
              <a:t>, </a:t>
            </a:r>
            <a:r>
              <a:rPr lang="en-US" altLang="zh-CN" sz="800" i="1" dirty="0" err="1"/>
              <a:t>et,al</a:t>
            </a:r>
            <a:r>
              <a:rPr lang="en-US" altLang="zh-CN" sz="800" i="1" dirty="0"/>
              <a:t> .”ELECTRON POLARIZATION IN THE </a:t>
            </a:r>
            <a:r>
              <a:rPr lang="en-US" altLang="zh-CN" sz="800" i="1" dirty="0" err="1"/>
              <a:t>ERHIC</a:t>
            </a:r>
            <a:r>
              <a:rPr lang="en-US" altLang="zh-CN" sz="800" i="1" dirty="0"/>
              <a:t> RING-RING DESIGN”,  Proceedings of </a:t>
            </a:r>
            <a:r>
              <a:rPr lang="en-US" altLang="zh-CN" sz="800" i="1" dirty="0" err="1"/>
              <a:t>IPAC2016</a:t>
            </a:r>
            <a:r>
              <a:rPr lang="en-US" altLang="zh-CN" sz="800" i="1" dirty="0"/>
              <a:t>, </a:t>
            </a:r>
            <a:r>
              <a:rPr lang="en-US" altLang="zh-CN" sz="800" i="1" dirty="0" err="1"/>
              <a:t>Busan</a:t>
            </a:r>
            <a:r>
              <a:rPr lang="en-US" altLang="zh-CN" sz="800" i="1" dirty="0"/>
              <a:t>, Korea</a:t>
            </a:r>
            <a:r>
              <a:rPr lang="en-US" altLang="zh-CN" sz="800" dirty="0"/>
              <a:t>.</a:t>
            </a:r>
            <a:endParaRPr lang="zh-CN" altLang="en-US" sz="800" i="1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矩形 19"/>
          <p:cNvSpPr/>
          <p:nvPr/>
        </p:nvSpPr>
        <p:spPr>
          <a:xfrm>
            <a:off x="50800" y="97061"/>
            <a:ext cx="1183407" cy="35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5227" y="93911"/>
            <a:ext cx="128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背景意义</a:t>
            </a:r>
            <a:endParaRPr lang="zh-HK" altLang="en-US" spc="3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304751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324496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理论基础</a:t>
            </a:r>
            <a:endParaRPr lang="zh-HK" altLang="en-US" b="1" spc="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684101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研究目标</a:t>
            </a:r>
            <a:endParaRPr lang="zh-HK" altLang="en-US" b="1" spc="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043710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3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研究基础</a:t>
            </a:r>
            <a:endParaRPr lang="zh-HK" altLang="en-US" b="1" spc="3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698717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3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  <a:endParaRPr lang="zh-HK" altLang="en-US" b="1" spc="3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2607196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979503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308762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6698717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5403316" y="9076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pc="3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未来工作</a:t>
            </a:r>
            <a:endParaRPr lang="zh-HK" altLang="en-US" b="1" spc="3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7667711"/>
      </p:ext>
    </p:extLst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Introduction to </a:t>
            </a:r>
            <a:r>
              <a:rPr lang="en-US" altLang="zh-CN" sz="3200" dirty="0" err="1"/>
              <a:t>Bmad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en-US" altLang="zh-CN" sz="2400" dirty="0">
                <a:solidFill>
                  <a:schemeClr val="tx1"/>
                </a:solidFill>
              </a:rPr>
              <a:t>Something about </a:t>
            </a:r>
            <a:r>
              <a:rPr lang="en-US" altLang="zh-CN" sz="2400" dirty="0" err="1">
                <a:solidFill>
                  <a:schemeClr val="tx1"/>
                </a:solidFill>
              </a:rPr>
              <a:t>Bmad</a:t>
            </a:r>
            <a:r>
              <a:rPr lang="en-US" altLang="zh-CN" sz="2400" dirty="0">
                <a:solidFill>
                  <a:schemeClr val="tx1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600" dirty="0"/>
              <a:t>A library for the simulation of charged-particle.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600" dirty="0"/>
              <a:t>Developed at Cornell University since 1996.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600" dirty="0"/>
              <a:t>Originally , </a:t>
            </a:r>
            <a:r>
              <a:rPr lang="en-US" altLang="zh-CN" sz="1600" dirty="0" err="1"/>
              <a:t>Bmad</a:t>
            </a:r>
            <a:r>
              <a:rPr lang="en-US" altLang="zh-CN" sz="1600" dirty="0"/>
              <a:t> used a subset of the MAD lattice syntax .  </a:t>
            </a:r>
          </a:p>
          <a:p>
            <a:pPr marL="457200" lvl="1" indent="0">
              <a:buNone/>
            </a:pPr>
            <a:r>
              <a:rPr lang="en-US" altLang="zh-CN" sz="1600" dirty="0"/>
              <a:t>     ”</a:t>
            </a:r>
            <a:r>
              <a:rPr lang="en-US" altLang="zh-CN" sz="1600" b="1" dirty="0"/>
              <a:t>B</a:t>
            </a:r>
            <a:r>
              <a:rPr lang="en-US" altLang="zh-CN" sz="1600" dirty="0"/>
              <a:t>aby </a:t>
            </a:r>
            <a:r>
              <a:rPr lang="en-US" altLang="zh-CN" sz="1600" b="1" dirty="0"/>
              <a:t>MAD , Better MAD, Be MAD</a:t>
            </a:r>
            <a:r>
              <a:rPr lang="en-US" altLang="zh-CN" sz="1600" dirty="0"/>
              <a:t>”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600" dirty="0"/>
              <a:t>Open Source,  written in objected-oriented Fortran 2008.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600" dirty="0"/>
              <a:t>Lattice files use a MAD(SAD) like syntax.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600" dirty="0"/>
              <a:t>Highly readable.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 marL="0" indent="0">
              <a:buNone/>
            </a:pPr>
            <a:r>
              <a:rPr lang="en-US" altLang="zh-CN" dirty="0"/>
              <a:t>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196752"/>
            <a:ext cx="2808312" cy="162818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95536" y="6669360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800" b="0" dirty="0">
                <a:solidFill>
                  <a:schemeClr val="tx1"/>
                </a:solidFill>
                <a:latin typeface="+mj-lt"/>
              </a:rPr>
              <a:t>David Sagan.  The </a:t>
            </a:r>
            <a:r>
              <a:rPr lang="en-US" altLang="zh-CN" sz="800" b="0" dirty="0" err="1">
                <a:solidFill>
                  <a:schemeClr val="tx1"/>
                </a:solidFill>
                <a:latin typeface="+mj-lt"/>
              </a:rPr>
              <a:t>Bmad</a:t>
            </a:r>
            <a:r>
              <a:rPr lang="en-US" altLang="zh-CN" sz="800" b="0" dirty="0">
                <a:solidFill>
                  <a:schemeClr val="tx1"/>
                </a:solidFill>
                <a:latin typeface="+mj-lt"/>
              </a:rPr>
              <a:t> Reference Manual .</a:t>
            </a:r>
            <a:r>
              <a:rPr lang="en-US" altLang="zh-CN" sz="800" b="0" i="1" dirty="0">
                <a:solidFill>
                  <a:schemeClr val="tx1"/>
                </a:solidFill>
                <a:latin typeface="+mj-lt"/>
              </a:rPr>
              <a:t>http://</a:t>
            </a:r>
            <a:r>
              <a:rPr lang="en-US" altLang="zh-CN" sz="800" b="0" i="1" dirty="0" err="1">
                <a:solidFill>
                  <a:schemeClr val="tx1"/>
                </a:solidFill>
              </a:rPr>
              <a:t>classe.cornell.edu</a:t>
            </a:r>
            <a:r>
              <a:rPr lang="en-US" altLang="zh-CN" sz="800" b="0" i="1" dirty="0">
                <a:solidFill>
                  <a:schemeClr val="tx1"/>
                </a:solidFill>
              </a:rPr>
              <a:t>/</a:t>
            </a:r>
            <a:r>
              <a:rPr lang="en-US" altLang="zh-CN" sz="800" b="0" i="1" dirty="0" err="1">
                <a:solidFill>
                  <a:schemeClr val="tx1"/>
                </a:solidFill>
              </a:rPr>
              <a:t>bmad</a:t>
            </a:r>
            <a:endParaRPr lang="en-US" altLang="zh-CN" sz="800" b="0" i="1" dirty="0">
              <a:solidFill>
                <a:schemeClr val="tx1"/>
              </a:solidFill>
            </a:endParaRPr>
          </a:p>
          <a:p>
            <a:pPr algn="l"/>
            <a:endParaRPr lang="zh-CN" alt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58990" y="6536962"/>
            <a:ext cx="493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</a:rPr>
              <a:t>12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71894"/>
      </p:ext>
    </p:extLst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87974" y="778832"/>
            <a:ext cx="888969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1" dirty="0"/>
              <a:t>极化束流相关概念</a:t>
            </a:r>
            <a:r>
              <a:rPr lang="zh-CN" altLang="en-US" dirty="0"/>
              <a:t>：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极化</a:t>
            </a:r>
            <a:r>
              <a:rPr lang="en-US" altLang="zh-CN" dirty="0"/>
              <a:t>      </a:t>
            </a:r>
            <a:r>
              <a:rPr lang="zh-CN" altLang="en-US" dirty="0"/>
              <a:t>是束团中粒子自旋    集合的统计平均值。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极化度：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lvl="1"/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自旋工作点</a:t>
            </a:r>
            <a:r>
              <a:rPr lang="zh-CN" altLang="en-US" dirty="0">
                <a:sym typeface="Symbol" panose="05050102010706020507" pitchFamily="18" charset="2"/>
              </a:rPr>
              <a:t></a:t>
            </a:r>
            <a:r>
              <a:rPr lang="en-US" altLang="zh-CN" baseline="-25000" dirty="0">
                <a:sym typeface="Symbol" panose="05050102010706020507" pitchFamily="18" charset="2"/>
              </a:rPr>
              <a:t>spin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en-US" altLang="zh-CN" dirty="0"/>
              <a:t>       </a:t>
            </a:r>
            <a:r>
              <a:rPr lang="zh-CN" altLang="en-US" dirty="0"/>
              <a:t>自旋进动频率与粒子轨道运动回旋频率的比值：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lvl="1"/>
            <a:r>
              <a:rPr lang="zh-CN" altLang="en-US" dirty="0"/>
              <a:t>       对于在水平储存环中运动的电子：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aphicFrame>
        <p:nvGraphicFramePr>
          <p:cNvPr id="39" name="对象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875712"/>
              </p:ext>
            </p:extLst>
          </p:nvPr>
        </p:nvGraphicFramePr>
        <p:xfrm>
          <a:off x="1410691" y="1092706"/>
          <a:ext cx="220884" cy="29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1" name="公式" r:id="rId3" imgW="152280" imgH="203040" progId="Equation.3">
                  <p:embed/>
                </p:oleObj>
              </mc:Choice>
              <mc:Fallback>
                <p:oleObj name="公式" r:id="rId3" imgW="1522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0691" y="1092706"/>
                        <a:ext cx="220884" cy="29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对象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343743"/>
              </p:ext>
            </p:extLst>
          </p:nvPr>
        </p:nvGraphicFramePr>
        <p:xfrm>
          <a:off x="3514456" y="1092706"/>
          <a:ext cx="220884" cy="29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2" name="公式" r:id="rId5" imgW="152280" imgH="203040" progId="Equation.3">
                  <p:embed/>
                </p:oleObj>
              </mc:Choice>
              <mc:Fallback>
                <p:oleObj name="公式" r:id="rId5" imgW="1522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14456" y="1092706"/>
                        <a:ext cx="220884" cy="29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" name="图片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9896" y="1481613"/>
            <a:ext cx="1234454" cy="426051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7196" y="2454532"/>
            <a:ext cx="1349034" cy="519414"/>
          </a:xfrm>
          <a:prstGeom prst="rect">
            <a:avLst/>
          </a:prstGeom>
        </p:spPr>
      </p:pic>
      <p:cxnSp>
        <p:nvCxnSpPr>
          <p:cNvPr id="74" name="直接箭头连接符 73"/>
          <p:cNvCxnSpPr/>
          <p:nvPr/>
        </p:nvCxnSpPr>
        <p:spPr bwMode="auto">
          <a:xfrm>
            <a:off x="1631575" y="3231443"/>
            <a:ext cx="645499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 bwMode="auto">
          <a:xfrm>
            <a:off x="1631575" y="3383843"/>
            <a:ext cx="645499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 bwMode="auto">
          <a:xfrm>
            <a:off x="1633976" y="3543142"/>
            <a:ext cx="645499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/>
          <p:nvPr/>
        </p:nvCxnSpPr>
        <p:spPr bwMode="auto">
          <a:xfrm>
            <a:off x="1631575" y="3735499"/>
            <a:ext cx="645499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接箭头连接符 77"/>
          <p:cNvCxnSpPr/>
          <p:nvPr/>
        </p:nvCxnSpPr>
        <p:spPr bwMode="auto">
          <a:xfrm flipH="1">
            <a:off x="921061" y="3536243"/>
            <a:ext cx="576064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/>
          <p:nvPr/>
        </p:nvCxnSpPr>
        <p:spPr bwMode="auto">
          <a:xfrm flipH="1">
            <a:off x="895272" y="3383843"/>
            <a:ext cx="576064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/>
          <p:nvPr/>
        </p:nvCxnSpPr>
        <p:spPr bwMode="auto">
          <a:xfrm>
            <a:off x="4669129" y="3303451"/>
            <a:ext cx="645499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/>
          <p:nvPr/>
        </p:nvCxnSpPr>
        <p:spPr bwMode="auto">
          <a:xfrm>
            <a:off x="4669130" y="3735499"/>
            <a:ext cx="645499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/>
          <p:nvPr/>
        </p:nvCxnSpPr>
        <p:spPr bwMode="auto">
          <a:xfrm>
            <a:off x="4676927" y="3519475"/>
            <a:ext cx="645499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 bwMode="auto">
          <a:xfrm flipH="1">
            <a:off x="3992951" y="3303451"/>
            <a:ext cx="576064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 bwMode="auto">
          <a:xfrm flipH="1">
            <a:off x="4017405" y="3735499"/>
            <a:ext cx="576064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 bwMode="auto">
          <a:xfrm flipH="1">
            <a:off x="3992951" y="3519475"/>
            <a:ext cx="576064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 bwMode="auto">
          <a:xfrm flipH="1" flipV="1">
            <a:off x="6728692" y="3132913"/>
            <a:ext cx="241041" cy="35055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/>
          <p:nvPr/>
        </p:nvCxnSpPr>
        <p:spPr bwMode="auto">
          <a:xfrm flipV="1">
            <a:off x="6969733" y="3132913"/>
            <a:ext cx="200654" cy="3342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/>
          <p:nvPr/>
        </p:nvCxnSpPr>
        <p:spPr bwMode="auto">
          <a:xfrm flipV="1">
            <a:off x="6961612" y="3477548"/>
            <a:ext cx="428860" cy="592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/>
          <p:nvPr/>
        </p:nvCxnSpPr>
        <p:spPr bwMode="auto">
          <a:xfrm>
            <a:off x="6950303" y="3466553"/>
            <a:ext cx="292738" cy="41296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89"/>
          <p:cNvCxnSpPr/>
          <p:nvPr/>
        </p:nvCxnSpPr>
        <p:spPr bwMode="auto">
          <a:xfrm flipH="1">
            <a:off x="6736490" y="3488920"/>
            <a:ext cx="222184" cy="35842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/>
          <p:nvPr/>
        </p:nvCxnSpPr>
        <p:spPr bwMode="auto">
          <a:xfrm flipH="1" flipV="1">
            <a:off x="6537685" y="3484310"/>
            <a:ext cx="432049" cy="199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 bwMode="auto">
          <a:xfrm>
            <a:off x="1355566" y="4182595"/>
            <a:ext cx="218597" cy="216000"/>
          </a:xfrm>
          <a:prstGeom prst="line">
            <a:avLst/>
          </a:prstGeom>
          <a:ln w="444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 bwMode="auto">
          <a:xfrm flipV="1">
            <a:off x="1568119" y="4072295"/>
            <a:ext cx="386205" cy="351630"/>
          </a:xfrm>
          <a:prstGeom prst="line">
            <a:avLst/>
          </a:prstGeom>
          <a:ln w="444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乘号 93"/>
          <p:cNvSpPr/>
          <p:nvPr/>
        </p:nvSpPr>
        <p:spPr bwMode="auto">
          <a:xfrm>
            <a:off x="4341441" y="3988549"/>
            <a:ext cx="504056" cy="417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95" name="乘号 94"/>
          <p:cNvSpPr/>
          <p:nvPr/>
        </p:nvSpPr>
        <p:spPr bwMode="auto">
          <a:xfrm>
            <a:off x="6753709" y="4023060"/>
            <a:ext cx="504056" cy="417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itchFamily="2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8736" y="3760596"/>
            <a:ext cx="304197" cy="253498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7109" y="3753751"/>
            <a:ext cx="300211" cy="251528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0231" y="5338335"/>
            <a:ext cx="2281179" cy="243446"/>
          </a:xfrm>
          <a:prstGeom prst="rect">
            <a:avLst/>
          </a:prstGeom>
        </p:spPr>
      </p:pic>
      <p:graphicFrame>
        <p:nvGraphicFramePr>
          <p:cNvPr id="9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717047"/>
              </p:ext>
            </p:extLst>
          </p:nvPr>
        </p:nvGraphicFramePr>
        <p:xfrm>
          <a:off x="2349500" y="6099175"/>
          <a:ext cx="217011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3" name="公式" r:id="rId12" imgW="1574640" imgH="406080" progId="Equation.3">
                  <p:embed/>
                </p:oleObj>
              </mc:Choice>
              <mc:Fallback>
                <p:oleObj name="公式" r:id="rId12" imgW="157464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49500" y="6099175"/>
                        <a:ext cx="2170113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基本概念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06090855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/>
              <a:t>研究背景</a:t>
            </a:r>
            <a:endParaRPr lang="zh-HK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139624" y="942026"/>
            <a:ext cx="8864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b="1" dirty="0"/>
              <a:t>CEPC </a:t>
            </a:r>
            <a:r>
              <a:rPr lang="zh-CN" altLang="en-US" sz="2000" b="1" dirty="0"/>
              <a:t>束流极化研究背景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310105" y="5292384"/>
            <a:ext cx="63410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/>
              <a:t>2012</a:t>
            </a:r>
            <a:r>
              <a:rPr lang="zh-CN" altLang="en-US" b="1" dirty="0"/>
              <a:t>年</a:t>
            </a:r>
            <a:r>
              <a:rPr lang="en-US" altLang="zh-CN" b="1" dirty="0"/>
              <a:t>9</a:t>
            </a:r>
            <a:r>
              <a:rPr lang="zh-CN" altLang="en-US" b="1" dirty="0"/>
              <a:t>月，粒子物理学家们提出建造</a:t>
            </a:r>
            <a:r>
              <a:rPr lang="en-US" altLang="zh-CN" b="1" dirty="0" err="1"/>
              <a:t>CEPC</a:t>
            </a:r>
            <a:r>
              <a:rPr lang="zh-CN" altLang="en-US" b="1" dirty="0"/>
              <a:t>的建议。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/>
              <a:t>2018</a:t>
            </a:r>
            <a:r>
              <a:rPr lang="zh-CN" altLang="en-US" b="1" dirty="0"/>
              <a:t>年</a:t>
            </a:r>
            <a:r>
              <a:rPr lang="en-US" altLang="zh-CN" b="1" dirty="0"/>
              <a:t>11</a:t>
            </a:r>
            <a:r>
              <a:rPr lang="zh-CN" altLang="en-US" b="1" dirty="0"/>
              <a:t>月，</a:t>
            </a:r>
            <a:r>
              <a:rPr lang="en-US" altLang="zh-CN" b="1" dirty="0" err="1"/>
              <a:t>CEPC</a:t>
            </a:r>
            <a:r>
              <a:rPr lang="en-US" altLang="zh-CN" b="1" dirty="0"/>
              <a:t> </a:t>
            </a:r>
            <a:r>
              <a:rPr lang="en-US" altLang="zh-CN" b="1" dirty="0" err="1"/>
              <a:t>CDR</a:t>
            </a:r>
            <a:r>
              <a:rPr lang="zh-CN" altLang="en-US" b="1" dirty="0"/>
              <a:t>发布之后，开始了高亮度的</a:t>
            </a:r>
            <a:r>
              <a:rPr lang="en-US" altLang="zh-CN" b="1" dirty="0" err="1"/>
              <a:t>H,W,Z</a:t>
            </a:r>
            <a:r>
              <a:rPr lang="zh-CN" altLang="en-US" b="1" dirty="0"/>
              <a:t>优化设计。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/>
              <a:t>为了满足粒子物理实验的要求，我们开始了对加速器中</a:t>
            </a:r>
            <a:r>
              <a:rPr lang="zh-CN" altLang="en-US" b="1" dirty="0">
                <a:solidFill>
                  <a:srgbClr val="FF0000"/>
                </a:solidFill>
              </a:rPr>
              <a:t>极化束流</a:t>
            </a:r>
            <a:r>
              <a:rPr lang="zh-CN" altLang="en-US" b="1" dirty="0"/>
              <a:t>的研究。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20" y="1493134"/>
            <a:ext cx="4344425" cy="2858174"/>
          </a:xfrm>
          <a:prstGeom prst="rect">
            <a:avLst/>
          </a:prstGeom>
        </p:spPr>
      </p:pic>
      <p:pic>
        <p:nvPicPr>
          <p:cNvPr id="17" name="内容占位符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80645" y="1454278"/>
            <a:ext cx="4562114" cy="381425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9640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66" y="1490698"/>
            <a:ext cx="8047250" cy="345240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800" y="1047561"/>
            <a:ext cx="8864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b="1" dirty="0"/>
              <a:t>国际上涉及极化束流的机器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59034" y="5350354"/>
            <a:ext cx="8864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/>
              <a:t>大致上可以分为四类。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/>
              <a:t>现阶段，在研的机器，都引入了束流极化的研究。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err="1"/>
              <a:t>CEPC</a:t>
            </a:r>
            <a:r>
              <a:rPr lang="en-US" altLang="zh-CN" b="1" dirty="0"/>
              <a:t> </a:t>
            </a:r>
            <a:r>
              <a:rPr lang="zh-CN" altLang="en-US" b="1" dirty="0"/>
              <a:t>也需要引入极化束流研究。</a:t>
            </a:r>
            <a:endParaRPr lang="en-US" altLang="zh-CN" b="1" dirty="0"/>
          </a:p>
          <a:p>
            <a:endParaRPr lang="zh-CN" altLang="en-US" b="1" dirty="0"/>
          </a:p>
        </p:txBody>
      </p:sp>
      <p:sp>
        <p:nvSpPr>
          <p:cNvPr id="5" name="椭圆 4"/>
          <p:cNvSpPr/>
          <p:nvPr/>
        </p:nvSpPr>
        <p:spPr>
          <a:xfrm>
            <a:off x="389566" y="1845032"/>
            <a:ext cx="1850443" cy="3841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28CF02A-B552-4511-B9F7-EF38B9EA68CB}"/>
              </a:ext>
            </a:extLst>
          </p:cNvPr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/>
              <a:t>研究背景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86239700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3798" y="1049999"/>
            <a:ext cx="88647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b="1" dirty="0"/>
              <a:t>束流极化的意义</a:t>
            </a:r>
            <a:endParaRPr lang="en-US" altLang="zh-CN" sz="2000" b="1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横向极化：</a:t>
            </a:r>
            <a:endParaRPr lang="en-US" altLang="zh-CN" sz="2000" b="1" dirty="0"/>
          </a:p>
          <a:p>
            <a:pPr lvl="1"/>
            <a:r>
              <a:rPr lang="en-US" altLang="zh-CN" sz="2000" b="1" dirty="0"/>
              <a:t>      </a:t>
            </a:r>
            <a:r>
              <a:rPr lang="zh-CN" altLang="en-US" b="1" dirty="0"/>
              <a:t>通过共振退极化技术（</a:t>
            </a:r>
            <a:r>
              <a:rPr lang="en-US" altLang="zh-CN" b="1" dirty="0" err="1"/>
              <a:t>RDP</a:t>
            </a:r>
            <a:r>
              <a:rPr lang="zh-CN" altLang="en-US" b="1" dirty="0"/>
              <a:t>）</a:t>
            </a:r>
            <a:r>
              <a:rPr lang="en-US" altLang="zh-CN" b="1" dirty="0"/>
              <a:t>,</a:t>
            </a:r>
            <a:r>
              <a:rPr lang="zh-CN" altLang="en-US" b="1" dirty="0"/>
              <a:t>实现束流能量的精确测量</a:t>
            </a:r>
            <a:r>
              <a:rPr lang="zh-CN" altLang="en-US" sz="2000" b="1" dirty="0"/>
              <a:t>。</a:t>
            </a:r>
            <a:endParaRPr lang="en-US" altLang="zh-CN" sz="2000" b="1" dirty="0"/>
          </a:p>
          <a:p>
            <a:pPr lvl="1"/>
            <a:r>
              <a:rPr lang="en-US" altLang="zh-CN" sz="2000" b="1" dirty="0"/>
              <a:t>      -</a:t>
            </a:r>
            <a:r>
              <a:rPr lang="zh-CN" altLang="en-US" sz="2000" b="1" dirty="0"/>
              <a:t>自旋工作点</a:t>
            </a:r>
            <a:r>
              <a:rPr lang="en-US" altLang="zh-CN" sz="2000" dirty="0"/>
              <a:t>(</a:t>
            </a:r>
            <a:r>
              <a:rPr lang="zh-CN" altLang="en-US" sz="2000" dirty="0"/>
              <a:t>粒子转一圈，自旋的进动</a:t>
            </a:r>
            <a:r>
              <a:rPr lang="en-US" altLang="zh-CN" sz="2000" dirty="0"/>
              <a:t>):</a:t>
            </a:r>
          </a:p>
          <a:p>
            <a:pPr lvl="1"/>
            <a:endParaRPr lang="en-US" altLang="zh-CN" sz="2000" b="1" dirty="0"/>
          </a:p>
          <a:p>
            <a:pPr lvl="1"/>
            <a:r>
              <a:rPr lang="en-US" altLang="zh-CN" sz="2000" b="1" dirty="0"/>
              <a:t>                                                                                  </a:t>
            </a:r>
            <a:r>
              <a:rPr lang="zh-CN" altLang="en-US" b="1" dirty="0">
                <a:solidFill>
                  <a:srgbClr val="FF0000"/>
                </a:solidFill>
              </a:rPr>
              <a:t>精度：</a:t>
            </a:r>
            <a:r>
              <a:rPr lang="zh-CN" altLang="en-US" b="1" dirty="0">
                <a:solidFill>
                  <a:srgbClr val="FF0000"/>
                </a:solidFill>
                <a:sym typeface="Symbol" panose="05050102010706020507" pitchFamily="18" charset="2"/>
              </a:rPr>
              <a:t></a:t>
            </a:r>
            <a:r>
              <a:rPr lang="en-US" altLang="zh-CN" b="1" dirty="0">
                <a:solidFill>
                  <a:srgbClr val="FF0000"/>
                </a:solidFill>
                <a:sym typeface="Symbol" panose="05050102010706020507" pitchFamily="18" charset="2"/>
              </a:rPr>
              <a:t>E=100keV at 45GeV</a:t>
            </a:r>
          </a:p>
          <a:p>
            <a:pPr lvl="1"/>
            <a:r>
              <a:rPr lang="en-US" altLang="zh-CN" b="1" dirty="0">
                <a:solidFill>
                  <a:srgbClr val="FF0000"/>
                </a:solidFill>
                <a:sym typeface="Symbol" panose="05050102010706020507" pitchFamily="18" charset="2"/>
              </a:rPr>
              <a:t>                                                                                          </a:t>
            </a:r>
            <a:endParaRPr lang="en-US" altLang="zh-CN" sz="2000" b="1" dirty="0"/>
          </a:p>
          <a:p>
            <a:pPr lvl="1"/>
            <a:endParaRPr lang="en-US" altLang="zh-CN" sz="2000" b="1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纵向极化：</a:t>
            </a:r>
            <a:endParaRPr lang="en-US" altLang="zh-CN" sz="2000" b="1" dirty="0"/>
          </a:p>
          <a:p>
            <a:pPr lvl="1"/>
            <a:r>
              <a:rPr lang="en-US" altLang="zh-CN" b="1" dirty="0"/>
              <a:t>      </a:t>
            </a:r>
            <a:r>
              <a:rPr lang="zh-CN" altLang="en-US" b="1" dirty="0"/>
              <a:t>在对撞点完成纵向极化束流对撞实验。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075" y="4466319"/>
            <a:ext cx="3040241" cy="237833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5943" y="6567651"/>
            <a:ext cx="7668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i="1" dirty="0">
                <a:solidFill>
                  <a:srgbClr val="FF0000"/>
                </a:solidFill>
              </a:rPr>
              <a:t>David </a:t>
            </a:r>
            <a:r>
              <a:rPr lang="en-US" altLang="zh-CN" sz="800" b="1" i="1" dirty="0" err="1">
                <a:solidFill>
                  <a:srgbClr val="FF0000"/>
                </a:solidFill>
              </a:rPr>
              <a:t>d'Enterria,et,al</a:t>
            </a:r>
            <a:r>
              <a:rPr lang="en-US" altLang="zh-CN" sz="800" b="1" i="1" dirty="0">
                <a:solidFill>
                  <a:srgbClr val="FF0000"/>
                </a:solidFill>
              </a:rPr>
              <a:t>.” s-channel resonant Higgs measurement at FCC-</a:t>
            </a:r>
            <a:r>
              <a:rPr lang="en-US" altLang="zh-CN" sz="800" b="1" i="1" dirty="0" err="1">
                <a:solidFill>
                  <a:srgbClr val="FF0000"/>
                </a:solidFill>
              </a:rPr>
              <a:t>ee</a:t>
            </a:r>
            <a:r>
              <a:rPr lang="en-US" altLang="zh-CN" sz="800" b="1" i="1" dirty="0">
                <a:solidFill>
                  <a:srgbClr val="FF0000"/>
                </a:solidFill>
              </a:rPr>
              <a:t>(125 </a:t>
            </a:r>
            <a:r>
              <a:rPr lang="en-US" altLang="zh-CN" sz="800" b="1" i="1" dirty="0" err="1">
                <a:solidFill>
                  <a:srgbClr val="FF0000"/>
                </a:solidFill>
              </a:rPr>
              <a:t>GeV</a:t>
            </a:r>
            <a:r>
              <a:rPr lang="en-US" altLang="zh-CN" sz="800" b="1" i="1" dirty="0">
                <a:solidFill>
                  <a:srgbClr val="FF0000"/>
                </a:solidFill>
              </a:rPr>
              <a:t>)”, </a:t>
            </a:r>
          </a:p>
          <a:p>
            <a:r>
              <a:rPr lang="en-US" altLang="zh-CN" sz="800" b="1" i="1" dirty="0">
                <a:solidFill>
                  <a:srgbClr val="FF0000"/>
                </a:solidFill>
              </a:rPr>
              <a:t>3rd FCC Physics Workshop CERN, 13th – 17th January 2020</a:t>
            </a:r>
            <a:endParaRPr lang="zh-CN" altLang="en-US" sz="800" i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39110" y="4599156"/>
            <a:ext cx="324831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纵向极化束流对撞可以</a:t>
            </a:r>
            <a:r>
              <a:rPr lang="en-US" altLang="zh-CN" dirty="0"/>
              <a:t>: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增加反应截面，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抑制本底</a:t>
            </a:r>
            <a:r>
              <a:rPr lang="en-US" altLang="zh-CN" dirty="0">
                <a:solidFill>
                  <a:srgbClr val="FF0000"/>
                </a:solidFill>
              </a:rPr>
              <a:t>.</a:t>
            </a:r>
          </a:p>
          <a:p>
            <a:r>
              <a:rPr lang="zh-CN" altLang="en-US" dirty="0"/>
              <a:t>可以会以降低亮度为代价</a:t>
            </a:r>
            <a:r>
              <a:rPr lang="en-US" altLang="zh-CN" dirty="0"/>
              <a:t>…</a:t>
            </a:r>
          </a:p>
          <a:p>
            <a:r>
              <a:rPr lang="zh-CN" altLang="en-US" dirty="0"/>
              <a:t>所以需要很高的极化度（</a:t>
            </a:r>
            <a:r>
              <a:rPr lang="en-US" altLang="zh-CN" dirty="0"/>
              <a:t>&gt;50%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lang="zh-CN" altLang="en-US" sz="1200" dirty="0"/>
          </a:p>
        </p:txBody>
      </p:sp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947850"/>
              </p:ext>
            </p:extLst>
          </p:nvPr>
        </p:nvGraphicFramePr>
        <p:xfrm>
          <a:off x="1234207" y="2543175"/>
          <a:ext cx="196373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公式" r:id="rId4" imgW="1168200" imgH="406080" progId="Equation.3">
                  <p:embed/>
                </p:oleObj>
              </mc:Choice>
              <mc:Fallback>
                <p:oleObj name="公式" r:id="rId4" imgW="116820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4207" y="2543175"/>
                        <a:ext cx="1963737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6366147-403F-4D35-8852-F9763AEE5504}"/>
              </a:ext>
            </a:extLst>
          </p:cNvPr>
          <p:cNvSpPr/>
          <p:nvPr/>
        </p:nvSpPr>
        <p:spPr>
          <a:xfrm>
            <a:off x="0" y="-716"/>
            <a:ext cx="9144000" cy="557154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/>
              <a:t>研究背景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48195698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490" y="1412776"/>
            <a:ext cx="2519943" cy="2035866"/>
          </a:xfrm>
          <a:prstGeom prst="rect">
            <a:avLst/>
          </a:prstGeom>
        </p:spPr>
      </p:pic>
      <p:graphicFrame>
        <p:nvGraphicFramePr>
          <p:cNvPr id="81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68539"/>
              </p:ext>
            </p:extLst>
          </p:nvPr>
        </p:nvGraphicFramePr>
        <p:xfrm>
          <a:off x="101301" y="823106"/>
          <a:ext cx="5950926" cy="57323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0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1489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第一阶段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第二阶段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688170"/>
                  </a:ext>
                </a:extLst>
              </a:tr>
              <a:tr h="82148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极化方向：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横向极化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纵向极化</a:t>
                      </a:r>
                      <a:endParaRPr lang="en-US" altLang="zh-CN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（在对撞点处）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08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dirty="0"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极化产生方式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辐射自极化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Skolov-Ternov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 effect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极化粒子源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86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dirty="0"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粒子种类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e+/e-  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 /e+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651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dirty="0"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用途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束流能量标定</a:t>
                      </a:r>
                      <a:endParaRPr lang="en-US" altLang="zh-CN" sz="140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精度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 ~10^(-6))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极化束流对撞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71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dirty="0"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目标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5%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50% at IP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71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dirty="0"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插入件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非对称扭摆器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西伯利亚蛇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ctr"/>
                      <a:r>
                        <a:rPr lang="zh-CN" altLang="en-US" sz="14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自旋旋转器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1799">
                <a:tc>
                  <a:txBody>
                    <a:bodyPr/>
                    <a:lstStyle/>
                    <a:p>
                      <a:pPr algn="l"/>
                      <a:endParaRPr lang="en-US" altLang="zh-CN" sz="1200" b="1" dirty="0"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altLang="zh-CN" sz="1200" b="1" dirty="0"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zh-CN" altLang="en-US" sz="1200" b="1" dirty="0"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优势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对横向极化束流，通过共振退极化技术，实现束流能量的精确标定。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用于研究与自旋有关的对撞实验；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有利于提高数据分析时的显著度。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2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72200" y="4365104"/>
            <a:ext cx="2322233" cy="202428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3" name="流程图: 汇总连接 82"/>
          <p:cNvSpPr/>
          <p:nvPr/>
        </p:nvSpPr>
        <p:spPr bwMode="auto">
          <a:xfrm>
            <a:off x="6444208" y="1988840"/>
            <a:ext cx="144016" cy="144016"/>
          </a:xfrm>
          <a:prstGeom prst="flowChartSummingJunct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84" name="流程图: 汇总连接 83"/>
          <p:cNvSpPr/>
          <p:nvPr/>
        </p:nvSpPr>
        <p:spPr bwMode="auto">
          <a:xfrm>
            <a:off x="6444208" y="2873692"/>
            <a:ext cx="144016" cy="144016"/>
          </a:xfrm>
          <a:prstGeom prst="flowChartSummingJunct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85" name="流程图: 汇总连接 84"/>
          <p:cNvSpPr/>
          <p:nvPr/>
        </p:nvSpPr>
        <p:spPr bwMode="auto">
          <a:xfrm>
            <a:off x="7434461" y="3501008"/>
            <a:ext cx="144016" cy="144016"/>
          </a:xfrm>
          <a:prstGeom prst="flowChartSummingJunct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86" name="流程图: 汇总连接 85"/>
          <p:cNvSpPr/>
          <p:nvPr/>
        </p:nvSpPr>
        <p:spPr bwMode="auto">
          <a:xfrm>
            <a:off x="8388424" y="2873692"/>
            <a:ext cx="135632" cy="144016"/>
          </a:xfrm>
          <a:prstGeom prst="flowChartSummingJunct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87" name="流程图: 汇总连接 86"/>
          <p:cNvSpPr/>
          <p:nvPr/>
        </p:nvSpPr>
        <p:spPr bwMode="auto">
          <a:xfrm>
            <a:off x="8388424" y="2031300"/>
            <a:ext cx="135632" cy="144016"/>
          </a:xfrm>
          <a:prstGeom prst="flowChartSummingJunct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88" name="流程图: 汇总连接 87"/>
          <p:cNvSpPr/>
          <p:nvPr/>
        </p:nvSpPr>
        <p:spPr bwMode="auto">
          <a:xfrm>
            <a:off x="7436172" y="1419272"/>
            <a:ext cx="135632" cy="144016"/>
          </a:xfrm>
          <a:prstGeom prst="flowChartSummingJunct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984307" y="3654793"/>
            <a:ext cx="1935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横向极化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6985241" y="6484147"/>
            <a:ext cx="1935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纵向极化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我的研究工作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65536224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505" y="1826767"/>
            <a:ext cx="4799332" cy="418437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6258" y="1099595"/>
            <a:ext cx="8808334" cy="38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err="1"/>
              <a:t>CEPC</a:t>
            </a:r>
            <a:r>
              <a:rPr lang="en-US" altLang="zh-CN" dirty="0"/>
              <a:t> Z</a:t>
            </a:r>
            <a:r>
              <a:rPr lang="zh-CN" altLang="en-US" dirty="0"/>
              <a:t>能区束流极化</a:t>
            </a:r>
          </a:p>
        </p:txBody>
      </p:sp>
      <p:sp>
        <p:nvSpPr>
          <p:cNvPr id="3" name="矩形 2"/>
          <p:cNvSpPr/>
          <p:nvPr/>
        </p:nvSpPr>
        <p:spPr>
          <a:xfrm rot="19407521">
            <a:off x="1942040" y="2461914"/>
            <a:ext cx="228941" cy="35350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2192156" y="2848834"/>
            <a:ext cx="123127" cy="1106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787507" y="2004750"/>
            <a:ext cx="1544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极化粒子源</a:t>
            </a:r>
            <a:endParaRPr lang="en-US" altLang="zh-CN" sz="1000" dirty="0"/>
          </a:p>
          <a:p>
            <a:r>
              <a:rPr lang="zh-CN" altLang="en-US" sz="1000" dirty="0"/>
              <a:t>（只用于纵向极化）</a:t>
            </a:r>
            <a:r>
              <a:rPr lang="en-US" altLang="zh-CN" sz="1000" dirty="0"/>
              <a:t> </a:t>
            </a:r>
            <a:endParaRPr lang="zh-CN" altLang="en-US" sz="10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BC08C5CF-E4F2-4284-BFA4-D5F97502025C}"/>
              </a:ext>
            </a:extLst>
          </p:cNvPr>
          <p:cNvSpPr/>
          <p:nvPr/>
        </p:nvSpPr>
        <p:spPr>
          <a:xfrm>
            <a:off x="0" y="26243"/>
            <a:ext cx="9144000" cy="557154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我的研究工作</a:t>
            </a:r>
            <a:endParaRPr lang="zh-HK" altLang="en-US" sz="28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677D709-14A5-4CE5-9A44-20D81A310EDE}"/>
              </a:ext>
            </a:extLst>
          </p:cNvPr>
          <p:cNvSpPr/>
          <p:nvPr/>
        </p:nvSpPr>
        <p:spPr>
          <a:xfrm>
            <a:off x="0" y="4364163"/>
            <a:ext cx="2707689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主环中：</a:t>
            </a:r>
            <a:endParaRPr lang="en-US" altLang="zh-CN" sz="1600" b="1" dirty="0">
              <a:latin typeface="+mn-ea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latin typeface="+mn-ea"/>
                <a:cs typeface="Times New Roman" panose="02020603050405020304" pitchFamily="18" charset="0"/>
              </a:rPr>
              <a:t>1)  </a:t>
            </a:r>
            <a:r>
              <a:rPr lang="zh-CN" altLang="en-US" sz="1600" dirty="0">
                <a:latin typeface="+mn-ea"/>
                <a:cs typeface="Times New Roman" panose="02020603050405020304" pitchFamily="18" charset="0"/>
              </a:rPr>
              <a:t>非对称扭摆器的设计</a:t>
            </a:r>
            <a:endParaRPr lang="en-US" altLang="zh-CN" sz="1600" dirty="0">
              <a:latin typeface="+mn-ea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latin typeface="+mn-ea"/>
                <a:cs typeface="Times New Roman" panose="02020603050405020304" pitchFamily="18" charset="0"/>
              </a:rPr>
              <a:t>2)  </a:t>
            </a:r>
            <a:r>
              <a:rPr lang="zh-CN" altLang="en-US" sz="1600" dirty="0">
                <a:latin typeface="+mn-ea"/>
                <a:cs typeface="Times New Roman" panose="02020603050405020304" pitchFamily="18" charset="0"/>
              </a:rPr>
              <a:t>扭摆器与主环的匹配</a:t>
            </a:r>
            <a:r>
              <a:rPr lang="en-US" altLang="zh-CN" sz="1600" dirty="0">
                <a:latin typeface="+mn-ea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1600" dirty="0">
                <a:latin typeface="+mn-ea"/>
                <a:cs typeface="Times New Roman" panose="02020603050405020304" pitchFamily="18" charset="0"/>
              </a:rPr>
              <a:t>3)  </a:t>
            </a:r>
            <a:r>
              <a:rPr lang="zh-CN" altLang="en-US" sz="1600" dirty="0">
                <a:latin typeface="+mn-ea"/>
                <a:cs typeface="Times New Roman" panose="02020603050405020304" pitchFamily="18" charset="0"/>
              </a:rPr>
              <a:t>主环</a:t>
            </a:r>
            <a:r>
              <a:rPr lang="en-US" altLang="zh-CN" sz="1600" dirty="0">
                <a:latin typeface="+mn-ea"/>
                <a:cs typeface="Times New Roman" panose="02020603050405020304" pitchFamily="18" charset="0"/>
              </a:rPr>
              <a:t>Lattice</a:t>
            </a:r>
            <a:r>
              <a:rPr lang="zh-CN" altLang="en-US" sz="1600" dirty="0">
                <a:latin typeface="+mn-ea"/>
                <a:cs typeface="Times New Roman" panose="02020603050405020304" pitchFamily="18" charset="0"/>
              </a:rPr>
              <a:t>的优化设计</a:t>
            </a:r>
            <a:r>
              <a:rPr lang="en-US" altLang="zh-CN" sz="1600" dirty="0">
                <a:latin typeface="+mn-ea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1600" dirty="0">
                <a:latin typeface="+mn-ea"/>
                <a:cs typeface="Times New Roman" panose="02020603050405020304" pitchFamily="18" charset="0"/>
              </a:rPr>
              <a:t>4)…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4D891CD-C3B6-4A91-92FC-C844CCCC1D7E}"/>
              </a:ext>
            </a:extLst>
          </p:cNvPr>
          <p:cNvSpPr txBox="1"/>
          <p:nvPr/>
        </p:nvSpPr>
        <p:spPr>
          <a:xfrm>
            <a:off x="84462" y="1604299"/>
            <a:ext cx="170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一、横向极化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7009E0-B604-421F-B502-E77FFA42B79C}"/>
              </a:ext>
            </a:extLst>
          </p:cNvPr>
          <p:cNvSpPr txBox="1"/>
          <p:nvPr/>
        </p:nvSpPr>
        <p:spPr>
          <a:xfrm>
            <a:off x="6975014" y="1604299"/>
            <a:ext cx="170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二、纵向极化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2BBFC74-BF00-4E55-AC9E-C024588805F7}"/>
              </a:ext>
            </a:extLst>
          </p:cNvPr>
          <p:cNvSpPr txBox="1"/>
          <p:nvPr/>
        </p:nvSpPr>
        <p:spPr>
          <a:xfrm>
            <a:off x="6605169" y="2004750"/>
            <a:ext cx="2557163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增强器中：</a:t>
            </a:r>
            <a:endParaRPr lang="en-US" altLang="zh-CN" sz="1600" b="1" dirty="0">
              <a:latin typeface="+mn-ea"/>
              <a:cs typeface="Times New Roman" panose="02020603050405020304" pitchFamily="18" charset="0"/>
            </a:endParaRPr>
          </a:p>
          <a:p>
            <a:pPr marL="228600" indent="-228600">
              <a:buFontTx/>
              <a:buAutoNum type="arabicParenR"/>
            </a:pPr>
            <a:r>
              <a:rPr lang="zh-CN" altLang="en-US" sz="1600" dirty="0">
                <a:latin typeface="+mn-ea"/>
                <a:cs typeface="Times New Roman" panose="02020603050405020304" pitchFamily="18" charset="0"/>
              </a:rPr>
              <a:t> 升能过程中，高极化度 的维持，克服自旋共振；</a:t>
            </a:r>
            <a:endParaRPr lang="en-US" altLang="zh-CN" sz="1600" dirty="0">
              <a:latin typeface="+mn-ea"/>
              <a:cs typeface="Times New Roman" panose="02020603050405020304" pitchFamily="18" charset="0"/>
            </a:endParaRPr>
          </a:p>
          <a:p>
            <a:pPr algn="l"/>
            <a:r>
              <a:rPr lang="en-US" altLang="zh-CN" sz="16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1600" dirty="0">
                <a:latin typeface="+mn-ea"/>
                <a:cs typeface="Times New Roman" panose="02020603050405020304" pitchFamily="18" charset="0"/>
              </a:rPr>
              <a:t>）西伯利亚蛇的设计。</a:t>
            </a:r>
            <a:endParaRPr lang="en-US" altLang="zh-CN" sz="1600" dirty="0">
              <a:latin typeface="+mn-ea"/>
              <a:cs typeface="Times New Roman" panose="02020603050405020304" pitchFamily="18" charset="0"/>
            </a:endParaRPr>
          </a:p>
          <a:p>
            <a:pPr algn="l"/>
            <a:r>
              <a:rPr lang="en-US" altLang="zh-CN" sz="1600" dirty="0"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sz="1600" dirty="0">
                <a:latin typeface="+mn-ea"/>
                <a:cs typeface="Times New Roman" panose="02020603050405020304" pitchFamily="18" charset="0"/>
              </a:rPr>
              <a:t>）西伯利亚蛇与增强器的匹配</a:t>
            </a:r>
            <a:r>
              <a:rPr lang="en-US" altLang="zh-CN" sz="16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zh-CN" sz="1600" dirty="0">
              <a:latin typeface="+mn-ea"/>
              <a:cs typeface="Times New Roman" panose="02020603050405020304" pitchFamily="18" charset="0"/>
            </a:endParaRPr>
          </a:p>
          <a:p>
            <a:pPr algn="l"/>
            <a:endParaRPr lang="ru-RU" altLang="zh-CN" sz="1600" b="0" dirty="0">
              <a:solidFill>
                <a:srgbClr val="FF0000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FCE965C-10FD-4247-A4D0-A50120E54A88}"/>
              </a:ext>
            </a:extLst>
          </p:cNvPr>
          <p:cNvSpPr/>
          <p:nvPr/>
        </p:nvSpPr>
        <p:spPr>
          <a:xfrm>
            <a:off x="6605169" y="4130631"/>
            <a:ext cx="2432299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主环</a:t>
            </a:r>
            <a:r>
              <a:rPr lang="en-US" altLang="zh-CN" sz="1600" b="1" dirty="0">
                <a:latin typeface="+mn-ea"/>
                <a:cs typeface="Times New Roman" panose="02020603050405020304" pitchFamily="18" charset="0"/>
              </a:rPr>
              <a:t>IP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处的纵向极化</a:t>
            </a:r>
            <a:r>
              <a:rPr lang="en-US" altLang="zh-CN" sz="1600" b="1" dirty="0">
                <a:latin typeface="+mn-ea"/>
                <a:cs typeface="Times New Roman" panose="02020603050405020304" pitchFamily="18" charset="0"/>
              </a:rPr>
              <a:t>: </a:t>
            </a:r>
          </a:p>
          <a:p>
            <a:r>
              <a:rPr lang="en-US" altLang="zh-CN" sz="1600" dirty="0">
                <a:latin typeface="+mn-ea"/>
                <a:cs typeface="Times New Roman" panose="02020603050405020304" pitchFamily="18" charset="0"/>
              </a:rPr>
              <a:t>1)</a:t>
            </a:r>
            <a:r>
              <a:rPr lang="zh-CN" altLang="en-US" sz="1600" dirty="0">
                <a:latin typeface="+mn-ea"/>
                <a:cs typeface="Times New Roman" panose="02020603050405020304" pitchFamily="18" charset="0"/>
              </a:rPr>
              <a:t>自旋旋转器的设计</a:t>
            </a:r>
            <a:endParaRPr lang="en-US" altLang="zh-CN" sz="1600" dirty="0">
              <a:latin typeface="+mn-ea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latin typeface="+mn-ea"/>
                <a:cs typeface="Times New Roman" panose="02020603050405020304" pitchFamily="18" charset="0"/>
              </a:rPr>
              <a:t>2)</a:t>
            </a:r>
            <a:r>
              <a:rPr lang="zh-CN" altLang="en-US" sz="1600" dirty="0">
                <a:latin typeface="+mn-ea"/>
                <a:cs typeface="Times New Roman" panose="02020603050405020304" pitchFamily="18" charset="0"/>
              </a:rPr>
              <a:t>自旋旋转器与主环的匹配</a:t>
            </a:r>
            <a:endParaRPr lang="en-US" altLang="zh-CN" sz="1600" dirty="0">
              <a:latin typeface="+mn-ea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latin typeface="+mn-ea"/>
                <a:cs typeface="Times New Roman" panose="02020603050405020304" pitchFamily="18" charset="0"/>
              </a:rPr>
              <a:t>3)</a:t>
            </a:r>
            <a:r>
              <a:rPr lang="zh-CN" altLang="en-US" sz="1600" dirty="0">
                <a:latin typeface="+mn-ea"/>
                <a:cs typeface="Times New Roman" panose="02020603050405020304" pitchFamily="18" charset="0"/>
              </a:rPr>
              <a:t>自旋匹配和</a:t>
            </a:r>
            <a:r>
              <a:rPr lang="en-US" altLang="zh-CN" sz="1600" dirty="0">
                <a:latin typeface="+mn-ea"/>
                <a:cs typeface="Times New Roman" panose="02020603050405020304" pitchFamily="18" charset="0"/>
              </a:rPr>
              <a:t>Lattice</a:t>
            </a:r>
            <a:r>
              <a:rPr lang="zh-CN" altLang="en-US" sz="1600" dirty="0">
                <a:latin typeface="+mn-ea"/>
                <a:cs typeface="Times New Roman" panose="02020603050405020304" pitchFamily="18" charset="0"/>
              </a:rPr>
              <a:t>的优化设计。</a:t>
            </a:r>
            <a:endParaRPr lang="en-US" altLang="zh-CN" sz="16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CB9E04D-344B-472D-AE8A-7EF32D6D848B}"/>
              </a:ext>
            </a:extLst>
          </p:cNvPr>
          <p:cNvSpPr/>
          <p:nvPr/>
        </p:nvSpPr>
        <p:spPr>
          <a:xfrm>
            <a:off x="2559897" y="6042262"/>
            <a:ext cx="424353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l"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使用</a:t>
            </a:r>
            <a:r>
              <a:rPr lang="en-US" altLang="zh-CN" sz="1600" dirty="0" err="1">
                <a:solidFill>
                  <a:schemeClr val="tx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Bmad</a:t>
            </a: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en-US" altLang="zh-CN" sz="1600" dirty="0" err="1">
                <a:solidFill>
                  <a:schemeClr val="tx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PTC</a:t>
            </a: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进行极化束流模拟计算：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algn="l">
              <a:buClr>
                <a:srgbClr val="FF0000"/>
              </a:buClr>
            </a:pP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1)</a:t>
            </a: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自旋运动的追踪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algn="l">
              <a:buClr>
                <a:srgbClr val="FF0000"/>
              </a:buClr>
            </a:pP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2) </a:t>
            </a:r>
            <a:r>
              <a:rPr lang="zh-CN" altLang="en-US" sz="1600" dirty="0">
                <a:ea typeface="微软雅黑" panose="020B0503020204020204" pitchFamily="34" charset="-122"/>
                <a:cs typeface="Times New Roman" panose="02020603050405020304" pitchFamily="18" charset="0"/>
              </a:rPr>
              <a:t>平衡极化度的计算</a:t>
            </a: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4656509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6258" y="843367"/>
            <a:ext cx="88083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一、</a:t>
            </a:r>
            <a:r>
              <a:rPr lang="en-US" altLang="zh-CN" b="1" dirty="0"/>
              <a:t>SAD </a:t>
            </a:r>
            <a:r>
              <a:rPr lang="en-US" altLang="zh-CN" dirty="0"/>
              <a:t>(Strategic Accelerator Design),</a:t>
            </a:r>
            <a:r>
              <a:rPr lang="zh-CN" altLang="en-US" dirty="0"/>
              <a:t> </a:t>
            </a:r>
            <a:r>
              <a:rPr lang="en-US" altLang="zh-CN" b="1" dirty="0" err="1"/>
              <a:t>Bmad</a:t>
            </a:r>
            <a:r>
              <a:rPr lang="en-US" altLang="zh-CN" b="1" dirty="0"/>
              <a:t>, PTC</a:t>
            </a:r>
            <a:r>
              <a:rPr lang="en-US" altLang="zh-CN" dirty="0"/>
              <a:t>(Polymorphic Tracking Code):</a:t>
            </a:r>
          </a:p>
          <a:p>
            <a:pPr marL="800100" lvl="1" indent="-342900">
              <a:buFont typeface="+mj-lt"/>
              <a:buAutoNum type="arabicPeriod"/>
            </a:pPr>
            <a:endParaRPr lang="en-US" altLang="zh-CN" dirty="0"/>
          </a:p>
          <a:p>
            <a:pPr marL="800100" lvl="1" indent="-342900">
              <a:buFont typeface="+mj-lt"/>
              <a:buAutoNum type="arabicPeriod"/>
            </a:pPr>
            <a:r>
              <a:rPr lang="en-US" altLang="zh-CN" dirty="0"/>
              <a:t>SAD: </a:t>
            </a:r>
            <a:r>
              <a:rPr lang="zh-CN" altLang="en-US" dirty="0"/>
              <a:t>现在大多数</a:t>
            </a:r>
            <a:r>
              <a:rPr lang="en-US" altLang="zh-CN" dirty="0"/>
              <a:t>CEPC lattice</a:t>
            </a:r>
            <a:r>
              <a:rPr lang="zh-CN" altLang="en-US" dirty="0"/>
              <a:t>的版本都是基于</a:t>
            </a:r>
            <a:r>
              <a:rPr lang="en-US" altLang="zh-CN" dirty="0"/>
              <a:t>SAD</a:t>
            </a:r>
            <a:r>
              <a:rPr lang="zh-CN" altLang="en-US" dirty="0"/>
              <a:t>，</a:t>
            </a:r>
            <a:r>
              <a:rPr lang="en-US" altLang="zh-CN" dirty="0"/>
              <a:t>SAD</a:t>
            </a:r>
            <a:r>
              <a:rPr lang="zh-CN" altLang="en-US" dirty="0"/>
              <a:t>几乎可以胜任所有轨道运动模拟计算相关工作。但是对于自旋运动的模拟计算还在发展当中。</a:t>
            </a:r>
            <a:endParaRPr lang="en-US" altLang="zh-CN" dirty="0"/>
          </a:p>
          <a:p>
            <a:pPr marL="800100" lvl="1" indent="-342900">
              <a:buFont typeface="+mj-lt"/>
              <a:buAutoNum type="arabicPeriod"/>
            </a:pPr>
            <a:endParaRPr lang="en-US" altLang="zh-CN" dirty="0"/>
          </a:p>
          <a:p>
            <a:pPr marL="800100" lvl="1" indent="-342900">
              <a:buFont typeface="+mj-lt"/>
              <a:buAutoNum type="arabicPeriod"/>
            </a:pPr>
            <a:r>
              <a:rPr lang="en-US" altLang="zh-CN" dirty="0" err="1"/>
              <a:t>Bmad</a:t>
            </a:r>
            <a:r>
              <a:rPr lang="en-US" altLang="zh-CN" dirty="0"/>
              <a:t>, PTC: </a:t>
            </a:r>
            <a:r>
              <a:rPr lang="zh-CN" altLang="en-US" dirty="0"/>
              <a:t>可以胜任极化束模拟计算相关工作。</a:t>
            </a:r>
            <a:endParaRPr lang="en-US" altLang="zh-CN" dirty="0"/>
          </a:p>
          <a:p>
            <a:pPr lvl="1"/>
            <a:r>
              <a:rPr lang="en-US" altLang="zh-CN" dirty="0"/>
              <a:t>                            PTC</a:t>
            </a:r>
            <a:r>
              <a:rPr lang="zh-CN" altLang="en-US" dirty="0"/>
              <a:t>更精确，但计算用时更长。</a:t>
            </a:r>
            <a:endParaRPr lang="en-US" altLang="zh-CN" dirty="0"/>
          </a:p>
          <a:p>
            <a:pPr marL="800100" lvl="1" indent="-342900">
              <a:buFont typeface="+mj-lt"/>
              <a:buAutoNum type="arabicPeriod"/>
            </a:pPr>
            <a:endParaRPr lang="en-US" altLang="zh-CN" dirty="0"/>
          </a:p>
          <a:p>
            <a:pPr lvl="1"/>
            <a:r>
              <a:rPr lang="en-US" altLang="zh-CN" dirty="0"/>
              <a:t>3.   </a:t>
            </a:r>
            <a:r>
              <a:rPr lang="zh-CN" altLang="en-US" dirty="0"/>
              <a:t>流程：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304751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607196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979503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308762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698717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AFD1103C-90B5-4F40-81BE-D8834B5D9978}"/>
              </a:ext>
            </a:extLst>
          </p:cNvPr>
          <p:cNvSpPr/>
          <p:nvPr/>
        </p:nvSpPr>
        <p:spPr>
          <a:xfrm>
            <a:off x="0" y="26243"/>
            <a:ext cx="9144000" cy="557154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0</a:t>
            </a:r>
            <a:r>
              <a:rPr lang="zh-CN" altLang="en-US" sz="2800" dirty="0"/>
              <a:t>、加速器中极化束模拟计算工具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B01E8AE-1155-41E9-AFA4-1A436EA54253}"/>
              </a:ext>
            </a:extLst>
          </p:cNvPr>
          <p:cNvSpPr/>
          <p:nvPr/>
        </p:nvSpPr>
        <p:spPr>
          <a:xfrm>
            <a:off x="837765" y="4243526"/>
            <a:ext cx="1352180" cy="710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SAD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90448E3-7D64-4A53-A5D0-13D60E3D8A1B}"/>
              </a:ext>
            </a:extLst>
          </p:cNvPr>
          <p:cNvSpPr/>
          <p:nvPr/>
        </p:nvSpPr>
        <p:spPr>
          <a:xfrm>
            <a:off x="3979503" y="4243526"/>
            <a:ext cx="1370950" cy="710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Bmad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4D67C9E-4943-4585-BAB3-711D11EFD0F1}"/>
              </a:ext>
            </a:extLst>
          </p:cNvPr>
          <p:cNvSpPr/>
          <p:nvPr/>
        </p:nvSpPr>
        <p:spPr>
          <a:xfrm>
            <a:off x="7039992" y="4172502"/>
            <a:ext cx="1352180" cy="781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PTC</a:t>
            </a:r>
            <a:endParaRPr lang="zh-CN" altLang="en-US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B286D38-74F3-4182-B398-B42450681549}"/>
              </a:ext>
            </a:extLst>
          </p:cNvPr>
          <p:cNvCxnSpPr>
            <a:cxnSpLocks/>
          </p:cNvCxnSpPr>
          <p:nvPr/>
        </p:nvCxnSpPr>
        <p:spPr>
          <a:xfrm>
            <a:off x="2289964" y="4598632"/>
            <a:ext cx="15435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08D18428-A3C8-4BD1-9B1C-E890D6137E97}"/>
              </a:ext>
            </a:extLst>
          </p:cNvPr>
          <p:cNvSpPr txBox="1"/>
          <p:nvPr/>
        </p:nvSpPr>
        <p:spPr>
          <a:xfrm>
            <a:off x="2379216" y="4030462"/>
            <a:ext cx="1233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将</a:t>
            </a:r>
            <a:r>
              <a:rPr lang="en-US" altLang="zh-CN" dirty="0"/>
              <a:t>SAD</a:t>
            </a:r>
            <a:r>
              <a:rPr lang="zh-CN" altLang="en-US" dirty="0"/>
              <a:t>格式的</a:t>
            </a:r>
            <a:r>
              <a:rPr lang="en-US" altLang="zh-CN" dirty="0"/>
              <a:t>lattice,</a:t>
            </a:r>
            <a:r>
              <a:rPr lang="zh-CN" altLang="en-US" dirty="0"/>
              <a:t>转化为</a:t>
            </a:r>
            <a:r>
              <a:rPr lang="en-US" altLang="zh-CN" dirty="0" err="1"/>
              <a:t>Bmad</a:t>
            </a:r>
            <a:r>
              <a:rPr lang="en-US" altLang="zh-CN" dirty="0"/>
              <a:t>.</a:t>
            </a:r>
            <a:endParaRPr lang="zh-CN" altLang="en-US" dirty="0"/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8BDC1F9E-0296-4056-A91A-1B956D27EF98}"/>
              </a:ext>
            </a:extLst>
          </p:cNvPr>
          <p:cNvCxnSpPr>
            <a:cxnSpLocks/>
          </p:cNvCxnSpPr>
          <p:nvPr/>
        </p:nvCxnSpPr>
        <p:spPr>
          <a:xfrm>
            <a:off x="5421337" y="4431435"/>
            <a:ext cx="15435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4D5E6ADC-8278-42E2-995D-F14C2D3C820F}"/>
              </a:ext>
            </a:extLst>
          </p:cNvPr>
          <p:cNvSpPr txBox="1"/>
          <p:nvPr/>
        </p:nvSpPr>
        <p:spPr>
          <a:xfrm>
            <a:off x="5716744" y="2980527"/>
            <a:ext cx="12339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在计算</a:t>
            </a:r>
            <a:r>
              <a:rPr lang="en-US" altLang="zh-CN" dirty="0"/>
              <a:t>spin transport map</a:t>
            </a:r>
            <a:r>
              <a:rPr lang="zh-CN" altLang="en-US" dirty="0"/>
              <a:t>时调用</a:t>
            </a:r>
            <a:r>
              <a:rPr lang="en-US" altLang="zh-CN" dirty="0"/>
              <a:t>PTC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D8FF600-C478-439E-B191-88671C0E80C0}"/>
              </a:ext>
            </a:extLst>
          </p:cNvPr>
          <p:cNvSpPr txBox="1"/>
          <p:nvPr/>
        </p:nvSpPr>
        <p:spPr>
          <a:xfrm>
            <a:off x="5678089" y="4805409"/>
            <a:ext cx="1233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将相关结果返回</a:t>
            </a:r>
            <a:r>
              <a:rPr lang="en-US" altLang="zh-CN" dirty="0" err="1"/>
              <a:t>Bmad</a:t>
            </a:r>
            <a:r>
              <a:rPr lang="en-US" altLang="zh-CN" dirty="0"/>
              <a:t>.</a:t>
            </a:r>
            <a:endParaRPr lang="zh-CN" altLang="en-US" dirty="0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EC490C94-540E-4FD9-A857-00C5F8CA1919}"/>
              </a:ext>
            </a:extLst>
          </p:cNvPr>
          <p:cNvCxnSpPr>
            <a:cxnSpLocks/>
          </p:cNvCxnSpPr>
          <p:nvPr/>
        </p:nvCxnSpPr>
        <p:spPr>
          <a:xfrm flipH="1">
            <a:off x="5474120" y="4731795"/>
            <a:ext cx="14379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84D39558-586C-4148-BD6E-89C352843D00}"/>
              </a:ext>
            </a:extLst>
          </p:cNvPr>
          <p:cNvSpPr txBox="1"/>
          <p:nvPr/>
        </p:nvSpPr>
        <p:spPr>
          <a:xfrm>
            <a:off x="3517577" y="5710020"/>
            <a:ext cx="2199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4.</a:t>
            </a:r>
            <a:r>
              <a:rPr lang="zh-CN" altLang="en-US" dirty="0"/>
              <a:t>输出极化束相关参数：自极化时间，平衡极化度，极化矢量。。。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EF809679-E3EA-4ACA-A476-5ED3D3D7EFD4}"/>
              </a:ext>
            </a:extLst>
          </p:cNvPr>
          <p:cNvCxnSpPr/>
          <p:nvPr/>
        </p:nvCxnSpPr>
        <p:spPr>
          <a:xfrm>
            <a:off x="4560425" y="5051394"/>
            <a:ext cx="0" cy="506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361534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6258" y="1099595"/>
            <a:ext cx="8808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/>
              <a:t>一、</a:t>
            </a:r>
            <a:r>
              <a:rPr lang="en-US" altLang="zh-CN" b="1" dirty="0"/>
              <a:t>SAD,</a:t>
            </a:r>
            <a:r>
              <a:rPr lang="zh-CN" altLang="en-US" b="1" dirty="0"/>
              <a:t> </a:t>
            </a:r>
            <a:r>
              <a:rPr lang="en-US" altLang="zh-CN" b="1" dirty="0" err="1"/>
              <a:t>Bmad</a:t>
            </a:r>
            <a:r>
              <a:rPr lang="en-US" altLang="zh-CN" b="1" dirty="0"/>
              <a:t>, PTC</a:t>
            </a:r>
            <a:r>
              <a:rPr lang="zh-CN" altLang="en-US" b="1" dirty="0"/>
              <a:t>的比较</a:t>
            </a:r>
            <a:r>
              <a:rPr lang="en-US" altLang="zh-CN" b="1" dirty="0"/>
              <a:t>: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 </a:t>
            </a:r>
            <a:r>
              <a:rPr lang="zh-CN" altLang="en-US" dirty="0"/>
              <a:t>以含</a:t>
            </a:r>
            <a:r>
              <a:rPr lang="zh-CN" altLang="en-US" b="1" dirty="0"/>
              <a:t>磁铁误差及矫正之后的</a:t>
            </a:r>
            <a:r>
              <a:rPr lang="en-US" altLang="zh-CN" b="1" dirty="0"/>
              <a:t>CEPC lattice at 45.5 GeV  (from </a:t>
            </a:r>
            <a:r>
              <a:rPr lang="zh-CN" altLang="en-US" b="1" dirty="0"/>
              <a:t>王斌</a:t>
            </a:r>
            <a:r>
              <a:rPr lang="en-US" altLang="zh-CN" b="1" dirty="0"/>
              <a:t>)</a:t>
            </a:r>
            <a:r>
              <a:rPr lang="zh-CN" altLang="en-US" b="1" dirty="0"/>
              <a:t>为例：</a:t>
            </a:r>
            <a:endParaRPr lang="en-US" altLang="zh-CN" b="1" dirty="0"/>
          </a:p>
          <a:p>
            <a:pPr lvl="1"/>
            <a:endParaRPr lang="en-US" altLang="zh-CN" b="1" dirty="0"/>
          </a:p>
          <a:p>
            <a:pPr lvl="1"/>
            <a:r>
              <a:rPr lang="en-US" altLang="zh-CN" b="1" dirty="0"/>
              <a:t>1.</a:t>
            </a:r>
            <a:r>
              <a:rPr lang="zh-CN" altLang="en-US" b="1" dirty="0"/>
              <a:t>闭轨：</a:t>
            </a:r>
            <a:endParaRPr lang="en-US" altLang="zh-CN" b="1" dirty="0"/>
          </a:p>
          <a:p>
            <a:pPr lvl="1"/>
            <a:endParaRPr lang="en-US" altLang="zh-CN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304751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607196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979503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308762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698717" y="93911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AFD1103C-90B5-4F40-81BE-D8834B5D9978}"/>
              </a:ext>
            </a:extLst>
          </p:cNvPr>
          <p:cNvSpPr/>
          <p:nvPr/>
        </p:nvSpPr>
        <p:spPr>
          <a:xfrm>
            <a:off x="0" y="26243"/>
            <a:ext cx="9144000" cy="557154"/>
          </a:xfrm>
          <a:prstGeom prst="rect">
            <a:avLst/>
          </a:prstGeom>
          <a:solidFill>
            <a:srgbClr val="0174AB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0</a:t>
            </a:r>
            <a:r>
              <a:rPr lang="zh-CN" altLang="en-US" sz="2800" dirty="0"/>
              <a:t>、加速器中极化束模拟计算工具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65189469-2751-4B43-85EA-2A4C021B9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913" y="657222"/>
            <a:ext cx="2791307" cy="103976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BA4473C-5D68-4C9E-889C-2C707ECB9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6294"/>
            <a:ext cx="4582542" cy="3351774"/>
          </a:xfrm>
          <a:prstGeom prst="rect">
            <a:avLst/>
          </a:prstGeom>
        </p:spPr>
      </p:pic>
      <p:pic>
        <p:nvPicPr>
          <p:cNvPr id="23" name="内容占位符 4">
            <a:extLst>
              <a:ext uri="{FF2B5EF4-FFF2-40B4-BE49-F238E27FC236}">
                <a16:creationId xmlns:a16="http://schemas.microsoft.com/office/drawing/2014/main" id="{2DE120D1-F3D9-4172-84EA-31D94B67C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339" y="3370119"/>
            <a:ext cx="3982755" cy="320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03420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6431</TotalTime>
  <Words>1829</Words>
  <Application>Microsoft Office PowerPoint</Application>
  <PresentationFormat>全屏显示(4:3)</PresentationFormat>
  <Paragraphs>380</Paragraphs>
  <Slides>25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新細明體</vt:lpstr>
      <vt:lpstr>华文中宋</vt:lpstr>
      <vt:lpstr>宋体</vt:lpstr>
      <vt:lpstr>微软雅黑</vt:lpstr>
      <vt:lpstr>Arial</vt:lpstr>
      <vt:lpstr>Calibri</vt:lpstr>
      <vt:lpstr>Calibri Light</vt:lpstr>
      <vt:lpstr>Symbol</vt:lpstr>
      <vt:lpstr>Times New Roman</vt:lpstr>
      <vt:lpstr>Wingdings</vt:lpstr>
      <vt:lpstr>Office 主题</vt:lpstr>
      <vt:lpstr>3_Office 主题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Introduction to Bmad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xia</cp:lastModifiedBy>
  <cp:revision>271</cp:revision>
  <dcterms:created xsi:type="dcterms:W3CDTF">2015-02-19T23:46:49Z</dcterms:created>
  <dcterms:modified xsi:type="dcterms:W3CDTF">2021-10-26T03:30:41Z</dcterms:modified>
</cp:coreProperties>
</file>