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403" r:id="rId2"/>
    <p:sldId id="405" r:id="rId3"/>
    <p:sldId id="304" r:id="rId4"/>
    <p:sldId id="306" r:id="rId5"/>
    <p:sldId id="305" r:id="rId6"/>
    <p:sldId id="307" r:id="rId7"/>
    <p:sldId id="327" r:id="rId8"/>
    <p:sldId id="309" r:id="rId9"/>
    <p:sldId id="312" r:id="rId10"/>
    <p:sldId id="313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98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2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07227-B5D6-4731-8B68-95E4EC72E52F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793A1-6A7F-47B2-8E2E-54B4A84228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225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2756" y="3886200"/>
            <a:ext cx="982133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Zhe</a:t>
            </a:r>
            <a:r>
              <a:rPr lang="en-US" dirty="0"/>
              <a:t> </a:t>
            </a:r>
            <a:r>
              <a:rPr lang="en-US" dirty="0" err="1"/>
              <a:t>Duan</a:t>
            </a:r>
            <a:endParaRPr lang="en-US" dirty="0"/>
          </a:p>
          <a:p>
            <a:r>
              <a:rPr lang="en-US" dirty="0"/>
              <a:t>Accelerator Division, IHEP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12/8/2012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95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12/8/2012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3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12/8/2012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9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584" y="50801"/>
            <a:ext cx="12147549" cy="714375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12/8/2012</a:t>
            </a:r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4C69B9CF-E335-4008-A251-B8F82775E69A}" type="slidenum">
              <a:rPr lang="zh-CN" altLang="en-US"/>
              <a:pPr/>
              <a:t>‹#›</a:t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922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35268-E0D5-4651-8A0D-1EF637D06372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3864-3DE6-45C7-8017-4BF03FB6BB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758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67" y="50539"/>
            <a:ext cx="12147733" cy="714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Theme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767" y="1059769"/>
            <a:ext cx="11538807" cy="5066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12/8/2012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3300C-797F-D148-A78D-320196FBAF0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067" y="889795"/>
            <a:ext cx="12158800" cy="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26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7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6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5" Type="http://schemas.openxmlformats.org/officeDocument/2006/relationships/image" Target="../media/image51.png"/><Relationship Id="rId4" Type="http://schemas.openxmlformats.org/officeDocument/2006/relationships/image" Target="../media/image49.png"/><Relationship Id="rId9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emf"/><Relationship Id="rId7" Type="http://schemas.openxmlformats.org/officeDocument/2006/relationships/image" Target="../media/image9.png"/><Relationship Id="rId12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8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emf"/><Relationship Id="rId7" Type="http://schemas.openxmlformats.org/officeDocument/2006/relationships/image" Target="../media/image14.em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2.png"/><Relationship Id="rId5" Type="http://schemas.openxmlformats.org/officeDocument/2006/relationships/image" Target="../media/image38.emf"/><Relationship Id="rId10" Type="http://schemas.openxmlformats.org/officeDocument/2006/relationships/image" Target="../media/image41.png"/><Relationship Id="rId4" Type="http://schemas.openxmlformats.org/officeDocument/2006/relationships/image" Target="../media/image37.png"/><Relationship Id="rId9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2D0A6-09A5-644E-B6F7-9EED3B9AEA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spin</a:t>
            </a:r>
            <a:r>
              <a:rPr lang="zh-CN" altLang="en-US" dirty="0"/>
              <a:t> </a:t>
            </a:r>
            <a:r>
              <a:rPr lang="en-US" altLang="zh-CN" dirty="0"/>
              <a:t>dynamics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circular</a:t>
            </a:r>
            <a:r>
              <a:rPr lang="zh-CN" altLang="en-US" dirty="0"/>
              <a:t> </a:t>
            </a:r>
            <a:r>
              <a:rPr lang="en-US" altLang="zh-CN" dirty="0"/>
              <a:t>accelerators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C2CE80-1C2A-B949-B838-7874A6C697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5333" y="4212021"/>
            <a:ext cx="9821333" cy="1752600"/>
          </a:xfrm>
        </p:spPr>
        <p:txBody>
          <a:bodyPr/>
          <a:lstStyle/>
          <a:p>
            <a:r>
              <a:rPr lang="en-US" dirty="0" err="1"/>
              <a:t>Zhe</a:t>
            </a:r>
            <a:r>
              <a:rPr lang="en-US" dirty="0"/>
              <a:t> </a:t>
            </a:r>
            <a:r>
              <a:rPr lang="en-US" dirty="0" err="1"/>
              <a:t>Duan</a:t>
            </a:r>
            <a:endParaRPr lang="en-US" dirty="0"/>
          </a:p>
          <a:p>
            <a:r>
              <a:rPr lang="en-US" dirty="0"/>
              <a:t>2021. </a:t>
            </a:r>
            <a:r>
              <a:rPr lang="en-US" altLang="zh-CN" dirty="0"/>
              <a:t>10</a:t>
            </a:r>
            <a:r>
              <a:rPr lang="en-US" dirty="0"/>
              <a:t>. 2</a:t>
            </a:r>
            <a:r>
              <a:rPr lang="en-US" altLang="zh-CN" dirty="0"/>
              <a:t>6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27DFD-C6DD-B343-8EF0-38C1AFC3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692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DE1D8-3AF2-6F40-BFD1-D1E5B5E70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Scaling with beam energy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0D4828-7C7E-5643-9C32-541E68140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70" y="1016851"/>
            <a:ext cx="4447947" cy="28630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772803-00FF-8A43-B5EB-5B9335126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708" y="4706940"/>
            <a:ext cx="5880100" cy="736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4B02D3-1757-4146-B947-165005CA4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790" y="3931968"/>
            <a:ext cx="1873526" cy="736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2395AD-C380-8D4D-A97B-2C7F6AA8D1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3049" y="1098331"/>
            <a:ext cx="4550980" cy="27858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F4053E-AA44-A840-922D-D31029787E96}"/>
              </a:ext>
            </a:extLst>
          </p:cNvPr>
          <p:cNvSpPr txBox="1"/>
          <p:nvPr/>
        </p:nvSpPr>
        <p:spPr>
          <a:xfrm>
            <a:off x="7567448" y="914400"/>
            <a:ext cx="3636580" cy="367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LEP measured beam polarization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2C4CDD-A550-FE42-B839-0C1C80F5EB5D}"/>
              </a:ext>
            </a:extLst>
          </p:cNvPr>
          <p:cNvSpPr txBox="1"/>
          <p:nvPr/>
        </p:nvSpPr>
        <p:spPr>
          <a:xfrm>
            <a:off x="4493173" y="3667704"/>
            <a:ext cx="4845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R. </a:t>
            </a:r>
            <a:r>
              <a:rPr lang="en-US" sz="1200" dirty="0" err="1"/>
              <a:t>Assmann</a:t>
            </a:r>
            <a:r>
              <a:rPr lang="en-US" sz="1200" dirty="0"/>
              <a:t>, et al, AIP Conference Proceeding, 570, 169 (2001).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1348CB-5210-DF48-9D18-EC938FD72B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5229" y="4150914"/>
            <a:ext cx="2881018" cy="18486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F6EBDDD-8824-774A-B715-0F3E55CE1198}"/>
                  </a:ext>
                </a:extLst>
              </p:cNvPr>
              <p:cNvSpPr txBox="1"/>
              <p:nvPr/>
            </p:nvSpPr>
            <p:spPr>
              <a:xfrm>
                <a:off x="9217575" y="5893615"/>
                <a:ext cx="54653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F6EBDDD-8824-774A-B715-0F3E55CE1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7575" y="5893615"/>
                <a:ext cx="546537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933FC091-F724-054C-B528-53E320F2EB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7448" y="4052618"/>
            <a:ext cx="393700" cy="495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496EB73-0877-B44A-A929-96DADF1B0E5D}"/>
                  </a:ext>
                </a:extLst>
              </p:cNvPr>
              <p:cNvSpPr txBox="1"/>
              <p:nvPr/>
            </p:nvSpPr>
            <p:spPr>
              <a:xfrm>
                <a:off x="1035708" y="5630235"/>
                <a:ext cx="64371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zh-CN" altLang="en-US" dirty="0"/>
                  <a:t> </a:t>
                </a:r>
                <a:r>
                  <a:rPr lang="en-US" dirty="0"/>
                  <a:t> </a:t>
                </a:r>
                <a:r>
                  <a:rPr lang="zh-CN" altLang="en-US" dirty="0"/>
                  <a:t>         </a:t>
                </a:r>
                <a:r>
                  <a:rPr lang="en-US" dirty="0"/>
                  <a:t>becomes </a:t>
                </a:r>
                <a:r>
                  <a:rPr lang="en-US" altLang="zh-CN" dirty="0"/>
                  <a:t>remarkable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higher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beam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energy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496EB73-0877-B44A-A929-96DADF1B0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708" y="5630235"/>
                <a:ext cx="6437147" cy="369332"/>
              </a:xfrm>
              <a:prstGeom prst="rect">
                <a:avLst/>
              </a:prstGeom>
              <a:blipFill>
                <a:blip r:embed="rId9"/>
                <a:stretch>
                  <a:fillRect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2CF50148-181A-4C48-9853-B708BF7CAE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1300" y="5443540"/>
            <a:ext cx="462016" cy="58124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717A0E5-D738-624C-A977-8F3C46AA9334}"/>
              </a:ext>
            </a:extLst>
          </p:cNvPr>
          <p:cNvSpPr txBox="1"/>
          <p:nvPr/>
        </p:nvSpPr>
        <p:spPr>
          <a:xfrm>
            <a:off x="1437508" y="6262947"/>
            <a:ext cx="5633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[1]  </a:t>
            </a:r>
            <a:r>
              <a:rPr lang="en-US" sz="1200" dirty="0" err="1"/>
              <a:t>Derbenev</a:t>
            </a:r>
            <a:r>
              <a:rPr lang="en-US" sz="1200" dirty="0"/>
              <a:t>, Kondratenko, </a:t>
            </a:r>
            <a:r>
              <a:rPr lang="en-US" sz="1200" dirty="0" err="1"/>
              <a:t>Skrinsky</a:t>
            </a:r>
            <a:r>
              <a:rPr lang="en-US" sz="1200" dirty="0"/>
              <a:t>,  PA 9 247, 1979.  [2]S. R. Mane, arXiv:1406.0561.</a:t>
            </a:r>
          </a:p>
        </p:txBody>
      </p:sp>
    </p:spTree>
    <p:extLst>
      <p:ext uri="{BB962C8B-B14F-4D97-AF65-F5344CB8AC3E}">
        <p14:creationId xmlns:p14="http://schemas.microsoft.com/office/powerpoint/2010/main" val="3783627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50916-82F1-DE4C-A89C-92DEC2BBC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comments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routine</a:t>
            </a:r>
            <a:r>
              <a:rPr lang="zh-CN" altLang="en-US" dirty="0"/>
              <a:t> </a:t>
            </a:r>
            <a:r>
              <a:rPr lang="en-US" altLang="zh-CN" dirty="0"/>
              <a:t>meeting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033FC-C104-FE48-8E70-0BEB1473C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What to be presented here?</a:t>
            </a:r>
          </a:p>
          <a:p>
            <a:pPr lvl="1"/>
            <a:r>
              <a:rPr lang="en-US" altLang="zh-CN" dirty="0"/>
              <a:t>Summary of recent research work</a:t>
            </a:r>
          </a:p>
          <a:p>
            <a:pPr lvl="1"/>
            <a:r>
              <a:rPr lang="en-US" altLang="zh-CN" dirty="0"/>
              <a:t>Detailed explanation of a published research paper by others</a:t>
            </a:r>
          </a:p>
          <a:p>
            <a:pPr lvl="1"/>
            <a:r>
              <a:rPr lang="en-US" altLang="zh-CN" dirty="0"/>
              <a:t>Status review of a specified subject </a:t>
            </a:r>
            <a:endParaRPr lang="en-HK" altLang="zh-CN" dirty="0"/>
          </a:p>
          <a:p>
            <a:r>
              <a:rPr lang="en-US" dirty="0"/>
              <a:t>Flexible, relaxed, learn by reasoning &amp; asking 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C7E47-C7D5-3945-81AC-9114B16E7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10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5389C-9AEC-C142-B154-9A8A5A773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Polarization of spin-1/2 particles </a:t>
            </a:r>
          </a:p>
        </p:txBody>
      </p:sp>
      <p:pic>
        <p:nvPicPr>
          <p:cNvPr id="4" name="Picture 4" descr="polarization">
            <a:extLst>
              <a:ext uri="{FF2B5EF4-FFF2-40B4-BE49-F238E27FC236}">
                <a16:creationId xmlns:a16="http://schemas.microsoft.com/office/drawing/2014/main" id="{A91D7D1D-3BB9-2C4F-8E0B-327503EA0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365" y="1225277"/>
            <a:ext cx="3251200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4" descr="latex-image-1.pdf">
            <a:extLst>
              <a:ext uri="{FF2B5EF4-FFF2-40B4-BE49-F238E27FC236}">
                <a16:creationId xmlns:a16="http://schemas.microsoft.com/office/drawing/2014/main" id="{61ECD864-E6F2-6D43-ACB9-1FA11BB60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60" y="2351359"/>
            <a:ext cx="1951164" cy="890749"/>
          </a:xfrm>
          <a:prstGeom prst="rect">
            <a:avLst/>
          </a:prstGeom>
        </p:spPr>
      </p:pic>
      <p:pic>
        <p:nvPicPr>
          <p:cNvPr id="6" name="图片 15" descr="latex-image-1.pdf">
            <a:extLst>
              <a:ext uri="{FF2B5EF4-FFF2-40B4-BE49-F238E27FC236}">
                <a16:creationId xmlns:a16="http://schemas.microsoft.com/office/drawing/2014/main" id="{CA0197FD-ACE9-7F4E-88A5-A69C9262E3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847" y="2541059"/>
            <a:ext cx="1061302" cy="446342"/>
          </a:xfrm>
          <a:prstGeom prst="rect">
            <a:avLst/>
          </a:prstGeom>
        </p:spPr>
      </p:pic>
      <p:pic>
        <p:nvPicPr>
          <p:cNvPr id="7" name="图片 5" descr="setup.png">
            <a:extLst>
              <a:ext uri="{FF2B5EF4-FFF2-40B4-BE49-F238E27FC236}">
                <a16:creationId xmlns:a16="http://schemas.microsoft.com/office/drawing/2014/main" id="{445D70B4-4100-E04C-B91A-182AFE2EB2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49" y="3918528"/>
            <a:ext cx="3404804" cy="2219514"/>
          </a:xfrm>
          <a:prstGeom prst="rect">
            <a:avLst/>
          </a:prstGeom>
        </p:spPr>
      </p:pic>
      <p:pic>
        <p:nvPicPr>
          <p:cNvPr id="8" name="图片 13" descr="latex-image-1.pdf">
            <a:extLst>
              <a:ext uri="{FF2B5EF4-FFF2-40B4-BE49-F238E27FC236}">
                <a16:creationId xmlns:a16="http://schemas.microsoft.com/office/drawing/2014/main" id="{FECD09B6-BD14-CE49-B16F-0492424D93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60" y="4044240"/>
            <a:ext cx="2652039" cy="7512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05583C-CA0E-BB4C-8AB3-28562E468017}"/>
              </a:ext>
            </a:extLst>
          </p:cNvPr>
          <p:cNvSpPr txBox="1"/>
          <p:nvPr/>
        </p:nvSpPr>
        <p:spPr>
          <a:xfrm>
            <a:off x="6096000" y="5956825"/>
            <a:ext cx="296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CNI Polarimeter @ RHIC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4C4FD7-3036-8649-AE8D-FDC0F79851B0}"/>
              </a:ext>
            </a:extLst>
          </p:cNvPr>
          <p:cNvSpPr txBox="1"/>
          <p:nvPr/>
        </p:nvSpPr>
        <p:spPr>
          <a:xfrm>
            <a:off x="725214" y="1225277"/>
            <a:ext cx="7041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polarization is the ensemble average of a beam of spin-1/2 particles, e+, e-, p+, p-, etc.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A42558-79E7-DE42-B16C-7615F8FF8789}"/>
              </a:ext>
            </a:extLst>
          </p:cNvPr>
          <p:cNvSpPr txBox="1"/>
          <p:nvPr/>
        </p:nvSpPr>
        <p:spPr>
          <a:xfrm>
            <a:off x="647678" y="3277996"/>
            <a:ext cx="7041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polarization is an observable</a:t>
            </a:r>
          </a:p>
        </p:txBody>
      </p:sp>
      <p:cxnSp>
        <p:nvCxnSpPr>
          <p:cNvPr id="12" name="直线箭头连接符 12">
            <a:extLst>
              <a:ext uri="{FF2B5EF4-FFF2-40B4-BE49-F238E27FC236}">
                <a16:creationId xmlns:a16="http://schemas.microsoft.com/office/drawing/2014/main" id="{5A376570-6F51-EC49-9887-86F37305BC43}"/>
              </a:ext>
            </a:extLst>
          </p:cNvPr>
          <p:cNvCxnSpPr>
            <a:cxnSpLocks/>
          </p:cNvCxnSpPr>
          <p:nvPr/>
        </p:nvCxnSpPr>
        <p:spPr>
          <a:xfrm flipH="1" flipV="1">
            <a:off x="2999017" y="4795500"/>
            <a:ext cx="322251" cy="7329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线箭头连接符 12">
            <a:extLst>
              <a:ext uri="{FF2B5EF4-FFF2-40B4-BE49-F238E27FC236}">
                <a16:creationId xmlns:a16="http://schemas.microsoft.com/office/drawing/2014/main" id="{99D3370F-522B-654D-8A91-35051FA1A728}"/>
              </a:ext>
            </a:extLst>
          </p:cNvPr>
          <p:cNvCxnSpPr>
            <a:cxnSpLocks/>
          </p:cNvCxnSpPr>
          <p:nvPr/>
        </p:nvCxnSpPr>
        <p:spPr>
          <a:xfrm flipH="1" flipV="1">
            <a:off x="1483513" y="4594913"/>
            <a:ext cx="82528" cy="8074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AC43D35-2438-D340-A248-EE03803989B0}"/>
              </a:ext>
            </a:extLst>
          </p:cNvPr>
          <p:cNvSpPr txBox="1"/>
          <p:nvPr/>
        </p:nvSpPr>
        <p:spPr>
          <a:xfrm>
            <a:off x="616972" y="5511861"/>
            <a:ext cx="2160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Analyzing power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0CEEA1-B889-3641-876D-B8905566F29A}"/>
              </a:ext>
            </a:extLst>
          </p:cNvPr>
          <p:cNvSpPr txBox="1"/>
          <p:nvPr/>
        </p:nvSpPr>
        <p:spPr>
          <a:xfrm>
            <a:off x="2885924" y="5503243"/>
            <a:ext cx="2160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Asymmetry</a:t>
            </a:r>
          </a:p>
        </p:txBody>
      </p:sp>
    </p:spTree>
    <p:extLst>
      <p:ext uri="{BB962C8B-B14F-4D97-AF65-F5344CB8AC3E}">
        <p14:creationId xmlns:p14="http://schemas.microsoft.com/office/powerpoint/2010/main" val="41375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46550B6E-F362-614F-8DF8-809480040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271" y="3828533"/>
            <a:ext cx="393700" cy="45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427F51-F2AC-CF49-97D6-440B546D3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Equation of spin motion: Thomas-BMT equation</a:t>
            </a:r>
          </a:p>
        </p:txBody>
      </p:sp>
      <p:pic>
        <p:nvPicPr>
          <p:cNvPr id="5" name="图片 9" descr="latex-image-1.pdf">
            <a:extLst>
              <a:ext uri="{FF2B5EF4-FFF2-40B4-BE49-F238E27FC236}">
                <a16:creationId xmlns:a16="http://schemas.microsoft.com/office/drawing/2014/main" id="{5B1A36C2-3945-EC46-8686-11A89274A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50" y="1326007"/>
            <a:ext cx="6861750" cy="135813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A2A999B-D7AA-8843-9CCB-9F067192A3B8}"/>
              </a:ext>
            </a:extLst>
          </p:cNvPr>
          <p:cNvSpPr/>
          <p:nvPr/>
        </p:nvSpPr>
        <p:spPr>
          <a:xfrm>
            <a:off x="8020149" y="4694483"/>
            <a:ext cx="1698804" cy="4309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Solenoid</a:t>
            </a: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272F971C-8F98-764D-BBDF-9D2C91321276}"/>
              </a:ext>
            </a:extLst>
          </p:cNvPr>
          <p:cNvSpPr/>
          <p:nvPr/>
        </p:nvSpPr>
        <p:spPr>
          <a:xfrm>
            <a:off x="10022270" y="4993535"/>
            <a:ext cx="187543" cy="69007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E68E3B-F852-244F-80DC-7924C92B7111}"/>
                  </a:ext>
                </a:extLst>
              </p:cNvPr>
              <p:cNvSpPr txBox="1"/>
              <p:nvPr/>
            </p:nvSpPr>
            <p:spPr>
              <a:xfrm>
                <a:off x="9371536" y="5594989"/>
                <a:ext cx="928687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E68E3B-F852-244F-80DC-7924C92B7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1536" y="5594989"/>
                <a:ext cx="928687" cy="402931"/>
              </a:xfrm>
              <a:prstGeom prst="rect">
                <a:avLst/>
              </a:prstGeom>
              <a:blipFill>
                <a:blip r:embed="rId4"/>
                <a:stretch>
                  <a:fillRect t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3B894D85-11DC-0248-9773-4F46F49E38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6586" y="4428200"/>
            <a:ext cx="622300" cy="635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203AB6E-55AC-774E-816A-162C824BF124}"/>
                  </a:ext>
                </a:extLst>
              </p:cNvPr>
              <p:cNvSpPr txBox="1"/>
              <p:nvPr/>
            </p:nvSpPr>
            <p:spPr>
              <a:xfrm>
                <a:off x="7167451" y="4226734"/>
                <a:ext cx="928687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203AB6E-55AC-774E-816A-162C824BF1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451" y="4226734"/>
                <a:ext cx="928687" cy="402931"/>
              </a:xfrm>
              <a:prstGeom prst="rect">
                <a:avLst/>
              </a:prstGeom>
              <a:blipFill>
                <a:blip r:embed="rId6"/>
                <a:stretch>
                  <a:fillRect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1A849D0-B7FD-0A4E-A644-CB94BF586D58}"/>
              </a:ext>
            </a:extLst>
          </p:cNvPr>
          <p:cNvCxnSpPr>
            <a:cxnSpLocks/>
          </p:cNvCxnSpPr>
          <p:nvPr/>
        </p:nvCxnSpPr>
        <p:spPr>
          <a:xfrm>
            <a:off x="7348436" y="4960333"/>
            <a:ext cx="311346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0">
            <a:extLst>
              <a:ext uri="{FF2B5EF4-FFF2-40B4-BE49-F238E27FC236}">
                <a16:creationId xmlns:a16="http://schemas.microsoft.com/office/drawing/2014/main" id="{DF57BE9A-2BB3-2C4D-A30A-FF85F65FF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314" y="1542756"/>
            <a:ext cx="4070269" cy="151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Down Arrow 22">
            <a:extLst>
              <a:ext uri="{FF2B5EF4-FFF2-40B4-BE49-F238E27FC236}">
                <a16:creationId xmlns:a16="http://schemas.microsoft.com/office/drawing/2014/main" id="{2D97223D-F46D-F14F-8E43-AC43A1E2EF48}"/>
              </a:ext>
            </a:extLst>
          </p:cNvPr>
          <p:cNvSpPr/>
          <p:nvPr/>
        </p:nvSpPr>
        <p:spPr>
          <a:xfrm rot="17753688">
            <a:off x="5900236" y="1923616"/>
            <a:ext cx="235930" cy="2855298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ECF58532-F3F8-D84E-9083-C80552A39BAB}"/>
              </a:ext>
            </a:extLst>
          </p:cNvPr>
          <p:cNvSpPr/>
          <p:nvPr/>
        </p:nvSpPr>
        <p:spPr>
          <a:xfrm rot="16200000">
            <a:off x="7531929" y="1854592"/>
            <a:ext cx="256038" cy="736693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2E8AD3-F103-6549-831D-94C2918D2839}"/>
              </a:ext>
            </a:extLst>
          </p:cNvPr>
          <p:cNvSpPr txBox="1"/>
          <p:nvPr/>
        </p:nvSpPr>
        <p:spPr>
          <a:xfrm>
            <a:off x="9835880" y="2960076"/>
            <a:ext cx="2893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Wien filter</a:t>
            </a:r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064D7DCA-7855-8749-8731-5D3EED47CC07}"/>
              </a:ext>
            </a:extLst>
          </p:cNvPr>
          <p:cNvSpPr/>
          <p:nvPr/>
        </p:nvSpPr>
        <p:spPr>
          <a:xfrm>
            <a:off x="2828549" y="2621236"/>
            <a:ext cx="229962" cy="1299123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A175955-423D-F94E-9E99-577CB943522F}"/>
              </a:ext>
            </a:extLst>
          </p:cNvPr>
          <p:cNvCxnSpPr/>
          <p:nvPr/>
        </p:nvCxnSpPr>
        <p:spPr>
          <a:xfrm>
            <a:off x="2953407" y="5150069"/>
            <a:ext cx="1460938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2E831FB-C003-624F-ACA5-CD1BFF0FED2C}"/>
              </a:ext>
            </a:extLst>
          </p:cNvPr>
          <p:cNvCxnSpPr>
            <a:cxnSpLocks/>
          </p:cNvCxnSpPr>
          <p:nvPr/>
        </p:nvCxnSpPr>
        <p:spPr>
          <a:xfrm flipH="1">
            <a:off x="2186784" y="5150069"/>
            <a:ext cx="762000" cy="646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375EBD1-4554-6A4E-8E31-B08A655510F9}"/>
              </a:ext>
            </a:extLst>
          </p:cNvPr>
          <p:cNvCxnSpPr>
            <a:cxnSpLocks/>
          </p:cNvCxnSpPr>
          <p:nvPr/>
        </p:nvCxnSpPr>
        <p:spPr>
          <a:xfrm flipV="1">
            <a:off x="2959295" y="4060935"/>
            <a:ext cx="0" cy="1089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227338-DA69-0F46-A89A-9E82DDBAAB19}"/>
                  </a:ext>
                </a:extLst>
              </p:cNvPr>
              <p:cNvSpPr txBox="1"/>
              <p:nvPr/>
            </p:nvSpPr>
            <p:spPr>
              <a:xfrm>
                <a:off x="4339289" y="5015186"/>
                <a:ext cx="7567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227338-DA69-0F46-A89A-9E82DDBAA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289" y="5015186"/>
                <a:ext cx="75674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82FB48E-FD1E-8141-83F2-728B3CDE9114}"/>
              </a:ext>
            </a:extLst>
          </p:cNvPr>
          <p:cNvCxnSpPr>
            <a:cxnSpLocks/>
          </p:cNvCxnSpPr>
          <p:nvPr/>
        </p:nvCxnSpPr>
        <p:spPr>
          <a:xfrm flipH="1" flipV="1">
            <a:off x="2650090" y="4502809"/>
            <a:ext cx="294111" cy="6455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107FE57-D48D-2C45-AAED-12605768A49B}"/>
              </a:ext>
            </a:extLst>
          </p:cNvPr>
          <p:cNvCxnSpPr>
            <a:cxnSpLocks/>
          </p:cNvCxnSpPr>
          <p:nvPr/>
        </p:nvCxnSpPr>
        <p:spPr>
          <a:xfrm flipV="1">
            <a:off x="2960139" y="4462102"/>
            <a:ext cx="252493" cy="696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rc 31">
            <a:extLst>
              <a:ext uri="{FF2B5EF4-FFF2-40B4-BE49-F238E27FC236}">
                <a16:creationId xmlns:a16="http://schemas.microsoft.com/office/drawing/2014/main" id="{0B50D4E9-9ED0-6E4E-B12E-5EADF2C9A527}"/>
              </a:ext>
            </a:extLst>
          </p:cNvPr>
          <p:cNvSpPr/>
          <p:nvPr/>
        </p:nvSpPr>
        <p:spPr>
          <a:xfrm rot="9381011">
            <a:off x="2721026" y="4209611"/>
            <a:ext cx="723210" cy="345836"/>
          </a:xfrm>
          <a:prstGeom prst="arc">
            <a:avLst/>
          </a:prstGeom>
          <a:ln>
            <a:solidFill>
              <a:srgbClr val="00B05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857C0FE-05CC-1948-9EB6-84ED433F274E}"/>
                  </a:ext>
                </a:extLst>
              </p:cNvPr>
              <p:cNvSpPr txBox="1"/>
              <p:nvPr/>
            </p:nvSpPr>
            <p:spPr>
              <a:xfrm>
                <a:off x="1919561" y="4317432"/>
                <a:ext cx="928687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857C0FE-05CC-1948-9EB6-84ED433F27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61" y="4317432"/>
                <a:ext cx="928687" cy="402931"/>
              </a:xfrm>
              <a:prstGeom prst="rect">
                <a:avLst/>
              </a:prstGeom>
              <a:blipFill>
                <a:blip r:embed="rId9"/>
                <a:stretch>
                  <a:fillRect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68796B-CE73-7949-A2BC-40D284B79FC6}"/>
                  </a:ext>
                </a:extLst>
              </p:cNvPr>
              <p:cNvSpPr txBox="1"/>
              <p:nvPr/>
            </p:nvSpPr>
            <p:spPr>
              <a:xfrm>
                <a:off x="2965184" y="4318730"/>
                <a:ext cx="928687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68796B-CE73-7949-A2BC-40D284B79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184" y="4318730"/>
                <a:ext cx="928687" cy="402931"/>
              </a:xfrm>
              <a:prstGeom prst="rect">
                <a:avLst/>
              </a:prstGeom>
              <a:blipFill>
                <a:blip r:embed="rId10"/>
                <a:stretch>
                  <a:fillRect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F5FC0FA-355D-1B45-AAE6-9DEA1C678081}"/>
                  </a:ext>
                </a:extLst>
              </p:cNvPr>
              <p:cNvSpPr txBox="1"/>
              <p:nvPr/>
            </p:nvSpPr>
            <p:spPr>
              <a:xfrm>
                <a:off x="10221555" y="4784572"/>
                <a:ext cx="7567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F5FC0FA-355D-1B45-AAE6-9DEA1C678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1555" y="4784572"/>
                <a:ext cx="75674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D4A6D33-DAF3-F44C-82B4-20B78353B400}"/>
              </a:ext>
            </a:extLst>
          </p:cNvPr>
          <p:cNvCxnSpPr>
            <a:cxnSpLocks/>
          </p:cNvCxnSpPr>
          <p:nvPr/>
        </p:nvCxnSpPr>
        <p:spPr>
          <a:xfrm>
            <a:off x="8069525" y="4471895"/>
            <a:ext cx="15883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8D811C31-4BC4-104F-B287-3634A980932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35169" y="3999574"/>
            <a:ext cx="317500" cy="4572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3DE3414-FECB-C948-A868-E2CF3A8CB23C}"/>
              </a:ext>
            </a:extLst>
          </p:cNvPr>
          <p:cNvSpPr txBox="1"/>
          <p:nvPr/>
        </p:nvSpPr>
        <p:spPr>
          <a:xfrm>
            <a:off x="2567783" y="5683605"/>
            <a:ext cx="3004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Bending</a:t>
            </a:r>
            <a:r>
              <a:rPr lang="zh-CN" altLang="en-US" dirty="0"/>
              <a:t> </a:t>
            </a:r>
            <a:r>
              <a:rPr lang="en-US" altLang="zh-CN" dirty="0"/>
              <a:t>magnet</a:t>
            </a:r>
            <a:r>
              <a:rPr lang="zh-CN" altLang="en-US" dirty="0"/>
              <a:t> </a:t>
            </a:r>
            <a:r>
              <a:rPr lang="en-US" altLang="zh-CN" dirty="0"/>
              <a:t>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480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27F51-F2AC-CF49-97D6-440B546D3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Spin</a:t>
            </a:r>
            <a:r>
              <a:rPr lang="zh-CN" altLang="en-US" dirty="0"/>
              <a:t> </a:t>
            </a:r>
            <a:r>
              <a:rPr lang="en-US" altLang="zh-CN" dirty="0"/>
              <a:t>motion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circular</a:t>
            </a:r>
            <a:r>
              <a:rPr lang="zh-CN" altLang="en-US" dirty="0"/>
              <a:t> </a:t>
            </a:r>
            <a:r>
              <a:rPr lang="en-US" altLang="zh-CN" dirty="0"/>
              <a:t>accelerator</a:t>
            </a:r>
            <a:endParaRPr lang="en-US" dirty="0"/>
          </a:p>
        </p:txBody>
      </p:sp>
      <p:pic>
        <p:nvPicPr>
          <p:cNvPr id="4" name="图片 4" descr="spinPrecession.gif">
            <a:extLst>
              <a:ext uri="{FF2B5EF4-FFF2-40B4-BE49-F238E27FC236}">
                <a16:creationId xmlns:a16="http://schemas.microsoft.com/office/drawing/2014/main" id="{AC41C71C-6B20-6E46-93AD-7641D2DD9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330" y="1040525"/>
            <a:ext cx="5495408" cy="2564524"/>
          </a:xfrm>
          <a:prstGeom prst="rect">
            <a:avLst/>
          </a:prstGeom>
        </p:spPr>
      </p:pic>
      <p:pic>
        <p:nvPicPr>
          <p:cNvPr id="19" name="图片 5" descr="latex-image-1.pdf">
            <a:extLst>
              <a:ext uri="{FF2B5EF4-FFF2-40B4-BE49-F238E27FC236}">
                <a16:creationId xmlns:a16="http://schemas.microsoft.com/office/drawing/2014/main" id="{44339644-4A6F-124E-BBB0-08B51CDCF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63" y="2796062"/>
            <a:ext cx="2867628" cy="32055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336C01D-4B70-4747-8D05-562485F312AF}"/>
              </a:ext>
            </a:extLst>
          </p:cNvPr>
          <p:cNvCxnSpPr/>
          <p:nvPr/>
        </p:nvCxnSpPr>
        <p:spPr>
          <a:xfrm>
            <a:off x="9291145" y="2576926"/>
            <a:ext cx="18182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A9B6859-FA67-F144-A863-2579C3CDB2C0}"/>
              </a:ext>
            </a:extLst>
          </p:cNvPr>
          <p:cNvCxnSpPr>
            <a:cxnSpLocks/>
          </p:cNvCxnSpPr>
          <p:nvPr/>
        </p:nvCxnSpPr>
        <p:spPr>
          <a:xfrm flipV="1">
            <a:off x="9291145" y="2093235"/>
            <a:ext cx="1087821" cy="483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CEC90C-A122-C345-B2FA-7BC6673F2ED8}"/>
                  </a:ext>
                </a:extLst>
              </p:cNvPr>
              <p:cNvSpPr txBox="1"/>
              <p:nvPr/>
            </p:nvSpPr>
            <p:spPr>
              <a:xfrm>
                <a:off x="9643241" y="2277166"/>
                <a:ext cx="557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CEC90C-A122-C345-B2FA-7BC6673F2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3241" y="2277166"/>
                <a:ext cx="55704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35121F3-D889-A94C-BFB3-5C59B0255BA0}"/>
                  </a:ext>
                </a:extLst>
              </p:cNvPr>
              <p:cNvSpPr txBox="1"/>
              <p:nvPr/>
            </p:nvSpPr>
            <p:spPr>
              <a:xfrm>
                <a:off x="672662" y="1502979"/>
                <a:ext cx="5896304" cy="101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spin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vector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zh-CN" alt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particle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orbital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coordinate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zh-CN" alt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precesses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around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Invariant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Spin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Field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35121F3-D889-A94C-BFB3-5C59B0255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62" y="1502979"/>
                <a:ext cx="5896304" cy="1019382"/>
              </a:xfrm>
              <a:prstGeom prst="rect">
                <a:avLst/>
              </a:prstGeom>
              <a:blipFill>
                <a:blip r:embed="rId5"/>
                <a:stretch>
                  <a:fillRect l="-860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F9ADA5E-360F-394C-A2D8-C25DF924D399}"/>
                  </a:ext>
                </a:extLst>
              </p:cNvPr>
              <p:cNvSpPr txBox="1"/>
              <p:nvPr/>
            </p:nvSpPr>
            <p:spPr>
              <a:xfrm>
                <a:off x="672661" y="3273526"/>
                <a:ext cx="11424746" cy="1691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spin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precession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revolution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called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spin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tune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actions of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HK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Typical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circular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accelerators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ideally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planar,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0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radial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//</a:t>
                </a:r>
                <a:r>
                  <a:rPr lang="zh-CN" altLang="en-US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only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perturbation</a:t>
                </a:r>
                <a:endParaRPr lang="en-US" altLang="zh-CN" sz="2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closed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orbit,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GeV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0.440648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GeV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den>
                    </m:f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electron,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GeV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0.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523342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GeV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den>
                    </m:f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proton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F9ADA5E-360F-394C-A2D8-C25DF924D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61" y="3273526"/>
                <a:ext cx="11424746" cy="1691169"/>
              </a:xfrm>
              <a:prstGeom prst="rect">
                <a:avLst/>
              </a:prstGeom>
              <a:blipFill>
                <a:blip r:embed="rId6"/>
                <a:stretch>
                  <a:fillRect l="-444" b="-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图片 10" descr="latex-image-1.pdf">
            <a:extLst>
              <a:ext uri="{FF2B5EF4-FFF2-40B4-BE49-F238E27FC236}">
                <a16:creationId xmlns:a16="http://schemas.microsoft.com/office/drawing/2014/main" id="{AF07C3D4-CC0A-DC4D-8747-07F1C7810E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685" y="6035918"/>
            <a:ext cx="1068492" cy="2952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29CE21C-9269-C142-AB15-3DAAC15AAC9A}"/>
              </a:ext>
            </a:extLst>
          </p:cNvPr>
          <p:cNvSpPr/>
          <p:nvPr/>
        </p:nvSpPr>
        <p:spPr>
          <a:xfrm>
            <a:off x="1311027" y="535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Invariant of orbital motion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C06BBB-8B63-8D4E-AE33-FB852B042BF2}"/>
              </a:ext>
            </a:extLst>
          </p:cNvPr>
          <p:cNvSpPr/>
          <p:nvPr/>
        </p:nvSpPr>
        <p:spPr>
          <a:xfrm>
            <a:off x="1311027" y="6028554"/>
            <a:ext cx="2409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Invariant of spin motion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B42DE5-E215-C149-805C-650E652835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873" y="5273946"/>
            <a:ext cx="4210841" cy="596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66662A-F13B-C644-AF3C-A1BD5AC445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177" y="4854517"/>
            <a:ext cx="3117183" cy="200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14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30A42-0CD7-F245-8C5A-371B0C872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Spin</a:t>
            </a:r>
            <a:r>
              <a:rPr lang="zh-CN" altLang="en-US" dirty="0"/>
              <a:t> </a:t>
            </a:r>
            <a:r>
              <a:rPr lang="en-US" altLang="zh-CN" dirty="0"/>
              <a:t>resonances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crossing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DE034-3029-3344-8B96-44C5A7D24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6158"/>
            <a:ext cx="10912366" cy="1313793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particle</a:t>
            </a:r>
            <a:r>
              <a:rPr lang="zh-CN" altLang="en-US" sz="2000" dirty="0"/>
              <a:t> </a:t>
            </a:r>
            <a:r>
              <a:rPr lang="en-US" altLang="zh-CN" sz="2000" dirty="0"/>
              <a:t>spin-orbital</a:t>
            </a:r>
            <a:r>
              <a:rPr lang="zh-CN" altLang="en-US" sz="2000" dirty="0"/>
              <a:t> </a:t>
            </a:r>
            <a:r>
              <a:rPr lang="en-US" altLang="zh-CN" sz="2000" dirty="0"/>
              <a:t>motion</a:t>
            </a:r>
            <a:r>
              <a:rPr lang="zh-CN" altLang="en-US" sz="2000" dirty="0"/>
              <a:t> </a:t>
            </a: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dirty="0"/>
              <a:t>a</a:t>
            </a:r>
            <a:r>
              <a:rPr lang="zh-CN" altLang="en-US" sz="2000" dirty="0"/>
              <a:t> </a:t>
            </a:r>
            <a:r>
              <a:rPr lang="en-US" altLang="zh-CN" sz="2000" dirty="0"/>
              <a:t>circular</a:t>
            </a:r>
            <a:r>
              <a:rPr lang="zh-CN" altLang="en-US" sz="2000" dirty="0"/>
              <a:t> </a:t>
            </a:r>
            <a:r>
              <a:rPr lang="en-US" altLang="zh-CN" sz="2000" dirty="0"/>
              <a:t>accelerator</a:t>
            </a:r>
            <a:r>
              <a:rPr lang="zh-CN" altLang="en-US" sz="2000" dirty="0"/>
              <a:t> </a:t>
            </a:r>
            <a:r>
              <a:rPr lang="en-US" altLang="zh-CN" sz="2000" dirty="0"/>
              <a:t>is</a:t>
            </a:r>
            <a:r>
              <a:rPr lang="zh-CN" altLang="en-US" sz="2000" dirty="0"/>
              <a:t> </a:t>
            </a:r>
            <a:r>
              <a:rPr lang="en-US" altLang="zh-CN" sz="2000" dirty="0"/>
              <a:t>like</a:t>
            </a:r>
            <a:r>
              <a:rPr lang="zh-CN" altLang="en-US" sz="2000" dirty="0"/>
              <a:t> </a:t>
            </a:r>
            <a:r>
              <a:rPr lang="en-US" altLang="zh-CN" sz="2000" dirty="0"/>
              <a:t>oscillators</a:t>
            </a:r>
            <a:r>
              <a:rPr lang="zh-CN" altLang="en-US" sz="2000" dirty="0"/>
              <a:t> </a:t>
            </a:r>
            <a:r>
              <a:rPr lang="en-US" altLang="zh-CN" sz="2000" dirty="0"/>
              <a:t>with</a:t>
            </a:r>
            <a:r>
              <a:rPr lang="zh-CN" altLang="en-US" sz="2000" dirty="0"/>
              <a:t> </a:t>
            </a:r>
            <a:r>
              <a:rPr lang="en-US" altLang="zh-CN" sz="2000" dirty="0"/>
              <a:t>4</a:t>
            </a:r>
            <a:r>
              <a:rPr lang="zh-CN" altLang="en-US" sz="2000" dirty="0"/>
              <a:t> </a:t>
            </a:r>
            <a:r>
              <a:rPr lang="en-US" altLang="zh-CN" sz="2000" dirty="0"/>
              <a:t>degrees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freedom.</a:t>
            </a:r>
            <a:r>
              <a:rPr lang="zh-CN" altLang="en-US" sz="2000" dirty="0"/>
              <a:t> </a:t>
            </a:r>
            <a:endParaRPr lang="en-US" altLang="zh-CN" sz="2000" dirty="0"/>
          </a:p>
          <a:p>
            <a:r>
              <a:rPr lang="en-US" altLang="zh-CN" sz="2000" dirty="0"/>
              <a:t>Spin-orbit</a:t>
            </a:r>
            <a:r>
              <a:rPr lang="zh-CN" altLang="en-US" sz="2000" dirty="0"/>
              <a:t> </a:t>
            </a:r>
            <a:r>
              <a:rPr lang="en-US" altLang="zh-CN" sz="2000" dirty="0"/>
              <a:t>coupling</a:t>
            </a:r>
            <a:r>
              <a:rPr lang="zh-CN" altLang="en-US" sz="2000" dirty="0"/>
              <a:t> </a:t>
            </a:r>
            <a:r>
              <a:rPr lang="en-US" altLang="zh-CN" sz="2000" dirty="0"/>
              <a:t>resonances</a:t>
            </a:r>
            <a:r>
              <a:rPr lang="zh-CN" altLang="en-US" sz="2000" dirty="0"/>
              <a:t> </a:t>
            </a:r>
            <a:r>
              <a:rPr lang="en-US" altLang="zh-CN" sz="2000" dirty="0"/>
              <a:t>occur</a:t>
            </a:r>
            <a:r>
              <a:rPr lang="zh-CN" altLang="en-US" sz="2000" dirty="0"/>
              <a:t> </a:t>
            </a:r>
            <a:r>
              <a:rPr lang="en-US" altLang="zh-CN" sz="2000" dirty="0"/>
              <a:t>when</a:t>
            </a:r>
          </a:p>
          <a:p>
            <a:endParaRPr lang="en-US" dirty="0"/>
          </a:p>
        </p:txBody>
      </p:sp>
      <p:pic>
        <p:nvPicPr>
          <p:cNvPr id="4" name="图片 3" descr="latex-image-1.pdf">
            <a:extLst>
              <a:ext uri="{FF2B5EF4-FFF2-40B4-BE49-F238E27FC236}">
                <a16:creationId xmlns:a16="http://schemas.microsoft.com/office/drawing/2014/main" id="{6BD7B882-E676-814D-AD96-22D9AC47F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185" y="1952214"/>
            <a:ext cx="6728533" cy="333721"/>
          </a:xfrm>
          <a:prstGeom prst="rect">
            <a:avLst/>
          </a:prstGeom>
        </p:spPr>
      </p:pic>
      <p:pic>
        <p:nvPicPr>
          <p:cNvPr id="6" name="图片 4" descr="frossart-stora.eps">
            <a:extLst>
              <a:ext uri="{FF2B5EF4-FFF2-40B4-BE49-F238E27FC236}">
                <a16:creationId xmlns:a16="http://schemas.microsoft.com/office/drawing/2014/main" id="{B8CF6271-4C69-034C-8609-A515A41A3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743" y="3408219"/>
            <a:ext cx="3732540" cy="261277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6C741E2-6FE0-0645-921D-296208678B87}"/>
                  </a:ext>
                </a:extLst>
              </p:cNvPr>
              <p:cNvSpPr/>
              <p:nvPr/>
            </p:nvSpPr>
            <p:spPr>
              <a:xfrm>
                <a:off x="9925649" y="5893783"/>
                <a:ext cx="43986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6C741E2-6FE0-0645-921D-296208678B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5649" y="5893783"/>
                <a:ext cx="43986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3071B65-2E24-304B-8C8D-EDB26405061A}"/>
              </a:ext>
            </a:extLst>
          </p:cNvPr>
          <p:cNvSpPr txBox="1"/>
          <p:nvPr/>
        </p:nvSpPr>
        <p:spPr>
          <a:xfrm>
            <a:off x="8007515" y="4117996"/>
            <a:ext cx="4624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S</a:t>
            </a:r>
            <a:r>
              <a:rPr lang="en-US" altLang="zh-CN" baseline="-25000" dirty="0" err="1"/>
              <a:t>y</a:t>
            </a:r>
            <a:endParaRPr lang="en-US" baseline="-25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5BBC92-54BF-2C4B-8547-D8C3558761C8}"/>
              </a:ext>
            </a:extLst>
          </p:cNvPr>
          <p:cNvSpPr txBox="1"/>
          <p:nvPr/>
        </p:nvSpPr>
        <p:spPr>
          <a:xfrm>
            <a:off x="838200" y="2514194"/>
            <a:ext cx="11133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Depolarization occurs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spin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tune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crosses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spin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resonances, for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resonant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depolarization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or acceleration[1].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0FF12B-128C-2A4F-8C31-FE873D169F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8308" y="3222080"/>
            <a:ext cx="3882377" cy="33660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3FCACBA-9609-5A49-A966-D04A439BA574}"/>
              </a:ext>
            </a:extLst>
          </p:cNvPr>
          <p:cNvSpPr txBox="1"/>
          <p:nvPr/>
        </p:nvSpPr>
        <p:spPr>
          <a:xfrm>
            <a:off x="4959777" y="4296668"/>
            <a:ext cx="1419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Time domain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6CC666-540F-FE4E-998E-B5FC31E56C5B}"/>
              </a:ext>
            </a:extLst>
          </p:cNvPr>
          <p:cNvSpPr txBox="1"/>
          <p:nvPr/>
        </p:nvSpPr>
        <p:spPr>
          <a:xfrm>
            <a:off x="8653909" y="3650337"/>
            <a:ext cx="141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Frequency domain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58CAB8-43FD-774A-9995-6C9A8B8087ED}"/>
              </a:ext>
            </a:extLst>
          </p:cNvPr>
          <p:cNvSpPr txBox="1"/>
          <p:nvPr/>
        </p:nvSpPr>
        <p:spPr>
          <a:xfrm>
            <a:off x="7572761" y="6296402"/>
            <a:ext cx="4960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[1] M. Froissart and R. </a:t>
            </a:r>
            <a:r>
              <a:rPr lang="en-US" sz="1200" dirty="0" err="1"/>
              <a:t>Stora</a:t>
            </a:r>
            <a:r>
              <a:rPr lang="en-US" sz="1200" dirty="0"/>
              <a:t>, </a:t>
            </a:r>
            <a:r>
              <a:rPr lang="en-US" sz="1200" dirty="0" err="1"/>
              <a:t>Nucl</a:t>
            </a:r>
            <a:r>
              <a:rPr lang="en-US" sz="1200" dirty="0"/>
              <a:t>. </a:t>
            </a:r>
            <a:r>
              <a:rPr lang="de-DE" sz="1200" dirty="0" err="1"/>
              <a:t>Instrum</a:t>
            </a:r>
            <a:r>
              <a:rPr lang="de-DE" sz="1200" dirty="0"/>
              <a:t>. Meth., vol. 7, p. 297, 1960. 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DAF74A-324B-6646-8B0C-D4866F6021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" y="3851023"/>
            <a:ext cx="3626473" cy="20427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9706681-32DA-D347-A510-7077EC26DC0E}"/>
                  </a:ext>
                </a:extLst>
              </p:cNvPr>
              <p:cNvSpPr txBox="1"/>
              <p:nvPr/>
            </p:nvSpPr>
            <p:spPr>
              <a:xfrm>
                <a:off x="4069582" y="6573401"/>
                <a:ext cx="29140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9706681-32DA-D347-A510-7077EC26D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582" y="6573401"/>
                <a:ext cx="291402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2108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6005F-B3FA-3046-9437-BA7E763B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Siberian</a:t>
            </a:r>
            <a:r>
              <a:rPr lang="zh-CN" altLang="en-US" dirty="0"/>
              <a:t> </a:t>
            </a:r>
            <a:r>
              <a:rPr lang="en-US" altLang="zh-CN" dirty="0"/>
              <a:t>snakes[1]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DD5E51-4BA8-7B48-8470-E1447A9E24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2250" y="1092250"/>
                <a:ext cx="8370619" cy="2541522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/>
                  <a:t>An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equipment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that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rotates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the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spin around a horizontal axis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by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180 degree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/>
                  <a:t>Implementation of one or more Siberian snakes into the ring, make the closed </a:t>
                </a:r>
                <a:r>
                  <a:rPr lang="en-US" altLang="zh-CN" sz="2000" dirty="0" err="1"/>
                  <a:t>obrit</a:t>
                </a:r>
                <a:r>
                  <a:rPr lang="en-US" altLang="zh-CN" sz="2000" dirty="0"/>
                  <a:t> spin tune equal to ½, independent of beam energy, help maintain beam polarization during acceleration</a:t>
                </a:r>
              </a:p>
              <a:p>
                <a:pPr marL="342900" indent="-342900"/>
                <a:r>
                  <a:rPr lang="en-US" altLang="zh-CN" sz="2000" dirty="0"/>
                  <a:t>A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partial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snake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rotates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the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spin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vector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by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</a:t>
                </a:r>
                <a:r>
                  <a:rPr lang="zh-CN" altLang="en-US" sz="2000" dirty="0"/>
                  <a:t>*</a:t>
                </a:r>
                <a:r>
                  <a:rPr lang="en-US" altLang="zh-CN" sz="2000" dirty="0"/>
                  <a:t>180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degree,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the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percentage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of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the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snake,</a:t>
                </a:r>
                <a:r>
                  <a:rPr lang="zh-CN" altLang="en-US" sz="2000" dirty="0"/>
                  <a:t> 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the integral strength scales like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rgbClr val="0432FF"/>
                    </a:solidFill>
                  </a:rPr>
                  <a:t>s </a:t>
                </a:r>
                <a:endParaRPr lang="en-US" sz="2000" dirty="0">
                  <a:solidFill>
                    <a:srgbClr val="0432FF"/>
                  </a:solidFill>
                </a:endParaRPr>
              </a:p>
              <a:p>
                <a:pPr marL="342900" indent="-342900"/>
                <a:r>
                  <a:rPr lang="en-US" sz="2000" dirty="0"/>
                  <a:t>The closed orbit spin tune satisfies: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</m:func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func>
                  </m:oMath>
                </a14:m>
                <a:r>
                  <a:rPr lang="en-US" sz="20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2000" dirty="0"/>
              </a:p>
              <a:p>
                <a:pPr>
                  <a:lnSpc>
                    <a:spcPct val="150000"/>
                  </a:lnSpc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DD5E51-4BA8-7B48-8470-E1447A9E24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2250" y="1092250"/>
                <a:ext cx="8370619" cy="2541522"/>
              </a:xfrm>
              <a:blipFill>
                <a:blip r:embed="rId2"/>
                <a:stretch>
                  <a:fillRect l="-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A2FAB4C-DF23-7E43-82EF-0A7B221D3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78621"/>
            <a:ext cx="2487072" cy="23419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8C848A-B91A-834E-8ABE-E38DA8925568}"/>
              </a:ext>
            </a:extLst>
          </p:cNvPr>
          <p:cNvSpPr txBox="1"/>
          <p:nvPr/>
        </p:nvSpPr>
        <p:spPr>
          <a:xfrm>
            <a:off x="403646" y="4883877"/>
            <a:ext cx="2448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A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single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full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snake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7676DB-D02C-CD45-9C3E-125F28754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2451" y="3675549"/>
            <a:ext cx="2689356" cy="23681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D6CDBB-7FB8-504B-B07C-FEC58ECB732B}"/>
              </a:ext>
            </a:extLst>
          </p:cNvPr>
          <p:cNvSpPr txBox="1"/>
          <p:nvPr/>
        </p:nvSpPr>
        <p:spPr>
          <a:xfrm>
            <a:off x="3060675" y="4664951"/>
            <a:ext cx="222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A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pair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of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full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snakes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FF7C9D-DD3A-0C47-8487-2769CE1CD5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5493" y="3972229"/>
            <a:ext cx="3007376" cy="21741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17E75E-5CFE-5940-A876-C596D6E3C4DD}"/>
              </a:ext>
            </a:extLst>
          </p:cNvPr>
          <p:cNvSpPr txBox="1"/>
          <p:nvPr/>
        </p:nvSpPr>
        <p:spPr>
          <a:xfrm>
            <a:off x="5225515" y="3649112"/>
            <a:ext cx="5391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432FF"/>
                </a:solidFill>
              </a:rPr>
              <a:t>Closed orbit spin tune for partial snake with different 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51A97F-07B5-C049-8AE0-5C3A95D225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7940" y="4083892"/>
            <a:ext cx="3419382" cy="198057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3DF96F7-4FA2-DF46-BF59-364C716455FF}"/>
              </a:ext>
            </a:extLst>
          </p:cNvPr>
          <p:cNvSpPr/>
          <p:nvPr/>
        </p:nvSpPr>
        <p:spPr>
          <a:xfrm>
            <a:off x="1933904" y="616191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[1] Y. S. </a:t>
            </a:r>
            <a:r>
              <a:rPr lang="de-DE" sz="12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Derbenev</a:t>
            </a:r>
            <a:r>
              <a:rPr lang="de-DE" sz="12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de-DE" sz="12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and</a:t>
            </a:r>
            <a:r>
              <a:rPr lang="de-DE" sz="12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A. M. </a:t>
            </a:r>
            <a:r>
              <a:rPr lang="de-DE" sz="12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Kondratenko</a:t>
            </a:r>
            <a:r>
              <a:rPr lang="de-DE" sz="12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de-DE" sz="12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Sov</a:t>
            </a:r>
            <a:r>
              <a:rPr lang="de-DE" sz="12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sz="12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Phys. </a:t>
            </a:r>
            <a:r>
              <a:rPr lang="en-US" sz="12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Dokl</a:t>
            </a:r>
            <a:r>
              <a:rPr lang="en-US" sz="12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., vol. 20, p. 562, 1976. </a:t>
            </a:r>
            <a:endParaRPr lang="en-US" sz="1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70228C5-F05E-0F4F-96A7-3F0027DA0D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4849" y="1162843"/>
            <a:ext cx="3767151" cy="192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69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40B93-D3A4-4045-9BC9-57B98DE3C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Synchrotron radiation effects in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electron</a:t>
            </a:r>
            <a:r>
              <a:rPr lang="zh-CN" altLang="en-US" dirty="0"/>
              <a:t> </a:t>
            </a:r>
            <a:r>
              <a:rPr lang="en-US" altLang="zh-CN" dirty="0"/>
              <a:t>storage</a:t>
            </a:r>
            <a:r>
              <a:rPr lang="zh-CN" altLang="en-US" dirty="0"/>
              <a:t> </a:t>
            </a:r>
            <a:r>
              <a:rPr lang="en-US" altLang="zh-CN" dirty="0"/>
              <a:t>ring</a:t>
            </a:r>
            <a:endParaRPr lang="en-US" dirty="0"/>
          </a:p>
        </p:txBody>
      </p:sp>
      <p:pic>
        <p:nvPicPr>
          <p:cNvPr id="4" name="Picture 4" descr="SpinFlip">
            <a:extLst>
              <a:ext uri="{FF2B5EF4-FFF2-40B4-BE49-F238E27FC236}">
                <a16:creationId xmlns:a16="http://schemas.microsoft.com/office/drawing/2014/main" id="{5528F6E0-3D7B-144D-8C24-5F7CFEE9D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7" y="4181748"/>
            <a:ext cx="2114757" cy="16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26D66E-3B87-E04A-A076-FE9450337D43}"/>
              </a:ext>
            </a:extLst>
          </p:cNvPr>
          <p:cNvSpPr txBox="1"/>
          <p:nvPr/>
        </p:nvSpPr>
        <p:spPr>
          <a:xfrm>
            <a:off x="944617" y="946437"/>
            <a:ext cx="10344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Synchrotron radiation dictates the beam orbital and spin motion in an electron storage ring.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FA4D02-25C6-BF4F-B745-2347EFDCC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0907"/>
            <a:ext cx="2684115" cy="11605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5D4F16-7BCB-5243-8644-B46FE5C5E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241" y="1581378"/>
            <a:ext cx="3350174" cy="1631935"/>
          </a:xfrm>
          <a:prstGeom prst="rect">
            <a:avLst/>
          </a:prstGeom>
        </p:spPr>
      </p:pic>
      <p:pic>
        <p:nvPicPr>
          <p:cNvPr id="13" name="Picture 17">
            <a:extLst>
              <a:ext uri="{FF2B5EF4-FFF2-40B4-BE49-F238E27FC236}">
                <a16:creationId xmlns:a16="http://schemas.microsoft.com/office/drawing/2014/main" id="{4F3EE6DD-E3A2-1342-B847-B69F09273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428" y="4181748"/>
            <a:ext cx="1935217" cy="223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6B730A9-F178-D64E-B79F-693BE825E9E2}"/>
              </a:ext>
            </a:extLst>
          </p:cNvPr>
          <p:cNvSpPr txBox="1"/>
          <p:nvPr/>
        </p:nvSpPr>
        <p:spPr>
          <a:xfrm>
            <a:off x="1252049" y="3315007"/>
            <a:ext cx="2659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Radiative polarization</a:t>
            </a:r>
          </a:p>
          <a:p>
            <a:r>
              <a:rPr lang="en-US" dirty="0">
                <a:solidFill>
                  <a:srgbClr val="0432FF"/>
                </a:solidFill>
              </a:rPr>
              <a:t>(</a:t>
            </a:r>
            <a:r>
              <a:rPr lang="en-US" dirty="0" err="1">
                <a:solidFill>
                  <a:srgbClr val="0432FF"/>
                </a:solidFill>
              </a:rPr>
              <a:t>Sokolov-Ternov</a:t>
            </a:r>
            <a:r>
              <a:rPr lang="en-US" dirty="0">
                <a:solidFill>
                  <a:srgbClr val="0432FF"/>
                </a:solidFill>
              </a:rPr>
              <a:t> effect[1])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2FA759-F9A3-3843-9F53-FF229372BBFA}"/>
              </a:ext>
            </a:extLst>
          </p:cNvPr>
          <p:cNvSpPr txBox="1"/>
          <p:nvPr/>
        </p:nvSpPr>
        <p:spPr>
          <a:xfrm>
            <a:off x="5589254" y="3315006"/>
            <a:ext cx="2753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Radiative depolarization</a:t>
            </a:r>
          </a:p>
          <a:p>
            <a:r>
              <a:rPr lang="en-US" dirty="0">
                <a:solidFill>
                  <a:srgbClr val="0432FF"/>
                </a:solidFill>
              </a:rPr>
              <a:t>(Spin diffusion)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AE7CAF2-6B65-474A-8AFE-7638B69980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6293" y="4322769"/>
            <a:ext cx="2730913" cy="168914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4844217-E4AA-7F4C-ABEE-0D7140A40D70}"/>
              </a:ext>
            </a:extLst>
          </p:cNvPr>
          <p:cNvSpPr txBox="1"/>
          <p:nvPr/>
        </p:nvSpPr>
        <p:spPr>
          <a:xfrm>
            <a:off x="1422840" y="1452976"/>
            <a:ext cx="2050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Radiation damping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1F1A75-B7BA-7A40-98B4-C0EDFB90D0E2}"/>
              </a:ext>
            </a:extLst>
          </p:cNvPr>
          <p:cNvSpPr txBox="1"/>
          <p:nvPr/>
        </p:nvSpPr>
        <p:spPr>
          <a:xfrm>
            <a:off x="6735598" y="1282203"/>
            <a:ext cx="205083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Quantum excitation</a:t>
            </a:r>
          </a:p>
          <a:p>
            <a:r>
              <a:rPr lang="en-US" dirty="0">
                <a:solidFill>
                  <a:srgbClr val="0432FF"/>
                </a:solidFill>
              </a:rPr>
              <a:t>(Orbital diffusion)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B7FBFC-B5D5-5344-AECE-3DF45A1F0955}"/>
              </a:ext>
            </a:extLst>
          </p:cNvPr>
          <p:cNvSpPr txBox="1"/>
          <p:nvPr/>
        </p:nvSpPr>
        <p:spPr>
          <a:xfrm>
            <a:off x="2518546" y="3971848"/>
            <a:ext cx="1686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P(t) / (-92.38%)</a:t>
            </a:r>
            <a:endParaRPr lang="en-US" baseline="-25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3BCCD5B-17B1-FB46-AC27-2517645CA2DB}"/>
                  </a:ext>
                </a:extLst>
              </p:cNvPr>
              <p:cNvSpPr txBox="1"/>
              <p:nvPr/>
            </p:nvSpPr>
            <p:spPr>
              <a:xfrm>
                <a:off x="4652142" y="5504829"/>
                <a:ext cx="9984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t 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𝐵𝐾𝑆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3BCCD5B-17B1-FB46-AC27-2517645CA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142" y="5504829"/>
                <a:ext cx="998483" cy="369332"/>
              </a:xfrm>
              <a:prstGeom prst="rect">
                <a:avLst/>
              </a:prstGeom>
              <a:blipFill>
                <a:blip r:embed="rId7"/>
                <a:stretch>
                  <a:fillRect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F04894C3-DABE-B244-9E34-B8AFB65763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88682" y="1777501"/>
            <a:ext cx="2477805" cy="150390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F7C0CEF-976E-014A-BC34-EDBFF692328A}"/>
              </a:ext>
            </a:extLst>
          </p:cNvPr>
          <p:cNvSpPr txBox="1"/>
          <p:nvPr/>
        </p:nvSpPr>
        <p:spPr>
          <a:xfrm>
            <a:off x="9137765" y="1393827"/>
            <a:ext cx="1686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ε</a:t>
            </a:r>
            <a:r>
              <a:rPr lang="en-US" dirty="0">
                <a:solidFill>
                  <a:srgbClr val="FF0000"/>
                </a:solidFill>
              </a:rPr>
              <a:t>(t) / </a:t>
            </a:r>
            <a:r>
              <a:rPr lang="el-GR" dirty="0">
                <a:solidFill>
                  <a:srgbClr val="FF0000"/>
                </a:solidFill>
              </a:rPr>
              <a:t>ε</a:t>
            </a:r>
            <a:r>
              <a:rPr lang="en-US" baseline="-25000" dirty="0" err="1">
                <a:solidFill>
                  <a:srgbClr val="FF0000"/>
                </a:solidFill>
              </a:rPr>
              <a:t>equ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83D0EA-1A3A-2144-BBF1-878E2A4EEC2A}"/>
              </a:ext>
            </a:extLst>
          </p:cNvPr>
          <p:cNvSpPr txBox="1"/>
          <p:nvPr/>
        </p:nvSpPr>
        <p:spPr>
          <a:xfrm>
            <a:off x="10243990" y="1384266"/>
            <a:ext cx="1538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emittance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E4DC797-EF9F-5942-B9A0-B1074A555822}"/>
                  </a:ext>
                </a:extLst>
              </p:cNvPr>
              <p:cNvSpPr txBox="1"/>
              <p:nvPr/>
            </p:nvSpPr>
            <p:spPr>
              <a:xfrm>
                <a:off x="11131773" y="2767382"/>
                <a:ext cx="9984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t 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𝑟𝑎𝑑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E4DC797-EF9F-5942-B9A0-B1074A555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1773" y="2767382"/>
                <a:ext cx="998483" cy="369332"/>
              </a:xfrm>
              <a:prstGeom prst="rect">
                <a:avLst/>
              </a:prstGeom>
              <a:blipFill>
                <a:blip r:embed="rId9"/>
                <a:stretch>
                  <a:fillRect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34E5621-7D40-4540-905E-1AA1649068B0}"/>
              </a:ext>
            </a:extLst>
          </p:cNvPr>
          <p:cNvCxnSpPr>
            <a:cxnSpLocks/>
          </p:cNvCxnSpPr>
          <p:nvPr/>
        </p:nvCxnSpPr>
        <p:spPr>
          <a:xfrm flipV="1">
            <a:off x="0" y="3295752"/>
            <a:ext cx="12192000" cy="700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Content Placeholder 4">
            <a:extLst>
              <a:ext uri="{FF2B5EF4-FFF2-40B4-BE49-F238E27FC236}">
                <a16:creationId xmlns:a16="http://schemas.microsoft.com/office/drawing/2014/main" id="{C4ADC05F-763E-6340-9FD1-E1DBD0254E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7522695" y="3704898"/>
            <a:ext cx="4669305" cy="3157008"/>
          </a:xfr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CE39601-55F0-F045-B757-6BFF62A53D44}"/>
              </a:ext>
            </a:extLst>
          </p:cNvPr>
          <p:cNvSpPr txBox="1"/>
          <p:nvPr/>
        </p:nvSpPr>
        <p:spPr>
          <a:xfrm>
            <a:off x="9232041" y="3356982"/>
            <a:ext cx="2550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Characteristic time scales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B39B089-00BE-3E46-B909-BBEC9CC6F2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74960" y="1772872"/>
            <a:ext cx="2240185" cy="139483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C76CDF8-B007-2948-B99B-8D9D5995F8D9}"/>
              </a:ext>
            </a:extLst>
          </p:cNvPr>
          <p:cNvSpPr txBox="1"/>
          <p:nvPr/>
        </p:nvSpPr>
        <p:spPr>
          <a:xfrm>
            <a:off x="3109435" y="1704824"/>
            <a:ext cx="1686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ε</a:t>
            </a:r>
            <a:r>
              <a:rPr lang="en-US" dirty="0">
                <a:solidFill>
                  <a:srgbClr val="FF0000"/>
                </a:solidFill>
              </a:rPr>
              <a:t>(t) / </a:t>
            </a:r>
            <a:r>
              <a:rPr lang="el-GR" dirty="0">
                <a:solidFill>
                  <a:srgbClr val="FF0000"/>
                </a:solidFill>
              </a:rPr>
              <a:t>ε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197A5FA-1545-894A-81F5-D68DBE426A57}"/>
                  </a:ext>
                </a:extLst>
              </p:cNvPr>
              <p:cNvSpPr txBox="1"/>
              <p:nvPr/>
            </p:nvSpPr>
            <p:spPr>
              <a:xfrm>
                <a:off x="4307507" y="2607091"/>
                <a:ext cx="9984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t 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𝑟𝑎𝑑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197A5FA-1545-894A-81F5-D68DBE426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507" y="2607091"/>
                <a:ext cx="998483" cy="369332"/>
              </a:xfrm>
              <a:prstGeom prst="rect">
                <a:avLst/>
              </a:prstGeom>
              <a:blipFill>
                <a:blip r:embed="rId12"/>
                <a:stretch>
                  <a:fillRect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DEFFFC75-FFD4-8447-B9DD-F4CBA183E695}"/>
              </a:ext>
            </a:extLst>
          </p:cNvPr>
          <p:cNvSpPr/>
          <p:nvPr/>
        </p:nvSpPr>
        <p:spPr>
          <a:xfrm>
            <a:off x="389566" y="5942794"/>
            <a:ext cx="40448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[1] A. </a:t>
            </a:r>
            <a:r>
              <a:rPr lang="en-US" sz="12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Sokolov</a:t>
            </a:r>
            <a:r>
              <a:rPr lang="en-US" sz="12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and I. </a:t>
            </a:r>
            <a:r>
              <a:rPr lang="en-US" sz="12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Ternov</a:t>
            </a:r>
            <a:r>
              <a:rPr lang="en-US" sz="12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2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Sov</a:t>
            </a:r>
            <a:r>
              <a:rPr lang="en-US" sz="12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de-DE" sz="12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Phys. </a:t>
            </a:r>
            <a:r>
              <a:rPr lang="de-DE" sz="1200" kern="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Dokl</a:t>
            </a:r>
            <a:r>
              <a:rPr lang="de-DE" sz="12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. 8, 1203 (1964).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3677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53E86-C4C4-2446-842E-B84D585B8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Equilibrium beam polarization in an electron storage ring</a:t>
            </a:r>
          </a:p>
        </p:txBody>
      </p:sp>
      <p:pic>
        <p:nvPicPr>
          <p:cNvPr id="4" name="图片 9" descr="latex-image-1.pdf">
            <a:extLst>
              <a:ext uri="{FF2B5EF4-FFF2-40B4-BE49-F238E27FC236}">
                <a16:creationId xmlns:a16="http://schemas.microsoft.com/office/drawing/2014/main" id="{A81007D1-6AD6-EE4E-87FB-56FB3371A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73" y="1133860"/>
            <a:ext cx="5246940" cy="317782"/>
          </a:xfrm>
          <a:prstGeom prst="rect">
            <a:avLst/>
          </a:prstGeom>
        </p:spPr>
      </p:pic>
      <p:pic>
        <p:nvPicPr>
          <p:cNvPr id="5" name="图片 6" descr="latex-image-1.pdf">
            <a:extLst>
              <a:ext uri="{FF2B5EF4-FFF2-40B4-BE49-F238E27FC236}">
                <a16:creationId xmlns:a16="http://schemas.microsoft.com/office/drawing/2014/main" id="{7803326E-087A-6046-B5A3-EFB07321CF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769" y="1699650"/>
            <a:ext cx="3266438" cy="1393680"/>
          </a:xfrm>
          <a:prstGeom prst="rect">
            <a:avLst/>
          </a:prstGeom>
        </p:spPr>
      </p:pic>
      <p:pic>
        <p:nvPicPr>
          <p:cNvPr id="6" name="图片 3" descr="Screen Shot 2015-05-27 at 11.31.45 am.png">
            <a:extLst>
              <a:ext uri="{FF2B5EF4-FFF2-40B4-BE49-F238E27FC236}">
                <a16:creationId xmlns:a16="http://schemas.microsoft.com/office/drawing/2014/main" id="{180CE204-5C4C-6C46-B93E-2CA29AD8E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73" y="3312087"/>
            <a:ext cx="3066741" cy="29415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51BC4C-93C9-AF47-8E99-7619A5ADE935}"/>
              </a:ext>
            </a:extLst>
          </p:cNvPr>
          <p:cNvSpPr txBox="1"/>
          <p:nvPr/>
        </p:nvSpPr>
        <p:spPr>
          <a:xfrm>
            <a:off x="2049455" y="4025665"/>
            <a:ext cx="33634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HERA electron polarization</a:t>
            </a:r>
          </a:p>
          <a:p>
            <a:r>
              <a:rPr lang="en-US" sz="1600" dirty="0"/>
              <a:t>(courtesy of D. Barber)</a:t>
            </a:r>
          </a:p>
        </p:txBody>
      </p:sp>
      <p:pic>
        <p:nvPicPr>
          <p:cNvPr id="8" name="图片 3" descr="Screen Shot 2015-05-28 at 6.27.09 am.png">
            <a:extLst>
              <a:ext uri="{FF2B5EF4-FFF2-40B4-BE49-F238E27FC236}">
                <a16:creationId xmlns:a16="http://schemas.microsoft.com/office/drawing/2014/main" id="{564F6FFF-51ED-4B4E-8E00-ADC846DCD5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639" y="2297559"/>
            <a:ext cx="5962291" cy="31678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19A7FD-B290-8046-8CBD-1778E9858894}"/>
              </a:ext>
            </a:extLst>
          </p:cNvPr>
          <p:cNvSpPr txBox="1"/>
          <p:nvPr/>
        </p:nvSpPr>
        <p:spPr>
          <a:xfrm>
            <a:off x="6096000" y="1470349"/>
            <a:ext cx="614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The SPEAR electron polarization for different beam energies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E7EA50-C0F3-0947-827A-8CF768994C93}"/>
              </a:ext>
            </a:extLst>
          </p:cNvPr>
          <p:cNvSpPr txBox="1"/>
          <p:nvPr/>
        </p:nvSpPr>
        <p:spPr>
          <a:xfrm>
            <a:off x="10229465" y="2005170"/>
            <a:ext cx="2249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Courtesy of Johnson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A0D9EA-75A7-C443-A689-E890C35D1D0D}"/>
              </a:ext>
            </a:extLst>
          </p:cNvPr>
          <p:cNvSpPr txBox="1"/>
          <p:nvPr/>
        </p:nvSpPr>
        <p:spPr>
          <a:xfrm>
            <a:off x="5611129" y="5784757"/>
            <a:ext cx="6196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[1] </a:t>
            </a:r>
            <a:r>
              <a:rPr lang="de-DE" sz="1200" dirty="0"/>
              <a:t>Y. S. </a:t>
            </a:r>
            <a:r>
              <a:rPr lang="de-DE" sz="1200" dirty="0" err="1"/>
              <a:t>Derbenev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A. M. </a:t>
            </a:r>
            <a:r>
              <a:rPr lang="de-DE" sz="1200" dirty="0" err="1"/>
              <a:t>Kondratenko</a:t>
            </a:r>
            <a:r>
              <a:rPr lang="de-DE" sz="1200" dirty="0"/>
              <a:t>, </a:t>
            </a:r>
            <a:r>
              <a:rPr lang="de-DE" sz="1200" dirty="0" err="1"/>
              <a:t>Sov</a:t>
            </a:r>
            <a:r>
              <a:rPr lang="de-DE" sz="1200" dirty="0"/>
              <a:t>. </a:t>
            </a:r>
            <a:r>
              <a:rPr lang="en-US" sz="1200" dirty="0"/>
              <a:t>Phys. JETP 37, 968 (1973).</a:t>
            </a:r>
            <a:r>
              <a:rPr lang="en-HK" sz="1200" dirty="0"/>
              <a:t> </a:t>
            </a:r>
            <a:endParaRPr lang="en-US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F50E12-F327-DE4F-9AC3-C8EA3531B940}"/>
              </a:ext>
            </a:extLst>
          </p:cNvPr>
          <p:cNvSpPr txBox="1"/>
          <p:nvPr/>
        </p:nvSpPr>
        <p:spPr>
          <a:xfrm>
            <a:off x="3368565" y="1711281"/>
            <a:ext cx="725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3165734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10422_MOST2_cepc_pol" id="{7215167E-5AD9-D044-8883-E3B7AB4E8126}" vid="{F380514F-32BC-CA48-8EB9-B84BAEB564D7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655</Words>
  <Application>Microsoft Macintosh PowerPoint</Application>
  <PresentationFormat>Widescreen</PresentationFormat>
  <Paragraphs>85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等线</vt:lpstr>
      <vt:lpstr>宋体</vt:lpstr>
      <vt:lpstr>宋体</vt:lpstr>
      <vt:lpstr>Arial</vt:lpstr>
      <vt:lpstr>Calibri</vt:lpstr>
      <vt:lpstr>Cambria Math</vt:lpstr>
      <vt:lpstr>Times New Roman</vt:lpstr>
      <vt:lpstr>Office Theme</vt:lpstr>
      <vt:lpstr>Introduction of spin dynamics in circular accelerators</vt:lpstr>
      <vt:lpstr>Some comments of this routine meeting</vt:lpstr>
      <vt:lpstr>Polarization of spin-1/2 particles </vt:lpstr>
      <vt:lpstr>Equation of spin motion: Thomas-BMT equation</vt:lpstr>
      <vt:lpstr>Spin motion in a circular accelerator</vt:lpstr>
      <vt:lpstr>Spin resonances and crossing</vt:lpstr>
      <vt:lpstr>Siberian snakes[1]</vt:lpstr>
      <vt:lpstr>Synchrotron radiation effects in an electron storage ring</vt:lpstr>
      <vt:lpstr>Equilibrium beam polarization in an electron storage ring</vt:lpstr>
      <vt:lpstr>Scaling with beam energy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of spin dynamics in circular accelerator</dc:title>
  <dc:creator>DUAN ZHE</dc:creator>
  <cp:lastModifiedBy>DUAN ZHE</cp:lastModifiedBy>
  <cp:revision>18</cp:revision>
  <dcterms:created xsi:type="dcterms:W3CDTF">2021-10-26T04:26:33Z</dcterms:created>
  <dcterms:modified xsi:type="dcterms:W3CDTF">2021-10-26T05:32:13Z</dcterms:modified>
</cp:coreProperties>
</file>