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405"/>
  </p:normalViewPr>
  <p:slideViewPr>
    <p:cSldViewPr snapToGrid="0" snapToObjects="1">
      <p:cViewPr>
        <p:scale>
          <a:sx n="130" d="100"/>
          <a:sy n="130" d="100"/>
        </p:scale>
        <p:origin x="42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EFD99-1DA4-6F4A-9B2B-B9C526A665A6}" type="datetimeFigureOut">
              <a:rPr kumimoji="1" lang="zh-CN" altLang="en-US" smtClean="0"/>
              <a:t>2021/10/26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8170C-0D95-D446-8021-1B3EABB83D8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88686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CC95A6-B1F7-0F4E-B3E4-96843D8BF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201" y="3148667"/>
            <a:ext cx="8634413" cy="8953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F6FAF5-6F93-5F4E-A4FF-6CFF4C9D8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D25F-2CAC-2240-88CD-36C20E965246}" type="datetime1">
              <a:rPr kumimoji="1" lang="zh-CN" altLang="en-US" smtClean="0"/>
              <a:t>2021/10/26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3CD98B-0D9B-D146-BF03-C88D469C5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err="1"/>
              <a:t>ChenTao</a:t>
            </a:r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E1ABEA-5E60-E04D-B799-0087BAC27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11681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F5D939-3CC2-E54E-A4FC-C25B01255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F8F72A4-4183-1940-8653-1F652BC8D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5090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F38D4F-BD38-884E-8CD8-E4490FF24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DFDC-F81E-AB4A-9157-AC33E9B49765}" type="datetime1">
              <a:rPr kumimoji="1" lang="zh-CN" altLang="en-US" smtClean="0"/>
              <a:t>2021/10/26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22E8E2-F32B-5F46-AB00-1D87C5E66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ChenTao</a:t>
            </a:r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F8D5CF-75C8-9E4A-9024-731B798DB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8607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F46A3FD-E2A1-AB4F-A8E3-018F2DECFD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A23C407-9EE9-9F42-A54A-C2CFF70461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12E78C-2E28-5E44-880D-E73ACF0D2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29EE-8F16-5B43-B93D-7C0097311484}" type="datetime1">
              <a:rPr kumimoji="1" lang="zh-CN" altLang="en-US" smtClean="0"/>
              <a:t>2021/10/26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E54FC0-986A-9842-B339-5DA0C3ED7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ChenTao</a:t>
            </a:r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273A7B-4D50-8346-A07C-31D2165B0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85958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A2D5AD-C269-9D4B-8519-0AF002FA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969479-D502-494D-8CD7-69B2D2C61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09074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B2AA22-AE22-D149-99B0-FC860A3B8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F1AC-D816-0446-B7DF-24008329C8FD}" type="datetime1">
              <a:rPr kumimoji="1" lang="zh-CN" altLang="en-US" smtClean="0"/>
              <a:t>2021/10/26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5181CB-ACDD-4C4D-AF62-CC22DB2A0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ChenTao</a:t>
            </a:r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8D0F3E-E4B9-F647-BAC7-7646A62A9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68762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C08795-E0EC-F54F-A256-0C6D522E2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1DAF2D-1676-7E43-96D8-1A3D3E4F3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1D6CE7-6B94-F344-8842-C398B770B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6D09-15E3-1140-B010-A3FEA78B0286}" type="datetime1">
              <a:rPr kumimoji="1" lang="zh-CN" altLang="en-US" smtClean="0"/>
              <a:t>2021/10/26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321265-0DBF-0442-B234-FB05F4174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ChenTao</a:t>
            </a:r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C3B3C7-0E67-6F42-8A9E-7C253DF3B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36607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BEFDE1-E3B2-DF42-8247-C71C269D0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9F0DF57-7BA6-4F44-B42A-771561665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DD74FB-568D-1747-8671-70BB512452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4921ED3-9F38-2641-BEF5-D421D7401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C07E-5AB6-D84D-96AA-2CB306F7B4EF}" type="datetime1">
              <a:rPr kumimoji="1" lang="zh-CN" altLang="en-US" smtClean="0"/>
              <a:t>2021/10/26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D93E764-CC00-8B48-8C9D-6365DD514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ChenTao</a:t>
            </a:r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614D36-DB70-D047-BA5A-AEBCCCAD5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17161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49ED60-FD3A-3D4F-A0A1-F7FCE87EF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2580C7B-65ED-6B46-B945-7B62E1D3F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405FEA3-2D2E-AF49-9EE8-3CE5F094E9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615FD79-3E69-BF4D-8B16-11092EDB78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000B8AF-0CE0-F84A-A683-111DFEF84E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6FD626A-BF51-E243-B90F-BDDE004C0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884B-C06F-004B-B442-7A225BA52D5C}" type="datetime1">
              <a:rPr kumimoji="1" lang="zh-CN" altLang="en-US" smtClean="0"/>
              <a:t>2021/10/26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75C42AE-FB11-6143-B329-92E79819F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ChenTao</a:t>
            </a:r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76B51A9-F240-4D4A-9E0E-578D932B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675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B6D42C-3B9F-F045-A53D-1B5EDB3EB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4D82B4-BF17-7745-A691-12E9BDCE6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8CC2-2303-654A-85B5-9E1D4442C582}" type="datetime1">
              <a:rPr kumimoji="1" lang="zh-CN" altLang="en-US" smtClean="0"/>
              <a:t>2021/10/26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12326DE-92E0-7C4F-A4D2-7C8BF667A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ChenTao</a:t>
            </a:r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FF83A6C-D2D3-C14A-9370-EF4A243D4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15698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4F09BA-64AE-A144-93DC-573E52121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6AEB-B124-0F40-ACB7-00695CC57AAD}" type="datetime1">
              <a:rPr kumimoji="1" lang="zh-CN" altLang="en-US" smtClean="0"/>
              <a:t>2021/10/26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17C0ED1-F37F-3D44-843E-73D2B7ADA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ChenTao</a:t>
            </a:r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D4B0B1-6F7D-AE4D-8E82-7CCF6A3C8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49932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87A665-B77F-F44D-934C-CC64695B6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CDEF51D-7E3A-894C-AD88-4B2692909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31F43AA-8696-5B4B-AB72-D3CAFD954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F6FB366-7F1B-0346-AA25-EDB9D3C0F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B2A9-2901-964E-BE22-DBAB5CCA603F}" type="datetime1">
              <a:rPr kumimoji="1" lang="zh-CN" altLang="en-US" smtClean="0"/>
              <a:t>2021/10/26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8224D6D-BD64-AF40-88AA-4E3910BA9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ChenTao</a:t>
            </a:r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7820691-AA51-6B44-89C6-9486B97BE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12248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EB1601-ABC6-4D4C-8540-D96B4D7AC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5F44151-1CA3-884F-A66E-DEF2DD4E23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EF3A529-375B-3144-9FAC-79F067D84E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4DD1293-9855-FE4B-B57E-E67A1646D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3E08-3CD6-3F47-98BA-38818A0320D1}" type="datetime1">
              <a:rPr kumimoji="1" lang="zh-CN" altLang="en-US" smtClean="0"/>
              <a:t>2021/10/26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F4EB08C-A3C1-9D46-BAE9-72928EB66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ChenTao</a:t>
            </a:r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7BE5F80-3348-4243-BF14-281F6C00E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37704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9A0842F-9FBF-204B-9F0F-F23BFF563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01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7494DE-26AC-424F-A1DB-25A8A451CF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7F8B2-9533-314D-B897-BEDE8F18A847}" type="datetime1">
              <a:rPr kumimoji="1" lang="zh-CN" altLang="en-US" smtClean="0"/>
              <a:t>2021/10/26</a:t>
            </a:fld>
            <a:endParaRPr kumimoji="1"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532631-7C49-9F46-BABA-669171DE4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zh-CN" dirty="0" err="1"/>
              <a:t>ChenTao</a:t>
            </a:r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F69D70-8771-B642-8A3D-C56EB86B9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 dirty="0"/>
          </a:p>
        </p:txBody>
      </p: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FFC97774-79B1-E84F-ADE8-CD0CC48A02F5}"/>
              </a:ext>
            </a:extLst>
          </p:cNvPr>
          <p:cNvCxnSpPr/>
          <p:nvPr userDrawn="1"/>
        </p:nvCxnSpPr>
        <p:spPr>
          <a:xfrm>
            <a:off x="838200" y="1101687"/>
            <a:ext cx="10515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20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>
            <a:extLst>
              <a:ext uri="{FF2B5EF4-FFF2-40B4-BE49-F238E27FC236}">
                <a16:creationId xmlns:a16="http://schemas.microsoft.com/office/drawing/2014/main" id="{DDDC2112-8BE8-A043-84C4-B27029302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7928" y="4549450"/>
            <a:ext cx="8634413" cy="89535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Simulation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beam</a:t>
            </a:r>
            <a:r>
              <a:rPr lang="zh-CN" altLang="en-US" dirty="0"/>
              <a:t> </a:t>
            </a:r>
            <a:r>
              <a:rPr lang="en-US" altLang="zh-CN" dirty="0"/>
              <a:t>polarization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CEPC</a:t>
            </a:r>
            <a:r>
              <a:rPr lang="zh-CN" altLang="en-US" dirty="0"/>
              <a:t> </a:t>
            </a:r>
            <a:r>
              <a:rPr lang="en-US" altLang="zh-CN" dirty="0"/>
              <a:t>Booster</a:t>
            </a:r>
            <a:br>
              <a:rPr lang="en-US" altLang="zh-CN" dirty="0"/>
            </a:br>
            <a:r>
              <a:rPr lang="en-US" altLang="zh-CN" sz="4400" dirty="0" err="1"/>
              <a:t>ChenTao</a:t>
            </a:r>
            <a:br>
              <a:rPr lang="en-US" altLang="zh-CN" dirty="0">
                <a:solidFill>
                  <a:srgbClr val="FF0000"/>
                </a:solidFill>
              </a:rPr>
            </a:br>
            <a:endParaRPr lang="zh-CN" altLang="en-US" dirty="0"/>
          </a:p>
        </p:txBody>
      </p:sp>
      <p:sp>
        <p:nvSpPr>
          <p:cNvPr id="10" name="日期占位符 9">
            <a:extLst>
              <a:ext uri="{FF2B5EF4-FFF2-40B4-BE49-F238E27FC236}">
                <a16:creationId xmlns:a16="http://schemas.microsoft.com/office/drawing/2014/main" id="{BCC8220F-E324-AF43-8C6B-4B486F223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C290-C698-B649-A487-7F4F673C66D3}" type="datetime1">
              <a:rPr kumimoji="1" lang="zh-CN" altLang="en-US" smtClean="0"/>
              <a:t>2021/10/26</a:t>
            </a:fld>
            <a:endParaRPr kumimoji="1" lang="zh-CN" altLang="en-US"/>
          </a:p>
        </p:txBody>
      </p:sp>
      <p:sp>
        <p:nvSpPr>
          <p:cNvPr id="11" name="页脚占位符 10">
            <a:extLst>
              <a:ext uri="{FF2B5EF4-FFF2-40B4-BE49-F238E27FC236}">
                <a16:creationId xmlns:a16="http://schemas.microsoft.com/office/drawing/2014/main" id="{21317139-14FC-EE4C-8632-C591661D7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ChenTao</a:t>
            </a:r>
            <a:endParaRPr kumimoji="1" lang="zh-CN" altLang="en-US" dirty="0"/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3E05E105-79D7-DB4E-81C9-C57826A18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97366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829FDE-94AB-9747-8967-9A755100F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600" dirty="0"/>
              <a:t>Maintenance of beam polarization in CEPC Booster</a:t>
            </a:r>
            <a:endParaRPr kumimoji="1"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75ED96-97D2-B145-9F1E-0385C4EB1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7335"/>
            <a:ext cx="10515600" cy="4509074"/>
          </a:xfrm>
        </p:spPr>
        <p:txBody>
          <a:bodyPr/>
          <a:lstStyle/>
          <a:p>
            <a:r>
              <a:rPr kumimoji="1" lang="en-US" altLang="zh-CN" sz="2000" dirty="0"/>
              <a:t>In the booster , beam energy from </a:t>
            </a:r>
            <a:r>
              <a:rPr lang="en-US" altLang="zh-CN" sz="2000" dirty="0"/>
              <a:t>10GeV</a:t>
            </a:r>
            <a:r>
              <a:rPr lang="zh-CN" altLang="en-US" sz="2000" dirty="0"/>
              <a:t> </a:t>
            </a:r>
            <a:r>
              <a:rPr lang="en-US" altLang="zh-CN" sz="2000" dirty="0"/>
              <a:t>-&gt;</a:t>
            </a:r>
            <a:r>
              <a:rPr lang="zh-CN" altLang="en-US" sz="2000" dirty="0"/>
              <a:t> </a:t>
            </a:r>
            <a:r>
              <a:rPr lang="en-US" altLang="zh-CN" sz="2000" dirty="0"/>
              <a:t>45GeV</a:t>
            </a:r>
          </a:p>
          <a:p>
            <a:r>
              <a:rPr kumimoji="1" lang="en-US" altLang="zh-CN" sz="2000" dirty="0"/>
              <a:t>There are many spin resonances during the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acceleration</a:t>
            </a:r>
          </a:p>
          <a:p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beam</a:t>
            </a:r>
            <a:r>
              <a:rPr lang="zh-CN" altLang="en-US" sz="2000" dirty="0"/>
              <a:t> </a:t>
            </a:r>
            <a:r>
              <a:rPr lang="en-US" altLang="zh-CN" sz="2000" dirty="0"/>
              <a:t>polarization</a:t>
            </a:r>
            <a:r>
              <a:rPr lang="zh-CN" altLang="en-US" sz="2000" dirty="0"/>
              <a:t> </a:t>
            </a:r>
            <a:r>
              <a:rPr lang="en-US" altLang="zh-CN" sz="2000" dirty="0"/>
              <a:t>after</a:t>
            </a:r>
            <a:r>
              <a:rPr lang="zh-CN" altLang="en-US" sz="2000" dirty="0"/>
              <a:t> </a:t>
            </a:r>
            <a:r>
              <a:rPr lang="en-US" altLang="zh-CN" sz="2000" dirty="0"/>
              <a:t>crossing</a:t>
            </a:r>
            <a:r>
              <a:rPr lang="zh-CN" altLang="en-US" sz="2000" dirty="0"/>
              <a:t> </a:t>
            </a:r>
            <a:r>
              <a:rPr lang="en-US" altLang="zh-CN" sz="2000" dirty="0"/>
              <a:t>a</a:t>
            </a:r>
            <a:r>
              <a:rPr lang="zh-CN" altLang="en-US" sz="2000" dirty="0"/>
              <a:t> </a:t>
            </a:r>
            <a:r>
              <a:rPr lang="en-US" altLang="zh-CN" sz="2000" dirty="0"/>
              <a:t>single-isolated</a:t>
            </a:r>
            <a:r>
              <a:rPr lang="zh-CN" altLang="en-US" sz="2000" dirty="0"/>
              <a:t> </a:t>
            </a:r>
            <a:r>
              <a:rPr lang="en-US" altLang="zh-CN" sz="2000" dirty="0"/>
              <a:t>spin</a:t>
            </a:r>
            <a:r>
              <a:rPr lang="zh-CN" altLang="en-US" sz="2000" dirty="0"/>
              <a:t> </a:t>
            </a:r>
            <a:r>
              <a:rPr lang="en-US" altLang="zh-CN" sz="2000" dirty="0"/>
              <a:t>resonance</a:t>
            </a:r>
            <a:r>
              <a:rPr lang="zh-CN" altLang="en-US" sz="2000" dirty="0"/>
              <a:t> </a:t>
            </a:r>
            <a:r>
              <a:rPr lang="en-US" altLang="zh-CN" sz="2000" dirty="0"/>
              <a:t>can</a:t>
            </a:r>
            <a:r>
              <a:rPr lang="zh-CN" altLang="en-US" sz="2000" dirty="0"/>
              <a:t> </a:t>
            </a:r>
            <a:r>
              <a:rPr lang="en-US" altLang="zh-CN" sz="2000" dirty="0"/>
              <a:t>be</a:t>
            </a:r>
            <a:r>
              <a:rPr lang="zh-CN" altLang="en-US" sz="2000" dirty="0"/>
              <a:t> </a:t>
            </a:r>
            <a:r>
              <a:rPr lang="en-US" altLang="zh-CN" sz="2000" dirty="0"/>
              <a:t>calculated</a:t>
            </a:r>
            <a:r>
              <a:rPr lang="zh-CN" altLang="en-US" sz="2000" dirty="0"/>
              <a:t> </a:t>
            </a:r>
            <a:r>
              <a:rPr lang="en-US" altLang="zh-CN" sz="2000" dirty="0"/>
              <a:t>with</a:t>
            </a:r>
            <a:r>
              <a:rPr lang="zh-CN" altLang="en-US" sz="2000" dirty="0"/>
              <a:t> </a:t>
            </a:r>
            <a:r>
              <a:rPr lang="en-US" altLang="zh-CN" sz="2000" dirty="0"/>
              <a:t>Froissart-</a:t>
            </a:r>
            <a:r>
              <a:rPr lang="en-US" altLang="zh-CN" sz="2000" dirty="0" err="1"/>
              <a:t>Stora</a:t>
            </a:r>
            <a:r>
              <a:rPr lang="zh-CN" altLang="en-US" sz="2000" dirty="0"/>
              <a:t> </a:t>
            </a:r>
            <a:r>
              <a:rPr lang="en-US" altLang="zh-CN" sz="2000" dirty="0"/>
              <a:t>formula:</a:t>
            </a:r>
            <a:endParaRPr kumimoji="1" lang="zh-CN" altLang="en-US" sz="20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5020A7-662A-534B-8969-3F6CAE73D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788E-E944-7044-A53B-124DE264DF0A}" type="datetime1">
              <a:rPr kumimoji="1" lang="zh-CN" altLang="en-US" smtClean="0"/>
              <a:t>2021/10/26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2D946C-97ED-F844-9796-1F803E91F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ChenTao</a:t>
            </a:r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36CAB4-193B-5948-965C-1A7C337D1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2</a:t>
            </a:fld>
            <a:endParaRPr kumimoji="1" lang="zh-CN" alt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174A8A76-7944-7846-8AE6-F847F600A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57" y="3358089"/>
            <a:ext cx="4589194" cy="3327167"/>
          </a:xfrm>
          <a:prstGeom prst="rect">
            <a:avLst/>
          </a:prstGeom>
        </p:spPr>
      </p:pic>
      <p:pic>
        <p:nvPicPr>
          <p:cNvPr id="8" name="内容占位符 6">
            <a:extLst>
              <a:ext uri="{FF2B5EF4-FFF2-40B4-BE49-F238E27FC236}">
                <a16:creationId xmlns:a16="http://schemas.microsoft.com/office/drawing/2014/main" id="{1CB4886D-34A1-F549-82E2-48B1D37FC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136" y="2562609"/>
            <a:ext cx="2595663" cy="642656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1B8C0F06-083B-FD4F-9A0F-25AB95D702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5897" y="3459377"/>
            <a:ext cx="4879481" cy="322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77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469761-AD7F-E945-915A-E72F54B90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Depolarization effect in the booster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32E6493-C87F-6A4D-B09E-CB811DE32E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68425"/>
                <a:ext cx="10515600" cy="450907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dirty="0"/>
                  <a:t>In a planar ring,  the closed orbit spin tune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zh-CN" dirty="0"/>
                  <a:t>, two families of important spin resonances:</a:t>
                </a:r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</a:pPr>
                <a:r>
                  <a:rPr lang="en-US" altLang="zh-CN" dirty="0"/>
                  <a:t>Imperfection resonance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altLang="zh-CN" dirty="0"/>
                  <a:t> , </a:t>
                </a:r>
                <a:r>
                  <a:rPr lang="en-US" altLang="zh-CN" i="1" dirty="0"/>
                  <a:t>K</a:t>
                </a:r>
                <a:r>
                  <a:rPr lang="en-US" altLang="zh-CN" dirty="0"/>
                  <a:t> is integer</a:t>
                </a:r>
              </a:p>
              <a:p>
                <a:pPr marL="285750" indent="-285750">
                  <a:lnSpc>
                    <a:spcPct val="150000"/>
                  </a:lnSpc>
                </a:pPr>
                <a:r>
                  <a:rPr lang="en-US" altLang="zh-CN" dirty="0"/>
                  <a:t>Intrinsic resonance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zh-CN" dirty="0"/>
                  <a:t> , </a:t>
                </a:r>
                <a:r>
                  <a:rPr lang="en-US" altLang="zh-CN" i="1" dirty="0"/>
                  <a:t>K</a:t>
                </a:r>
                <a:r>
                  <a:rPr lang="en-US" altLang="zh-CN" dirty="0"/>
                  <a:t> is integer</a:t>
                </a:r>
              </a:p>
              <a:p>
                <a:pPr marL="0" indent="0">
                  <a:buNone/>
                </a:pPr>
                <a:r>
                  <a:rPr kumimoji="1" lang="en-US" altLang="zh-CN" dirty="0"/>
                  <a:t>The strength of intrinsic resonance is proportional to the amplitude of </a:t>
                </a:r>
                <a:r>
                  <a:rPr kumimoji="1" lang="en-US" altLang="zh-CN" dirty="0" err="1"/>
                  <a:t>betatron</a:t>
                </a:r>
                <a:r>
                  <a:rPr kumimoji="1" lang="en-US" altLang="zh-CN" dirty="0"/>
                  <a:t> oscillation of the particle , thus the spin flip method only work well for imperfection resonance , for intrinsic resonance: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32E6493-C87F-6A4D-B09E-CB811DE32E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68425"/>
                <a:ext cx="10515600" cy="4509074"/>
              </a:xfrm>
              <a:blipFill>
                <a:blip r:embed="rId2"/>
                <a:stretch>
                  <a:fillRect l="-1206" t="-2247" r="-8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E05B31-1A01-A042-BC03-72CAB2282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53A83-BE04-F849-91C5-46C1B99F854E}" type="datetime1">
              <a:rPr kumimoji="1" lang="zh-CN" altLang="en-US" smtClean="0"/>
              <a:t>2021/10/26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E7E432-538C-9E45-BA9B-A9516EDA8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ChenTao</a:t>
            </a:r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6F5929-63BC-A14B-9806-A3293B232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3</a:t>
            </a:fld>
            <a:endParaRPr kumimoji="1" lang="zh-CN" altLang="en-US"/>
          </a:p>
        </p:txBody>
      </p:sp>
      <p:pic>
        <p:nvPicPr>
          <p:cNvPr id="8" name="内容占位符 6">
            <a:extLst>
              <a:ext uri="{FF2B5EF4-FFF2-40B4-BE49-F238E27FC236}">
                <a16:creationId xmlns:a16="http://schemas.microsoft.com/office/drawing/2014/main" id="{D989DE49-A896-CD47-90FC-2960246C2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744" y="5277327"/>
            <a:ext cx="4004554" cy="6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67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261ACB-70DC-5A49-AF16-35B6D90BE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Effect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lang="en-US" altLang="zh-CN" dirty="0"/>
              <a:t>Siberian</a:t>
            </a:r>
            <a:r>
              <a:rPr lang="zh-CN" altLang="en-US" dirty="0"/>
              <a:t> </a:t>
            </a:r>
            <a:r>
              <a:rPr lang="en-US" altLang="zh-CN" dirty="0"/>
              <a:t>snake(s)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66FAA4-5D77-A744-814D-DA19646DC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F1AC-D816-0446-B7DF-24008329C8FD}" type="datetime1">
              <a:rPr kumimoji="1" lang="zh-CN" altLang="en-US" smtClean="0"/>
              <a:t>2021/10/26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E00B85-0305-F143-A1A5-37739E134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ChenTao</a:t>
            </a:r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D41D48-41D8-674D-A03C-502061B92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4</a:t>
            </a:fld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3">
                <a:extLst>
                  <a:ext uri="{FF2B5EF4-FFF2-40B4-BE49-F238E27FC236}">
                    <a16:creationId xmlns:a16="http://schemas.microsoft.com/office/drawing/2014/main" id="{23DECE43-4253-B041-BA10-674A7E11ACDA}"/>
                  </a:ext>
                </a:extLst>
              </p:cNvPr>
              <p:cNvSpPr txBox="1"/>
              <p:nvPr/>
            </p:nvSpPr>
            <p:spPr>
              <a:xfrm>
                <a:off x="107005" y="1297665"/>
                <a:ext cx="12084996" cy="1323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The closed orbit spin tune satisfies: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</m:func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func>
                  </m:oMath>
                </a14:m>
                <a:r>
                  <a:rPr lang="en-US" sz="2400" dirty="0"/>
                  <a:t> for a synchrotron implemented with a partial snake whose spin rotation angle is s*</a:t>
                </a:r>
                <a:r>
                  <a:rPr lang="el-GR" sz="2400" dirty="0"/>
                  <a:t>π</a:t>
                </a:r>
                <a:r>
                  <a:rPr lang="en-US" sz="2400" dirty="0"/>
                  <a:t>. To avoid depolarization due to the intrinsic resonances, the </a:t>
                </a:r>
                <a:r>
                  <a:rPr lang="en-US" sz="2400" dirty="0" err="1"/>
                  <a:t>betatron</a:t>
                </a:r>
                <a:r>
                  <a:rPr lang="en-US" sz="2400" dirty="0"/>
                  <a:t> tunes should be close to integer.</a:t>
                </a:r>
              </a:p>
            </p:txBody>
          </p:sp>
        </mc:Choice>
        <mc:Fallback>
          <p:sp>
            <p:nvSpPr>
              <p:cNvPr id="7" name="TextBox 3">
                <a:extLst>
                  <a:ext uri="{FF2B5EF4-FFF2-40B4-BE49-F238E27FC236}">
                    <a16:creationId xmlns:a16="http://schemas.microsoft.com/office/drawing/2014/main" id="{23DECE43-4253-B041-BA10-674A7E11A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05" y="1297665"/>
                <a:ext cx="12084996" cy="1323247"/>
              </a:xfrm>
              <a:prstGeom prst="rect">
                <a:avLst/>
              </a:prstGeom>
              <a:blipFill>
                <a:blip r:embed="rId2"/>
                <a:stretch>
                  <a:fillRect l="-839" r="-735" b="-9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5">
            <a:extLst>
              <a:ext uri="{FF2B5EF4-FFF2-40B4-BE49-F238E27FC236}">
                <a16:creationId xmlns:a16="http://schemas.microsoft.com/office/drawing/2014/main" id="{81F30D0C-18BD-2944-B377-1CFF5F262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29" y="3599234"/>
            <a:ext cx="4435998" cy="32294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EDD1F3-9EAE-FC41-8B5E-27F57E0B9BD8}"/>
              </a:ext>
            </a:extLst>
          </p:cNvPr>
          <p:cNvSpPr txBox="1"/>
          <p:nvPr/>
        </p:nvSpPr>
        <p:spPr>
          <a:xfrm>
            <a:off x="601579" y="3231746"/>
            <a:ext cx="5502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Closed orbit spin tune for partial snake with different s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BF67563B-3C53-C14A-AFB1-909B8F3B7C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8772" y="3934955"/>
            <a:ext cx="2553103" cy="2404171"/>
          </a:xfrm>
          <a:prstGeom prst="rect">
            <a:avLst/>
          </a:prstGeom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3C63F08E-2630-DE43-8DCF-512B3773719F}"/>
              </a:ext>
            </a:extLst>
          </p:cNvPr>
          <p:cNvSpPr txBox="1"/>
          <p:nvPr/>
        </p:nvSpPr>
        <p:spPr>
          <a:xfrm>
            <a:off x="5348303" y="4981167"/>
            <a:ext cx="2705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Siberian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snake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45F045C1-A4F0-3643-8755-2E8BC5BA5F47}"/>
              </a:ext>
            </a:extLst>
          </p:cNvPr>
          <p:cNvSpPr txBox="1">
            <a:spLocks/>
          </p:cNvSpPr>
          <p:nvPr/>
        </p:nvSpPr>
        <p:spPr>
          <a:xfrm>
            <a:off x="8675122" y="62283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73300C-797F-D148-A78D-320196FBAF0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id="{97421752-A4AC-E845-A6D5-35B3257D3E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4932" y="3824204"/>
            <a:ext cx="3952939" cy="2561505"/>
          </a:xfrm>
          <a:prstGeom prst="rect">
            <a:avLst/>
          </a:prstGeom>
        </p:spPr>
      </p:pic>
      <p:sp>
        <p:nvSpPr>
          <p:cNvPr id="15" name="TextBox 8">
            <a:extLst>
              <a:ext uri="{FF2B5EF4-FFF2-40B4-BE49-F238E27FC236}">
                <a16:creationId xmlns:a16="http://schemas.microsoft.com/office/drawing/2014/main" id="{7B97362A-6697-E748-979A-44309635CC52}"/>
              </a:ext>
            </a:extLst>
          </p:cNvPr>
          <p:cNvSpPr txBox="1"/>
          <p:nvPr/>
        </p:nvSpPr>
        <p:spPr>
          <a:xfrm>
            <a:off x="8073565" y="6239943"/>
            <a:ext cx="95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10</a:t>
            </a:r>
            <a:r>
              <a:rPr lang="zh-CN" altLang="en-US" dirty="0"/>
              <a:t> </a:t>
            </a:r>
            <a:r>
              <a:rPr lang="en-US" altLang="zh-CN" dirty="0"/>
              <a:t>GeV</a:t>
            </a:r>
            <a:endParaRPr lang="en-US" dirty="0"/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9EED239B-C233-CE4F-A803-0FA5F3CEC515}"/>
              </a:ext>
            </a:extLst>
          </p:cNvPr>
          <p:cNvSpPr txBox="1"/>
          <p:nvPr/>
        </p:nvSpPr>
        <p:spPr>
          <a:xfrm>
            <a:off x="10985653" y="6239943"/>
            <a:ext cx="11250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45.5</a:t>
            </a:r>
            <a:r>
              <a:rPr lang="zh-CN" altLang="en-US" dirty="0"/>
              <a:t> </a:t>
            </a:r>
            <a:r>
              <a:rPr lang="en-US" altLang="zh-CN" dirty="0"/>
              <a:t>GeV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5682BFF-B81B-5E4D-B14E-CDB092A38115}"/>
                  </a:ext>
                </a:extLst>
              </p:cNvPr>
              <p:cNvSpPr txBox="1"/>
              <p:nvPr/>
            </p:nvSpPr>
            <p:spPr>
              <a:xfrm>
                <a:off x="6905388" y="2795682"/>
                <a:ext cx="5655797" cy="1280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     superconducting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solenoid-based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Siberian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snake:</a:t>
                </a:r>
              </a:p>
              <a:p>
                <a:pPr lvl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zh-CN" altLang="en-US" sz="11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zh-CN" sz="1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1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1100">
                                <a:latin typeface="Cambria Math" panose="02040503050406030204" pitchFamily="18" charset="0"/>
                              </a:rPr>
                              <m:t>SOL</m:t>
                            </m:r>
                          </m:sub>
                        </m:sSub>
                        <m:r>
                          <a:rPr lang="en-US" altLang="zh-CN" sz="1100" i="1">
                            <a:latin typeface="Cambria Math" panose="02040503050406030204" pitchFamily="18" charset="0"/>
                          </a:rPr>
                          <m:t>𝑑𝑙</m:t>
                        </m:r>
                      </m:e>
                    </m:nary>
                    <m:r>
                      <a:rPr lang="en-US" altLang="zh-CN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≃</m:t>
                    </m:r>
                    <m:f>
                      <m:fPr>
                        <m:ctrlPr>
                          <a:rPr lang="en-US" altLang="zh-CN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10.479</m:t>
                        </m:r>
                      </m:num>
                      <m:den>
                        <m:r>
                          <a:rPr lang="en-US" altLang="zh-CN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altLang="zh-CN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altLang="zh-CN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zh-CN" altLang="en-US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1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1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GeV</m:t>
                            </m:r>
                          </m:num>
                          <m:den>
                            <m:r>
                              <a:rPr lang="en-US" altLang="zh-CN" sz="1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e>
                    </m:d>
                    <m:r>
                      <a:rPr lang="zh-CN" altLang="en-US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zh-CN" altLang="en-US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altLang="zh-CN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105</m:t>
                    </m:r>
                    <m:r>
                      <a:rPr lang="zh-CN" altLang="en-US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1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en-US" altLang="zh-CN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altLang="zh-CN" sz="11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altLang="zh-CN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@ 10</m:t>
                    </m:r>
                    <m:r>
                      <m:rPr>
                        <m:sty m:val="p"/>
                      </m:rPr>
                      <a:rPr lang="en-US" altLang="zh-CN" sz="11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GeV</m:t>
                    </m:r>
                    <m:r>
                      <a:rPr lang="zh-CN" altLang="en-US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zh-CN" altLang="en-US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476</m:t>
                    </m:r>
                    <m:r>
                      <m:rPr>
                        <m:sty m:val="p"/>
                      </m:rPr>
                      <a:rPr lang="en-US" altLang="zh-CN" sz="11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en-US" altLang="zh-CN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altLang="zh-CN" sz="11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altLang="zh-CN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@ </m:t>
                    </m:r>
                    <m:r>
                      <a:rPr lang="en-US" altLang="zh-CN" sz="11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45.5</m:t>
                    </m:r>
                    <m:r>
                      <m:rPr>
                        <m:sty m:val="p"/>
                      </m:rPr>
                      <a:rPr lang="en-US" altLang="zh-CN" sz="11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GeV</m:t>
                    </m:r>
                  </m:oMath>
                </a14:m>
                <a:endParaRPr lang="en-US" altLang="zh-CN" sz="1100" dirty="0"/>
              </a:p>
              <a:p>
                <a:pPr lvl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fixed</a:t>
                </a:r>
                <a:r>
                  <a:rPr lang="zh-CN" altLang="en-US" sz="1100" dirty="0"/>
                  <a:t> </a:t>
                </a:r>
                <a:r>
                  <a:rPr lang="en-US" altLang="zh-CN" sz="1100" dirty="0"/>
                  <a:t>in</a:t>
                </a:r>
                <a:r>
                  <a:rPr lang="zh-CN" altLang="en-US" sz="1100" dirty="0"/>
                  <a:t> </a:t>
                </a:r>
                <a:r>
                  <a:rPr lang="en-US" altLang="zh-CN" sz="1100" dirty="0"/>
                  <a:t>strength,</a:t>
                </a:r>
                <a:r>
                  <a:rPr lang="zh-CN" altLang="en-US" sz="1100" dirty="0"/>
                  <a:t> </a:t>
                </a:r>
                <a:r>
                  <a:rPr lang="en-US" altLang="zh-CN" sz="1100" dirty="0"/>
                  <a:t>i.e.,</a:t>
                </a:r>
                <a:r>
                  <a:rPr lang="zh-CN" altLang="en-US" sz="1100" dirty="0"/>
                  <a:t> </a:t>
                </a:r>
                <a:r>
                  <a:rPr lang="en-US" altLang="zh-CN" sz="1100" dirty="0"/>
                  <a:t>full snake at injection, partial snake at higher energy</a:t>
                </a:r>
                <a:endParaRPr lang="en-US" altLang="zh-CN" sz="1100" baseline="30000" dirty="0"/>
              </a:p>
              <a:p>
                <a:endParaRPr kumimoji="1" lang="zh-CN" altLang="en-US" dirty="0"/>
              </a:p>
            </p:txBody>
          </p:sp>
        </mc:Choice>
        <mc:Fallback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5682BFF-B81B-5E4D-B14E-CDB092A38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388" y="2795682"/>
                <a:ext cx="5655797" cy="1280287"/>
              </a:xfrm>
              <a:prstGeom prst="rect">
                <a:avLst/>
              </a:prstGeom>
              <a:blipFill>
                <a:blip r:embed="rId6"/>
                <a:stretch>
                  <a:fillRect t="-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6244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C94975-3CB6-0F4B-B773-BB38A1471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Lattice independent simulations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929EED-EDF1-FC46-B133-2336EE7CF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F1AC-D816-0446-B7DF-24008329C8FD}" type="datetime1">
              <a:rPr kumimoji="1" lang="zh-CN" altLang="en-US" smtClean="0"/>
              <a:t>2021/10/26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F3CCF4-7063-0D4C-8251-813608FD1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ChenTao</a:t>
            </a:r>
            <a:endParaRPr kumimoji="1"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03C45D65-5402-1844-9C2A-5C5389BC960E}"/>
              </a:ext>
            </a:extLst>
          </p:cNvPr>
          <p:cNvGrpSpPr/>
          <p:nvPr/>
        </p:nvGrpSpPr>
        <p:grpSpPr>
          <a:xfrm>
            <a:off x="1698633" y="1145738"/>
            <a:ext cx="8604069" cy="2626643"/>
            <a:chOff x="1396273" y="1044104"/>
            <a:chExt cx="8604069" cy="2626643"/>
          </a:xfrm>
        </p:grpSpPr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792AA1C4-9614-0A4D-8077-147B58454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6273" y="1457172"/>
              <a:ext cx="8604069" cy="2213575"/>
            </a:xfrm>
            <a:prstGeom prst="rect">
              <a:avLst/>
            </a:prstGeom>
          </p:spPr>
        </p:pic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D6C37BD2-A0D2-724D-824C-8BFFEFF06806}"/>
                </a:ext>
              </a:extLst>
            </p:cNvPr>
            <p:cNvSpPr/>
            <p:nvPr/>
          </p:nvSpPr>
          <p:spPr>
            <a:xfrm>
              <a:off x="1749505" y="1044104"/>
              <a:ext cx="35809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Diagram of the simulation algorithm</a:t>
              </a:r>
            </a:p>
          </p:txBody>
        </p:sp>
      </p:grp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B84CEA60-810F-4F46-928D-8AD8C2AC07E0}"/>
              </a:ext>
            </a:extLst>
          </p:cNvPr>
          <p:cNvSpPr txBox="1">
            <a:spLocks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1" name="内容占位符 6">
            <a:extLst>
              <a:ext uri="{FF2B5EF4-FFF2-40B4-BE49-F238E27FC236}">
                <a16:creationId xmlns:a16="http://schemas.microsoft.com/office/drawing/2014/main" id="{C17183BD-98E1-F249-87BE-39EBF5082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8345" y="4340602"/>
            <a:ext cx="3041650" cy="2517398"/>
          </a:xfrm>
          <a:prstGeom prst="rect">
            <a:avLst/>
          </a:prstGeom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823462A7-B7DF-CF40-9517-B9A127735469}"/>
              </a:ext>
            </a:extLst>
          </p:cNvPr>
          <p:cNvSpPr txBox="1"/>
          <p:nvPr/>
        </p:nvSpPr>
        <p:spPr>
          <a:xfrm>
            <a:off x="186237" y="3877942"/>
            <a:ext cx="4711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Launch a beam of 32 particles to account for amplitude dependence of intrinsic resonance strength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0">
                <a:extLst>
                  <a:ext uri="{FF2B5EF4-FFF2-40B4-BE49-F238E27FC236}">
                    <a16:creationId xmlns:a16="http://schemas.microsoft.com/office/drawing/2014/main" id="{F0FDF39E-22FD-2348-8F4D-8DC6C41D7029}"/>
                  </a:ext>
                </a:extLst>
              </p:cNvPr>
              <p:cNvSpPr/>
              <p:nvPr/>
            </p:nvSpPr>
            <p:spPr>
              <a:xfrm>
                <a:off x="4493622" y="3929597"/>
                <a:ext cx="778546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dirty="0"/>
                  <a:t>Benchmark: single spin resonance: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=0.02 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=30. </m:t>
                    </m:r>
                  </m:oMath>
                </a14:m>
                <a:r>
                  <a:rPr lang="en-US" dirty="0"/>
                  <a:t> scan ramping rate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3" name="Rectangle 10">
                <a:extLst>
                  <a:ext uri="{FF2B5EF4-FFF2-40B4-BE49-F238E27FC236}">
                    <a16:creationId xmlns:a16="http://schemas.microsoft.com/office/drawing/2014/main" id="{F0FDF39E-22FD-2348-8F4D-8DC6C41D70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622" y="3929597"/>
                <a:ext cx="7785463" cy="369332"/>
              </a:xfrm>
              <a:prstGeom prst="rect">
                <a:avLst/>
              </a:prstGeom>
              <a:blipFill>
                <a:blip r:embed="rId4"/>
                <a:stretch>
                  <a:fillRect t="-6667" b="-9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EC239B98-81A1-3341-BC69-19B0AD97648D}"/>
              </a:ext>
            </a:extLst>
          </p:cNvPr>
          <p:cNvSpPr txBox="1"/>
          <p:nvPr/>
        </p:nvSpPr>
        <p:spPr>
          <a:xfrm>
            <a:off x="5025834" y="4426405"/>
            <a:ext cx="2839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Imperfection resonance resonance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B9DBC-7104-8946-A453-AC6908AA39CB}"/>
              </a:ext>
            </a:extLst>
          </p:cNvPr>
          <p:cNvSpPr txBox="1"/>
          <p:nvPr/>
        </p:nvSpPr>
        <p:spPr>
          <a:xfrm>
            <a:off x="9123662" y="4410235"/>
            <a:ext cx="212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Intrinsic resonance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27884926-74DF-8C4C-B966-8E769B1E50BD}"/>
              </a:ext>
            </a:extLst>
          </p:cNvPr>
          <p:cNvSpPr txBox="1"/>
          <p:nvPr/>
        </p:nvSpPr>
        <p:spPr>
          <a:xfrm>
            <a:off x="2307770" y="6540137"/>
            <a:ext cx="2690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M.Bai</a:t>
            </a:r>
            <a:r>
              <a:rPr lang="en-US" sz="1600" dirty="0"/>
              <a:t>, PhD thesis, 1998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B600946A-EC27-F64B-973B-9E7F5C8D8C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762" y="4739144"/>
            <a:ext cx="2690950" cy="201821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2">
                <a:extLst>
                  <a:ext uri="{FF2B5EF4-FFF2-40B4-BE49-F238E27FC236}">
                    <a16:creationId xmlns:a16="http://schemas.microsoft.com/office/drawing/2014/main" id="{D82FFE73-644E-6241-A0C8-C33591CBC6A6}"/>
                  </a:ext>
                </a:extLst>
              </p:cNvPr>
              <p:cNvSpPr/>
              <p:nvPr/>
            </p:nvSpPr>
            <p:spPr>
              <a:xfrm>
                <a:off x="5731235" y="5748251"/>
                <a:ext cx="2078326" cy="523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den>
                        </m:f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18" name="Rectangle 12">
                <a:extLst>
                  <a:ext uri="{FF2B5EF4-FFF2-40B4-BE49-F238E27FC236}">
                    <a16:creationId xmlns:a16="http://schemas.microsoft.com/office/drawing/2014/main" id="{D82FFE73-644E-6241-A0C8-C33591CBC6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235" y="5748251"/>
                <a:ext cx="2078326" cy="5231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图片 18">
            <a:extLst>
              <a:ext uri="{FF2B5EF4-FFF2-40B4-BE49-F238E27FC236}">
                <a16:creationId xmlns:a16="http://schemas.microsoft.com/office/drawing/2014/main" id="{61835210-BEEE-194E-AD34-A8163123B8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015" y="4698255"/>
            <a:ext cx="2681545" cy="2011159"/>
          </a:xfrm>
          <a:prstGeom prst="rect">
            <a:avLst/>
          </a:prstGeom>
        </p:spPr>
      </p:pic>
      <p:pic>
        <p:nvPicPr>
          <p:cNvPr id="20" name="内容占位符 6">
            <a:extLst>
              <a:ext uri="{FF2B5EF4-FFF2-40B4-BE49-F238E27FC236}">
                <a16:creationId xmlns:a16="http://schemas.microsoft.com/office/drawing/2014/main" id="{4E2FE47E-9472-E84E-B42B-2152E293F8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4534" y="5748251"/>
            <a:ext cx="2397466" cy="41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94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CC0A94-48CC-EB43-A447-8AA8AA58A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Simulation results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06FE4-8A28-FA46-8289-8BE8386A5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F1AC-D816-0446-B7DF-24008329C8FD}" type="datetime1">
              <a:rPr kumimoji="1" lang="zh-CN" altLang="en-US" smtClean="0"/>
              <a:t>2021/10/26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E7F4F8-79DE-8A4C-91B5-050484014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ChenTao</a:t>
            </a:r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BDE1E9-2CE6-4342-B253-F209D1B2D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6</a:t>
            </a:fld>
            <a:endParaRPr kumimoji="1" lang="zh-CN" alt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3D2D83-5B2F-FC4C-B2FB-AE3B02AD6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4463"/>
            <a:ext cx="10515600" cy="4509074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10GeV</a:t>
            </a:r>
            <a:r>
              <a:rPr lang="zh-CN" altLang="en-US" dirty="0"/>
              <a:t> </a:t>
            </a:r>
            <a:r>
              <a:rPr lang="en-US" altLang="zh-CN" dirty="0"/>
              <a:t>-&gt;</a:t>
            </a:r>
            <a:r>
              <a:rPr lang="zh-CN" altLang="en-US" dirty="0"/>
              <a:t> </a:t>
            </a:r>
            <a:r>
              <a:rPr lang="en-US" altLang="zh-CN" dirty="0"/>
              <a:t>45GeV acceleration simulation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One constant full snake, constant ramping speed (</a:t>
            </a:r>
            <a:r>
              <a:rPr lang="en-US" sz="2000" dirty="0" err="1"/>
              <a:t>delta_gamma</a:t>
            </a:r>
            <a:r>
              <a:rPr lang="en-US" sz="2000" dirty="0"/>
              <a:t>/turn = 8 )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Assume the injected beam particles are matched to the \</a:t>
            </a:r>
            <a:r>
              <a:rPr lang="en-US" sz="2000" dirty="0" err="1"/>
              <a:t>vec</a:t>
            </a:r>
            <a:r>
              <a:rPr lang="en-US" sz="2000" dirty="0"/>
              <a:t>{n} of the booster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1AFFFD4-15B8-924F-9B7E-8ABB6AC69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529" y="3350841"/>
            <a:ext cx="3884579" cy="291343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C8C7FABD-A85F-F04A-AB63-5595E55A1515}"/>
              </a:ext>
            </a:extLst>
          </p:cNvPr>
          <p:cNvSpPr txBox="1"/>
          <p:nvPr/>
        </p:nvSpPr>
        <p:spPr>
          <a:xfrm>
            <a:off x="1362883" y="6123543"/>
            <a:ext cx="3102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Final polarization degree:0.92</a:t>
            </a:r>
            <a:endParaRPr kumimoji="1"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A0F7FBF-0AA5-A043-9558-21B5CBA70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310" y="3367872"/>
            <a:ext cx="3884579" cy="2913434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1AF0F371-6D87-1F42-B573-1266EC04E0C2}"/>
              </a:ext>
            </a:extLst>
          </p:cNvPr>
          <p:cNvSpPr txBox="1"/>
          <p:nvPr/>
        </p:nvSpPr>
        <p:spPr>
          <a:xfrm>
            <a:off x="6880069" y="6281306"/>
            <a:ext cx="3102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Final polarization degree:0.97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31">
                <a:extLst>
                  <a:ext uri="{FF2B5EF4-FFF2-40B4-BE49-F238E27FC236}">
                    <a16:creationId xmlns:a16="http://schemas.microsoft.com/office/drawing/2014/main" id="{98835549-F476-8C4C-B153-A83B43DE5797}"/>
                  </a:ext>
                </a:extLst>
              </p:cNvPr>
              <p:cNvSpPr txBox="1"/>
              <p:nvPr/>
            </p:nvSpPr>
            <p:spPr>
              <a:xfrm>
                <a:off x="6626771" y="2665759"/>
                <a:ext cx="4232817" cy="732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/>
                  <a:t>Shift </a:t>
                </a:r>
                <a:r>
                  <a:rPr lang="en-US" altLang="zh-CN" sz="2000" dirty="0" err="1"/>
                  <a:t>betatron</a:t>
                </a:r>
                <a:r>
                  <a:rPr lang="en-US" altLang="zh-CN" sz="2000" dirty="0"/>
                  <a:t> tune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=0.21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→0.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sz="2000" dirty="0"/>
                  <a:t> to avoid snake resonance</a:t>
                </a:r>
              </a:p>
            </p:txBody>
          </p:sp>
        </mc:Choice>
        <mc:Fallback>
          <p:sp>
            <p:nvSpPr>
              <p:cNvPr id="15" name="文本框 31">
                <a:extLst>
                  <a:ext uri="{FF2B5EF4-FFF2-40B4-BE49-F238E27FC236}">
                    <a16:creationId xmlns:a16="http://schemas.microsoft.com/office/drawing/2014/main" id="{98835549-F476-8C4C-B153-A83B43DE5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771" y="2665759"/>
                <a:ext cx="4232817" cy="732060"/>
              </a:xfrm>
              <a:prstGeom prst="rect">
                <a:avLst/>
              </a:prstGeom>
              <a:blipFill>
                <a:blip r:embed="rId4"/>
                <a:stretch>
                  <a:fillRect l="-1497" t="-3390" b="-135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34729CC-8383-0240-AF19-191B673CE773}"/>
                  </a:ext>
                </a:extLst>
              </p:cNvPr>
              <p:cNvSpPr txBox="1"/>
              <p:nvPr/>
            </p:nvSpPr>
            <p:spPr>
              <a:xfrm>
                <a:off x="1937594" y="2776590"/>
                <a:ext cx="2570897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betatron tune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=0.21</m:t>
                    </m:r>
                  </m:oMath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34729CC-8383-0240-AF19-191B673CE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594" y="2776590"/>
                <a:ext cx="2570897" cy="391261"/>
              </a:xfrm>
              <a:prstGeom prst="rect">
                <a:avLst/>
              </a:prstGeom>
              <a:blipFill>
                <a:blip r:embed="rId5"/>
                <a:stretch>
                  <a:fillRect l="-1961" t="-6250"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240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78F31C-BE29-9342-8A15-B0911E73A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Simulation results</a:t>
            </a:r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888D46-13A8-6444-A153-4E7DA6CF4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7</a:t>
            </a:fld>
            <a:endParaRPr kumimoji="1" lang="zh-CN" alt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E4BD28A-5162-EF45-BE0E-72A3E881A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93" y="1123070"/>
            <a:ext cx="11538807" cy="152688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10GeV</a:t>
            </a:r>
            <a:r>
              <a:rPr lang="zh-CN" altLang="en-US" dirty="0"/>
              <a:t> </a:t>
            </a:r>
            <a:r>
              <a:rPr lang="en-US" altLang="zh-CN" dirty="0"/>
              <a:t>-&gt;</a:t>
            </a:r>
            <a:r>
              <a:rPr lang="zh-CN" altLang="en-US" dirty="0"/>
              <a:t> </a:t>
            </a:r>
            <a:r>
              <a:rPr lang="en-US" altLang="zh-CN" dirty="0"/>
              <a:t>45GeV acceleration simulation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Fixed strength solenoid snake , initial snake strength =pi 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Constant ramping speed (</a:t>
            </a:r>
            <a:r>
              <a:rPr lang="en-US" sz="2000" dirty="0" err="1"/>
              <a:t>delta_gamma</a:t>
            </a:r>
            <a:r>
              <a:rPr lang="en-US" sz="2000" dirty="0"/>
              <a:t>/turn = 8 )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Assume the injected beam particles are matched to the \</a:t>
            </a:r>
            <a:r>
              <a:rPr lang="en-US" sz="2000" dirty="0" err="1"/>
              <a:t>vec</a:t>
            </a:r>
            <a:r>
              <a:rPr lang="en-US" sz="2000" dirty="0"/>
              <a:t>{n} of the booster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2763A773-D891-9047-B5F7-7439ACA1AFD2}"/>
              </a:ext>
            </a:extLst>
          </p:cNvPr>
          <p:cNvGrpSpPr/>
          <p:nvPr/>
        </p:nvGrpSpPr>
        <p:grpSpPr>
          <a:xfrm>
            <a:off x="1649929" y="2661988"/>
            <a:ext cx="3162719" cy="1950073"/>
            <a:chOff x="698070" y="2848005"/>
            <a:chExt cx="2853417" cy="1852767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471CF336-0C0D-284E-BF53-B117100F9392}"/>
                </a:ext>
              </a:extLst>
            </p:cNvPr>
            <p:cNvGrpSpPr/>
            <p:nvPr/>
          </p:nvGrpSpPr>
          <p:grpSpPr>
            <a:xfrm>
              <a:off x="698070" y="2848005"/>
              <a:ext cx="2853417" cy="1852767"/>
              <a:chOff x="683695" y="2848005"/>
              <a:chExt cx="2853417" cy="1852767"/>
            </a:xfrm>
          </p:grpSpPr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130FDF42-A8A5-F04B-9FD0-A0BBFF4D27D8}"/>
                  </a:ext>
                </a:extLst>
              </p:cNvPr>
              <p:cNvGrpSpPr/>
              <p:nvPr/>
            </p:nvGrpSpPr>
            <p:grpSpPr>
              <a:xfrm>
                <a:off x="683695" y="2848005"/>
                <a:ext cx="2853417" cy="1852767"/>
                <a:chOff x="702499" y="2848005"/>
                <a:chExt cx="2853417" cy="1852767"/>
              </a:xfrm>
            </p:grpSpPr>
            <p:pic>
              <p:nvPicPr>
                <p:cNvPr id="14" name="图片 13">
                  <a:extLst>
                    <a:ext uri="{FF2B5EF4-FFF2-40B4-BE49-F238E27FC236}">
                      <a16:creationId xmlns:a16="http://schemas.microsoft.com/office/drawing/2014/main" id="{96EA7620-B523-C74C-83FD-8A72560867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702499" y="2848005"/>
                  <a:ext cx="2853417" cy="1852767"/>
                </a:xfrm>
                <a:prstGeom prst="rect">
                  <a:avLst/>
                </a:prstGeom>
              </p:spPr>
            </p:pic>
            <p:cxnSp>
              <p:nvCxnSpPr>
                <p:cNvPr id="15" name="直线连接符 14">
                  <a:extLst>
                    <a:ext uri="{FF2B5EF4-FFF2-40B4-BE49-F238E27FC236}">
                      <a16:creationId xmlns:a16="http://schemas.microsoft.com/office/drawing/2014/main" id="{50628F69-A97E-EE47-B0E7-8BE138626E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2446" y="4386485"/>
                  <a:ext cx="2587053" cy="0"/>
                </a:xfrm>
                <a:prstGeom prst="line">
                  <a:avLst/>
                </a:prstGeom>
                <a:ln w="9525" cap="flat" cmpd="sng" algn="ctr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线连接符 15">
                  <a:extLst>
                    <a:ext uri="{FF2B5EF4-FFF2-40B4-BE49-F238E27FC236}">
                      <a16:creationId xmlns:a16="http://schemas.microsoft.com/office/drawing/2014/main" id="{73E11F94-8A5A-D24F-937B-B148E37186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2446" y="4437584"/>
                  <a:ext cx="2587053" cy="0"/>
                </a:xfrm>
                <a:prstGeom prst="line">
                  <a:avLst/>
                </a:prstGeom>
                <a:ln w="9525" cap="flat" cmpd="sng" algn="ctr">
                  <a:solidFill>
                    <a:schemeClr val="accent6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线连接符 16">
                  <a:extLst>
                    <a:ext uri="{FF2B5EF4-FFF2-40B4-BE49-F238E27FC236}">
                      <a16:creationId xmlns:a16="http://schemas.microsoft.com/office/drawing/2014/main" id="{DB5F1A0A-F176-6648-90EB-9832FD859A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2446" y="4480898"/>
                  <a:ext cx="2587053" cy="0"/>
                </a:xfrm>
                <a:prstGeom prst="line">
                  <a:avLst/>
                </a:prstGeom>
                <a:ln w="9525" cap="flat" cmpd="sng" algn="ctr">
                  <a:solidFill>
                    <a:schemeClr val="accent3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563A84C-E87C-9A45-AC59-36D6F21EFF04}"/>
                  </a:ext>
                </a:extLst>
              </p:cNvPr>
              <p:cNvSpPr txBox="1"/>
              <p:nvPr/>
            </p:nvSpPr>
            <p:spPr>
              <a:xfrm>
                <a:off x="856712" y="4360640"/>
                <a:ext cx="274434" cy="153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400" dirty="0"/>
                  <a:t>0.10</a:t>
                </a:r>
                <a:endParaRPr kumimoji="1" lang="zh-CN" altLang="en-US" sz="400" dirty="0"/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8DAB996-289D-A24A-9136-FF5C4B25A06F}"/>
                  </a:ext>
                </a:extLst>
              </p:cNvPr>
              <p:cNvSpPr txBox="1"/>
              <p:nvPr/>
            </p:nvSpPr>
            <p:spPr>
              <a:xfrm>
                <a:off x="856229" y="4293381"/>
                <a:ext cx="274434" cy="153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400" dirty="0"/>
                  <a:t>0.13</a:t>
                </a:r>
                <a:endParaRPr kumimoji="1" lang="zh-CN" altLang="en-US" sz="400" dirty="0"/>
              </a:p>
            </p:txBody>
          </p:sp>
        </p:grp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E2F84122-62AE-064B-86F5-A437FB2BA694}"/>
                </a:ext>
              </a:extLst>
            </p:cNvPr>
            <p:cNvSpPr txBox="1"/>
            <p:nvPr/>
          </p:nvSpPr>
          <p:spPr>
            <a:xfrm>
              <a:off x="871087" y="4407088"/>
              <a:ext cx="136734" cy="1015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400" dirty="0"/>
                <a:t>0.08</a:t>
              </a:r>
              <a:endParaRPr kumimoji="1" lang="zh-CN" altLang="en-US" sz="400" dirty="0"/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29EE7880-11C6-4942-91F9-40A5DF7F3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929" y="4879548"/>
            <a:ext cx="2540917" cy="190568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05C254EC-5BAF-6A4B-938F-074BE9914399}"/>
                  </a:ext>
                </a:extLst>
              </p:cNvPr>
              <p:cNvSpPr txBox="1"/>
              <p:nvPr/>
            </p:nvSpPr>
            <p:spPr>
              <a:xfrm>
                <a:off x="2367831" y="6046675"/>
                <a:ext cx="11051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latin typeface="Cambria Math" panose="02040503050406030204" pitchFamily="18" charset="0"/>
                          <a:ea typeface="+mj-ea"/>
                          <a:cs typeface="Times New Roman" panose="02020603050405020304" pitchFamily="18" charset="0"/>
                        </a:rPr>
                        <m:t>𝜈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+mj-ea"/>
                          <a:cs typeface="Times New Roman" panose="02020603050405020304" pitchFamily="18" charset="0"/>
                        </a:rPr>
                        <m:t>=0.0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+mj-ea"/>
                          <a:cs typeface="Times New Roman" panose="02020603050405020304" pitchFamily="18" charset="0"/>
                        </a:rPr>
                        <m:t>8</m:t>
                      </m:r>
                    </m:oMath>
                  </m:oMathPara>
                </a14:m>
                <a:endParaRPr kumimoji="1" lang="zh-CN" altLang="en-US" dirty="0">
                  <a:latin typeface="+mj-ea"/>
                  <a:ea typeface="+mj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05C254EC-5BAF-6A4B-938F-074BE9914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831" y="6046675"/>
                <a:ext cx="110511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图片 20">
            <a:extLst>
              <a:ext uri="{FF2B5EF4-FFF2-40B4-BE49-F238E27FC236}">
                <a16:creationId xmlns:a16="http://schemas.microsoft.com/office/drawing/2014/main" id="{FFF47F66-ABFE-1943-8A6D-C768C84EB3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05" y="2551038"/>
            <a:ext cx="4163484" cy="232851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93A2AEA-D5B5-0F40-B1DE-86AAF18E45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8899" y="4810480"/>
            <a:ext cx="2725099" cy="204382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0AD966E1-901E-4244-818A-2E7DAAF8595C}"/>
                  </a:ext>
                </a:extLst>
              </p:cNvPr>
              <p:cNvSpPr txBox="1"/>
              <p:nvPr/>
            </p:nvSpPr>
            <p:spPr>
              <a:xfrm>
                <a:off x="6978892" y="6046675"/>
                <a:ext cx="11051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latin typeface="Cambria Math" panose="02040503050406030204" pitchFamily="18" charset="0"/>
                          <a:ea typeface="+mj-ea"/>
                          <a:cs typeface="Times New Roman" panose="02020603050405020304" pitchFamily="18" charset="0"/>
                        </a:rPr>
                        <m:t>𝜈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+mj-ea"/>
                          <a:cs typeface="Times New Roman" panose="02020603050405020304" pitchFamily="18" charset="0"/>
                        </a:rPr>
                        <m:t>=0.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+mj-ea"/>
                          <a:cs typeface="Times New Roman" panose="02020603050405020304" pitchFamily="18" charset="0"/>
                        </a:rPr>
                        <m:t>13</m:t>
                      </m:r>
                    </m:oMath>
                  </m:oMathPara>
                </a14:m>
                <a:endParaRPr kumimoji="1" lang="zh-CN" altLang="en-US" dirty="0">
                  <a:latin typeface="+mj-ea"/>
                  <a:ea typeface="+mj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0AD966E1-901E-4244-818A-2E7DAAF85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892" y="6046675"/>
                <a:ext cx="110511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>
            <a:extLst>
              <a:ext uri="{FF2B5EF4-FFF2-40B4-BE49-F238E27FC236}">
                <a16:creationId xmlns:a16="http://schemas.microsoft.com/office/drawing/2014/main" id="{076B077F-B655-064C-AEE1-7292B67967A7}"/>
              </a:ext>
            </a:extLst>
          </p:cNvPr>
          <p:cNvSpPr txBox="1"/>
          <p:nvPr/>
        </p:nvSpPr>
        <p:spPr>
          <a:xfrm>
            <a:off x="4046870" y="5211097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~0.84</a:t>
            </a:r>
            <a:endParaRPr kumimoji="1"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8B7769E9-4835-7A4B-BDC9-9EDD25DF2960}"/>
              </a:ext>
            </a:extLst>
          </p:cNvPr>
          <p:cNvSpPr txBox="1"/>
          <p:nvPr/>
        </p:nvSpPr>
        <p:spPr>
          <a:xfrm>
            <a:off x="8660510" y="5550264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0.11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7802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3DC513-1785-C44A-8821-AB4A3383B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Summary and to-do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673E59-59A2-1E4B-A0E3-3557DFE89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CN" dirty="0"/>
              <a:t>The polarization can be preserved during the acceleration in CEPC by using one full snake</a:t>
            </a:r>
          </a:p>
          <a:p>
            <a:pPr lvl="1"/>
            <a:r>
              <a:rPr lang="en-US" altLang="zh-CN" dirty="0"/>
              <a:t>Using Solenoid-based partial snakes looks promising in preserving polarization</a:t>
            </a:r>
          </a:p>
          <a:p>
            <a:pPr lvl="1"/>
            <a:r>
              <a:rPr lang="en-US" altLang="zh-CN" dirty="0"/>
              <a:t>Need more detailed understanding of the mechanism of the </a:t>
            </a:r>
            <a:r>
              <a:rPr lang="en-US" altLang="zh-CN"/>
              <a:t>spin resonance</a:t>
            </a:r>
            <a:endParaRPr lang="en-US" altLang="zh-CN" dirty="0"/>
          </a:p>
          <a:p>
            <a:pPr lvl="1"/>
            <a:r>
              <a:rPr lang="en-US" altLang="zh-CN" dirty="0"/>
              <a:t>Improve the code to take into account of realistic ramping speed</a:t>
            </a:r>
          </a:p>
          <a:p>
            <a:pPr lvl="1"/>
            <a:r>
              <a:rPr lang="en-US" altLang="zh-CN" dirty="0"/>
              <a:t>Implement the snake into the lattice, and conduct more realistic lattice-dependent simulations </a:t>
            </a:r>
          </a:p>
          <a:p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6E17BD-FF8B-5C47-867B-3BC702D00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F1AC-D816-0446-B7DF-24008329C8FD}" type="datetime1">
              <a:rPr kumimoji="1" lang="zh-CN" altLang="en-US" smtClean="0"/>
              <a:t>2021/10/26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E280E3-66B6-E44C-B707-58F725BC8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ChenTao</a:t>
            </a:r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187EFF-A576-4940-B24B-EE0D11096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12381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5" id="{AD96398F-28F5-7046-B5D6-DBCAC9677266}" vid="{FEA745AB-62E2-6745-B99D-62453BDC5429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主题​​</Template>
  <TotalTime>128</TotalTime>
  <Words>508</Words>
  <Application>Microsoft Macintosh PowerPoint</Application>
  <PresentationFormat>宽屏</PresentationFormat>
  <Paragraphs>75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等线 Light</vt:lpstr>
      <vt:lpstr>Arial</vt:lpstr>
      <vt:lpstr>Cambria Math</vt:lpstr>
      <vt:lpstr>Office 主题​​</vt:lpstr>
      <vt:lpstr>Simulation of beam polarization in CEPC Booster ChenTao </vt:lpstr>
      <vt:lpstr>Maintenance of beam polarization in CEPC Booster</vt:lpstr>
      <vt:lpstr>Depolarization effect in the booster</vt:lpstr>
      <vt:lpstr>Effect of Siberian snake(s)</vt:lpstr>
      <vt:lpstr>Lattice independent simulations</vt:lpstr>
      <vt:lpstr>Simulation results</vt:lpstr>
      <vt:lpstr>Simulation results</vt:lpstr>
      <vt:lpstr>Summary and to-do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Simulation of beam polarization in CEPC Booster ChenTao </dc:title>
  <dc:creator>chentao201@mails.ucas.ac.cn</dc:creator>
  <cp:lastModifiedBy>chentao201@mails.ucas.ac.cn</cp:lastModifiedBy>
  <cp:revision>3</cp:revision>
  <dcterms:created xsi:type="dcterms:W3CDTF">2021-10-25T18:12:44Z</dcterms:created>
  <dcterms:modified xsi:type="dcterms:W3CDTF">2021-10-25T20:21:35Z</dcterms:modified>
</cp:coreProperties>
</file>