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9" r:id="rId4"/>
    <p:sldId id="421" r:id="rId5"/>
    <p:sldId id="420" r:id="rId6"/>
    <p:sldId id="412" r:id="rId7"/>
    <p:sldId id="430" r:id="rId8"/>
    <p:sldId id="436" r:id="rId9"/>
    <p:sldId id="437" r:id="rId10"/>
    <p:sldId id="410" r:id="rId11"/>
    <p:sldId id="411" r:id="rId12"/>
    <p:sldId id="443" r:id="rId13"/>
    <p:sldId id="448" r:id="rId14"/>
    <p:sldId id="413" r:id="rId15"/>
    <p:sldId id="414" r:id="rId16"/>
    <p:sldId id="447" r:id="rId17"/>
    <p:sldId id="449" r:id="rId18"/>
    <p:sldId id="450" r:id="rId19"/>
    <p:sldId id="451" r:id="rId20"/>
    <p:sldId id="452" r:id="rId21"/>
    <p:sldId id="41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59"/>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7.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9" Type="http://schemas.openxmlformats.org/officeDocument/2006/relationships/vmlDrawing" Target="../drawings/vmlDrawing2.vml"/><Relationship Id="rId8" Type="http://schemas.openxmlformats.org/officeDocument/2006/relationships/slideLayout" Target="../slideLayouts/slideLayout2.xml"/><Relationship Id="rId7" Type="http://schemas.openxmlformats.org/officeDocument/2006/relationships/tags" Target="../tags/tag74.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oleObject" Target="../embeddings/oleObject3.bin"/><Relationship Id="rId3" Type="http://schemas.openxmlformats.org/officeDocument/2006/relationships/image" Target="../media/image25.wmf"/><Relationship Id="rId2" Type="http://schemas.openxmlformats.org/officeDocument/2006/relationships/oleObject" Target="../embeddings/oleObject2.bin"/><Relationship Id="rId1" Type="http://schemas.openxmlformats.org/officeDocument/2006/relationships/image" Target="../media/image24.wm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6.xml"/><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emf"/></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7.xml"/><Relationship Id="rId6" Type="http://schemas.openxmlformats.org/officeDocument/2006/relationships/image" Target="../media/image36.emf"/><Relationship Id="rId5" Type="http://schemas.openxmlformats.org/officeDocument/2006/relationships/image" Target="../media/image35.emf"/><Relationship Id="rId4" Type="http://schemas.openxmlformats.org/officeDocument/2006/relationships/image" Target="../media/image34.wmf"/><Relationship Id="rId3" Type="http://schemas.openxmlformats.org/officeDocument/2006/relationships/image" Target="../media/image33.emf"/><Relationship Id="rId2" Type="http://schemas.openxmlformats.org/officeDocument/2006/relationships/image" Target="../media/image32.wmf"/><Relationship Id="rId1" Type="http://schemas.openxmlformats.org/officeDocument/2006/relationships/image" Target="../media/image31.wmf"/></Relationships>
</file>

<file path=ppt/slides/_rels/slide14.xml.rels><?xml version="1.0" encoding="UTF-8" standalone="yes"?>
<Relationships xmlns="http://schemas.openxmlformats.org/package/2006/relationships"><Relationship Id="rId9" Type="http://schemas.openxmlformats.org/officeDocument/2006/relationships/image" Target="../media/image43.emf"/><Relationship Id="rId8" Type="http://schemas.openxmlformats.org/officeDocument/2006/relationships/image" Target="../media/image42.emf"/><Relationship Id="rId7" Type="http://schemas.openxmlformats.org/officeDocument/2006/relationships/image" Target="../media/image41.emf"/><Relationship Id="rId6" Type="http://schemas.openxmlformats.org/officeDocument/2006/relationships/image" Target="../media/image40.emf"/><Relationship Id="rId5" Type="http://schemas.openxmlformats.org/officeDocument/2006/relationships/image" Target="../media/image39.wmf"/><Relationship Id="rId4" Type="http://schemas.openxmlformats.org/officeDocument/2006/relationships/oleObject" Target="../embeddings/oleObject5.bin"/><Relationship Id="rId3" Type="http://schemas.openxmlformats.org/officeDocument/2006/relationships/image" Target="../media/image38.wmf"/><Relationship Id="rId2" Type="http://schemas.openxmlformats.org/officeDocument/2006/relationships/oleObject" Target="../embeddings/oleObject4.bin"/><Relationship Id="rId13" Type="http://schemas.openxmlformats.org/officeDocument/2006/relationships/vmlDrawing" Target="../drawings/vmlDrawing3.vml"/><Relationship Id="rId12" Type="http://schemas.openxmlformats.org/officeDocument/2006/relationships/slideLayout" Target="../slideLayouts/slideLayout2.xml"/><Relationship Id="rId11" Type="http://schemas.openxmlformats.org/officeDocument/2006/relationships/tags" Target="../tags/tag78.xml"/><Relationship Id="rId10" Type="http://schemas.openxmlformats.org/officeDocument/2006/relationships/image" Target="../media/image44.emf"/><Relationship Id="rId1" Type="http://schemas.openxmlformats.org/officeDocument/2006/relationships/image" Target="../media/image37.emf"/></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9.xml"/><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image" Target="../media/image45.emf"/></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80.xml"/><Relationship Id="rId3" Type="http://schemas.openxmlformats.org/officeDocument/2006/relationships/image" Target="../media/image50.wmf"/><Relationship Id="rId2" Type="http://schemas.openxmlformats.org/officeDocument/2006/relationships/image" Target="../media/image49.emf"/><Relationship Id="rId1" Type="http://schemas.openxmlformats.org/officeDocument/2006/relationships/image" Target="../media/image48.emf"/></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81.xml"/><Relationship Id="rId4" Type="http://schemas.openxmlformats.org/officeDocument/2006/relationships/image" Target="../media/image54.emf"/><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image" Target="../media/image51.emf"/></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82.xml"/><Relationship Id="rId7" Type="http://schemas.openxmlformats.org/officeDocument/2006/relationships/image" Target="../media/image60.emf"/><Relationship Id="rId6" Type="http://schemas.openxmlformats.org/officeDocument/2006/relationships/image" Target="../media/image59.emf"/><Relationship Id="rId5" Type="http://schemas.openxmlformats.org/officeDocument/2006/relationships/image" Target="../media/image58.wmf"/><Relationship Id="rId4" Type="http://schemas.openxmlformats.org/officeDocument/2006/relationships/image" Target="../media/image57.wmf"/><Relationship Id="rId3" Type="http://schemas.openxmlformats.org/officeDocument/2006/relationships/oleObject" Target="../embeddings/oleObject6.bin"/><Relationship Id="rId2" Type="http://schemas.openxmlformats.org/officeDocument/2006/relationships/image" Target="../media/image56.emf"/><Relationship Id="rId10" Type="http://schemas.openxmlformats.org/officeDocument/2006/relationships/vmlDrawing" Target="../drawings/vmlDrawing4.vml"/><Relationship Id="rId1" Type="http://schemas.openxmlformats.org/officeDocument/2006/relationships/image" Target="../media/image55.emf"/></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83.xml"/><Relationship Id="rId4" Type="http://schemas.openxmlformats.org/officeDocument/2006/relationships/image" Target="../media/image64.emf"/><Relationship Id="rId3" Type="http://schemas.openxmlformats.org/officeDocument/2006/relationships/image" Target="../media/image63.emf"/><Relationship Id="rId2" Type="http://schemas.openxmlformats.org/officeDocument/2006/relationships/image" Target="../media/image62.emf"/><Relationship Id="rId1" Type="http://schemas.openxmlformats.org/officeDocument/2006/relationships/image" Target="../media/image61.em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7.xml"/><Relationship Id="rId2" Type="http://schemas.openxmlformats.org/officeDocument/2006/relationships/image" Target="../media/image2.wmf"/><Relationship Id="rId1" Type="http://schemas.openxmlformats.org/officeDocument/2006/relationships/image" Target="../media/image1.wm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69.xml"/><Relationship Id="rId4" Type="http://schemas.openxmlformats.org/officeDocument/2006/relationships/image" Target="../media/image6.png"/><Relationship Id="rId3" Type="http://schemas.openxmlformats.org/officeDocument/2006/relationships/image" Target="../media/image5.wmf"/><Relationship Id="rId2" Type="http://schemas.openxmlformats.org/officeDocument/2006/relationships/image" Target="../media/image4.emf"/><Relationship Id="rId1" Type="http://schemas.openxmlformats.org/officeDocument/2006/relationships/image" Target="../media/image3.emf"/></Relationships>
</file>

<file path=ppt/slides/_rels/slide6.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2.xml"/><Relationship Id="rId5" Type="http://schemas.openxmlformats.org/officeDocument/2006/relationships/tags" Target="../tags/tag70.xml"/><Relationship Id="rId4" Type="http://schemas.openxmlformats.org/officeDocument/2006/relationships/image" Target="../media/image9.wmf"/><Relationship Id="rId3" Type="http://schemas.openxmlformats.org/officeDocument/2006/relationships/image" Target="../media/image8.emf"/><Relationship Id="rId2" Type="http://schemas.openxmlformats.org/officeDocument/2006/relationships/image" Target="../media/image7.wmf"/><Relationship Id="rId1"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1.xml"/><Relationship Id="rId4" Type="http://schemas.openxmlformats.org/officeDocument/2006/relationships/image" Target="../media/image13.wmf"/><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2.xml"/><Relationship Id="rId6" Type="http://schemas.openxmlformats.org/officeDocument/2006/relationships/image" Target="../media/image19.wmf"/><Relationship Id="rId5" Type="http://schemas.openxmlformats.org/officeDocument/2006/relationships/image" Target="../media/image18.png"/><Relationship Id="rId4" Type="http://schemas.openxmlformats.org/officeDocument/2006/relationships/image" Target="../media/image17.emf"/><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3.xml"/><Relationship Id="rId4" Type="http://schemas.openxmlformats.org/officeDocument/2006/relationships/image" Target="../media/image23.wmf"/><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a:t>第一次讨论</a:t>
            </a:r>
            <a:r>
              <a:rPr lang="zh-CN" altLang="en-US"/>
              <a:t>会</a:t>
            </a:r>
            <a:br>
              <a:rPr lang="zh-CN" altLang="en-US"/>
            </a:br>
            <a:r>
              <a:rPr lang="zh-CN" altLang="en-US" sz="1800"/>
              <a:t>2</a:t>
            </a:r>
            <a:r>
              <a:rPr lang="en-US" altLang="zh-CN" sz="1800"/>
              <a:t>021.10.26</a:t>
            </a:r>
            <a:endParaRPr lang="en-US" altLang="zh-CN" sz="1800"/>
          </a:p>
        </p:txBody>
      </p:sp>
      <p:sp>
        <p:nvSpPr>
          <p:cNvPr id="3" name="副标题 2"/>
          <p:cNvSpPr>
            <a:spLocks noGrp="1"/>
          </p:cNvSpPr>
          <p:nvPr>
            <p:ph type="subTitle" idx="1"/>
            <p:custDataLst>
              <p:tags r:id="rId2"/>
            </p:custDataLst>
          </p:nvPr>
        </p:nvSpPr>
        <p:spPr/>
        <p:txBody>
          <a:bodyPr>
            <a:normAutofit fontScale="60000"/>
          </a:bodyPr>
          <a:p>
            <a:endParaRPr lang="zh-CN" altLang="en-US"/>
          </a:p>
          <a:p>
            <a:r>
              <a:rPr lang="zh-CN" altLang="en-US"/>
              <a:t>加速器中心物理组</a:t>
            </a:r>
            <a:endParaRPr lang="zh-CN" altLang="en-US"/>
          </a:p>
          <a:p>
            <a:r>
              <a:rPr lang="zh-CN" altLang="en-US"/>
              <a:t>付泓瑾（研究生）</a:t>
            </a:r>
            <a:endParaRPr lang="zh-CN" altLang="en-US"/>
          </a:p>
          <a:p>
            <a:r>
              <a:rPr lang="zh-CN" altLang="en-US"/>
              <a:t>导师 王九庆</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575" y="871910"/>
            <a:ext cx="10969200" cy="4759200"/>
          </a:xfrm>
        </p:spPr>
        <p:txBody>
          <a:bodyPr>
            <a:normAutofit fontScale="90000" lnSpcReduction="20000"/>
          </a:bodyPr>
          <a:p>
            <a:r>
              <a:t>利用电磁场张量可</a:t>
            </a:r>
            <a:r>
              <a:t>进一步化简自旋进动</a:t>
            </a:r>
            <a:r>
              <a:t>方程</a:t>
            </a:r>
          </a:p>
          <a:p>
            <a:r>
              <a:t>          </a:t>
            </a:r>
          </a:p>
          <a:p/>
          <a:p/>
          <a:p/>
          <a:p>
            <a:endParaRPr>
              <a:sym typeface="+mn-ea"/>
            </a:endParaRPr>
          </a:p>
          <a:p>
            <a:endParaRPr>
              <a:sym typeface="+mn-ea"/>
            </a:endParaRPr>
          </a:p>
          <a:p>
            <a:r>
              <a:rPr>
                <a:sym typeface="+mn-ea"/>
              </a:rPr>
              <a:t>再利用带电粒子四维动力学方程                      消去方程右边四维速度的一阶导数，留下速度项，合并系数</a:t>
            </a:r>
            <a:endParaRPr>
              <a:sym typeface="+mn-ea"/>
            </a:endParaRPr>
          </a:p>
          <a:p>
            <a:r>
              <a:rPr>
                <a:sym typeface="+mn-ea"/>
              </a:rPr>
              <a:t>可得</a:t>
            </a:r>
            <a:r>
              <a:rPr>
                <a:sym typeface="+mn-ea"/>
              </a:rPr>
              <a:t>                           </a:t>
            </a:r>
            <a:endParaRPr>
              <a:sym typeface="+mn-ea"/>
            </a:endParaRPr>
          </a:p>
          <a:p>
            <a:pPr marL="0" indent="0">
              <a:buNone/>
            </a:pPr>
            <a:r>
              <a:rPr>
                <a:sym typeface="+mn-ea"/>
              </a:rPr>
              <a:t>                                 </a:t>
            </a:r>
          </a:p>
          <a:p/>
          <a:p>
            <a:pPr marL="0" indent="0">
              <a:buNone/>
            </a:pPr>
            <a:r>
              <a:t>              </a:t>
            </a:r>
          </a:p>
        </p:txBody>
      </p:sp>
      <p:pic>
        <p:nvPicPr>
          <p:cNvPr id="4" name="图片 3"/>
          <p:cNvPicPr>
            <a:picLocks noChangeAspect="1"/>
          </p:cNvPicPr>
          <p:nvPr/>
        </p:nvPicPr>
        <p:blipFill>
          <a:blip r:embed="rId1"/>
          <a:stretch>
            <a:fillRect/>
          </a:stretch>
        </p:blipFill>
        <p:spPr>
          <a:xfrm>
            <a:off x="3648075" y="1199515"/>
            <a:ext cx="3283585" cy="1601470"/>
          </a:xfrm>
          <a:prstGeom prst="rect">
            <a:avLst/>
          </a:prstGeom>
        </p:spPr>
      </p:pic>
      <p:graphicFrame>
        <p:nvGraphicFramePr>
          <p:cNvPr id="-2147482489" name="对象 -2147482490"/>
          <p:cNvGraphicFramePr/>
          <p:nvPr/>
        </p:nvGraphicFramePr>
        <p:xfrm>
          <a:off x="4050030" y="3483610"/>
          <a:ext cx="1658620" cy="550545"/>
        </p:xfrm>
        <a:graphic>
          <a:graphicData uri="http://schemas.openxmlformats.org/presentationml/2006/ole">
            <mc:AlternateContent xmlns:mc="http://schemas.openxmlformats.org/markup-compatibility/2006">
              <mc:Choice xmlns:v="urn:schemas-microsoft-com:vml" Requires="v">
                <p:oleObj spid="_x0000_s3076" name="" r:id="rId2" imgW="1143000" imgH="419100" progId="Equation.DSMT4">
                  <p:embed/>
                </p:oleObj>
              </mc:Choice>
              <mc:Fallback>
                <p:oleObj name="" r:id="rId2" imgW="1143000" imgH="419100" progId="Equation.DSMT4">
                  <p:embed/>
                  <p:pic>
                    <p:nvPicPr>
                      <p:cNvPr id="0" name="图片 3075"/>
                      <p:cNvPicPr/>
                      <p:nvPr/>
                    </p:nvPicPr>
                    <p:blipFill>
                      <a:blip r:embed="rId3"/>
                      <a:stretch>
                        <a:fillRect/>
                      </a:stretch>
                    </p:blipFill>
                    <p:spPr>
                      <a:xfrm>
                        <a:off x="4050030" y="3483610"/>
                        <a:ext cx="1658620" cy="550545"/>
                      </a:xfrm>
                      <a:prstGeom prst="rect">
                        <a:avLst/>
                      </a:prstGeom>
                      <a:noFill/>
                      <a:ln w="38100">
                        <a:noFill/>
                        <a:miter/>
                      </a:ln>
                    </p:spPr>
                  </p:pic>
                </p:oleObj>
              </mc:Fallback>
            </mc:AlternateContent>
          </a:graphicData>
        </a:graphic>
      </p:graphicFrame>
      <p:graphicFrame>
        <p:nvGraphicFramePr>
          <p:cNvPr id="-2147482490" name="对象 -2147482491"/>
          <p:cNvGraphicFramePr/>
          <p:nvPr/>
        </p:nvGraphicFramePr>
        <p:xfrm>
          <a:off x="2289175" y="2800985"/>
          <a:ext cx="5545455" cy="682625"/>
        </p:xfrm>
        <a:graphic>
          <a:graphicData uri="http://schemas.openxmlformats.org/presentationml/2006/ole">
            <mc:AlternateContent xmlns:mc="http://schemas.openxmlformats.org/markup-compatibility/2006">
              <mc:Choice xmlns:v="urn:schemas-microsoft-com:vml" Requires="v">
                <p:oleObj spid="_x0000_s2" name="" r:id="rId4" imgW="3517265" imgH="419100" progId="Equation.DSMT4">
                  <p:embed/>
                </p:oleObj>
              </mc:Choice>
              <mc:Fallback>
                <p:oleObj name="" r:id="rId4" imgW="3517265" imgH="419100" progId="Equation.DSMT4">
                  <p:embed/>
                  <p:pic>
                    <p:nvPicPr>
                      <p:cNvPr id="0" name="图片 1"/>
                      <p:cNvPicPr/>
                      <p:nvPr/>
                    </p:nvPicPr>
                    <p:blipFill>
                      <a:blip r:embed="rId5"/>
                      <a:stretch>
                        <a:fillRect/>
                      </a:stretch>
                    </p:blipFill>
                    <p:spPr>
                      <a:xfrm>
                        <a:off x="2289175" y="2800985"/>
                        <a:ext cx="5545455" cy="682625"/>
                      </a:xfrm>
                      <a:prstGeom prst="rect">
                        <a:avLst/>
                      </a:prstGeom>
                      <a:noFill/>
                      <a:ln w="38100">
                        <a:noFill/>
                        <a:miter/>
                      </a:ln>
                    </p:spPr>
                  </p:pic>
                </p:oleObj>
              </mc:Fallback>
            </mc:AlternateContent>
          </a:graphicData>
        </a:graphic>
      </p:graphicFrame>
      <p:pic>
        <p:nvPicPr>
          <p:cNvPr id="7" name="图片 6"/>
          <p:cNvPicPr>
            <a:picLocks noChangeAspect="1"/>
          </p:cNvPicPr>
          <p:nvPr/>
        </p:nvPicPr>
        <p:blipFill>
          <a:blip r:embed="rId6"/>
          <a:stretch>
            <a:fillRect/>
          </a:stretch>
        </p:blipFill>
        <p:spPr>
          <a:xfrm>
            <a:off x="3648075" y="4542790"/>
            <a:ext cx="4402455" cy="652780"/>
          </a:xfrm>
          <a:prstGeom prst="rect">
            <a:avLst/>
          </a:prstGeom>
        </p:spPr>
      </p:pic>
    </p:spTree>
    <p:custDataLst>
      <p:tags r:id="rId7"/>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r>
              <a:rPr lang="zh-CN" altLang="en-US"/>
              <a:t>评述</a:t>
            </a:r>
            <a:endParaRPr lang="zh-CN" altLang="en-US"/>
          </a:p>
        </p:txBody>
      </p:sp>
      <p:sp>
        <p:nvSpPr>
          <p:cNvPr id="3" name="内容占位符 2"/>
          <p:cNvSpPr>
            <a:spLocks noGrp="1"/>
          </p:cNvSpPr>
          <p:nvPr>
            <p:ph idx="1"/>
          </p:nvPr>
        </p:nvSpPr>
        <p:spPr>
          <a:xfrm>
            <a:off x="608330" y="1713230"/>
            <a:ext cx="10968990" cy="2183130"/>
          </a:xfrm>
        </p:spPr>
        <p:txBody>
          <a:bodyPr>
            <a:normAutofit lnSpcReduction="10000"/>
          </a:bodyPr>
          <a:p>
            <a:r>
              <a:rPr lang="en-US" altLang="zh-CN"/>
              <a:t>Thomas-BMT</a:t>
            </a:r>
            <a:r>
              <a:t>方程给出了在相对论运动下经典自旋矢量的动力学演化规律，指出了自旋</a:t>
            </a:r>
            <a:r>
              <a:t>进动中的</a:t>
            </a:r>
            <a:r>
              <a:t>自旋</a:t>
            </a:r>
            <a:r>
              <a:rPr lang="en-US" altLang="zh-CN"/>
              <a:t>-</a:t>
            </a:r>
            <a:r>
              <a:t>轨道耦合是纯粹的运动学效应。</a:t>
            </a:r>
          </a:p>
          <a:p>
            <a:r>
              <a:t>可以利用纵向自旋极化的改变速率测定电子的反常磁矩部分</a:t>
            </a:r>
            <a:r>
              <a:rPr lang="en-US" altLang="zh-CN"/>
              <a:t>a</a:t>
            </a:r>
            <a:r>
              <a:t>。</a:t>
            </a:r>
          </a:p>
          <a:p>
            <a:r>
              <a:t>前面的</a:t>
            </a:r>
            <a:r>
              <a:rPr lang="en-US" altLang="zh-CN"/>
              <a:t>Thomas-BMT</a:t>
            </a:r>
            <a:r>
              <a:t>是以时间为自变量，但在加速器物理中更习惯用弧长</a:t>
            </a:r>
            <a:r>
              <a:rPr lang="en-US" altLang="zh-CN"/>
              <a:t>s</a:t>
            </a:r>
            <a:r>
              <a:t>或方位角</a:t>
            </a:r>
            <a:r>
              <a:rPr>
                <a:cs typeface="Arial" panose="020B0604020202020204" pitchFamily="34" charset="0"/>
              </a:rPr>
              <a:t>θ作为自变量</a:t>
            </a:r>
          </a:p>
          <a:p>
            <a:pPr marL="0" indent="0">
              <a:buNone/>
            </a:p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330" y="770890"/>
            <a:ext cx="10968990" cy="655320"/>
          </a:xfrm>
        </p:spPr>
        <p:txBody>
          <a:bodyPr>
            <a:normAutofit fontScale="90000"/>
          </a:bodyPr>
          <a:p>
            <a:r>
              <a:rPr lang="en-US" altLang="zh-CN"/>
              <a:t>2.</a:t>
            </a:r>
            <a:r>
              <a:t>准经典近似的</a:t>
            </a:r>
            <a:r>
              <a:rPr>
                <a:sym typeface="+mn-ea"/>
              </a:rPr>
              <a:t>自旋进动模型</a:t>
            </a:r>
            <a:br>
              <a:rPr>
                <a:sym typeface="+mn-ea"/>
              </a:rPr>
            </a:br>
          </a:p>
        </p:txBody>
      </p:sp>
      <p:sp>
        <p:nvSpPr>
          <p:cNvPr id="3" name="内容占位符 2"/>
          <p:cNvSpPr>
            <a:spLocks noGrp="1"/>
          </p:cNvSpPr>
          <p:nvPr>
            <p:ph idx="1"/>
          </p:nvPr>
        </p:nvSpPr>
        <p:spPr>
          <a:xfrm>
            <a:off x="527050" y="1426210"/>
            <a:ext cx="10968990" cy="4810125"/>
          </a:xfrm>
        </p:spPr>
        <p:txBody>
          <a:bodyPr/>
          <a:p>
            <a:r>
              <a:rPr sz="2400"/>
              <a:t>经典理论中自旋就是个普通矢量，但在量子理论中自旋等物理量用算符来表示，其运动规律满足量子力学要求。我们讨论的是也只是自旋等算符的平均值</a:t>
            </a:r>
            <a:r>
              <a:rPr sz="2000"/>
              <a:t>。</a:t>
            </a:r>
            <a:endParaRPr sz="2000"/>
          </a:p>
          <a:p>
            <a:r>
              <a:rPr sz="2400"/>
              <a:t>在某些情况下，我们可以把量子理论中中的算符替换成相应的量子平均值，这样所有的量子平均值就可以对应为经典物理量，尽管我们仍然利用了某些量子理论要求的关系</a:t>
            </a:r>
            <a:r>
              <a:rPr sz="2000"/>
              <a:t>。</a:t>
            </a:r>
            <a:endParaRPr sz="2000"/>
          </a:p>
          <a:p>
            <a:r>
              <a:rPr sz="2400"/>
              <a:t>也就是说，如果满足</a:t>
            </a:r>
            <a:r>
              <a:rPr sz="2000"/>
              <a:t>                        ，</a:t>
            </a:r>
            <a:r>
              <a:rPr sz="2400"/>
              <a:t>而且</a:t>
            </a:r>
            <a:r>
              <a:rPr sz="2000"/>
              <a:t>             ，</a:t>
            </a:r>
            <a:r>
              <a:rPr sz="2400"/>
              <a:t>就可以认为近似有</a:t>
            </a:r>
            <a:endParaRPr sz="2000"/>
          </a:p>
          <a:p>
            <a:r>
              <a:rPr sz="2000"/>
              <a:t>                                     </a:t>
            </a:r>
            <a:endParaRPr sz="2000"/>
          </a:p>
        </p:txBody>
      </p:sp>
      <p:pic>
        <p:nvPicPr>
          <p:cNvPr id="4" name="图片 3"/>
          <p:cNvPicPr>
            <a:picLocks noChangeAspect="1"/>
          </p:cNvPicPr>
          <p:nvPr/>
        </p:nvPicPr>
        <p:blipFill>
          <a:blip r:embed="rId1"/>
          <a:stretch>
            <a:fillRect/>
          </a:stretch>
        </p:blipFill>
        <p:spPr>
          <a:xfrm>
            <a:off x="3833495" y="4515485"/>
            <a:ext cx="2265045" cy="675005"/>
          </a:xfrm>
          <a:prstGeom prst="rect">
            <a:avLst/>
          </a:prstGeom>
        </p:spPr>
      </p:pic>
      <p:pic>
        <p:nvPicPr>
          <p:cNvPr id="5" name="图片 4"/>
          <p:cNvPicPr>
            <a:picLocks noChangeAspect="1"/>
          </p:cNvPicPr>
          <p:nvPr/>
        </p:nvPicPr>
        <p:blipFill>
          <a:blip r:embed="rId2"/>
          <a:stretch>
            <a:fillRect/>
          </a:stretch>
        </p:blipFill>
        <p:spPr>
          <a:xfrm>
            <a:off x="6889115" y="4515485"/>
            <a:ext cx="970280" cy="623570"/>
          </a:xfrm>
          <a:prstGeom prst="rect">
            <a:avLst/>
          </a:prstGeom>
        </p:spPr>
      </p:pic>
      <p:pic>
        <p:nvPicPr>
          <p:cNvPr id="7" name="图片 6"/>
          <p:cNvPicPr>
            <a:picLocks noChangeAspect="1"/>
          </p:cNvPicPr>
          <p:nvPr/>
        </p:nvPicPr>
        <p:blipFill>
          <a:blip r:embed="rId3"/>
          <a:stretch>
            <a:fillRect/>
          </a:stretch>
        </p:blipFill>
        <p:spPr>
          <a:xfrm>
            <a:off x="4225925" y="5274310"/>
            <a:ext cx="1661160" cy="675640"/>
          </a:xfrm>
          <a:prstGeom prst="rect">
            <a:avLst/>
          </a:prstGeom>
        </p:spPr>
      </p:pic>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575" y="760150"/>
            <a:ext cx="10969200" cy="4759200"/>
          </a:xfrm>
        </p:spPr>
        <p:txBody>
          <a:bodyPr>
            <a:normAutofit lnSpcReduction="20000"/>
          </a:bodyPr>
          <a:p>
            <a:r>
              <a:rPr lang="zh-CN" altLang="en-US"/>
              <a:t>在量子力学中，有如下的</a:t>
            </a:r>
            <a:r>
              <a:rPr lang="zh-CN" altLang="en-US"/>
              <a:t>恩费斯特定理</a:t>
            </a:r>
            <a:endParaRPr lang="zh-CN" altLang="en-US"/>
          </a:p>
          <a:p>
            <a:endParaRPr lang="zh-CN" altLang="en-US"/>
          </a:p>
          <a:p>
            <a:endParaRPr lang="zh-CN" altLang="en-US"/>
          </a:p>
          <a:p>
            <a:r>
              <a:rPr lang="zh-CN" altLang="en-US"/>
              <a:t>自旋在外磁场中</a:t>
            </a:r>
            <a:r>
              <a:rPr lang="zh-CN" altLang="en-US"/>
              <a:t>进动的哈密顿量可以表示为</a:t>
            </a:r>
            <a:endParaRPr lang="zh-CN" altLang="en-US"/>
          </a:p>
          <a:p>
            <a:r>
              <a:rPr lang="zh-CN" altLang="en-US"/>
              <a:t>哈密顿算符</a:t>
            </a:r>
            <a:r>
              <a:rPr lang="zh-CN" altLang="en-US"/>
              <a:t>与自旋矢量算符的对易关系可以表示为</a:t>
            </a:r>
            <a:endParaRPr lang="zh-CN" altLang="en-US"/>
          </a:p>
          <a:p>
            <a:endParaRPr lang="zh-CN" altLang="en-US"/>
          </a:p>
          <a:p>
            <a:r>
              <a:rPr lang="zh-CN" altLang="en-US"/>
              <a:t>所以自旋的恩费斯特定理可表示成（设进动与自旋无关，只取决于坐标和动量</a:t>
            </a:r>
            <a:r>
              <a:rPr lang="zh-CN" altLang="en-US"/>
              <a:t>）</a:t>
            </a:r>
            <a:endParaRPr lang="zh-CN" altLang="en-US"/>
          </a:p>
          <a:p>
            <a:endParaRPr lang="zh-CN" altLang="en-US"/>
          </a:p>
          <a:p>
            <a:endParaRPr lang="zh-CN" altLang="en-US"/>
          </a:p>
          <a:p>
            <a:r>
              <a:rPr lang="zh-CN" altLang="en-US"/>
              <a:t>使用准经典近似可以得到                               </a:t>
            </a:r>
            <a:endParaRPr lang="zh-CN" altLang="en-US"/>
          </a:p>
          <a:p>
            <a:endParaRPr lang="zh-CN" altLang="en-US"/>
          </a:p>
          <a:p>
            <a:endParaRPr lang="zh-CN" altLang="en-US"/>
          </a:p>
        </p:txBody>
      </p:sp>
      <p:pic>
        <p:nvPicPr>
          <p:cNvPr id="4" name="图片 3"/>
          <p:cNvPicPr>
            <a:picLocks noChangeAspect="1"/>
          </p:cNvPicPr>
          <p:nvPr/>
        </p:nvPicPr>
        <p:blipFill>
          <a:blip r:embed="rId1"/>
          <a:stretch>
            <a:fillRect/>
          </a:stretch>
        </p:blipFill>
        <p:spPr>
          <a:xfrm>
            <a:off x="2654935" y="1172210"/>
            <a:ext cx="2336165" cy="909955"/>
          </a:xfrm>
          <a:prstGeom prst="rect">
            <a:avLst/>
          </a:prstGeom>
        </p:spPr>
      </p:pic>
      <p:pic>
        <p:nvPicPr>
          <p:cNvPr id="5" name="图片 4"/>
          <p:cNvPicPr>
            <a:picLocks noChangeAspect="1"/>
          </p:cNvPicPr>
          <p:nvPr/>
        </p:nvPicPr>
        <p:blipFill>
          <a:blip r:embed="rId2"/>
          <a:stretch>
            <a:fillRect/>
          </a:stretch>
        </p:blipFill>
        <p:spPr>
          <a:xfrm>
            <a:off x="5817235" y="1960880"/>
            <a:ext cx="3105785" cy="673735"/>
          </a:xfrm>
          <a:prstGeom prst="rect">
            <a:avLst/>
          </a:prstGeom>
        </p:spPr>
      </p:pic>
      <p:pic>
        <p:nvPicPr>
          <p:cNvPr id="6" name="图片 5"/>
          <p:cNvPicPr>
            <a:picLocks noChangeAspect="1"/>
          </p:cNvPicPr>
          <p:nvPr/>
        </p:nvPicPr>
        <p:blipFill>
          <a:blip r:embed="rId3"/>
          <a:stretch>
            <a:fillRect/>
          </a:stretch>
        </p:blipFill>
        <p:spPr>
          <a:xfrm>
            <a:off x="4167505" y="2863850"/>
            <a:ext cx="1721485" cy="551815"/>
          </a:xfrm>
          <a:prstGeom prst="rect">
            <a:avLst/>
          </a:prstGeom>
        </p:spPr>
      </p:pic>
      <p:pic>
        <p:nvPicPr>
          <p:cNvPr id="9" name="图片 8"/>
          <p:cNvPicPr>
            <a:picLocks noChangeAspect="1"/>
          </p:cNvPicPr>
          <p:nvPr/>
        </p:nvPicPr>
        <p:blipFill>
          <a:blip r:embed="rId4"/>
          <a:stretch>
            <a:fillRect/>
          </a:stretch>
        </p:blipFill>
        <p:spPr>
          <a:xfrm>
            <a:off x="4030980" y="3683000"/>
            <a:ext cx="1994535" cy="836295"/>
          </a:xfrm>
          <a:prstGeom prst="rect">
            <a:avLst/>
          </a:prstGeom>
        </p:spPr>
      </p:pic>
      <p:pic>
        <p:nvPicPr>
          <p:cNvPr id="11" name="图片 10"/>
          <p:cNvPicPr>
            <a:picLocks noChangeAspect="1"/>
          </p:cNvPicPr>
          <p:nvPr/>
        </p:nvPicPr>
        <p:blipFill>
          <a:blip r:embed="rId5"/>
          <a:stretch>
            <a:fillRect/>
          </a:stretch>
        </p:blipFill>
        <p:spPr>
          <a:xfrm>
            <a:off x="3766820" y="4523105"/>
            <a:ext cx="2408555" cy="866775"/>
          </a:xfrm>
          <a:prstGeom prst="rect">
            <a:avLst/>
          </a:prstGeom>
        </p:spPr>
      </p:pic>
      <p:pic>
        <p:nvPicPr>
          <p:cNvPr id="12" name="图片 11"/>
          <p:cNvPicPr>
            <a:picLocks noChangeAspect="1"/>
          </p:cNvPicPr>
          <p:nvPr/>
        </p:nvPicPr>
        <p:blipFill>
          <a:blip r:embed="rId6"/>
          <a:stretch>
            <a:fillRect/>
          </a:stretch>
        </p:blipFill>
        <p:spPr>
          <a:xfrm>
            <a:off x="6814185" y="4584700"/>
            <a:ext cx="1334770" cy="742950"/>
          </a:xfrm>
          <a:prstGeom prst="rect">
            <a:avLst/>
          </a:prstGeom>
        </p:spPr>
      </p:pic>
    </p:spTree>
    <p:custDataLst>
      <p:tags r:id="rId7"/>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3.Froissart-Stora</a:t>
            </a:r>
            <a:r>
              <a:t>公式</a:t>
            </a:r>
          </a:p>
        </p:txBody>
      </p:sp>
      <p:sp>
        <p:nvSpPr>
          <p:cNvPr id="3" name="内容占位符 2"/>
          <p:cNvSpPr>
            <a:spLocks noGrp="1"/>
          </p:cNvSpPr>
          <p:nvPr>
            <p:ph idx="1"/>
          </p:nvPr>
        </p:nvSpPr>
        <p:spPr/>
        <p:txBody>
          <a:bodyPr/>
          <a:p>
            <a:r>
              <a:rPr lang="en-US" altLang="zh-CN">
                <a:sym typeface="+mn-ea"/>
              </a:rPr>
              <a:t>Froissart</a:t>
            </a:r>
            <a:r>
              <a:rPr>
                <a:sym typeface="+mn-ea"/>
              </a:rPr>
              <a:t>、</a:t>
            </a:r>
            <a:r>
              <a:rPr lang="en-US" altLang="zh-CN">
                <a:sym typeface="+mn-ea"/>
              </a:rPr>
              <a:t>Stora</a:t>
            </a:r>
            <a:r>
              <a:rPr>
                <a:sym typeface="+mn-ea"/>
              </a:rPr>
              <a:t>基于准经典模型描绘出了一种简单情况下的非辐射极化的动力学图像。</a:t>
            </a:r>
            <a:endParaRPr>
              <a:sym typeface="+mn-ea"/>
            </a:endParaRPr>
          </a:p>
          <a:p>
            <a:r>
              <a:rPr>
                <a:sym typeface="+mn-ea"/>
              </a:rPr>
              <a:t>这里用二分量</a:t>
            </a:r>
            <a:r>
              <a:rPr>
                <a:sym typeface="+mn-ea"/>
              </a:rPr>
              <a:t>旋量表示自旋                 ，束流极化视为大量粒子自旋的量子统计平均</a:t>
            </a:r>
            <a:r>
              <a:rPr>
                <a:sym typeface="+mn-ea"/>
              </a:rPr>
              <a:t>   </a:t>
            </a:r>
            <a:endParaRPr>
              <a:sym typeface="+mn-ea"/>
            </a:endParaRPr>
          </a:p>
          <a:p>
            <a:r>
              <a:rPr>
                <a:sym typeface="+mn-ea"/>
              </a:rPr>
              <a:t>在薛定谔绘景中，自旋进动的哈密顿量可以写作</a:t>
            </a:r>
            <a:endParaRPr>
              <a:sym typeface="+mn-ea"/>
            </a:endParaRPr>
          </a:p>
          <a:p>
            <a:r>
              <a:rPr>
                <a:sym typeface="+mn-ea"/>
              </a:rPr>
              <a:t>旋量态矢的运动方程</a:t>
            </a:r>
            <a:endParaRPr>
              <a:sym typeface="+mn-ea"/>
            </a:endParaRPr>
          </a:p>
          <a:p>
            <a:r>
              <a:rPr>
                <a:sym typeface="+mn-ea"/>
              </a:rPr>
              <a:t>现在假定外场在水平和纵向上扰动，那么进动矢量和哈密顿量较无微扰时多出一个微扰项</a:t>
            </a:r>
            <a:endParaRPr>
              <a:sym typeface="+mn-ea"/>
            </a:endParaRPr>
          </a:p>
        </p:txBody>
      </p:sp>
      <p:pic>
        <p:nvPicPr>
          <p:cNvPr id="4" name="图片 3"/>
          <p:cNvPicPr>
            <a:picLocks noChangeAspect="1"/>
          </p:cNvPicPr>
          <p:nvPr/>
        </p:nvPicPr>
        <p:blipFill>
          <a:blip r:embed="rId1"/>
          <a:stretch>
            <a:fillRect/>
          </a:stretch>
        </p:blipFill>
        <p:spPr>
          <a:xfrm>
            <a:off x="3951605" y="2072640"/>
            <a:ext cx="1323340" cy="448310"/>
          </a:xfrm>
          <a:prstGeom prst="rect">
            <a:avLst/>
          </a:prstGeom>
        </p:spPr>
      </p:pic>
      <p:graphicFrame>
        <p:nvGraphicFramePr>
          <p:cNvPr id="-2147482483" name="对象 -2147482484"/>
          <p:cNvGraphicFramePr/>
          <p:nvPr/>
        </p:nvGraphicFramePr>
        <p:xfrm>
          <a:off x="10321290" y="2072640"/>
          <a:ext cx="738505" cy="396240"/>
        </p:xfrm>
        <a:graphic>
          <a:graphicData uri="http://schemas.openxmlformats.org/presentationml/2006/ole">
            <mc:AlternateContent xmlns:mc="http://schemas.openxmlformats.org/markup-compatibility/2006">
              <mc:Choice xmlns:v="urn:schemas-microsoft-com:vml" Requires="v">
                <p:oleObj spid="_x0000_s3076" name="" r:id="rId2" imgW="495300" imgH="304800" progId="Equation.DSMT4">
                  <p:embed/>
                </p:oleObj>
              </mc:Choice>
              <mc:Fallback>
                <p:oleObj name="" r:id="rId2" imgW="495300" imgH="304800" progId="Equation.DSMT4">
                  <p:embed/>
                  <p:pic>
                    <p:nvPicPr>
                      <p:cNvPr id="0" name="图片 3075"/>
                      <p:cNvPicPr/>
                      <p:nvPr/>
                    </p:nvPicPr>
                    <p:blipFill>
                      <a:blip r:embed="rId3"/>
                      <a:stretch>
                        <a:fillRect/>
                      </a:stretch>
                    </p:blipFill>
                    <p:spPr>
                      <a:xfrm>
                        <a:off x="10321290" y="2072640"/>
                        <a:ext cx="738505" cy="396240"/>
                      </a:xfrm>
                      <a:prstGeom prst="rect">
                        <a:avLst/>
                      </a:prstGeom>
                      <a:noFill/>
                      <a:ln w="38100">
                        <a:noFill/>
                        <a:miter/>
                      </a:ln>
                    </p:spPr>
                  </p:pic>
                </p:oleObj>
              </mc:Fallback>
            </mc:AlternateContent>
          </a:graphicData>
        </a:graphic>
      </p:graphicFrame>
      <p:graphicFrame>
        <p:nvGraphicFramePr>
          <p:cNvPr id="-2147482482" name="对象 -2147482483"/>
          <p:cNvGraphicFramePr/>
          <p:nvPr/>
        </p:nvGraphicFramePr>
        <p:xfrm>
          <a:off x="6198235" y="2494915"/>
          <a:ext cx="1086485" cy="565785"/>
        </p:xfrm>
        <a:graphic>
          <a:graphicData uri="http://schemas.openxmlformats.org/presentationml/2006/ole">
            <mc:AlternateContent xmlns:mc="http://schemas.openxmlformats.org/markup-compatibility/2006">
              <mc:Choice xmlns:v="urn:schemas-microsoft-com:vml" Requires="v">
                <p:oleObj spid="_x0000_s5" name="" r:id="rId4" imgW="774065" imgH="393700" progId="Equation.DSMT4">
                  <p:embed/>
                </p:oleObj>
              </mc:Choice>
              <mc:Fallback>
                <p:oleObj name="" r:id="rId4" imgW="774065" imgH="393700" progId="Equation.DSMT4">
                  <p:embed/>
                  <p:pic>
                    <p:nvPicPr>
                      <p:cNvPr id="0" name="图片 4"/>
                      <p:cNvPicPr/>
                      <p:nvPr/>
                    </p:nvPicPr>
                    <p:blipFill>
                      <a:blip r:embed="rId5"/>
                      <a:stretch>
                        <a:fillRect/>
                      </a:stretch>
                    </p:blipFill>
                    <p:spPr>
                      <a:xfrm>
                        <a:off x="6198235" y="2494915"/>
                        <a:ext cx="1086485" cy="565785"/>
                      </a:xfrm>
                      <a:prstGeom prst="rect">
                        <a:avLst/>
                      </a:prstGeom>
                      <a:noFill/>
                      <a:ln w="38100">
                        <a:noFill/>
                        <a:miter/>
                      </a:ln>
                    </p:spPr>
                  </p:pic>
                </p:oleObj>
              </mc:Fallback>
            </mc:AlternateContent>
          </a:graphicData>
        </a:graphic>
      </p:graphicFrame>
      <p:pic>
        <p:nvPicPr>
          <p:cNvPr id="6" name="图片 5"/>
          <p:cNvPicPr>
            <a:picLocks noChangeAspect="1"/>
          </p:cNvPicPr>
          <p:nvPr/>
        </p:nvPicPr>
        <p:blipFill>
          <a:blip r:embed="rId6"/>
          <a:stretch>
            <a:fillRect/>
          </a:stretch>
        </p:blipFill>
        <p:spPr>
          <a:xfrm>
            <a:off x="3312795" y="2960370"/>
            <a:ext cx="1720850" cy="510540"/>
          </a:xfrm>
          <a:prstGeom prst="rect">
            <a:avLst/>
          </a:prstGeom>
        </p:spPr>
      </p:pic>
      <p:pic>
        <p:nvPicPr>
          <p:cNvPr id="7" name="图片 6"/>
          <p:cNvPicPr>
            <a:picLocks noChangeAspect="1"/>
          </p:cNvPicPr>
          <p:nvPr/>
        </p:nvPicPr>
        <p:blipFill>
          <a:blip r:embed="rId7"/>
          <a:stretch>
            <a:fillRect/>
          </a:stretch>
        </p:blipFill>
        <p:spPr>
          <a:xfrm>
            <a:off x="1466215" y="4076700"/>
            <a:ext cx="1595755" cy="475615"/>
          </a:xfrm>
          <a:prstGeom prst="rect">
            <a:avLst/>
          </a:prstGeom>
        </p:spPr>
      </p:pic>
      <p:pic>
        <p:nvPicPr>
          <p:cNvPr id="8" name="图片 7"/>
          <p:cNvPicPr>
            <a:picLocks noChangeAspect="1"/>
          </p:cNvPicPr>
          <p:nvPr/>
        </p:nvPicPr>
        <p:blipFill>
          <a:blip r:embed="rId8"/>
          <a:stretch>
            <a:fillRect/>
          </a:stretch>
        </p:blipFill>
        <p:spPr>
          <a:xfrm>
            <a:off x="3554730" y="4071620"/>
            <a:ext cx="1637030" cy="480695"/>
          </a:xfrm>
          <a:prstGeom prst="rect">
            <a:avLst/>
          </a:prstGeom>
        </p:spPr>
      </p:pic>
      <p:pic>
        <p:nvPicPr>
          <p:cNvPr id="9" name="图片 8"/>
          <p:cNvPicPr>
            <a:picLocks noChangeAspect="1"/>
          </p:cNvPicPr>
          <p:nvPr/>
        </p:nvPicPr>
        <p:blipFill>
          <a:blip r:embed="rId9"/>
          <a:stretch>
            <a:fillRect/>
          </a:stretch>
        </p:blipFill>
        <p:spPr>
          <a:xfrm>
            <a:off x="5471160" y="3963670"/>
            <a:ext cx="1576070" cy="670560"/>
          </a:xfrm>
          <a:prstGeom prst="rect">
            <a:avLst/>
          </a:prstGeom>
        </p:spPr>
      </p:pic>
      <p:pic>
        <p:nvPicPr>
          <p:cNvPr id="10" name="图片 9"/>
          <p:cNvPicPr>
            <a:picLocks noChangeAspect="1"/>
          </p:cNvPicPr>
          <p:nvPr/>
        </p:nvPicPr>
        <p:blipFill>
          <a:blip r:embed="rId10"/>
          <a:stretch>
            <a:fillRect/>
          </a:stretch>
        </p:blipFill>
        <p:spPr>
          <a:xfrm>
            <a:off x="7284720" y="3980180"/>
            <a:ext cx="3227070" cy="636270"/>
          </a:xfrm>
          <a:prstGeom prst="rect">
            <a:avLst/>
          </a:prstGeom>
        </p:spPr>
      </p:pic>
    </p:spTree>
    <p:custDataLst>
      <p:tags r:id="rId1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t>将上式和泡利矩阵带入，旋量态矢</a:t>
            </a:r>
            <a:r>
              <a:rPr lang="zh-CN" altLang="en-US"/>
              <a:t>的运动方程写</a:t>
            </a:r>
            <a:r>
              <a:rPr lang="zh-CN" altLang="en-US"/>
              <a:t>为</a:t>
            </a:r>
            <a:endParaRPr lang="zh-CN" altLang="en-US"/>
          </a:p>
          <a:p>
            <a:endParaRPr lang="zh-CN" altLang="en-US"/>
          </a:p>
          <a:p>
            <a:endParaRPr lang="zh-CN" altLang="en-US"/>
          </a:p>
          <a:p>
            <a:r>
              <a:rPr lang="zh-CN" altLang="en-US"/>
              <a:t>忽略束流的能散，且认为无扰动的自旋谐波数随方位角线性增加</a:t>
            </a:r>
            <a:endParaRPr lang="zh-CN" altLang="en-US"/>
          </a:p>
          <a:p>
            <a:r>
              <a:rPr lang="zh-CN" altLang="en-US"/>
              <a:t>                        </a:t>
            </a:r>
            <a:endParaRPr lang="zh-CN" altLang="en-US"/>
          </a:p>
          <a:p>
            <a:r>
              <a:rPr lang="zh-CN" altLang="en-US"/>
              <a:t>注意到不同θ下的哈密顿量之间相互对易，将薛定谔绘景中的</a:t>
            </a:r>
            <a:r>
              <a:rPr lang="zh-CN" altLang="en-US"/>
              <a:t>态矢变换到相互作用绘景中，得到</a:t>
            </a:r>
            <a:endParaRPr lang="zh-CN" altLang="en-US"/>
          </a:p>
          <a:p>
            <a:r>
              <a:rPr lang="zh-CN" altLang="en-US"/>
              <a:t>                         </a:t>
            </a:r>
            <a:endParaRPr lang="zh-CN" altLang="en-US"/>
          </a:p>
        </p:txBody>
      </p:sp>
      <p:pic>
        <p:nvPicPr>
          <p:cNvPr id="4" name="图片 3"/>
          <p:cNvPicPr>
            <a:picLocks noChangeAspect="1"/>
          </p:cNvPicPr>
          <p:nvPr/>
        </p:nvPicPr>
        <p:blipFill>
          <a:blip r:embed="rId1"/>
          <a:stretch>
            <a:fillRect/>
          </a:stretch>
        </p:blipFill>
        <p:spPr>
          <a:xfrm>
            <a:off x="3006090" y="2193925"/>
            <a:ext cx="4108450" cy="897890"/>
          </a:xfrm>
          <a:prstGeom prst="rect">
            <a:avLst/>
          </a:prstGeom>
        </p:spPr>
      </p:pic>
      <p:pic>
        <p:nvPicPr>
          <p:cNvPr id="7" name="图片 6"/>
          <p:cNvPicPr>
            <a:picLocks noChangeAspect="1"/>
          </p:cNvPicPr>
          <p:nvPr/>
        </p:nvPicPr>
        <p:blipFill>
          <a:blip r:embed="rId2"/>
          <a:stretch>
            <a:fillRect/>
          </a:stretch>
        </p:blipFill>
        <p:spPr>
          <a:xfrm>
            <a:off x="3783965" y="3465195"/>
            <a:ext cx="1470660" cy="420370"/>
          </a:xfrm>
          <a:prstGeom prst="rect">
            <a:avLst/>
          </a:prstGeom>
        </p:spPr>
      </p:pic>
      <p:pic>
        <p:nvPicPr>
          <p:cNvPr id="8" name="图片 7"/>
          <p:cNvPicPr>
            <a:picLocks noChangeAspect="1"/>
          </p:cNvPicPr>
          <p:nvPr/>
        </p:nvPicPr>
        <p:blipFill>
          <a:blip r:embed="rId3"/>
          <a:stretch>
            <a:fillRect/>
          </a:stretch>
        </p:blipFill>
        <p:spPr>
          <a:xfrm>
            <a:off x="2851150" y="4418965"/>
            <a:ext cx="3913505" cy="626745"/>
          </a:xfrm>
          <a:prstGeom prst="rect">
            <a:avLst/>
          </a:prstGeom>
        </p:spPr>
      </p:pic>
    </p:spTree>
    <p:custDataLst>
      <p:tags r:id="rId4"/>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t>利用公式</a:t>
            </a:r>
            <a:endParaRPr lang="zh-CN" altLang="en-US"/>
          </a:p>
          <a:p>
            <a:endParaRPr lang="zh-CN" altLang="en-US"/>
          </a:p>
          <a:p>
            <a:r>
              <a:rPr lang="zh-CN" altLang="en-US"/>
              <a:t>运动方程可以可写为</a:t>
            </a:r>
            <a:endParaRPr lang="zh-CN" altLang="en-US"/>
          </a:p>
        </p:txBody>
      </p:sp>
      <p:pic>
        <p:nvPicPr>
          <p:cNvPr id="4" name="图片 3"/>
          <p:cNvPicPr>
            <a:picLocks noChangeAspect="1"/>
          </p:cNvPicPr>
          <p:nvPr/>
        </p:nvPicPr>
        <p:blipFill>
          <a:blip r:embed="rId1"/>
          <a:stretch>
            <a:fillRect/>
          </a:stretch>
        </p:blipFill>
        <p:spPr>
          <a:xfrm>
            <a:off x="3613785" y="3125470"/>
            <a:ext cx="3422650" cy="925830"/>
          </a:xfrm>
          <a:prstGeom prst="rect">
            <a:avLst/>
          </a:prstGeom>
        </p:spPr>
      </p:pic>
      <p:pic>
        <p:nvPicPr>
          <p:cNvPr id="5" name="图片 4"/>
          <p:cNvPicPr>
            <a:picLocks noChangeAspect="1"/>
          </p:cNvPicPr>
          <p:nvPr/>
        </p:nvPicPr>
        <p:blipFill>
          <a:blip r:embed="rId2"/>
          <a:stretch>
            <a:fillRect/>
          </a:stretch>
        </p:blipFill>
        <p:spPr>
          <a:xfrm>
            <a:off x="3720465" y="4051300"/>
            <a:ext cx="3007995" cy="651510"/>
          </a:xfrm>
          <a:prstGeom prst="rect">
            <a:avLst/>
          </a:prstGeom>
        </p:spPr>
      </p:pic>
      <p:pic>
        <p:nvPicPr>
          <p:cNvPr id="6" name="图片 5"/>
          <p:cNvPicPr>
            <a:picLocks noChangeAspect="1"/>
          </p:cNvPicPr>
          <p:nvPr/>
        </p:nvPicPr>
        <p:blipFill>
          <a:blip r:embed="rId3"/>
          <a:stretch>
            <a:fillRect/>
          </a:stretch>
        </p:blipFill>
        <p:spPr>
          <a:xfrm>
            <a:off x="2407920" y="1875790"/>
            <a:ext cx="6359525" cy="714375"/>
          </a:xfrm>
          <a:prstGeom prst="rect">
            <a:avLst/>
          </a:prstGeom>
        </p:spPr>
      </p:pic>
    </p:spTree>
    <p:custDataLst>
      <p:tags r:id="rId4"/>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现在假定只有外场的傅里叶级数形式中的一项对粒子哈密顿量产生</a:t>
            </a:r>
            <a:r>
              <a:rPr lang="zh-CN" altLang="en-US"/>
              <a:t>扰动，引起的去极化共振是窄宽度的且分得很开的，粒子一次只经历一个共振。</a:t>
            </a:r>
            <a:endParaRPr lang="zh-CN" altLang="en-US"/>
          </a:p>
          <a:p>
            <a:r>
              <a:rPr lang="zh-CN" altLang="en-US"/>
              <a:t>假定初始时(遥远的过去)垂直方向的极化度为1，</a:t>
            </a:r>
            <a:endParaRPr lang="zh-CN" altLang="en-US"/>
          </a:p>
          <a:p>
            <a:endParaRPr lang="zh-CN" altLang="en-US"/>
          </a:p>
          <a:p>
            <a:r>
              <a:rPr lang="zh-CN" altLang="en-US"/>
              <a:t> 自旋共振的驱动项仅含一个谐振项且辐角线性增加</a:t>
            </a:r>
            <a:r>
              <a:rPr lang="zh-CN" altLang="en-US"/>
              <a:t>：</a:t>
            </a:r>
            <a:endParaRPr lang="zh-CN" altLang="en-US"/>
          </a:p>
          <a:p>
            <a:r>
              <a:rPr lang="zh-CN" altLang="en-US"/>
              <a:t>设方位角θ的起点对应于刚好穿过共振的点的方位角，</a:t>
            </a:r>
            <a:endParaRPr lang="zh-CN" altLang="en-US"/>
          </a:p>
        </p:txBody>
      </p:sp>
      <p:pic>
        <p:nvPicPr>
          <p:cNvPr id="4" name="图片 3"/>
          <p:cNvPicPr>
            <a:picLocks noChangeAspect="1"/>
          </p:cNvPicPr>
          <p:nvPr/>
        </p:nvPicPr>
        <p:blipFill>
          <a:blip r:embed="rId1"/>
          <a:stretch>
            <a:fillRect/>
          </a:stretch>
        </p:blipFill>
        <p:spPr>
          <a:xfrm>
            <a:off x="1631950" y="2886710"/>
            <a:ext cx="3234055" cy="405765"/>
          </a:xfrm>
          <a:prstGeom prst="rect">
            <a:avLst/>
          </a:prstGeom>
        </p:spPr>
      </p:pic>
      <p:pic>
        <p:nvPicPr>
          <p:cNvPr id="5" name="图片 4"/>
          <p:cNvPicPr>
            <a:picLocks noChangeAspect="1"/>
          </p:cNvPicPr>
          <p:nvPr/>
        </p:nvPicPr>
        <p:blipFill>
          <a:blip r:embed="rId2"/>
          <a:stretch>
            <a:fillRect/>
          </a:stretch>
        </p:blipFill>
        <p:spPr>
          <a:xfrm>
            <a:off x="5061585" y="2886710"/>
            <a:ext cx="2926080" cy="446405"/>
          </a:xfrm>
          <a:prstGeom prst="rect">
            <a:avLst/>
          </a:prstGeom>
        </p:spPr>
      </p:pic>
      <p:pic>
        <p:nvPicPr>
          <p:cNvPr id="7" name="图片 6"/>
          <p:cNvPicPr>
            <a:picLocks noChangeAspect="1"/>
          </p:cNvPicPr>
          <p:nvPr/>
        </p:nvPicPr>
        <p:blipFill>
          <a:blip r:embed="rId3"/>
          <a:stretch>
            <a:fillRect/>
          </a:stretch>
        </p:blipFill>
        <p:spPr>
          <a:xfrm>
            <a:off x="6798945" y="3333115"/>
            <a:ext cx="2907665" cy="480060"/>
          </a:xfrm>
          <a:prstGeom prst="rect">
            <a:avLst/>
          </a:prstGeom>
        </p:spPr>
      </p:pic>
      <p:pic>
        <p:nvPicPr>
          <p:cNvPr id="8" name="图片 7"/>
          <p:cNvPicPr>
            <a:picLocks noChangeAspect="1"/>
          </p:cNvPicPr>
          <p:nvPr/>
        </p:nvPicPr>
        <p:blipFill>
          <a:blip r:embed="rId4"/>
          <a:stretch>
            <a:fillRect/>
          </a:stretch>
        </p:blipFill>
        <p:spPr>
          <a:xfrm>
            <a:off x="3556000" y="4202430"/>
            <a:ext cx="3728085" cy="570865"/>
          </a:xfrm>
          <a:prstGeom prst="rect">
            <a:avLst/>
          </a:prstGeom>
        </p:spPr>
      </p:pic>
    </p:spTree>
    <p:custDataLst>
      <p:tags r:id="rId5"/>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46475" y="719510"/>
            <a:ext cx="10969200" cy="4759200"/>
          </a:xfrm>
        </p:spPr>
        <p:txBody>
          <a:bodyPr/>
          <a:p>
            <a:r>
              <a:rPr lang="zh-CN" altLang="en-US"/>
              <a:t>运动方程可以具体写成</a:t>
            </a:r>
            <a:endParaRPr lang="zh-CN" altLang="en-US"/>
          </a:p>
          <a:p>
            <a:endParaRPr lang="zh-CN" altLang="en-US"/>
          </a:p>
          <a:p>
            <a:endParaRPr lang="zh-CN" altLang="en-US"/>
          </a:p>
          <a:p>
            <a:endParaRPr lang="zh-CN" altLang="en-US"/>
          </a:p>
          <a:p>
            <a:r>
              <a:rPr lang="zh-CN" altLang="en-US"/>
              <a:t>又有二分量旋量                    ， 利用态矢的归一性知                           ，</a:t>
            </a:r>
            <a:endParaRPr lang="zh-CN" altLang="en-US"/>
          </a:p>
          <a:p>
            <a:r>
              <a:rPr lang="zh-CN" altLang="en-US"/>
              <a:t> 到此可导出Froissart-Stora公式</a:t>
            </a:r>
            <a:endParaRPr lang="zh-CN" altLang="en-US"/>
          </a:p>
          <a:p>
            <a:endParaRPr lang="zh-CN" altLang="en-US"/>
          </a:p>
          <a:p>
            <a:endParaRPr lang="zh-CN" altLang="en-US"/>
          </a:p>
          <a:p>
            <a:r>
              <a:rPr lang="zh-CN" altLang="en-US"/>
              <a:t>                  </a:t>
            </a:r>
            <a:endParaRPr lang="zh-CN" altLang="en-US"/>
          </a:p>
        </p:txBody>
      </p:sp>
      <p:pic>
        <p:nvPicPr>
          <p:cNvPr id="5" name="图片 4"/>
          <p:cNvPicPr>
            <a:picLocks noChangeAspect="1"/>
          </p:cNvPicPr>
          <p:nvPr/>
        </p:nvPicPr>
        <p:blipFill>
          <a:blip r:embed="rId1"/>
          <a:stretch>
            <a:fillRect/>
          </a:stretch>
        </p:blipFill>
        <p:spPr>
          <a:xfrm>
            <a:off x="2355215" y="1338580"/>
            <a:ext cx="3735070" cy="1187450"/>
          </a:xfrm>
          <a:prstGeom prst="rect">
            <a:avLst/>
          </a:prstGeom>
        </p:spPr>
      </p:pic>
      <p:pic>
        <p:nvPicPr>
          <p:cNvPr id="6" name="图片 5"/>
          <p:cNvPicPr>
            <a:picLocks noChangeAspect="1"/>
          </p:cNvPicPr>
          <p:nvPr/>
        </p:nvPicPr>
        <p:blipFill>
          <a:blip r:embed="rId2"/>
          <a:stretch>
            <a:fillRect/>
          </a:stretch>
        </p:blipFill>
        <p:spPr>
          <a:xfrm>
            <a:off x="6676390" y="1718945"/>
            <a:ext cx="1020445" cy="427355"/>
          </a:xfrm>
          <a:prstGeom prst="rect">
            <a:avLst/>
          </a:prstGeom>
        </p:spPr>
      </p:pic>
      <p:graphicFrame>
        <p:nvGraphicFramePr>
          <p:cNvPr id="7" name="对象 6"/>
          <p:cNvGraphicFramePr/>
          <p:nvPr/>
        </p:nvGraphicFramePr>
        <p:xfrm>
          <a:off x="2593340" y="2470150"/>
          <a:ext cx="1472565" cy="822960"/>
        </p:xfrm>
        <a:graphic>
          <a:graphicData uri="http://schemas.openxmlformats.org/presentationml/2006/ole">
            <mc:AlternateContent xmlns:mc="http://schemas.openxmlformats.org/markup-compatibility/2006">
              <mc:Choice xmlns:v="urn:schemas-microsoft-com:vml" Requires="v">
                <p:oleObj spid="_x0000_s8" name="" r:id="rId3" imgW="1624330" imgH="890270" progId="Equation.DSMT4">
                  <p:embed/>
                </p:oleObj>
              </mc:Choice>
              <mc:Fallback>
                <p:oleObj name="" r:id="rId3" imgW="1624330" imgH="890270" progId="Equation.DSMT4">
                  <p:embed/>
                  <p:pic>
                    <p:nvPicPr>
                      <p:cNvPr id="0" name="图片 7"/>
                      <p:cNvPicPr/>
                      <p:nvPr/>
                    </p:nvPicPr>
                    <p:blipFill>
                      <a:blip r:embed="rId4"/>
                      <a:stretch>
                        <a:fillRect/>
                      </a:stretch>
                    </p:blipFill>
                    <p:spPr>
                      <a:xfrm>
                        <a:off x="2593340" y="2470150"/>
                        <a:ext cx="1472565" cy="822960"/>
                      </a:xfrm>
                      <a:prstGeom prst="rect">
                        <a:avLst/>
                      </a:prstGeom>
                    </p:spPr>
                  </p:pic>
                </p:oleObj>
              </mc:Fallback>
            </mc:AlternateContent>
          </a:graphicData>
        </a:graphic>
      </p:graphicFrame>
      <p:pic>
        <p:nvPicPr>
          <p:cNvPr id="9" name="图片 8"/>
          <p:cNvPicPr>
            <a:picLocks noChangeAspect="1"/>
          </p:cNvPicPr>
          <p:nvPr/>
        </p:nvPicPr>
        <p:blipFill>
          <a:blip r:embed="rId5"/>
          <a:stretch>
            <a:fillRect/>
          </a:stretch>
        </p:blipFill>
        <p:spPr>
          <a:xfrm>
            <a:off x="6676390" y="2541905"/>
            <a:ext cx="2226945" cy="679450"/>
          </a:xfrm>
          <a:prstGeom prst="rect">
            <a:avLst/>
          </a:prstGeom>
        </p:spPr>
      </p:pic>
      <p:pic>
        <p:nvPicPr>
          <p:cNvPr id="10" name="图片 9"/>
          <p:cNvPicPr>
            <a:picLocks noChangeAspect="1"/>
          </p:cNvPicPr>
          <p:nvPr/>
        </p:nvPicPr>
        <p:blipFill>
          <a:blip r:embed="rId6"/>
          <a:stretch>
            <a:fillRect/>
          </a:stretch>
        </p:blipFill>
        <p:spPr>
          <a:xfrm>
            <a:off x="9004300" y="2542540"/>
            <a:ext cx="1952625" cy="678815"/>
          </a:xfrm>
          <a:prstGeom prst="rect">
            <a:avLst/>
          </a:prstGeom>
        </p:spPr>
      </p:pic>
      <p:pic>
        <p:nvPicPr>
          <p:cNvPr id="11" name="图片 10"/>
          <p:cNvPicPr>
            <a:picLocks noChangeAspect="1"/>
          </p:cNvPicPr>
          <p:nvPr/>
        </p:nvPicPr>
        <p:blipFill>
          <a:blip r:embed="rId7"/>
          <a:stretch>
            <a:fillRect/>
          </a:stretch>
        </p:blipFill>
        <p:spPr>
          <a:xfrm>
            <a:off x="2801620" y="3578860"/>
            <a:ext cx="4189730" cy="703580"/>
          </a:xfrm>
          <a:prstGeom prst="rect">
            <a:avLst/>
          </a:prstGeom>
        </p:spPr>
      </p:pic>
    </p:spTree>
    <p:custDataLst>
      <p:tags r:id="rId8"/>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讨论</a:t>
            </a:r>
            <a:endParaRPr lang="zh-CN" altLang="en-US"/>
          </a:p>
        </p:txBody>
      </p:sp>
      <p:sp>
        <p:nvSpPr>
          <p:cNvPr id="3" name="内容占位符 2"/>
          <p:cNvSpPr>
            <a:spLocks noGrp="1"/>
          </p:cNvSpPr>
          <p:nvPr>
            <p:ph idx="1"/>
          </p:nvPr>
        </p:nvSpPr>
        <p:spPr/>
        <p:txBody>
          <a:bodyPr/>
          <a:p>
            <a:r>
              <a:rPr lang="en-US" altLang="zh-CN" sz="2400"/>
              <a:t>1.如果        </a:t>
            </a:r>
            <a:r>
              <a:rPr sz="2400"/>
              <a:t>，          ，因而自旋出现一定程度的退极化，一般条件是共振强度很弱或者粒子快速穿越共振。</a:t>
            </a:r>
            <a:endParaRPr sz="2400"/>
          </a:p>
          <a:p>
            <a:endParaRPr sz="2400"/>
          </a:p>
          <a:p>
            <a:r>
              <a:rPr lang="en-US" altLang="zh-CN" sz="2400"/>
              <a:t>2.如果满足绝热条件        </a:t>
            </a:r>
            <a:r>
              <a:rPr sz="2400"/>
              <a:t>，       ，这就是自旋翻转，一般条件是共振强度很强或者粒子缓慢穿越共振。因为比起减弱共振，加强共振容易实现得多，常利用强射频kicker磁场来实现自旋的翻转。现代的自旋翻转的效率已经非常高了</a:t>
            </a:r>
            <a:endParaRPr sz="2400"/>
          </a:p>
        </p:txBody>
      </p:sp>
      <p:pic>
        <p:nvPicPr>
          <p:cNvPr id="4" name="图片 3"/>
          <p:cNvPicPr>
            <a:picLocks noChangeAspect="1"/>
          </p:cNvPicPr>
          <p:nvPr/>
        </p:nvPicPr>
        <p:blipFill>
          <a:blip r:embed="rId1"/>
          <a:stretch>
            <a:fillRect/>
          </a:stretch>
        </p:blipFill>
        <p:spPr>
          <a:xfrm>
            <a:off x="1909445" y="1408430"/>
            <a:ext cx="747395" cy="693420"/>
          </a:xfrm>
          <a:prstGeom prst="rect">
            <a:avLst/>
          </a:prstGeom>
        </p:spPr>
      </p:pic>
      <p:pic>
        <p:nvPicPr>
          <p:cNvPr id="5" name="图片 4"/>
          <p:cNvPicPr>
            <a:picLocks noChangeAspect="1"/>
          </p:cNvPicPr>
          <p:nvPr/>
        </p:nvPicPr>
        <p:blipFill>
          <a:blip r:embed="rId2"/>
          <a:stretch>
            <a:fillRect/>
          </a:stretch>
        </p:blipFill>
        <p:spPr>
          <a:xfrm>
            <a:off x="2884805" y="1465580"/>
            <a:ext cx="1062990" cy="636270"/>
          </a:xfrm>
          <a:prstGeom prst="rect">
            <a:avLst/>
          </a:prstGeom>
        </p:spPr>
      </p:pic>
      <p:pic>
        <p:nvPicPr>
          <p:cNvPr id="6" name="图片 5"/>
          <p:cNvPicPr>
            <a:picLocks noChangeAspect="1"/>
          </p:cNvPicPr>
          <p:nvPr/>
        </p:nvPicPr>
        <p:blipFill>
          <a:blip r:embed="rId3"/>
          <a:stretch>
            <a:fillRect/>
          </a:stretch>
        </p:blipFill>
        <p:spPr>
          <a:xfrm>
            <a:off x="3825875" y="3077210"/>
            <a:ext cx="758190" cy="702945"/>
          </a:xfrm>
          <a:prstGeom prst="rect">
            <a:avLst/>
          </a:prstGeom>
        </p:spPr>
      </p:pic>
      <p:pic>
        <p:nvPicPr>
          <p:cNvPr id="7" name="图片 6"/>
          <p:cNvPicPr>
            <a:picLocks noChangeAspect="1"/>
          </p:cNvPicPr>
          <p:nvPr/>
        </p:nvPicPr>
        <p:blipFill>
          <a:blip r:embed="rId4"/>
          <a:stretch>
            <a:fillRect/>
          </a:stretch>
        </p:blipFill>
        <p:spPr>
          <a:xfrm>
            <a:off x="4882515" y="3077210"/>
            <a:ext cx="733425" cy="640715"/>
          </a:xfrm>
          <a:prstGeom prst="rect">
            <a:avLst/>
          </a:prstGeom>
        </p:spPr>
      </p:pic>
    </p:spTree>
    <p:custDataLst>
      <p:tags r:id="rId5"/>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5210" y="1054805"/>
            <a:ext cx="10969200" cy="705600"/>
          </a:xfrm>
        </p:spPr>
        <p:txBody>
          <a:bodyPr/>
          <a:p>
            <a:r>
              <a:rPr lang="en-US" altLang="zh-CN"/>
              <a:t>                      </a:t>
            </a:r>
            <a:r>
              <a:t>中短期</a:t>
            </a:r>
            <a:r>
              <a:t>学</a:t>
            </a:r>
            <a:r>
              <a:t>研计划概述</a:t>
            </a:r>
          </a:p>
        </p:txBody>
      </p:sp>
      <p:sp>
        <p:nvSpPr>
          <p:cNvPr id="3" name="内容占位符 2"/>
          <p:cNvSpPr>
            <a:spLocks noGrp="1"/>
          </p:cNvSpPr>
          <p:nvPr>
            <p:ph idx="1"/>
          </p:nvPr>
        </p:nvSpPr>
        <p:spPr>
          <a:xfrm>
            <a:off x="854075" y="2162810"/>
            <a:ext cx="10286365" cy="3012440"/>
          </a:xfrm>
        </p:spPr>
        <p:txBody>
          <a:bodyPr/>
          <a:p>
            <a:r>
              <a:rPr lang="en-US" altLang="zh-CN"/>
              <a:t>1.</a:t>
            </a:r>
            <a:r>
              <a:t>掌握自旋共振退极</a:t>
            </a:r>
            <a:r>
              <a:t>化的机制、束流能量与</a:t>
            </a:r>
            <a:r>
              <a:rPr lang="en-US" altLang="zh-CN"/>
              <a:t>Tousheck</a:t>
            </a:r>
            <a:r>
              <a:t>寿命的关系</a:t>
            </a:r>
            <a:endParaRPr lang="en-US" altLang="zh-CN"/>
          </a:p>
          <a:p>
            <a:r>
              <a:rPr lang="en-US" altLang="zh-CN"/>
              <a:t>2.</a:t>
            </a:r>
            <a:r>
              <a:t>尝试利用自旋共振退极化的原理实现对</a:t>
            </a:r>
            <a:r>
              <a:rPr lang="en-US" altLang="zh-CN"/>
              <a:t>BEPC-</a:t>
            </a:r>
            <a:r>
              <a:rPr lang="en-US" altLang="zh-CN">
                <a:latin typeface="微软雅黑" panose="020B0503020204020204" pitchFamily="34" charset="-122"/>
              </a:rPr>
              <a:t>Ⅱ</a:t>
            </a:r>
            <a:r>
              <a:rPr>
                <a:latin typeface="微软雅黑" panose="020B0503020204020204" pitchFamily="34" charset="-122"/>
              </a:rPr>
              <a:t>束流能量实现更高精度的测量</a:t>
            </a:r>
            <a:endParaRPr>
              <a:latin typeface="微软雅黑" panose="020B0503020204020204" pitchFamily="34" charset="-122"/>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148965" y="2007235"/>
            <a:ext cx="8328025" cy="705485"/>
          </a:xfrm>
        </p:spPr>
        <p:txBody>
          <a:bodyPr>
            <a:normAutofit fontScale="90000"/>
          </a:bodyPr>
          <a:p>
            <a:br>
              <a:rPr lang="zh-CN" altLang="en-US"/>
            </a:br>
            <a:br>
              <a:rPr lang="zh-CN" altLang="en-US"/>
            </a:br>
            <a:r>
              <a:rPr>
                <a:sym typeface="+mn-ea"/>
              </a:rPr>
              <a:t>感谢老师和同学的倾听！</a:t>
            </a:r>
            <a:br>
              <a:rPr lang="zh-CN" altLang="en-US"/>
            </a:br>
            <a:br>
              <a:rPr lang="zh-CN" altLang="en-US"/>
            </a:br>
            <a:br>
              <a:rPr lang="zh-CN" altLang="en-US"/>
            </a:br>
            <a:endParaRPr lang="zh-CN" altLang="en-US"/>
          </a:p>
        </p:txBody>
      </p:sp>
      <p:sp>
        <p:nvSpPr>
          <p:cNvPr id="3" name="文本框 2"/>
          <p:cNvSpPr txBox="1"/>
          <p:nvPr/>
        </p:nvSpPr>
        <p:spPr>
          <a:xfrm>
            <a:off x="1293495" y="3095625"/>
            <a:ext cx="8621395" cy="3692525"/>
          </a:xfrm>
          <a:prstGeom prst="rect">
            <a:avLst/>
          </a:prstGeom>
          <a:noFill/>
        </p:spPr>
        <p:txBody>
          <a:bodyPr wrap="square" rtlCol="0">
            <a:spAutoFit/>
          </a:bodyPr>
          <a:p>
            <a:r>
              <a:rPr lang="en-US" altLang="zh-CN"/>
              <a:t>main </a:t>
            </a:r>
            <a:r>
              <a:rPr lang="en-US" altLang="zh-CN"/>
              <a:t>references</a:t>
            </a:r>
            <a:r>
              <a:rPr lang="zh-CN" altLang="en-US"/>
              <a:t>：</a:t>
            </a:r>
            <a:endParaRPr lang="zh-CN" altLang="en-US"/>
          </a:p>
          <a:p>
            <a:r>
              <a:rPr lang="en-US" altLang="zh-CN"/>
              <a:t>1. J.D.Jackson</a:t>
            </a:r>
            <a:r>
              <a:rPr lang="zh-CN" altLang="en-US"/>
              <a:t>，</a:t>
            </a:r>
            <a:r>
              <a:rPr lang="en-US" altLang="zh-CN"/>
              <a:t>C</a:t>
            </a:r>
            <a:r>
              <a:rPr lang="en-US" altLang="zh-CN"/>
              <a:t>lassical Electrodynamics</a:t>
            </a:r>
            <a:r>
              <a:rPr lang="zh-CN" altLang="en-US"/>
              <a:t>，</a:t>
            </a:r>
            <a:r>
              <a:rPr lang="en-US" altLang="zh-CN"/>
              <a:t>2004</a:t>
            </a:r>
            <a:r>
              <a:rPr lang="zh-CN" altLang="en-US"/>
              <a:t>，</a:t>
            </a:r>
            <a:r>
              <a:rPr lang="en-US" altLang="zh-CN"/>
              <a:t>Beijing,China</a:t>
            </a:r>
            <a:r>
              <a:rPr lang="zh-CN" altLang="en-US"/>
              <a:t>，</a:t>
            </a:r>
            <a:r>
              <a:rPr lang="en-US" altLang="zh-CN"/>
              <a:t>higer education press</a:t>
            </a:r>
            <a:endParaRPr lang="zh-CN" altLang="en-US"/>
          </a:p>
          <a:p>
            <a:r>
              <a:rPr lang="en-US" altLang="zh-CN"/>
              <a:t>2. I.P.S Martin,M.Apollonio,R.T.Fielder,G.Rehm, ENERGY MEASUEMENTS WITH RESONANT SPIN DEPOLARISATION AT DIAMOND, 2011,Spain</a:t>
            </a:r>
            <a:r>
              <a:rPr lang="zh-CN" altLang="en-US"/>
              <a:t>，</a:t>
            </a:r>
            <a:r>
              <a:rPr lang="en-US" altLang="zh-CN"/>
              <a:t>Proceedings of IPAC2011</a:t>
            </a:r>
            <a:endParaRPr lang="en-US" altLang="zh-CN"/>
          </a:p>
          <a:p>
            <a:r>
              <a:rPr lang="en-US" altLang="zh-CN"/>
              <a:t>3. C.Steier, J.Byrd, energy calibration of the electron beam of the ALS using reasonant depolarisation,2000, Vienna,Austria, </a:t>
            </a:r>
            <a:r>
              <a:rPr lang="en-US" altLang="zh-CN">
                <a:sym typeface="+mn-ea"/>
              </a:rPr>
              <a:t>Proceedings of EPAC2000</a:t>
            </a:r>
            <a:endParaRPr lang="en-US" altLang="zh-CN">
              <a:sym typeface="+mn-ea"/>
            </a:endParaRPr>
          </a:p>
          <a:p>
            <a:r>
              <a:rPr lang="en-US" altLang="zh-CN">
                <a:sym typeface="+mn-ea"/>
              </a:rPr>
              <a:t>4.S.R. Mane, Spin-polarized charged particle beams in high energy accelerators,reports on progress in physics,2005</a:t>
            </a:r>
            <a:endParaRPr lang="en-US" altLang="zh-CN"/>
          </a:p>
          <a:p>
            <a:endParaRPr lang="zh-CN" altLang="en-US"/>
          </a:p>
          <a:p>
            <a:endParaRPr lang="zh-CN" altLang="en-US"/>
          </a:p>
          <a:p>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70890" y="608330"/>
            <a:ext cx="10116820" cy="705485"/>
          </a:xfrm>
        </p:spPr>
        <p:txBody>
          <a:bodyPr/>
          <a:p>
            <a:r>
              <a:rPr lang="en-US" altLang="zh-CN"/>
              <a:t>                </a:t>
            </a:r>
            <a:r>
              <a:rPr lang="zh-CN" altLang="en-US"/>
              <a:t>国外相关</a:t>
            </a:r>
            <a:r>
              <a:rPr lang="zh-CN" altLang="en-US"/>
              <a:t>研究</a:t>
            </a:r>
            <a:r>
              <a:rPr lang="zh-CN" altLang="en-US"/>
              <a:t>案例</a:t>
            </a:r>
            <a:endParaRPr lang="zh-CN" altLang="en-US"/>
          </a:p>
        </p:txBody>
      </p:sp>
      <p:sp>
        <p:nvSpPr>
          <p:cNvPr id="3" name="内容占位符 2"/>
          <p:cNvSpPr>
            <a:spLocks noGrp="1"/>
          </p:cNvSpPr>
          <p:nvPr>
            <p:ph idx="1"/>
          </p:nvPr>
        </p:nvSpPr>
        <p:spPr/>
        <p:txBody>
          <a:bodyPr/>
          <a:p>
            <a:endParaRPr lang="zh-CN" altLang="en-US"/>
          </a:p>
          <a:p>
            <a:r>
              <a:rPr lang="en-US" altLang="zh-CN"/>
              <a:t>1.</a:t>
            </a:r>
            <a:r>
              <a:t>利用自旋共振去极化对劳伦斯伯克利的</a:t>
            </a:r>
            <a:r>
              <a:rPr lang="en-US" altLang="zh-CN"/>
              <a:t>ALS</a:t>
            </a:r>
            <a:r>
              <a:t>的束流能量的测量的相对精度可达      的数量级</a:t>
            </a:r>
            <a:r>
              <a:t>       </a:t>
            </a:r>
          </a:p>
          <a:p>
            <a:endParaRPr lang="en-US" altLang="zh-CN"/>
          </a:p>
          <a:p>
            <a:r>
              <a:rPr lang="en-US" altLang="zh-CN"/>
              <a:t>2.</a:t>
            </a:r>
            <a:r>
              <a:t>对英国</a:t>
            </a:r>
            <a:r>
              <a:rPr lang="en-US" altLang="zh-CN"/>
              <a:t>Diamond Light Source</a:t>
            </a:r>
            <a:r>
              <a:t>的能量稳定性的跟踪测量，发现相对能量偏差达到</a:t>
            </a:r>
            <a:endParaRPr lang="en-US" altLang="zh-CN"/>
          </a:p>
          <a:p>
            <a:pPr marL="0" indent="0">
              <a:buNone/>
            </a:pPr>
            <a:endParaRPr lang="zh-CN" altLang="en-US"/>
          </a:p>
          <a:p>
            <a:endParaRPr lang="zh-CN" altLang="en-US"/>
          </a:p>
        </p:txBody>
      </p:sp>
      <p:pic>
        <p:nvPicPr>
          <p:cNvPr id="4" name="图片 3"/>
          <p:cNvPicPr>
            <a:picLocks noChangeAspect="1"/>
          </p:cNvPicPr>
          <p:nvPr/>
        </p:nvPicPr>
        <p:blipFill>
          <a:blip r:embed="rId1"/>
          <a:stretch>
            <a:fillRect/>
          </a:stretch>
        </p:blipFill>
        <p:spPr>
          <a:xfrm>
            <a:off x="9581515" y="2019935"/>
            <a:ext cx="486410" cy="352425"/>
          </a:xfrm>
          <a:prstGeom prst="rect">
            <a:avLst/>
          </a:prstGeom>
        </p:spPr>
      </p:pic>
      <p:pic>
        <p:nvPicPr>
          <p:cNvPr id="8" name="图片 7"/>
          <p:cNvPicPr>
            <a:picLocks noChangeAspect="1"/>
          </p:cNvPicPr>
          <p:nvPr/>
        </p:nvPicPr>
        <p:blipFill>
          <a:blip r:embed="rId2"/>
          <a:stretch>
            <a:fillRect/>
          </a:stretch>
        </p:blipFill>
        <p:spPr>
          <a:xfrm>
            <a:off x="9975850" y="2990850"/>
            <a:ext cx="461645" cy="334645"/>
          </a:xfrm>
          <a:prstGeom prst="rect">
            <a:avLst/>
          </a:prstGeom>
        </p:spPr>
      </p:pic>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11575" y="2839790"/>
            <a:ext cx="10969200" cy="705600"/>
          </a:xfrm>
        </p:spPr>
        <p:txBody>
          <a:bodyPr/>
          <a:p>
            <a:r>
              <a:rPr lang="en-US" altLang="zh-CN"/>
              <a:t>          </a:t>
            </a:r>
            <a:r>
              <a:rPr lang="zh-CN" altLang="en-US"/>
              <a:t>自旋动力学中的</a:t>
            </a:r>
            <a:r>
              <a:rPr lang="zh-CN" altLang="en-US"/>
              <a:t>运动方程介绍</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1.Thomas-BMT</a:t>
            </a:r>
            <a:r>
              <a:t>进动</a:t>
            </a:r>
            <a:r>
              <a:t>方程</a:t>
            </a:r>
          </a:p>
        </p:txBody>
      </p:sp>
      <p:sp>
        <p:nvSpPr>
          <p:cNvPr id="3" name="内容占位符 2"/>
          <p:cNvSpPr>
            <a:spLocks noGrp="1"/>
          </p:cNvSpPr>
          <p:nvPr>
            <p:ph idx="1"/>
          </p:nvPr>
        </p:nvSpPr>
        <p:spPr/>
        <p:txBody>
          <a:bodyPr/>
          <a:p>
            <a:r>
              <a:t>在经典模型里，</a:t>
            </a:r>
            <a:r>
              <a:rPr>
                <a:sym typeface="+mn-ea"/>
              </a:rPr>
              <a:t> 自旋在外磁场中</a:t>
            </a:r>
            <a:r>
              <a:rPr>
                <a:sym typeface="+mn-ea"/>
              </a:rPr>
              <a:t>进动方程可以简单写成</a:t>
            </a:r>
            <a:endParaRPr>
              <a:sym typeface="+mn-ea"/>
            </a:endParaRPr>
          </a:p>
          <a:p/>
          <a:p/>
          <a:p/>
          <a:p>
            <a:r>
              <a:t>显然这个方程没有考虑相对效应，也</a:t>
            </a:r>
            <a:r>
              <a:t>不满足相对论协变性，</a:t>
            </a:r>
          </a:p>
          <a:p>
            <a:r>
              <a:t> 自旋在外磁场中的进动可以用</a:t>
            </a:r>
            <a:r>
              <a:rPr lang="en-US" altLang="zh-CN"/>
              <a:t>Thomas</a:t>
            </a:r>
            <a:r>
              <a:t>方程来描述</a:t>
            </a:r>
            <a:r>
              <a:rPr lang="en-US" altLang="zh-CN"/>
              <a:t>,</a:t>
            </a:r>
            <a:r>
              <a:t> </a:t>
            </a:r>
            <a:r>
              <a:rPr>
                <a:sym typeface="+mn-ea"/>
              </a:rPr>
              <a:t>它满足相对论协变性。</a:t>
            </a:r>
            <a:endParaRPr>
              <a:sym typeface="+mn-ea"/>
            </a:endParaRPr>
          </a:p>
          <a:p>
            <a:r>
              <a:t>                  </a:t>
            </a:r>
          </a:p>
        </p:txBody>
      </p:sp>
      <p:pic>
        <p:nvPicPr>
          <p:cNvPr id="8" name="图片 7"/>
          <p:cNvPicPr>
            <a:picLocks noChangeAspect="1"/>
          </p:cNvPicPr>
          <p:nvPr/>
        </p:nvPicPr>
        <p:blipFill>
          <a:blip r:embed="rId1"/>
          <a:stretch>
            <a:fillRect/>
          </a:stretch>
        </p:blipFill>
        <p:spPr>
          <a:xfrm>
            <a:off x="1986280" y="4495800"/>
            <a:ext cx="1543050" cy="989965"/>
          </a:xfrm>
          <a:prstGeom prst="rect">
            <a:avLst/>
          </a:prstGeom>
        </p:spPr>
      </p:pic>
      <p:pic>
        <p:nvPicPr>
          <p:cNvPr id="9" name="图片 8"/>
          <p:cNvPicPr>
            <a:picLocks noChangeAspect="1"/>
          </p:cNvPicPr>
          <p:nvPr/>
        </p:nvPicPr>
        <p:blipFill>
          <a:blip r:embed="rId2"/>
          <a:stretch>
            <a:fillRect/>
          </a:stretch>
        </p:blipFill>
        <p:spPr>
          <a:xfrm>
            <a:off x="3853180" y="4605655"/>
            <a:ext cx="6438265" cy="880110"/>
          </a:xfrm>
          <a:prstGeom prst="rect">
            <a:avLst/>
          </a:prstGeom>
        </p:spPr>
      </p:pic>
      <p:pic>
        <p:nvPicPr>
          <p:cNvPr id="12" name="图片 11"/>
          <p:cNvPicPr>
            <a:picLocks noChangeAspect="1"/>
          </p:cNvPicPr>
          <p:nvPr/>
        </p:nvPicPr>
        <p:blipFill>
          <a:blip r:embed="rId3"/>
          <a:stretch>
            <a:fillRect/>
          </a:stretch>
        </p:blipFill>
        <p:spPr>
          <a:xfrm>
            <a:off x="1986280" y="5560695"/>
            <a:ext cx="5768340" cy="855345"/>
          </a:xfrm>
          <a:prstGeom prst="rect">
            <a:avLst/>
          </a:prstGeom>
        </p:spPr>
      </p:pic>
      <p:pic>
        <p:nvPicPr>
          <p:cNvPr id="13" name="图片 12"/>
          <p:cNvPicPr>
            <a:picLocks noChangeAspect="1"/>
          </p:cNvPicPr>
          <p:nvPr/>
        </p:nvPicPr>
        <p:blipFill>
          <a:blip r:embed="rId4"/>
          <a:stretch>
            <a:fillRect/>
          </a:stretch>
        </p:blipFill>
        <p:spPr>
          <a:xfrm>
            <a:off x="939165" y="2123440"/>
            <a:ext cx="3192780" cy="1089660"/>
          </a:xfrm>
          <a:prstGeom prst="rect">
            <a:avLst/>
          </a:prstGeom>
        </p:spPr>
      </p:pic>
    </p:spTree>
    <p:custDataLst>
      <p:tags r:id="rId5"/>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三维形式的</a:t>
            </a:r>
            <a:r>
              <a:rPr lang="en-US" altLang="zh-CN"/>
              <a:t>Thoma</a:t>
            </a:r>
            <a:r>
              <a:t>进动</a:t>
            </a:r>
            <a:r>
              <a:t>方程</a:t>
            </a:r>
            <a:r>
              <a:rPr lang="en-US" altLang="zh-CN"/>
              <a:t>(</a:t>
            </a:r>
            <a:r>
              <a:t>后面都用</a:t>
            </a:r>
            <a:r>
              <a:t>高斯制</a:t>
            </a:r>
            <a:r>
              <a:rPr lang="en-US" altLang="zh-CN"/>
              <a:t>)</a:t>
            </a:r>
            <a:endParaRPr lang="en-US" altLang="zh-CN"/>
          </a:p>
        </p:txBody>
      </p:sp>
      <p:sp>
        <p:nvSpPr>
          <p:cNvPr id="3" name="内容占位符 2"/>
          <p:cNvSpPr>
            <a:spLocks noGrp="1"/>
          </p:cNvSpPr>
          <p:nvPr>
            <p:ph idx="1"/>
          </p:nvPr>
        </p:nvSpPr>
        <p:spPr/>
        <p:txBody>
          <a:bodyPr/>
          <a:p>
            <a:r>
              <a:t>在实验室参考系</a:t>
            </a:r>
            <a:r>
              <a:rPr lang="en-US" altLang="zh-CN"/>
              <a:t>L</a:t>
            </a:r>
            <a:r>
              <a:t>中，粒子在外场中受到洛伦兹力为</a:t>
            </a:r>
            <a:r>
              <a:rPr lang="en-US" altLang="zh-CN"/>
              <a:t>:</a:t>
            </a:r>
            <a:endParaRPr lang="en-US" altLang="zh-CN"/>
          </a:p>
          <a:p>
            <a:r>
              <a:rPr lang="en-US" altLang="zh-CN"/>
              <a:t>                        </a:t>
            </a:r>
            <a:endParaRPr lang="en-US" altLang="zh-CN"/>
          </a:p>
          <a:p/>
          <a:p>
            <a:r>
              <a:t>考虑相对论效应后得到</a:t>
            </a:r>
            <a:r>
              <a:t>速度的运动方程</a:t>
            </a:r>
          </a:p>
          <a:p>
            <a:pPr marL="0" indent="0">
              <a:buNone/>
            </a:pPr>
            <a:r>
              <a:t>      </a:t>
            </a:r>
          </a:p>
          <a:p/>
          <a:p>
            <a:r>
              <a:t>在粒子所在的本征参考系</a:t>
            </a:r>
            <a:r>
              <a:rPr lang="en-US" altLang="zh-CN"/>
              <a:t>C</a:t>
            </a:r>
            <a:r>
              <a:t>和相对于粒子瞬时静止的惯性参考系</a:t>
            </a:r>
            <a:r>
              <a:rPr lang="en-US" altLang="zh-CN"/>
              <a:t>I</a:t>
            </a:r>
            <a:r>
              <a:t>中，利用洛伦兹变换，</a:t>
            </a:r>
            <a:r>
              <a:t>磁场可以表示为</a:t>
            </a:r>
            <a:r>
              <a:t>                     </a:t>
            </a:r>
            <a:endParaRPr lang="en-US" altLang="zh-CN"/>
          </a:p>
          <a:p>
            <a:endParaRPr lang="en-US" altLang="zh-CN"/>
          </a:p>
        </p:txBody>
      </p:sp>
      <p:graphicFrame>
        <p:nvGraphicFramePr>
          <p:cNvPr id="4" name="对象 -2147482517"/>
          <p:cNvGraphicFramePr/>
          <p:nvPr/>
        </p:nvGraphicFramePr>
        <p:xfrm>
          <a:off x="4173855" y="2036445"/>
          <a:ext cx="2415540" cy="614680"/>
        </p:xfrm>
        <a:graphic>
          <a:graphicData uri="http://schemas.openxmlformats.org/presentationml/2006/ole">
            <mc:AlternateContent xmlns:mc="http://schemas.openxmlformats.org/markup-compatibility/2006">
              <mc:Choice xmlns:v="urn:schemas-microsoft-com:vml" Requires="v">
                <p:oleObj spid="_x0000_s3076" name="" r:id="rId1" imgW="1168400" imgH="431800" progId="Equation.DSMT4">
                  <p:embed/>
                </p:oleObj>
              </mc:Choice>
              <mc:Fallback>
                <p:oleObj name="" r:id="rId1" imgW="1168400" imgH="431800" progId="Equation.DSMT4">
                  <p:embed/>
                  <p:pic>
                    <p:nvPicPr>
                      <p:cNvPr id="0" name="图片 3075"/>
                      <p:cNvPicPr/>
                      <p:nvPr/>
                    </p:nvPicPr>
                    <p:blipFill>
                      <a:blip r:embed="rId2"/>
                      <a:stretch>
                        <a:fillRect/>
                      </a:stretch>
                    </p:blipFill>
                    <p:spPr>
                      <a:xfrm>
                        <a:off x="4173855" y="2036445"/>
                        <a:ext cx="2415540" cy="614680"/>
                      </a:xfrm>
                      <a:prstGeom prst="rect">
                        <a:avLst/>
                      </a:prstGeom>
                      <a:noFill/>
                      <a:ln w="38100">
                        <a:noFill/>
                        <a:miter/>
                      </a:ln>
                    </p:spPr>
                  </p:pic>
                </p:oleObj>
              </mc:Fallback>
            </mc:AlternateContent>
          </a:graphicData>
        </a:graphic>
      </p:graphicFrame>
      <p:pic>
        <p:nvPicPr>
          <p:cNvPr id="5" name="图片 4"/>
          <p:cNvPicPr>
            <a:picLocks noChangeAspect="1"/>
          </p:cNvPicPr>
          <p:nvPr/>
        </p:nvPicPr>
        <p:blipFill>
          <a:blip r:embed="rId3"/>
          <a:stretch>
            <a:fillRect/>
          </a:stretch>
        </p:blipFill>
        <p:spPr>
          <a:xfrm>
            <a:off x="3759200" y="3471545"/>
            <a:ext cx="3302000" cy="796925"/>
          </a:xfrm>
          <a:prstGeom prst="rect">
            <a:avLst/>
          </a:prstGeom>
        </p:spPr>
      </p:pic>
      <p:pic>
        <p:nvPicPr>
          <p:cNvPr id="6" name="图片 5"/>
          <p:cNvPicPr>
            <a:picLocks noChangeAspect="1"/>
          </p:cNvPicPr>
          <p:nvPr/>
        </p:nvPicPr>
        <p:blipFill>
          <a:blip r:embed="rId4"/>
          <a:stretch>
            <a:fillRect/>
          </a:stretch>
        </p:blipFill>
        <p:spPr>
          <a:xfrm>
            <a:off x="3966845" y="4907915"/>
            <a:ext cx="2886075" cy="465455"/>
          </a:xfrm>
          <a:prstGeom prst="rect">
            <a:avLst/>
          </a:prstGeom>
        </p:spPr>
      </p:pic>
    </p:spTree>
    <p:custDataLst>
      <p:tags r:id="rId5"/>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01370" y="1899285"/>
            <a:ext cx="10968990" cy="3815080"/>
          </a:xfrm>
        </p:spPr>
        <p:txBody>
          <a:bodyPr/>
          <a:p>
            <a:r>
              <a:t>注意到粒子所在的本征参考系</a:t>
            </a:r>
            <a:r>
              <a:rPr lang="en-US" altLang="zh-CN"/>
              <a:t>C</a:t>
            </a:r>
            <a:r>
              <a:t>较相对于粒子瞬时静止的惯性系</a:t>
            </a:r>
            <a:r>
              <a:rPr lang="en-US" altLang="zh-CN"/>
              <a:t>I</a:t>
            </a:r>
            <a:r>
              <a:t>在还做转动，按经典力学观点</a:t>
            </a:r>
            <a:r>
              <a:t>，惯性系</a:t>
            </a:r>
            <a:r>
              <a:rPr lang="en-US" altLang="zh-CN"/>
              <a:t>I</a:t>
            </a:r>
            <a:r>
              <a:t>中的自旋变化</a:t>
            </a:r>
            <a:r>
              <a:t>与非惯性系</a:t>
            </a:r>
            <a:r>
              <a:rPr lang="en-US" altLang="zh-CN"/>
              <a:t>C</a:t>
            </a:r>
            <a:r>
              <a:t>的自旋变化</a:t>
            </a:r>
            <a:r>
              <a:t>存在如下关系</a:t>
            </a:r>
          </a:p>
          <a:p>
            <a:pPr marL="0" indent="0">
              <a:buNone/>
            </a:pPr>
            <a:r>
              <a:t>                        </a:t>
            </a:r>
          </a:p>
          <a:p/>
          <a:p/>
          <a:p>
            <a:r>
              <a:t>   为本征参考系</a:t>
            </a:r>
            <a:r>
              <a:rPr lang="en-US" altLang="zh-CN"/>
              <a:t>C</a:t>
            </a:r>
            <a:r>
              <a:t>或瞬时相对静止惯性系</a:t>
            </a:r>
            <a:r>
              <a:rPr lang="en-US" altLang="zh-CN"/>
              <a:t>I</a:t>
            </a:r>
            <a:r>
              <a:t>中的本征时间间隔，与实验室系的时间间隔</a:t>
            </a:r>
            <a:r>
              <a:rPr lang="en-US" altLang="zh-CN"/>
              <a:t>dt</a:t>
            </a:r>
            <a:r>
              <a:t>满足</a:t>
            </a:r>
          </a:p>
          <a:p/>
          <a:p>
            <a:r>
              <a:t>    为非惯性系</a:t>
            </a:r>
            <a:r>
              <a:rPr lang="en-US" altLang="zh-CN"/>
              <a:t>C</a:t>
            </a:r>
            <a:r>
              <a:t>较惯性</a:t>
            </a:r>
            <a:r>
              <a:rPr lang="en-US" altLang="zh-CN"/>
              <a:t>I</a:t>
            </a:r>
            <a:r>
              <a:t>转过的无穷小角度矢量</a:t>
            </a:r>
          </a:p>
        </p:txBody>
      </p:sp>
      <p:pic>
        <p:nvPicPr>
          <p:cNvPr id="12" name="图片 11"/>
          <p:cNvPicPr>
            <a:picLocks noChangeAspect="1"/>
          </p:cNvPicPr>
          <p:nvPr/>
        </p:nvPicPr>
        <p:blipFill>
          <a:blip r:embed="rId1"/>
          <a:stretch>
            <a:fillRect/>
          </a:stretch>
        </p:blipFill>
        <p:spPr>
          <a:xfrm>
            <a:off x="4334510" y="2882265"/>
            <a:ext cx="2628265" cy="902970"/>
          </a:xfrm>
          <a:prstGeom prst="rect">
            <a:avLst/>
          </a:prstGeom>
        </p:spPr>
      </p:pic>
      <p:pic>
        <p:nvPicPr>
          <p:cNvPr id="14" name="图片 13"/>
          <p:cNvPicPr>
            <a:picLocks noChangeAspect="1"/>
          </p:cNvPicPr>
          <p:nvPr/>
        </p:nvPicPr>
        <p:blipFill>
          <a:blip r:embed="rId2"/>
          <a:stretch>
            <a:fillRect/>
          </a:stretch>
        </p:blipFill>
        <p:spPr>
          <a:xfrm>
            <a:off x="994410" y="5202555"/>
            <a:ext cx="351790" cy="450850"/>
          </a:xfrm>
          <a:prstGeom prst="rect">
            <a:avLst/>
          </a:prstGeom>
        </p:spPr>
      </p:pic>
      <p:pic>
        <p:nvPicPr>
          <p:cNvPr id="15" name="图片 14"/>
          <p:cNvPicPr>
            <a:picLocks noChangeAspect="1"/>
          </p:cNvPicPr>
          <p:nvPr/>
        </p:nvPicPr>
        <p:blipFill>
          <a:blip r:embed="rId3"/>
          <a:stretch>
            <a:fillRect/>
          </a:stretch>
        </p:blipFill>
        <p:spPr>
          <a:xfrm>
            <a:off x="994410" y="4251325"/>
            <a:ext cx="408940" cy="335280"/>
          </a:xfrm>
          <a:prstGeom prst="rect">
            <a:avLst/>
          </a:prstGeom>
        </p:spPr>
      </p:pic>
      <p:pic>
        <p:nvPicPr>
          <p:cNvPr id="16" name="图片 15"/>
          <p:cNvPicPr>
            <a:picLocks noChangeAspect="1"/>
          </p:cNvPicPr>
          <p:nvPr/>
        </p:nvPicPr>
        <p:blipFill>
          <a:blip r:embed="rId4"/>
          <a:stretch>
            <a:fillRect/>
          </a:stretch>
        </p:blipFill>
        <p:spPr>
          <a:xfrm>
            <a:off x="4862830" y="4713605"/>
            <a:ext cx="1343660" cy="403225"/>
          </a:xfrm>
          <a:prstGeom prst="rect">
            <a:avLst/>
          </a:prstGeom>
        </p:spPr>
      </p:pic>
    </p:spTree>
    <p:custDataLst>
      <p:tags r:id="rId5"/>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内容占位符 6"/>
          <p:cNvSpPr/>
          <p:nvPr>
            <p:ph idx="1"/>
          </p:nvPr>
        </p:nvSpPr>
        <p:spPr>
          <a:xfrm>
            <a:off x="722700" y="786185"/>
            <a:ext cx="10969200" cy="4759200"/>
          </a:xfrm>
        </p:spPr>
        <p:txBody>
          <a:bodyPr/>
          <a:p>
            <a:r>
              <a:rPr lang="en-US" altLang="zh-CN">
                <a:sym typeface="+mn-ea"/>
              </a:rPr>
              <a:t> </a:t>
            </a:r>
            <a:r>
              <a:rPr>
                <a:sym typeface="+mn-ea"/>
              </a:rPr>
              <a:t>在实验室参考系</a:t>
            </a:r>
            <a:r>
              <a:rPr lang="en-US" altLang="zh-CN">
                <a:sym typeface="+mn-ea"/>
              </a:rPr>
              <a:t>L</a:t>
            </a:r>
            <a:r>
              <a:rPr>
                <a:sym typeface="+mn-ea"/>
              </a:rPr>
              <a:t>中，经过</a:t>
            </a:r>
            <a:r>
              <a:rPr lang="en-US" altLang="zh-CN">
                <a:sym typeface="+mn-ea"/>
              </a:rPr>
              <a:t>dt</a:t>
            </a:r>
            <a:r>
              <a:rPr>
                <a:sym typeface="+mn-ea"/>
              </a:rPr>
              <a:t>的时间，</a:t>
            </a:r>
            <a:r>
              <a:rPr>
                <a:sym typeface="+mn-ea"/>
              </a:rPr>
              <a:t>初始时刻旧的粒子本征参考系，旧速度矢量   相对于新速度矢量         ，有一个夹角dα,  </a:t>
            </a:r>
            <a:r>
              <a:rPr>
                <a:sym typeface="+mn-ea"/>
              </a:rPr>
              <a:t>                                                                                                                                              </a:t>
            </a:r>
            <a:endParaRPr lang="zh-CN" altLang="en-US"/>
          </a:p>
          <a:p>
            <a:pPr marL="0" indent="0">
              <a:buNone/>
            </a:pPr>
            <a:r>
              <a:rPr>
                <a:sym typeface="+mn-ea"/>
              </a:rPr>
              <a:t>                                      </a:t>
            </a:r>
            <a:endParaRPr>
              <a:sym typeface="+mn-ea"/>
            </a:endParaRPr>
          </a:p>
          <a:p>
            <a:pPr marL="0" indent="0">
              <a:buNone/>
            </a:pPr>
            <a:r>
              <a:rPr>
                <a:sym typeface="+mn-ea"/>
              </a:rPr>
              <a:t>   但是在运动的惯性参考系I中</a:t>
            </a:r>
            <a:r>
              <a:rPr>
                <a:sym typeface="+mn-ea"/>
              </a:rPr>
              <a:t>，相对论效应使得两个方向矢量转得都比在实验室参考系</a:t>
            </a:r>
            <a:r>
              <a:rPr lang="en-US" altLang="zh-CN">
                <a:sym typeface="+mn-ea"/>
              </a:rPr>
              <a:t>L</a:t>
            </a:r>
            <a:r>
              <a:rPr>
                <a:sym typeface="+mn-ea"/>
              </a:rPr>
              <a:t>中快γ倍，因而有</a:t>
            </a:r>
            <a:endParaRPr lang="zh-CN" altLang="en-US"/>
          </a:p>
          <a:p>
            <a:r>
              <a:rPr lang="zh-CN" altLang="en-US"/>
              <a:t>                                           </a:t>
            </a:r>
            <a:endParaRPr lang="zh-CN" altLang="en-US"/>
          </a:p>
          <a:p>
            <a:r>
              <a:rPr lang="zh-CN" altLang="en-US"/>
              <a:t>在令反常磁矩部分</a:t>
            </a:r>
            <a:r>
              <a:rPr lang="en-US" altLang="zh-CN"/>
              <a:t>a=</a:t>
            </a:r>
            <a:r>
              <a:t>（</a:t>
            </a:r>
            <a:r>
              <a:rPr lang="en-US" altLang="zh-CN"/>
              <a:t>g-2)/2</a:t>
            </a:r>
            <a:r>
              <a:t>，前面各式</a:t>
            </a:r>
            <a:r>
              <a:rPr lang="zh-CN" altLang="en-US"/>
              <a:t>带入可得到，</a:t>
            </a:r>
            <a:endParaRPr lang="zh-CN" altLang="en-US"/>
          </a:p>
          <a:p>
            <a:r>
              <a:rPr lang="zh-CN" altLang="en-US"/>
              <a:t>                       </a:t>
            </a:r>
            <a:endParaRPr lang="zh-CN" altLang="en-US"/>
          </a:p>
          <a:p>
            <a:pPr marL="0" indent="0">
              <a:buNone/>
            </a:pPr>
            <a:r>
              <a:rPr lang="zh-CN" altLang="en-US"/>
              <a:t>                                              </a:t>
            </a:r>
            <a:endParaRPr lang="zh-CN" altLang="en-US"/>
          </a:p>
        </p:txBody>
      </p:sp>
      <p:pic>
        <p:nvPicPr>
          <p:cNvPr id="15" name="图片 14"/>
          <p:cNvPicPr>
            <a:picLocks noChangeAspect="1"/>
          </p:cNvPicPr>
          <p:nvPr/>
        </p:nvPicPr>
        <p:blipFill>
          <a:blip r:embed="rId1"/>
          <a:stretch>
            <a:fillRect/>
          </a:stretch>
        </p:blipFill>
        <p:spPr>
          <a:xfrm>
            <a:off x="1819275" y="1191260"/>
            <a:ext cx="724535" cy="370840"/>
          </a:xfrm>
          <a:prstGeom prst="rect">
            <a:avLst/>
          </a:prstGeom>
        </p:spPr>
      </p:pic>
      <p:pic>
        <p:nvPicPr>
          <p:cNvPr id="17" name="图片 16"/>
          <p:cNvPicPr>
            <a:picLocks noChangeAspect="1"/>
          </p:cNvPicPr>
          <p:nvPr/>
        </p:nvPicPr>
        <p:blipFill>
          <a:blip r:embed="rId2"/>
          <a:stretch>
            <a:fillRect/>
          </a:stretch>
        </p:blipFill>
        <p:spPr>
          <a:xfrm>
            <a:off x="4501515" y="1419860"/>
            <a:ext cx="1910080" cy="751840"/>
          </a:xfrm>
          <a:prstGeom prst="rect">
            <a:avLst/>
          </a:prstGeom>
        </p:spPr>
      </p:pic>
      <p:pic>
        <p:nvPicPr>
          <p:cNvPr id="18" name="图片 17"/>
          <p:cNvPicPr>
            <a:picLocks noChangeAspect="1"/>
          </p:cNvPicPr>
          <p:nvPr/>
        </p:nvPicPr>
        <p:blipFill>
          <a:blip r:embed="rId3"/>
          <a:stretch>
            <a:fillRect/>
          </a:stretch>
        </p:blipFill>
        <p:spPr>
          <a:xfrm>
            <a:off x="4116070" y="2929890"/>
            <a:ext cx="3710305" cy="521335"/>
          </a:xfrm>
          <a:prstGeom prst="rect">
            <a:avLst/>
          </a:prstGeom>
        </p:spPr>
      </p:pic>
      <p:pic>
        <p:nvPicPr>
          <p:cNvPr id="19" name="图片 18"/>
          <p:cNvPicPr>
            <a:picLocks noChangeAspect="1"/>
          </p:cNvPicPr>
          <p:nvPr/>
        </p:nvPicPr>
        <p:blipFill>
          <a:blip r:embed="rId4"/>
          <a:stretch>
            <a:fillRect/>
          </a:stretch>
        </p:blipFill>
        <p:spPr>
          <a:xfrm>
            <a:off x="2153920" y="4203065"/>
            <a:ext cx="1310005" cy="840105"/>
          </a:xfrm>
          <a:prstGeom prst="rect">
            <a:avLst/>
          </a:prstGeom>
        </p:spPr>
      </p:pic>
      <p:pic>
        <p:nvPicPr>
          <p:cNvPr id="20" name="图片 19"/>
          <p:cNvPicPr>
            <a:picLocks noChangeAspect="1"/>
          </p:cNvPicPr>
          <p:nvPr/>
        </p:nvPicPr>
        <p:blipFill>
          <a:blip r:embed="rId5"/>
          <a:stretch>
            <a:fillRect/>
          </a:stretch>
        </p:blipFill>
        <p:spPr>
          <a:xfrm>
            <a:off x="3974465" y="4279265"/>
            <a:ext cx="6254115" cy="858520"/>
          </a:xfrm>
          <a:prstGeom prst="rect">
            <a:avLst/>
          </a:prstGeom>
        </p:spPr>
      </p:pic>
      <p:pic>
        <p:nvPicPr>
          <p:cNvPr id="4" name="图片 3"/>
          <p:cNvPicPr>
            <a:picLocks noChangeAspect="1"/>
          </p:cNvPicPr>
          <p:nvPr/>
        </p:nvPicPr>
        <p:blipFill>
          <a:blip r:embed="rId6"/>
          <a:stretch>
            <a:fillRect/>
          </a:stretch>
        </p:blipFill>
        <p:spPr>
          <a:xfrm>
            <a:off x="9902190" y="786130"/>
            <a:ext cx="201930" cy="405130"/>
          </a:xfrm>
          <a:prstGeom prst="rect">
            <a:avLst/>
          </a:prstGeom>
        </p:spPr>
      </p:pic>
    </p:spTree>
    <p:custDataLst>
      <p:tags r:id="rId7"/>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四维协变形式的</a:t>
            </a:r>
            <a:r>
              <a:rPr lang="en-US" altLang="zh-CN"/>
              <a:t>Thomas</a:t>
            </a:r>
            <a:r>
              <a:t>进动</a:t>
            </a:r>
            <a:r>
              <a:t>方程</a:t>
            </a:r>
          </a:p>
        </p:txBody>
      </p:sp>
      <p:sp>
        <p:nvSpPr>
          <p:cNvPr id="3" name="内容占位符 2"/>
          <p:cNvSpPr>
            <a:spLocks noGrp="1"/>
          </p:cNvSpPr>
          <p:nvPr>
            <p:ph idx="1"/>
          </p:nvPr>
        </p:nvSpPr>
        <p:spPr/>
        <p:txBody>
          <a:bodyPr/>
          <a:p>
            <a:r>
              <a:rPr lang="zh-CN" altLang="en-US"/>
              <a:t>约定四维闵氏空间的</a:t>
            </a:r>
            <a:r>
              <a:rPr lang="zh-CN" altLang="en-US"/>
              <a:t>度量张量为 </a:t>
            </a:r>
            <a:endParaRPr lang="zh-CN" altLang="en-US"/>
          </a:p>
          <a:p>
            <a:endParaRPr lang="zh-CN" altLang="en-US"/>
          </a:p>
          <a:p>
            <a:endParaRPr lang="zh-CN" altLang="en-US"/>
          </a:p>
          <a:p>
            <a:endParaRPr lang="zh-CN" altLang="en-US"/>
          </a:p>
          <a:p>
            <a:r>
              <a:rPr lang="zh-CN" altLang="en-US"/>
              <a:t>首先需要构造一个满足洛伦兹协变的四维矢量，利用四维速度              ，可以定义四维自旋矢量为                             ，易知其与四维速度的内积为</a:t>
            </a:r>
            <a:r>
              <a:rPr lang="en-US" altLang="zh-CN"/>
              <a:t>0</a:t>
            </a:r>
            <a:r>
              <a:t>，因而符合要求。</a:t>
            </a:r>
          </a:p>
          <a:p>
            <a:r>
              <a:t>  同时在瞬时相对静止参考系</a:t>
            </a:r>
            <a:r>
              <a:rPr lang="en-US" altLang="zh-CN"/>
              <a:t>I</a:t>
            </a:r>
            <a:r>
              <a:t>中</a:t>
            </a:r>
            <a:r>
              <a:rPr lang="en-US" altLang="zh-CN"/>
              <a:t>,</a:t>
            </a:r>
            <a:endParaRPr lang="zh-CN" altLang="en-US"/>
          </a:p>
          <a:p>
            <a:r>
              <a:rPr lang="zh-CN" altLang="en-US"/>
              <a:t>               </a:t>
            </a:r>
            <a:endParaRPr lang="zh-CN" altLang="en-US"/>
          </a:p>
        </p:txBody>
      </p:sp>
      <p:pic>
        <p:nvPicPr>
          <p:cNvPr id="4" name="图片 3"/>
          <p:cNvPicPr>
            <a:picLocks noChangeAspect="1"/>
          </p:cNvPicPr>
          <p:nvPr/>
        </p:nvPicPr>
        <p:blipFill>
          <a:blip r:embed="rId1"/>
          <a:stretch>
            <a:fillRect/>
          </a:stretch>
        </p:blipFill>
        <p:spPr>
          <a:xfrm>
            <a:off x="3972560" y="1958975"/>
            <a:ext cx="2520950" cy="1532255"/>
          </a:xfrm>
          <a:prstGeom prst="rect">
            <a:avLst/>
          </a:prstGeom>
        </p:spPr>
      </p:pic>
      <p:pic>
        <p:nvPicPr>
          <p:cNvPr id="5" name="图片 4"/>
          <p:cNvPicPr>
            <a:picLocks noChangeAspect="1"/>
          </p:cNvPicPr>
          <p:nvPr/>
        </p:nvPicPr>
        <p:blipFill>
          <a:blip r:embed="rId2"/>
          <a:stretch>
            <a:fillRect/>
          </a:stretch>
        </p:blipFill>
        <p:spPr>
          <a:xfrm>
            <a:off x="7630160" y="3491230"/>
            <a:ext cx="1144270" cy="374015"/>
          </a:xfrm>
          <a:prstGeom prst="rect">
            <a:avLst/>
          </a:prstGeom>
        </p:spPr>
      </p:pic>
      <p:pic>
        <p:nvPicPr>
          <p:cNvPr id="6" name="图片 5"/>
          <p:cNvPicPr>
            <a:picLocks noChangeAspect="1"/>
          </p:cNvPicPr>
          <p:nvPr/>
        </p:nvPicPr>
        <p:blipFill>
          <a:blip r:embed="rId3"/>
          <a:stretch>
            <a:fillRect/>
          </a:stretch>
        </p:blipFill>
        <p:spPr>
          <a:xfrm>
            <a:off x="1396365" y="3865245"/>
            <a:ext cx="2345055" cy="410845"/>
          </a:xfrm>
          <a:prstGeom prst="rect">
            <a:avLst/>
          </a:prstGeom>
        </p:spPr>
      </p:pic>
      <p:pic>
        <p:nvPicPr>
          <p:cNvPr id="7" name="图片 6"/>
          <p:cNvPicPr>
            <a:picLocks noChangeAspect="1"/>
          </p:cNvPicPr>
          <p:nvPr/>
        </p:nvPicPr>
        <p:blipFill>
          <a:blip r:embed="rId4"/>
          <a:stretch>
            <a:fillRect/>
          </a:stretch>
        </p:blipFill>
        <p:spPr>
          <a:xfrm>
            <a:off x="4503420" y="4276090"/>
            <a:ext cx="1067435" cy="539750"/>
          </a:xfrm>
          <a:prstGeom prst="rect">
            <a:avLst/>
          </a:prstGeom>
        </p:spPr>
      </p:pic>
    </p:spTree>
    <p:custDataLst>
      <p:tags r:id="rId5"/>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176"/>
</p:tagLst>
</file>

<file path=ppt/tags/tag81.xml><?xml version="1.0" encoding="utf-8"?>
<p:tagLst xmlns:p="http://schemas.openxmlformats.org/presentationml/2006/main">
  <p:tag name="KSO_WM_BEAUTIFY_FLAG" val="#wm#"/>
  <p:tag name="KSO_WM_TEMPLATE_CATEGORY" val="custom"/>
  <p:tag name="KSO_WM_TEMPLATE_INDEX" val="20205176"/>
</p:tagLst>
</file>

<file path=ppt/tags/tag82.xml><?xml version="1.0" encoding="utf-8"?>
<p:tagLst xmlns:p="http://schemas.openxmlformats.org/presentationml/2006/main">
  <p:tag name="KSO_WM_BEAUTIFY_FLAG" val="#wm#"/>
  <p:tag name="KSO_WM_TEMPLATE_CATEGORY" val="custom"/>
  <p:tag name="KSO_WM_TEMPLATE_INDEX" val="20205176"/>
</p:tagLst>
</file>

<file path=ppt/tags/tag83.xml><?xml version="1.0" encoding="utf-8"?>
<p:tagLst xmlns:p="http://schemas.openxmlformats.org/presentationml/2006/main">
  <p:tag name="KSO_WM_BEAUTIFY_FLAG" val="#wm#"/>
  <p:tag name="KSO_WM_TEMPLATE_CATEGORY" val="custom"/>
  <p:tag name="KSO_WM_TEMPLATE_INDEX" val="20205176"/>
</p:tagLst>
</file>

<file path=ppt/tags/tag84.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3357</Words>
  <Application>WPS 演示</Application>
  <PresentationFormat>宽屏</PresentationFormat>
  <Paragraphs>161</Paragraphs>
  <Slides>20</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6</vt:i4>
      </vt:variant>
      <vt:variant>
        <vt:lpstr>幻灯片标题</vt:lpstr>
      </vt:variant>
      <vt:variant>
        <vt:i4>20</vt:i4>
      </vt:variant>
    </vt:vector>
  </HeadingPairs>
  <TitlesOfParts>
    <vt:vector size="34" baseType="lpstr">
      <vt:lpstr>Arial</vt:lpstr>
      <vt:lpstr>宋体</vt:lpstr>
      <vt:lpstr>Wingdings</vt:lpstr>
      <vt:lpstr>微软雅黑</vt:lpstr>
      <vt:lpstr>Wingdings</vt:lpstr>
      <vt:lpstr>Arial Unicode MS</vt:lpstr>
      <vt:lpstr>Calibri</vt:lpstr>
      <vt:lpstr>Office 主题​​</vt:lpstr>
      <vt:lpstr>Equation.DSMT4</vt:lpstr>
      <vt:lpstr>Equation.DSMT4</vt:lpstr>
      <vt:lpstr>Equation.DSMT4</vt:lpstr>
      <vt:lpstr>Equation.DSMT4</vt:lpstr>
      <vt:lpstr>Equation.DSMT4</vt:lpstr>
      <vt:lpstr>Equation.DSMT4</vt:lpstr>
      <vt:lpstr>第一次学习会 2021.10.26</vt:lpstr>
      <vt:lpstr>                      学研计划概述</vt:lpstr>
      <vt:lpstr>                国外的研究案例</vt:lpstr>
      <vt:lpstr>          自旋动力学中的运动方程介绍</vt:lpstr>
      <vt:lpstr>1.Thomas-BMT进动方程</vt:lpstr>
      <vt:lpstr>三维形式的Thoma进动方程(后面都用高斯制)</vt:lpstr>
      <vt:lpstr>PowerPoint 演示文稿</vt:lpstr>
      <vt:lpstr>PowerPoint 演示文稿</vt:lpstr>
      <vt:lpstr>四维协变形式的Thomas进动方程</vt:lpstr>
      <vt:lpstr>PowerPoint 演示文稿</vt:lpstr>
      <vt:lpstr>PowerPoint 演示文稿</vt:lpstr>
      <vt:lpstr>PowerPoint 演示文稿</vt:lpstr>
      <vt:lpstr>2.Froissart-Stora 公式</vt:lpstr>
      <vt:lpstr>PowerPoint 演示文稿</vt:lpstr>
      <vt:lpstr>PowerPoint 演示文稿</vt:lpstr>
      <vt:lpstr>PowerPoint 演示文稿</vt:lpstr>
      <vt:lpstr>PowerPoint 演示文稿</vt:lpstr>
      <vt:lpstr>PowerPoint 演示文稿</vt:lpstr>
      <vt:lpstr>PowerPoint 演示文稿</vt:lpstr>
      <vt:lpstr>  感谢老师和同学的倾听！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坏兽养殖协会</cp:lastModifiedBy>
  <cp:revision>182</cp:revision>
  <dcterms:created xsi:type="dcterms:W3CDTF">2019-06-19T02:08:00Z</dcterms:created>
  <dcterms:modified xsi:type="dcterms:W3CDTF">2021-10-26T02:22:21Z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2052-11.1.0.9914</vt:lpwstr>
  </property>
</Properties>
</file>