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16"/>
  </p:notesMasterIdLst>
  <p:sldIdLst>
    <p:sldId id="267" r:id="rId3"/>
    <p:sldId id="257" r:id="rId4"/>
    <p:sldId id="268" r:id="rId5"/>
    <p:sldId id="276" r:id="rId6"/>
    <p:sldId id="275" r:id="rId7"/>
    <p:sldId id="270" r:id="rId8"/>
    <p:sldId id="277" r:id="rId9"/>
    <p:sldId id="282" r:id="rId10"/>
    <p:sldId id="280" r:id="rId11"/>
    <p:sldId id="283" r:id="rId12"/>
    <p:sldId id="284" r:id="rId13"/>
    <p:sldId id="281" r:id="rId14"/>
    <p:sldId id="27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31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E88BC-E0A3-4F32-A30A-E9D7AA2E652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CA5B-0BF6-49C1-85A6-5B0BF28AA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1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91E33-B9FE-4C94-BEC5-91B33F8E21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6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4CA5B-0BF6-49C1-85A6-5B0BF28AA9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D6CE2-DB4B-4932-9746-BA9FDE70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rebuchet MS" panose="020B060302020202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071E20-4F99-4545-A385-8F81C0787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EC236-1FA9-488B-B2DF-0EDD8C7D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353175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2E6A9147-78C9-47A1-A398-3C1ECD0013BC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E8DD7-01BA-47A5-93C8-E2E6BDB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8" name="Picture 2" descr="查看源图像">
            <a:extLst>
              <a:ext uri="{FF2B5EF4-FFF2-40B4-BE49-F238E27FC236}">
                <a16:creationId xmlns:a16="http://schemas.microsoft.com/office/drawing/2014/main" id="{CE8C6341-880E-4A6C-B03D-72E2FFA67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4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C6327-2C45-47EA-BFC2-08A8EBA7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DB98FE-716D-4ECA-BAB1-2F38E063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9D264-53B3-4327-BBCB-600D593E3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E8BBCB-18C6-42BD-9A5D-076F8E419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F5C9CF-7E77-4E53-AADE-9730AD112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B8EAAC-40D2-4948-951D-C8771BFB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4189-FC12-4D16-B199-25BD0EC4B867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5BB4C1-340E-4AC7-95B5-9CDC295C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62D90-0F60-4DDD-AA04-9D787903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70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D9F89-6D15-440D-BCF9-F9552470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035315-D4CA-4290-9CC0-694FA1E3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2876-DC0B-4887-9A96-B606DCD07431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428172-C9EC-45A5-9542-3303660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DE1068-AAD4-46A9-B29A-62C1C489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06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909AAB-6CE1-4672-AE84-838CD9A4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DBD2-EA5D-4B09-9E38-4C77EAD54647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43CB57-1468-49CA-8600-4CF96B35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7BBE51-6488-4A99-8A4E-3DFEB86C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4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D9C35-D9AE-461D-A4F9-04B601B1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87B73-4537-4772-B20C-296DC425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608160-FA10-450F-81E8-DA97A789E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99AFB5-094A-480F-9F7F-9711D58E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0A3D-A29B-40F5-8E74-6DBD39923F79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83DA3-FFF4-4A69-B7D8-5DD29EE1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D89ABA-CF29-4526-BE61-CA48D0BF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3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97519-5EDB-4180-8C81-F819B9B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9B87C2-0AFD-4077-B9B4-85AEFAA5C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9BAC43-AE53-4993-B6D2-0122363BF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51244D-9B9D-45DC-9C28-6824047A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A6D-9BDA-4DFC-8C49-2B02E0747BCE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DD49FB-A3B0-4B24-808A-C0EB14EA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64CF11-3607-488E-8443-33EB75AF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6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C694D-5007-4782-AE5E-87778594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4126E2-131D-406E-9537-9DFA8EA5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1E26F-E3E4-4080-ACF3-E2B0E95B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1E49-B8E2-4C9E-B4B9-5BCAF020C0D8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D92FA-EEC2-4293-AE60-6AB98068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0E3EA-B71E-4348-ACAB-245F5333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5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441674-2FFA-4A2B-880E-D789F1B62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9F501B-1C56-4FAD-986C-D3095AF18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3FFEB-0B59-43C5-8F47-8B373605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BC4C-4C89-41A0-A8E4-072678C5F858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B3D5DC-9B23-42EF-A914-9047E49A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21F126-0BDC-421F-98CC-814D46E5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7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D6CE2-DB4B-4932-9746-BA9FDE70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rebuchet MS" panose="020B060302020202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071E20-4F99-4545-A385-8F81C0787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EC236-1FA9-488B-B2DF-0EDD8C7D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353175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A91DB1AA-AE18-4811-817B-175613D8A8F9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E8DD7-01BA-47A5-93C8-E2E6BDB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8" name="Picture 2" descr="查看源图像">
            <a:extLst>
              <a:ext uri="{FF2B5EF4-FFF2-40B4-BE49-F238E27FC236}">
                <a16:creationId xmlns:a16="http://schemas.microsoft.com/office/drawing/2014/main" id="{CE8C6341-880E-4A6C-B03D-72E2FFA67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8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09135766-61F9-4651-A133-DDA06E0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9B6-37EB-4EEC-A354-F507DEE00BB6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3EF95940-2476-4E6A-BE3F-6096487A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268D2C2-95FC-4B27-9639-D9323F7A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45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6F8AD7D5-F130-47AB-8A21-D42CB7D6ECB7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6C1B577A-8E19-4661-9986-34DE56636F06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0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D4486220-1E45-4B09-9F5A-C3D547779110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96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F25B561F-1B78-4ECF-86D8-5078F57200DF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0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D47BE9F2-9F60-4987-AC42-C9414B994057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70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728DC838-B218-4B7A-8EF4-B0088796FFBE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7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3A7F3-DA8A-4FAD-A580-C1BBD9C4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57B898-714A-4AD2-BBCA-D309A388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0D93D-C35A-4C76-9EDF-DDCC1FD2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E707-82A8-4813-AB20-527DAFC488E7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3533F-BAAD-4320-89B3-678F931C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BE9DB-D743-47E5-944C-AE691FFE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714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DF2E0-1E2E-4537-92B0-72DB0A2C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EE801-EE1F-45CB-BD2B-0E2739D6C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FD1ACA-1F8A-4B81-93F0-AC1E924AB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710B90-49A8-474C-8A56-364644B0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2F82-A803-4E34-A118-2A7FF05AEABC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6ADE07-6AE5-4E7A-A088-108FE2E1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2B59B7-9A86-420F-A5C5-C63C12E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51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C6327-2C45-47EA-BFC2-08A8EBA7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DB98FE-716D-4ECA-BAB1-2F38E063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9D264-53B3-4327-BBCB-600D593E3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E8BBCB-18C6-42BD-9A5D-076F8E419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F5C9CF-7E77-4E53-AADE-9730AD112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B8EAAC-40D2-4948-951D-C8771BFB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F4A7-9669-4A9C-B8CC-FEADDACAAA2D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5BB4C1-340E-4AC7-95B5-9CDC295C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62D90-0F60-4DDD-AA04-9D787903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51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D9F89-6D15-440D-BCF9-F9552470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035315-D4CA-4290-9CC0-694FA1E3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F73C-B776-43C2-802B-8F7EEE23DD82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428172-C9EC-45A5-9542-3303660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DE1068-AAD4-46A9-B29A-62C1C489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54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909AAB-6CE1-4672-AE84-838CD9A4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9A34-82BF-471F-9186-7FAB20FC17F9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43CB57-1468-49CA-8600-4CF96B35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7BBE51-6488-4A99-8A4E-3DFEB86C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18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D9C35-D9AE-461D-A4F9-04B601B1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87B73-4537-4772-B20C-296DC425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608160-FA10-450F-81E8-DA97A789E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99AFB5-094A-480F-9F7F-9711D58E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DBC-B82D-438C-AAA0-4E728B238096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83DA3-FFF4-4A69-B7D8-5DD29EE1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D89ABA-CF29-4526-BE61-CA48D0BF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85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7BC00427-344F-43BD-8804-9A14CB1539AD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6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97519-5EDB-4180-8C81-F819B9B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9B87C2-0AFD-4077-B9B4-85AEFAA5C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9BAC43-AE53-4993-B6D2-0122363BF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51244D-9B9D-45DC-9C28-6824047A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2E05-33DE-4CBC-A788-EF152C486616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DD49FB-A3B0-4B24-808A-C0EB14EA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64CF11-3607-488E-8443-33EB75AF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757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C694D-5007-4782-AE5E-87778594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4126E2-131D-406E-9537-9DFA8EA5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1E26F-E3E4-4080-ACF3-E2B0E95B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9929-1FA7-47A1-9BDA-BA969D3EFE65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D92FA-EEC2-4293-AE60-6AB98068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0E3EA-B71E-4348-ACAB-245F5333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36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441674-2FFA-4A2B-880E-D789F1B62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9F501B-1C56-4FAD-986C-D3095AF18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3FFEB-0B59-43C5-8F47-8B373605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D7B-EC06-4CC9-8DDE-8868BA048A69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B3D5DC-9B23-42EF-A914-9047E49A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21F126-0BDC-421F-98CC-814D46E5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48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220E340C-2D69-4099-BE8B-9B16E410E35D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23966A8F-D61E-434B-B2F3-FEF205A1B82D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 algn="l"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3845B722-C690-4920-9F88-BA7B77951E09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2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65FA5-1AD3-4175-9B1A-568ACCF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>
            <a:normAutofit/>
          </a:bodyPr>
          <a:lstStyle>
            <a:lvl1pPr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766613-727F-4DA6-A5E8-536C1D5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005"/>
            <a:ext cx="10515600" cy="5182957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427E9C8-1817-4D60-9139-2811ECB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B611F7BD-BFD6-4F7D-A86F-143B9ADA533A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0EC2918-03B5-4AC1-9F89-9070035D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lang="zh-CN" altLang="en-US" sz="1200" kern="1200" dirty="0" smtClean="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‹#›</a:t>
            </a:fld>
            <a:r>
              <a:rPr dirty="0"/>
              <a:t> </a:t>
            </a:r>
          </a:p>
        </p:txBody>
      </p:sp>
      <p:pic>
        <p:nvPicPr>
          <p:cNvPr id="9" name="Picture 2" descr="查看源图像">
            <a:extLst>
              <a:ext uri="{FF2B5EF4-FFF2-40B4-BE49-F238E27FC236}">
                <a16:creationId xmlns:a16="http://schemas.microsoft.com/office/drawing/2014/main" id="{06EEAA4C-7505-4959-A517-0B109615E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4476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0E13B0-2DEF-4285-B89B-27FA9B36AF54}"/>
              </a:ext>
            </a:extLst>
          </p:cNvPr>
          <p:cNvCxnSpPr>
            <a:cxnSpLocks/>
          </p:cNvCxnSpPr>
          <p:nvPr userDrawn="1"/>
        </p:nvCxnSpPr>
        <p:spPr>
          <a:xfrm>
            <a:off x="792637" y="870675"/>
            <a:ext cx="105611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5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3A7F3-DA8A-4FAD-A580-C1BBD9C4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57B898-714A-4AD2-BBCA-D309A388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0D93D-C35A-4C76-9EDF-DDCC1FD2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8A9F-73F8-4DE9-BB84-C11043A890B3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3533F-BAAD-4320-89B3-678F931C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BE9DB-D743-47E5-944C-AE691FFE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9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DF2E0-1E2E-4537-92B0-72DB0A2C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EE801-EE1F-45CB-BD2B-0E2739D6C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FD1ACA-1F8A-4B81-93F0-AC1E924AB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710B90-49A8-474C-8A56-364644B0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88DB-91EE-48D3-B968-0A20677B3298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6ADE07-6AE5-4E7A-A088-108FE2E1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2B59B7-9A86-420F-A5C5-C63C12E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45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42B40C-9FD2-452F-A8B5-0414AF9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162843"/>
            <a:ext cx="10603522" cy="250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87D03A-49ED-4CB1-82E2-017EE00D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276" y="3801329"/>
            <a:ext cx="10603523" cy="105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2B6127-2CF3-4CBB-89EE-8B2A0262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5D65-437A-47FD-9E5B-189D72190B1D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0CA02D-9E34-4427-87CA-40F9621C5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56939-FE58-4414-B9C0-AB6818D4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5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42B40C-9FD2-452F-A8B5-0414AF9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162843"/>
            <a:ext cx="10603522" cy="250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87D03A-49ED-4CB1-82E2-017EE00D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276" y="3801329"/>
            <a:ext cx="10603523" cy="105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2B6127-2CF3-4CBB-89EE-8B2A0262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D404-EC5E-435E-B087-E3A65EE19960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0CA02D-9E34-4427-87CA-40F9621C5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56939-FE58-4414-B9C0-AB6818D4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3B4A-39A9-43E8-98C3-C91C123CC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17A93FE-B2CC-4F6E-8C33-D9FDD9556483}"/>
              </a:ext>
            </a:extLst>
          </p:cNvPr>
          <p:cNvSpPr txBox="1">
            <a:spLocks/>
          </p:cNvSpPr>
          <p:nvPr/>
        </p:nvSpPr>
        <p:spPr>
          <a:xfrm>
            <a:off x="1175423" y="1893455"/>
            <a:ext cx="9965989" cy="1328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HCAL with Scintillating Glass: </a:t>
            </a:r>
          </a:p>
          <a:p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first Geant4 simulation studies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860B79-51E6-42C5-8CA9-DDB3D60DDDF0}"/>
              </a:ext>
            </a:extLst>
          </p:cNvPr>
          <p:cNvSpPr txBox="1"/>
          <p:nvPr/>
        </p:nvSpPr>
        <p:spPr>
          <a:xfrm>
            <a:off x="3546409" y="3983964"/>
            <a:ext cx="522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Dejing</a:t>
            </a:r>
            <a:r>
              <a:rPr lang="en-US" altLang="zh-C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Du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Yong Liu,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Baohua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Qi</a:t>
            </a:r>
          </a:p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November 3, 2021</a:t>
            </a:r>
          </a:p>
          <a:p>
            <a:pPr algn="ctr"/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0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C3794-31D0-4BDB-B6B7-EEEEF2ED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Experimental results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1AE560-D180-45BD-8DC3-7F10B8D9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A10C-FC1B-444A-8F9E-2FFD65AAD8AC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0CC32D-5CBF-47DF-BA98-EDB011AB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191508-363A-4E13-92D8-A35791E4F9A1}"/>
              </a:ext>
            </a:extLst>
          </p:cNvPr>
          <p:cNvSpPr txBox="1"/>
          <p:nvPr/>
        </p:nvSpPr>
        <p:spPr>
          <a:xfrm>
            <a:off x="10162243" y="37360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Sen Qian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7343A1-59B1-41A9-86ED-A5BC5AC7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7" y="2224598"/>
            <a:ext cx="3797409" cy="26544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4362C9-0F0A-4A15-9D32-650489763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64" y="1144611"/>
            <a:ext cx="4325567" cy="22648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C44B6E-6465-4346-AE4F-6D04A9612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393" y="3603981"/>
            <a:ext cx="5097110" cy="2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C3794-31D0-4BDB-B6B7-EEEEF2ED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Experimental results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1AE560-D180-45BD-8DC3-7F10B8D9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A10C-FC1B-444A-8F9E-2FFD65AAD8AC}" type="datetime1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0CC32D-5CBF-47DF-BA98-EDB011AB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3B4A-39A9-43E8-98C3-C91C123CC37E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AD95D9-BBBC-40C4-8AF8-97D2BCC9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31" y="3139555"/>
            <a:ext cx="3966654" cy="26808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B2DF81-0074-4EF2-B242-F94E2A2D1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4" r="-297" b="13513"/>
          <a:stretch/>
        </p:blipFill>
        <p:spPr>
          <a:xfrm>
            <a:off x="2062384" y="1374843"/>
            <a:ext cx="2341003" cy="15564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CE6B60-E3C3-48D3-9AC1-1641CF377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948" y="1023916"/>
            <a:ext cx="4027251" cy="268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F6928B-61B2-43A0-8DCE-961F36951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948" y="3704743"/>
            <a:ext cx="4077712" cy="268082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B191508-363A-4E13-92D8-A35791E4F9A1}"/>
              </a:ext>
            </a:extLst>
          </p:cNvPr>
          <p:cNvSpPr txBox="1"/>
          <p:nvPr/>
        </p:nvSpPr>
        <p:spPr>
          <a:xfrm>
            <a:off x="9860687" y="287763"/>
            <a:ext cx="146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Zhehao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Hua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6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A22BC1-6D34-41FE-BC84-023E35BA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B881D-3CED-4F76-8ED2-36B8AB29986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2021/11/3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84DCF1-64E7-4E98-A7F2-DE31A87A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fld id="{F5FE3B4A-39A9-43E8-98C3-C91C123CC3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4AE7076-8170-4264-A3CB-28861316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7BBC71-D5F5-4A61-9591-8F85AEC3CB3E}"/>
              </a:ext>
            </a:extLst>
          </p:cNvPr>
          <p:cNvSpPr txBox="1"/>
          <p:nvPr/>
        </p:nvSpPr>
        <p:spPr>
          <a:xfrm>
            <a:off x="729315" y="855853"/>
            <a:ext cx="562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Primary particle: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1GeV muon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F88D26E-3474-4070-8DA5-53715FADB799}"/>
              </a:ext>
            </a:extLst>
          </p:cNvPr>
          <p:cNvGrpSpPr/>
          <p:nvPr/>
        </p:nvGrpSpPr>
        <p:grpSpPr>
          <a:xfrm>
            <a:off x="6046637" y="1325325"/>
            <a:ext cx="3961079" cy="2683209"/>
            <a:chOff x="1393533" y="1376047"/>
            <a:chExt cx="3961079" cy="255873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6850DDB-7AE3-4BA6-823A-4465221F0BA3}"/>
                </a:ext>
              </a:extLst>
            </p:cNvPr>
            <p:cNvGrpSpPr/>
            <p:nvPr/>
          </p:nvGrpSpPr>
          <p:grpSpPr>
            <a:xfrm>
              <a:off x="1393533" y="1376047"/>
              <a:ext cx="3961079" cy="2558733"/>
              <a:chOff x="651494" y="1594338"/>
              <a:chExt cx="5014863" cy="3669323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E8E05243-1B78-4E4D-9ADB-2CC84F62F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494" y="1594338"/>
                <a:ext cx="5014863" cy="3669323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8BDE9CD-22DF-41CB-BF29-4905214917E6}"/>
                  </a:ext>
                </a:extLst>
              </p:cNvPr>
              <p:cNvSpPr/>
              <p:nvPr/>
            </p:nvSpPr>
            <p:spPr>
              <a:xfrm>
                <a:off x="3670986" y="2976664"/>
                <a:ext cx="1995371" cy="20419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CF1626F-627A-4EC1-A913-89DF9A3A15BD}"/>
                </a:ext>
              </a:extLst>
            </p:cNvPr>
            <p:cNvSpPr/>
            <p:nvPr/>
          </p:nvSpPr>
          <p:spPr>
            <a:xfrm>
              <a:off x="2789141" y="2918992"/>
              <a:ext cx="2042807" cy="271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Light yield: 1000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/MeV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BD0440B-5841-440C-8BC4-FF59293B95D2}"/>
              </a:ext>
            </a:extLst>
          </p:cNvPr>
          <p:cNvGrpSpPr/>
          <p:nvPr/>
        </p:nvGrpSpPr>
        <p:grpSpPr>
          <a:xfrm>
            <a:off x="6061635" y="4010121"/>
            <a:ext cx="3961079" cy="2710775"/>
            <a:chOff x="1408588" y="3952509"/>
            <a:chExt cx="3961079" cy="27107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DBDA436-EA1B-43CD-A7CC-F70957143965}"/>
                </a:ext>
              </a:extLst>
            </p:cNvPr>
            <p:cNvGrpSpPr/>
            <p:nvPr/>
          </p:nvGrpSpPr>
          <p:grpSpPr>
            <a:xfrm>
              <a:off x="1408588" y="3952509"/>
              <a:ext cx="3961079" cy="2710775"/>
              <a:chOff x="6147164" y="1524000"/>
              <a:chExt cx="5118833" cy="3665889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C80C840-9F2A-4E98-916A-25757EA89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7164" y="1524000"/>
                <a:ext cx="5118833" cy="3665889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A6F0B42-FA4F-48C3-8ADA-BA51F93BF6AF}"/>
                  </a:ext>
                </a:extLst>
              </p:cNvPr>
              <p:cNvSpPr/>
              <p:nvPr/>
            </p:nvSpPr>
            <p:spPr>
              <a:xfrm>
                <a:off x="9251171" y="2924782"/>
                <a:ext cx="1995371" cy="20419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8388863-C134-4568-B08C-0FCC705F5A31}"/>
                </a:ext>
              </a:extLst>
            </p:cNvPr>
            <p:cNvSpPr/>
            <p:nvPr/>
          </p:nvSpPr>
          <p:spPr>
            <a:xfrm>
              <a:off x="2789140" y="5629763"/>
              <a:ext cx="2042807" cy="271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Light yield: 1000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/MeV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81286D6-8B7E-4475-9D50-412F494D7BE5}"/>
              </a:ext>
            </a:extLst>
          </p:cNvPr>
          <p:cNvGrpSpPr/>
          <p:nvPr/>
        </p:nvGrpSpPr>
        <p:grpSpPr>
          <a:xfrm>
            <a:off x="1243818" y="1324003"/>
            <a:ext cx="3913921" cy="2683209"/>
            <a:chOff x="6590933" y="1241734"/>
            <a:chExt cx="3961079" cy="271077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12F60C6-7275-4BE1-B844-89CFDAEEF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0933" y="1241734"/>
              <a:ext cx="3961079" cy="2710775"/>
            </a:xfrm>
            <a:prstGeom prst="rect">
              <a:avLst/>
            </a:prstGeom>
          </p:spPr>
        </p:pic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CE8CD069-F2FC-4A65-9211-28B41AFBEADB}"/>
                </a:ext>
              </a:extLst>
            </p:cNvPr>
            <p:cNvSpPr/>
            <p:nvPr/>
          </p:nvSpPr>
          <p:spPr>
            <a:xfrm>
              <a:off x="7999924" y="2879645"/>
              <a:ext cx="2042807" cy="271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Light yield: 125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/MeV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5D062F1-2042-45B8-B99D-6EB9E188BCDB}"/>
                </a:ext>
              </a:extLst>
            </p:cNvPr>
            <p:cNvSpPr/>
            <p:nvPr/>
          </p:nvSpPr>
          <p:spPr>
            <a:xfrm>
              <a:off x="8960878" y="2250807"/>
              <a:ext cx="1576079" cy="1423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E32DBB7-B265-40F5-8859-0C82FB44A824}"/>
              </a:ext>
            </a:extLst>
          </p:cNvPr>
          <p:cNvGrpSpPr/>
          <p:nvPr/>
        </p:nvGrpSpPr>
        <p:grpSpPr>
          <a:xfrm>
            <a:off x="1181784" y="4007212"/>
            <a:ext cx="3961079" cy="2688323"/>
            <a:chOff x="6575878" y="3942729"/>
            <a:chExt cx="3976134" cy="270830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1254551-DC9A-4240-AA3F-316062FE6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5878" y="3942729"/>
              <a:ext cx="3961079" cy="2708307"/>
            </a:xfrm>
            <a:prstGeom prst="rect">
              <a:avLst/>
            </a:prstGeom>
          </p:spPr>
        </p:pic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0FB30F81-B326-453E-BB9A-DFBCB34A383E}"/>
                </a:ext>
              </a:extLst>
            </p:cNvPr>
            <p:cNvSpPr/>
            <p:nvPr/>
          </p:nvSpPr>
          <p:spPr>
            <a:xfrm>
              <a:off x="8018834" y="5540137"/>
              <a:ext cx="2042807" cy="271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Light yield: 125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/MeV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1B753B-A8AD-486D-B636-E1184E31FFBA}"/>
                </a:ext>
              </a:extLst>
            </p:cNvPr>
            <p:cNvSpPr/>
            <p:nvPr/>
          </p:nvSpPr>
          <p:spPr>
            <a:xfrm>
              <a:off x="8975933" y="4982496"/>
              <a:ext cx="1576079" cy="1423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25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892E01-2D5D-4719-9B9F-D4C501A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DDA3-8818-49FF-94EB-87B34797398D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4D0EF4-EA08-4CD5-B45B-D14C72FB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 </a:t>
            </a:r>
            <a:fld id="{F5FE3B4A-39A9-43E8-98C3-C91C123CC37E}" type="slidenum">
              <a:rPr smtClean="0"/>
              <a:pPr/>
              <a:t>13</a:t>
            </a:fld>
            <a:r>
              <a:t> </a:t>
            </a:r>
            <a:endParaRPr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6021F0-4AB6-4530-92D9-1ABCD8CA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327" y="2363084"/>
            <a:ext cx="3926323" cy="28543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7CBF04-4978-4615-BF4D-799DA7EE0BC5}"/>
              </a:ext>
            </a:extLst>
          </p:cNvPr>
          <p:cNvSpPr txBox="1"/>
          <p:nvPr/>
        </p:nvSpPr>
        <p:spPr>
          <a:xfrm>
            <a:off x="716344" y="947086"/>
            <a:ext cx="562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Primary particle: 662k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gamma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yield: 1000 </a:t>
            </a:r>
            <a:r>
              <a:rPr lang="en-US" altLang="zh-CN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/MeV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530994-0A19-4175-92C0-FA893F47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" y="2372080"/>
            <a:ext cx="3926323" cy="28363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BFDC4A-715A-4C05-8E3B-11D9119E1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94" y="2314447"/>
            <a:ext cx="4064233" cy="2951641"/>
          </a:xfrm>
          <a:prstGeom prst="rect">
            <a:avLst/>
          </a:prstGeom>
        </p:spPr>
      </p:pic>
      <p:sp>
        <p:nvSpPr>
          <p:cNvPr id="10" name="标题 5">
            <a:extLst>
              <a:ext uri="{FF2B5EF4-FFF2-40B4-BE49-F238E27FC236}">
                <a16:creationId xmlns:a16="http://schemas.microsoft.com/office/drawing/2014/main" id="{4B73EBC7-13ED-44D3-9304-2741FF48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0821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3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A22BC1-6D34-41FE-BC84-023E35BA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56242-4FA5-4848-8BFE-2D7A17999F9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2021/11/3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84DCF1-64E7-4E98-A7F2-DE31A87A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F5FE3B4A-39A9-43E8-98C3-C91C123CC3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65FBBD8-0D43-4ECC-9F82-F883F59EC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5185" y="1510794"/>
                <a:ext cx="5233189" cy="9690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Transverse plane: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108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×108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60 longitudinal layers, each with</a:t>
                </a: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65FBBD8-0D43-4ECC-9F82-F883F59EC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185" y="1510794"/>
                <a:ext cx="5233189" cy="969092"/>
              </a:xfrm>
              <a:blipFill>
                <a:blip r:embed="rId2"/>
                <a:stretch>
                  <a:fillRect l="-2095" t="-14465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D4AE7076-8170-4264-A3CB-28861316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Scintillator HCAL: setup in Geant4 simulation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0AFB43CA-A111-45BB-A0B5-A914B5C92657}"/>
              </a:ext>
            </a:extLst>
          </p:cNvPr>
          <p:cNvSpPr txBox="1">
            <a:spLocks/>
          </p:cNvSpPr>
          <p:nvPr/>
        </p:nvSpPr>
        <p:spPr>
          <a:xfrm>
            <a:off x="1583225" y="2460401"/>
            <a:ext cx="4244920" cy="136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panose="02020603050405020304" pitchFamily="18" charset="0"/>
              <a:buChar char="-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Scintillator: 3mm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PCB: 2.1mm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Absorber (steel): 20mm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840AC59F-1DB7-4919-9130-5FBEF7D3C5F2}"/>
              </a:ext>
            </a:extLst>
          </p:cNvPr>
          <p:cNvSpPr txBox="1">
            <a:spLocks/>
          </p:cNvSpPr>
          <p:nvPr/>
        </p:nvSpPr>
        <p:spPr>
          <a:xfrm>
            <a:off x="838199" y="930509"/>
            <a:ext cx="4371109" cy="60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HCAL geometry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D5F0F789-1204-42EF-B3D5-62EF3B9B7788}"/>
              </a:ext>
            </a:extLst>
          </p:cNvPr>
          <p:cNvSpPr txBox="1">
            <a:spLocks/>
          </p:cNvSpPr>
          <p:nvPr/>
        </p:nvSpPr>
        <p:spPr>
          <a:xfrm>
            <a:off x="838199" y="3852990"/>
            <a:ext cx="3918527" cy="60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Scintillator materials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1">
                <a:extLst>
                  <a:ext uri="{FF2B5EF4-FFF2-40B4-BE49-F238E27FC236}">
                    <a16:creationId xmlns:a16="http://schemas.microsoft.com/office/drawing/2014/main" id="{912E8FF3-396E-4229-AFB6-2E5B38D141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185" y="4417645"/>
                <a:ext cx="10515600" cy="11864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Plastic scintillator (polystyrene) as baseline reference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Scintillating glass: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42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𝑆𝑖𝑂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𝐵𝑎𝐹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𝑁𝑎𝐹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𝐶𝑎𝐹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𝐺𝑑𝐹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𝑇𝑏𝐹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内容占位符 1">
                <a:extLst>
                  <a:ext uri="{FF2B5EF4-FFF2-40B4-BE49-F238E27FC236}">
                    <a16:creationId xmlns:a16="http://schemas.microsoft.com/office/drawing/2014/main" id="{912E8FF3-396E-4229-AFB6-2E5B38D14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85" y="4417645"/>
                <a:ext cx="10515600" cy="1186490"/>
              </a:xfrm>
              <a:prstGeom prst="rect">
                <a:avLst/>
              </a:prstGeom>
              <a:blipFill>
                <a:blip r:embed="rId3"/>
                <a:stretch>
                  <a:fillRect l="-870" t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FF45E61-07AC-4F92-952D-795143AA50F6}"/>
              </a:ext>
            </a:extLst>
          </p:cNvPr>
          <p:cNvSpPr txBox="1"/>
          <p:nvPr/>
        </p:nvSpPr>
        <p:spPr>
          <a:xfrm>
            <a:off x="5342536" y="5396520"/>
            <a:ext cx="653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References: https://doi.org/10.1016/j.jeurceramsoc.2021.05.064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FD722AE-DAE7-4E2C-82EE-BAB1BFBE0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327" y="1251887"/>
            <a:ext cx="4843869" cy="284006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E44CBFD-B458-4429-B847-9CF23EF13994}"/>
              </a:ext>
            </a:extLst>
          </p:cNvPr>
          <p:cNvSpPr txBox="1"/>
          <p:nvPr/>
        </p:nvSpPr>
        <p:spPr>
          <a:xfrm>
            <a:off x="10074791" y="2863446"/>
            <a:ext cx="101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GeV kaon0L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2927" y="5765852"/>
            <a:ext cx="495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Note: HCAL with 40 layers in CEPC CDR as baseline.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Hereby use 60 layers  to evaluate leakage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90DBF-66F0-49B3-95E6-39282140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10"/>
            <a:ext cx="10515600" cy="610821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HCAL with plastic scintillator tiles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55DF8D-EE70-4FF8-9CCC-5743B83C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858F-F4A7-4B38-AC0A-86B6441C40A2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A4A854-FA7E-4664-AECC-6F470283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3</a:t>
            </a:fld>
            <a:r>
              <a:rPr dirty="0"/>
              <a:t> 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1ED66B2-5441-43AA-B552-968082AB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83" y="922670"/>
            <a:ext cx="10562617" cy="1716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Impact of Birks’ constant for energy resolution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Birks’ law included, with the Birks’ constant kB=0.126mm/MeV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Incident particle: kaon0L (1-100GeV)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Threshold: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0MIP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A043BE9-9FC6-41C7-A75C-B1A0144A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02" y="2244107"/>
            <a:ext cx="5327416" cy="3880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1609" y="4792146"/>
            <a:ext cx="37089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Note: Birks’ law generally describes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quenching effects in the scintillating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materials: lower light emission due to</a:t>
            </a:r>
          </a:p>
          <a:p>
            <a:r>
              <a:rPr lang="en-US" dirty="0"/>
              <a:t>higher density of energy deposition. </a:t>
            </a:r>
          </a:p>
        </p:txBody>
      </p:sp>
    </p:spTree>
    <p:extLst>
      <p:ext uri="{BB962C8B-B14F-4D97-AF65-F5344CB8AC3E}">
        <p14:creationId xmlns:p14="http://schemas.microsoft.com/office/powerpoint/2010/main" val="194277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HCAL: plastic scintillator vs scintillating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382" y="1398627"/>
            <a:ext cx="6053127" cy="47712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Preliminary performance comparison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Scintillating glass: better hadronic energy resolution in low energy region (&lt;20GeV)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 that majority of hadrons in jets at CEPC are with low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 issue: constant term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be further understood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Could be due to the “non-compensation” effects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“Software compensation” technique is ready to be applied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2FD3-96FB-4D44-B9C0-20A88F7808C7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fld id="{F5FE3B4A-39A9-43E8-98C3-C91C123CC37E}" type="slidenum">
              <a:rPr smtClean="0"/>
              <a:pPr/>
              <a:t>4</a:t>
            </a:fld>
            <a:r>
              <a:rPr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65" y="1398627"/>
            <a:ext cx="5767017" cy="43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C31DDE-B81C-4BAC-B472-87FEC010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9E0D-523C-4B98-975A-31D9A35C156C}" type="datetime1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2021/11/3</a:t>
            </a:fld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24AC2F-BA4D-4B5C-8B86-F5E58A81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F5FE3B4A-39A9-43E8-98C3-C91C123CC37E}" type="slidenum">
              <a:rPr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345DBCF-D82E-4DE6-BF69-92FB4939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10"/>
            <a:ext cx="10515600" cy="610821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Plastic Scintillator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3393F88-13F3-428E-849F-3E29EEAF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83" y="922671"/>
            <a:ext cx="10562617" cy="1197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Impact of energy threshold to hadronic energy resolution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Energy threshold: 0MIP, 0.05MIP,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0.1MIP, 0.25MIP, 0.5MIP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Incident particle: kaon0L (1-100 GeV)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A78B7E7-E9EC-4A96-BBAD-B615AE23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13" y="2120630"/>
            <a:ext cx="5426276" cy="39862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2EC813-B49D-49C0-8078-6124F4300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82" y="2120630"/>
            <a:ext cx="5380207" cy="4009845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20A1A5C-D621-433E-AE3C-26A3692E16BB}"/>
              </a:ext>
            </a:extLst>
          </p:cNvPr>
          <p:cNvSpPr/>
          <p:nvPr/>
        </p:nvSpPr>
        <p:spPr>
          <a:xfrm>
            <a:off x="2691514" y="4565515"/>
            <a:ext cx="2496571" cy="4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Without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birks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’ constant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BEC2A95-5780-4D30-893E-63C6B40EB1CE}"/>
              </a:ext>
            </a:extLst>
          </p:cNvPr>
          <p:cNvSpPr/>
          <p:nvPr/>
        </p:nvSpPr>
        <p:spPr>
          <a:xfrm>
            <a:off x="8343285" y="4587474"/>
            <a:ext cx="2201498" cy="4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birks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’ constant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7C449-C7B8-4A5B-9C16-B2F94C5F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Scintillating Glass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108F7-652A-4B7C-87DF-8E7FC3FD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3308-4D28-4D19-97D9-60ED00EBE057}" type="datetime1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2021/11/3</a:t>
            </a:fld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478C32-F038-4F2A-ACF9-C2D7E7D2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F5FE3B4A-39A9-43E8-98C3-C91C123CC37E}" type="slidenum">
              <a:rPr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E1696BD-F256-4A96-8F17-A649864EC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225" y="909120"/>
                <a:ext cx="10569575" cy="15088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Impact of glass density to hadronic energy resolution</a:t>
                </a: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Density varying: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zh-CN" alt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Incident particle : kaon0L</a:t>
                </a: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Birks’ constant not included</a:t>
                </a:r>
              </a:p>
              <a:p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E1696BD-F256-4A96-8F17-A649864EC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225" y="909120"/>
                <a:ext cx="10569575" cy="1508868"/>
              </a:xfrm>
              <a:blipFill>
                <a:blip r:embed="rId2"/>
                <a:stretch>
                  <a:fillRect l="-923" t="-7661" b="-6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93E53F5-D287-4470-AB5D-3349C09EA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" t="8465" r="1467"/>
          <a:stretch/>
        </p:blipFill>
        <p:spPr>
          <a:xfrm>
            <a:off x="487686" y="2334629"/>
            <a:ext cx="5511405" cy="37734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E2F30C-1BA7-4967-B67D-80BECA7E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935" y="2334629"/>
            <a:ext cx="5464434" cy="3773413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9F9B8471-A431-4DD6-ABC2-10F589FC7D4E}"/>
              </a:ext>
            </a:extLst>
          </p:cNvPr>
          <p:cNvSpPr/>
          <p:nvPr/>
        </p:nvSpPr>
        <p:spPr>
          <a:xfrm>
            <a:off x="3009284" y="4793475"/>
            <a:ext cx="2597189" cy="4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Fitting range: 1-100GeV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4C9DC29-5437-4E16-9AF8-6865E04A4F27}"/>
              </a:ext>
            </a:extLst>
          </p:cNvPr>
          <p:cNvSpPr/>
          <p:nvPr/>
        </p:nvSpPr>
        <p:spPr>
          <a:xfrm>
            <a:off x="8471867" y="4796119"/>
            <a:ext cx="2881933" cy="4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Fitting range: 10-100GeV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and prospects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4006"/>
            <a:ext cx="10515600" cy="501886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novel concept of PFA HCAL with heavy scintillating glass tiles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Major motivations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Better hadronic energy resolution, especially in low energy regions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Higher density provides higher energy sampling fraction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Certain doping to enhance neutron capture: improve hadronic response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compact HCAL layout (given 4~5 nuclear interaction lengths in depth)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Geant4 full simulation established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studies show improvement of hadronic energy resolution with scintillating glass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Essential to guide R&amp;D activities of heavy scintillating glass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Key properties: components (doping), intrinsic light yield, transmission, density, emission, decay time,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B6D8-4F85-44E0-BC16-4B082EC15BE4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 </a:t>
            </a:r>
            <a:fld id="{F5FE3B4A-39A9-43E8-98C3-C91C123CC37E}" type="slidenum">
              <a:rPr smtClean="0"/>
              <a:pPr/>
              <a:t>7</a:t>
            </a:fld>
            <a: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33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892E01-2D5D-4719-9B9F-D4C501A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AED1-E330-4A6C-B07D-326DFED01ABE}" type="datetime1">
              <a:rPr lang="zh-CN" altLang="en-US" smtClean="0"/>
              <a:t>2021/11/3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4D0EF4-EA08-4CD5-B45B-D14C72FB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 </a:t>
            </a:r>
            <a:fld id="{F5FE3B4A-39A9-43E8-98C3-C91C123CC37E}" type="slidenum">
              <a:rPr smtClean="0"/>
              <a:pPr/>
              <a:t>8</a:t>
            </a:fld>
            <a:r>
              <a:t> </a:t>
            </a:r>
            <a:endParaRPr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F920F24-AF57-42B6-BE99-58830BB7776A}"/>
              </a:ext>
            </a:extLst>
          </p:cNvPr>
          <p:cNvSpPr txBox="1">
            <a:spLocks/>
          </p:cNvSpPr>
          <p:nvPr/>
        </p:nvSpPr>
        <p:spPr>
          <a:xfrm>
            <a:off x="1317612" y="2303214"/>
            <a:ext cx="9291539" cy="1328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Simulation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Single Scintillating Glass Tile </a:t>
            </a:r>
          </a:p>
        </p:txBody>
      </p:sp>
    </p:spTree>
    <p:extLst>
      <p:ext uri="{BB962C8B-B14F-4D97-AF65-F5344CB8AC3E}">
        <p14:creationId xmlns:p14="http://schemas.microsoft.com/office/powerpoint/2010/main" val="232885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A22BC1-6D34-41FE-BC84-023E35BA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382" y="6356350"/>
            <a:ext cx="125510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5B515-0BB6-4158-BE76-74F374F8AD9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2021/11/3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84DCF1-64E7-4E98-A7F2-DE31A87A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fld id="{F5FE3B4A-39A9-43E8-98C3-C91C123CC3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4AE7076-8170-4264-A3CB-28861316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Setup in Geant4 simulation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C1B1B8-D705-4F44-ADE4-0741ADF04450}"/>
              </a:ext>
            </a:extLst>
          </p:cNvPr>
          <p:cNvSpPr/>
          <p:nvPr/>
        </p:nvSpPr>
        <p:spPr>
          <a:xfrm>
            <a:off x="6869680" y="1200960"/>
            <a:ext cx="2133600" cy="19069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56298E-637B-42A0-9D68-59B1ABDB011F}"/>
              </a:ext>
            </a:extLst>
          </p:cNvPr>
          <p:cNvSpPr/>
          <p:nvPr/>
        </p:nvSpPr>
        <p:spPr>
          <a:xfrm rot="5400000">
            <a:off x="8324318" y="2118291"/>
            <a:ext cx="1445846" cy="722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97A674F-BDFA-4C63-AE00-727B8DD3CD0F}"/>
              </a:ext>
            </a:extLst>
          </p:cNvPr>
          <p:cNvSpPr/>
          <p:nvPr/>
        </p:nvSpPr>
        <p:spPr>
          <a:xfrm rot="5400000">
            <a:off x="8496258" y="2032324"/>
            <a:ext cx="1445846" cy="24422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5BD1781-BD3C-4270-ACE2-EC6D99012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5" b="3026"/>
          <a:stretch/>
        </p:blipFill>
        <p:spPr>
          <a:xfrm>
            <a:off x="10276206" y="1400577"/>
            <a:ext cx="1709056" cy="158824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78401EF-0B3E-4561-987B-D9A3DA013606}"/>
              </a:ext>
            </a:extLst>
          </p:cNvPr>
          <p:cNvSpPr txBox="1"/>
          <p:nvPr/>
        </p:nvSpPr>
        <p:spPr>
          <a:xfrm>
            <a:off x="839864" y="1136921"/>
            <a:ext cx="3299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Physical volume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15B4E5A-1459-4AE3-A05C-78774197F59C}"/>
              </a:ext>
            </a:extLst>
          </p:cNvPr>
          <p:cNvSpPr txBox="1"/>
          <p:nvPr/>
        </p:nvSpPr>
        <p:spPr>
          <a:xfrm>
            <a:off x="1132942" y="1615936"/>
            <a:ext cx="6076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Scintillating glass, Air gap, ESR wrapping,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Coupling agent: BC631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SiPM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50A44C4-A4A4-4C4A-A25B-9A846F3660A2}"/>
              </a:ext>
            </a:extLst>
          </p:cNvPr>
          <p:cNvSpPr txBox="1"/>
          <p:nvPr/>
        </p:nvSpPr>
        <p:spPr>
          <a:xfrm>
            <a:off x="813486" y="2858230"/>
            <a:ext cx="6002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Properties of  scintillating glass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D4316AC-8AB5-4096-AFC3-C40CDF63CAD0}"/>
                  </a:ext>
                </a:extLst>
              </p:cNvPr>
              <p:cNvSpPr txBox="1"/>
              <p:nvPr/>
            </p:nvSpPr>
            <p:spPr>
              <a:xfrm>
                <a:off x="1132942" y="3350673"/>
                <a:ext cx="73171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Component: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25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𝑆𝑖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−30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−15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𝐴𝑙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−29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𝐺𝑑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:1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𝐶𝑒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3+</m:t>
                        </m:r>
                      </m:sup>
                    </m:sSup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Density: 4.532 g/cm3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Refractive index: 1.65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Transmission: 74%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Emission peak: 394 nm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Light yield: 1000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ph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/MeV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D4316AC-8AB5-4096-AFC3-C40CDF63C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42" y="3350673"/>
                <a:ext cx="7317152" cy="2123658"/>
              </a:xfrm>
              <a:prstGeom prst="rect">
                <a:avLst/>
              </a:prstGeom>
              <a:blipFill>
                <a:blip r:embed="rId3"/>
                <a:stretch>
                  <a:fillRect l="-1000" t="-2011" b="-4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2583D16-4787-404B-8010-4595B1B3D07C}"/>
                  </a:ext>
                </a:extLst>
              </p:cNvPr>
              <p:cNvSpPr txBox="1"/>
              <p:nvPr/>
            </p:nvSpPr>
            <p:spPr>
              <a:xfrm>
                <a:off x="6947935" y="1849829"/>
                <a:ext cx="20056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Scintillating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gl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ass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1*1*1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2583D16-4787-404B-8010-4595B1B3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935" y="1849829"/>
                <a:ext cx="2005621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E168290-1DFB-455E-B97F-78AFCE6856A3}"/>
              </a:ext>
            </a:extLst>
          </p:cNvPr>
          <p:cNvCxnSpPr>
            <a:cxnSpLocks/>
          </p:cNvCxnSpPr>
          <p:nvPr/>
        </p:nvCxnSpPr>
        <p:spPr>
          <a:xfrm>
            <a:off x="9341294" y="1431513"/>
            <a:ext cx="27158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4769402F-D16E-4B7D-9694-512EAF349AB6}"/>
              </a:ext>
            </a:extLst>
          </p:cNvPr>
          <p:cNvCxnSpPr>
            <a:cxnSpLocks/>
          </p:cNvCxnSpPr>
          <p:nvPr/>
        </p:nvCxnSpPr>
        <p:spPr>
          <a:xfrm>
            <a:off x="9341294" y="2877360"/>
            <a:ext cx="27158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DD6FD784-5481-497C-B5A3-A2F99947133F}"/>
              </a:ext>
            </a:extLst>
          </p:cNvPr>
          <p:cNvCxnSpPr/>
          <p:nvPr/>
        </p:nvCxnSpPr>
        <p:spPr>
          <a:xfrm>
            <a:off x="9477087" y="1431513"/>
            <a:ext cx="0" cy="14458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5C10AAA3-AE1D-457F-AD9C-57664DBF4A76}"/>
              </a:ext>
            </a:extLst>
          </p:cNvPr>
          <p:cNvSpPr txBox="1"/>
          <p:nvPr/>
        </p:nvSpPr>
        <p:spPr>
          <a:xfrm>
            <a:off x="9450711" y="2033360"/>
            <a:ext cx="68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6mm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034B28A1-7CF0-45FD-B89D-22F8338EEC79}"/>
              </a:ext>
            </a:extLst>
          </p:cNvPr>
          <p:cNvCxnSpPr>
            <a:cxnSpLocks/>
          </p:cNvCxnSpPr>
          <p:nvPr/>
        </p:nvCxnSpPr>
        <p:spPr>
          <a:xfrm>
            <a:off x="9046873" y="2753073"/>
            <a:ext cx="158629" cy="486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2DBD6A0-AEE8-4542-A2BF-205C4F35F9A2}"/>
              </a:ext>
            </a:extLst>
          </p:cNvPr>
          <p:cNvCxnSpPr>
            <a:cxnSpLocks/>
          </p:cNvCxnSpPr>
          <p:nvPr/>
        </p:nvCxnSpPr>
        <p:spPr>
          <a:xfrm flipV="1">
            <a:off x="9154063" y="1166062"/>
            <a:ext cx="296648" cy="331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CCBBD64-4C95-4F65-9209-3DA16146EC04}"/>
              </a:ext>
            </a:extLst>
          </p:cNvPr>
          <p:cNvSpPr txBox="1"/>
          <p:nvPr/>
        </p:nvSpPr>
        <p:spPr>
          <a:xfrm>
            <a:off x="9444844" y="974125"/>
            <a:ext cx="68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SiPM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511F683-A122-4BEB-8557-90E78F118D96}"/>
              </a:ext>
            </a:extLst>
          </p:cNvPr>
          <p:cNvSpPr txBox="1"/>
          <p:nvPr/>
        </p:nvSpPr>
        <p:spPr>
          <a:xfrm>
            <a:off x="9201411" y="3085380"/>
            <a:ext cx="68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BC631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C3450E1-D5B4-4C26-BF17-F64FCD48E2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2997" r="4505" b="1675"/>
          <a:stretch/>
        </p:blipFill>
        <p:spPr>
          <a:xfrm>
            <a:off x="8500999" y="3964317"/>
            <a:ext cx="3459146" cy="19173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9B11B6-95D0-4406-A780-AB29F8B118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3870" r="4970" b="1545"/>
          <a:stretch/>
        </p:blipFill>
        <p:spPr>
          <a:xfrm>
            <a:off x="4816785" y="4044757"/>
            <a:ext cx="3252952" cy="187058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9138136-A4B0-4679-AD86-6A0B736A4B76}"/>
              </a:ext>
            </a:extLst>
          </p:cNvPr>
          <p:cNvCxnSpPr/>
          <p:nvPr/>
        </p:nvCxnSpPr>
        <p:spPr>
          <a:xfrm>
            <a:off x="5810656" y="2140084"/>
            <a:ext cx="9533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FCD39480-BAE5-4B16-8661-44F4484C30F3}"/>
              </a:ext>
            </a:extLst>
          </p:cNvPr>
          <p:cNvSpPr txBox="1"/>
          <p:nvPr/>
        </p:nvSpPr>
        <p:spPr>
          <a:xfrm>
            <a:off x="6068994" y="1865217"/>
            <a:ext cx="55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mu-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750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619</Words>
  <Application>Microsoft Office PowerPoint</Application>
  <PresentationFormat>宽屏</PresentationFormat>
  <Paragraphs>117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楷体</vt:lpstr>
      <vt:lpstr>Arial</vt:lpstr>
      <vt:lpstr>Calibri</vt:lpstr>
      <vt:lpstr>Cambria Math</vt:lpstr>
      <vt:lpstr>Times New Roman</vt:lpstr>
      <vt:lpstr>Trebuchet MS</vt:lpstr>
      <vt:lpstr>1_Office 主题​​</vt:lpstr>
      <vt:lpstr>2_Office 主题​​</vt:lpstr>
      <vt:lpstr>PowerPoint 演示文稿</vt:lpstr>
      <vt:lpstr>Scintillator HCAL: setup in Geant4 simulation</vt:lpstr>
      <vt:lpstr>HCAL with plastic scintillator tiles</vt:lpstr>
      <vt:lpstr>HCAL: plastic scintillator vs scintillating glass</vt:lpstr>
      <vt:lpstr>Plastic Scintillator</vt:lpstr>
      <vt:lpstr>Scintillating Glass</vt:lpstr>
      <vt:lpstr>Summary and prospects</vt:lpstr>
      <vt:lpstr>PowerPoint 演示文稿</vt:lpstr>
      <vt:lpstr>Setup in Geant4 simulation</vt:lpstr>
      <vt:lpstr>Experimental results</vt:lpstr>
      <vt:lpstr>Experimental results</vt:lpstr>
      <vt:lpstr>Simulation results</vt:lpstr>
      <vt:lpstr>Simulation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Du</dc:creator>
  <cp:lastModifiedBy>杜 德静</cp:lastModifiedBy>
  <cp:revision>65</cp:revision>
  <dcterms:created xsi:type="dcterms:W3CDTF">2021-10-26T09:12:03Z</dcterms:created>
  <dcterms:modified xsi:type="dcterms:W3CDTF">2021-11-03T00:49:22Z</dcterms:modified>
</cp:coreProperties>
</file>