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wmf" ContentType="image/x-wmf"/>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09" r:id="rId3"/>
    <p:sldId id="410" r:id="rId4"/>
    <p:sldId id="420" r:id="rId5"/>
    <p:sldId id="434" r:id="rId6"/>
    <p:sldId id="436" r:id="rId7"/>
    <p:sldId id="435" r:id="rId8"/>
    <p:sldId id="421" r:id="rId9"/>
    <p:sldId id="411" r:id="rId10"/>
    <p:sldId id="418" r:id="rId11"/>
    <p:sldId id="419" r:id="rId12"/>
    <p:sldId id="412" r:id="rId13"/>
    <p:sldId id="429" r:id="rId14"/>
    <p:sldId id="430" r:id="rId15"/>
    <p:sldId id="431" r:id="rId16"/>
    <p:sldId id="415"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079"/>
        <p:guide pos="3866"/>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7.wmf"/></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9" Type="http://schemas.openxmlformats.org/officeDocument/2006/relationships/image" Target="../media/image60.wmf"/><Relationship Id="rId8" Type="http://schemas.openxmlformats.org/officeDocument/2006/relationships/oleObject" Target="../embeddings/oleObject4.bin"/><Relationship Id="rId7" Type="http://schemas.openxmlformats.org/officeDocument/2006/relationships/image" Target="../media/image59.wmf"/><Relationship Id="rId6" Type="http://schemas.openxmlformats.org/officeDocument/2006/relationships/image" Target="../media/image58.wmf"/><Relationship Id="rId5" Type="http://schemas.openxmlformats.org/officeDocument/2006/relationships/image" Target="../media/image57.wmf"/><Relationship Id="rId4" Type="http://schemas.openxmlformats.org/officeDocument/2006/relationships/image" Target="../media/image56.wmf"/><Relationship Id="rId3" Type="http://schemas.openxmlformats.org/officeDocument/2006/relationships/image" Target="../media/image55.wmf"/><Relationship Id="rId2" Type="http://schemas.openxmlformats.org/officeDocument/2006/relationships/image" Target="../media/image54.wmf"/><Relationship Id="rId13" Type="http://schemas.openxmlformats.org/officeDocument/2006/relationships/vmlDrawing" Target="../drawings/vmlDrawing4.vml"/><Relationship Id="rId12" Type="http://schemas.openxmlformats.org/officeDocument/2006/relationships/slideLayout" Target="../slideLayouts/slideLayout2.xml"/><Relationship Id="rId11" Type="http://schemas.openxmlformats.org/officeDocument/2006/relationships/tags" Target="../tags/tag74.xml"/><Relationship Id="rId10" Type="http://schemas.openxmlformats.org/officeDocument/2006/relationships/image" Target="../media/image61.wmf"/><Relationship Id="rId1" Type="http://schemas.openxmlformats.org/officeDocument/2006/relationships/image" Target="../media/image53.wmf"/></Relationships>
</file>

<file path=ppt/slides/_rels/slide11.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75.xml"/><Relationship Id="rId7" Type="http://schemas.openxmlformats.org/officeDocument/2006/relationships/image" Target="../media/image68.wmf"/><Relationship Id="rId6" Type="http://schemas.openxmlformats.org/officeDocument/2006/relationships/image" Target="../media/image67.wmf"/><Relationship Id="rId5" Type="http://schemas.openxmlformats.org/officeDocument/2006/relationships/image" Target="../media/image66.wmf"/><Relationship Id="rId4" Type="http://schemas.openxmlformats.org/officeDocument/2006/relationships/image" Target="../media/image65.wmf"/><Relationship Id="rId3" Type="http://schemas.openxmlformats.org/officeDocument/2006/relationships/image" Target="../media/image64.wmf"/><Relationship Id="rId2" Type="http://schemas.openxmlformats.org/officeDocument/2006/relationships/image" Target="../media/image63.wmf"/><Relationship Id="rId1" Type="http://schemas.openxmlformats.org/officeDocument/2006/relationships/image" Target="../media/image62.wmf"/></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76.xml"/><Relationship Id="rId3" Type="http://schemas.openxmlformats.org/officeDocument/2006/relationships/image" Target="../media/image71.wmf"/><Relationship Id="rId2" Type="http://schemas.openxmlformats.org/officeDocument/2006/relationships/image" Target="../media/image70.wmf"/><Relationship Id="rId1" Type="http://schemas.openxmlformats.org/officeDocument/2006/relationships/image" Target="../media/image69.wmf"/></Relationships>
</file>

<file path=ppt/slides/_rels/slide13.xml.rels><?xml version="1.0" encoding="UTF-8" standalone="yes"?>
<Relationships xmlns="http://schemas.openxmlformats.org/package/2006/relationships"><Relationship Id="rId9" Type="http://schemas.openxmlformats.org/officeDocument/2006/relationships/image" Target="../media/image79.wmf"/><Relationship Id="rId8" Type="http://schemas.openxmlformats.org/officeDocument/2006/relationships/image" Target="../media/image78.wmf"/><Relationship Id="rId7" Type="http://schemas.openxmlformats.org/officeDocument/2006/relationships/image" Target="../media/image77.wmf"/><Relationship Id="rId6" Type="http://schemas.openxmlformats.org/officeDocument/2006/relationships/oleObject" Target="../embeddings/oleObject5.bin"/><Relationship Id="rId5" Type="http://schemas.openxmlformats.org/officeDocument/2006/relationships/image" Target="../media/image76.wmf"/><Relationship Id="rId4" Type="http://schemas.openxmlformats.org/officeDocument/2006/relationships/image" Target="../media/image75.wmf"/><Relationship Id="rId3" Type="http://schemas.openxmlformats.org/officeDocument/2006/relationships/image" Target="../media/image74.wmf"/><Relationship Id="rId2" Type="http://schemas.openxmlformats.org/officeDocument/2006/relationships/image" Target="../media/image73.wmf"/><Relationship Id="rId15" Type="http://schemas.openxmlformats.org/officeDocument/2006/relationships/vmlDrawing" Target="../drawings/vmlDrawing5.vml"/><Relationship Id="rId14" Type="http://schemas.openxmlformats.org/officeDocument/2006/relationships/slideLayout" Target="../slideLayouts/slideLayout2.xml"/><Relationship Id="rId13" Type="http://schemas.openxmlformats.org/officeDocument/2006/relationships/tags" Target="../tags/tag77.xml"/><Relationship Id="rId12" Type="http://schemas.openxmlformats.org/officeDocument/2006/relationships/image" Target="../media/image82.wmf"/><Relationship Id="rId11" Type="http://schemas.openxmlformats.org/officeDocument/2006/relationships/image" Target="../media/image81.wmf"/><Relationship Id="rId10" Type="http://schemas.openxmlformats.org/officeDocument/2006/relationships/image" Target="../media/image80.wmf"/><Relationship Id="rId1" Type="http://schemas.openxmlformats.org/officeDocument/2006/relationships/image" Target="../media/image72.wmf"/></Relationships>
</file>

<file path=ppt/slides/_rels/slide1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78.xml"/><Relationship Id="rId3" Type="http://schemas.openxmlformats.org/officeDocument/2006/relationships/image" Target="../media/image85.png"/><Relationship Id="rId2" Type="http://schemas.openxmlformats.org/officeDocument/2006/relationships/image" Target="../media/image84.wmf"/><Relationship Id="rId1" Type="http://schemas.openxmlformats.org/officeDocument/2006/relationships/image" Target="../media/image83.wmf"/></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67.xml"/><Relationship Id="rId6" Type="http://schemas.openxmlformats.org/officeDocument/2006/relationships/image" Target="../media/image6.wmf"/><Relationship Id="rId5" Type="http://schemas.openxmlformats.org/officeDocument/2006/relationships/image" Target="../media/image5.emf"/><Relationship Id="rId4" Type="http://schemas.openxmlformats.org/officeDocument/2006/relationships/image" Target="../media/image4.emf"/><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wmf"/></Relationships>
</file>

<file path=ppt/slides/_rels/slide4.xml.rels><?xml version="1.0" encoding="UTF-8" standalone="yes"?>
<Relationships xmlns="http://schemas.openxmlformats.org/package/2006/relationships"><Relationship Id="rId9" Type="http://schemas.openxmlformats.org/officeDocument/2006/relationships/vmlDrawing" Target="../drawings/vmlDrawing1.vml"/><Relationship Id="rId8" Type="http://schemas.openxmlformats.org/officeDocument/2006/relationships/slideLayout" Target="../slideLayouts/slideLayout2.xml"/><Relationship Id="rId7" Type="http://schemas.openxmlformats.org/officeDocument/2006/relationships/tags" Target="../tags/tag68.xml"/><Relationship Id="rId6" Type="http://schemas.openxmlformats.org/officeDocument/2006/relationships/image" Target="../media/image11.wmf"/><Relationship Id="rId5" Type="http://schemas.openxmlformats.org/officeDocument/2006/relationships/image" Target="../media/image10.emf"/><Relationship Id="rId4" Type="http://schemas.openxmlformats.org/officeDocument/2006/relationships/image" Target="../media/image9.wmf"/><Relationship Id="rId3" Type="http://schemas.openxmlformats.org/officeDocument/2006/relationships/image" Target="../media/image8.wmf"/><Relationship Id="rId2" Type="http://schemas.openxmlformats.org/officeDocument/2006/relationships/oleObject" Target="../embeddings/oleObject1.bin"/><Relationship Id="rId1"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69.xml"/><Relationship Id="rId6" Type="http://schemas.openxmlformats.org/officeDocument/2006/relationships/image" Target="../media/image17.emf"/><Relationship Id="rId5" Type="http://schemas.openxmlformats.org/officeDocument/2006/relationships/image" Target="../media/image16.wmf"/><Relationship Id="rId4" Type="http://schemas.openxmlformats.org/officeDocument/2006/relationships/image" Target="../media/image15.wmf"/><Relationship Id="rId3" Type="http://schemas.openxmlformats.org/officeDocument/2006/relationships/image" Target="../media/image14.wmf"/><Relationship Id="rId2" Type="http://schemas.openxmlformats.org/officeDocument/2006/relationships/image" Target="../media/image13.emf"/><Relationship Id="rId1" Type="http://schemas.openxmlformats.org/officeDocument/2006/relationships/image" Target="../media/image12.emf"/></Relationships>
</file>

<file path=ppt/slides/_rels/slide6.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70.xml"/><Relationship Id="rId5" Type="http://schemas.openxmlformats.org/officeDocument/2006/relationships/image" Target="../media/image22.wmf"/><Relationship Id="rId4" Type="http://schemas.openxmlformats.org/officeDocument/2006/relationships/image" Target="../media/image21.wmf"/><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slides/_rels/slide7.xml.rels><?xml version="1.0" encoding="UTF-8" standalone="yes"?>
<Relationships xmlns="http://schemas.openxmlformats.org/package/2006/relationships"><Relationship Id="rId9" Type="http://schemas.openxmlformats.org/officeDocument/2006/relationships/vmlDrawing" Target="../drawings/vmlDrawing2.vml"/><Relationship Id="rId8" Type="http://schemas.openxmlformats.org/officeDocument/2006/relationships/slideLayout" Target="../slideLayouts/slideLayout2.xml"/><Relationship Id="rId7" Type="http://schemas.openxmlformats.org/officeDocument/2006/relationships/tags" Target="../tags/tag71.xml"/><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oleObject" Target="../embeddings/oleObject2.bin"/><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slides/_rels/slide8.xml.rels><?xml version="1.0" encoding="UTF-8" standalone="yes"?>
<Relationships xmlns="http://schemas.openxmlformats.org/package/2006/relationships"><Relationship Id="rId9" Type="http://schemas.openxmlformats.org/officeDocument/2006/relationships/image" Target="../media/image35.wmf"/><Relationship Id="rId8" Type="http://schemas.openxmlformats.org/officeDocument/2006/relationships/image" Target="../media/image34.wmf"/><Relationship Id="rId7" Type="http://schemas.openxmlformats.org/officeDocument/2006/relationships/image" Target="../media/image33.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 Id="rId3" Type="http://schemas.openxmlformats.org/officeDocument/2006/relationships/image" Target="../media/image29.wmf"/><Relationship Id="rId2" Type="http://schemas.openxmlformats.org/officeDocument/2006/relationships/oleObject" Target="../embeddings/oleObject3.bin"/><Relationship Id="rId16" Type="http://schemas.openxmlformats.org/officeDocument/2006/relationships/vmlDrawing" Target="../drawings/vmlDrawing3.vml"/><Relationship Id="rId15" Type="http://schemas.openxmlformats.org/officeDocument/2006/relationships/slideLayout" Target="../slideLayouts/slideLayout2.xml"/><Relationship Id="rId14" Type="http://schemas.openxmlformats.org/officeDocument/2006/relationships/tags" Target="../tags/tag72.xml"/><Relationship Id="rId13" Type="http://schemas.openxmlformats.org/officeDocument/2006/relationships/image" Target="../media/image39.wmf"/><Relationship Id="rId12" Type="http://schemas.openxmlformats.org/officeDocument/2006/relationships/image" Target="../media/image38.wmf"/><Relationship Id="rId11" Type="http://schemas.openxmlformats.org/officeDocument/2006/relationships/image" Target="../media/image37.wmf"/><Relationship Id="rId10" Type="http://schemas.openxmlformats.org/officeDocument/2006/relationships/image" Target="../media/image36.wmf"/><Relationship Id="rId1" Type="http://schemas.openxmlformats.org/officeDocument/2006/relationships/image" Target="../media/image28.wmf"/></Relationships>
</file>

<file path=ppt/slides/_rels/slide9.xml.rels><?xml version="1.0" encoding="UTF-8" standalone="yes"?>
<Relationships xmlns="http://schemas.openxmlformats.org/package/2006/relationships"><Relationship Id="rId9" Type="http://schemas.openxmlformats.org/officeDocument/2006/relationships/image" Target="../media/image48.wmf"/><Relationship Id="rId8" Type="http://schemas.openxmlformats.org/officeDocument/2006/relationships/image" Target="../media/image47.wmf"/><Relationship Id="rId7" Type="http://schemas.openxmlformats.org/officeDocument/2006/relationships/image" Target="../media/image46.wmf"/><Relationship Id="rId6" Type="http://schemas.openxmlformats.org/officeDocument/2006/relationships/image" Target="../media/image45.wmf"/><Relationship Id="rId5" Type="http://schemas.openxmlformats.org/officeDocument/2006/relationships/image" Target="../media/image44.wmf"/><Relationship Id="rId4" Type="http://schemas.openxmlformats.org/officeDocument/2006/relationships/image" Target="../media/image43.wmf"/><Relationship Id="rId3" Type="http://schemas.openxmlformats.org/officeDocument/2006/relationships/image" Target="../media/image42.wmf"/><Relationship Id="rId2" Type="http://schemas.openxmlformats.org/officeDocument/2006/relationships/image" Target="../media/image41.wmf"/><Relationship Id="rId15" Type="http://schemas.openxmlformats.org/officeDocument/2006/relationships/slideLayout" Target="../slideLayouts/slideLayout2.xml"/><Relationship Id="rId14" Type="http://schemas.openxmlformats.org/officeDocument/2006/relationships/tags" Target="../tags/tag73.xml"/><Relationship Id="rId13" Type="http://schemas.openxmlformats.org/officeDocument/2006/relationships/image" Target="../media/image52.wmf"/><Relationship Id="rId12" Type="http://schemas.openxmlformats.org/officeDocument/2006/relationships/image" Target="../media/image51.wmf"/><Relationship Id="rId11" Type="http://schemas.openxmlformats.org/officeDocument/2006/relationships/image" Target="../media/image50.wmf"/><Relationship Id="rId10" Type="http://schemas.openxmlformats.org/officeDocument/2006/relationships/image" Target="../media/image49.wmf"/><Relationship Id="rId1" Type="http://schemas.openxmlformats.org/officeDocument/2006/relationships/image" Target="../media/image4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255270" y="398145"/>
            <a:ext cx="10742930" cy="3523615"/>
          </a:xfrm>
        </p:spPr>
        <p:txBody>
          <a:bodyPr>
            <a:normAutofit/>
          </a:bodyPr>
          <a:p>
            <a:r>
              <a:rPr lang="en-US" altLang="zh-CN"/>
              <a:t>Sokolov-Ternov</a:t>
            </a:r>
            <a:r>
              <a:rPr lang="zh-CN" altLang="en-US"/>
              <a:t>效应</a:t>
            </a:r>
            <a:br>
              <a:rPr lang="zh-CN" altLang="zh-CN"/>
            </a:br>
            <a:r>
              <a:rPr lang="zh-CN" altLang="zh-CN" sz="2000"/>
              <a:t>第二次自旋极化</a:t>
            </a:r>
            <a:r>
              <a:rPr lang="zh-CN" altLang="zh-CN" sz="2000"/>
              <a:t>学习会</a:t>
            </a:r>
            <a:endParaRPr lang="zh-CN" altLang="zh-CN" sz="2000"/>
          </a:p>
        </p:txBody>
      </p:sp>
      <p:sp>
        <p:nvSpPr>
          <p:cNvPr id="3" name="副标题 2"/>
          <p:cNvSpPr>
            <a:spLocks noGrp="1"/>
          </p:cNvSpPr>
          <p:nvPr>
            <p:ph type="subTitle" idx="1"/>
            <p:custDataLst>
              <p:tags r:id="rId2"/>
            </p:custDataLst>
          </p:nvPr>
        </p:nvSpPr>
        <p:spPr>
          <a:xfrm>
            <a:off x="1078785" y="4192860"/>
            <a:ext cx="9799200" cy="1472400"/>
          </a:xfrm>
        </p:spPr>
        <p:txBody>
          <a:bodyPr>
            <a:normAutofit lnSpcReduction="10000"/>
          </a:bodyPr>
          <a:p>
            <a:r>
              <a:rPr lang="zh-CN" altLang="en-US"/>
              <a:t>付泓瑾  研究生 </a:t>
            </a:r>
            <a:endParaRPr lang="zh-CN" altLang="en-US"/>
          </a:p>
          <a:p>
            <a:r>
              <a:rPr lang="zh-CN" altLang="en-US"/>
              <a:t>加速器中心物理组</a:t>
            </a:r>
            <a:endParaRPr lang="zh-CN" altLang="en-US"/>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08330" y="434340"/>
            <a:ext cx="10968990" cy="5967730"/>
          </a:xfrm>
        </p:spPr>
        <p:txBody>
          <a:bodyPr/>
          <a:p>
            <a:r>
              <a:rPr lang="zh-CN" altLang="en-US"/>
              <a:t>为计算中间两个</a:t>
            </a:r>
            <a:r>
              <a:rPr lang="zh-CN" altLang="en-US"/>
              <a:t>不对易的指数算符乘积</a:t>
            </a:r>
            <a:r>
              <a:rPr lang="zh-CN" altLang="en-US"/>
              <a:t>，构造算符</a:t>
            </a:r>
            <a:endParaRPr lang="zh-CN" altLang="en-US"/>
          </a:p>
          <a:p>
            <a:r>
              <a:rPr lang="zh-CN" altLang="en-US"/>
              <a:t>   </a:t>
            </a:r>
            <a:endParaRPr lang="zh-CN" altLang="en-US"/>
          </a:p>
          <a:p>
            <a:r>
              <a:rPr lang="zh-CN" altLang="en-US"/>
              <a:t>注意到      是时间平移算符，                          </a:t>
            </a:r>
            <a:r>
              <a:rPr lang="en-US" altLang="zh-CN"/>
              <a:t>,</a:t>
            </a:r>
            <a:r>
              <a:t>而</a:t>
            </a:r>
            <a:r>
              <a:rPr lang="zh-CN" altLang="en-US"/>
              <a:t>         </a:t>
            </a:r>
            <a:r>
              <a:rPr>
                <a:sym typeface="+mn-ea"/>
              </a:rPr>
              <a:t>是动量平移算符 </a:t>
            </a:r>
            <a:endParaRPr lang="zh-CN" altLang="en-US"/>
          </a:p>
          <a:p>
            <a:pPr marL="0" indent="0">
              <a:buNone/>
            </a:pPr>
            <a:r>
              <a:rPr lang="zh-CN" altLang="en-US"/>
              <a:t>   带入有</a:t>
            </a:r>
            <a:endParaRPr lang="zh-CN" altLang="en-US"/>
          </a:p>
          <a:p>
            <a:r>
              <a:rPr lang="zh-CN" altLang="en-US"/>
              <a:t>使用运动方程法求解     </a:t>
            </a:r>
            <a:r>
              <a:rPr lang="zh-CN" altLang="en-US"/>
              <a:t>，将所有算符换成对应的经典量，</a:t>
            </a:r>
            <a:endParaRPr lang="zh-CN" altLang="en-US"/>
          </a:p>
          <a:p>
            <a:r>
              <a:rPr lang="zh-CN" altLang="en-US"/>
              <a:t>再</a:t>
            </a:r>
            <a:r>
              <a:rPr lang="zh-CN" altLang="en-US"/>
              <a:t>对电子能量做一级近似，</a:t>
            </a:r>
            <a:endParaRPr lang="zh-CN" altLang="en-US"/>
          </a:p>
          <a:p>
            <a:endParaRPr lang="zh-CN" altLang="en-US"/>
          </a:p>
          <a:p>
            <a:r>
              <a:rPr lang="zh-CN" altLang="en-US"/>
              <a:t>可解出</a:t>
            </a:r>
            <a:endParaRPr lang="zh-CN" altLang="en-US"/>
          </a:p>
          <a:p>
            <a:endParaRPr lang="zh-CN" altLang="en-US"/>
          </a:p>
        </p:txBody>
      </p:sp>
      <p:pic>
        <p:nvPicPr>
          <p:cNvPr id="4" name="图片 3"/>
          <p:cNvPicPr>
            <a:picLocks noChangeAspect="1"/>
          </p:cNvPicPr>
          <p:nvPr/>
        </p:nvPicPr>
        <p:blipFill>
          <a:blip r:embed="rId1"/>
          <a:stretch>
            <a:fillRect/>
          </a:stretch>
        </p:blipFill>
        <p:spPr>
          <a:xfrm>
            <a:off x="3861435" y="837565"/>
            <a:ext cx="2922905" cy="571500"/>
          </a:xfrm>
          <a:prstGeom prst="rect">
            <a:avLst/>
          </a:prstGeom>
        </p:spPr>
      </p:pic>
      <p:pic>
        <p:nvPicPr>
          <p:cNvPr id="2" name="图片 1"/>
          <p:cNvPicPr>
            <a:picLocks noChangeAspect="1"/>
          </p:cNvPicPr>
          <p:nvPr/>
        </p:nvPicPr>
        <p:blipFill>
          <a:blip r:embed="rId2"/>
          <a:stretch>
            <a:fillRect/>
          </a:stretch>
        </p:blipFill>
        <p:spPr>
          <a:xfrm>
            <a:off x="1708150" y="1337310"/>
            <a:ext cx="418465" cy="490855"/>
          </a:xfrm>
          <a:prstGeom prst="rect">
            <a:avLst/>
          </a:prstGeom>
        </p:spPr>
      </p:pic>
      <p:pic>
        <p:nvPicPr>
          <p:cNvPr id="5" name="图片 4"/>
          <p:cNvPicPr>
            <a:picLocks noChangeAspect="1"/>
          </p:cNvPicPr>
          <p:nvPr/>
        </p:nvPicPr>
        <p:blipFill>
          <a:blip r:embed="rId3"/>
          <a:stretch>
            <a:fillRect/>
          </a:stretch>
        </p:blipFill>
        <p:spPr>
          <a:xfrm>
            <a:off x="4070350" y="1254125"/>
            <a:ext cx="2212340" cy="574040"/>
          </a:xfrm>
          <a:prstGeom prst="rect">
            <a:avLst/>
          </a:prstGeom>
        </p:spPr>
      </p:pic>
      <p:pic>
        <p:nvPicPr>
          <p:cNvPr id="6" name="图片 5"/>
          <p:cNvPicPr>
            <a:picLocks noChangeAspect="1"/>
          </p:cNvPicPr>
          <p:nvPr/>
        </p:nvPicPr>
        <p:blipFill>
          <a:blip r:embed="rId4"/>
          <a:stretch>
            <a:fillRect/>
          </a:stretch>
        </p:blipFill>
        <p:spPr>
          <a:xfrm>
            <a:off x="3147695" y="2432050"/>
            <a:ext cx="474980" cy="360680"/>
          </a:xfrm>
          <a:prstGeom prst="rect">
            <a:avLst/>
          </a:prstGeom>
        </p:spPr>
      </p:pic>
      <p:pic>
        <p:nvPicPr>
          <p:cNvPr id="8" name="图片 7"/>
          <p:cNvPicPr>
            <a:picLocks noChangeAspect="1"/>
          </p:cNvPicPr>
          <p:nvPr/>
        </p:nvPicPr>
        <p:blipFill>
          <a:blip r:embed="rId5"/>
          <a:stretch>
            <a:fillRect/>
          </a:stretch>
        </p:blipFill>
        <p:spPr>
          <a:xfrm>
            <a:off x="3622675" y="3994150"/>
            <a:ext cx="2435860" cy="676910"/>
          </a:xfrm>
          <a:prstGeom prst="rect">
            <a:avLst/>
          </a:prstGeom>
        </p:spPr>
      </p:pic>
      <p:pic>
        <p:nvPicPr>
          <p:cNvPr id="9" name="图片 8"/>
          <p:cNvPicPr>
            <a:picLocks noChangeAspect="1"/>
          </p:cNvPicPr>
          <p:nvPr/>
        </p:nvPicPr>
        <p:blipFill>
          <a:blip r:embed="rId6"/>
          <a:stretch>
            <a:fillRect/>
          </a:stretch>
        </p:blipFill>
        <p:spPr>
          <a:xfrm>
            <a:off x="2126615" y="3317240"/>
            <a:ext cx="3180715" cy="636905"/>
          </a:xfrm>
          <a:prstGeom prst="rect">
            <a:avLst/>
          </a:prstGeom>
        </p:spPr>
      </p:pic>
      <p:pic>
        <p:nvPicPr>
          <p:cNvPr id="10" name="图片 9"/>
          <p:cNvPicPr>
            <a:picLocks noChangeAspect="1"/>
          </p:cNvPicPr>
          <p:nvPr/>
        </p:nvPicPr>
        <p:blipFill>
          <a:blip r:embed="rId7"/>
          <a:stretch>
            <a:fillRect/>
          </a:stretch>
        </p:blipFill>
        <p:spPr>
          <a:xfrm>
            <a:off x="5807710" y="3422015"/>
            <a:ext cx="1527175" cy="427355"/>
          </a:xfrm>
          <a:prstGeom prst="rect">
            <a:avLst/>
          </a:prstGeom>
        </p:spPr>
      </p:pic>
      <p:graphicFrame>
        <p:nvGraphicFramePr>
          <p:cNvPr id="11" name="对象 10"/>
          <p:cNvGraphicFramePr/>
          <p:nvPr/>
        </p:nvGraphicFramePr>
        <p:xfrm>
          <a:off x="6631940" y="1373505"/>
          <a:ext cx="782955" cy="418465"/>
        </p:xfrm>
        <a:graphic>
          <a:graphicData uri="http://schemas.openxmlformats.org/presentationml/2006/ole">
            <mc:AlternateContent xmlns:mc="http://schemas.openxmlformats.org/markup-compatibility/2006">
              <mc:Choice xmlns:v="urn:schemas-microsoft-com:vml" Requires="v">
                <p:oleObj spid="_x0000_s12" name="" r:id="rId8" imgW="640715" imgH="419735" progId="Equation.DSMT4">
                  <p:embed/>
                </p:oleObj>
              </mc:Choice>
              <mc:Fallback>
                <p:oleObj name="" r:id="rId8" imgW="640715" imgH="419735" progId="Equation.DSMT4">
                  <p:embed/>
                  <p:pic>
                    <p:nvPicPr>
                      <p:cNvPr id="0" name="图片 11"/>
                      <p:cNvPicPr/>
                      <p:nvPr/>
                    </p:nvPicPr>
                    <p:blipFill>
                      <a:blip r:embed="rId9"/>
                      <a:stretch>
                        <a:fillRect/>
                      </a:stretch>
                    </p:blipFill>
                    <p:spPr>
                      <a:xfrm>
                        <a:off x="6631940" y="1373505"/>
                        <a:ext cx="782955" cy="418465"/>
                      </a:xfrm>
                      <a:prstGeom prst="rect">
                        <a:avLst/>
                      </a:prstGeom>
                    </p:spPr>
                  </p:pic>
                </p:oleObj>
              </mc:Fallback>
            </mc:AlternateContent>
          </a:graphicData>
        </a:graphic>
      </p:graphicFrame>
      <p:pic>
        <p:nvPicPr>
          <p:cNvPr id="13" name="图片 12"/>
          <p:cNvPicPr>
            <a:picLocks noChangeAspect="1"/>
          </p:cNvPicPr>
          <p:nvPr/>
        </p:nvPicPr>
        <p:blipFill>
          <a:blip r:embed="rId10"/>
          <a:stretch>
            <a:fillRect/>
          </a:stretch>
        </p:blipFill>
        <p:spPr>
          <a:xfrm>
            <a:off x="2096135" y="1791970"/>
            <a:ext cx="2578100" cy="603885"/>
          </a:xfrm>
          <a:prstGeom prst="rect">
            <a:avLst/>
          </a:prstGeom>
        </p:spPr>
      </p:pic>
    </p:spTree>
    <p:custDataLst>
      <p:tags r:id="rId1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08330" y="506095"/>
            <a:ext cx="10968990" cy="5743575"/>
          </a:xfrm>
        </p:spPr>
        <p:txBody>
          <a:bodyPr/>
          <a:p>
            <a:r>
              <a:rPr lang="zh-CN" altLang="en-US"/>
              <a:t>现在可以利用经典电动力学的结论将不同时刻</a:t>
            </a:r>
            <a:r>
              <a:rPr lang="zh-CN" altLang="en-US"/>
              <a:t>电子位矢的差用场量和电子动量表示了</a:t>
            </a:r>
            <a:endParaRPr lang="zh-CN" altLang="en-US"/>
          </a:p>
          <a:p>
            <a:endParaRPr lang="zh-CN" altLang="en-US"/>
          </a:p>
          <a:p>
            <a:r>
              <a:rPr lang="zh-CN" altLang="en-US"/>
              <a:t>对</a:t>
            </a:r>
            <a:r>
              <a:rPr lang="zh-CN" altLang="en-US">
                <a:latin typeface="微软雅黑" panose="020B0503020204020204" pitchFamily="34" charset="-122"/>
              </a:rPr>
              <a:t>τ</a:t>
            </a:r>
            <a:r>
              <a:rPr lang="zh-CN" altLang="en-US"/>
              <a:t>做级数展开并将各项保留相应的最低阶得到</a:t>
            </a:r>
            <a:endParaRPr lang="zh-CN" altLang="en-US"/>
          </a:p>
          <a:p>
            <a:r>
              <a:rPr lang="zh-CN" altLang="en-US"/>
              <a:t>               </a:t>
            </a:r>
            <a:endParaRPr lang="zh-CN" altLang="en-US"/>
          </a:p>
          <a:p>
            <a:r>
              <a:rPr lang="zh-CN" altLang="en-US"/>
              <a:t>其中  为        方向的单位矢量</a:t>
            </a:r>
            <a:r>
              <a:rPr lang="en-US" altLang="zh-CN"/>
              <a:t>,</a:t>
            </a:r>
            <a:r>
              <a:rPr lang="zh-CN" altLang="en-US"/>
              <a:t>         </a:t>
            </a:r>
            <a:endParaRPr lang="zh-CN" altLang="en-US"/>
          </a:p>
          <a:p>
            <a:r>
              <a:t>带入</a:t>
            </a:r>
            <a:r>
              <a:rPr>
                <a:cs typeface="Arial" panose="020B0604020202020204" pitchFamily="34" charset="0"/>
              </a:rPr>
              <a:t>α矩阵</a:t>
            </a:r>
            <a:r>
              <a:t>具体计算可到</a:t>
            </a:r>
          </a:p>
          <a:p>
            <a:r>
              <a:t>   </a:t>
            </a:r>
          </a:p>
        </p:txBody>
      </p:sp>
      <p:pic>
        <p:nvPicPr>
          <p:cNvPr id="4" name="图片 3"/>
          <p:cNvPicPr>
            <a:picLocks noChangeAspect="1"/>
          </p:cNvPicPr>
          <p:nvPr/>
        </p:nvPicPr>
        <p:blipFill>
          <a:blip r:embed="rId1"/>
          <a:stretch>
            <a:fillRect/>
          </a:stretch>
        </p:blipFill>
        <p:spPr>
          <a:xfrm>
            <a:off x="3316605" y="912495"/>
            <a:ext cx="4587240" cy="732155"/>
          </a:xfrm>
          <a:prstGeom prst="rect">
            <a:avLst/>
          </a:prstGeom>
        </p:spPr>
      </p:pic>
      <p:pic>
        <p:nvPicPr>
          <p:cNvPr id="5" name="图片 4"/>
          <p:cNvPicPr>
            <a:picLocks noChangeAspect="1"/>
          </p:cNvPicPr>
          <p:nvPr/>
        </p:nvPicPr>
        <p:blipFill>
          <a:blip r:embed="rId2"/>
          <a:stretch>
            <a:fillRect/>
          </a:stretch>
        </p:blipFill>
        <p:spPr>
          <a:xfrm>
            <a:off x="3316605" y="1845945"/>
            <a:ext cx="5076190" cy="640080"/>
          </a:xfrm>
          <a:prstGeom prst="rect">
            <a:avLst/>
          </a:prstGeom>
        </p:spPr>
      </p:pic>
      <p:pic>
        <p:nvPicPr>
          <p:cNvPr id="6" name="图片 5"/>
          <p:cNvPicPr>
            <a:picLocks noChangeAspect="1"/>
          </p:cNvPicPr>
          <p:nvPr/>
        </p:nvPicPr>
        <p:blipFill>
          <a:blip r:embed="rId3"/>
          <a:stretch>
            <a:fillRect/>
          </a:stretch>
        </p:blipFill>
        <p:spPr>
          <a:xfrm>
            <a:off x="1389380" y="2486025"/>
            <a:ext cx="224155" cy="379095"/>
          </a:xfrm>
          <a:prstGeom prst="rect">
            <a:avLst/>
          </a:prstGeom>
        </p:spPr>
      </p:pic>
      <p:pic>
        <p:nvPicPr>
          <p:cNvPr id="7" name="图片 6"/>
          <p:cNvPicPr>
            <a:picLocks noChangeAspect="1"/>
          </p:cNvPicPr>
          <p:nvPr/>
        </p:nvPicPr>
        <p:blipFill>
          <a:blip r:embed="rId4"/>
          <a:stretch>
            <a:fillRect/>
          </a:stretch>
        </p:blipFill>
        <p:spPr>
          <a:xfrm>
            <a:off x="1833880" y="2524125"/>
            <a:ext cx="654685" cy="335280"/>
          </a:xfrm>
          <a:prstGeom prst="rect">
            <a:avLst/>
          </a:prstGeom>
        </p:spPr>
      </p:pic>
      <p:pic>
        <p:nvPicPr>
          <p:cNvPr id="8" name="图片 7"/>
          <p:cNvPicPr>
            <a:picLocks noChangeAspect="1"/>
          </p:cNvPicPr>
          <p:nvPr/>
        </p:nvPicPr>
        <p:blipFill>
          <a:blip r:embed="rId5"/>
          <a:stretch>
            <a:fillRect/>
          </a:stretch>
        </p:blipFill>
        <p:spPr>
          <a:xfrm>
            <a:off x="1056640" y="3427095"/>
            <a:ext cx="3346450" cy="580390"/>
          </a:xfrm>
          <a:prstGeom prst="rect">
            <a:avLst/>
          </a:prstGeom>
        </p:spPr>
      </p:pic>
      <p:pic>
        <p:nvPicPr>
          <p:cNvPr id="9" name="图片 8"/>
          <p:cNvPicPr>
            <a:picLocks noChangeAspect="1"/>
          </p:cNvPicPr>
          <p:nvPr/>
        </p:nvPicPr>
        <p:blipFill>
          <a:blip r:embed="rId6"/>
          <a:stretch>
            <a:fillRect/>
          </a:stretch>
        </p:blipFill>
        <p:spPr>
          <a:xfrm>
            <a:off x="1389380" y="4074795"/>
            <a:ext cx="2742565" cy="775970"/>
          </a:xfrm>
          <a:prstGeom prst="rect">
            <a:avLst/>
          </a:prstGeom>
        </p:spPr>
      </p:pic>
      <p:pic>
        <p:nvPicPr>
          <p:cNvPr id="10" name="图片 9"/>
          <p:cNvPicPr>
            <a:picLocks noChangeAspect="1"/>
          </p:cNvPicPr>
          <p:nvPr/>
        </p:nvPicPr>
        <p:blipFill>
          <a:blip r:embed="rId7"/>
          <a:stretch>
            <a:fillRect/>
          </a:stretch>
        </p:blipFill>
        <p:spPr>
          <a:xfrm>
            <a:off x="5124450" y="4007485"/>
            <a:ext cx="4108450" cy="744220"/>
          </a:xfrm>
          <a:prstGeom prst="rect">
            <a:avLst/>
          </a:prstGeom>
        </p:spPr>
      </p:pic>
    </p:spTree>
    <p:custDataLst>
      <p:tags r:id="rId8"/>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08330" y="436245"/>
            <a:ext cx="10968990" cy="5813425"/>
          </a:xfrm>
        </p:spPr>
        <p:txBody>
          <a:bodyPr/>
          <a:p>
            <a:r>
              <a:rPr lang="zh-CN" altLang="en-US"/>
              <a:t>最后得到</a:t>
            </a:r>
            <a:endParaRPr lang="zh-CN" altLang="en-US"/>
          </a:p>
          <a:p>
            <a:endParaRPr lang="zh-CN" altLang="en-US"/>
          </a:p>
          <a:p>
            <a:endParaRPr lang="zh-CN" altLang="en-US"/>
          </a:p>
          <a:p>
            <a:endParaRPr lang="zh-CN" altLang="en-US"/>
          </a:p>
          <a:p>
            <a:pPr marL="0" indent="0">
              <a:buNone/>
            </a:pPr>
            <a:r>
              <a:rPr lang="zh-CN" altLang="en-US"/>
              <a:t>   而              正是电子的</a:t>
            </a:r>
            <a:r>
              <a:rPr lang="zh-CN" altLang="en-US"/>
              <a:t>极化密度矩阵</a:t>
            </a:r>
            <a:endParaRPr lang="zh-CN" altLang="en-US"/>
          </a:p>
          <a:p>
            <a:pPr marL="0" indent="0">
              <a:buNone/>
            </a:pPr>
            <a:endParaRPr lang="zh-CN" altLang="en-US"/>
          </a:p>
        </p:txBody>
      </p:sp>
      <p:pic>
        <p:nvPicPr>
          <p:cNvPr id="4" name="图片 3"/>
          <p:cNvPicPr>
            <a:picLocks noChangeAspect="1"/>
          </p:cNvPicPr>
          <p:nvPr/>
        </p:nvPicPr>
        <p:blipFill>
          <a:blip r:embed="rId1"/>
          <a:stretch>
            <a:fillRect/>
          </a:stretch>
        </p:blipFill>
        <p:spPr>
          <a:xfrm>
            <a:off x="1515745" y="993140"/>
            <a:ext cx="3812540" cy="579755"/>
          </a:xfrm>
          <a:prstGeom prst="rect">
            <a:avLst/>
          </a:prstGeom>
        </p:spPr>
      </p:pic>
      <p:pic>
        <p:nvPicPr>
          <p:cNvPr id="5" name="图片 4"/>
          <p:cNvPicPr>
            <a:picLocks noChangeAspect="1"/>
          </p:cNvPicPr>
          <p:nvPr/>
        </p:nvPicPr>
        <p:blipFill>
          <a:blip r:embed="rId2"/>
          <a:stretch>
            <a:fillRect/>
          </a:stretch>
        </p:blipFill>
        <p:spPr>
          <a:xfrm>
            <a:off x="1515745" y="1572895"/>
            <a:ext cx="8541385" cy="797560"/>
          </a:xfrm>
          <a:prstGeom prst="rect">
            <a:avLst/>
          </a:prstGeom>
        </p:spPr>
      </p:pic>
      <p:pic>
        <p:nvPicPr>
          <p:cNvPr id="6" name="图片 5"/>
          <p:cNvPicPr>
            <a:picLocks noChangeAspect="1"/>
          </p:cNvPicPr>
          <p:nvPr/>
        </p:nvPicPr>
        <p:blipFill>
          <a:blip r:embed="rId3"/>
          <a:stretch>
            <a:fillRect/>
          </a:stretch>
        </p:blipFill>
        <p:spPr>
          <a:xfrm>
            <a:off x="1200150" y="2370455"/>
            <a:ext cx="1120140" cy="553720"/>
          </a:xfrm>
          <a:prstGeom prst="rect">
            <a:avLst/>
          </a:prstGeom>
        </p:spPr>
      </p:pic>
    </p:spTree>
    <p:custDataLst>
      <p:tags r:id="rId4"/>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en-US" altLang="zh-CN"/>
              <a:t>3.</a:t>
            </a:r>
            <a:r>
              <a:t>定态的</a:t>
            </a:r>
            <a:r>
              <a:t>极化率</a:t>
            </a:r>
            <a:r>
              <a:rPr>
                <a:sym typeface="+mn-ea"/>
              </a:rPr>
              <a:t>（渐近极化率）</a:t>
            </a:r>
            <a:r>
              <a:t>导出</a:t>
            </a:r>
          </a:p>
        </p:txBody>
      </p:sp>
      <p:sp>
        <p:nvSpPr>
          <p:cNvPr id="3" name="内容占位符 2"/>
          <p:cNvSpPr>
            <a:spLocks noGrp="1"/>
          </p:cNvSpPr>
          <p:nvPr>
            <p:ph idx="1"/>
          </p:nvPr>
        </p:nvSpPr>
        <p:spPr>
          <a:xfrm>
            <a:off x="608330" y="1313180"/>
            <a:ext cx="10968990" cy="4936490"/>
          </a:xfrm>
        </p:spPr>
        <p:txBody>
          <a:bodyPr>
            <a:normAutofit lnSpcReduction="20000"/>
          </a:bodyPr>
          <a:p>
            <a:r>
              <a:rPr lang="zh-CN" altLang="en-US"/>
              <a:t>令                  且</a:t>
            </a:r>
            <a:endParaRPr lang="zh-CN" altLang="en-US"/>
          </a:p>
          <a:p>
            <a:r>
              <a:rPr lang="zh-CN" altLang="en-US"/>
              <a:t>带入有</a:t>
            </a:r>
            <a:endParaRPr lang="zh-CN" altLang="en-US"/>
          </a:p>
          <a:p>
            <a:r>
              <a:t>对所有光子的极化</a:t>
            </a:r>
            <a:r>
              <a:t>求和，</a:t>
            </a:r>
          </a:p>
          <a:p/>
          <a:p>
            <a:r>
              <a:t>假定        </a:t>
            </a:r>
            <a:r>
              <a:rPr lang="en-US" altLang="zh-CN"/>
              <a:t>,</a:t>
            </a:r>
            <a:r>
              <a:t>可</a:t>
            </a:r>
            <a:r>
              <a:t>取</a:t>
            </a:r>
            <a:r>
              <a:t>近似，</a:t>
            </a:r>
          </a:p>
          <a:p>
            <a:pPr marL="0" indent="0">
              <a:buNone/>
            </a:pPr>
            <a:r>
              <a:t> </a:t>
            </a:r>
          </a:p>
          <a:p>
            <a:r>
              <a:t>完成对</a:t>
            </a:r>
            <a:r>
              <a:rPr lang="en-US" altLang="zh-CN"/>
              <a:t>k</a:t>
            </a:r>
            <a:r>
              <a:t>积分后再</a:t>
            </a:r>
            <a:r>
              <a:t>作变量代换               ，并在复平面下方补加等于</a:t>
            </a:r>
            <a:r>
              <a:rPr lang="en-US" altLang="zh-CN"/>
              <a:t>0</a:t>
            </a:r>
            <a:r>
              <a:t>的无穷大半圆的积分，</a:t>
            </a:r>
            <a:r>
              <a:rPr>
                <a:cs typeface="Arial" panose="020B0604020202020204" pitchFamily="34" charset="0"/>
              </a:rPr>
              <a:t>α为精细结构常数</a:t>
            </a:r>
            <a:r>
              <a:t>    </a:t>
            </a:r>
          </a:p>
          <a:p>
            <a:pPr marL="0" indent="0">
              <a:buNone/>
            </a:pPr>
            <a:r>
              <a:t>   </a:t>
            </a:r>
          </a:p>
          <a:p>
            <a:pPr marL="0" indent="0">
              <a:buNone/>
            </a:pPr>
          </a:p>
          <a:p>
            <a:pPr marL="0" indent="0">
              <a:buNone/>
            </a:pPr>
            <a:r>
              <a:t>   最后算出单位时间跃迁概率</a:t>
            </a:r>
            <a:r>
              <a:t>   </a:t>
            </a:r>
          </a:p>
        </p:txBody>
      </p:sp>
      <p:pic>
        <p:nvPicPr>
          <p:cNvPr id="5" name="图片 4"/>
          <p:cNvPicPr>
            <a:picLocks noChangeAspect="1"/>
          </p:cNvPicPr>
          <p:nvPr/>
        </p:nvPicPr>
        <p:blipFill>
          <a:blip r:embed="rId1"/>
          <a:stretch>
            <a:fillRect/>
          </a:stretch>
        </p:blipFill>
        <p:spPr>
          <a:xfrm>
            <a:off x="1126490" y="1297940"/>
            <a:ext cx="1559560" cy="495300"/>
          </a:xfrm>
          <a:prstGeom prst="rect">
            <a:avLst/>
          </a:prstGeom>
        </p:spPr>
      </p:pic>
      <p:pic>
        <p:nvPicPr>
          <p:cNvPr id="6" name="图片 5"/>
          <p:cNvPicPr>
            <a:picLocks noChangeAspect="1"/>
          </p:cNvPicPr>
          <p:nvPr/>
        </p:nvPicPr>
        <p:blipFill>
          <a:blip r:embed="rId2"/>
          <a:stretch>
            <a:fillRect/>
          </a:stretch>
        </p:blipFill>
        <p:spPr>
          <a:xfrm>
            <a:off x="2948305" y="1329055"/>
            <a:ext cx="584200" cy="464185"/>
          </a:xfrm>
          <a:prstGeom prst="rect">
            <a:avLst/>
          </a:prstGeom>
        </p:spPr>
      </p:pic>
      <p:pic>
        <p:nvPicPr>
          <p:cNvPr id="7" name="图片 6"/>
          <p:cNvPicPr>
            <a:picLocks noChangeAspect="1"/>
          </p:cNvPicPr>
          <p:nvPr/>
        </p:nvPicPr>
        <p:blipFill>
          <a:blip r:embed="rId3"/>
          <a:stretch>
            <a:fillRect/>
          </a:stretch>
        </p:blipFill>
        <p:spPr>
          <a:xfrm>
            <a:off x="1722120" y="1727200"/>
            <a:ext cx="7432040" cy="575310"/>
          </a:xfrm>
          <a:prstGeom prst="rect">
            <a:avLst/>
          </a:prstGeom>
        </p:spPr>
      </p:pic>
      <p:pic>
        <p:nvPicPr>
          <p:cNvPr id="8" name="图片 7"/>
          <p:cNvPicPr>
            <a:picLocks noChangeAspect="1"/>
          </p:cNvPicPr>
          <p:nvPr/>
        </p:nvPicPr>
        <p:blipFill>
          <a:blip r:embed="rId4"/>
          <a:stretch>
            <a:fillRect/>
          </a:stretch>
        </p:blipFill>
        <p:spPr>
          <a:xfrm>
            <a:off x="680085" y="2512695"/>
            <a:ext cx="10984230" cy="669290"/>
          </a:xfrm>
          <a:prstGeom prst="rect">
            <a:avLst/>
          </a:prstGeom>
        </p:spPr>
      </p:pic>
      <p:pic>
        <p:nvPicPr>
          <p:cNvPr id="9" name="图片 8"/>
          <p:cNvPicPr>
            <a:picLocks noChangeAspect="1"/>
          </p:cNvPicPr>
          <p:nvPr/>
        </p:nvPicPr>
        <p:blipFill>
          <a:blip r:embed="rId5"/>
          <a:stretch>
            <a:fillRect/>
          </a:stretch>
        </p:blipFill>
        <p:spPr>
          <a:xfrm>
            <a:off x="1421130" y="3076575"/>
            <a:ext cx="627380" cy="321945"/>
          </a:xfrm>
          <a:prstGeom prst="rect">
            <a:avLst/>
          </a:prstGeom>
        </p:spPr>
      </p:pic>
      <p:graphicFrame>
        <p:nvGraphicFramePr>
          <p:cNvPr id="11" name="对象 10"/>
          <p:cNvGraphicFramePr/>
          <p:nvPr/>
        </p:nvGraphicFramePr>
        <p:xfrm>
          <a:off x="774065" y="3345815"/>
          <a:ext cx="2860675" cy="606425"/>
        </p:xfrm>
        <a:graphic>
          <a:graphicData uri="http://schemas.openxmlformats.org/presentationml/2006/ole">
            <mc:AlternateContent xmlns:mc="http://schemas.openxmlformats.org/markup-compatibility/2006">
              <mc:Choice xmlns:v="urn:schemas-microsoft-com:vml" Requires="v">
                <p:oleObj spid="_x0000_s12" name="" r:id="rId6" imgW="2359025" imgH="593090" progId="Equation.DSMT4">
                  <p:embed/>
                </p:oleObj>
              </mc:Choice>
              <mc:Fallback>
                <p:oleObj name="" r:id="rId6" imgW="2359025" imgH="593090" progId="Equation.DSMT4">
                  <p:embed/>
                  <p:pic>
                    <p:nvPicPr>
                      <p:cNvPr id="0" name="图片 11"/>
                      <p:cNvPicPr/>
                      <p:nvPr/>
                    </p:nvPicPr>
                    <p:blipFill>
                      <a:blip r:embed="rId7"/>
                      <a:stretch>
                        <a:fillRect/>
                      </a:stretch>
                    </p:blipFill>
                    <p:spPr>
                      <a:xfrm>
                        <a:off x="774065" y="3345815"/>
                        <a:ext cx="2860675" cy="606425"/>
                      </a:xfrm>
                      <a:prstGeom prst="rect">
                        <a:avLst/>
                      </a:prstGeom>
                    </p:spPr>
                  </p:pic>
                </p:oleObj>
              </mc:Fallback>
            </mc:AlternateContent>
          </a:graphicData>
        </a:graphic>
      </p:graphicFrame>
      <p:pic>
        <p:nvPicPr>
          <p:cNvPr id="13" name="图片 12"/>
          <p:cNvPicPr>
            <a:picLocks noChangeAspect="1"/>
          </p:cNvPicPr>
          <p:nvPr/>
        </p:nvPicPr>
        <p:blipFill>
          <a:blip r:embed="rId8"/>
          <a:stretch>
            <a:fillRect/>
          </a:stretch>
        </p:blipFill>
        <p:spPr>
          <a:xfrm>
            <a:off x="3757930" y="3345815"/>
            <a:ext cx="2380615" cy="605790"/>
          </a:xfrm>
          <a:prstGeom prst="rect">
            <a:avLst/>
          </a:prstGeom>
        </p:spPr>
      </p:pic>
      <p:pic>
        <p:nvPicPr>
          <p:cNvPr id="14" name="图片 13"/>
          <p:cNvPicPr>
            <a:picLocks noChangeAspect="1"/>
          </p:cNvPicPr>
          <p:nvPr/>
        </p:nvPicPr>
        <p:blipFill>
          <a:blip r:embed="rId9"/>
          <a:stretch>
            <a:fillRect/>
          </a:stretch>
        </p:blipFill>
        <p:spPr>
          <a:xfrm>
            <a:off x="6497320" y="3300730"/>
            <a:ext cx="1908810" cy="695960"/>
          </a:xfrm>
          <a:prstGeom prst="rect">
            <a:avLst/>
          </a:prstGeom>
        </p:spPr>
      </p:pic>
      <p:pic>
        <p:nvPicPr>
          <p:cNvPr id="15" name="图片 14"/>
          <p:cNvPicPr>
            <a:picLocks noChangeAspect="1"/>
          </p:cNvPicPr>
          <p:nvPr/>
        </p:nvPicPr>
        <p:blipFill>
          <a:blip r:embed="rId10"/>
          <a:stretch>
            <a:fillRect/>
          </a:stretch>
        </p:blipFill>
        <p:spPr>
          <a:xfrm>
            <a:off x="4068445" y="3870325"/>
            <a:ext cx="1135380" cy="511810"/>
          </a:xfrm>
          <a:prstGeom prst="rect">
            <a:avLst/>
          </a:prstGeom>
        </p:spPr>
      </p:pic>
      <p:pic>
        <p:nvPicPr>
          <p:cNvPr id="17" name="图片 16"/>
          <p:cNvPicPr>
            <a:picLocks noChangeAspect="1"/>
          </p:cNvPicPr>
          <p:nvPr/>
        </p:nvPicPr>
        <p:blipFill>
          <a:blip r:embed="rId11"/>
          <a:stretch>
            <a:fillRect/>
          </a:stretch>
        </p:blipFill>
        <p:spPr>
          <a:xfrm>
            <a:off x="2233295" y="4582160"/>
            <a:ext cx="6751320" cy="893445"/>
          </a:xfrm>
          <a:prstGeom prst="rect">
            <a:avLst/>
          </a:prstGeom>
        </p:spPr>
      </p:pic>
      <p:pic>
        <p:nvPicPr>
          <p:cNvPr id="18" name="图片 17"/>
          <p:cNvPicPr>
            <a:picLocks noChangeAspect="1"/>
          </p:cNvPicPr>
          <p:nvPr/>
        </p:nvPicPr>
        <p:blipFill>
          <a:blip r:embed="rId12"/>
          <a:stretch>
            <a:fillRect/>
          </a:stretch>
        </p:blipFill>
        <p:spPr>
          <a:xfrm>
            <a:off x="4241165" y="5475605"/>
            <a:ext cx="4546600" cy="765810"/>
          </a:xfrm>
          <a:prstGeom prst="rect">
            <a:avLst/>
          </a:prstGeom>
        </p:spPr>
      </p:pic>
    </p:spTree>
    <p:custDataLst>
      <p:tags r:id="rId13"/>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a:t>1.</a:t>
            </a:r>
            <a:r>
              <a:t>由此可见跃迁概率与纵向极化的符号无关，并且对于电子来讲，从自旋平行跃迁到自旋反平行的</a:t>
            </a:r>
            <a:endParaRPr lang="en-US" altLang="zh-CN"/>
          </a:p>
          <a:p>
            <a:pPr marL="0" indent="0">
              <a:buNone/>
            </a:pPr>
            <a:r>
              <a:t>概率显然比从自旋反平行跃迁到自旋平行的概率要大！</a:t>
            </a:r>
          </a:p>
          <a:p>
            <a:pPr marL="0" indent="0">
              <a:buNone/>
            </a:pPr>
            <a:r>
              <a:rPr lang="en-US" altLang="zh-CN"/>
              <a:t>2.</a:t>
            </a:r>
            <a:r>
              <a:t>到此利用</a:t>
            </a:r>
            <a:r>
              <a:t>根据跃迁平衡条件，</a:t>
            </a:r>
            <a:r>
              <a:rPr lang="en-US" altLang="zh-CN"/>
              <a:t>Sokolov-Ternov</a:t>
            </a:r>
            <a:r>
              <a:t>的渐进极化率就</a:t>
            </a:r>
            <a:r>
              <a:t>可以计算出来了</a:t>
            </a:r>
          </a:p>
          <a:p>
            <a:pPr marL="0" indent="0">
              <a:buNone/>
            </a:pPr>
            <a:r>
              <a:t>  取        ，</a:t>
            </a:r>
          </a:p>
          <a:p>
            <a:pPr marL="0" indent="0">
              <a:buNone/>
            </a:pPr>
          </a:p>
          <a:p>
            <a:pPr marL="0" indent="0">
              <a:buNone/>
            </a:pPr>
          </a:p>
          <a:p>
            <a:pPr marL="0" indent="0">
              <a:buNone/>
            </a:pPr>
            <a:r>
              <a:t> 负</a:t>
            </a:r>
            <a:r>
              <a:t>号表示极化方向与磁场方向相反</a:t>
            </a:r>
          </a:p>
        </p:txBody>
      </p:sp>
      <p:pic>
        <p:nvPicPr>
          <p:cNvPr id="4" name="图片 3"/>
          <p:cNvPicPr>
            <a:picLocks noChangeAspect="1"/>
          </p:cNvPicPr>
          <p:nvPr/>
        </p:nvPicPr>
        <p:blipFill>
          <a:blip r:embed="rId1"/>
          <a:stretch>
            <a:fillRect/>
          </a:stretch>
        </p:blipFill>
        <p:spPr>
          <a:xfrm>
            <a:off x="1082675" y="3031490"/>
            <a:ext cx="613410" cy="374015"/>
          </a:xfrm>
          <a:prstGeom prst="rect">
            <a:avLst/>
          </a:prstGeom>
        </p:spPr>
      </p:pic>
      <p:pic>
        <p:nvPicPr>
          <p:cNvPr id="6" name="图片 5"/>
          <p:cNvPicPr>
            <a:picLocks noChangeAspect="1"/>
          </p:cNvPicPr>
          <p:nvPr/>
        </p:nvPicPr>
        <p:blipFill>
          <a:blip r:embed="rId2"/>
          <a:stretch>
            <a:fillRect/>
          </a:stretch>
        </p:blipFill>
        <p:spPr>
          <a:xfrm>
            <a:off x="2032635" y="3405505"/>
            <a:ext cx="4545330" cy="749935"/>
          </a:xfrm>
          <a:prstGeom prst="rect">
            <a:avLst/>
          </a:prstGeom>
        </p:spPr>
      </p:pic>
      <p:pic>
        <p:nvPicPr>
          <p:cNvPr id="2" name="图片 1"/>
          <p:cNvPicPr>
            <a:picLocks noChangeAspect="1"/>
          </p:cNvPicPr>
          <p:nvPr/>
        </p:nvPicPr>
        <p:blipFill>
          <a:blip r:embed="rId3"/>
          <a:stretch>
            <a:fillRect/>
          </a:stretch>
        </p:blipFill>
        <p:spPr>
          <a:xfrm>
            <a:off x="3268345" y="335915"/>
            <a:ext cx="5189220" cy="890905"/>
          </a:xfrm>
          <a:prstGeom prst="rect">
            <a:avLst/>
          </a:prstGeom>
        </p:spPr>
      </p:pic>
      <p:sp>
        <p:nvSpPr>
          <p:cNvPr id="5" name="文本框 4"/>
          <p:cNvSpPr txBox="1"/>
          <p:nvPr/>
        </p:nvSpPr>
        <p:spPr>
          <a:xfrm>
            <a:off x="1804670" y="678815"/>
            <a:ext cx="1087755" cy="368300"/>
          </a:xfrm>
          <a:prstGeom prst="rect">
            <a:avLst/>
          </a:prstGeom>
          <a:noFill/>
        </p:spPr>
        <p:txBody>
          <a:bodyPr wrap="square" rtlCol="0">
            <a:spAutoFit/>
          </a:bodyPr>
          <a:p>
            <a:r>
              <a:rPr lang="zh-CN" altLang="en-US"/>
              <a:t>对</a:t>
            </a:r>
            <a:r>
              <a:rPr lang="zh-CN" altLang="en-US"/>
              <a:t>电子！</a:t>
            </a:r>
            <a:endParaRPr lang="zh-CN" altLang="en-US"/>
          </a:p>
        </p:txBody>
      </p:sp>
    </p:spTree>
    <p:custDataLst>
      <p:tags r:id="rId4"/>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330" y="1562100"/>
            <a:ext cx="10968990" cy="513715"/>
          </a:xfrm>
        </p:spPr>
        <p:txBody>
          <a:bodyPr>
            <a:normAutofit fontScale="90000"/>
          </a:bodyPr>
          <a:p>
            <a:r>
              <a:rPr lang="en-US" altLang="zh-CN"/>
              <a:t>References</a:t>
            </a:r>
            <a:endParaRPr lang="en-US" altLang="zh-CN"/>
          </a:p>
        </p:txBody>
      </p:sp>
      <p:sp>
        <p:nvSpPr>
          <p:cNvPr id="3" name="内容占位符 2"/>
          <p:cNvSpPr>
            <a:spLocks noGrp="1"/>
          </p:cNvSpPr>
          <p:nvPr>
            <p:ph idx="1"/>
          </p:nvPr>
        </p:nvSpPr>
        <p:spPr>
          <a:xfrm>
            <a:off x="608330" y="2484120"/>
            <a:ext cx="10968990" cy="3765550"/>
          </a:xfrm>
        </p:spPr>
        <p:txBody>
          <a:bodyPr/>
          <a:p>
            <a:r>
              <a:rPr lang="en-US" altLang="zh-CN"/>
              <a:t>1.S.C. Leemann,Precise Energy Calibration Measurement at the SLS Storage Ring by Means of Resonant Spin Depolarization,March,2002,Swissland,ETHZ-IPP Internal Report</a:t>
            </a:r>
            <a:endParaRPr lang="en-US" altLang="zh-CN"/>
          </a:p>
          <a:p>
            <a:r>
              <a:rPr lang="en-US" altLang="zh-CN"/>
              <a:t>2.A.W. Zhao, Spin dynamics in electron storage ring</a:t>
            </a:r>
            <a:endParaRPr lang="en-US" altLang="zh-CN"/>
          </a:p>
          <a:p>
            <a:r>
              <a:rPr lang="en-US" altLang="zh-CN"/>
              <a:t>3.</a:t>
            </a:r>
            <a:r>
              <a:t>别列斯捷茨基</a:t>
            </a:r>
            <a:r>
              <a:rPr lang="en-US" altLang="zh-CN"/>
              <a:t>,</a:t>
            </a:r>
            <a:r>
              <a:t>栗弗席兹</a:t>
            </a:r>
            <a:r>
              <a:rPr lang="en-US" altLang="zh-CN"/>
              <a:t>,</a:t>
            </a:r>
            <a:r>
              <a:t>皮塔耶夫斯基</a:t>
            </a:r>
            <a:r>
              <a:rPr lang="en-US" altLang="zh-CN"/>
              <a:t>,</a:t>
            </a:r>
            <a:r>
              <a:t>理论物理教程 第四卷 量子电动力学</a:t>
            </a:r>
            <a:r>
              <a:rPr lang="en-US" altLang="zh-CN"/>
              <a:t>,</a:t>
            </a:r>
            <a:r>
              <a:t>第四版</a:t>
            </a:r>
            <a:r>
              <a:rPr lang="en-US" altLang="zh-CN"/>
              <a:t>,</a:t>
            </a:r>
            <a:r>
              <a:rPr lang="en-US" altLang="zh-CN"/>
              <a:t>2015</a:t>
            </a:r>
            <a:r>
              <a:t>年，高等教育出版社</a:t>
            </a:r>
          </a:p>
          <a:p>
            <a:r>
              <a:rPr lang="en-US" altLang="zh-CN"/>
              <a:t>4</a:t>
            </a:r>
            <a:r>
              <a:rPr lang="en-US" altLang="zh-CN">
                <a:sym typeface="+mn-ea"/>
              </a:rPr>
              <a:t>.S.R. Mane, Spin-polarized charged particle beams in high energy accelerators,reports on progress in physics,2005</a:t>
            </a:r>
            <a:endParaRPr lang="en-US" altLang="zh-CN"/>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sz="2400"/>
              <a:t>1. </a:t>
            </a:r>
            <a:r>
              <a:rPr sz="2400"/>
              <a:t>在经典电动力学中，同步辐射是连续的，且由电子在外场</a:t>
            </a:r>
            <a:r>
              <a:rPr sz="2400"/>
              <a:t>中的轨道运动决定。</a:t>
            </a:r>
            <a:r>
              <a:rPr sz="2400"/>
              <a:t>但实际同步辐射是由一个个光子组成，存在光子发射和电子自旋耦合。如果光子发射发生在引导磁铁的磁场内，光子发射会使电子自旋翻转。此即辐射极化。</a:t>
            </a:r>
            <a:endParaRPr lang="en-US" altLang="zh-CN" sz="2400"/>
          </a:p>
          <a:p>
            <a:pPr marL="0" indent="0">
              <a:buNone/>
            </a:pPr>
            <a:r>
              <a:rPr lang="en-US" altLang="zh-CN" sz="2400"/>
              <a:t>2.</a:t>
            </a:r>
            <a:r>
              <a:rPr sz="2400"/>
              <a:t>苏联物理学家</a:t>
            </a:r>
            <a:r>
              <a:rPr lang="en-US" altLang="zh-CN" sz="2400"/>
              <a:t>Sokolov</a:t>
            </a:r>
            <a:r>
              <a:rPr sz="2400"/>
              <a:t>和</a:t>
            </a:r>
            <a:r>
              <a:rPr lang="en-US" altLang="zh-CN" sz="2400"/>
              <a:t>Ternov</a:t>
            </a:r>
            <a:r>
              <a:rPr sz="2400"/>
              <a:t>利用准经典模型对同步辐射理论进行量子修正，并且</a:t>
            </a:r>
            <a:r>
              <a:rPr sz="2400"/>
              <a:t>给出了同步辐射中自旋极化率的</a:t>
            </a:r>
            <a:r>
              <a:rPr sz="2400"/>
              <a:t>计算公式。</a:t>
            </a:r>
            <a:endParaRPr sz="2400"/>
          </a:p>
          <a:p>
            <a:endParaRPr sz="240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1.S-T</a:t>
            </a:r>
            <a:r>
              <a:t>效应有关</a:t>
            </a:r>
            <a:r>
              <a:t>结论</a:t>
            </a:r>
            <a:r>
              <a:t>简介</a:t>
            </a:r>
          </a:p>
        </p:txBody>
      </p:sp>
      <p:sp>
        <p:nvSpPr>
          <p:cNvPr id="3" name="内容占位符 2"/>
          <p:cNvSpPr>
            <a:spLocks noGrp="1"/>
          </p:cNvSpPr>
          <p:nvPr>
            <p:ph idx="1"/>
          </p:nvPr>
        </p:nvSpPr>
        <p:spPr/>
        <p:txBody>
          <a:bodyPr/>
          <a:p>
            <a:r>
              <a:rPr lang="zh-CN" altLang="en-US"/>
              <a:t> Sokolov和Ternov在</a:t>
            </a:r>
            <a:r>
              <a:rPr lang="en-US" altLang="zh-CN"/>
              <a:t>1964</a:t>
            </a:r>
            <a:r>
              <a:t>年</a:t>
            </a:r>
            <a:r>
              <a:rPr lang="zh-CN" altLang="en-US"/>
              <a:t>得到均匀磁场中极化建立的指数型</a:t>
            </a:r>
            <a:r>
              <a:rPr lang="zh-CN" altLang="en-US"/>
              <a:t>公式： </a:t>
            </a:r>
            <a:endParaRPr lang="zh-CN" altLang="en-US"/>
          </a:p>
          <a:p>
            <a:r>
              <a:rPr lang="zh-CN" altLang="en-US"/>
              <a:t>  并给出了平衡极化度:                       和极化时间</a:t>
            </a:r>
            <a:endParaRPr lang="zh-CN" altLang="en-US"/>
          </a:p>
          <a:p>
            <a:r>
              <a:rPr lang="zh-CN" altLang="en-US"/>
              <a:t>  如果轨道运动的曲率半径不是常数，可做以下替换</a:t>
            </a:r>
            <a:endParaRPr lang="zh-CN" altLang="en-US"/>
          </a:p>
          <a:p>
            <a:endParaRPr lang="zh-CN" altLang="en-US"/>
          </a:p>
          <a:p>
            <a:r>
              <a:rPr lang="zh-CN" altLang="en-US"/>
              <a:t>  这种情况下的渐进极化度可以表述为</a:t>
            </a:r>
            <a:endParaRPr lang="zh-CN" altLang="en-US"/>
          </a:p>
          <a:p>
            <a:r>
              <a:rPr lang="zh-CN" altLang="en-US"/>
              <a:t>                          </a:t>
            </a:r>
            <a:endParaRPr lang="zh-CN" altLang="en-US"/>
          </a:p>
        </p:txBody>
      </p:sp>
      <p:pic>
        <p:nvPicPr>
          <p:cNvPr id="4" name="图片 3"/>
          <p:cNvPicPr>
            <a:picLocks noChangeAspect="1"/>
          </p:cNvPicPr>
          <p:nvPr/>
        </p:nvPicPr>
        <p:blipFill>
          <a:blip r:embed="rId1"/>
          <a:stretch>
            <a:fillRect/>
          </a:stretch>
        </p:blipFill>
        <p:spPr>
          <a:xfrm>
            <a:off x="8507095" y="1425575"/>
            <a:ext cx="1729105" cy="523240"/>
          </a:xfrm>
          <a:prstGeom prst="rect">
            <a:avLst/>
          </a:prstGeom>
        </p:spPr>
      </p:pic>
      <p:pic>
        <p:nvPicPr>
          <p:cNvPr id="5" name="图片 4"/>
          <p:cNvPicPr>
            <a:picLocks noChangeAspect="1"/>
          </p:cNvPicPr>
          <p:nvPr/>
        </p:nvPicPr>
        <p:blipFill>
          <a:blip r:embed="rId2"/>
          <a:stretch>
            <a:fillRect/>
          </a:stretch>
        </p:blipFill>
        <p:spPr>
          <a:xfrm>
            <a:off x="3465830" y="1948815"/>
            <a:ext cx="1791970" cy="561340"/>
          </a:xfrm>
          <a:prstGeom prst="rect">
            <a:avLst/>
          </a:prstGeom>
        </p:spPr>
      </p:pic>
      <p:pic>
        <p:nvPicPr>
          <p:cNvPr id="9" name="图片 8"/>
          <p:cNvPicPr>
            <a:picLocks noChangeAspect="1"/>
          </p:cNvPicPr>
          <p:nvPr/>
        </p:nvPicPr>
        <p:blipFill>
          <a:blip r:embed="rId3"/>
          <a:stretch>
            <a:fillRect/>
          </a:stretch>
        </p:blipFill>
        <p:spPr>
          <a:xfrm>
            <a:off x="3035935" y="2961005"/>
            <a:ext cx="1657350" cy="565785"/>
          </a:xfrm>
          <a:prstGeom prst="rect">
            <a:avLst/>
          </a:prstGeom>
        </p:spPr>
      </p:pic>
      <p:pic>
        <p:nvPicPr>
          <p:cNvPr id="10" name="图片 9"/>
          <p:cNvPicPr>
            <a:picLocks noChangeAspect="1"/>
          </p:cNvPicPr>
          <p:nvPr/>
        </p:nvPicPr>
        <p:blipFill>
          <a:blip r:embed="rId4"/>
          <a:stretch>
            <a:fillRect/>
          </a:stretch>
        </p:blipFill>
        <p:spPr>
          <a:xfrm>
            <a:off x="5472430" y="2961005"/>
            <a:ext cx="1756410" cy="565785"/>
          </a:xfrm>
          <a:prstGeom prst="rect">
            <a:avLst/>
          </a:prstGeom>
        </p:spPr>
      </p:pic>
      <p:pic>
        <p:nvPicPr>
          <p:cNvPr id="11" name="图片 10"/>
          <p:cNvPicPr>
            <a:picLocks noChangeAspect="1"/>
          </p:cNvPicPr>
          <p:nvPr/>
        </p:nvPicPr>
        <p:blipFill>
          <a:blip r:embed="rId5"/>
          <a:stretch>
            <a:fillRect/>
          </a:stretch>
        </p:blipFill>
        <p:spPr>
          <a:xfrm>
            <a:off x="3465830" y="4006215"/>
            <a:ext cx="2608580" cy="1085850"/>
          </a:xfrm>
          <a:prstGeom prst="rect">
            <a:avLst/>
          </a:prstGeom>
        </p:spPr>
      </p:pic>
      <p:pic>
        <p:nvPicPr>
          <p:cNvPr id="6" name="图片 5"/>
          <p:cNvPicPr>
            <a:picLocks noChangeAspect="1"/>
          </p:cNvPicPr>
          <p:nvPr/>
        </p:nvPicPr>
        <p:blipFill>
          <a:blip r:embed="rId6"/>
          <a:stretch>
            <a:fillRect/>
          </a:stretch>
        </p:blipFill>
        <p:spPr>
          <a:xfrm>
            <a:off x="6630670" y="1937385"/>
            <a:ext cx="1576705" cy="599440"/>
          </a:xfrm>
          <a:prstGeom prst="rect">
            <a:avLst/>
          </a:prstGeom>
        </p:spPr>
      </p:pic>
    </p:spTree>
    <p:custDataLst>
      <p:tags r:id="rId7"/>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08330" y="354330"/>
            <a:ext cx="10968990" cy="5895340"/>
          </a:xfrm>
        </p:spPr>
        <p:txBody>
          <a:bodyPr>
            <a:normAutofit lnSpcReduction="10000"/>
          </a:bodyPr>
          <a:p>
            <a:r>
              <a:rPr lang="zh-CN" altLang="en-US"/>
              <a:t>在经典电动力学理论中，同步辐射强度                </a:t>
            </a:r>
            <a:r>
              <a:rPr>
                <a:sym typeface="+mn-ea"/>
              </a:rPr>
              <a:t>，临界频率为</a:t>
            </a:r>
            <a:endParaRPr lang="zh-CN" altLang="en-US"/>
          </a:p>
          <a:p>
            <a:r>
              <a:rPr lang="zh-CN" altLang="en-US"/>
              <a:t>然而在量子力学中，考虑了自旋作用后，同步辐射强度</a:t>
            </a:r>
            <a:r>
              <a:rPr lang="zh-CN" altLang="en-US"/>
              <a:t>变为</a:t>
            </a:r>
            <a:endParaRPr lang="zh-CN" altLang="en-US"/>
          </a:p>
          <a:p>
            <a:r>
              <a:rPr lang="zh-CN" altLang="en-US"/>
              <a:t> 各种</a:t>
            </a:r>
            <a:r>
              <a:rPr lang="zh-CN" altLang="en-US"/>
              <a:t>电子自旋跃迁对应的辐射强度</a:t>
            </a:r>
            <a:endParaRPr lang="zh-CN" altLang="en-US"/>
          </a:p>
          <a:p>
            <a:endParaRPr lang="zh-CN" altLang="en-US"/>
          </a:p>
          <a:p>
            <a:endParaRPr lang="zh-CN" altLang="en-US"/>
          </a:p>
          <a:p>
            <a:endParaRPr lang="zh-CN" altLang="en-US"/>
          </a:p>
          <a:p>
            <a:endParaRPr lang="zh-CN" altLang="en-US"/>
          </a:p>
          <a:p>
            <a:endParaRPr lang="zh-CN" altLang="en-US"/>
          </a:p>
          <a:p>
            <a:endParaRPr lang="zh-CN" altLang="en-US"/>
          </a:p>
          <a:p>
            <a:r>
              <a:rPr lang="zh-CN" altLang="en-US"/>
              <a:t>这里的ζ表示电子的初始自旋状态，取值为1或-1</a:t>
            </a:r>
            <a:r>
              <a:rPr lang="en-US" altLang="zh-CN"/>
              <a:t>;</a:t>
            </a:r>
            <a:r>
              <a:rPr lang="zh-CN" altLang="en-US"/>
              <a:t>下角标表示发射光子的极化情况</a:t>
            </a:r>
            <a:r>
              <a:rPr lang="zh-CN" altLang="en-US"/>
              <a:t>，</a:t>
            </a:r>
            <a:r>
              <a:rPr>
                <a:sym typeface="+mn-ea"/>
              </a:rPr>
              <a:t>σ</a:t>
            </a:r>
            <a:r>
              <a:rPr lang="zh-CN" altLang="en-US"/>
              <a:t>轨道的密切平面内极化，另一个表示轨道的从切平面内极化</a:t>
            </a:r>
            <a:r>
              <a:rPr lang="zh-CN" altLang="en-US"/>
              <a:t>。</a:t>
            </a:r>
            <a:endParaRPr lang="zh-CN" altLang="en-US"/>
          </a:p>
        </p:txBody>
      </p:sp>
      <p:pic>
        <p:nvPicPr>
          <p:cNvPr id="4" name="图片 3"/>
          <p:cNvPicPr>
            <a:picLocks noChangeAspect="1"/>
          </p:cNvPicPr>
          <p:nvPr/>
        </p:nvPicPr>
        <p:blipFill>
          <a:blip r:embed="rId1"/>
          <a:stretch>
            <a:fillRect/>
          </a:stretch>
        </p:blipFill>
        <p:spPr>
          <a:xfrm>
            <a:off x="5227955" y="354330"/>
            <a:ext cx="1132840" cy="532130"/>
          </a:xfrm>
          <a:prstGeom prst="rect">
            <a:avLst/>
          </a:prstGeom>
        </p:spPr>
      </p:pic>
      <p:graphicFrame>
        <p:nvGraphicFramePr>
          <p:cNvPr id="2" name="对象 -2147482608"/>
          <p:cNvGraphicFramePr/>
          <p:nvPr/>
        </p:nvGraphicFramePr>
        <p:xfrm>
          <a:off x="8022590" y="353695"/>
          <a:ext cx="913130" cy="532765"/>
        </p:xfrm>
        <a:graphic>
          <a:graphicData uri="http://schemas.openxmlformats.org/presentationml/2006/ole">
            <mc:AlternateContent xmlns:mc="http://schemas.openxmlformats.org/markup-compatibility/2006">
              <mc:Choice xmlns:v="urn:schemas-microsoft-com:vml" Requires="v">
                <p:oleObj spid="_x0000_s3076" name="" r:id="rId2" imgW="711200" imgH="444500" progId="Equation.DSMT4">
                  <p:embed/>
                </p:oleObj>
              </mc:Choice>
              <mc:Fallback>
                <p:oleObj name="" r:id="rId2" imgW="711200" imgH="444500" progId="Equation.DSMT4">
                  <p:embed/>
                  <p:pic>
                    <p:nvPicPr>
                      <p:cNvPr id="0" name="图片 3075"/>
                      <p:cNvPicPr/>
                      <p:nvPr/>
                    </p:nvPicPr>
                    <p:blipFill>
                      <a:blip r:embed="rId3"/>
                      <a:stretch>
                        <a:fillRect/>
                      </a:stretch>
                    </p:blipFill>
                    <p:spPr>
                      <a:xfrm>
                        <a:off x="8022590" y="353695"/>
                        <a:ext cx="913130" cy="532765"/>
                      </a:xfrm>
                      <a:prstGeom prst="rect">
                        <a:avLst/>
                      </a:prstGeom>
                      <a:noFill/>
                      <a:ln w="38100">
                        <a:noFill/>
                        <a:miter/>
                      </a:ln>
                    </p:spPr>
                  </p:pic>
                </p:oleObj>
              </mc:Fallback>
            </mc:AlternateContent>
          </a:graphicData>
        </a:graphic>
      </p:graphicFrame>
      <p:pic>
        <p:nvPicPr>
          <p:cNvPr id="5" name="图片 4"/>
          <p:cNvPicPr>
            <a:picLocks noChangeAspect="1"/>
          </p:cNvPicPr>
          <p:nvPr/>
        </p:nvPicPr>
        <p:blipFill>
          <a:blip r:embed="rId4"/>
          <a:stretch>
            <a:fillRect/>
          </a:stretch>
        </p:blipFill>
        <p:spPr>
          <a:xfrm>
            <a:off x="7485380" y="820420"/>
            <a:ext cx="2804160" cy="612140"/>
          </a:xfrm>
          <a:prstGeom prst="rect">
            <a:avLst/>
          </a:prstGeom>
        </p:spPr>
      </p:pic>
      <p:pic>
        <p:nvPicPr>
          <p:cNvPr id="7" name="图片 6"/>
          <p:cNvPicPr>
            <a:picLocks noChangeAspect="1"/>
          </p:cNvPicPr>
          <p:nvPr/>
        </p:nvPicPr>
        <p:blipFill>
          <a:blip r:embed="rId5"/>
          <a:stretch>
            <a:fillRect/>
          </a:stretch>
        </p:blipFill>
        <p:spPr>
          <a:xfrm>
            <a:off x="7485380" y="2738755"/>
            <a:ext cx="1080770" cy="687070"/>
          </a:xfrm>
          <a:prstGeom prst="rect">
            <a:avLst/>
          </a:prstGeom>
        </p:spPr>
      </p:pic>
      <p:pic>
        <p:nvPicPr>
          <p:cNvPr id="8" name="图片 7"/>
          <p:cNvPicPr>
            <a:picLocks noChangeAspect="1"/>
          </p:cNvPicPr>
          <p:nvPr/>
        </p:nvPicPr>
        <p:blipFill>
          <a:blip r:embed="rId6"/>
          <a:stretch>
            <a:fillRect/>
          </a:stretch>
        </p:blipFill>
        <p:spPr>
          <a:xfrm>
            <a:off x="2060575" y="1667510"/>
            <a:ext cx="5048885" cy="2647315"/>
          </a:xfrm>
          <a:prstGeom prst="rect">
            <a:avLst/>
          </a:prstGeom>
        </p:spPr>
      </p:pic>
    </p:spTree>
    <p:custDataLst>
      <p:tags r:id="rId7"/>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08330" y="607695"/>
            <a:ext cx="10968990" cy="5641975"/>
          </a:xfrm>
        </p:spPr>
        <p:txBody>
          <a:bodyPr/>
          <a:p>
            <a:r>
              <a:rPr lang="zh-CN" altLang="en-US"/>
              <a:t>自旋反</a:t>
            </a:r>
            <a:r>
              <a:rPr lang="zh-CN" altLang="en-US"/>
              <a:t>转产生的同步辐射功率与经典同步辐射功率的比值：</a:t>
            </a:r>
            <a:endParaRPr lang="zh-CN" altLang="en-US"/>
          </a:p>
          <a:p>
            <a:r>
              <a:rPr lang="zh-CN" altLang="en-US"/>
              <a:t>           </a:t>
            </a:r>
            <a:endParaRPr lang="zh-CN" altLang="en-US"/>
          </a:p>
          <a:p>
            <a:r>
              <a:rPr lang="zh-CN" altLang="en-US"/>
              <a:t>一般来说，ξ是一个很小的量，因此自旋反</a:t>
            </a:r>
            <a:r>
              <a:rPr lang="zh-CN" altLang="en-US"/>
              <a:t>转引起的辐射占比很小。</a:t>
            </a:r>
            <a:endParaRPr lang="zh-CN" altLang="en-US"/>
          </a:p>
          <a:p>
            <a:endParaRPr lang="zh-CN" altLang="en-US"/>
          </a:p>
          <a:p>
            <a:r>
              <a:rPr lang="zh-CN" altLang="en-US"/>
              <a:t>说明在经典同步辐射的功率空间分布集中于密切平面附近；但自旋反</a:t>
            </a:r>
            <a:r>
              <a:rPr lang="zh-CN" altLang="en-US"/>
              <a:t>转引起的辐射的功率空间分布集中垂直于从切平面内。</a:t>
            </a:r>
            <a:endParaRPr lang="zh-CN" altLang="en-US"/>
          </a:p>
          <a:p>
            <a:r>
              <a:rPr lang="zh-CN" altLang="en-US"/>
              <a:t>对两种偏振模式求和得到总辐射强度        </a:t>
            </a:r>
            <a:endParaRPr lang="zh-CN" altLang="en-US"/>
          </a:p>
          <a:p>
            <a:r>
              <a:rPr lang="zh-CN" altLang="en-US"/>
              <a:t>其中           表示辐射谱功率强度</a:t>
            </a:r>
            <a:endParaRPr lang="zh-CN" altLang="en-US"/>
          </a:p>
          <a:p>
            <a:r>
              <a:rPr lang="zh-CN" altLang="en-US"/>
              <a:t>那么单位时间单位频率间隔内自旋反</a:t>
            </a:r>
            <a:r>
              <a:rPr lang="zh-CN" altLang="en-US"/>
              <a:t>转发射的光子数为：</a:t>
            </a:r>
            <a:endParaRPr lang="zh-CN" altLang="en-US"/>
          </a:p>
          <a:p>
            <a:r>
              <a:rPr lang="zh-CN" altLang="en-US"/>
              <a:t>单位时间内自旋反</a:t>
            </a:r>
            <a:r>
              <a:rPr lang="zh-CN" altLang="en-US"/>
              <a:t>转率为</a:t>
            </a:r>
            <a:endParaRPr lang="zh-CN" altLang="en-US"/>
          </a:p>
          <a:p>
            <a:pPr marL="0" indent="0">
              <a:buNone/>
            </a:pPr>
            <a:r>
              <a:rPr lang="zh-CN" altLang="en-US"/>
              <a:t>   +为自旋上或与磁场平行，-为自旋下或与磁场反平行                           </a:t>
            </a:r>
            <a:endParaRPr lang="zh-CN" altLang="en-US"/>
          </a:p>
        </p:txBody>
      </p:sp>
      <p:pic>
        <p:nvPicPr>
          <p:cNvPr id="7" name="图片 6"/>
          <p:cNvPicPr>
            <a:picLocks noChangeAspect="1"/>
          </p:cNvPicPr>
          <p:nvPr/>
        </p:nvPicPr>
        <p:blipFill>
          <a:blip r:embed="rId1"/>
          <a:stretch>
            <a:fillRect/>
          </a:stretch>
        </p:blipFill>
        <p:spPr>
          <a:xfrm>
            <a:off x="1399540" y="3914775"/>
            <a:ext cx="890905" cy="360680"/>
          </a:xfrm>
          <a:prstGeom prst="rect">
            <a:avLst/>
          </a:prstGeom>
        </p:spPr>
      </p:pic>
      <p:pic>
        <p:nvPicPr>
          <p:cNvPr id="8" name="图片 7"/>
          <p:cNvPicPr>
            <a:picLocks noChangeAspect="1"/>
          </p:cNvPicPr>
          <p:nvPr/>
        </p:nvPicPr>
        <p:blipFill>
          <a:blip r:embed="rId2"/>
          <a:stretch>
            <a:fillRect/>
          </a:stretch>
        </p:blipFill>
        <p:spPr>
          <a:xfrm>
            <a:off x="7017385" y="4275455"/>
            <a:ext cx="2019935" cy="637540"/>
          </a:xfrm>
          <a:prstGeom prst="rect">
            <a:avLst/>
          </a:prstGeom>
        </p:spPr>
      </p:pic>
      <p:pic>
        <p:nvPicPr>
          <p:cNvPr id="12" name="图片 11"/>
          <p:cNvPicPr>
            <a:picLocks noChangeAspect="1"/>
          </p:cNvPicPr>
          <p:nvPr/>
        </p:nvPicPr>
        <p:blipFill>
          <a:blip r:embed="rId3"/>
          <a:stretch>
            <a:fillRect/>
          </a:stretch>
        </p:blipFill>
        <p:spPr>
          <a:xfrm>
            <a:off x="4236085" y="4690745"/>
            <a:ext cx="2781300" cy="841375"/>
          </a:xfrm>
          <a:prstGeom prst="rect">
            <a:avLst/>
          </a:prstGeom>
        </p:spPr>
      </p:pic>
      <p:pic>
        <p:nvPicPr>
          <p:cNvPr id="2" name="图片 1"/>
          <p:cNvPicPr>
            <a:picLocks noChangeAspect="1"/>
          </p:cNvPicPr>
          <p:nvPr/>
        </p:nvPicPr>
        <p:blipFill>
          <a:blip r:embed="rId4"/>
          <a:stretch>
            <a:fillRect/>
          </a:stretch>
        </p:blipFill>
        <p:spPr>
          <a:xfrm>
            <a:off x="3457575" y="1045210"/>
            <a:ext cx="3219450" cy="628650"/>
          </a:xfrm>
          <a:prstGeom prst="rect">
            <a:avLst/>
          </a:prstGeom>
        </p:spPr>
      </p:pic>
      <p:pic>
        <p:nvPicPr>
          <p:cNvPr id="9" name="图片 8"/>
          <p:cNvPicPr>
            <a:picLocks noChangeAspect="1"/>
          </p:cNvPicPr>
          <p:nvPr/>
        </p:nvPicPr>
        <p:blipFill>
          <a:blip r:embed="rId5"/>
          <a:stretch>
            <a:fillRect/>
          </a:stretch>
        </p:blipFill>
        <p:spPr>
          <a:xfrm>
            <a:off x="3457575" y="2067560"/>
            <a:ext cx="2811145" cy="459740"/>
          </a:xfrm>
          <a:prstGeom prst="rect">
            <a:avLst/>
          </a:prstGeom>
        </p:spPr>
      </p:pic>
      <p:pic>
        <p:nvPicPr>
          <p:cNvPr id="10" name="图片 9"/>
          <p:cNvPicPr>
            <a:picLocks noChangeAspect="1"/>
          </p:cNvPicPr>
          <p:nvPr/>
        </p:nvPicPr>
        <p:blipFill>
          <a:blip r:embed="rId6"/>
          <a:stretch>
            <a:fillRect/>
          </a:stretch>
        </p:blipFill>
        <p:spPr>
          <a:xfrm>
            <a:off x="5036185" y="3342005"/>
            <a:ext cx="2814955" cy="619760"/>
          </a:xfrm>
          <a:prstGeom prst="rect">
            <a:avLst/>
          </a:prstGeom>
        </p:spPr>
      </p:pic>
    </p:spTree>
    <p:custDataLst>
      <p:tags r:id="rId7"/>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38785" y="410845"/>
            <a:ext cx="10968990" cy="6036310"/>
          </a:xfrm>
        </p:spPr>
        <p:txBody>
          <a:bodyPr/>
          <a:p>
            <a:r>
              <a:rPr lang="zh-CN" altLang="en-US"/>
              <a:t>辐射引起的自旋反转达到平衡时必有单位时间内翻转成两种自旋态的粒子数相等，</a:t>
            </a:r>
            <a:endParaRPr lang="zh-CN" altLang="en-US"/>
          </a:p>
          <a:p>
            <a:endParaRPr lang="zh-CN" altLang="en-US"/>
          </a:p>
          <a:p>
            <a:r>
              <a:rPr lang="zh-CN" altLang="en-US"/>
              <a:t>那么反转达到平衡时对应的渐进极化度为</a:t>
            </a:r>
            <a:endParaRPr lang="zh-CN" altLang="en-US"/>
          </a:p>
          <a:p>
            <a:endParaRPr lang="zh-CN" altLang="en-US"/>
          </a:p>
          <a:p>
            <a:r>
              <a:rPr lang="zh-CN" altLang="en-US"/>
              <a:t>根据量子理论</a:t>
            </a:r>
            <a:r>
              <a:t>的计算</a:t>
            </a:r>
            <a:r>
              <a:t>结果，</a:t>
            </a:r>
          </a:p>
          <a:p>
            <a:r>
              <a:t>  </a:t>
            </a:r>
          </a:p>
          <a:p/>
          <a:p>
            <a:r>
              <a:t>              </a:t>
            </a:r>
          </a:p>
        </p:txBody>
      </p:sp>
      <p:pic>
        <p:nvPicPr>
          <p:cNvPr id="4" name="图片 3"/>
          <p:cNvPicPr>
            <a:picLocks noChangeAspect="1"/>
          </p:cNvPicPr>
          <p:nvPr/>
        </p:nvPicPr>
        <p:blipFill>
          <a:blip r:embed="rId1"/>
          <a:stretch>
            <a:fillRect/>
          </a:stretch>
        </p:blipFill>
        <p:spPr>
          <a:xfrm>
            <a:off x="4284980" y="828040"/>
            <a:ext cx="1691005" cy="377825"/>
          </a:xfrm>
          <a:prstGeom prst="rect">
            <a:avLst/>
          </a:prstGeom>
        </p:spPr>
      </p:pic>
      <p:pic>
        <p:nvPicPr>
          <p:cNvPr id="6" name="图片 5"/>
          <p:cNvPicPr>
            <a:picLocks noChangeAspect="1"/>
          </p:cNvPicPr>
          <p:nvPr/>
        </p:nvPicPr>
        <p:blipFill>
          <a:blip r:embed="rId2"/>
          <a:stretch>
            <a:fillRect/>
          </a:stretch>
        </p:blipFill>
        <p:spPr>
          <a:xfrm>
            <a:off x="4037965" y="1821180"/>
            <a:ext cx="3547745" cy="635635"/>
          </a:xfrm>
          <a:prstGeom prst="rect">
            <a:avLst/>
          </a:prstGeom>
        </p:spPr>
      </p:pic>
      <p:pic>
        <p:nvPicPr>
          <p:cNvPr id="7" name="图片 6"/>
          <p:cNvPicPr>
            <a:picLocks noChangeAspect="1"/>
          </p:cNvPicPr>
          <p:nvPr/>
        </p:nvPicPr>
        <p:blipFill>
          <a:blip r:embed="rId3"/>
          <a:stretch>
            <a:fillRect/>
          </a:stretch>
        </p:blipFill>
        <p:spPr>
          <a:xfrm>
            <a:off x="1978025" y="2846705"/>
            <a:ext cx="2981325" cy="790575"/>
          </a:xfrm>
          <a:prstGeom prst="rect">
            <a:avLst/>
          </a:prstGeom>
        </p:spPr>
      </p:pic>
      <p:pic>
        <p:nvPicPr>
          <p:cNvPr id="8" name="图片 7"/>
          <p:cNvPicPr>
            <a:picLocks noChangeAspect="1"/>
          </p:cNvPicPr>
          <p:nvPr/>
        </p:nvPicPr>
        <p:blipFill>
          <a:blip r:embed="rId4"/>
          <a:stretch>
            <a:fillRect/>
          </a:stretch>
        </p:blipFill>
        <p:spPr>
          <a:xfrm>
            <a:off x="5447030" y="2846705"/>
            <a:ext cx="2981960" cy="791210"/>
          </a:xfrm>
          <a:prstGeom prst="rect">
            <a:avLst/>
          </a:prstGeom>
        </p:spPr>
      </p:pic>
      <p:pic>
        <p:nvPicPr>
          <p:cNvPr id="2" name="图片 1"/>
          <p:cNvPicPr>
            <a:picLocks noChangeAspect="1"/>
          </p:cNvPicPr>
          <p:nvPr/>
        </p:nvPicPr>
        <p:blipFill>
          <a:blip r:embed="rId5"/>
          <a:stretch>
            <a:fillRect/>
          </a:stretch>
        </p:blipFill>
        <p:spPr>
          <a:xfrm>
            <a:off x="2132330" y="3782060"/>
            <a:ext cx="2024380" cy="611505"/>
          </a:xfrm>
          <a:prstGeom prst="rect">
            <a:avLst/>
          </a:prstGeom>
        </p:spPr>
      </p:pic>
    </p:spTree>
    <p:custDataLst>
      <p:tags r:id="rId6"/>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r>
              <a:t>如果将量子理论应用到同步辐射上，主要关注这两个现象：</a:t>
            </a:r>
            <a:r>
              <a:rPr lang="en-US" altLang="zh-CN"/>
              <a:t>1.</a:t>
            </a:r>
            <a:r>
              <a:t>电子的轨道运动量子化 </a:t>
            </a:r>
            <a:r>
              <a:rPr lang="en-US" altLang="zh-CN"/>
              <a:t>2.</a:t>
            </a:r>
            <a:r>
              <a:t>光子的量子发射。</a:t>
            </a:r>
          </a:p>
          <a:p>
            <a:r>
              <a:t>但在准经典模型中，电子的力学量算符之间近似对易，但与光子场算符是非对易的，这样一些经典理论可认为近似成立。</a:t>
            </a:r>
          </a:p>
          <a:p>
            <a:r>
              <a:t>定义参数                          ，          ，   为电子的回旋频率。那么准经典条件可以表述为</a:t>
            </a:r>
          </a:p>
          <a:p/>
        </p:txBody>
      </p:sp>
      <p:sp>
        <p:nvSpPr>
          <p:cNvPr id="4" name="标题 1"/>
          <p:cNvSpPr>
            <a:spLocks noGrp="1"/>
          </p:cNvSpPr>
          <p:nvPr/>
        </p:nvSpPr>
        <p:spPr>
          <a:xfrm>
            <a:off x="608400" y="571570"/>
            <a:ext cx="10969200" cy="705600"/>
          </a:xfrm>
          <a:prstGeom prst="rect">
            <a:avLst/>
          </a:prstGeom>
        </p:spPr>
        <p:txBody>
          <a:bodyPr vert="horz" lIns="90000" tIns="46800" rIns="90000" bIns="46800" rtlCol="0" anchor="ctr" anchorCtr="0">
            <a:normAutofit/>
          </a:bodyPr>
          <a:lstStyle>
            <a:lvl1pPr marL="0" marR="0" algn="l" defTabSz="914400" rtl="0" eaLnBrk="1" fontAlgn="auto" latinLnBrk="0" hangingPunct="1">
              <a:lnSpc>
                <a:spcPct val="100000"/>
              </a:lnSpc>
              <a:spcBef>
                <a:spcPct val="0"/>
              </a:spcBef>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r>
              <a:rPr lang="en-US" altLang="zh-CN"/>
              <a:t>2.</a:t>
            </a:r>
            <a:r>
              <a:t>同步辐射的准经典描述</a:t>
            </a:r>
          </a:p>
        </p:txBody>
      </p:sp>
      <p:pic>
        <p:nvPicPr>
          <p:cNvPr id="8" name="图片 7"/>
          <p:cNvPicPr>
            <a:picLocks noChangeAspect="1"/>
          </p:cNvPicPr>
          <p:nvPr/>
        </p:nvPicPr>
        <p:blipFill>
          <a:blip r:embed="rId1"/>
          <a:stretch>
            <a:fillRect/>
          </a:stretch>
        </p:blipFill>
        <p:spPr>
          <a:xfrm>
            <a:off x="1949450" y="3081655"/>
            <a:ext cx="2080895" cy="657860"/>
          </a:xfrm>
          <a:prstGeom prst="rect">
            <a:avLst/>
          </a:prstGeom>
        </p:spPr>
      </p:pic>
      <p:pic>
        <p:nvPicPr>
          <p:cNvPr id="9" name="图片 8"/>
          <p:cNvPicPr>
            <a:picLocks noChangeAspect="1"/>
          </p:cNvPicPr>
          <p:nvPr/>
        </p:nvPicPr>
        <p:blipFill>
          <a:blip r:embed="rId2"/>
          <a:stretch>
            <a:fillRect/>
          </a:stretch>
        </p:blipFill>
        <p:spPr>
          <a:xfrm>
            <a:off x="5300345" y="3208655"/>
            <a:ext cx="318135" cy="402590"/>
          </a:xfrm>
          <a:prstGeom prst="rect">
            <a:avLst/>
          </a:prstGeom>
        </p:spPr>
      </p:pic>
      <p:pic>
        <p:nvPicPr>
          <p:cNvPr id="10" name="图片 9"/>
          <p:cNvPicPr>
            <a:picLocks noChangeAspect="1"/>
          </p:cNvPicPr>
          <p:nvPr/>
        </p:nvPicPr>
        <p:blipFill>
          <a:blip r:embed="rId3"/>
          <a:stretch>
            <a:fillRect/>
          </a:stretch>
        </p:blipFill>
        <p:spPr>
          <a:xfrm>
            <a:off x="4608195" y="3739515"/>
            <a:ext cx="1166495" cy="725170"/>
          </a:xfrm>
          <a:prstGeom prst="rect">
            <a:avLst/>
          </a:prstGeom>
        </p:spPr>
      </p:pic>
      <p:graphicFrame>
        <p:nvGraphicFramePr>
          <p:cNvPr id="11" name="对象 10"/>
          <p:cNvGraphicFramePr/>
          <p:nvPr/>
        </p:nvGraphicFramePr>
        <p:xfrm>
          <a:off x="2753995" y="3987800"/>
          <a:ext cx="1276350" cy="435610"/>
        </p:xfrm>
        <a:graphic>
          <a:graphicData uri="http://schemas.openxmlformats.org/presentationml/2006/ole">
            <mc:AlternateContent xmlns:mc="http://schemas.openxmlformats.org/markup-compatibility/2006">
              <mc:Choice xmlns:v="urn:schemas-microsoft-com:vml" Requires="v">
                <p:oleObj spid="_x0000_s12" name="" r:id="rId4" imgW="1137920" imgH="509270" progId="Equation.DSMT4">
                  <p:embed/>
                </p:oleObj>
              </mc:Choice>
              <mc:Fallback>
                <p:oleObj name="" r:id="rId4" imgW="1137920" imgH="509270" progId="Equation.DSMT4">
                  <p:embed/>
                  <p:pic>
                    <p:nvPicPr>
                      <p:cNvPr id="0" name="图片 11"/>
                      <p:cNvPicPr/>
                      <p:nvPr/>
                    </p:nvPicPr>
                    <p:blipFill>
                      <a:blip r:embed="rId5"/>
                      <a:stretch>
                        <a:fillRect/>
                      </a:stretch>
                    </p:blipFill>
                    <p:spPr>
                      <a:xfrm>
                        <a:off x="2753995" y="3987800"/>
                        <a:ext cx="1276350" cy="435610"/>
                      </a:xfrm>
                      <a:prstGeom prst="rect">
                        <a:avLst/>
                      </a:prstGeom>
                    </p:spPr>
                  </p:pic>
                </p:oleObj>
              </mc:Fallback>
            </mc:AlternateContent>
          </a:graphicData>
        </a:graphic>
      </p:graphicFrame>
      <p:pic>
        <p:nvPicPr>
          <p:cNvPr id="13" name="图片 12"/>
          <p:cNvPicPr>
            <a:picLocks noChangeAspect="1"/>
          </p:cNvPicPr>
          <p:nvPr/>
        </p:nvPicPr>
        <p:blipFill>
          <a:blip r:embed="rId6"/>
          <a:stretch>
            <a:fillRect/>
          </a:stretch>
        </p:blipFill>
        <p:spPr>
          <a:xfrm>
            <a:off x="4219575" y="3143885"/>
            <a:ext cx="890905" cy="569595"/>
          </a:xfrm>
          <a:prstGeom prst="rect">
            <a:avLst/>
          </a:prstGeom>
        </p:spPr>
      </p:pic>
    </p:spTree>
    <p:custDataLst>
      <p:tags r:id="rId7"/>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normAutofit fontScale="90000" lnSpcReduction="10000"/>
          </a:bodyPr>
          <a:p>
            <a:r>
              <a:rPr lang="zh-CN" altLang="en-US"/>
              <a:t>在准经典模型里，处于外场里的电子的运动学</a:t>
            </a:r>
            <a:r>
              <a:rPr lang="zh-CN" altLang="en-US"/>
              <a:t>动量和哈密顿量为</a:t>
            </a:r>
            <a:endParaRPr lang="zh-CN" altLang="en-US"/>
          </a:p>
          <a:p>
            <a:endParaRPr lang="zh-CN" altLang="en-US"/>
          </a:p>
          <a:p>
            <a:r>
              <a:rPr>
                <a:sym typeface="+mn-ea"/>
              </a:rPr>
              <a:t>薛定谔绘景下的</a:t>
            </a:r>
            <a:r>
              <a:rPr lang="zh-CN" altLang="en-US"/>
              <a:t>定态波函数可以写为如下形式：</a:t>
            </a:r>
            <a:endParaRPr lang="zh-CN" altLang="en-US"/>
          </a:p>
          <a:p>
            <a:endParaRPr lang="zh-CN" altLang="en-US"/>
          </a:p>
          <a:p>
            <a:endParaRPr lang="zh-CN" altLang="en-US"/>
          </a:p>
          <a:p>
            <a:r>
              <a:rPr lang="zh-CN" altLang="en-US"/>
              <a:t>由</a:t>
            </a:r>
            <a:r>
              <a:rPr lang="zh-CN" altLang="en-US"/>
              <a:t>量子含时微扰理论知，微分跃迁概率为</a:t>
            </a:r>
            <a:endParaRPr lang="zh-CN" altLang="en-US"/>
          </a:p>
          <a:p>
            <a:endParaRPr lang="zh-CN" altLang="en-US"/>
          </a:p>
          <a:p>
            <a:endParaRPr lang="zh-CN" altLang="en-US"/>
          </a:p>
          <a:p>
            <a:r>
              <a:rPr lang="zh-CN" altLang="en-US"/>
              <a:t>而光子场的规范取为横向</a:t>
            </a:r>
            <a:r>
              <a:rPr lang="zh-CN" altLang="en-US"/>
              <a:t>条件          ，那么跃迁矩阵元在</a:t>
            </a:r>
            <a:r>
              <a:rPr lang="en-US" altLang="zh-CN"/>
              <a:t>Heisenberg</a:t>
            </a:r>
            <a:r>
              <a:t>绘景中可以表示为</a:t>
            </a:r>
          </a:p>
          <a:p>
            <a:r>
              <a:t>               </a:t>
            </a:r>
            <a:endParaRPr lang="zh-CN" altLang="en-US"/>
          </a:p>
          <a:p>
            <a:r>
              <a:rPr lang="zh-CN" altLang="en-US"/>
              <a:t>            </a:t>
            </a:r>
            <a:endParaRPr lang="zh-CN" altLang="en-US"/>
          </a:p>
        </p:txBody>
      </p:sp>
      <p:pic>
        <p:nvPicPr>
          <p:cNvPr id="5" name="图片 4"/>
          <p:cNvPicPr>
            <a:picLocks noChangeAspect="1"/>
          </p:cNvPicPr>
          <p:nvPr/>
        </p:nvPicPr>
        <p:blipFill>
          <a:blip r:embed="rId1"/>
          <a:stretch>
            <a:fillRect/>
          </a:stretch>
        </p:blipFill>
        <p:spPr>
          <a:xfrm>
            <a:off x="1878330" y="2691765"/>
            <a:ext cx="3242945" cy="840740"/>
          </a:xfrm>
          <a:prstGeom prst="rect">
            <a:avLst/>
          </a:prstGeom>
        </p:spPr>
      </p:pic>
      <p:graphicFrame>
        <p:nvGraphicFramePr>
          <p:cNvPr id="6" name="对象 5"/>
          <p:cNvGraphicFramePr/>
          <p:nvPr/>
        </p:nvGraphicFramePr>
        <p:xfrm>
          <a:off x="5797550" y="2631440"/>
          <a:ext cx="2508885" cy="910590"/>
        </p:xfrm>
        <a:graphic>
          <a:graphicData uri="http://schemas.openxmlformats.org/presentationml/2006/ole">
            <mc:AlternateContent xmlns:mc="http://schemas.openxmlformats.org/markup-compatibility/2006">
              <mc:Choice xmlns:v="urn:schemas-microsoft-com:vml" Requires="v">
                <p:oleObj spid="_x0000_s7" name="" r:id="rId2" imgW="2343150" imgH="929640" progId="Equation.DSMT4">
                  <p:embed/>
                </p:oleObj>
              </mc:Choice>
              <mc:Fallback>
                <p:oleObj name="" r:id="rId2" imgW="2343150" imgH="929640" progId="Equation.DSMT4">
                  <p:embed/>
                  <p:pic>
                    <p:nvPicPr>
                      <p:cNvPr id="0" name="图片 6"/>
                      <p:cNvPicPr/>
                      <p:nvPr/>
                    </p:nvPicPr>
                    <p:blipFill>
                      <a:blip r:embed="rId3"/>
                      <a:stretch>
                        <a:fillRect/>
                      </a:stretch>
                    </p:blipFill>
                    <p:spPr>
                      <a:xfrm>
                        <a:off x="5797550" y="2631440"/>
                        <a:ext cx="2508885" cy="910590"/>
                      </a:xfrm>
                      <a:prstGeom prst="rect">
                        <a:avLst/>
                      </a:prstGeom>
                    </p:spPr>
                  </p:pic>
                </p:oleObj>
              </mc:Fallback>
            </mc:AlternateContent>
          </a:graphicData>
        </a:graphic>
      </p:graphicFrame>
      <p:pic>
        <p:nvPicPr>
          <p:cNvPr id="4" name="图片 3"/>
          <p:cNvPicPr>
            <a:picLocks noChangeAspect="1"/>
          </p:cNvPicPr>
          <p:nvPr/>
        </p:nvPicPr>
        <p:blipFill>
          <a:blip r:embed="rId4"/>
          <a:stretch>
            <a:fillRect/>
          </a:stretch>
        </p:blipFill>
        <p:spPr>
          <a:xfrm>
            <a:off x="2704465" y="4046855"/>
            <a:ext cx="2416810" cy="899160"/>
          </a:xfrm>
          <a:prstGeom prst="rect">
            <a:avLst/>
          </a:prstGeom>
        </p:spPr>
      </p:pic>
      <p:pic>
        <p:nvPicPr>
          <p:cNvPr id="8" name="图片 7"/>
          <p:cNvPicPr>
            <a:picLocks noChangeAspect="1"/>
          </p:cNvPicPr>
          <p:nvPr/>
        </p:nvPicPr>
        <p:blipFill>
          <a:blip r:embed="rId5"/>
          <a:stretch>
            <a:fillRect/>
          </a:stretch>
        </p:blipFill>
        <p:spPr>
          <a:xfrm>
            <a:off x="5664200" y="4046855"/>
            <a:ext cx="1835150" cy="899160"/>
          </a:xfrm>
          <a:prstGeom prst="rect">
            <a:avLst/>
          </a:prstGeom>
        </p:spPr>
      </p:pic>
      <p:pic>
        <p:nvPicPr>
          <p:cNvPr id="9" name="图片 8"/>
          <p:cNvPicPr>
            <a:picLocks noChangeAspect="1"/>
          </p:cNvPicPr>
          <p:nvPr/>
        </p:nvPicPr>
        <p:blipFill>
          <a:blip r:embed="rId6"/>
          <a:stretch>
            <a:fillRect/>
          </a:stretch>
        </p:blipFill>
        <p:spPr>
          <a:xfrm>
            <a:off x="3831590" y="4859655"/>
            <a:ext cx="763905" cy="329565"/>
          </a:xfrm>
          <a:prstGeom prst="rect">
            <a:avLst/>
          </a:prstGeom>
        </p:spPr>
      </p:pic>
      <p:pic>
        <p:nvPicPr>
          <p:cNvPr id="10" name="图片 9"/>
          <p:cNvPicPr>
            <a:picLocks noChangeAspect="1"/>
          </p:cNvPicPr>
          <p:nvPr/>
        </p:nvPicPr>
        <p:blipFill>
          <a:blip r:embed="rId7"/>
          <a:stretch>
            <a:fillRect/>
          </a:stretch>
        </p:blipFill>
        <p:spPr>
          <a:xfrm>
            <a:off x="1388110" y="5354320"/>
            <a:ext cx="3599180" cy="895350"/>
          </a:xfrm>
          <a:prstGeom prst="rect">
            <a:avLst/>
          </a:prstGeom>
        </p:spPr>
      </p:pic>
      <p:pic>
        <p:nvPicPr>
          <p:cNvPr id="11" name="图片 10"/>
          <p:cNvPicPr>
            <a:picLocks noChangeAspect="1"/>
          </p:cNvPicPr>
          <p:nvPr/>
        </p:nvPicPr>
        <p:blipFill>
          <a:blip r:embed="rId8"/>
          <a:stretch>
            <a:fillRect/>
          </a:stretch>
        </p:blipFill>
        <p:spPr>
          <a:xfrm>
            <a:off x="5481955" y="5415280"/>
            <a:ext cx="3597910" cy="953135"/>
          </a:xfrm>
          <a:prstGeom prst="rect">
            <a:avLst/>
          </a:prstGeom>
        </p:spPr>
      </p:pic>
      <p:pic>
        <p:nvPicPr>
          <p:cNvPr id="12" name="图片 11"/>
          <p:cNvPicPr>
            <a:picLocks noChangeAspect="1"/>
          </p:cNvPicPr>
          <p:nvPr/>
        </p:nvPicPr>
        <p:blipFill>
          <a:blip r:embed="rId9"/>
          <a:stretch>
            <a:fillRect/>
          </a:stretch>
        </p:blipFill>
        <p:spPr>
          <a:xfrm>
            <a:off x="3434715" y="1902460"/>
            <a:ext cx="1226820" cy="426085"/>
          </a:xfrm>
          <a:prstGeom prst="rect">
            <a:avLst/>
          </a:prstGeom>
        </p:spPr>
      </p:pic>
      <p:pic>
        <p:nvPicPr>
          <p:cNvPr id="13" name="图片 12"/>
          <p:cNvPicPr>
            <a:picLocks noChangeAspect="1"/>
          </p:cNvPicPr>
          <p:nvPr/>
        </p:nvPicPr>
        <p:blipFill>
          <a:blip r:embed="rId10"/>
          <a:stretch>
            <a:fillRect/>
          </a:stretch>
        </p:blipFill>
        <p:spPr>
          <a:xfrm>
            <a:off x="5577840" y="1797685"/>
            <a:ext cx="1591310" cy="530860"/>
          </a:xfrm>
          <a:prstGeom prst="rect">
            <a:avLst/>
          </a:prstGeom>
        </p:spPr>
      </p:pic>
      <p:pic>
        <p:nvPicPr>
          <p:cNvPr id="15" name="图片 14"/>
          <p:cNvPicPr>
            <a:picLocks noChangeAspect="1"/>
          </p:cNvPicPr>
          <p:nvPr/>
        </p:nvPicPr>
        <p:blipFill>
          <a:blip r:embed="rId11"/>
          <a:stretch>
            <a:fillRect/>
          </a:stretch>
        </p:blipFill>
        <p:spPr>
          <a:xfrm>
            <a:off x="9615805" y="5354320"/>
            <a:ext cx="1400810" cy="928370"/>
          </a:xfrm>
          <a:prstGeom prst="rect">
            <a:avLst/>
          </a:prstGeom>
        </p:spPr>
      </p:pic>
      <p:sp>
        <p:nvSpPr>
          <p:cNvPr id="2" name="文本框 1"/>
          <p:cNvSpPr txBox="1"/>
          <p:nvPr/>
        </p:nvSpPr>
        <p:spPr>
          <a:xfrm>
            <a:off x="10007600" y="3788410"/>
            <a:ext cx="1389380" cy="645160"/>
          </a:xfrm>
          <a:prstGeom prst="rect">
            <a:avLst/>
          </a:prstGeom>
          <a:noFill/>
        </p:spPr>
        <p:txBody>
          <a:bodyPr wrap="square" rtlCol="0">
            <a:spAutoFit/>
          </a:bodyPr>
          <a:p>
            <a:r>
              <a:rPr lang="zh-CN" altLang="en-US"/>
              <a:t>发射光子的</a:t>
            </a:r>
            <a:r>
              <a:rPr lang="zh-CN" altLang="en-US"/>
              <a:t>极化矢量</a:t>
            </a:r>
            <a:endParaRPr lang="zh-CN" altLang="en-US"/>
          </a:p>
        </p:txBody>
      </p:sp>
      <p:pic>
        <p:nvPicPr>
          <p:cNvPr id="14" name="图片 13"/>
          <p:cNvPicPr>
            <a:picLocks noChangeAspect="1"/>
          </p:cNvPicPr>
          <p:nvPr/>
        </p:nvPicPr>
        <p:blipFill>
          <a:blip r:embed="rId12"/>
          <a:stretch>
            <a:fillRect/>
          </a:stretch>
        </p:blipFill>
        <p:spPr>
          <a:xfrm>
            <a:off x="9746615" y="3788410"/>
            <a:ext cx="260985" cy="522605"/>
          </a:xfrm>
          <a:prstGeom prst="rect">
            <a:avLst/>
          </a:prstGeom>
        </p:spPr>
      </p:pic>
      <p:cxnSp>
        <p:nvCxnSpPr>
          <p:cNvPr id="17" name="直接箭头连接符 16"/>
          <p:cNvCxnSpPr/>
          <p:nvPr/>
        </p:nvCxnSpPr>
        <p:spPr>
          <a:xfrm flipV="1">
            <a:off x="7454265" y="4285615"/>
            <a:ext cx="2181225" cy="12369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13"/>
          <a:stretch>
            <a:fillRect/>
          </a:stretch>
        </p:blipFill>
        <p:spPr>
          <a:xfrm>
            <a:off x="9866630" y="4430395"/>
            <a:ext cx="1149985" cy="429260"/>
          </a:xfrm>
          <a:prstGeom prst="rect">
            <a:avLst/>
          </a:prstGeom>
        </p:spPr>
      </p:pic>
      <p:sp>
        <p:nvSpPr>
          <p:cNvPr id="19" name="文本框 18"/>
          <p:cNvSpPr txBox="1"/>
          <p:nvPr/>
        </p:nvSpPr>
        <p:spPr>
          <a:xfrm>
            <a:off x="3640455" y="847090"/>
            <a:ext cx="1347470" cy="368300"/>
          </a:xfrm>
          <a:prstGeom prst="rect">
            <a:avLst/>
          </a:prstGeom>
          <a:noFill/>
        </p:spPr>
        <p:txBody>
          <a:bodyPr wrap="square" rtlCol="0">
            <a:spAutoFit/>
          </a:bodyPr>
          <a:p>
            <a:r>
              <a:rPr lang="zh-CN" altLang="en-US"/>
              <a:t>正则动量</a:t>
            </a:r>
            <a:endParaRPr lang="zh-CN" altLang="en-US"/>
          </a:p>
        </p:txBody>
      </p:sp>
      <p:cxnSp>
        <p:nvCxnSpPr>
          <p:cNvPr id="21" name="直接箭头连接符 20"/>
          <p:cNvCxnSpPr/>
          <p:nvPr/>
        </p:nvCxnSpPr>
        <p:spPr>
          <a:xfrm flipV="1">
            <a:off x="3650615" y="1708785"/>
            <a:ext cx="1014730" cy="2844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nvCxnSpPr>
        <p:spPr>
          <a:xfrm flipH="1" flipV="1">
            <a:off x="4025900" y="1212215"/>
            <a:ext cx="40640" cy="10242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ustDataLst>
      <p:tags r:id="rId14"/>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95605" y="415290"/>
            <a:ext cx="10968990" cy="5923915"/>
          </a:xfrm>
        </p:spPr>
        <p:txBody>
          <a:bodyPr>
            <a:normAutofit lnSpcReduction="10000"/>
          </a:bodyPr>
          <a:p>
            <a:r>
              <a:t>再利用末态波函数的完备性                               ，可得单位时间的微分跃迁概率为</a:t>
            </a:r>
          </a:p>
          <a:p/>
          <a:p/>
          <a:p>
            <a:r>
              <a:t>做变量代换                               ，</a:t>
            </a:r>
          </a:p>
          <a:p/>
          <a:p>
            <a:r>
              <a:t>  </a:t>
            </a:r>
          </a:p>
          <a:p>
            <a:r>
              <a:t> 利用算符的对易关系，可知</a:t>
            </a:r>
            <a:r>
              <a:t>                             </a:t>
            </a:r>
          </a:p>
          <a:p>
            <a:r>
              <a:t>   </a:t>
            </a:r>
          </a:p>
          <a:p>
            <a:r>
              <a:t>将</a:t>
            </a:r>
            <a:r>
              <a:t>       重写为如</a:t>
            </a:r>
            <a:r>
              <a:t>下形式</a:t>
            </a:r>
          </a:p>
          <a:p/>
          <a:p>
            <a:pPr marL="0" indent="0">
              <a:buNone/>
            </a:pPr>
            <a:r>
              <a:t>     其中                 ，</a:t>
            </a:r>
          </a:p>
          <a:p>
            <a:r>
              <a:t>   那么带入可得，</a:t>
            </a:r>
          </a:p>
          <a:p>
            <a:r>
              <a:t>                             </a:t>
            </a:r>
          </a:p>
        </p:txBody>
      </p:sp>
      <p:pic>
        <p:nvPicPr>
          <p:cNvPr id="4" name="图片 3"/>
          <p:cNvPicPr>
            <a:picLocks noChangeAspect="1"/>
          </p:cNvPicPr>
          <p:nvPr/>
        </p:nvPicPr>
        <p:blipFill>
          <a:blip r:embed="rId1"/>
          <a:stretch>
            <a:fillRect/>
          </a:stretch>
        </p:blipFill>
        <p:spPr>
          <a:xfrm>
            <a:off x="2544445" y="972185"/>
            <a:ext cx="5523865" cy="805180"/>
          </a:xfrm>
          <a:prstGeom prst="rect">
            <a:avLst/>
          </a:prstGeom>
        </p:spPr>
      </p:pic>
      <p:pic>
        <p:nvPicPr>
          <p:cNvPr id="5" name="图片 4"/>
          <p:cNvPicPr>
            <a:picLocks noChangeAspect="1"/>
          </p:cNvPicPr>
          <p:nvPr/>
        </p:nvPicPr>
        <p:blipFill>
          <a:blip r:embed="rId2"/>
          <a:stretch>
            <a:fillRect/>
          </a:stretch>
        </p:blipFill>
        <p:spPr>
          <a:xfrm>
            <a:off x="2145030" y="1679575"/>
            <a:ext cx="1051560" cy="663575"/>
          </a:xfrm>
          <a:prstGeom prst="rect">
            <a:avLst/>
          </a:prstGeom>
        </p:spPr>
      </p:pic>
      <p:pic>
        <p:nvPicPr>
          <p:cNvPr id="8" name="图片 7"/>
          <p:cNvPicPr>
            <a:picLocks noChangeAspect="1"/>
          </p:cNvPicPr>
          <p:nvPr/>
        </p:nvPicPr>
        <p:blipFill>
          <a:blip r:embed="rId3"/>
          <a:stretch>
            <a:fillRect/>
          </a:stretch>
        </p:blipFill>
        <p:spPr>
          <a:xfrm>
            <a:off x="3454400" y="1679575"/>
            <a:ext cx="1082675" cy="663575"/>
          </a:xfrm>
          <a:prstGeom prst="rect">
            <a:avLst/>
          </a:prstGeom>
        </p:spPr>
      </p:pic>
      <p:pic>
        <p:nvPicPr>
          <p:cNvPr id="17" name="图片 16"/>
          <p:cNvPicPr>
            <a:picLocks noChangeAspect="1"/>
          </p:cNvPicPr>
          <p:nvPr/>
        </p:nvPicPr>
        <p:blipFill>
          <a:blip r:embed="rId4"/>
          <a:stretch>
            <a:fillRect/>
          </a:stretch>
        </p:blipFill>
        <p:spPr>
          <a:xfrm>
            <a:off x="2434590" y="3457575"/>
            <a:ext cx="3051175" cy="551180"/>
          </a:xfrm>
          <a:prstGeom prst="rect">
            <a:avLst/>
          </a:prstGeom>
        </p:spPr>
      </p:pic>
      <p:pic>
        <p:nvPicPr>
          <p:cNvPr id="18" name="图片 17"/>
          <p:cNvPicPr>
            <a:picLocks noChangeAspect="1"/>
          </p:cNvPicPr>
          <p:nvPr/>
        </p:nvPicPr>
        <p:blipFill>
          <a:blip r:embed="rId5"/>
          <a:stretch>
            <a:fillRect/>
          </a:stretch>
        </p:blipFill>
        <p:spPr>
          <a:xfrm>
            <a:off x="5773420" y="3457575"/>
            <a:ext cx="3816350" cy="545465"/>
          </a:xfrm>
          <a:prstGeom prst="rect">
            <a:avLst/>
          </a:prstGeom>
        </p:spPr>
      </p:pic>
      <p:pic>
        <p:nvPicPr>
          <p:cNvPr id="19" name="图片 18"/>
          <p:cNvPicPr>
            <a:picLocks noChangeAspect="1"/>
          </p:cNvPicPr>
          <p:nvPr/>
        </p:nvPicPr>
        <p:blipFill>
          <a:blip r:embed="rId6"/>
          <a:stretch>
            <a:fillRect/>
          </a:stretch>
        </p:blipFill>
        <p:spPr>
          <a:xfrm>
            <a:off x="3196590" y="4377055"/>
            <a:ext cx="1822450" cy="460375"/>
          </a:xfrm>
          <a:prstGeom prst="rect">
            <a:avLst/>
          </a:prstGeom>
        </p:spPr>
      </p:pic>
      <p:pic>
        <p:nvPicPr>
          <p:cNvPr id="21" name="图片 20"/>
          <p:cNvPicPr>
            <a:picLocks noChangeAspect="1"/>
          </p:cNvPicPr>
          <p:nvPr/>
        </p:nvPicPr>
        <p:blipFill>
          <a:blip r:embed="rId7"/>
          <a:stretch>
            <a:fillRect/>
          </a:stretch>
        </p:blipFill>
        <p:spPr>
          <a:xfrm>
            <a:off x="1042035" y="4077970"/>
            <a:ext cx="514350" cy="389890"/>
          </a:xfrm>
          <a:prstGeom prst="rect">
            <a:avLst/>
          </a:prstGeom>
        </p:spPr>
      </p:pic>
      <p:pic>
        <p:nvPicPr>
          <p:cNvPr id="22" name="图片 21"/>
          <p:cNvPicPr>
            <a:picLocks noChangeAspect="1"/>
          </p:cNvPicPr>
          <p:nvPr/>
        </p:nvPicPr>
        <p:blipFill>
          <a:blip r:embed="rId8"/>
          <a:stretch>
            <a:fillRect/>
          </a:stretch>
        </p:blipFill>
        <p:spPr>
          <a:xfrm>
            <a:off x="5248275" y="4264660"/>
            <a:ext cx="2900680" cy="833120"/>
          </a:xfrm>
          <a:prstGeom prst="rect">
            <a:avLst/>
          </a:prstGeom>
        </p:spPr>
      </p:pic>
      <p:pic>
        <p:nvPicPr>
          <p:cNvPr id="23" name="图片 22"/>
          <p:cNvPicPr>
            <a:picLocks noChangeAspect="1"/>
          </p:cNvPicPr>
          <p:nvPr/>
        </p:nvPicPr>
        <p:blipFill>
          <a:blip r:embed="rId9"/>
          <a:stretch>
            <a:fillRect/>
          </a:stretch>
        </p:blipFill>
        <p:spPr>
          <a:xfrm>
            <a:off x="1391285" y="5020945"/>
            <a:ext cx="1428115" cy="361315"/>
          </a:xfrm>
          <a:prstGeom prst="rect">
            <a:avLst/>
          </a:prstGeom>
        </p:spPr>
      </p:pic>
      <p:pic>
        <p:nvPicPr>
          <p:cNvPr id="24" name="图片 23"/>
          <p:cNvPicPr>
            <a:picLocks noChangeAspect="1"/>
          </p:cNvPicPr>
          <p:nvPr/>
        </p:nvPicPr>
        <p:blipFill>
          <a:blip r:embed="rId10"/>
          <a:stretch>
            <a:fillRect/>
          </a:stretch>
        </p:blipFill>
        <p:spPr>
          <a:xfrm>
            <a:off x="2989580" y="5020945"/>
            <a:ext cx="1339850" cy="365760"/>
          </a:xfrm>
          <a:prstGeom prst="rect">
            <a:avLst/>
          </a:prstGeom>
        </p:spPr>
      </p:pic>
      <p:pic>
        <p:nvPicPr>
          <p:cNvPr id="25" name="图片 24"/>
          <p:cNvPicPr>
            <a:picLocks noChangeAspect="1"/>
          </p:cNvPicPr>
          <p:nvPr/>
        </p:nvPicPr>
        <p:blipFill>
          <a:blip r:embed="rId11"/>
          <a:stretch>
            <a:fillRect/>
          </a:stretch>
        </p:blipFill>
        <p:spPr>
          <a:xfrm>
            <a:off x="3985260" y="5457825"/>
            <a:ext cx="2425700" cy="461010"/>
          </a:xfrm>
          <a:prstGeom prst="rect">
            <a:avLst/>
          </a:prstGeom>
        </p:spPr>
      </p:pic>
      <p:pic>
        <p:nvPicPr>
          <p:cNvPr id="2" name="图片 1"/>
          <p:cNvPicPr>
            <a:picLocks noChangeAspect="1"/>
          </p:cNvPicPr>
          <p:nvPr/>
        </p:nvPicPr>
        <p:blipFill>
          <a:blip r:embed="rId12"/>
          <a:stretch>
            <a:fillRect/>
          </a:stretch>
        </p:blipFill>
        <p:spPr>
          <a:xfrm>
            <a:off x="3818255" y="415290"/>
            <a:ext cx="2286635" cy="565150"/>
          </a:xfrm>
          <a:prstGeom prst="rect">
            <a:avLst/>
          </a:prstGeom>
        </p:spPr>
      </p:pic>
      <p:pic>
        <p:nvPicPr>
          <p:cNvPr id="6" name="图片 5"/>
          <p:cNvPicPr>
            <a:picLocks noChangeAspect="1"/>
          </p:cNvPicPr>
          <p:nvPr/>
        </p:nvPicPr>
        <p:blipFill>
          <a:blip r:embed="rId13"/>
          <a:stretch>
            <a:fillRect/>
          </a:stretch>
        </p:blipFill>
        <p:spPr>
          <a:xfrm>
            <a:off x="2544445" y="2343150"/>
            <a:ext cx="5175885" cy="802005"/>
          </a:xfrm>
          <a:prstGeom prst="rect">
            <a:avLst/>
          </a:prstGeom>
        </p:spPr>
      </p:pic>
    </p:spTree>
    <p:custDataLst>
      <p:tags r:id="rId14"/>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176"/>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KSO_WM_BEAUTIFY_FLAG" val="#wm#"/>
  <p:tag name="KSO_WM_TEMPLATE_CATEGORY" val="custom"/>
  <p:tag name="KSO_WM_TEMPLATE_INDEX" val="20205176"/>
</p:tagLst>
</file>

<file path=ppt/tags/tag73.xml><?xml version="1.0" encoding="utf-8"?>
<p:tagLst xmlns:p="http://schemas.openxmlformats.org/presentationml/2006/main">
  <p:tag name="KSO_WM_BEAUTIFY_FLAG" val="#wm#"/>
  <p:tag name="KSO_WM_TEMPLATE_CATEGORY" val="custom"/>
  <p:tag name="KSO_WM_TEMPLATE_INDEX" val="20205176"/>
</p:tagLst>
</file>

<file path=ppt/tags/tag74.xml><?xml version="1.0" encoding="utf-8"?>
<p:tagLst xmlns:p="http://schemas.openxmlformats.org/presentationml/2006/main">
  <p:tag name="KSO_WM_BEAUTIFY_FLAG" val="#wm#"/>
  <p:tag name="KSO_WM_TEMPLATE_CATEGORY" val="custom"/>
  <p:tag name="KSO_WM_TEMPLATE_INDEX" val="20205176"/>
</p:tagLst>
</file>

<file path=ppt/tags/tag75.xml><?xml version="1.0" encoding="utf-8"?>
<p:tagLst xmlns:p="http://schemas.openxmlformats.org/presentationml/2006/main">
  <p:tag name="KSO_WM_BEAUTIFY_FLAG" val="#wm#"/>
  <p:tag name="KSO_WM_TEMPLATE_CATEGORY" val="custom"/>
  <p:tag name="KSO_WM_TEMPLATE_INDEX" val="20205176"/>
</p:tagLst>
</file>

<file path=ppt/tags/tag76.xml><?xml version="1.0" encoding="utf-8"?>
<p:tagLst xmlns:p="http://schemas.openxmlformats.org/presentationml/2006/main">
  <p:tag name="KSO_WM_BEAUTIFY_FLAG" val="#wm#"/>
  <p:tag name="KSO_WM_TEMPLATE_CATEGORY" val="custom"/>
  <p:tag name="KSO_WM_TEMPLATE_INDEX" val="20205176"/>
</p:tagLst>
</file>

<file path=ppt/tags/tag77.xml><?xml version="1.0" encoding="utf-8"?>
<p:tagLst xmlns:p="http://schemas.openxmlformats.org/presentationml/2006/main">
  <p:tag name="KSO_WM_BEAUTIFY_FLAG" val="#wm#"/>
  <p:tag name="KSO_WM_TEMPLATE_CATEGORY" val="custom"/>
  <p:tag name="KSO_WM_TEMPLATE_INDEX" val="20205176"/>
</p:tagLst>
</file>

<file path=ppt/tags/tag78.xml><?xml version="1.0" encoding="utf-8"?>
<p:tagLst xmlns:p="http://schemas.openxmlformats.org/presentationml/2006/main">
  <p:tag name="KSO_WM_BEAUTIFY_FLAG" val="#wm#"/>
  <p:tag name="KSO_WM_TEMPLATE_CATEGORY" val="custom"/>
  <p:tag name="KSO_WM_TEMPLATE_INDEX" val="20205176"/>
</p:tagLst>
</file>

<file path=ppt/tags/tag79.xml><?xml version="1.0" encoding="utf-8"?>
<p:tagLst xmlns:p="http://schemas.openxmlformats.org/presentationml/2006/main">
  <p:tag name="KSO_WM_BEAUTIFY_FLAG" val="#wm#"/>
  <p:tag name="KSO_WM_TEMPLATE_CATEGORY" val="custom"/>
  <p:tag name="KSO_WM_TEMPLATE_INDEX" val="20205176"/>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2397</Words>
  <Application>WPS 演示</Application>
  <PresentationFormat>宽屏</PresentationFormat>
  <Paragraphs>141</Paragraphs>
  <Slides>15</Slides>
  <Notes>4</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5</vt:i4>
      </vt:variant>
      <vt:variant>
        <vt:lpstr>幻灯片标题</vt:lpstr>
      </vt:variant>
      <vt:variant>
        <vt:i4>15</vt:i4>
      </vt:variant>
    </vt:vector>
  </HeadingPairs>
  <TitlesOfParts>
    <vt:vector size="28" baseType="lpstr">
      <vt:lpstr>Arial</vt:lpstr>
      <vt:lpstr>宋体</vt:lpstr>
      <vt:lpstr>Wingdings</vt:lpstr>
      <vt:lpstr>微软雅黑</vt:lpstr>
      <vt:lpstr>Wingdings</vt:lpstr>
      <vt:lpstr>Arial Unicode MS</vt:lpstr>
      <vt:lpstr>Calibri</vt:lpstr>
      <vt:lpstr>Office 主题​​</vt:lpstr>
      <vt:lpstr>Equation.DSMT4</vt:lpstr>
      <vt:lpstr>Equation.DSMT4</vt:lpstr>
      <vt:lpstr>Equation.DSMT4</vt:lpstr>
      <vt:lpstr>Equation.DSMT4</vt:lpstr>
      <vt:lpstr>Equation.DSMT4</vt:lpstr>
      <vt:lpstr>Sokolov-Ternov效应 第二次自旋极化学习会</vt:lpstr>
      <vt:lpstr>PowerPoint 演示文稿</vt:lpstr>
      <vt:lpstr>1.S-T效应有关结论简介</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3.定态的极化率（渐近极化率）导出</vt:lpstr>
      <vt:lpstr>PowerPoint 演示文稿</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坏兽养殖协会</cp:lastModifiedBy>
  <cp:revision>188</cp:revision>
  <dcterms:created xsi:type="dcterms:W3CDTF">2019-06-19T02:08:00Z</dcterms:created>
  <dcterms:modified xsi:type="dcterms:W3CDTF">2021-11-09T01:28:26Z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2052-11.1.0.9914</vt:lpwstr>
  </property>
</Properties>
</file>