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029"/>
  </p:normalViewPr>
  <p:slideViewPr>
    <p:cSldViewPr snapToGrid="0" snapToObjects="1">
      <p:cViewPr varScale="1">
        <p:scale>
          <a:sx n="118" d="100"/>
          <a:sy n="118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EFD99-1DA4-6F4A-9B2B-B9C526A665A6}" type="datetimeFigureOut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8170C-0D95-D446-8021-1B3EABB83D8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8868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CC95A6-B1F7-0F4E-B3E4-96843D8BF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8201" y="3148667"/>
            <a:ext cx="8634413" cy="89535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F6FAF5-6F93-5F4E-A4FF-6CFF4C9D8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5D25F-2CAC-2240-88CD-36C20E965246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3CD98B-0D9B-D146-BF03-C88D469C5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dirty="0" err="1"/>
              <a:t>ChenTao</a:t>
            </a:r>
            <a:endParaRPr kumimoji="1"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E1ABEA-5E60-E04D-B799-0087BAC27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1681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F5D939-3CC2-E54E-A4FC-C25B01255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F8F72A4-4183-1940-8653-1F652BC8D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5090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6F38D4F-BD38-884E-8CD8-E4490FF24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3DFDC-F81E-AB4A-9157-AC33E9B49765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22E8E2-F32B-5F46-AB00-1D87C5E66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F8D5CF-75C8-9E4A-9024-731B798DB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8607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F46A3FD-E2A1-AB4F-A8E3-018F2DECF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A23C407-9EE9-9F42-A54A-C2CFF7046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12E78C-2E28-5E44-880D-E73ACF0D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929EE-8F16-5B43-B93D-7C0097311484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E54FC0-986A-9842-B339-5DA0C3ED7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4273A7B-4D50-8346-A07C-31D2165B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8595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A2D5AD-C269-9D4B-8519-0AF002FAC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2969479-D502-494D-8CD7-69B2D2C61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09074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B2AA22-AE22-D149-99B0-FC860A3B8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F1AC-D816-0446-B7DF-24008329C8FD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65181CB-ACDD-4C4D-AF62-CC22DB2A0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8D0F3E-E4B9-F647-BAC7-7646A62A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6876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C08795-E0EC-F54F-A256-0C6D522E2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F1DAF2D-1676-7E43-96D8-1A3D3E4F3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1D6CE7-6B94-F344-8842-C398B770B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6D09-15E3-1140-B010-A3FEA78B0286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321265-0DBF-0442-B234-FB05F4174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C3B3C7-0E67-6F42-8A9E-7C253DF3B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3660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BEFDE1-E3B2-DF42-8247-C71C269D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F0DF57-7BA6-4F44-B42A-771561665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DDD74FB-568D-1747-8671-70BB51245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4921ED3-9F38-2641-BEF5-D421D7401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C07E-5AB6-D84D-96AA-2CB306F7B4EF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D93E764-CC00-8B48-8C9D-6365DD514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614D36-DB70-D047-BA5A-AEBCCCAD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1716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49ED60-FD3A-3D4F-A0A1-F7FCE87EF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2580C7B-65ED-6B46-B945-7B62E1D3F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405FEA3-2D2E-AF49-9EE8-3CE5F094E9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615FD79-3E69-BF4D-8B16-11092EDB78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000B8AF-0CE0-F84A-A683-111DFEF84E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6FD626A-BF51-E243-B90F-BDDE004C0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F884B-C06F-004B-B442-7A225BA52D5C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75C42AE-FB11-6143-B329-92E79819F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76B51A9-F240-4D4A-9E0E-578D932B0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6750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B6D42C-3B9F-F045-A53D-1B5EDB3E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64D82B4-BF17-7745-A691-12E9BDCE6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C8CC2-2303-654A-85B5-9E1D4442C582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12326DE-92E0-7C4F-A4D2-7C8BF667A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FF83A6C-D2D3-C14A-9370-EF4A243D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1569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F4F09BA-64AE-A144-93DC-573E52121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26AEB-B124-0F40-ACB7-00695CC57AAD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117C0ED1-F37F-3D44-843E-73D2B7ADA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ED4B0B1-6F7D-AE4D-8E82-7CCF6A3C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993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87A665-B77F-F44D-934C-CC64695B6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DEF51D-7E3A-894C-AD88-4B2692909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31F43AA-8696-5B4B-AB72-D3CAFD954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6FB366-7F1B-0346-AA25-EDB9D3C0F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6B2A9-2901-964E-BE22-DBAB5CCA603F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8224D6D-BD64-AF40-88AA-4E3910BA9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7820691-AA51-6B44-89C6-9486B97BE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12248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EB1601-ABC6-4D4C-8540-D96B4D7AC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5F44151-1CA3-884F-A66E-DEF2DD4E23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zh-CN" altLang="en-US"/>
              <a:t>单击图标添加图片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EF3A529-375B-3144-9FAC-79F067D84E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4DD1293-9855-FE4B-B57E-E67A1646D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53E08-3CD6-3F47-98BA-38818A0320D1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4EB08C-A3C1-9D46-BAE9-72928EB6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BE5F80-3348-4243-BF14-281F6C00E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37704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9A0842F-9FBF-204B-9F0F-F23BFF56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01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7494DE-26AC-424F-A1DB-25A8A451CF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92875"/>
            <a:ext cx="2743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F8B2-9533-314D-B897-BEDE8F18A847}" type="datetime1">
              <a:rPr kumimoji="1" lang="zh-CN" altLang="en-US" smtClean="0"/>
              <a:t>2021/11/9</a:t>
            </a:fld>
            <a:endParaRPr kumimoji="1" lang="zh-CN" altLang="en-US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532631-7C49-9F46-BABA-669171DE4D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92875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zh-CN" dirty="0" err="1"/>
              <a:t>ChenTao</a:t>
            </a:r>
            <a:endParaRPr kumimoji="1"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F69D70-8771-B642-8A3D-C56EB86B9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92875"/>
            <a:ext cx="2743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 dirty="0"/>
          </a:p>
        </p:txBody>
      </p:sp>
      <p:cxnSp>
        <p:nvCxnSpPr>
          <p:cNvPr id="8" name="直线连接符 7">
            <a:extLst>
              <a:ext uri="{FF2B5EF4-FFF2-40B4-BE49-F238E27FC236}">
                <a16:creationId xmlns:a16="http://schemas.microsoft.com/office/drawing/2014/main" id="{FFC97774-79B1-E84F-ADE8-CD0CC48A02F5}"/>
              </a:ext>
            </a:extLst>
          </p:cNvPr>
          <p:cNvCxnSpPr/>
          <p:nvPr userDrawn="1"/>
        </p:nvCxnSpPr>
        <p:spPr>
          <a:xfrm>
            <a:off x="838200" y="1101687"/>
            <a:ext cx="10515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20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>
            <a:extLst>
              <a:ext uri="{FF2B5EF4-FFF2-40B4-BE49-F238E27FC236}">
                <a16:creationId xmlns:a16="http://schemas.microsoft.com/office/drawing/2014/main" id="{DDDC2112-8BE8-A043-84C4-B27029302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315" y="4324324"/>
            <a:ext cx="8634413" cy="895350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Summary of Lattice Independent Simulation</a:t>
            </a:r>
            <a:br>
              <a:rPr lang="en-US" altLang="zh-CN" dirty="0"/>
            </a:br>
            <a:r>
              <a:rPr lang="en-US" altLang="zh-CN" sz="4000" dirty="0"/>
              <a:t>Chen Tao</a:t>
            </a:r>
            <a:br>
              <a:rPr lang="en-US" altLang="zh-CN" sz="4000" dirty="0"/>
            </a:br>
            <a:r>
              <a:rPr lang="en-US" altLang="zh-CN" sz="4000" dirty="0"/>
              <a:t>21-11-9</a:t>
            </a:r>
            <a:endParaRPr lang="zh-CN" altLang="en-US" sz="4000" dirty="0"/>
          </a:p>
        </p:txBody>
      </p:sp>
      <p:sp>
        <p:nvSpPr>
          <p:cNvPr id="10" name="日期占位符 9">
            <a:extLst>
              <a:ext uri="{FF2B5EF4-FFF2-40B4-BE49-F238E27FC236}">
                <a16:creationId xmlns:a16="http://schemas.microsoft.com/office/drawing/2014/main" id="{BCC8220F-E324-AF43-8C6B-4B486F223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290-C698-B649-A487-7F4F673C66D3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11" name="页脚占位符 10">
            <a:extLst>
              <a:ext uri="{FF2B5EF4-FFF2-40B4-BE49-F238E27FC236}">
                <a16:creationId xmlns:a16="http://schemas.microsoft.com/office/drawing/2014/main" id="{21317139-14FC-EE4C-8632-C591661D7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 dirty="0"/>
          </a:p>
        </p:txBody>
      </p:sp>
      <p:sp>
        <p:nvSpPr>
          <p:cNvPr id="12" name="灯片编号占位符 11">
            <a:extLst>
              <a:ext uri="{FF2B5EF4-FFF2-40B4-BE49-F238E27FC236}">
                <a16:creationId xmlns:a16="http://schemas.microsoft.com/office/drawing/2014/main" id="{3E05E105-79D7-DB4E-81C9-C57826A1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9736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829FDE-94AB-9747-8967-9A755100F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Lattice Independent Simulation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75ED96-97D2-B145-9F1E-0385C4EB1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7747"/>
            <a:ext cx="10515600" cy="5093728"/>
          </a:xfrm>
        </p:spPr>
        <p:txBody>
          <a:bodyPr/>
          <a:lstStyle/>
          <a:p>
            <a:r>
              <a:rPr kumimoji="1" lang="en-US" altLang="zh-CN" dirty="0"/>
              <a:t>Lattice dependent simulation: tracking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particles component-by-component </a:t>
            </a:r>
          </a:p>
          <a:p>
            <a:pPr lvl="1"/>
            <a:r>
              <a:rPr kumimoji="1" lang="en-US" altLang="zh-CN" dirty="0">
                <a:solidFill>
                  <a:srgbClr val="FF0000"/>
                </a:solidFill>
              </a:rPr>
              <a:t>Time-consuming </a:t>
            </a:r>
          </a:p>
          <a:p>
            <a:pPr lvl="1"/>
            <a:r>
              <a:rPr kumimoji="1" lang="en-US" altLang="zh-CN" dirty="0">
                <a:solidFill>
                  <a:srgbClr val="FF0000"/>
                </a:solidFill>
              </a:rPr>
              <a:t>Inefficient</a:t>
            </a:r>
          </a:p>
          <a:p>
            <a:r>
              <a:rPr kumimoji="1" lang="en-US" altLang="zh-CN" dirty="0"/>
              <a:t>Lattice independent simulation:</a:t>
            </a:r>
          </a:p>
          <a:p>
            <a:pPr lvl="1"/>
            <a:r>
              <a:rPr kumimoji="1" lang="en-US" altLang="zh-CN" dirty="0"/>
              <a:t>Planner ring model + resonance strength file</a:t>
            </a:r>
          </a:p>
          <a:p>
            <a:pPr lvl="1"/>
            <a:r>
              <a:rPr kumimoji="1" lang="en-US" altLang="zh-CN" dirty="0"/>
              <a:t>Resonance strength file</a:t>
            </a:r>
            <a:r>
              <a:rPr kumimoji="1" lang="zh-CN" altLang="en-US" dirty="0"/>
              <a:t> </a:t>
            </a:r>
            <a:r>
              <a:rPr kumimoji="1" lang="en-US" altLang="zh-CN" dirty="0"/>
              <a:t>contains lattice information can be calculated by </a:t>
            </a:r>
            <a:r>
              <a:rPr lang="en-US" altLang="zh-CN" dirty="0"/>
              <a:t>DEPOL</a:t>
            </a:r>
          </a:p>
          <a:p>
            <a:pPr lvl="1"/>
            <a:r>
              <a:rPr lang="en-US" altLang="zh-CN" dirty="0">
                <a:solidFill>
                  <a:srgbClr val="FF0000"/>
                </a:solidFill>
              </a:rPr>
              <a:t>Efficient and getting some preliminary information can help narrow the range of parameters</a:t>
            </a:r>
          </a:p>
          <a:p>
            <a:pPr lvl="1"/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5020A7-662A-534B-8969-3F6CAE73D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788E-E944-7044-A53B-124DE264DF0A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92D946C-97ED-F844-9796-1F803E91F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236CAB4-193B-5948-965C-1A7C337D1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9347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469761-AD7F-E945-915A-E72F54B90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Realistic</a:t>
            </a:r>
            <a:r>
              <a:rPr kumimoji="1" lang="zh-CN" altLang="en-US" dirty="0"/>
              <a:t> </a:t>
            </a:r>
            <a:r>
              <a:rPr kumimoji="1" lang="en-US" altLang="zh-CN" dirty="0"/>
              <a:t>ramping rate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E05B31-1A01-A042-BC03-72CAB2282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53A83-BE04-F849-91C5-46C1B99F854E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1E7E432-538C-9E45-BA9B-A9516EDA8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6F5929-63BC-A14B-9806-A3293B232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3</a:t>
            </a:fld>
            <a:endParaRPr kumimoji="1"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3D8A3FA7-0BD9-384F-84BA-6BABD83B4844}"/>
                  </a:ext>
                </a:extLst>
              </p:cNvPr>
              <p:cNvSpPr txBox="1"/>
              <p:nvPr/>
            </p:nvSpPr>
            <p:spPr>
              <a:xfrm>
                <a:off x="1391478" y="1639043"/>
                <a:ext cx="3776547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kumimoji="1" lang="en-US" altLang="zh-CN" i="1">
                              <a:latin typeface="Cambria Math" panose="02040503050406030204" pitchFamily="18" charset="0"/>
                            </a:rPr>
                            <m:t>d</m:t>
                          </m:r>
                          <m:r>
                            <a:rPr kumimoji="1" lang="en-US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num>
                        <m:den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=41642.56</m:t>
                      </m:r>
                      <m:func>
                        <m:funcPr>
                          <m:ctrlP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altLang="zh-CN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1.1988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 , 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 [0,2.62]</m:t>
                          </m:r>
                        </m:e>
                      </m:func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3D8A3FA7-0BD9-384F-84BA-6BABD83B4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478" y="1639043"/>
                <a:ext cx="3776547" cy="525978"/>
              </a:xfrm>
              <a:prstGeom prst="rect">
                <a:avLst/>
              </a:prstGeom>
              <a:blipFill>
                <a:blip r:embed="rId2"/>
                <a:stretch>
                  <a:fillRect l="-1003" t="-2381" r="-1338" b="-142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AB6B3ECB-1EAE-C642-A2D9-B2DDDF8FDF20}"/>
                  </a:ext>
                </a:extLst>
              </p:cNvPr>
              <p:cNvSpPr txBox="1"/>
              <p:nvPr/>
            </p:nvSpPr>
            <p:spPr>
              <a:xfrm>
                <a:off x="1391478" y="2340001"/>
                <a:ext cx="18857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zh-CN" altLang="en-US" i="1" smtClean="0">
                          <a:latin typeface="Cambria Math" panose="02040503050406030204" pitchFamily="18" charset="0"/>
                        </a:rPr>
                        <m:t>𝛾</m:t>
                      </m:r>
                      <m:d>
                        <m:dPr>
                          <m:ctrlP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=19569.511</m:t>
                      </m:r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AB6B3ECB-1EAE-C642-A2D9-B2DDDF8FDF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478" y="2340001"/>
                <a:ext cx="1885773" cy="276999"/>
              </a:xfrm>
              <a:prstGeom prst="rect">
                <a:avLst/>
              </a:prstGeom>
              <a:blipFill>
                <a:blip r:embed="rId3"/>
                <a:stretch>
                  <a:fillRect l="-2000" r="-2000" b="-318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3C30F38F-F38B-7346-BC91-E64A5967A22A}"/>
                  </a:ext>
                </a:extLst>
              </p:cNvPr>
              <p:cNvSpPr txBox="1"/>
              <p:nvPr/>
            </p:nvSpPr>
            <p:spPr>
              <a:xfrm>
                <a:off x="1391478" y="2791980"/>
                <a:ext cx="3876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zh-CN" altLang="en-US" i="1" smtClean="0">
                          <a:latin typeface="Cambria Math" panose="02040503050406030204" pitchFamily="18" charset="0"/>
                        </a:rPr>
                        <m:t>𝛾</m:t>
                      </m:r>
                      <m:d>
                        <m:dPr>
                          <m:ctrlP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=54306.4−34746.9</m:t>
                      </m:r>
                      <m:func>
                        <m:funcPr>
                          <m:ctrlP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altLang="zh-CN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1.1988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3C30F38F-F38B-7346-BC91-E64A5967A2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478" y="2791980"/>
                <a:ext cx="3876766" cy="276999"/>
              </a:xfrm>
              <a:prstGeom prst="rect">
                <a:avLst/>
              </a:prstGeom>
              <a:blipFill>
                <a:blip r:embed="rId4"/>
                <a:stretch>
                  <a:fillRect l="-980" r="-654" b="-260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643D3A8E-8A77-2646-AC1C-9C5E11EFC567}"/>
                  </a:ext>
                </a:extLst>
              </p:cNvPr>
              <p:cNvSpPr txBox="1"/>
              <p:nvPr/>
            </p:nvSpPr>
            <p:spPr>
              <a:xfrm>
                <a:off x="1391478" y="3243959"/>
                <a:ext cx="19338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zh-CN" altLang="en-US" i="1" smtClean="0">
                          <a:latin typeface="Cambria Math" panose="02040503050406030204" pitchFamily="18" charset="0"/>
                        </a:rPr>
                        <m:t>𝛾</m:t>
                      </m:r>
                      <m:d>
                        <m:dPr>
                          <m:ctrlP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2.62</m:t>
                          </m:r>
                        </m:e>
                      </m:d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=89043.3</m:t>
                      </m:r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643D3A8E-8A77-2646-AC1C-9C5E11EFC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1478" y="3243959"/>
                <a:ext cx="1933863" cy="276999"/>
              </a:xfrm>
              <a:prstGeom prst="rect">
                <a:avLst/>
              </a:prstGeom>
              <a:blipFill>
                <a:blip r:embed="rId5"/>
                <a:stretch>
                  <a:fillRect l="-1961" r="-1961" b="-2608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图片 10">
            <a:extLst>
              <a:ext uri="{FF2B5EF4-FFF2-40B4-BE49-F238E27FC236}">
                <a16:creationId xmlns:a16="http://schemas.microsoft.com/office/drawing/2014/main" id="{AECB29ED-16BB-174A-B4C1-B71B9666D4C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57850" y="1592958"/>
            <a:ext cx="5539548" cy="3664841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873A8B37-06E9-1F4F-8C3E-AC8A4DB21001}"/>
              </a:ext>
            </a:extLst>
          </p:cNvPr>
          <p:cNvSpPr txBox="1"/>
          <p:nvPr/>
        </p:nvSpPr>
        <p:spPr>
          <a:xfrm>
            <a:off x="1391478" y="3957073"/>
            <a:ext cx="2755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Circumference=100044m </a:t>
            </a:r>
          </a:p>
          <a:p>
            <a:r>
              <a:rPr kumimoji="1" lang="en-US" altLang="zh-CN" dirty="0"/>
              <a:t>1s =2996 circles</a:t>
            </a:r>
            <a:endParaRPr kumimoji="1" lang="zh-CN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2E196D54-470D-5941-BD77-FFC070D4B952}"/>
                  </a:ext>
                </a:extLst>
              </p:cNvPr>
              <p:cNvSpPr txBox="1"/>
              <p:nvPr/>
            </p:nvSpPr>
            <p:spPr>
              <a:xfrm>
                <a:off x="1510748" y="4941958"/>
                <a:ext cx="4068358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num>
                        <m:den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𝑑𝑛</m:t>
                          </m:r>
                        </m:den>
                      </m:f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=41642.6</m:t>
                      </m:r>
                      <m:func>
                        <m:funcPr>
                          <m:ctrlP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altLang="zh-CN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(0.000400134</m:t>
                          </m:r>
                          <m:r>
                            <a:rPr kumimoji="1"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func>
                      <m:r>
                        <a:rPr kumimoji="1" lang="en-US" altLang="zh-CN" b="0" i="1" smtClean="0">
                          <a:latin typeface="Cambria Math" panose="02040503050406030204" pitchFamily="18" charset="0"/>
                        </a:rPr>
                        <m:t>)/2996</m:t>
                      </m:r>
                    </m:oMath>
                  </m:oMathPara>
                </a14:m>
                <a:endParaRPr kumimoji="1" lang="zh-CN" altLang="en-US" dirty="0"/>
              </a:p>
            </p:txBody>
          </p:sp>
        </mc:Choice>
        <mc:Fallback>
          <p:sp>
            <p:nvSpPr>
              <p:cNvPr id="13" name="文本框 12">
                <a:extLst>
                  <a:ext uri="{FF2B5EF4-FFF2-40B4-BE49-F238E27FC236}">
                    <a16:creationId xmlns:a16="http://schemas.microsoft.com/office/drawing/2014/main" id="{2E196D54-470D-5941-BD77-FFC070D4B9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748" y="4941958"/>
                <a:ext cx="4068358" cy="525913"/>
              </a:xfrm>
              <a:prstGeom prst="rect">
                <a:avLst/>
              </a:prstGeom>
              <a:blipFill>
                <a:blip r:embed="rId7"/>
                <a:stretch>
                  <a:fillRect l="-935" t="-4762" r="-623" b="-142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296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6FB69A-5894-AD4C-8B81-2E89E9FF6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6244"/>
            <a:ext cx="10515600" cy="1101687"/>
          </a:xfrm>
        </p:spPr>
        <p:txBody>
          <a:bodyPr/>
          <a:lstStyle/>
          <a:p>
            <a:r>
              <a:rPr kumimoji="1" lang="en-US" altLang="zh-CN" dirty="0"/>
              <a:t>Simulation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results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A5CE54-D149-9B47-8FF9-3ED7AED3B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2225"/>
            <a:ext cx="10515600" cy="4509074"/>
          </a:xfrm>
        </p:spPr>
        <p:txBody>
          <a:bodyPr/>
          <a:lstStyle/>
          <a:p>
            <a:r>
              <a:rPr kumimoji="1" lang="en-US" altLang="zh-CN" dirty="0"/>
              <a:t>With constant snake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E2646F-BD98-E240-A60B-6685F9A45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F1AC-D816-0446-B7DF-24008329C8FD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804014-FCCD-3743-B81F-5072737D2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1A35C6-10E0-9D40-B88E-27F067FD9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4</a:t>
            </a:fld>
            <a:endParaRPr kumimoji="1"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66A0D42-0B23-CC43-B593-3903A76095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56" y="1754323"/>
            <a:ext cx="6318068" cy="4738551"/>
          </a:xfrm>
          <a:prstGeom prst="rect">
            <a:avLst/>
          </a:prstGeom>
        </p:spPr>
      </p:pic>
      <p:pic>
        <p:nvPicPr>
          <p:cNvPr id="8" name="内容占位符 5">
            <a:extLst>
              <a:ext uri="{FF2B5EF4-FFF2-40B4-BE49-F238E27FC236}">
                <a16:creationId xmlns:a16="http://schemas.microsoft.com/office/drawing/2014/main" id="{F5EF1EA6-33E9-5D44-BA5E-F7A455C0F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3932" y="1763253"/>
            <a:ext cx="6318068" cy="473855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155F54D3-2C4E-1F47-8F84-3C0CD419680C}"/>
                  </a:ext>
                </a:extLst>
              </p:cNvPr>
              <p:cNvSpPr txBox="1"/>
              <p:nvPr/>
            </p:nvSpPr>
            <p:spPr>
              <a:xfrm>
                <a:off x="929984" y="3901697"/>
                <a:ext cx="27672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sz="2400" dirty="0">
                    <a:solidFill>
                      <a:srgbClr val="FF0000"/>
                    </a:solidFill>
                  </a:rPr>
                  <a:t>Constant snake = </a:t>
                </a:r>
                <a14:m>
                  <m:oMath xmlns:m="http://schemas.openxmlformats.org/officeDocument/2006/math">
                    <m:r>
                      <a:rPr kumimoji="1" lang="en-US" altLang="zh-CN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kumimoji="1" lang="zh-CN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155F54D3-2C4E-1F47-8F84-3C0CD41968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9984" y="3901697"/>
                <a:ext cx="2767296" cy="461665"/>
              </a:xfrm>
              <a:prstGeom prst="rect">
                <a:avLst/>
              </a:prstGeom>
              <a:blipFill>
                <a:blip r:embed="rId4"/>
                <a:stretch>
                  <a:fillRect l="-3653" t="-10811" b="-2702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5C6F62F0-CF81-7D46-A9BF-EBD3FADEC906}"/>
                  </a:ext>
                </a:extLst>
              </p:cNvPr>
              <p:cNvSpPr txBox="1"/>
              <p:nvPr/>
            </p:nvSpPr>
            <p:spPr>
              <a:xfrm>
                <a:off x="6920220" y="3947200"/>
                <a:ext cx="2731838" cy="5822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sz="2400" dirty="0">
                    <a:solidFill>
                      <a:srgbClr val="FF0000"/>
                    </a:solidFill>
                  </a:rPr>
                  <a:t>Constant snake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CN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kumimoji="1" lang="en-US" altLang="zh-CN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kumimoji="1" lang="zh-CN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5C6F62F0-CF81-7D46-A9BF-EBD3FADEC9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0220" y="3947200"/>
                <a:ext cx="2731838" cy="582275"/>
              </a:xfrm>
              <a:prstGeom prst="rect">
                <a:avLst/>
              </a:prstGeom>
              <a:blipFill>
                <a:blip r:embed="rId5"/>
                <a:stretch>
                  <a:fillRect l="-3241" b="-86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8668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6E53EF-A34B-5240-B91B-DB8495890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Simulation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results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E05CFD6-B2C7-4246-9B45-1FC3E59C6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4463"/>
            <a:ext cx="10515600" cy="4509074"/>
          </a:xfrm>
        </p:spPr>
        <p:txBody>
          <a:bodyPr/>
          <a:lstStyle/>
          <a:p>
            <a:r>
              <a:rPr lang="en-US" altLang="zh-CN" dirty="0"/>
              <a:t>superconducting</a:t>
            </a:r>
            <a:r>
              <a:rPr lang="zh-CN" altLang="en-US" dirty="0"/>
              <a:t> </a:t>
            </a:r>
            <a:r>
              <a:rPr lang="en-US" altLang="zh-CN" dirty="0"/>
              <a:t>solenoid-based</a:t>
            </a:r>
            <a:r>
              <a:rPr lang="zh-CN" altLang="en-US" dirty="0"/>
              <a:t> </a:t>
            </a:r>
            <a:r>
              <a:rPr lang="en-US" altLang="zh-CN" dirty="0"/>
              <a:t>Siberian</a:t>
            </a:r>
            <a:r>
              <a:rPr lang="zh-CN" altLang="en-US" dirty="0"/>
              <a:t> </a:t>
            </a:r>
            <a:r>
              <a:rPr lang="en-US" altLang="zh-CN" dirty="0"/>
              <a:t>snake</a:t>
            </a:r>
          </a:p>
          <a:p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6ADF6B2-7877-124E-85A3-666833C89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F1AC-D816-0446-B7DF-24008329C8FD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881F047-0B3D-9047-B38C-1AF78E2E3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C77A88-F828-EF4A-907B-3DB4B98DD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5</a:t>
            </a:fld>
            <a:endParaRPr kumimoji="1" lang="zh-CN" altLang="en-US"/>
          </a:p>
        </p:txBody>
      </p:sp>
      <p:pic>
        <p:nvPicPr>
          <p:cNvPr id="7" name="内容占位符 4">
            <a:extLst>
              <a:ext uri="{FF2B5EF4-FFF2-40B4-BE49-F238E27FC236}">
                <a16:creationId xmlns:a16="http://schemas.microsoft.com/office/drawing/2014/main" id="{DA106086-084B-EB46-8650-A7FB234BF3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74" y="1911025"/>
            <a:ext cx="5917463" cy="4438097"/>
          </a:xfrm>
          <a:prstGeom prst="rect">
            <a:avLst/>
          </a:prstGeom>
        </p:spPr>
      </p:pic>
      <p:pic>
        <p:nvPicPr>
          <p:cNvPr id="8" name="内容占位符 5">
            <a:extLst>
              <a:ext uri="{FF2B5EF4-FFF2-40B4-BE49-F238E27FC236}">
                <a16:creationId xmlns:a16="http://schemas.microsoft.com/office/drawing/2014/main" id="{225417D1-06EC-E148-8B25-6AE98F3D0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0760" y="1865909"/>
            <a:ext cx="6169289" cy="4626966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D70E73AD-E2BD-0C42-B50B-1B1AD5338985}"/>
              </a:ext>
            </a:extLst>
          </p:cNvPr>
          <p:cNvSpPr txBox="1"/>
          <p:nvPr/>
        </p:nvSpPr>
        <p:spPr>
          <a:xfrm>
            <a:off x="6694049" y="5386981"/>
            <a:ext cx="3833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>
                <a:solidFill>
                  <a:srgbClr val="FF0000"/>
                </a:solidFill>
              </a:rPr>
              <a:t>Snake strength at injection energy=5</a:t>
            </a:r>
            <a:endParaRPr kumimoji="1" lang="zh-CN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1C38935C-C0B3-6A45-9405-4A14AC2E0D64}"/>
                  </a:ext>
                </a:extLst>
              </p:cNvPr>
              <p:cNvSpPr txBox="1"/>
              <p:nvPr/>
            </p:nvSpPr>
            <p:spPr>
              <a:xfrm>
                <a:off x="979535" y="5359321"/>
                <a:ext cx="38524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Snake strength at injection energy=</a:t>
                </a:r>
                <a14:m>
                  <m:oMath xmlns:m="http://schemas.openxmlformats.org/officeDocument/2006/math">
                    <m:r>
                      <a:rPr kumimoji="1" lang="en-US" altLang="zh-CN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1C38935C-C0B3-6A45-9405-4A14AC2E0D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535" y="5359321"/>
                <a:ext cx="3852465" cy="369332"/>
              </a:xfrm>
              <a:prstGeom prst="rect">
                <a:avLst/>
              </a:prstGeom>
              <a:blipFill>
                <a:blip r:embed="rId4"/>
                <a:stretch>
                  <a:fillRect l="-1645" t="-3226" b="-225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9150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0B8583-B7BD-EC45-9D89-6721829B9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Simulation</a:t>
            </a:r>
            <a:r>
              <a:rPr kumimoji="1" lang="zh-CN" altLang="en-US" dirty="0"/>
              <a:t> </a:t>
            </a:r>
            <a:r>
              <a:rPr kumimoji="1" lang="en-US" altLang="zh-CN" dirty="0"/>
              <a:t>results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CB579B-2BE8-9E4C-80F3-8C0232C4F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F1AC-D816-0446-B7DF-24008329C8FD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612C23-6FA7-2541-9E16-575868D7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D60B7A-C910-2641-ADB9-585240F6D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6</a:t>
            </a:fld>
            <a:endParaRPr kumimoji="1" lang="zh-CN" altLang="en-US"/>
          </a:p>
        </p:txBody>
      </p:sp>
      <p:pic>
        <p:nvPicPr>
          <p:cNvPr id="7" name="内容占位符 4">
            <a:extLst>
              <a:ext uri="{FF2B5EF4-FFF2-40B4-BE49-F238E27FC236}">
                <a16:creationId xmlns:a16="http://schemas.microsoft.com/office/drawing/2014/main" id="{10F957A4-804C-AD44-B2A2-97EE37F58A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235" y="1346653"/>
            <a:ext cx="6259890" cy="4694918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2F4E6E63-5D59-C944-86C3-446B5BEB6ABC}"/>
                  </a:ext>
                </a:extLst>
              </p:cNvPr>
              <p:cNvSpPr txBox="1"/>
              <p:nvPr/>
            </p:nvSpPr>
            <p:spPr>
              <a:xfrm>
                <a:off x="1277974" y="4071257"/>
                <a:ext cx="42367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dirty="0">
                    <a:solidFill>
                      <a:srgbClr val="FF0000"/>
                    </a:solidFill>
                  </a:rPr>
                  <a:t>Snake strength at injection energy=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kumimoji="1" lang="en-US" altLang="zh-CN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kumimoji="1"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kumimoji="1" lang="en-US" altLang="zh-CN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kumimoji="1" lang="zh-CN" alt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2F4E6E63-5D59-C944-86C3-446B5BEB6A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974" y="4071257"/>
                <a:ext cx="4236737" cy="369332"/>
              </a:xfrm>
              <a:prstGeom prst="rect">
                <a:avLst/>
              </a:prstGeom>
              <a:blipFill>
                <a:blip r:embed="rId3"/>
                <a:stretch>
                  <a:fillRect l="-1194" t="-110000" r="-597" b="-16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>
            <a:extLst>
              <a:ext uri="{FF2B5EF4-FFF2-40B4-BE49-F238E27FC236}">
                <a16:creationId xmlns:a16="http://schemas.microsoft.com/office/drawing/2014/main" id="{8937580E-4316-9448-BE7E-B5E7B739DFD6}"/>
              </a:ext>
            </a:extLst>
          </p:cNvPr>
          <p:cNvSpPr txBox="1"/>
          <p:nvPr/>
        </p:nvSpPr>
        <p:spPr>
          <a:xfrm>
            <a:off x="923549" y="1186543"/>
            <a:ext cx="49455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superconducting</a:t>
            </a:r>
            <a:r>
              <a:rPr lang="zh-CN" altLang="en-US" dirty="0"/>
              <a:t> </a:t>
            </a:r>
            <a:r>
              <a:rPr lang="en-US" altLang="zh-CN" dirty="0"/>
              <a:t>solenoid-based</a:t>
            </a:r>
            <a:r>
              <a:rPr lang="zh-CN" altLang="en-US" dirty="0"/>
              <a:t> </a:t>
            </a:r>
            <a:r>
              <a:rPr lang="en-US" altLang="zh-CN" dirty="0"/>
              <a:t>Siberian</a:t>
            </a:r>
            <a:r>
              <a:rPr lang="zh-CN" altLang="en-US" dirty="0"/>
              <a:t> </a:t>
            </a:r>
            <a:r>
              <a:rPr lang="en-US" altLang="zh-CN" dirty="0"/>
              <a:t>snake</a:t>
            </a:r>
          </a:p>
          <a:p>
            <a:endParaRPr kumimoji="1" lang="zh-CN" altLang="en-US" dirty="0"/>
          </a:p>
          <a:p>
            <a:endParaRPr kumimoji="1"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C637150-12D9-F044-8575-AB7FEA2CB72C}"/>
              </a:ext>
            </a:extLst>
          </p:cNvPr>
          <p:cNvSpPr txBox="1"/>
          <p:nvPr/>
        </p:nvSpPr>
        <p:spPr>
          <a:xfrm>
            <a:off x="6218889" y="1346652"/>
            <a:ext cx="58418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/>
              <a:t>Conclusion</a:t>
            </a:r>
            <a:r>
              <a:rPr kumimoji="1" lang="zh-CN" altLang="en-US" sz="3200" dirty="0"/>
              <a:t>：</a:t>
            </a:r>
            <a:endParaRPr kumimoji="1" lang="en-US" altLang="zh-CN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zh-CN" sz="2000" dirty="0"/>
              <a:t>With constant snake , the polarization can be well preserved during the acceleration.</a:t>
            </a:r>
          </a:p>
          <a:p>
            <a:endParaRPr kumimoji="1" lang="en-US" altLang="zh-CN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kumimoji="1" lang="en-US" altLang="zh-CN" sz="2000" dirty="0"/>
              <a:t>With </a:t>
            </a:r>
            <a:r>
              <a:rPr lang="en-US" altLang="zh-CN" sz="2000" dirty="0"/>
              <a:t>solenoid-based</a:t>
            </a:r>
            <a:r>
              <a:rPr lang="zh-CN" altLang="en-US" sz="2000" dirty="0"/>
              <a:t> </a:t>
            </a:r>
            <a:r>
              <a:rPr lang="en-US" altLang="zh-CN" sz="2000" dirty="0"/>
              <a:t>Siberian</a:t>
            </a:r>
            <a:r>
              <a:rPr lang="zh-CN" altLang="en-US" sz="2000" dirty="0"/>
              <a:t> </a:t>
            </a:r>
            <a:r>
              <a:rPr lang="en-US" altLang="zh-CN" sz="2000" dirty="0"/>
              <a:t>snake , the final polarization degree is extremely sensitive to </a:t>
            </a:r>
            <a:r>
              <a:rPr lang="en-US" altLang="zh-CN" sz="2000" dirty="0" err="1"/>
              <a:t>betatron</a:t>
            </a:r>
            <a:r>
              <a:rPr lang="en-US" altLang="zh-CN" sz="2000" dirty="0"/>
              <a:t> tune in most work space 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/>
              <a:t> The magnetic field needed to maintain</a:t>
            </a:r>
            <a:r>
              <a:rPr lang="zh-CN" altLang="en-US" sz="2000" dirty="0"/>
              <a:t>   </a:t>
            </a:r>
            <a:r>
              <a:rPr lang="en-US" altLang="zh-CN" sz="2000" dirty="0"/>
              <a:t>polarization is very strong</a:t>
            </a:r>
            <a:endParaRPr kumimoji="1" lang="en-US" altLang="zh-CN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45108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4FF202-8EE6-C043-B3EA-BF1DCB60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Benchmark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of the code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C099AB-D0CC-F24F-B6A5-33D6B9F88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229" y="1174463"/>
            <a:ext cx="10515600" cy="4509074"/>
          </a:xfrm>
        </p:spPr>
        <p:txBody>
          <a:bodyPr/>
          <a:lstStyle/>
          <a:p>
            <a:r>
              <a:rPr kumimoji="1" lang="en-US" altLang="zh-CN" dirty="0"/>
              <a:t>In the paper PhysRevSTAB.7.071001:</a:t>
            </a:r>
          </a:p>
          <a:p>
            <a:pPr lvl="1"/>
            <a:r>
              <a:rPr kumimoji="1" lang="en-US" altLang="zh-CN" dirty="0"/>
              <a:t>Using a 11.4% constant snake to overcome intrinsic resonance</a:t>
            </a:r>
            <a:r>
              <a:rPr kumimoji="1" lang="zh-CN" altLang="en-US" dirty="0"/>
              <a:t>（</a:t>
            </a:r>
            <a:r>
              <a:rPr kumimoji="1" lang="en-US" altLang="zh-CN" dirty="0"/>
              <a:t>proton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pPr lvl="1"/>
            <a:endParaRPr kumimoji="1" lang="zh-CN" altLang="en-US" dirty="0"/>
          </a:p>
          <a:p>
            <a:pPr lvl="1"/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7ABA0E-F14A-8D4A-B800-FEA9F89C2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F1AC-D816-0446-B7DF-24008329C8FD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AF930A-DF92-674B-A8E9-77DE049A1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F166F1A-5ECB-8D4F-919C-AEC526ECF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7</a:t>
            </a:fld>
            <a:endParaRPr kumimoji="1"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277773F-DDDF-E94A-B1F8-26ED1B91C5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171" y="2286000"/>
            <a:ext cx="6116893" cy="42068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4C1679A5-F757-DC4C-9736-2E9A7CA7D5C9}"/>
                  </a:ext>
                </a:extLst>
              </p:cNvPr>
              <p:cNvSpPr txBox="1"/>
              <p:nvPr/>
            </p:nvSpPr>
            <p:spPr>
              <a:xfrm>
                <a:off x="7677578" y="2775856"/>
                <a:ext cx="4114799" cy="14987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kumimoji="1" lang="en-US" altLang="zh-CN" dirty="0"/>
                  <a:t>The curve is smooth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kumimoji="1" lang="en-US" altLang="zh-CN" dirty="0"/>
                  <a:t>The anomalous g factor: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𝑒𝑙𝑒𝑐𝑡𝑟𝑜𝑛</m:t>
                        </m:r>
                      </m:sub>
                    </m:sSub>
                    <m:r>
                      <a:rPr kumimoji="1" lang="en-US" altLang="zh-CN" b="0" i="1" smtClean="0">
                        <a:latin typeface="Cambria Math" panose="02040503050406030204" pitchFamily="18" charset="0"/>
                      </a:rPr>
                      <m:t>=0.001159</m:t>
                    </m:r>
                  </m:oMath>
                </a14:m>
                <a:endParaRPr kumimoji="1" lang="en-US" altLang="zh-CN" b="0" i="1" dirty="0">
                  <a:latin typeface="Cambria Math" panose="02040503050406030204" pitchFamily="18" charset="0"/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𝑝𝑟𝑜𝑡𝑜𝑛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=1.7928474</m:t>
                    </m:r>
                  </m:oMath>
                </a14:m>
                <a:endParaRPr lang="zh-CN" altLang="en-US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kumimoji="1" lang="zh-CN" altLang="en-US" dirty="0"/>
              </a:p>
            </p:txBody>
          </p:sp>
        </mc:Choice>
        <mc:Fallback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4C1679A5-F757-DC4C-9736-2E9A7CA7D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578" y="2775856"/>
                <a:ext cx="4114799" cy="1498744"/>
              </a:xfrm>
              <a:prstGeom prst="rect">
                <a:avLst/>
              </a:prstGeom>
              <a:blipFill>
                <a:blip r:embed="rId3"/>
                <a:stretch>
                  <a:fillRect l="-923" t="-16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4445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F12A86-1007-C943-A7E9-70D8C4D34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Benchmark</a:t>
            </a:r>
            <a:r>
              <a:rPr kumimoji="1" lang="zh-CN" altLang="en-US" dirty="0"/>
              <a:t> </a:t>
            </a:r>
            <a:r>
              <a:rPr kumimoji="1" lang="en-US" altLang="zh-CN" dirty="0"/>
              <a:t>of the code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F5EF3C-BF91-514A-954B-F27F66791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F1AC-D816-0446-B7DF-24008329C8FD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3583D9-F549-7A4C-A1CA-B47F6F39D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4CC043-09F4-F94C-8269-AA4189B3E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8</a:t>
            </a:fld>
            <a:endParaRPr kumimoji="1" lang="zh-CN" altLang="en-US"/>
          </a:p>
        </p:txBody>
      </p:sp>
      <p:pic>
        <p:nvPicPr>
          <p:cNvPr id="7" name="内容占位符 4">
            <a:extLst>
              <a:ext uri="{FF2B5EF4-FFF2-40B4-BE49-F238E27FC236}">
                <a16:creationId xmlns:a16="http://schemas.microsoft.com/office/drawing/2014/main" id="{C9DB7988-9060-174F-A3C2-EC7199888B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263" y="1382567"/>
            <a:ext cx="5707845" cy="4280884"/>
          </a:xfr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B8201BA-4E13-864C-BC35-86B5B9F028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9310" y="1547274"/>
            <a:ext cx="5566520" cy="417489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1E52EC13-851E-E644-9F63-5EF9D506F832}"/>
              </a:ext>
            </a:extLst>
          </p:cNvPr>
          <p:cNvSpPr txBox="1"/>
          <p:nvPr/>
        </p:nvSpPr>
        <p:spPr>
          <a:xfrm>
            <a:off x="2547257" y="1135836"/>
            <a:ext cx="132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/>
              <a:t>Electron:</a:t>
            </a:r>
            <a:endParaRPr kumimoji="1" lang="zh-CN" altLang="en-US" sz="24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36EC8A3-D63B-804E-AF65-EF9DEF3F6844}"/>
              </a:ext>
            </a:extLst>
          </p:cNvPr>
          <p:cNvSpPr txBox="1"/>
          <p:nvPr/>
        </p:nvSpPr>
        <p:spPr>
          <a:xfrm>
            <a:off x="8037366" y="1202506"/>
            <a:ext cx="11464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400" dirty="0"/>
              <a:t>Proton:</a:t>
            </a:r>
            <a:endParaRPr kumimoji="1" lang="zh-CN" altLang="en-US" sz="24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3356E2C-BB9C-2549-9B98-D4F83D045206}"/>
              </a:ext>
            </a:extLst>
          </p:cNvPr>
          <p:cNvSpPr txBox="1"/>
          <p:nvPr/>
        </p:nvSpPr>
        <p:spPr>
          <a:xfrm>
            <a:off x="1208315" y="5764270"/>
            <a:ext cx="99902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Some parameters in the paper’s simulation is unknown so that I can not fully reproduce the result</a:t>
            </a:r>
          </a:p>
          <a:p>
            <a:r>
              <a:rPr kumimoji="1" lang="en-US" altLang="zh-CN" dirty="0"/>
              <a:t>The proton curve is much smoother than electron curve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1466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1C8A2E-04B8-E244-8B15-791BEDE88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Summary</a:t>
            </a:r>
            <a:endParaRPr kumimoji="1"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1BDCA5-7831-584B-8B96-8CA636A11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3387"/>
            <a:ext cx="10515600" cy="5104613"/>
          </a:xfrm>
        </p:spPr>
        <p:txBody>
          <a:bodyPr/>
          <a:lstStyle/>
          <a:p>
            <a:r>
              <a:rPr kumimoji="1" lang="en-US" altLang="zh-CN" dirty="0"/>
              <a:t>Using a constant snake is effective</a:t>
            </a:r>
          </a:p>
          <a:p>
            <a:r>
              <a:rPr kumimoji="1" lang="en-US" altLang="zh-CN" dirty="0"/>
              <a:t>Using a </a:t>
            </a:r>
            <a:r>
              <a:rPr lang="en-US" altLang="zh-CN" dirty="0"/>
              <a:t>solenoid-based</a:t>
            </a:r>
            <a:r>
              <a:rPr lang="zh-CN" altLang="en-US" dirty="0"/>
              <a:t> </a:t>
            </a:r>
            <a:r>
              <a:rPr lang="en-US" altLang="zh-CN" dirty="0"/>
              <a:t>Siberian</a:t>
            </a:r>
            <a:r>
              <a:rPr lang="zh-CN" altLang="en-US" dirty="0"/>
              <a:t> </a:t>
            </a:r>
            <a:r>
              <a:rPr lang="en-US" altLang="zh-CN" dirty="0"/>
              <a:t>snake may preserve the polarization but the parameters need to be carefully selected.</a:t>
            </a:r>
          </a:p>
          <a:p>
            <a:endParaRPr kumimoji="1" lang="en-US" altLang="zh-CN" dirty="0"/>
          </a:p>
          <a:p>
            <a:r>
              <a:rPr kumimoji="1" lang="en-US" altLang="zh-CN" dirty="0"/>
              <a:t>Next to do:</a:t>
            </a:r>
          </a:p>
          <a:p>
            <a:pPr lvl="1"/>
            <a:r>
              <a:rPr kumimoji="1" lang="en-US" altLang="zh-CN" dirty="0"/>
              <a:t>Using BMAD/</a:t>
            </a:r>
            <a:r>
              <a:rPr kumimoji="1" lang="en-US" altLang="zh-CN" dirty="0" err="1"/>
              <a:t>tao</a:t>
            </a:r>
            <a:r>
              <a:rPr kumimoji="1" lang="en-US" altLang="zh-CN" dirty="0"/>
              <a:t> to do lattice dependent simulation</a:t>
            </a:r>
          </a:p>
          <a:p>
            <a:pPr lvl="2"/>
            <a:r>
              <a:rPr kumimoji="1" lang="en-US" altLang="zh-CN" dirty="0"/>
              <a:t>Moving </a:t>
            </a:r>
            <a:r>
              <a:rPr kumimoji="1" lang="en-US" altLang="zh-CN" dirty="0" err="1"/>
              <a:t>betatron</a:t>
            </a:r>
            <a:r>
              <a:rPr kumimoji="1" lang="en-US" altLang="zh-CN" dirty="0"/>
              <a:t> tune , resonance strength may vary.</a:t>
            </a:r>
          </a:p>
          <a:p>
            <a:pPr lvl="1"/>
            <a:r>
              <a:rPr kumimoji="1" lang="en-US" altLang="zh-CN" dirty="0"/>
              <a:t>Design the lattice for spin match at injection and extraction point</a:t>
            </a:r>
          </a:p>
          <a:p>
            <a:pPr lvl="2"/>
            <a:r>
              <a:rPr kumimoji="1" lang="en-US" altLang="zh-CN" dirty="0"/>
              <a:t>In the present situation , the spin closed orbit at injection and extraction point are not on </a:t>
            </a:r>
            <a:r>
              <a:rPr kumimoji="1" lang="en-US" altLang="zh-CN"/>
              <a:t>vertical direction.</a:t>
            </a:r>
            <a:endParaRPr kumimoji="1" lang="zh-CN" altLang="en-US" dirty="0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0FF6D2-BA6E-0344-AC7C-8037BBF48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1F1AC-D816-0446-B7DF-24008329C8FD}" type="datetime1">
              <a:rPr kumimoji="1" lang="zh-CN" altLang="en-US" smtClean="0"/>
              <a:t>2021/11/9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D14F7F-8401-574F-B1F4-57C3A43C2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/>
              <a:t>ChenTao</a:t>
            </a:r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9FE409-80B9-B748-AFC2-C5BDCDE71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28721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5" id="{AD96398F-28F5-7046-B5D6-DBCAC9677266}" vid="{FEA745AB-62E2-6745-B99D-62453BDC5429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主题​​</Template>
  <TotalTime>91</TotalTime>
  <Words>363</Words>
  <Application>Microsoft Macintosh PowerPoint</Application>
  <PresentationFormat>宽屏</PresentationFormat>
  <Paragraphs>81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等线</vt:lpstr>
      <vt:lpstr>等线 Light</vt:lpstr>
      <vt:lpstr>Arial</vt:lpstr>
      <vt:lpstr>Cambria Math</vt:lpstr>
      <vt:lpstr>Office 主题​​</vt:lpstr>
      <vt:lpstr>Summary of Lattice Independent Simulation Chen Tao 21-11-9</vt:lpstr>
      <vt:lpstr>Lattice Independent Simulation</vt:lpstr>
      <vt:lpstr>Realistic ramping rate</vt:lpstr>
      <vt:lpstr>Simulation results</vt:lpstr>
      <vt:lpstr>Simulation results</vt:lpstr>
      <vt:lpstr>Simulation results</vt:lpstr>
      <vt:lpstr>Benchmark of the code</vt:lpstr>
      <vt:lpstr>Benchmark of the code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chentao201@mails.ucas.ac.cn</dc:creator>
  <cp:lastModifiedBy>chentao201@mails.ucas.ac.cn</cp:lastModifiedBy>
  <cp:revision>4</cp:revision>
  <dcterms:created xsi:type="dcterms:W3CDTF">2021-11-09T03:00:23Z</dcterms:created>
  <dcterms:modified xsi:type="dcterms:W3CDTF">2021-11-09T04:31:29Z</dcterms:modified>
</cp:coreProperties>
</file>