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403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3E8466-650C-4432-8C9C-E93835C26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6DABA14-A252-4166-8850-D6B47DE4E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0C18D1-6517-4877-86BE-FD991BF9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4135-8591-4243-A92E-FD6226843BEA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B75F59-B48B-4DC1-9612-2CA53500A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0C2932-9282-46C6-83DF-C6D8B354A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1898-B440-46CB-B178-4B8D433484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12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80E17-0DAC-4EEA-BD0F-C1D611A70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7475323-CAB0-4555-896A-8BB459823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0B3496-AA8D-4D5E-AACA-19D9CCBF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4135-8591-4243-A92E-FD6226843BEA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A52838-AFA6-49CC-A2B6-BF74B0826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B2B44D-5232-4D3D-A7CA-A368AD7D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1898-B440-46CB-B178-4B8D433484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85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5113173-0D25-4734-A715-9F8A9F580C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B613D5-9B57-4A33-98EB-97E81D78D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11DF9D-88DE-4C09-B035-DE84BB16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4135-8591-4243-A92E-FD6226843BEA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3F4111-EEE2-4C7A-8F44-E200994F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86751A-4739-45CB-810F-9E2B139B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1898-B440-46CB-B178-4B8D433484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13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9BDF23-88CE-4AE8-B7CE-FB357FD49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1D12DA-0491-4F5E-A454-112594F7E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F8DF0F-F757-4A92-8484-9407C096F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4135-8591-4243-A92E-FD6226843BEA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73BD2-ECE2-4634-9DE1-7478A033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AFA040-8AD5-4F74-9B60-5183700A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1898-B440-46CB-B178-4B8D433484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99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0A5BB1-E279-40F8-994B-698EF7892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715C79-A503-4FF6-98CB-7B98A0EDF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0BA83E-915E-45E9-A2E4-BF23EF28C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4135-8591-4243-A92E-FD6226843BEA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522A2F-0353-4912-A773-508DB108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A6DA5A-B9F2-42C6-ADF1-263C84D5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1898-B440-46CB-B178-4B8D433484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19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DDF884-3664-416E-A1CE-7BFDF91A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2B5215-2E67-46C6-A953-8BAD142A6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09AF93-B31F-48CC-9B45-15F6540B1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0F9B2E-11F1-4ACF-B155-E9716C8AF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4135-8591-4243-A92E-FD6226843BEA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9DA52F-8149-42E1-8590-6855DAE0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003996-D9A2-41F1-BAD1-9CACA1D25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1898-B440-46CB-B178-4B8D433484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9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39A403-737E-4D43-B193-45C30051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71773C-44B3-41D9-BBCF-9FA3749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4EF0BC-722F-43A1-B579-C2F0E08A4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D8345B-E98B-4639-8E31-3DF27C2EE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43192A2-CE76-47C2-A396-8319440A9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FA04F03-F679-4F17-9A53-5C8ACF835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4135-8591-4243-A92E-FD6226843BEA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A72ED7-CC56-4AD3-AD93-571BF72D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FBBC3C7-6EF3-48DB-B4AB-E7230ADA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1898-B440-46CB-B178-4B8D433484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68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839280-E258-4FE7-B2F6-7DC0CAB1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DA2B41B-738D-4651-9F17-03263DD4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4135-8591-4243-A92E-FD6226843BEA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70EF509-CD29-4B81-847F-FE398FB91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9B4D0C-4662-4034-839A-1A69EFC2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1898-B440-46CB-B178-4B8D433484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05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3AA53E3-3500-4647-900D-967F68AAD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4135-8591-4243-A92E-FD6226843BEA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A540F5-FA15-4E3A-A463-D84A0C1D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7C0A00-BC58-45C0-9C9B-AF8D45632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1898-B440-46CB-B178-4B8D433484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6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4C3CD-0F31-47D7-A3A6-C889C639A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5619FF-7196-4CD5-A4D8-EA1F55ACB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6C4653-84C9-4381-851A-1A77C8C26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BDA2F2-DE1C-4811-9EA9-E6DFC2D5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4135-8591-4243-A92E-FD6226843BEA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9EADD4-BB9E-454C-84DC-E52F98B3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2F76D2-97CF-44CF-A43F-1D9D067CB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1898-B440-46CB-B178-4B8D433484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34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4623A9-7B92-4565-A1A0-591223C3E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38F09FA-1EBA-43B0-ADD4-8FAFAF56E8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ADBA4C8-713B-4105-879C-67B7DA054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C01587-E801-4161-AF9E-C2689C0C4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4135-8591-4243-A92E-FD6226843BEA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EC282B-0014-483D-879B-404F7DDEF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845903-B77E-43FD-BFF3-A15FD84B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1898-B440-46CB-B178-4B8D433484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39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EE866AC-CAAD-49F8-9279-123C48EC8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3FFC65-ACE6-4B61-AD35-5B0407A65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62DC3D-B995-432A-A5AE-A5CB00E13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94135-8591-4243-A92E-FD6226843BEA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2914B3-491D-4A78-8A08-54A216116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F5896E-94A0-4481-A080-219277D20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D1898-B440-46CB-B178-4B8D433484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76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D0830B-6AA5-406C-B155-263586BDD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8548" y="990177"/>
            <a:ext cx="7184572" cy="1025331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Quasi-two-body B(s)→VππDecays with Resonance f0(980)in PQCD Approach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F15B531-8FEB-4855-82F5-EFE4A6BBA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9665" y="5050779"/>
            <a:ext cx="1063691" cy="590517"/>
          </a:xfrm>
        </p:spPr>
        <p:txBody>
          <a:bodyPr/>
          <a:lstStyle/>
          <a:p>
            <a:pPr algn="l"/>
            <a:r>
              <a:rPr lang="zh-CN" altLang="en-US" dirty="0"/>
              <a:t>杨雷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EF35B7-04AD-4C3B-AF84-8AAD66D0F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58" y="1891483"/>
            <a:ext cx="2705878" cy="48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7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ABBEC40-3C8D-4948-BFAB-A7F2A2B2844B}"/>
              </a:ext>
            </a:extLst>
          </p:cNvPr>
          <p:cNvSpPr txBox="1"/>
          <p:nvPr/>
        </p:nvSpPr>
        <p:spPr>
          <a:xfrm>
            <a:off x="510073" y="223936"/>
            <a:ext cx="11171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D60093"/>
                </a:solidFill>
              </a:rPr>
              <a:t>4.SUMARY</a:t>
            </a:r>
            <a:endParaRPr lang="zh-CN" altLang="en-US" sz="2400" dirty="0">
              <a:solidFill>
                <a:srgbClr val="D6009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4B2B02F-FBBA-4A09-A7E3-9974D6B62E33}"/>
                  </a:ext>
                </a:extLst>
              </p:cNvPr>
              <p:cNvSpPr txBox="1"/>
              <p:nvPr/>
            </p:nvSpPr>
            <p:spPr>
              <a:xfrm>
                <a:off x="510073" y="827314"/>
                <a:ext cx="10574694" cy="206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在这项工作中，我们在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980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为</m:t>
                    </m:r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两夸克基态的假设下，用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PQCD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方法研究了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altLang="en-US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𝐵</m:t>
                        </m:r>
                      </m:num>
                      <m:den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980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</m:e>
                        </m:d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衰变，并利用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S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波两介子波函数计算了上述衰变道的分支比、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CP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不对称性，并给出了分支比随混合角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𝜃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的</m:t>
                    </m:r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变化曲线。当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𝜃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145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时，我们得到的</a:t>
                </a:r>
                <a:r>
                  <a:rPr lang="en-US" altLang="zh-CN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d>
                    <m:sSup>
                      <m:sSup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和</m:t>
                    </m:r>
                    <m:sSup>
                      <m:sSup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d>
                    <m:sSup>
                      <m:sSup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的分支比和实验符合的很好，其他衰变道的计算结果可以在未来的实验中检验。另外我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们</m:t>
                    </m:r>
                    <m:r>
                      <a:rPr lang="zh-CN" altLang="en-US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可以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基于</m:t>
                    </m:r>
                    <m:r>
                      <a:rPr lang="zh-CN" altLang="en-US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同位旋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对称</m:t>
                    </m:r>
                    <m:r>
                      <a:rPr lang="zh-CN" altLang="en-US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性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，预</m:t>
                    </m:r>
                    <m:f>
                      <m:fPr>
                        <m:type m:val="lin"/>
                        <m:ctrlPr>
                          <a:rPr lang="zh-CN" altLang="en-US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zh-CN" altLang="en-US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𝐵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980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</m:e>
                        </m:d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衰变的分支比，并留待实验检验。我们注意到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d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衰变和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980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d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衰变的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CP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不对称性很大，其也可以在正在进行中的实验中检验。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4B2B02F-FBBA-4A09-A7E3-9974D6B62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73" y="827314"/>
                <a:ext cx="10574694" cy="2061205"/>
              </a:xfrm>
              <a:prstGeom prst="rect">
                <a:avLst/>
              </a:prstGeom>
              <a:blipFill>
                <a:blip r:embed="rId2"/>
                <a:stretch>
                  <a:fillRect l="-519" t="-20414" b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39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0FAC2C7-EE9B-458E-B620-869041195C64}"/>
              </a:ext>
            </a:extLst>
          </p:cNvPr>
          <p:cNvCxnSpPr/>
          <p:nvPr/>
        </p:nvCxnSpPr>
        <p:spPr>
          <a:xfrm>
            <a:off x="2692512" y="903288"/>
            <a:ext cx="66770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9F9DBD9B-455E-44E8-B85C-1C6BA2F32EDC}"/>
              </a:ext>
            </a:extLst>
          </p:cNvPr>
          <p:cNvSpPr/>
          <p:nvPr/>
        </p:nvSpPr>
        <p:spPr>
          <a:xfrm>
            <a:off x="9472613" y="287338"/>
            <a:ext cx="647700" cy="615950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00B050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86FA37-AEE7-447D-9C9C-A46B6981CCD6}"/>
              </a:ext>
            </a:extLst>
          </p:cNvPr>
          <p:cNvSpPr/>
          <p:nvPr/>
        </p:nvSpPr>
        <p:spPr>
          <a:xfrm>
            <a:off x="9796463" y="603250"/>
            <a:ext cx="468312" cy="463550"/>
          </a:xfrm>
          <a:prstGeom prst="rect">
            <a:avLst/>
          </a:prstGeom>
          <a:gradFill>
            <a:gsLst>
              <a:gs pos="0">
                <a:srgbClr val="00B0F0">
                  <a:alpha val="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2AAB2A5-73A7-41E2-BA9C-5201FFBD330B}"/>
              </a:ext>
            </a:extLst>
          </p:cNvPr>
          <p:cNvSpPr/>
          <p:nvPr/>
        </p:nvSpPr>
        <p:spPr>
          <a:xfrm>
            <a:off x="5695891" y="44782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D4126A"/>
                </a:solidFill>
                <a:latin typeface="楷体_GB2312" pitchFamily="49" charset="-122"/>
                <a:ea typeface="楷体_GB2312" pitchFamily="49" charset="-122"/>
              </a:rPr>
              <a:t>致谢</a:t>
            </a:r>
            <a:endParaRPr lang="en-US" altLang="zh-CN" sz="2400" b="1" dirty="0">
              <a:solidFill>
                <a:srgbClr val="D4126A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0D86071-49C1-47E5-8E67-ADE150E3B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37600"/>
            <a:ext cx="3020400" cy="30204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74E5325-A64F-4B02-83DC-8B0FA11BAE4B}"/>
              </a:ext>
            </a:extLst>
          </p:cNvPr>
          <p:cNvSpPr txBox="1"/>
          <p:nvPr/>
        </p:nvSpPr>
        <p:spPr>
          <a:xfrm>
            <a:off x="3153623" y="2897111"/>
            <a:ext cx="7858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FF0000"/>
                </a:solidFill>
              </a:rPr>
              <a:t>谢谢大家</a:t>
            </a:r>
          </a:p>
        </p:txBody>
      </p:sp>
    </p:spTree>
    <p:extLst>
      <p:ext uri="{BB962C8B-B14F-4D97-AF65-F5344CB8AC3E}">
        <p14:creationId xmlns:p14="http://schemas.microsoft.com/office/powerpoint/2010/main" val="50922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ABBEC40-3C8D-4948-BFAB-A7F2A2B2844B}"/>
              </a:ext>
            </a:extLst>
          </p:cNvPr>
          <p:cNvSpPr txBox="1"/>
          <p:nvPr/>
        </p:nvSpPr>
        <p:spPr>
          <a:xfrm>
            <a:off x="510073" y="223936"/>
            <a:ext cx="11171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D60093"/>
                </a:solidFill>
              </a:rPr>
              <a:t>1.MOTIVATION</a:t>
            </a:r>
            <a:endParaRPr lang="zh-CN" altLang="en-US" sz="2400" dirty="0">
              <a:solidFill>
                <a:srgbClr val="D60093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91FF5A3-FA0E-4969-BB33-C687B42C75E1}"/>
              </a:ext>
            </a:extLst>
          </p:cNvPr>
          <p:cNvSpPr txBox="1"/>
          <p:nvPr/>
        </p:nvSpPr>
        <p:spPr>
          <a:xfrm>
            <a:off x="510073" y="888929"/>
            <a:ext cx="1099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实验上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2F3DDED-67BB-4588-AEEA-FEFD08CBB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83" y="1448341"/>
            <a:ext cx="9208149" cy="3519682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32BDD04-2087-40F7-B90D-997D7E35F0F6}"/>
              </a:ext>
            </a:extLst>
          </p:cNvPr>
          <p:cNvCxnSpPr>
            <a:cxnSpLocks/>
          </p:cNvCxnSpPr>
          <p:nvPr/>
        </p:nvCxnSpPr>
        <p:spPr>
          <a:xfrm flipV="1">
            <a:off x="1878564" y="3168726"/>
            <a:ext cx="6531428" cy="4509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6F747CC-E404-4D72-AC64-F44BAF019317}"/>
              </a:ext>
            </a:extLst>
          </p:cNvPr>
          <p:cNvCxnSpPr>
            <a:cxnSpLocks/>
          </p:cNvCxnSpPr>
          <p:nvPr/>
        </p:nvCxnSpPr>
        <p:spPr>
          <a:xfrm flipV="1">
            <a:off x="1878564" y="4810444"/>
            <a:ext cx="7408505" cy="8387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856AC25-7B30-47D9-8212-B54AC8CECEF9}"/>
                  </a:ext>
                </a:extLst>
              </p:cNvPr>
              <p:cNvSpPr txBox="1"/>
              <p:nvPr/>
            </p:nvSpPr>
            <p:spPr>
              <a:xfrm>
                <a:off x="510073" y="5624024"/>
                <a:ext cx="104813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然后我们又继续研究了剩下的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980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𝜋𝜋</m:t>
                    </m:r>
                    <m:r>
                      <a:rPr lang="zh-CN" alt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衰变</m:t>
                    </m:r>
                  </m:oMath>
                </a14:m>
                <a:r>
                  <a:rPr lang="zh-CN" altLang="en-US" dirty="0"/>
                  <a:t>。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856AC25-7B30-47D9-8212-B54AC8CEC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73" y="5624024"/>
                <a:ext cx="10481388" cy="369332"/>
              </a:xfrm>
              <a:prstGeom prst="rect">
                <a:avLst/>
              </a:prstGeom>
              <a:blipFill>
                <a:blip r:embed="rId3"/>
                <a:stretch>
                  <a:fillRect l="-524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C3996C86-A856-4892-8E4E-7C1CC628EBAB}"/>
              </a:ext>
            </a:extLst>
          </p:cNvPr>
          <p:cNvCxnSpPr>
            <a:cxnSpLocks/>
          </p:cNvCxnSpPr>
          <p:nvPr/>
        </p:nvCxnSpPr>
        <p:spPr>
          <a:xfrm flipH="1">
            <a:off x="1222310" y="3221549"/>
            <a:ext cx="668694" cy="736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A7F3E6D0-FE10-40C8-B9F5-8C534A10FFB4}"/>
              </a:ext>
            </a:extLst>
          </p:cNvPr>
          <p:cNvCxnSpPr/>
          <p:nvPr/>
        </p:nvCxnSpPr>
        <p:spPr>
          <a:xfrm flipH="1" flipV="1">
            <a:off x="1222310" y="3949518"/>
            <a:ext cx="678025" cy="960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1A43A891-0C1A-409F-9493-1780976A089F}"/>
              </a:ext>
            </a:extLst>
          </p:cNvPr>
          <p:cNvSpPr txBox="1"/>
          <p:nvPr/>
        </p:nvSpPr>
        <p:spPr>
          <a:xfrm>
            <a:off x="413658" y="3764852"/>
            <a:ext cx="92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已研究</a:t>
            </a:r>
          </a:p>
        </p:txBody>
      </p:sp>
    </p:spTree>
    <p:extLst>
      <p:ext uri="{BB962C8B-B14F-4D97-AF65-F5344CB8AC3E}">
        <p14:creationId xmlns:p14="http://schemas.microsoft.com/office/powerpoint/2010/main" val="70890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ABBEC40-3C8D-4948-BFAB-A7F2A2B2844B}"/>
              </a:ext>
            </a:extLst>
          </p:cNvPr>
          <p:cNvSpPr txBox="1"/>
          <p:nvPr/>
        </p:nvSpPr>
        <p:spPr>
          <a:xfrm>
            <a:off x="510073" y="223936"/>
            <a:ext cx="11171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D60093"/>
                </a:solidFill>
              </a:rPr>
              <a:t>2.FRAMWORK AND ANALYZE</a:t>
            </a:r>
            <a:endParaRPr lang="zh-CN" altLang="en-US" sz="2400" dirty="0">
              <a:solidFill>
                <a:srgbClr val="D6009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4B2B02F-FBBA-4A09-A7E3-9974D6B62E33}"/>
                  </a:ext>
                </a:extLst>
              </p:cNvPr>
              <p:cNvSpPr txBox="1"/>
              <p:nvPr/>
            </p:nvSpPr>
            <p:spPr>
              <a:xfrm>
                <a:off x="510073" y="827314"/>
                <a:ext cx="113273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在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PQCD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框架下，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𝐵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𝑉</m:t>
                    </m:r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980</m:t>
                        </m:r>
                      </m:e>
                    </m:d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𝑉</m:t>
                    </m:r>
                    <m:r>
                      <a:rPr kumimoji="0" lang="zh-CN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𝜋𝜋</m:t>
                    </m:r>
                    <m:r>
                      <a:rPr kumimoji="0" lang="zh-CN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衰变</m:t>
                    </m:r>
                    <m:r>
                      <a:rPr lang="zh-CN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振幅</m:t>
                    </m:r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可以分解为：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zh-CN" altLang="en-US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4B2B02F-FBBA-4A09-A7E3-9974D6B62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73" y="827314"/>
                <a:ext cx="11327364" cy="646331"/>
              </a:xfrm>
              <a:prstGeom prst="rect">
                <a:avLst/>
              </a:prstGeom>
              <a:blipFill>
                <a:blip r:embed="rId2"/>
                <a:stretch>
                  <a:fillRect l="-484" t="-8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DF6A63ED-CCB7-4F41-8174-521DEEAE3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861" y="1336889"/>
            <a:ext cx="8622652" cy="665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0614651-3F04-4A91-B51A-061D13182F7B}"/>
                  </a:ext>
                </a:extLst>
              </p:cNvPr>
              <p:cNvSpPr txBox="1"/>
              <p:nvPr/>
            </p:nvSpPr>
            <p:spPr>
              <a:xfrm>
                <a:off x="578498" y="2208245"/>
                <a:ext cx="92011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zh-CN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𝜋𝜋</m:t>
                    </m:r>
                  </m:oMath>
                </a14:m>
                <a:r>
                  <a:rPr lang="zh-CN" altLang="en-US" dirty="0"/>
                  <a:t>对</a:t>
                </a:r>
                <a:r>
                  <a:rPr lang="en-US" altLang="zh-CN" dirty="0"/>
                  <a:t>S</a:t>
                </a:r>
                <a:r>
                  <a:rPr lang="zh-CN" altLang="en-US" dirty="0"/>
                  <a:t>波波函数可以写成：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0614651-3F04-4A91-B51A-061D13182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98" y="2208245"/>
                <a:ext cx="9201150" cy="646331"/>
              </a:xfrm>
              <a:prstGeom prst="rect">
                <a:avLst/>
              </a:prstGeom>
              <a:blipFill>
                <a:blip r:embed="rId4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DAE7449C-63A0-4C81-9DB8-7F11A0017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861" y="2757337"/>
            <a:ext cx="7787562" cy="82753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91F71EA-4E50-4090-AB5C-D3D4AEB8A285}"/>
              </a:ext>
            </a:extLst>
          </p:cNvPr>
          <p:cNvSpPr txBox="1"/>
          <p:nvPr/>
        </p:nvSpPr>
        <p:spPr>
          <a:xfrm>
            <a:off x="578498" y="3584875"/>
            <a:ext cx="939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其中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04D3BAE-EC30-4BB3-A43E-BFD565322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429" y="3977888"/>
            <a:ext cx="4758126" cy="249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44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8EE57D7-880A-4459-AD4A-86EB45155161}"/>
                  </a:ext>
                </a:extLst>
              </p:cNvPr>
              <p:cNvSpPr txBox="1"/>
              <p:nvPr/>
            </p:nvSpPr>
            <p:spPr>
              <a:xfrm>
                <a:off x="522514" y="597313"/>
                <a:ext cx="9573209" cy="956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𝜔</m:t>
                        </m:r>
                      </m:e>
                    </m:d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是类时形状因子，对于窄宽度中间共振，一般用相对论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B-W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线型就可以很好的描述，然而由于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0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zh-CN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𝑓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0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zh-CN" altLang="en-US" i="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两衰变</m:t>
                    </m:r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间的显著的干涉，</a:t>
                </a:r>
                <a:r>
                  <a:rPr lang="zh-CN" altLang="en-US" dirty="0">
                    <a:solidFill>
                      <a:prstClr val="black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相对论</a:t>
                </a:r>
                <a:r>
                  <a:rPr lang="en-US" altLang="zh-CN" dirty="0">
                    <a:solidFill>
                      <a:prstClr val="black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B-W</a:t>
                </a:r>
                <a:r>
                  <a:rPr lang="zh-CN" altLang="en-US" dirty="0">
                    <a:solidFill>
                      <a:prstClr val="black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线型不能很好的描述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的类时形状因子，这里我们用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𝐹𝑙𝑎𝑡𝑡</m:t>
                    </m:r>
                    <m:acc>
                      <m:accPr>
                        <m:chr m:val="́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𝑒</m:t>
                        </m:r>
                      </m:e>
                    </m:acc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线型描述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，如下所示：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8EE57D7-880A-4459-AD4A-86EB45155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" y="597313"/>
                <a:ext cx="9573209" cy="956929"/>
              </a:xfrm>
              <a:prstGeom prst="rect">
                <a:avLst/>
              </a:prstGeom>
              <a:blipFill>
                <a:blip r:embed="rId2"/>
                <a:stretch>
                  <a:fillRect l="-573" t="-5096" r="-510" b="-4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883BE532-FF68-4E2A-B7C3-12B173C07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890" y="1759751"/>
            <a:ext cx="5526637" cy="255075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D655B15-BC2C-45F2-9A86-6491FA0FFDED}"/>
              </a:ext>
            </a:extLst>
          </p:cNvPr>
          <p:cNvSpPr txBox="1"/>
          <p:nvPr/>
        </p:nvSpPr>
        <p:spPr>
          <a:xfrm>
            <a:off x="522514" y="2850463"/>
            <a:ext cx="227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其中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3C929D8-42D5-484B-9EB6-CD5543F70E45}"/>
                  </a:ext>
                </a:extLst>
              </p:cNvPr>
              <p:cNvSpPr txBox="1"/>
              <p:nvPr/>
            </p:nvSpPr>
            <p:spPr>
              <a:xfrm>
                <a:off x="522514" y="4516016"/>
                <a:ext cx="9616751" cy="1284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CN" altLang="en-US" i="0" smtClean="0">
                            <a:latin typeface="Cambria Math" panose="02040503050406030204" pitchFamily="18" charset="0"/>
                          </a:rPr>
                          <m:t>ππ</m:t>
                        </m:r>
                      </m:sub>
                    </m:sSub>
                    <m:r>
                      <a:rPr lang="zh-CN" altLang="en-US" i="0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KK</m:t>
                        </m:r>
                      </m:sub>
                    </m:sSub>
                  </m:oMath>
                </a14:m>
                <a:r>
                  <a:rPr lang="zh-CN" altLang="en-US" dirty="0"/>
                  <a:t>分别是对应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zh-CN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zh-CN" altLang="en-US" dirty="0">
                    <a:solidFill>
                      <a:prstClr val="black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𝑓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0</m:t>
                        </m:r>
                      </m:sub>
                    </m:sSub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zh-CN" altLang="en-US" dirty="0"/>
                  <a:t>衰变的耦合常数，另外引入因子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𝐾𝐾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zh-CN" altLang="en-US" dirty="0"/>
                  <a:t>以压低高于</a:t>
                </a:r>
                <a:r>
                  <a:rPr lang="en-US" altLang="zh-CN" dirty="0"/>
                  <a:t>KK</a:t>
                </a:r>
                <a:r>
                  <a:rPr lang="zh-CN" altLang="en-US" dirty="0"/>
                  <a:t>阈值的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宽度。</a:t>
                </a:r>
                <a:endParaRPr lang="en-US" altLang="zh-CN" dirty="0"/>
              </a:p>
              <a:p>
                <a:r>
                  <a:rPr lang="zh-CN" altLang="en-US" dirty="0"/>
                  <a:t>因为缺乏可靠的四夸克波函数，这里我们假设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980</m:t>
                        </m:r>
                      </m:e>
                    </m:d>
                  </m:oMath>
                </a14:m>
                <a:r>
                  <a:rPr lang="zh-CN" altLang="en-US" dirty="0"/>
                  <a:t>为两夸克基态，一些实验表明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0</m:t>
                        </m:r>
                      </m:sub>
                    </m:sSub>
                    <m:r>
                      <a:rPr lang="zh-CN" altLang="en-US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既</m:t>
                    </m:r>
                  </m:oMath>
                </a14:m>
                <a:r>
                  <a:rPr lang="zh-CN" altLang="en-US" dirty="0"/>
                  <a:t>有奇异夸克，也有非奇异夸克，这里我们将其看做是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zh-CN" altLang="en-US" i="1" dirty="0">
                        <a:latin typeface="Cambria Math" panose="02040503050406030204" pitchFamily="18" charset="0"/>
                      </a:rPr>
                      <m:t>和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zh-CN" altLang="en-US" dirty="0"/>
                  <a:t>的混合：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3C929D8-42D5-484B-9EB6-CD5543F70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" y="4516016"/>
                <a:ext cx="9616751" cy="1284839"/>
              </a:xfrm>
              <a:prstGeom prst="rect">
                <a:avLst/>
              </a:prstGeom>
              <a:blipFill>
                <a:blip r:embed="rId4"/>
                <a:stretch>
                  <a:fillRect l="-571" t="-1896" r="-507" b="-48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DC2738C4-4B4D-4E34-B567-D924F99E9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424" y="5946710"/>
            <a:ext cx="3393273" cy="6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06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8BF011B-452A-43DD-82F8-C9D2E3493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110" y="2507992"/>
            <a:ext cx="5371808" cy="39089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95867FC-5D79-427F-B6FE-73C01348436C}"/>
                  </a:ext>
                </a:extLst>
              </p:cNvPr>
              <p:cNvSpPr txBox="1"/>
              <p:nvPr/>
            </p:nvSpPr>
            <p:spPr>
              <a:xfrm>
                <a:off x="261257" y="1889844"/>
                <a:ext cx="116694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微扰</a:t>
                </a:r>
                <a:r>
                  <a:rPr lang="en-US" altLang="zh-CN" dirty="0"/>
                  <a:t>QCD</a:t>
                </a:r>
                <a:r>
                  <a:rPr lang="zh-CN" altLang="en-US" dirty="0"/>
                  <a:t>下</a:t>
                </a:r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衰变</m:t>
                    </m:r>
                  </m:oMath>
                </a14:m>
                <a:r>
                  <a:rPr lang="zh-CN" altLang="en-US" dirty="0"/>
                  <a:t>的领头阶费曼图：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95867FC-5D79-427F-B6FE-73C013484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7" y="1889844"/>
                <a:ext cx="11669485" cy="369332"/>
              </a:xfrm>
              <a:prstGeom prst="rect">
                <a:avLst/>
              </a:prstGeom>
              <a:blipFill>
                <a:blip r:embed="rId3"/>
                <a:stretch>
                  <a:fillRect l="-47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1019F10-C913-4977-A8BF-DC710AFEE869}"/>
                  </a:ext>
                </a:extLst>
              </p:cNvPr>
              <p:cNvSpPr txBox="1"/>
              <p:nvPr/>
            </p:nvSpPr>
            <p:spPr>
              <a:xfrm>
                <a:off x="261257" y="734008"/>
                <a:ext cx="9181323" cy="652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其中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是</m:t>
                    </m:r>
                  </m:oMath>
                </a14:m>
                <a:r>
                  <a:rPr lang="zh-CN" altLang="en-US" dirty="0"/>
                  <a:t>混合角，基于不同的衰变道给出的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dirty="0"/>
                  <a:t>角范围是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zh-CN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和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140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zh-CN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165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zh-CN" altLang="en-US" dirty="0"/>
                  <a:t>。基于</a:t>
                </a:r>
                <a:r>
                  <a:rPr lang="en-US" altLang="zh-CN" dirty="0"/>
                  <a:t>B</a:t>
                </a:r>
                <a:r>
                  <a:rPr lang="zh-CN" altLang="en-US" dirty="0"/>
                  <a:t>介子衰变的研究倾向于后一个范围。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1019F10-C913-4977-A8BF-DC710AFEE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7" y="734008"/>
                <a:ext cx="9181323" cy="652551"/>
              </a:xfrm>
              <a:prstGeom prst="rect">
                <a:avLst/>
              </a:prstGeom>
              <a:blipFill>
                <a:blip r:embed="rId4"/>
                <a:stretch>
                  <a:fillRect l="-598" t="-3738" b="-140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435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ABBEC40-3C8D-4948-BFAB-A7F2A2B2844B}"/>
              </a:ext>
            </a:extLst>
          </p:cNvPr>
          <p:cNvSpPr txBox="1"/>
          <p:nvPr/>
        </p:nvSpPr>
        <p:spPr>
          <a:xfrm>
            <a:off x="311020" y="267479"/>
            <a:ext cx="11171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D60093"/>
                </a:solidFill>
              </a:rPr>
              <a:t>3.NUMERICAL RESULTS</a:t>
            </a:r>
            <a:endParaRPr lang="zh-CN" altLang="en-US" sz="2400" dirty="0">
              <a:solidFill>
                <a:srgbClr val="D6009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4B2B02F-FBBA-4A09-A7E3-9974D6B62E33}"/>
                  </a:ext>
                </a:extLst>
              </p:cNvPr>
              <p:cNvSpPr txBox="1"/>
              <p:nvPr/>
            </p:nvSpPr>
            <p:spPr>
              <a:xfrm>
                <a:off x="311020" y="996048"/>
                <a:ext cx="9380376" cy="12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因为混合角还不确定，所以我们将混合角设置为自由变量，并画出了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  <m:t>𝑢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  <m:t>,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  <m:t>𝑑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  <m:t>,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+mn-cs"/>
                          </a:rPr>
                          <m:t>𝑠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𝑉</m:t>
                    </m:r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𝑉</m:t>
                    </m:r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𝜋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𝜋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分支比随角度的变化。</a:t>
                </a: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zh-CN" altLang="en-US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4B2B02F-FBBA-4A09-A7E3-9974D6B62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20" y="996048"/>
                <a:ext cx="9380376" cy="1212511"/>
              </a:xfrm>
              <a:prstGeom prst="rect">
                <a:avLst/>
              </a:prstGeom>
              <a:blipFill>
                <a:blip r:embed="rId2"/>
                <a:stretch>
                  <a:fillRect l="-520" t="-4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8A38EEC6-7FD2-4D13-88A3-933A73A2A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5020"/>
            <a:ext cx="6096000" cy="36576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8ABDE33-DC5C-40CF-A546-709E80079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844" y="1835020"/>
            <a:ext cx="6195527" cy="3541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6043A08-B8D3-4D87-AAC1-5DA8E9331E92}"/>
                  </a:ext>
                </a:extLst>
              </p:cNvPr>
              <p:cNvSpPr txBox="1"/>
              <p:nvPr/>
            </p:nvSpPr>
            <p:spPr>
              <a:xfrm>
                <a:off x="311020" y="5581711"/>
                <a:ext cx="10195249" cy="652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红色的线是计算的中心值，绿色的是实验值，结合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d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和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d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zh-CN" altLang="en-US" dirty="0"/>
                  <a:t>的实验值我们得到混合角的范围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135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°</m:t>
                        </m:r>
                      </m:sup>
                    </m:sSup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kumimoji="0" lang="zh-CN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𝜃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155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°</m:t>
                        </m:r>
                      </m:sup>
                    </m:sSup>
                  </m:oMath>
                </a14:m>
                <a:r>
                  <a:rPr lang="zh-CN" altLang="en-US" dirty="0"/>
                  <a:t>。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6043A08-B8D3-4D87-AAC1-5DA8E9331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20" y="5581711"/>
                <a:ext cx="10195249" cy="652551"/>
              </a:xfrm>
              <a:prstGeom prst="rect">
                <a:avLst/>
              </a:prstGeom>
              <a:blipFill>
                <a:blip r:embed="rId5"/>
                <a:stretch>
                  <a:fillRect l="-478" t="-5607" b="-140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9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6CFB058-B6AC-4EC6-8E5D-537F39E1A440}"/>
                  </a:ext>
                </a:extLst>
              </p:cNvPr>
              <p:cNvSpPr txBox="1"/>
              <p:nvPr/>
            </p:nvSpPr>
            <p:spPr>
              <a:xfrm>
                <a:off x="354564" y="292359"/>
                <a:ext cx="8322905" cy="950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在之前的工作中，我们研究了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0,2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1430</m:t>
                        </m:r>
                      </m:e>
                    </m:d>
                    <m:f>
                      <m:fPr>
                        <m:type m:val="lin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衰变</m:t>
                    </m:r>
                    <m:r>
                      <a:rPr lang="zh-CN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和实验结果比较后，我们得到的混合角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145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zh-CN" altLang="en-US" dirty="0"/>
                  <a:t>，如果取混合角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145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zh-CN" altLang="en-US" dirty="0"/>
                  <a:t>，</a:t>
                </a:r>
                <a:r>
                  <a:rPr lang="en-US" altLang="zh-CN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d>
                    <m:sSup>
                      <m:sSup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和</m:t>
                    </m:r>
                    <m:sSup>
                      <m:sSup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d>
                    <m:sSup>
                      <m:sSup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/>
                  <a:t>衰变的分支比为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6CFB058-B6AC-4EC6-8E5D-537F39E1A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64" y="292359"/>
                <a:ext cx="8322905" cy="950773"/>
              </a:xfrm>
              <a:prstGeom prst="rect">
                <a:avLst/>
              </a:prstGeom>
              <a:blipFill>
                <a:blip r:embed="rId2"/>
                <a:stretch>
                  <a:fillRect l="-586" t="-44872" b="-9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E45FA53E-5CB8-4B08-9023-C3A94DEB4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653" y="1220746"/>
            <a:ext cx="4276627" cy="104277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B159167-ED13-4114-9F6B-EAC2A16FB085}"/>
              </a:ext>
            </a:extLst>
          </p:cNvPr>
          <p:cNvSpPr txBox="1"/>
          <p:nvPr/>
        </p:nvSpPr>
        <p:spPr>
          <a:xfrm>
            <a:off x="510072" y="2388638"/>
            <a:ext cx="1043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和实验结果符合的很好。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0ED0E4B-EAAB-446D-862B-924A91C27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277" y="2811625"/>
            <a:ext cx="4702135" cy="9077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ABC26C7-3598-4AFC-B2C2-C6A9D3479687}"/>
                  </a:ext>
                </a:extLst>
              </p:cNvPr>
              <p:cNvSpPr txBox="1"/>
              <p:nvPr/>
            </p:nvSpPr>
            <p:spPr>
              <a:xfrm>
                <a:off x="566058" y="3936816"/>
                <a:ext cx="8938726" cy="9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鉴于此，我们在下面给出所有有关的衰变道在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145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zh-CN" altLang="en-US" dirty="0"/>
                  <a:t>时的分支比和直接</a:t>
                </a:r>
                <a:r>
                  <a:rPr lang="en-US" altLang="zh-CN" dirty="0"/>
                  <a:t>CP</a:t>
                </a:r>
                <a:r>
                  <a:rPr lang="zh-CN" altLang="en-US" dirty="0"/>
                  <a:t>不对称性。</a:t>
                </a:r>
                <a:endParaRPr lang="en-US" altLang="zh-CN" dirty="0"/>
              </a:p>
              <a:p>
                <a:r>
                  <a:rPr lang="zh-CN" altLang="en-US" dirty="0"/>
                  <a:t>在我们的计算中主要考虑了三种误差：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ABC26C7-3598-4AFC-B2C2-C6A9D3479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8" y="3936816"/>
                <a:ext cx="8938726" cy="929550"/>
              </a:xfrm>
              <a:prstGeom prst="rect">
                <a:avLst/>
              </a:prstGeom>
              <a:blipFill>
                <a:blip r:embed="rId5"/>
                <a:stretch>
                  <a:fillRect l="-614" t="-3289" r="-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BCBC861D-1212-4A16-A716-F4865D852DE0}"/>
              </a:ext>
            </a:extLst>
          </p:cNvPr>
          <p:cNvSpPr txBox="1"/>
          <p:nvPr/>
        </p:nvSpPr>
        <p:spPr>
          <a:xfrm>
            <a:off x="566058" y="4913418"/>
            <a:ext cx="95545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初末态强子波函数中的非微扰参数的不确定度。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更高阶的辐射修正和高幂次修正。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3.CKM</a:t>
            </a:r>
            <a:r>
              <a:rPr lang="zh-CN" altLang="en-US" dirty="0"/>
              <a:t>矩阵元的不确定度。</a:t>
            </a:r>
          </a:p>
        </p:txBody>
      </p:sp>
    </p:spTree>
    <p:extLst>
      <p:ext uri="{BB962C8B-B14F-4D97-AF65-F5344CB8AC3E}">
        <p14:creationId xmlns:p14="http://schemas.microsoft.com/office/powerpoint/2010/main" val="171484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188C95A-F020-48A1-B02D-67D1F1D20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513" y="58929"/>
            <a:ext cx="8095863" cy="3637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6E98CB9-F8FD-495F-95B1-7959CAB5A24C}"/>
                  </a:ext>
                </a:extLst>
              </p:cNvPr>
              <p:cNvSpPr txBox="1"/>
              <p:nvPr/>
            </p:nvSpPr>
            <p:spPr>
              <a:xfrm>
                <a:off x="398106" y="3614057"/>
                <a:ext cx="1022635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1.</a:t>
                </a:r>
                <a:r>
                  <a:rPr lang="zh-CN" altLang="en-US" dirty="0"/>
                  <a:t>第一类误差是我们的主要误差。</a:t>
                </a:r>
                <a:endParaRPr lang="en-US" altLang="zh-CN" dirty="0"/>
              </a:p>
              <a:p>
                <a:r>
                  <a:rPr lang="en-US" altLang="zh-CN" dirty="0"/>
                  <a:t>2.</a:t>
                </a:r>
                <a:r>
                  <a:rPr lang="zh-CN" altLang="en-US" dirty="0"/>
                  <a:t>基于窄宽度近似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</m:e>
                        </m:d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我们可以定义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6E98CB9-F8FD-495F-95B1-7959CAB5A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06" y="3614057"/>
                <a:ext cx="10226351" cy="923330"/>
              </a:xfrm>
              <a:prstGeom prst="rect">
                <a:avLst/>
              </a:prstGeom>
              <a:blipFill>
                <a:blip r:embed="rId3"/>
                <a:stretch>
                  <a:fillRect l="-477" t="-3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0E72FD4E-2C73-4D28-A6EA-DD19C57BB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458" y="4330469"/>
            <a:ext cx="6313638" cy="5649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C7A2BF9-6F5F-4FD2-A82E-F1F36BD12396}"/>
                  </a:ext>
                </a:extLst>
              </p:cNvPr>
              <p:cNvSpPr txBox="1"/>
              <p:nvPr/>
            </p:nvSpPr>
            <p:spPr>
              <a:xfrm>
                <a:off x="398106" y="4870577"/>
                <a:ext cx="9834465" cy="1843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我们可以得到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和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zh-CN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的比值：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num>
                          <m:den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zh-CN" alt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与</a:t>
                </a:r>
                <a:r>
                  <a:rPr lang="en-US" altLang="zh-CN" dirty="0"/>
                  <a:t>QCDF</a:t>
                </a:r>
                <a:r>
                  <a:rPr lang="zh-CN" altLang="en-US" dirty="0"/>
                  <a:t>结果一致。</a:t>
                </a:r>
                <a:endParaRPr lang="en-US" altLang="zh-CN" dirty="0"/>
              </a:p>
              <a:p>
                <a:r>
                  <a:rPr lang="en-US" altLang="zh-CN" dirty="0"/>
                  <a:t>3.</a:t>
                </a:r>
                <a:r>
                  <a:rPr lang="zh-CN" altLang="en-US" dirty="0"/>
                  <a:t>利用同位旋关系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我们可以得到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ℬ</m:t>
                      </m:r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ℬ</m:t>
                      </m:r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r>
                  <a:rPr lang="zh-CN" altLang="en-US" dirty="0"/>
                  <a:t>利用这个关系我们可以预言相应的准两体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d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/>
                  <a:t>衰变的分支比。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C7A2BF9-6F5F-4FD2-A82E-F1F36BD12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06" y="4870577"/>
                <a:ext cx="9834465" cy="1843453"/>
              </a:xfrm>
              <a:prstGeom prst="rect">
                <a:avLst/>
              </a:prstGeom>
              <a:blipFill>
                <a:blip r:embed="rId5"/>
                <a:stretch>
                  <a:fillRect l="-496" b="-4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28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B1789F0-5616-4082-817F-F20B440D855F}"/>
                  </a:ext>
                </a:extLst>
              </p:cNvPr>
              <p:cNvSpPr txBox="1"/>
              <p:nvPr/>
            </p:nvSpPr>
            <p:spPr>
              <a:xfrm>
                <a:off x="242596" y="230154"/>
                <a:ext cx="11706808" cy="7039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FF0000"/>
                    </a:solidFill>
                  </a:rPr>
                  <a:t>然后我们讨论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CP</a:t>
                </a:r>
                <a:r>
                  <a:rPr lang="zh-CN" altLang="en-US" dirty="0"/>
                  <a:t>，在夸克层次上：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d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type m:val="lin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d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type m:val="lin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d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/>
                  <a:t>            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zh-CN" alt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d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980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d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                                         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zh-CN" altLang="en-US" i="1" dirty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zh-CN" alt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 </a:t>
                </a:r>
              </a:p>
              <a:p>
                <a:r>
                  <a:rPr lang="en-US" altLang="zh-CN" dirty="0"/>
                  <a:t>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∗0</m:t>
                        </m:r>
                      </m:sup>
                    </m:sSup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d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和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type m:val="lin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d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en-US" altLang="zh-CN" dirty="0"/>
                  <a:t>CP</a:t>
                </a:r>
                <a:r>
                  <a:rPr lang="zh-CN" altLang="en-US" dirty="0"/>
                  <a:t>很小      它们的树图贡献是</a:t>
                </a:r>
                <a:r>
                  <a:rPr lang="en-US" altLang="zh-CN" dirty="0"/>
                  <a:t>CKM</a:t>
                </a:r>
                <a:r>
                  <a:rPr lang="zh-CN" altLang="en-US" dirty="0"/>
                  <a:t>矩阵压低、色压低的。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∗+</m:t>
                        </m:r>
                      </m:sup>
                    </m:sSup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d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/>
                  <a:t>     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为</m:t>
                    </m:r>
                  </m:oMath>
                </a14:m>
                <a:r>
                  <a:rPr lang="zh-CN" altLang="en-US" dirty="0"/>
                  <a:t>钝角，圈图部分存在抵消，压低了圈图贡献；旁观者夸克</a:t>
                </a:r>
                <a:r>
                  <a:rPr lang="en-US" altLang="zh-CN" dirty="0"/>
                  <a:t>u</a:t>
                </a:r>
                <a:r>
                  <a:rPr lang="zh-CN" altLang="en-US" dirty="0"/>
                  <a:t>即进入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∗+</m:t>
                        </m:r>
                      </m:sup>
                    </m:sSup>
                  </m:oMath>
                </a14:m>
                <a:r>
                  <a:rPr lang="zh-CN" altLang="en-US" dirty="0"/>
                  <a:t>，</a:t>
                </a:r>
                <a:endParaRPr lang="en-US" altLang="zh-CN" dirty="0"/>
              </a:p>
              <a:p>
                <a:r>
                  <a:rPr lang="zh-CN" altLang="en-US" dirty="0"/>
                  <a:t>也进入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𝜋𝜋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对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导致较大的</a:t>
                </a:r>
                <a:r>
                  <a:rPr lang="en-US" altLang="zh-CN" dirty="0"/>
                  <a:t>CP</a:t>
                </a:r>
                <a:r>
                  <a:rPr lang="zh-CN" altLang="en-US" dirty="0"/>
                  <a:t>。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3.</a:t>
                </a:r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type m:val="lin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d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       </a:t>
                </a:r>
                <a:r>
                  <a:rPr lang="zh-CN" altLang="en-US" dirty="0"/>
                  <a:t>树图是色压低的，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zh-CN" altLang="en-US" dirty="0"/>
                  <a:t>分量圈图的贡献项较少，与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acc>
                      <m:accPr>
                        <m:chr m:val="̅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zh-CN" altLang="en-US" dirty="0"/>
                  <a:t>分量的圈图贡献抵消较少，</a:t>
                </a:r>
                <a:endParaRPr lang="en-US" altLang="zh-CN" dirty="0"/>
              </a:p>
              <a:p>
                <a:r>
                  <a:rPr lang="zh-CN" altLang="en-US" dirty="0"/>
                  <a:t>导致较小的</a:t>
                </a:r>
                <a:r>
                  <a:rPr lang="en-US" altLang="zh-CN" dirty="0"/>
                  <a:t>CP.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4.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d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     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zh-CN" altLang="en-US" i="1" dirty="0">
                        <a:latin typeface="Cambria Math" panose="02040503050406030204" pitchFamily="18" charset="0"/>
                      </a:rPr>
                      <m:t>分量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圈图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的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贡献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项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少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与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𝑛</m:t>
                    </m:r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zh-CN" altLang="en-US" dirty="0"/>
                  <a:t>分量的圈图贡献抵消较少，加上大的树图贡献，</a:t>
                </a:r>
                <a:endParaRPr lang="en-US" altLang="zh-CN" dirty="0"/>
              </a:p>
              <a:p>
                <a:r>
                  <a:rPr lang="zh-CN" altLang="en-US" dirty="0"/>
                  <a:t>导致较大的</a:t>
                </a:r>
                <a:r>
                  <a:rPr lang="en-US" altLang="zh-CN" dirty="0"/>
                  <a:t>CP</a:t>
                </a:r>
                <a:r>
                  <a:rPr lang="zh-CN" altLang="en-US" dirty="0"/>
                  <a:t>。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5.</a:t>
                </a:r>
                <a:r>
                  <a:rPr lang="en-US" altLang="zh-CN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980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d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/>
                  <a:t>      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虽然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树图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贡献只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来源于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𝑛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zh-CN" altLang="en-US" dirty="0"/>
                  <a:t>分量发射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zh-CN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dirty="0"/>
                  <a:t>不可因子化的发射图，但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为</m:t>
                    </m:r>
                  </m:oMath>
                </a14:m>
                <a:r>
                  <a:rPr lang="zh-CN" altLang="en-US" dirty="0"/>
                  <a:t>钝角，圈图部分存在大的抵消，压低了圈图贡献，从而导致较大的</a:t>
                </a:r>
                <a:r>
                  <a:rPr lang="en-US" altLang="zh-CN" dirty="0"/>
                  <a:t>CP</a:t>
                </a:r>
                <a:r>
                  <a:rPr lang="zh-CN" altLang="en-US" dirty="0"/>
                  <a:t>。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B1789F0-5616-4082-817F-F20B440D8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96" y="230154"/>
                <a:ext cx="11706808" cy="7039812"/>
              </a:xfrm>
              <a:prstGeom prst="rect">
                <a:avLst/>
              </a:prstGeom>
              <a:blipFill>
                <a:blip r:embed="rId2"/>
                <a:stretch>
                  <a:fillRect l="-469" t="-61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BC09006A-DA21-47DA-A709-C6AAC9F8E8B9}"/>
              </a:ext>
            </a:extLst>
          </p:cNvPr>
          <p:cNvCxnSpPr/>
          <p:nvPr/>
        </p:nvCxnSpPr>
        <p:spPr>
          <a:xfrm>
            <a:off x="2705877" y="696687"/>
            <a:ext cx="154266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4AC7064B-22E3-446F-8446-E524CA5DB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909" y="1169554"/>
            <a:ext cx="1627773" cy="164606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0AB84391-C36B-49CA-A361-51373356B8A5}"/>
              </a:ext>
            </a:extLst>
          </p:cNvPr>
          <p:cNvCxnSpPr/>
          <p:nvPr/>
        </p:nvCxnSpPr>
        <p:spPr>
          <a:xfrm>
            <a:off x="6145763" y="2071395"/>
            <a:ext cx="38566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5D59B60-DA27-4AC2-815F-5B9BFAC02A5E}"/>
              </a:ext>
            </a:extLst>
          </p:cNvPr>
          <p:cNvCxnSpPr/>
          <p:nvPr/>
        </p:nvCxnSpPr>
        <p:spPr>
          <a:xfrm>
            <a:off x="2898709" y="6211078"/>
            <a:ext cx="38566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26D443D7-4316-40C0-9C60-902E6F8BA368}"/>
              </a:ext>
            </a:extLst>
          </p:cNvPr>
          <p:cNvCxnSpPr/>
          <p:nvPr/>
        </p:nvCxnSpPr>
        <p:spPr>
          <a:xfrm>
            <a:off x="2705877" y="2900266"/>
            <a:ext cx="38566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E45EBF7C-2505-4329-8C6C-BBECC33E646A}"/>
              </a:ext>
            </a:extLst>
          </p:cNvPr>
          <p:cNvCxnSpPr/>
          <p:nvPr/>
        </p:nvCxnSpPr>
        <p:spPr>
          <a:xfrm>
            <a:off x="2936031" y="3996611"/>
            <a:ext cx="38566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D23A385A-CCFF-4014-B5BC-61005870E40A}"/>
              </a:ext>
            </a:extLst>
          </p:cNvPr>
          <p:cNvCxnSpPr/>
          <p:nvPr/>
        </p:nvCxnSpPr>
        <p:spPr>
          <a:xfrm>
            <a:off x="2550366" y="5088293"/>
            <a:ext cx="38566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856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1031</Words>
  <Application>Microsoft Office PowerPoint</Application>
  <PresentationFormat>宽屏</PresentationFormat>
  <Paragraphs>64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等线</vt:lpstr>
      <vt:lpstr>等线 Light</vt:lpstr>
      <vt:lpstr>楷体_GB2312</vt:lpstr>
      <vt:lpstr>宋体</vt:lpstr>
      <vt:lpstr>Arial</vt:lpstr>
      <vt:lpstr>Calibri</vt:lpstr>
      <vt:lpstr>Cambria Math</vt:lpstr>
      <vt:lpstr>Office 主题​​</vt:lpstr>
      <vt:lpstr>Quasi-two-body B(s)→VππDecays with Resonance f0(980)in PQCD Approach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Quasi-two-body B(s)→VππDecays with Resonance f0(980)in PQCD Approach</dc:title>
  <dc:creator>dreamsummit</dc:creator>
  <cp:lastModifiedBy>dreamsummit</cp:lastModifiedBy>
  <cp:revision>81</cp:revision>
  <dcterms:created xsi:type="dcterms:W3CDTF">2021-10-16T00:43:20Z</dcterms:created>
  <dcterms:modified xsi:type="dcterms:W3CDTF">2021-10-19T02:06:41Z</dcterms:modified>
</cp:coreProperties>
</file>