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3" r:id="rId4"/>
    <p:sldId id="415" r:id="rId5"/>
    <p:sldId id="430" r:id="rId6"/>
    <p:sldId id="431" r:id="rId7"/>
    <p:sldId id="421" r:id="rId8"/>
    <p:sldId id="411" r:id="rId9"/>
    <p:sldId id="412" r:id="rId10"/>
    <p:sldId id="416" r:id="rId11"/>
    <p:sldId id="417" r:id="rId12"/>
    <p:sldId id="418" r:id="rId13"/>
    <p:sldId id="441" r:id="rId14"/>
    <p:sldId id="442" r:id="rId15"/>
    <p:sldId id="445" r:id="rId16"/>
    <p:sldId id="423"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24"/>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4.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png"/><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image" Target="../media/image23.wmf"/></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6.xml"/><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7.xml"/><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png"/></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8.xml"/><Relationship Id="rId6" Type="http://schemas.openxmlformats.org/officeDocument/2006/relationships/image" Target="../media/image35.png"/><Relationship Id="rId5" Type="http://schemas.openxmlformats.org/officeDocument/2006/relationships/image" Target="../media/image34.wmf"/><Relationship Id="rId4" Type="http://schemas.openxmlformats.org/officeDocument/2006/relationships/image" Target="../media/image33.wmf"/><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tags" Target="../tags/tag68.xml"/><Relationship Id="rId2" Type="http://schemas.openxmlformats.org/officeDocument/2006/relationships/image" Target="../media/image4.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69.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2.xml"/><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3.xml"/><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4400"/>
              <a:t>基于共振自旋</a:t>
            </a:r>
            <a:r>
              <a:rPr lang="zh-CN" altLang="en-US" sz="4400"/>
              <a:t>退极化的束流能量校正</a:t>
            </a:r>
            <a:endParaRPr lang="zh-CN" altLang="en-US" sz="4400"/>
          </a:p>
        </p:txBody>
      </p:sp>
      <p:sp>
        <p:nvSpPr>
          <p:cNvPr id="3" name="副标题 2"/>
          <p:cNvSpPr>
            <a:spLocks noGrp="1"/>
          </p:cNvSpPr>
          <p:nvPr>
            <p:ph type="subTitle" idx="1"/>
            <p:custDataLst>
              <p:tags r:id="rId2"/>
            </p:custDataLst>
          </p:nvPr>
        </p:nvSpPr>
        <p:spPr/>
        <p:txBody>
          <a:bodyPr/>
          <a:p>
            <a:r>
              <a:rPr lang="zh-CN" altLang="en-US"/>
              <a:t>第三次学习交流会</a:t>
            </a:r>
            <a:endParaRPr lang="zh-CN" altLang="en-US"/>
          </a:p>
          <a:p>
            <a:r>
              <a:rPr lang="zh-CN" altLang="en-US"/>
              <a:t>付泓瑾  研究生</a:t>
            </a:r>
            <a:r>
              <a:rPr lang="zh-CN" altLang="en-US"/>
              <a:t>  </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1.</a:t>
            </a:r>
            <a:r>
              <a:t>受迫退极</a:t>
            </a:r>
            <a:r>
              <a:t>化</a:t>
            </a:r>
          </a:p>
        </p:txBody>
      </p:sp>
      <p:sp>
        <p:nvSpPr>
          <p:cNvPr id="3" name="内容占位符 2"/>
          <p:cNvSpPr>
            <a:spLocks noGrp="1"/>
          </p:cNvSpPr>
          <p:nvPr>
            <p:ph idx="1"/>
          </p:nvPr>
        </p:nvSpPr>
        <p:spPr/>
        <p:txBody>
          <a:bodyPr/>
          <a:p>
            <a:pPr marL="0" indent="0">
              <a:buNone/>
            </a:pPr>
            <a:r>
              <a:rPr lang="zh-CN" altLang="en-US"/>
              <a:t>在储存环的某处加入一个</a:t>
            </a:r>
            <a:r>
              <a:rPr lang="en-US" altLang="zh-CN"/>
              <a:t>kicker</a:t>
            </a:r>
            <a:r>
              <a:t>磁场，电子自旋会在其作用下</a:t>
            </a:r>
            <a:r>
              <a:t>做受迫运动，</a:t>
            </a:r>
          </a:p>
          <a:p>
            <a:r>
              <a:t>                  </a:t>
            </a:r>
          </a:p>
          <a:p>
            <a:r>
              <a:t>（</a:t>
            </a:r>
            <a:r>
              <a:rPr lang="en-US" altLang="zh-CN"/>
              <a:t>1</a:t>
            </a:r>
            <a:r>
              <a:t>）稳定频率的扰动</a:t>
            </a:r>
          </a:p>
          <a:p>
            <a:r>
              <a:t> 如果磁场作恒定频率的简谐变化，电子自旋在高速回旋中</a:t>
            </a:r>
            <a:r>
              <a:t>感受到的驱动项可以表示为以下形式</a:t>
            </a:r>
          </a:p>
          <a:p>
            <a:r>
              <a:t>   </a:t>
            </a:r>
          </a:p>
          <a:p>
            <a:r>
              <a:t> 带入可解得</a:t>
            </a:r>
          </a:p>
          <a:p/>
          <a:p/>
          <a:p>
            <a:r>
              <a:t>共振条件：</a:t>
            </a:r>
            <a:r>
              <a:t>                                                                 </a:t>
            </a:r>
          </a:p>
        </p:txBody>
      </p:sp>
      <p:pic>
        <p:nvPicPr>
          <p:cNvPr id="5" name="图片 4" descr="33O8]KG3J_6O%9~I{HP8P)U"/>
          <p:cNvPicPr>
            <a:picLocks noChangeAspect="1"/>
          </p:cNvPicPr>
          <p:nvPr/>
        </p:nvPicPr>
        <p:blipFill>
          <a:blip r:embed="rId1"/>
          <a:stretch>
            <a:fillRect/>
          </a:stretch>
        </p:blipFill>
        <p:spPr>
          <a:xfrm>
            <a:off x="4433570" y="1953895"/>
            <a:ext cx="1812925" cy="513080"/>
          </a:xfrm>
          <a:prstGeom prst="rect">
            <a:avLst/>
          </a:prstGeom>
        </p:spPr>
      </p:pic>
      <p:pic>
        <p:nvPicPr>
          <p:cNvPr id="7" name="图片 6" descr="Q0(SG(GG___Z5SG{@NMLNSB"/>
          <p:cNvPicPr>
            <a:picLocks noChangeAspect="1"/>
          </p:cNvPicPr>
          <p:nvPr/>
        </p:nvPicPr>
        <p:blipFill>
          <a:blip r:embed="rId2"/>
          <a:stretch>
            <a:fillRect/>
          </a:stretch>
        </p:blipFill>
        <p:spPr>
          <a:xfrm>
            <a:off x="3498215" y="3410585"/>
            <a:ext cx="4667250" cy="695325"/>
          </a:xfrm>
          <a:prstGeom prst="rect">
            <a:avLst/>
          </a:prstGeom>
        </p:spPr>
      </p:pic>
      <p:pic>
        <p:nvPicPr>
          <p:cNvPr id="8" name="图片 7" descr="9LV@LMB4T3)36AW0[GQVKLU"/>
          <p:cNvPicPr>
            <a:picLocks noChangeAspect="1"/>
          </p:cNvPicPr>
          <p:nvPr/>
        </p:nvPicPr>
        <p:blipFill>
          <a:blip r:embed="rId3"/>
          <a:stretch>
            <a:fillRect/>
          </a:stretch>
        </p:blipFill>
        <p:spPr>
          <a:xfrm>
            <a:off x="1407795" y="4461510"/>
            <a:ext cx="3239770" cy="628650"/>
          </a:xfrm>
          <a:prstGeom prst="rect">
            <a:avLst/>
          </a:prstGeom>
        </p:spPr>
      </p:pic>
      <p:pic>
        <p:nvPicPr>
          <p:cNvPr id="10" name="图片 9" descr="RKCN)DCUSW[ES7MWQ~MO1NS"/>
          <p:cNvPicPr>
            <a:picLocks noChangeAspect="1"/>
          </p:cNvPicPr>
          <p:nvPr/>
        </p:nvPicPr>
        <p:blipFill>
          <a:blip r:embed="rId4"/>
          <a:stretch>
            <a:fillRect/>
          </a:stretch>
        </p:blipFill>
        <p:spPr>
          <a:xfrm>
            <a:off x="5060315" y="4461510"/>
            <a:ext cx="3105150" cy="628650"/>
          </a:xfrm>
          <a:prstGeom prst="rect">
            <a:avLst/>
          </a:prstGeom>
        </p:spPr>
      </p:pic>
      <p:pic>
        <p:nvPicPr>
          <p:cNvPr id="11" name="图片 10"/>
          <p:cNvPicPr>
            <a:picLocks noChangeAspect="1"/>
          </p:cNvPicPr>
          <p:nvPr/>
        </p:nvPicPr>
        <p:blipFill>
          <a:blip r:embed="rId5"/>
          <a:stretch>
            <a:fillRect/>
          </a:stretch>
        </p:blipFill>
        <p:spPr>
          <a:xfrm>
            <a:off x="2218690" y="5541010"/>
            <a:ext cx="2214880" cy="410210"/>
          </a:xfrm>
          <a:prstGeom prst="rect">
            <a:avLst/>
          </a:prstGeom>
        </p:spPr>
      </p:pic>
      <p:pic>
        <p:nvPicPr>
          <p:cNvPr id="12" name="图片 11"/>
          <p:cNvPicPr>
            <a:picLocks noChangeAspect="1"/>
          </p:cNvPicPr>
          <p:nvPr/>
        </p:nvPicPr>
        <p:blipFill>
          <a:blip r:embed="rId6"/>
          <a:stretch>
            <a:fillRect/>
          </a:stretch>
        </p:blipFill>
        <p:spPr>
          <a:xfrm>
            <a:off x="4929505" y="5541010"/>
            <a:ext cx="1541780" cy="410210"/>
          </a:xfrm>
          <a:prstGeom prst="rect">
            <a:avLst/>
          </a:prstGeom>
        </p:spPr>
      </p:pic>
    </p:spTree>
    <p:custDataLst>
      <p:tags r:id="rId7"/>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a:t>
            </a:r>
            <a:r>
              <a:rPr lang="en-US" altLang="zh-CN"/>
              <a:t>2</a:t>
            </a:r>
            <a:r>
              <a:rPr lang="zh-CN" altLang="en-US"/>
              <a:t>）磁场频率扫描</a:t>
            </a:r>
            <a:endParaRPr lang="zh-CN" altLang="en-US"/>
          </a:p>
          <a:p>
            <a:r>
              <a:rPr lang="zh-CN" altLang="en-US"/>
              <a:t>    最简单的一种共振情况就是，自旋谐波数和去极化谐波数相等。因此，我们可以先估算出自旋谐波数的大小，将扰动磁场的频率设定为估算谐波数对应的频率，然后仔细扫描扰动磁场频率，刚好</a:t>
            </a:r>
            <a:r>
              <a:rPr lang="zh-CN" altLang="en-US"/>
              <a:t>穿越</a:t>
            </a:r>
            <a:r>
              <a:rPr lang="zh-CN" altLang="en-US"/>
              <a:t>共振时，便可得到精确的自旋谐波数，从而确定束流的能量。</a:t>
            </a:r>
            <a:endParaRPr lang="zh-CN" altLang="en-US"/>
          </a:p>
          <a:p>
            <a:r>
              <a:rPr lang="zh-CN" altLang="en-US"/>
              <a:t>    这样会引入一个依赖于时间的解谐项，重写共振条件为</a:t>
            </a:r>
            <a:endParaRPr lang="zh-CN" altLang="en-US"/>
          </a:p>
        </p:txBody>
      </p:sp>
      <p:pic>
        <p:nvPicPr>
          <p:cNvPr id="4" name="图片 3"/>
          <p:cNvPicPr>
            <a:picLocks noChangeAspect="1"/>
          </p:cNvPicPr>
          <p:nvPr/>
        </p:nvPicPr>
        <p:blipFill>
          <a:blip r:embed="rId1"/>
          <a:stretch>
            <a:fillRect/>
          </a:stretch>
        </p:blipFill>
        <p:spPr>
          <a:xfrm>
            <a:off x="3736340" y="3660140"/>
            <a:ext cx="2413000" cy="419100"/>
          </a:xfrm>
          <a:prstGeom prst="rect">
            <a:avLst/>
          </a:prstGeom>
        </p:spPr>
      </p:pic>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t>两种常用的穿越共振方式：</a:t>
            </a:r>
            <a:endParaRPr lang="zh-CN" altLang="en-US"/>
          </a:p>
          <a:p>
            <a:r>
              <a:rPr lang="en-US" altLang="zh-CN"/>
              <a:t>1.</a:t>
            </a:r>
            <a:r>
              <a:t>让解谐项单调变化，比如           ，可以实现外部自旋共振的单次穿越</a:t>
            </a:r>
          </a:p>
          <a:p>
            <a:r>
              <a:rPr lang="en-US" altLang="zh-CN"/>
              <a:t>2.</a:t>
            </a:r>
            <a:r>
              <a:t>让解谐项周期性变化，但是变化频率很低，幅值又要足够大，确保能够穿过共振频线，周而复始，</a:t>
            </a:r>
            <a:r>
              <a:t>实现连续穿越。</a:t>
            </a:r>
          </a:p>
          <a:p>
            <a:r>
              <a:t>    为了使得连续穿越有可行性，还要求额外两个条件：</a:t>
            </a:r>
          </a:p>
          <a:p>
            <a:r>
              <a:t>    </a:t>
            </a:r>
            <a:r>
              <a:rPr lang="en-US" altLang="zh-CN"/>
              <a:t>a.</a:t>
            </a:r>
            <a:r>
              <a:t>非关联  连续的多次扰动的效果可以不断</a:t>
            </a:r>
            <a:r>
              <a:t>累积，要求</a:t>
            </a:r>
          </a:p>
          <a:p>
            <a:r>
              <a:t>    </a:t>
            </a:r>
            <a:r>
              <a:rPr lang="en-US" altLang="zh-CN"/>
              <a:t>b.</a:t>
            </a:r>
            <a:r>
              <a:t>快速穿越  要求</a:t>
            </a:r>
          </a:p>
        </p:txBody>
      </p:sp>
      <p:pic>
        <p:nvPicPr>
          <p:cNvPr id="4" name="图片 3"/>
          <p:cNvPicPr>
            <a:picLocks noChangeAspect="1"/>
          </p:cNvPicPr>
          <p:nvPr/>
        </p:nvPicPr>
        <p:blipFill>
          <a:blip r:embed="rId1"/>
          <a:stretch>
            <a:fillRect/>
          </a:stretch>
        </p:blipFill>
        <p:spPr>
          <a:xfrm>
            <a:off x="3972560" y="1986915"/>
            <a:ext cx="786130" cy="429895"/>
          </a:xfrm>
          <a:prstGeom prst="rect">
            <a:avLst/>
          </a:prstGeom>
        </p:spPr>
      </p:pic>
      <p:pic>
        <p:nvPicPr>
          <p:cNvPr id="5" name="图片 4"/>
          <p:cNvPicPr>
            <a:picLocks noChangeAspect="1"/>
          </p:cNvPicPr>
          <p:nvPr/>
        </p:nvPicPr>
        <p:blipFill>
          <a:blip r:embed="rId2"/>
          <a:stretch>
            <a:fillRect/>
          </a:stretch>
        </p:blipFill>
        <p:spPr>
          <a:xfrm>
            <a:off x="3103245" y="4364990"/>
            <a:ext cx="869315" cy="314960"/>
          </a:xfrm>
          <a:prstGeom prst="rect">
            <a:avLst/>
          </a:prstGeom>
        </p:spPr>
      </p:pic>
      <p:pic>
        <p:nvPicPr>
          <p:cNvPr id="6" name="图片 5"/>
          <p:cNvPicPr>
            <a:picLocks noChangeAspect="1"/>
          </p:cNvPicPr>
          <p:nvPr/>
        </p:nvPicPr>
        <p:blipFill>
          <a:blip r:embed="rId3"/>
          <a:stretch>
            <a:fillRect/>
          </a:stretch>
        </p:blipFill>
        <p:spPr>
          <a:xfrm>
            <a:off x="7349490" y="3794125"/>
            <a:ext cx="699135" cy="496570"/>
          </a:xfrm>
          <a:prstGeom prst="rect">
            <a:avLst/>
          </a:prstGeom>
        </p:spPr>
      </p:pic>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去极化</a:t>
            </a:r>
            <a:r>
              <a:rPr lang="zh-CN" altLang="en-US"/>
              <a:t>共振</a:t>
            </a:r>
            <a:r>
              <a:rPr lang="zh-CN" altLang="en-US"/>
              <a:t>测量</a:t>
            </a:r>
            <a:endParaRPr lang="zh-CN" altLang="en-US"/>
          </a:p>
        </p:txBody>
      </p:sp>
      <p:sp>
        <p:nvSpPr>
          <p:cNvPr id="3" name="内容占位符 2"/>
          <p:cNvSpPr>
            <a:spLocks noGrp="1"/>
          </p:cNvSpPr>
          <p:nvPr>
            <p:ph idx="1"/>
          </p:nvPr>
        </p:nvSpPr>
        <p:spPr/>
        <p:txBody>
          <a:bodyPr/>
          <a:p>
            <a:r>
              <a:t> 束流强度可认为按</a:t>
            </a:r>
            <a:r>
              <a:t>指数</a:t>
            </a:r>
            <a:r>
              <a:t>衰减</a:t>
            </a:r>
            <a:r>
              <a:t>  ：</a:t>
            </a:r>
          </a:p>
          <a:p>
            <a:pPr marL="0" indent="0">
              <a:buNone/>
            </a:pPr>
            <a:r>
              <a:t>          </a:t>
            </a:r>
          </a:p>
          <a:p>
            <a:r>
              <a:t>   </a:t>
            </a:r>
            <a:r>
              <a:rPr>
                <a:sym typeface="+mn-ea"/>
              </a:rPr>
              <a:t>储存环中的束流寿命由多种因素决定，如果</a:t>
            </a:r>
            <a:r>
              <a:rPr lang="en-US" altLang="zh-CN">
                <a:sym typeface="+mn-ea"/>
              </a:rPr>
              <a:t>Tousheck</a:t>
            </a:r>
            <a:r>
              <a:rPr>
                <a:sym typeface="+mn-ea"/>
              </a:rPr>
              <a:t>效应和（电子与残余气体分子）弹性散射占主导地位，那么束流寿命的倒数近似有</a:t>
            </a:r>
            <a:endParaRPr>
              <a:sym typeface="+mn-ea"/>
            </a:endParaRPr>
          </a:p>
          <a:p>
            <a:pPr marL="0" indent="0">
              <a:buNone/>
            </a:pPr>
            <a:r>
              <a:t>  </a:t>
            </a:r>
          </a:p>
          <a:p>
            <a:pPr marL="0" indent="0">
              <a:buNone/>
            </a:pPr>
            <a:r>
              <a:t>    而</a:t>
            </a:r>
            <a:r>
              <a:rPr lang="en-US" altLang="zh-CN"/>
              <a:t>Tousheck</a:t>
            </a:r>
            <a:r>
              <a:t>效应是</a:t>
            </a:r>
            <a:r>
              <a:rPr>
                <a:sym typeface="+mn-ea"/>
              </a:rPr>
              <a:t>束团内部</a:t>
            </a:r>
            <a:r>
              <a:rPr lang="en-US" altLang="zh-CN">
                <a:sym typeface="+mn-ea"/>
              </a:rPr>
              <a:t>e-+e-</a:t>
            </a:r>
            <a:r>
              <a:rPr lang="en-US" altLang="zh-CN">
                <a:cs typeface="Arial" panose="020B0604020202020204" pitchFamily="34" charset="0"/>
                <a:sym typeface="+mn-ea"/>
              </a:rPr>
              <a:t>→</a:t>
            </a:r>
            <a:r>
              <a:rPr lang="en-US" altLang="zh-CN">
                <a:sym typeface="+mn-ea"/>
              </a:rPr>
              <a:t>e-+e-</a:t>
            </a:r>
            <a:r>
              <a:rPr>
                <a:sym typeface="+mn-ea"/>
              </a:rPr>
              <a:t>的弹性散射，其微分散射截面跟电子自旋极化相关，因此通过监测流强或者粒子数变化，得到束流</a:t>
            </a:r>
            <a:r>
              <a:rPr>
                <a:sym typeface="+mn-ea"/>
              </a:rPr>
              <a:t>极化的变化，跳跃处对应去极化</a:t>
            </a:r>
            <a:r>
              <a:rPr>
                <a:sym typeface="+mn-ea"/>
              </a:rPr>
              <a:t>共振。</a:t>
            </a:r>
            <a:r>
              <a:t>              </a:t>
            </a:r>
          </a:p>
          <a:p>
            <a:pPr marL="0" indent="0">
              <a:buNone/>
            </a:pPr>
            <a:r>
              <a:t>    </a:t>
            </a:r>
          </a:p>
        </p:txBody>
      </p:sp>
      <p:pic>
        <p:nvPicPr>
          <p:cNvPr id="4" name="图片 3" descr="DCK[O7QQ]E10U0JMQ%5F_IR"/>
          <p:cNvPicPr>
            <a:picLocks noChangeAspect="1"/>
          </p:cNvPicPr>
          <p:nvPr/>
        </p:nvPicPr>
        <p:blipFill>
          <a:blip r:embed="rId1"/>
          <a:stretch>
            <a:fillRect/>
          </a:stretch>
        </p:blipFill>
        <p:spPr>
          <a:xfrm>
            <a:off x="4290060" y="3306445"/>
            <a:ext cx="1278255" cy="539115"/>
          </a:xfrm>
          <a:prstGeom prst="rect">
            <a:avLst/>
          </a:prstGeom>
        </p:spPr>
      </p:pic>
      <p:pic>
        <p:nvPicPr>
          <p:cNvPr id="5" name="图片 4"/>
          <p:cNvPicPr>
            <a:picLocks noChangeAspect="1"/>
          </p:cNvPicPr>
          <p:nvPr/>
        </p:nvPicPr>
        <p:blipFill>
          <a:blip r:embed="rId2"/>
          <a:stretch>
            <a:fillRect/>
          </a:stretch>
        </p:blipFill>
        <p:spPr>
          <a:xfrm>
            <a:off x="3763010" y="1860550"/>
            <a:ext cx="919480" cy="545465"/>
          </a:xfrm>
          <a:prstGeom prst="rect">
            <a:avLst/>
          </a:prstGeom>
        </p:spPr>
      </p:pic>
      <p:pic>
        <p:nvPicPr>
          <p:cNvPr id="6" name="图片 5"/>
          <p:cNvPicPr>
            <a:picLocks noChangeAspect="1"/>
          </p:cNvPicPr>
          <p:nvPr/>
        </p:nvPicPr>
        <p:blipFill>
          <a:blip r:embed="rId3"/>
          <a:stretch>
            <a:fillRect/>
          </a:stretch>
        </p:blipFill>
        <p:spPr>
          <a:xfrm>
            <a:off x="5294630" y="1860550"/>
            <a:ext cx="638810" cy="652145"/>
          </a:xfrm>
          <a:prstGeom prst="rect">
            <a:avLst/>
          </a:prstGeom>
        </p:spPr>
      </p:pic>
    </p:spTree>
    <p:custDataLst>
      <p:tags r:id="rId4"/>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共振镜像</a:t>
            </a:r>
            <a:endParaRPr lang="zh-CN" altLang="en-US"/>
          </a:p>
        </p:txBody>
      </p:sp>
      <p:sp>
        <p:nvSpPr>
          <p:cNvPr id="3" name="内容占位符 2"/>
          <p:cNvSpPr>
            <a:spLocks noGrp="1"/>
          </p:cNvSpPr>
          <p:nvPr>
            <p:ph idx="1"/>
          </p:nvPr>
        </p:nvSpPr>
        <p:spPr/>
        <p:txBody>
          <a:bodyPr/>
          <a:p>
            <a:r>
              <a:rPr lang="zh-CN" altLang="en-US"/>
              <a:t>根据</a:t>
            </a:r>
            <a:r>
              <a:rPr lang="en-US" altLang="zh-CN"/>
              <a:t>Nyquist</a:t>
            </a:r>
            <a:r>
              <a:t>定理，束流连续振荡信号采样后在频域上是周期为    ，且在每一周期内信号频谱关于半整数倍   对称，因而测量信号</a:t>
            </a:r>
            <a:r>
              <a:rPr lang="zh-CN" altLang="en-US"/>
              <a:t>只是反应了</a:t>
            </a:r>
            <a:r>
              <a:rPr lang="zh-CN" altLang="en-US"/>
              <a:t>自旋</a:t>
            </a:r>
            <a:r>
              <a:rPr lang="zh-CN" altLang="en-US"/>
              <a:t>谐波数</a:t>
            </a:r>
            <a:r>
              <a:rPr lang="zh-CN" altLang="en-US"/>
              <a:t>小数部分对半整数的偏离程度，</a:t>
            </a:r>
            <a:endParaRPr lang="zh-CN" altLang="en-US"/>
          </a:p>
          <a:p>
            <a:pPr marL="0" indent="0">
              <a:buNone/>
            </a:pPr>
            <a:r>
              <a:rPr lang="zh-CN" altLang="en-US"/>
              <a:t>    即测得的</a:t>
            </a:r>
            <a:r>
              <a:rPr lang="zh-CN" altLang="en-US"/>
              <a:t>谐波数小数部分</a:t>
            </a:r>
            <a:r>
              <a:rPr lang="zh-CN" altLang="en-US"/>
              <a:t>的可能</a:t>
            </a:r>
            <a:r>
              <a:rPr lang="zh-CN" altLang="en-US"/>
              <a:t>是         或者</a:t>
            </a:r>
            <a:endParaRPr lang="zh-CN" altLang="en-US"/>
          </a:p>
          <a:p>
            <a:pPr marL="0" indent="0">
              <a:buNone/>
            </a:pPr>
            <a:r>
              <a:rPr lang="zh-CN" altLang="en-US"/>
              <a:t>可通过以下方式进行区别：</a:t>
            </a:r>
            <a:endParaRPr lang="zh-CN" altLang="en-US"/>
          </a:p>
          <a:p>
            <a:pPr marL="0" indent="0">
              <a:buNone/>
            </a:pPr>
            <a:r>
              <a:rPr lang="zh-CN" altLang="en-US"/>
              <a:t>    提高束流能量，如果降低储存环</a:t>
            </a:r>
            <a:r>
              <a:rPr lang="zh-CN" altLang="en-US"/>
              <a:t>高频频率，共振频率也</a:t>
            </a:r>
            <a:r>
              <a:rPr lang="zh-CN" altLang="en-US"/>
              <a:t>增加，则是真正的共振，如果共振频率减少，则是镜像</a:t>
            </a:r>
            <a:r>
              <a:rPr lang="zh-CN" altLang="en-US"/>
              <a:t>共振</a:t>
            </a:r>
            <a:endParaRPr lang="zh-CN" altLang="en-US"/>
          </a:p>
        </p:txBody>
      </p:sp>
      <p:pic>
        <p:nvPicPr>
          <p:cNvPr id="4" name="图片 3"/>
          <p:cNvPicPr>
            <a:picLocks noChangeAspect="1"/>
          </p:cNvPicPr>
          <p:nvPr/>
        </p:nvPicPr>
        <p:blipFill>
          <a:blip r:embed="rId1"/>
          <a:stretch>
            <a:fillRect/>
          </a:stretch>
        </p:blipFill>
        <p:spPr>
          <a:xfrm>
            <a:off x="4767580" y="2430780"/>
            <a:ext cx="711835" cy="332105"/>
          </a:xfrm>
          <a:prstGeom prst="rect">
            <a:avLst/>
          </a:prstGeom>
        </p:spPr>
      </p:pic>
      <p:pic>
        <p:nvPicPr>
          <p:cNvPr id="9" name="图片 8"/>
          <p:cNvPicPr>
            <a:picLocks noChangeAspect="1"/>
          </p:cNvPicPr>
          <p:nvPr/>
        </p:nvPicPr>
        <p:blipFill>
          <a:blip r:embed="rId2"/>
          <a:stretch>
            <a:fillRect/>
          </a:stretch>
        </p:blipFill>
        <p:spPr>
          <a:xfrm>
            <a:off x="7749540" y="1559560"/>
            <a:ext cx="285115" cy="360680"/>
          </a:xfrm>
          <a:prstGeom prst="rect">
            <a:avLst/>
          </a:prstGeom>
        </p:spPr>
      </p:pic>
      <p:pic>
        <p:nvPicPr>
          <p:cNvPr id="10" name="图片 9"/>
          <p:cNvPicPr>
            <a:picLocks noChangeAspect="1"/>
          </p:cNvPicPr>
          <p:nvPr/>
        </p:nvPicPr>
        <p:blipFill>
          <a:blip r:embed="rId2"/>
          <a:stretch>
            <a:fillRect/>
          </a:stretch>
        </p:blipFill>
        <p:spPr>
          <a:xfrm>
            <a:off x="2125345" y="1920240"/>
            <a:ext cx="285115" cy="360680"/>
          </a:xfrm>
          <a:prstGeom prst="rect">
            <a:avLst/>
          </a:prstGeom>
        </p:spPr>
      </p:pic>
      <p:pic>
        <p:nvPicPr>
          <p:cNvPr id="7" name="图片 6"/>
          <p:cNvPicPr>
            <a:picLocks noChangeAspect="1"/>
          </p:cNvPicPr>
          <p:nvPr/>
        </p:nvPicPr>
        <p:blipFill>
          <a:blip r:embed="rId3"/>
          <a:stretch>
            <a:fillRect/>
          </a:stretch>
        </p:blipFill>
        <p:spPr>
          <a:xfrm>
            <a:off x="2013585" y="4312920"/>
            <a:ext cx="1461135" cy="698500"/>
          </a:xfrm>
          <a:prstGeom prst="rect">
            <a:avLst/>
          </a:prstGeom>
        </p:spPr>
      </p:pic>
      <p:pic>
        <p:nvPicPr>
          <p:cNvPr id="8" name="图片 7"/>
          <p:cNvPicPr>
            <a:picLocks noChangeAspect="1"/>
          </p:cNvPicPr>
          <p:nvPr/>
        </p:nvPicPr>
        <p:blipFill>
          <a:blip r:embed="rId4"/>
          <a:stretch>
            <a:fillRect/>
          </a:stretch>
        </p:blipFill>
        <p:spPr>
          <a:xfrm>
            <a:off x="1414780" y="5365115"/>
            <a:ext cx="4844415" cy="481330"/>
          </a:xfrm>
          <a:prstGeom prst="rect">
            <a:avLst/>
          </a:prstGeom>
        </p:spPr>
      </p:pic>
      <p:pic>
        <p:nvPicPr>
          <p:cNvPr id="11" name="图片 10"/>
          <p:cNvPicPr>
            <a:picLocks noChangeAspect="1"/>
          </p:cNvPicPr>
          <p:nvPr/>
        </p:nvPicPr>
        <p:blipFill>
          <a:blip r:embed="rId5"/>
          <a:stretch>
            <a:fillRect/>
          </a:stretch>
        </p:blipFill>
        <p:spPr>
          <a:xfrm>
            <a:off x="5929630" y="2430780"/>
            <a:ext cx="1003935" cy="324485"/>
          </a:xfrm>
          <a:prstGeom prst="rect">
            <a:avLst/>
          </a:prstGeom>
        </p:spPr>
      </p:pic>
      <p:pic>
        <p:nvPicPr>
          <p:cNvPr id="12" name="图片 11" descr="无标题"/>
          <p:cNvPicPr>
            <a:picLocks noChangeAspect="1"/>
          </p:cNvPicPr>
          <p:nvPr/>
        </p:nvPicPr>
        <p:blipFill>
          <a:blip r:embed="rId6"/>
          <a:stretch>
            <a:fillRect/>
          </a:stretch>
        </p:blipFill>
        <p:spPr>
          <a:xfrm>
            <a:off x="6933565" y="3741420"/>
            <a:ext cx="4261485" cy="2729230"/>
          </a:xfrm>
          <a:prstGeom prst="rect">
            <a:avLst/>
          </a:prstGeom>
        </p:spPr>
      </p:pic>
    </p:spTree>
    <p:custDataLst>
      <p:tags r:id="rId7"/>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内容占位符 4"/>
          <p:cNvSpPr>
            <a:spLocks noGrp="1"/>
          </p:cNvSpPr>
          <p:nvPr>
            <p:ph idx="1"/>
          </p:nvPr>
        </p:nvSpPr>
        <p:spPr/>
        <p:txBody>
          <a:bodyPr>
            <a:normAutofit lnSpcReduction="10000"/>
          </a:bodyPr>
          <a:p>
            <a:r>
              <a:rPr lang="en-US" altLang="zh-CN"/>
              <a:t>Thanks for your listening!</a:t>
            </a:r>
            <a:endParaRPr lang="en-US" altLang="zh-CN"/>
          </a:p>
          <a:p>
            <a:endParaRPr lang="en-US" altLang="zh-CN"/>
          </a:p>
          <a:p>
            <a:r>
              <a:rPr lang="en-US" altLang="zh-CN"/>
              <a:t>References</a:t>
            </a:r>
            <a:r>
              <a:t>：</a:t>
            </a:r>
          </a:p>
          <a:p>
            <a:r>
              <a:rPr lang="en-US" altLang="zh-CN"/>
              <a:t>1.S.C. Leemann,Precise Energy Calibration Measurement at the SLS Storage Ring by Means of Resonant Spin Depolarization,March,2002,Swissland,ETHZ-IPP Internal Report</a:t>
            </a:r>
            <a:endParaRPr lang="en-US" altLang="zh-CN"/>
          </a:p>
          <a:p>
            <a:r>
              <a:rPr lang="en-US" altLang="zh-CN"/>
              <a:t>2.V.E.Blinov,E.B.Levichev,S.A.Nikitin,I.B.Nikolaev</a:t>
            </a:r>
            <a:r>
              <a:t>，</a:t>
            </a:r>
            <a:r>
              <a:rPr lang="en-US" altLang="zh-CN"/>
              <a:t>Resonant Depolarization Technique at VEPP-4M in Novosibirsk</a:t>
            </a:r>
            <a:r>
              <a:t>，</a:t>
            </a:r>
            <a:r>
              <a:rPr lang="en-US" altLang="zh-CN"/>
              <a:t>unpublished</a:t>
            </a:r>
            <a:endParaRPr lang="en-US" altLang="zh-CN"/>
          </a:p>
          <a:p>
            <a:r>
              <a:rPr lang="en-US" altLang="zh-CN"/>
              <a:t>3.</a:t>
            </a:r>
            <a:r>
              <a:t>赵籍九，尹兆升，粒子加速器技术，</a:t>
            </a:r>
            <a:r>
              <a:rPr lang="en-US" altLang="zh-CN"/>
              <a:t>2006</a:t>
            </a:r>
            <a:r>
              <a:t>年，北京，高等教育出版社</a:t>
            </a:r>
            <a:endParaRPr lang="en-US" altLang="zh-CN"/>
          </a:p>
          <a:p>
            <a:endParaRPr lang="en-US" altLang="zh-CN"/>
          </a:p>
          <a:p>
            <a:r>
              <a:rPr lang="en-US" altLang="zh-CN"/>
              <a:t>Q&amp;A Phase</a:t>
            </a:r>
            <a:r>
              <a:t>？</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1779345" y="2633010"/>
            <a:ext cx="7768800" cy="766800"/>
          </a:xfrm>
        </p:spPr>
        <p:txBody>
          <a:bodyPr>
            <a:normAutofit fontScale="90000"/>
          </a:bodyPr>
          <a:p>
            <a:r>
              <a:rPr lang="en-US" altLang="zh-CN"/>
              <a:t>        </a:t>
            </a:r>
            <a:r>
              <a:rPr lang="zh-CN" altLang="en-US"/>
              <a:t>第一部分   回顾</a:t>
            </a:r>
            <a:endParaRPr lang="zh-CN" altLang="en-US"/>
          </a:p>
        </p:txBody>
      </p:sp>
      <p:sp>
        <p:nvSpPr>
          <p:cNvPr id="5" name="文本占位符 4"/>
          <p:cNvSpPr>
            <a:spLocks noGrp="1"/>
          </p:cNvSpPr>
          <p:nvPr>
            <p:ph type="body" idx="1"/>
          </p:nvPr>
        </p:nvSpPr>
        <p:spPr>
          <a:xfrm>
            <a:off x="1779345" y="3781445"/>
            <a:ext cx="7768800" cy="867600"/>
          </a:xfrm>
        </p:spPr>
        <p:txBody>
          <a:bodyPr/>
          <a:p>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en-US" altLang="zh-CN"/>
              <a:t>1.</a:t>
            </a:r>
            <a:r>
              <a:t>自旋进动</a:t>
            </a:r>
          </a:p>
        </p:txBody>
      </p:sp>
      <p:sp>
        <p:nvSpPr>
          <p:cNvPr id="5" name="内容占位符 4"/>
          <p:cNvSpPr>
            <a:spLocks noGrp="1"/>
          </p:cNvSpPr>
          <p:nvPr>
            <p:ph idx="1"/>
          </p:nvPr>
        </p:nvSpPr>
        <p:spPr/>
        <p:txBody>
          <a:bodyPr/>
          <a:p>
            <a:r>
              <a:rPr lang="zh-CN" altLang="en-US"/>
              <a:t>电子的自旋在均匀磁场中发生进动，在实验室参考系中</a:t>
            </a:r>
            <a:endParaRPr lang="zh-CN" altLang="en-US"/>
          </a:p>
          <a:p>
            <a:endParaRPr lang="zh-CN" altLang="en-US"/>
          </a:p>
          <a:p>
            <a:endParaRPr lang="zh-CN" altLang="en-US"/>
          </a:p>
          <a:p>
            <a:r>
              <a:rPr lang="zh-CN" altLang="en-US"/>
              <a:t>对于极端相对论电子，且磁场垂直，在电子静止</a:t>
            </a:r>
            <a:r>
              <a:rPr lang="zh-CN" altLang="en-US"/>
              <a:t>参考系中</a:t>
            </a:r>
            <a:endParaRPr lang="zh-CN" altLang="en-US"/>
          </a:p>
          <a:p>
            <a:r>
              <a:rPr lang="zh-CN" altLang="en-US"/>
              <a:t>   </a:t>
            </a:r>
            <a:endParaRPr lang="zh-CN" altLang="en-US"/>
          </a:p>
          <a:p>
            <a:r>
              <a:rPr lang="zh-CN" altLang="en-US"/>
              <a:t>因而定义一个参量表征电子静止参考系中自旋进动与实验室系中轨道回旋的快慢</a:t>
            </a:r>
            <a:endParaRPr lang="zh-CN" altLang="en-US"/>
          </a:p>
          <a:p>
            <a:r>
              <a:rPr lang="zh-CN" altLang="en-US"/>
              <a:t>                  自旋谐波数：</a:t>
            </a:r>
            <a:endParaRPr lang="zh-CN" altLang="en-US"/>
          </a:p>
          <a:p>
            <a:r>
              <a:rPr lang="zh-CN" altLang="en-US"/>
              <a:t>  </a:t>
            </a:r>
            <a:endParaRPr lang="zh-CN" altLang="en-US"/>
          </a:p>
          <a:p>
            <a:endParaRPr lang="zh-CN" altLang="en-US"/>
          </a:p>
        </p:txBody>
      </p:sp>
      <p:pic>
        <p:nvPicPr>
          <p:cNvPr id="2" name="图片 1" descr="(X]BFXSIJGF7778WWQ5AUN5"/>
          <p:cNvPicPr>
            <a:picLocks noChangeAspect="1"/>
          </p:cNvPicPr>
          <p:nvPr/>
        </p:nvPicPr>
        <p:blipFill>
          <a:blip r:embed="rId1"/>
          <a:stretch>
            <a:fillRect/>
          </a:stretch>
        </p:blipFill>
        <p:spPr>
          <a:xfrm>
            <a:off x="2133600" y="2072005"/>
            <a:ext cx="6686550" cy="685800"/>
          </a:xfrm>
          <a:prstGeom prst="rect">
            <a:avLst/>
          </a:prstGeom>
        </p:spPr>
      </p:pic>
      <p:pic>
        <p:nvPicPr>
          <p:cNvPr id="3" name="图片 2" descr="Y6D]CX}@YA]VE)54(239B@8"/>
          <p:cNvPicPr>
            <a:picLocks noChangeAspect="1"/>
          </p:cNvPicPr>
          <p:nvPr/>
        </p:nvPicPr>
        <p:blipFill>
          <a:blip r:embed="rId2"/>
          <a:stretch>
            <a:fillRect/>
          </a:stretch>
        </p:blipFill>
        <p:spPr>
          <a:xfrm>
            <a:off x="2901950" y="3371850"/>
            <a:ext cx="1539240" cy="630555"/>
          </a:xfrm>
          <a:prstGeom prst="rect">
            <a:avLst/>
          </a:prstGeom>
        </p:spPr>
      </p:pic>
      <p:pic>
        <p:nvPicPr>
          <p:cNvPr id="6" name="图片 5" descr="AJ(Y6XMV`YQWC3BSJS~Q$Q6"/>
          <p:cNvPicPr>
            <a:picLocks noChangeAspect="1"/>
          </p:cNvPicPr>
          <p:nvPr/>
        </p:nvPicPr>
        <p:blipFill>
          <a:blip r:embed="rId3"/>
          <a:stretch>
            <a:fillRect/>
          </a:stretch>
        </p:blipFill>
        <p:spPr>
          <a:xfrm>
            <a:off x="3875405" y="4514850"/>
            <a:ext cx="790575" cy="323850"/>
          </a:xfrm>
          <a:prstGeom prst="rect">
            <a:avLst/>
          </a:prstGeom>
        </p:spPr>
      </p:pic>
    </p:spTree>
    <p:custDataLst>
      <p:tags r:id="rId4"/>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679450"/>
            <a:ext cx="10968990" cy="5570220"/>
          </a:xfrm>
        </p:spPr>
        <p:txBody>
          <a:bodyPr/>
          <a:p>
            <a:r>
              <a:rPr lang="zh-CN" altLang="en-US"/>
              <a:t>电子静止能量是确定的数，如果能够通过实验高精度测定</a:t>
            </a:r>
            <a:r>
              <a:rPr lang="zh-CN" altLang="en-US">
                <a:latin typeface="微软雅黑" panose="020B0503020204020204" pitchFamily="34" charset="-122"/>
              </a:rPr>
              <a:t>γ，就可以得到高精度的电子能量。</a:t>
            </a:r>
            <a:endParaRPr lang="zh-CN" altLang="en-US">
              <a:latin typeface="微软雅黑" panose="020B0503020204020204" pitchFamily="34" charset="-122"/>
            </a:endParaRPr>
          </a:p>
          <a:p>
            <a:endParaRPr lang="zh-CN" altLang="en-US">
              <a:latin typeface="微软雅黑" panose="020B0503020204020204" pitchFamily="34" charset="-122"/>
            </a:endParaRPr>
          </a:p>
          <a:p>
            <a:r>
              <a:rPr lang="zh-CN" altLang="en-US">
                <a:latin typeface="微软雅黑" panose="020B0503020204020204" pitchFamily="34" charset="-122"/>
              </a:rPr>
              <a:t>实际上，如果束流能量不是特别高，且能量稳定性足够好的话，可以利用机器的设计参数直接确定</a:t>
            </a:r>
            <a:r>
              <a:rPr>
                <a:latin typeface="微软雅黑" panose="020B0503020204020204" pitchFamily="34" charset="-122"/>
                <a:sym typeface="+mn-ea"/>
              </a:rPr>
              <a:t>γ的整数部分，再通过实验测定</a:t>
            </a:r>
            <a:r>
              <a:rPr>
                <a:latin typeface="微软雅黑" panose="020B0503020204020204" pitchFamily="34" charset="-122"/>
                <a:sym typeface="+mn-ea"/>
              </a:rPr>
              <a:t>γ的小数部分。</a:t>
            </a:r>
            <a:endParaRPr>
              <a:latin typeface="微软雅黑" panose="020B0503020204020204" pitchFamily="34" charset="-122"/>
              <a:sym typeface="+mn-ea"/>
            </a:endParaRPr>
          </a:p>
          <a:p>
            <a:endParaRPr>
              <a:latin typeface="微软雅黑" panose="020B0503020204020204" pitchFamily="34" charset="-122"/>
              <a:sym typeface="+mn-ea"/>
            </a:endParaRPr>
          </a:p>
          <a:p>
            <a:r>
              <a:rPr>
                <a:latin typeface="微软雅黑" panose="020B0503020204020204" pitchFamily="34" charset="-122"/>
                <a:sym typeface="+mn-ea"/>
              </a:rPr>
              <a:t>测定γ的小数部分可以利用共振自旋退机化的技术来实现</a:t>
            </a:r>
            <a:endParaRPr>
              <a:latin typeface="微软雅黑" panose="020B0503020204020204" pitchFamily="34" charset="-122"/>
              <a:sym typeface="+mn-ea"/>
            </a:endParaRPr>
          </a:p>
        </p:txBody>
      </p:sp>
      <p:graphicFrame>
        <p:nvGraphicFramePr>
          <p:cNvPr id="4" name="对象 3">
            <a:hlinkClick r:id="" action="ppaction://ole?verb="/>
          </p:cNvPr>
          <p:cNvGraphicFramePr>
            <a:graphicFrameLocks noChangeAspect="1"/>
          </p:cNvGraphicFramePr>
          <p:nvPr/>
        </p:nvGraphicFramePr>
        <p:xfrm>
          <a:off x="6038850" y="3340100"/>
          <a:ext cx="114300" cy="177165"/>
        </p:xfrm>
        <a:graphic>
          <a:graphicData uri="http://schemas.openxmlformats.org/presentationml/2006/ole">
            <mc:AlternateContent xmlns:mc="http://schemas.openxmlformats.org/markup-compatibility/2006">
              <mc:Choice xmlns:v="urn:schemas-microsoft-com:vml" Requires="v">
                <p:oleObj spid="_x0000_s1025" name="" r:id="rId1" imgW="114300" imgH="177165" progId="Equation.KSEE3">
                  <p:embed/>
                </p:oleObj>
              </mc:Choice>
              <mc:Fallback>
                <p:oleObj name="" r:id="rId1" imgW="114300" imgH="177165" progId="Equation.KSEE3">
                  <p:embed/>
                  <p:pic>
                    <p:nvPicPr>
                      <p:cNvPr id="0" name="图片 1024"/>
                      <p:cNvPicPr/>
                      <p:nvPr/>
                    </p:nvPicPr>
                    <p:blipFill>
                      <a:blip r:embed="rId2"/>
                      <a:stretch>
                        <a:fillRect/>
                      </a:stretch>
                    </p:blipFill>
                    <p:spPr>
                      <a:xfrm>
                        <a:off x="6038850" y="3340100"/>
                        <a:ext cx="114300" cy="177165"/>
                      </a:xfrm>
                      <a:prstGeom prst="rect">
                        <a:avLst/>
                      </a:prstGeom>
                    </p:spPr>
                  </p:pic>
                </p:oleObj>
              </mc:Fallback>
            </mc:AlternateContent>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前面通过单电子的自旋进动方程定义的自旋谐波数，是瞬时结果。但是在加速器物理学中，电子在储存环回旋频率很高，讨论单电子</a:t>
            </a:r>
            <a:r>
              <a:rPr lang="zh-CN" altLang="en-US"/>
              <a:t>回旋一周的平均值更有意思。</a:t>
            </a:r>
            <a:endParaRPr lang="zh-CN" altLang="en-US"/>
          </a:p>
          <a:p>
            <a:endParaRPr lang="zh-CN" altLang="en-US"/>
          </a:p>
          <a:p>
            <a:endParaRPr lang="zh-CN" altLang="en-US"/>
          </a:p>
          <a:p>
            <a:endParaRPr lang="zh-CN" altLang="en-US"/>
          </a:p>
          <a:p>
            <a:r>
              <a:rPr lang="zh-CN" altLang="en-US"/>
              <a:t>另外束团中的每个电子能量、动量都不尽相同，电子轨道</a:t>
            </a:r>
            <a:r>
              <a:rPr lang="zh-CN" altLang="en-US"/>
              <a:t>不完全是在均匀磁场中作回旋、磁场分布等跟设计有所差别等，所以实际上自旋进动频率存在一定线宽，</a:t>
            </a:r>
            <a:r>
              <a:rPr lang="zh-CN" altLang="en-US"/>
              <a:t>谐波数也</a:t>
            </a:r>
            <a:r>
              <a:rPr lang="zh-CN" altLang="en-US"/>
              <a:t>存在</a:t>
            </a:r>
            <a:r>
              <a:rPr lang="zh-CN" altLang="en-US"/>
              <a:t>偏差</a:t>
            </a:r>
            <a:endParaRPr lang="zh-CN" altLang="en-US"/>
          </a:p>
          <a:p>
            <a:r>
              <a:rPr lang="zh-CN" altLang="en-US"/>
              <a:t>束流自旋进动频率的</a:t>
            </a:r>
            <a:r>
              <a:rPr lang="zh-CN" altLang="en-US"/>
              <a:t>固有线宽：                                       </a:t>
            </a:r>
            <a:endParaRPr lang="zh-CN" altLang="en-US"/>
          </a:p>
          <a:p>
            <a:r>
              <a:rPr lang="zh-CN" altLang="en-US"/>
              <a:t>束流能散：</a:t>
            </a:r>
            <a:endParaRPr lang="zh-CN" altLang="en-US"/>
          </a:p>
          <a:p>
            <a:pPr marL="0" indent="0">
              <a:buNone/>
            </a:pPr>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pic>
        <p:nvPicPr>
          <p:cNvPr id="4" name="图片 3"/>
          <p:cNvPicPr>
            <a:picLocks noChangeAspect="1"/>
          </p:cNvPicPr>
          <p:nvPr/>
        </p:nvPicPr>
        <p:blipFill>
          <a:blip r:embed="rId1"/>
          <a:stretch>
            <a:fillRect/>
          </a:stretch>
        </p:blipFill>
        <p:spPr>
          <a:xfrm>
            <a:off x="1022350" y="2296160"/>
            <a:ext cx="4725670" cy="589280"/>
          </a:xfrm>
          <a:prstGeom prst="rect">
            <a:avLst/>
          </a:prstGeom>
        </p:spPr>
      </p:pic>
      <p:pic>
        <p:nvPicPr>
          <p:cNvPr id="5" name="图片 4"/>
          <p:cNvPicPr>
            <a:picLocks noChangeAspect="1"/>
          </p:cNvPicPr>
          <p:nvPr/>
        </p:nvPicPr>
        <p:blipFill>
          <a:blip r:embed="rId2"/>
          <a:stretch>
            <a:fillRect/>
          </a:stretch>
        </p:blipFill>
        <p:spPr>
          <a:xfrm>
            <a:off x="6153785" y="2282825"/>
            <a:ext cx="1983740" cy="602615"/>
          </a:xfrm>
          <a:prstGeom prst="rect">
            <a:avLst/>
          </a:prstGeom>
        </p:spPr>
      </p:pic>
      <p:pic>
        <p:nvPicPr>
          <p:cNvPr id="7" name="图片 6"/>
          <p:cNvPicPr>
            <a:picLocks noChangeAspect="1"/>
          </p:cNvPicPr>
          <p:nvPr/>
        </p:nvPicPr>
        <p:blipFill>
          <a:blip r:embed="rId3"/>
          <a:stretch>
            <a:fillRect/>
          </a:stretch>
        </p:blipFill>
        <p:spPr>
          <a:xfrm>
            <a:off x="10175875" y="4018915"/>
            <a:ext cx="1104265" cy="331470"/>
          </a:xfrm>
          <a:prstGeom prst="rect">
            <a:avLst/>
          </a:prstGeom>
        </p:spPr>
      </p:pic>
      <p:pic>
        <p:nvPicPr>
          <p:cNvPr id="8" name="图片 7"/>
          <p:cNvPicPr>
            <a:picLocks noChangeAspect="1"/>
          </p:cNvPicPr>
          <p:nvPr/>
        </p:nvPicPr>
        <p:blipFill>
          <a:blip r:embed="rId4"/>
          <a:stretch>
            <a:fillRect/>
          </a:stretch>
        </p:blipFill>
        <p:spPr>
          <a:xfrm>
            <a:off x="5082540" y="3051810"/>
            <a:ext cx="1664335" cy="525145"/>
          </a:xfrm>
          <a:prstGeom prst="rect">
            <a:avLst/>
          </a:prstGeom>
        </p:spPr>
      </p:pic>
      <p:pic>
        <p:nvPicPr>
          <p:cNvPr id="10" name="图片 9"/>
          <p:cNvPicPr>
            <a:picLocks noChangeAspect="1"/>
          </p:cNvPicPr>
          <p:nvPr/>
        </p:nvPicPr>
        <p:blipFill>
          <a:blip r:embed="rId5"/>
          <a:stretch>
            <a:fillRect/>
          </a:stretch>
        </p:blipFill>
        <p:spPr>
          <a:xfrm>
            <a:off x="2228215" y="4928235"/>
            <a:ext cx="1263650" cy="749300"/>
          </a:xfrm>
          <a:prstGeom prst="rect">
            <a:avLst/>
          </a:prstGeom>
        </p:spPr>
      </p:pic>
      <p:pic>
        <p:nvPicPr>
          <p:cNvPr id="11" name="图片 10"/>
          <p:cNvPicPr>
            <a:picLocks noChangeAspect="1"/>
          </p:cNvPicPr>
          <p:nvPr/>
        </p:nvPicPr>
        <p:blipFill>
          <a:blip r:embed="rId6"/>
          <a:stretch>
            <a:fillRect/>
          </a:stretch>
        </p:blipFill>
        <p:spPr>
          <a:xfrm>
            <a:off x="4556125" y="4350385"/>
            <a:ext cx="6724015" cy="881380"/>
          </a:xfrm>
          <a:prstGeom prst="rect">
            <a:avLst/>
          </a:prstGeom>
        </p:spPr>
      </p:pic>
    </p:spTree>
    <p:custDataLst>
      <p:tags r:id="rId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1990800" y="2975910"/>
            <a:ext cx="7768800" cy="766800"/>
          </a:xfrm>
        </p:spPr>
        <p:txBody>
          <a:bodyPr>
            <a:normAutofit fontScale="90000"/>
          </a:bodyPr>
          <a:p>
            <a:r>
              <a:rPr lang="en-US" altLang="zh-CN"/>
              <a:t>        </a:t>
            </a:r>
            <a:r>
              <a:rPr lang="zh-CN" altLang="en-US"/>
              <a:t>第二部分   退极化共振</a:t>
            </a:r>
            <a:endParaRPr lang="zh-CN" altLang="en-US"/>
          </a:p>
        </p:txBody>
      </p:sp>
      <p:sp>
        <p:nvSpPr>
          <p:cNvPr id="5" name="文本占位符 4"/>
          <p:cNvSpPr>
            <a:spLocks noGrp="1"/>
          </p:cNvSpPr>
          <p:nvPr>
            <p:ph type="body" idx="1"/>
          </p:nvPr>
        </p:nvSpPr>
        <p:spPr>
          <a:xfrm>
            <a:off x="1990800" y="4311035"/>
            <a:ext cx="7768800" cy="867600"/>
          </a:xfrm>
        </p:spPr>
        <p:txBody>
          <a:bodyPr/>
          <a:p>
            <a:endParaRPr lang="zh-CN" alt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1.</a:t>
            </a:r>
            <a:r>
              <a:t>共振</a:t>
            </a:r>
            <a:r>
              <a:t>退极化效应</a:t>
            </a:r>
          </a:p>
        </p:txBody>
      </p:sp>
      <p:sp>
        <p:nvSpPr>
          <p:cNvPr id="3" name="内容占位符 2"/>
          <p:cNvSpPr>
            <a:spLocks noGrp="1"/>
          </p:cNvSpPr>
          <p:nvPr>
            <p:ph idx="1"/>
          </p:nvPr>
        </p:nvSpPr>
        <p:spPr/>
        <p:txBody>
          <a:bodyPr/>
          <a:p>
            <a:pPr marL="0" indent="0">
              <a:buNone/>
            </a:pPr>
            <a:r>
              <a:t>电子除了在横向磁场中发生绕磁场的进动外，还会在纵向磁场中发生拉莫尔进动。通过增加横向和纵向的扰动磁场，可以减小电子自旋在垂直方向上极化度，实现退机化。</a:t>
            </a:r>
          </a:p>
          <a:p>
            <a:pPr marL="0" indent="0">
              <a:buNone/>
            </a:pPr>
          </a:p>
          <a:p>
            <a:pPr marL="0" indent="0">
              <a:buNone/>
            </a:p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横向扰动</a:t>
            </a:r>
            <a:r>
              <a:rPr lang="zh-CN" altLang="en-US"/>
              <a:t>磁场</a:t>
            </a:r>
            <a:endParaRPr lang="zh-CN" altLang="en-US"/>
          </a:p>
        </p:txBody>
      </p:sp>
      <p:sp>
        <p:nvSpPr>
          <p:cNvPr id="3" name="内容占位符 2"/>
          <p:cNvSpPr>
            <a:spLocks noGrp="1"/>
          </p:cNvSpPr>
          <p:nvPr>
            <p:ph idx="1"/>
          </p:nvPr>
        </p:nvSpPr>
        <p:spPr/>
        <p:txBody>
          <a:bodyPr/>
          <a:p>
            <a:r>
              <a:rPr lang="zh-CN" altLang="en-US"/>
              <a:t>在储存环上某处放置一个横向</a:t>
            </a:r>
            <a:r>
              <a:rPr lang="en-US" altLang="zh-CN"/>
              <a:t>kicker</a:t>
            </a:r>
            <a:r>
              <a:t>磁场，进动矢量为</a:t>
            </a:r>
          </a:p>
          <a:p>
            <a:r>
              <a:t>           </a:t>
            </a:r>
          </a:p>
          <a:p/>
          <a:p>
            <a:r>
              <a:t>如果磁场是稳定均匀，求解</a:t>
            </a:r>
            <a:r>
              <a:t>进动方程</a:t>
            </a:r>
            <a:r>
              <a:t>算出自旋矢量与垂直方向的夹角的变化</a:t>
            </a:r>
            <a:r>
              <a:t>  </a:t>
            </a:r>
          </a:p>
          <a:p/>
          <a:p>
            <a:r>
              <a:t>但实际磁场是交变的，取时间平均 ，单圈经过时自旋与磁场方向夹角的</a:t>
            </a:r>
            <a:r>
              <a:t>平均</a:t>
            </a:r>
            <a:r>
              <a:t>变化</a:t>
            </a:r>
            <a:r>
              <a:t>           </a:t>
            </a:r>
          </a:p>
        </p:txBody>
      </p:sp>
      <p:pic>
        <p:nvPicPr>
          <p:cNvPr id="4" name="图片 3" descr="UYZBH3$EM_Q%7M7R$${6@TT"/>
          <p:cNvPicPr>
            <a:picLocks noChangeAspect="1"/>
          </p:cNvPicPr>
          <p:nvPr/>
        </p:nvPicPr>
        <p:blipFill>
          <a:blip r:embed="rId1"/>
          <a:stretch>
            <a:fillRect/>
          </a:stretch>
        </p:blipFill>
        <p:spPr>
          <a:xfrm>
            <a:off x="4383405" y="2104390"/>
            <a:ext cx="1736090" cy="645795"/>
          </a:xfrm>
          <a:prstGeom prst="rect">
            <a:avLst/>
          </a:prstGeom>
        </p:spPr>
      </p:pic>
      <p:pic>
        <p:nvPicPr>
          <p:cNvPr id="5" name="图片 4" descr="]}1Z4FUE1EV%~OUL46F6{{0"/>
          <p:cNvPicPr>
            <a:picLocks noChangeAspect="1"/>
          </p:cNvPicPr>
          <p:nvPr/>
        </p:nvPicPr>
        <p:blipFill>
          <a:blip r:embed="rId2"/>
          <a:stretch>
            <a:fillRect/>
          </a:stretch>
        </p:blipFill>
        <p:spPr>
          <a:xfrm>
            <a:off x="4316730" y="3457575"/>
            <a:ext cx="2051050" cy="574040"/>
          </a:xfrm>
          <a:prstGeom prst="rect">
            <a:avLst/>
          </a:prstGeom>
        </p:spPr>
      </p:pic>
      <p:pic>
        <p:nvPicPr>
          <p:cNvPr id="6" name="图片 5" descr="S2}AW67F}~@2CWQ)@@AODVL"/>
          <p:cNvPicPr>
            <a:picLocks noChangeAspect="1"/>
          </p:cNvPicPr>
          <p:nvPr/>
        </p:nvPicPr>
        <p:blipFill>
          <a:blip r:embed="rId3"/>
          <a:stretch>
            <a:fillRect/>
          </a:stretch>
        </p:blipFill>
        <p:spPr>
          <a:xfrm>
            <a:off x="3950970" y="4610735"/>
            <a:ext cx="2783205" cy="683260"/>
          </a:xfrm>
          <a:prstGeom prst="rect">
            <a:avLst/>
          </a:prstGeom>
        </p:spPr>
      </p:pic>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505" y="972820"/>
            <a:ext cx="10968990" cy="5123815"/>
          </a:xfrm>
        </p:spPr>
        <p:txBody>
          <a:bodyPr/>
          <a:p>
            <a:r>
              <a:rPr lang="zh-CN" altLang="en-US"/>
              <a:t>如果</a:t>
            </a:r>
            <a:r>
              <a:rPr lang="en-US" altLang="zh-CN"/>
              <a:t>P:1</a:t>
            </a:r>
            <a:r>
              <a:rPr lang="en-US" altLang="zh-CN">
                <a:cs typeface="Arial" panose="020B0604020202020204" pitchFamily="34" charset="0"/>
              </a:rPr>
              <a:t>→0,</a:t>
            </a:r>
            <a:r>
              <a:rPr>
                <a:cs typeface="Arial" panose="020B0604020202020204" pitchFamily="34" charset="0"/>
              </a:rPr>
              <a:t>那么</a:t>
            </a:r>
            <a:r>
              <a:rPr lang="en-US" altLang="zh-CN">
                <a:cs typeface="Arial" panose="020B0604020202020204" pitchFamily="34" charset="0"/>
              </a:rPr>
              <a:t>θ</a:t>
            </a:r>
            <a:r>
              <a:rPr>
                <a:cs typeface="Arial" panose="020B0604020202020204" pitchFamily="34" charset="0"/>
              </a:rPr>
              <a:t>：</a:t>
            </a:r>
            <a:r>
              <a:rPr lang="en-US" altLang="zh-CN">
                <a:cs typeface="Arial" panose="020B0604020202020204" pitchFamily="34" charset="0"/>
              </a:rPr>
              <a:t>0</a:t>
            </a:r>
            <a:r>
              <a:rPr>
                <a:cs typeface="Arial" panose="020B0604020202020204" pitchFamily="34" charset="0"/>
              </a:rPr>
              <a:t>→</a:t>
            </a:r>
            <a:r>
              <a:rPr>
                <a:cs typeface="Arial" panose="020B0604020202020204" pitchFamily="34" charset="0"/>
                <a:sym typeface="+mn-ea"/>
              </a:rPr>
              <a:t>½</a:t>
            </a:r>
            <a:r>
              <a:rPr>
                <a:latin typeface="微软雅黑" panose="020B0503020204020204" pitchFamily="34" charset="-122"/>
                <a:cs typeface="Arial" panose="020B0604020202020204" pitchFamily="34" charset="0"/>
                <a:sym typeface="+mn-ea"/>
              </a:rPr>
              <a:t>π</a:t>
            </a:r>
            <a:r>
              <a:rPr>
                <a:cs typeface="Arial" panose="020B0604020202020204" pitchFamily="34" charset="0"/>
              </a:rPr>
              <a:t>，</a:t>
            </a:r>
            <a:r>
              <a:rPr>
                <a:latin typeface="微软雅黑" panose="020B0503020204020204" pitchFamily="34" charset="-122"/>
                <a:cs typeface="Arial" panose="020B0604020202020204" pitchFamily="34" charset="0"/>
              </a:rPr>
              <a:t>Δ</a:t>
            </a:r>
            <a:r>
              <a:rPr>
                <a:cs typeface="Arial" panose="020B0604020202020204" pitchFamily="34" charset="0"/>
              </a:rPr>
              <a:t>θ</a:t>
            </a:r>
            <a:r>
              <a:rPr lang="en-US" altLang="zh-CN">
                <a:cs typeface="Arial" panose="020B0604020202020204" pitchFamily="34" charset="0"/>
              </a:rPr>
              <a:t>=</a:t>
            </a:r>
            <a:r>
              <a:rPr>
                <a:cs typeface="Arial" panose="020B0604020202020204" pitchFamily="34" charset="0"/>
                <a:sym typeface="+mn-ea"/>
              </a:rPr>
              <a:t>½</a:t>
            </a:r>
            <a:r>
              <a:rPr>
                <a:latin typeface="微软雅黑" panose="020B0503020204020204" pitchFamily="34" charset="-122"/>
                <a:cs typeface="Arial" panose="020B0604020202020204" pitchFamily="34" charset="0"/>
                <a:sym typeface="+mn-ea"/>
              </a:rPr>
              <a:t>π，</a:t>
            </a:r>
            <a:endParaRPr>
              <a:latin typeface="微软雅黑" panose="020B0503020204020204" pitchFamily="34" charset="-122"/>
              <a:cs typeface="Arial" panose="020B0604020202020204" pitchFamily="34" charset="0"/>
              <a:sym typeface="+mn-ea"/>
            </a:endParaRPr>
          </a:p>
          <a:p>
            <a:endParaRPr lang="en-US" altLang="zh-CN">
              <a:cs typeface="Arial" panose="020B0604020202020204" pitchFamily="34" charset="0"/>
            </a:endParaRPr>
          </a:p>
          <a:p>
            <a:r>
              <a:rPr>
                <a:cs typeface="Arial" panose="020B0604020202020204" pitchFamily="34" charset="0"/>
              </a:rPr>
              <a:t>去极化时间为：</a:t>
            </a:r>
            <a:endParaRPr>
              <a:cs typeface="Arial" panose="020B0604020202020204" pitchFamily="34" charset="0"/>
            </a:endParaRPr>
          </a:p>
          <a:p>
            <a:endParaRPr>
              <a:cs typeface="Arial" panose="020B0604020202020204" pitchFamily="34" charset="0"/>
            </a:endParaRPr>
          </a:p>
          <a:p>
            <a:r>
              <a:rPr>
                <a:cs typeface="Arial" panose="020B0604020202020204" pitchFamily="34" charset="0"/>
              </a:rPr>
              <a:t>有效极化建立时间可以表述为</a:t>
            </a:r>
            <a:endParaRPr>
              <a:cs typeface="Arial" panose="020B0604020202020204" pitchFamily="34" charset="0"/>
            </a:endParaRPr>
          </a:p>
        </p:txBody>
      </p:sp>
      <p:pic>
        <p:nvPicPr>
          <p:cNvPr id="4" name="图片 3"/>
          <p:cNvPicPr>
            <a:picLocks noChangeAspect="1"/>
          </p:cNvPicPr>
          <p:nvPr/>
        </p:nvPicPr>
        <p:blipFill>
          <a:blip r:embed="rId1"/>
          <a:stretch>
            <a:fillRect/>
          </a:stretch>
        </p:blipFill>
        <p:spPr>
          <a:xfrm>
            <a:off x="5273040" y="972820"/>
            <a:ext cx="2804160" cy="598170"/>
          </a:xfrm>
          <a:prstGeom prst="rect">
            <a:avLst/>
          </a:prstGeom>
        </p:spPr>
      </p:pic>
      <p:pic>
        <p:nvPicPr>
          <p:cNvPr id="5" name="图片 4"/>
          <p:cNvPicPr>
            <a:picLocks noChangeAspect="1"/>
          </p:cNvPicPr>
          <p:nvPr/>
        </p:nvPicPr>
        <p:blipFill>
          <a:blip r:embed="rId2"/>
          <a:stretch>
            <a:fillRect/>
          </a:stretch>
        </p:blipFill>
        <p:spPr>
          <a:xfrm>
            <a:off x="2912745" y="1801495"/>
            <a:ext cx="1841500" cy="730250"/>
          </a:xfrm>
          <a:prstGeom prst="rect">
            <a:avLst/>
          </a:prstGeom>
        </p:spPr>
      </p:pic>
      <p:pic>
        <p:nvPicPr>
          <p:cNvPr id="2" name="图片 1"/>
          <p:cNvPicPr>
            <a:picLocks noChangeAspect="1"/>
          </p:cNvPicPr>
          <p:nvPr/>
        </p:nvPicPr>
        <p:blipFill>
          <a:blip r:embed="rId3"/>
          <a:stretch>
            <a:fillRect/>
          </a:stretch>
        </p:blipFill>
        <p:spPr>
          <a:xfrm>
            <a:off x="3980815" y="3570605"/>
            <a:ext cx="1520825" cy="706755"/>
          </a:xfrm>
          <a:prstGeom prst="rect">
            <a:avLst/>
          </a:prstGeom>
        </p:spPr>
      </p:pic>
    </p:spTree>
    <p:custDataLst>
      <p:tags r:id="rId4"/>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2069</Words>
  <Application>WPS 演示</Application>
  <PresentationFormat>宽屏</PresentationFormat>
  <Paragraphs>111</Paragraphs>
  <Slides>15</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4" baseType="lpstr">
      <vt:lpstr>Arial</vt:lpstr>
      <vt:lpstr>宋体</vt:lpstr>
      <vt:lpstr>Wingdings</vt:lpstr>
      <vt:lpstr>微软雅黑</vt:lpstr>
      <vt:lpstr>Wingdings</vt:lpstr>
      <vt:lpstr>Arial Unicode MS</vt:lpstr>
      <vt:lpstr>Calibri</vt:lpstr>
      <vt:lpstr>Office 主题​​</vt:lpstr>
      <vt:lpstr>Equation.KSEE3</vt:lpstr>
      <vt:lpstr>基于共振自旋退极化的束流能量校正</vt:lpstr>
      <vt:lpstr>        第一部分   回顾</vt:lpstr>
      <vt:lpstr>1.自旋进动</vt:lpstr>
      <vt:lpstr>PowerPoint 演示文稿</vt:lpstr>
      <vt:lpstr>PowerPoint 演示文稿</vt:lpstr>
      <vt:lpstr>        第二部分   退极化共振</vt:lpstr>
      <vt:lpstr>1.共振退极化效应</vt:lpstr>
      <vt:lpstr>横向扰动磁场</vt:lpstr>
      <vt:lpstr>PowerPoint 演示文稿</vt:lpstr>
      <vt:lpstr>1.受迫退极化</vt:lpstr>
      <vt:lpstr>PowerPoint 演示文稿</vt:lpstr>
      <vt:lpstr>PowerPoint 演示文稿</vt:lpstr>
      <vt:lpstr>去极化共振测量</vt:lpstr>
      <vt:lpstr>共振镜像</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坏兽养殖协会</cp:lastModifiedBy>
  <cp:revision>194</cp:revision>
  <dcterms:created xsi:type="dcterms:W3CDTF">2019-06-19T02:08:00Z</dcterms:created>
  <dcterms:modified xsi:type="dcterms:W3CDTF">2021-11-23T03:01:22Z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2052-11.1.0.9914</vt:lpwstr>
  </property>
</Properties>
</file>