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4" r:id="rId6"/>
    <p:sldId id="260" r:id="rId7"/>
    <p:sldId id="267" r:id="rId8"/>
    <p:sldId id="265" r:id="rId9"/>
    <p:sldId id="416" r:id="rId10"/>
    <p:sldId id="417" r:id="rId11"/>
    <p:sldId id="259" r:id="rId12"/>
    <p:sldId id="418" r:id="rId13"/>
    <p:sldId id="41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4A04DA8-1A7F-6C49-A7F2-9CF4CFEFB5EA}">
          <p14:sldIdLst>
            <p14:sldId id="256"/>
            <p14:sldId id="257"/>
            <p14:sldId id="258"/>
            <p14:sldId id="261"/>
            <p14:sldId id="264"/>
            <p14:sldId id="260"/>
            <p14:sldId id="267"/>
            <p14:sldId id="265"/>
            <p14:sldId id="416"/>
            <p14:sldId id="417"/>
            <p14:sldId id="259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029"/>
  </p:normalViewPr>
  <p:slideViewPr>
    <p:cSldViewPr snapToGrid="0" snapToObjects="1">
      <p:cViewPr>
        <p:scale>
          <a:sx n="90" d="100"/>
          <a:sy n="90" d="100"/>
        </p:scale>
        <p:origin x="11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2021/11/21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32.png"/><Relationship Id="rId4" Type="http://schemas.openxmlformats.org/officeDocument/2006/relationships/image" Target="../media/image1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NUL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Spin Polarization Simulation on CEPC Booster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 dirty="0"/>
            </a:br>
            <a:r>
              <a:rPr lang="en-US" altLang="zh-CN" dirty="0"/>
              <a:t>2021-11-23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94975-3CB6-0F4B-B773-BB38A147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Lattice independent simulations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29EED-EDF1-FC46-B133-2336EE7C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3CCF4-7063-0D4C-8251-813608FD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3C45D65-5402-1844-9C2A-5C5389BC960E}"/>
              </a:ext>
            </a:extLst>
          </p:cNvPr>
          <p:cNvGrpSpPr/>
          <p:nvPr/>
        </p:nvGrpSpPr>
        <p:grpSpPr>
          <a:xfrm>
            <a:off x="3406956" y="942652"/>
            <a:ext cx="8604069" cy="2626643"/>
            <a:chOff x="1396273" y="1044104"/>
            <a:chExt cx="8604069" cy="2626643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92AA1C4-9614-0A4D-8077-147B5845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273" y="1457172"/>
              <a:ext cx="8604069" cy="2213575"/>
            </a:xfrm>
            <a:prstGeom prst="rect">
              <a:avLst/>
            </a:prstGeom>
          </p:spPr>
        </p:pic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D6C37BD2-A0D2-724D-824C-8BFFEFF06806}"/>
                </a:ext>
              </a:extLst>
            </p:cNvPr>
            <p:cNvSpPr/>
            <p:nvPr/>
          </p:nvSpPr>
          <p:spPr>
            <a:xfrm>
              <a:off x="1749505" y="1044104"/>
              <a:ext cx="3580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Diagram of the simulation algorithm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84CEA60-810F-4F46-928D-8AD8C2AC07E0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内容占位符 6">
            <a:extLst>
              <a:ext uri="{FF2B5EF4-FFF2-40B4-BE49-F238E27FC236}">
                <a16:creationId xmlns:a16="http://schemas.microsoft.com/office/drawing/2014/main" id="{C17183BD-98E1-F249-87BE-39EBF508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345" y="4340602"/>
            <a:ext cx="3041650" cy="2517398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823462A7-B7DF-CF40-9517-B9A127735469}"/>
              </a:ext>
            </a:extLst>
          </p:cNvPr>
          <p:cNvSpPr txBox="1"/>
          <p:nvPr/>
        </p:nvSpPr>
        <p:spPr>
          <a:xfrm>
            <a:off x="186237" y="3877942"/>
            <a:ext cx="471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 a beam of 32 particles to account for amplitude dependence of intrinsic resonance strength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F0FDF39E-22FD-2348-8F4D-8DC6C41D7029}"/>
                  </a:ext>
                </a:extLst>
              </p:cNvPr>
              <p:cNvSpPr/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Benchmark: single spin resonance: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=0.02 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=30. </m:t>
                    </m:r>
                  </m:oMath>
                </a14:m>
                <a:r>
                  <a:rPr lang="en-US" dirty="0"/>
                  <a:t> scan ramping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F0FDF39E-22FD-2348-8F4D-8DC6C41D7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2" y="3929597"/>
                <a:ext cx="7785463" cy="369332"/>
              </a:xfrm>
              <a:prstGeom prst="rect">
                <a:avLst/>
              </a:prstGeom>
              <a:blipFill>
                <a:blip r:embed="rId4"/>
                <a:stretch>
                  <a:fillRect t="-6667" b="-9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C239B98-81A1-3341-BC69-19B0AD97648D}"/>
              </a:ext>
            </a:extLst>
          </p:cNvPr>
          <p:cNvSpPr txBox="1"/>
          <p:nvPr/>
        </p:nvSpPr>
        <p:spPr>
          <a:xfrm>
            <a:off x="5025834" y="4426405"/>
            <a:ext cx="28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Imperfection resonance resonance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B9DBC-7104-8946-A453-AC6908AA39CB}"/>
              </a:ext>
            </a:extLst>
          </p:cNvPr>
          <p:cNvSpPr txBox="1"/>
          <p:nvPr/>
        </p:nvSpPr>
        <p:spPr>
          <a:xfrm>
            <a:off x="9123662" y="4410235"/>
            <a:ext cx="212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 resonance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7884926-74DF-8C4C-B966-8E769B1E50BD}"/>
              </a:ext>
            </a:extLst>
          </p:cNvPr>
          <p:cNvSpPr txBox="1"/>
          <p:nvPr/>
        </p:nvSpPr>
        <p:spPr>
          <a:xfrm>
            <a:off x="2307770" y="6540137"/>
            <a:ext cx="269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M.Bai</a:t>
            </a:r>
            <a:r>
              <a:rPr lang="en-US" sz="1600" dirty="0"/>
              <a:t>, PhD thesis, 1998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00946A-EC27-F64B-973B-9E7F5C8D8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62" y="4739144"/>
            <a:ext cx="2690950" cy="2018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D82FFE73-644E-6241-A0C8-C33591CBC6A6}"/>
                  </a:ext>
                </a:extLst>
              </p:cNvPr>
              <p:cNvSpPr/>
              <p:nvPr/>
            </p:nvSpPr>
            <p:spPr>
              <a:xfrm>
                <a:off x="5731235" y="5748251"/>
                <a:ext cx="2078326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D82FFE73-644E-6241-A0C8-C33591CBC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35" y="5748251"/>
                <a:ext cx="2078326" cy="5231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61835210-BEEE-194E-AD34-A8163123B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15" y="4698255"/>
            <a:ext cx="2681545" cy="2011159"/>
          </a:xfrm>
          <a:prstGeom prst="rect">
            <a:avLst/>
          </a:prstGeom>
        </p:spPr>
      </p:pic>
      <p:pic>
        <p:nvPicPr>
          <p:cNvPr id="20" name="内容占位符 6">
            <a:extLst>
              <a:ext uri="{FF2B5EF4-FFF2-40B4-BE49-F238E27FC236}">
                <a16:creationId xmlns:a16="http://schemas.microsoft.com/office/drawing/2014/main" id="{4E2FE47E-9472-E84E-B42B-2152E293F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4534" y="5748251"/>
            <a:ext cx="2397466" cy="4149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23C7FE-FB37-EA44-B3F7-1B766AADB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27318"/>
            <a:ext cx="3426375" cy="22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FB69A-5894-AD4C-8B81-2E89E9FF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84" y="-225528"/>
            <a:ext cx="10515600" cy="1101687"/>
          </a:xfrm>
        </p:spPr>
        <p:txBody>
          <a:bodyPr/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A5CE54-D149-9B47-8FF9-3ED7AED3B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25"/>
            <a:ext cx="10515600" cy="4509074"/>
          </a:xfrm>
        </p:spPr>
        <p:txBody>
          <a:bodyPr/>
          <a:lstStyle/>
          <a:p>
            <a:r>
              <a:rPr kumimoji="1" lang="en-US" altLang="zh-CN" dirty="0"/>
              <a:t>With constant snake , </a:t>
            </a:r>
            <a:r>
              <a:rPr kumimoji="1" lang="en-US" altLang="zh-CN" dirty="0" err="1"/>
              <a:t>betatron</a:t>
            </a:r>
            <a:r>
              <a:rPr kumimoji="1" lang="en-US" altLang="zh-CN" dirty="0"/>
              <a:t> tune=0.21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E2646F-BD98-E240-A60B-6685F9A4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04014-FCCD-3743-B81F-5072737D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1A35C6-10E0-9D40-B88E-27F067FD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6A0D42-0B23-CC43-B593-3903A760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" y="1754323"/>
            <a:ext cx="6318068" cy="4738551"/>
          </a:xfrm>
          <a:prstGeom prst="rect">
            <a:avLst/>
          </a:prstGeom>
        </p:spPr>
      </p:pic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F5EF1EA6-33E9-5D44-BA5E-F7A455C0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932" y="1763253"/>
            <a:ext cx="6318068" cy="4738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55F54D3-2C4E-1F47-8F84-3C0CD419680C}"/>
                  </a:ext>
                </a:extLst>
              </p:cNvPr>
              <p:cNvSpPr txBox="1"/>
              <p:nvPr/>
            </p:nvSpPr>
            <p:spPr>
              <a:xfrm>
                <a:off x="929984" y="3901697"/>
                <a:ext cx="2767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FF0000"/>
                    </a:solidFill>
                  </a:rPr>
                  <a:t>Constant snake =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55F54D3-2C4E-1F47-8F84-3C0CD4196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84" y="3901697"/>
                <a:ext cx="2767296" cy="461665"/>
              </a:xfrm>
              <a:prstGeom prst="rect">
                <a:avLst/>
              </a:prstGeom>
              <a:blipFill>
                <a:blip r:embed="rId4"/>
                <a:stretch>
                  <a:fillRect l="-3653" t="-10811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6F62F0-CF81-7D46-A9BF-EBD3FADEC906}"/>
                  </a:ext>
                </a:extLst>
              </p:cNvPr>
              <p:cNvSpPr txBox="1"/>
              <p:nvPr/>
            </p:nvSpPr>
            <p:spPr>
              <a:xfrm>
                <a:off x="6920220" y="3947200"/>
                <a:ext cx="2731838" cy="58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FF0000"/>
                    </a:solidFill>
                  </a:rPr>
                  <a:t>Constant snake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6F62F0-CF81-7D46-A9BF-EBD3FADE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20" y="3947200"/>
                <a:ext cx="2731838" cy="582275"/>
              </a:xfrm>
              <a:prstGeom prst="rect">
                <a:avLst/>
              </a:prstGeom>
              <a:blipFill>
                <a:blip r:embed="rId5"/>
                <a:stretch>
                  <a:fillRect l="-3241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6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E53EF-A34B-5240-B91B-DB849589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5CFD6-B2C7-4246-9B45-1FC3E59C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463"/>
            <a:ext cx="10515600" cy="4509074"/>
          </a:xfrm>
        </p:spPr>
        <p:txBody>
          <a:bodyPr/>
          <a:lstStyle/>
          <a:p>
            <a:r>
              <a:rPr lang="en-US" altLang="zh-CN" dirty="0"/>
              <a:t>superconducting</a:t>
            </a:r>
            <a:r>
              <a:rPr lang="zh-CN" altLang="en-US" dirty="0"/>
              <a:t> </a:t>
            </a:r>
            <a:r>
              <a:rPr lang="en-US" altLang="zh-CN" dirty="0"/>
              <a:t>solenoid-based</a:t>
            </a:r>
            <a:r>
              <a:rPr lang="zh-CN" altLang="en-US" dirty="0"/>
              <a:t> </a:t>
            </a:r>
            <a:r>
              <a:rPr lang="en-US" altLang="zh-CN" dirty="0"/>
              <a:t>Siberian</a:t>
            </a:r>
            <a:r>
              <a:rPr lang="zh-CN" altLang="en-US" dirty="0"/>
              <a:t> </a:t>
            </a:r>
            <a:r>
              <a:rPr lang="en-US" altLang="zh-CN" dirty="0"/>
              <a:t>snake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DF6B2-7877-124E-85A3-666833C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81F047-0B3D-9047-B38C-1AF78E2E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77A88-F828-EF4A-907B-3DB4B98D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DA106086-084B-EB46-8650-A7FB234B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" y="1911025"/>
            <a:ext cx="5917463" cy="4438097"/>
          </a:xfrm>
          <a:prstGeom prst="rect">
            <a:avLst/>
          </a:prstGeom>
        </p:spPr>
      </p:pic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225417D1-06EC-E148-8B25-6AE98F3D0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60" y="1865909"/>
            <a:ext cx="6169289" cy="46269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70E73AD-E2BD-0C42-B50B-1B1AD5338985}"/>
              </a:ext>
            </a:extLst>
          </p:cNvPr>
          <p:cNvSpPr txBox="1"/>
          <p:nvPr/>
        </p:nvSpPr>
        <p:spPr>
          <a:xfrm>
            <a:off x="6694049" y="5386981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Snake strength at injection energy=5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38935C-C0B3-6A45-9405-4A14AC2E0D64}"/>
                  </a:ext>
                </a:extLst>
              </p:cNvPr>
              <p:cNvSpPr txBox="1"/>
              <p:nvPr/>
            </p:nvSpPr>
            <p:spPr>
              <a:xfrm>
                <a:off x="979535" y="5359321"/>
                <a:ext cx="3852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Snake strength at injection energy=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38935C-C0B3-6A45-9405-4A14AC2E0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5" y="5359321"/>
                <a:ext cx="3852465" cy="369332"/>
              </a:xfrm>
              <a:prstGeom prst="rect">
                <a:avLst/>
              </a:prstGeom>
              <a:blipFill>
                <a:blip r:embed="rId4"/>
                <a:stretch>
                  <a:fillRect l="-1645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5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DB9F34-E4B0-D743-8D14-2E61C55D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5" y="1662147"/>
            <a:ext cx="6261100" cy="4699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10B8583-B7BD-EC45-9D89-6721829B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B579B-2BE8-9E4C-80F3-8C0232C4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1AC-D816-0446-B7DF-24008329C8FD}" type="datetime1">
              <a:rPr kumimoji="1" lang="zh-CN" altLang="en-US" smtClean="0"/>
              <a:t>2021/11/23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612C23-6FA7-2541-9E16-575868D7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ChenTao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D60B7A-C910-2641-ADB9-585240F6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10F957A4-804C-AD44-B2A2-97EE37F5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35" y="1346653"/>
            <a:ext cx="6259890" cy="46949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4E6E63-5D59-C944-86C3-446B5BEB6ABC}"/>
                  </a:ext>
                </a:extLst>
              </p:cNvPr>
              <p:cNvSpPr txBox="1"/>
              <p:nvPr/>
            </p:nvSpPr>
            <p:spPr>
              <a:xfrm>
                <a:off x="1277974" y="4071257"/>
                <a:ext cx="4236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Snake strength at injection energy=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4E6E63-5D59-C944-86C3-446B5BEB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74" y="4071257"/>
                <a:ext cx="4236737" cy="369332"/>
              </a:xfrm>
              <a:prstGeom prst="rect">
                <a:avLst/>
              </a:prstGeom>
              <a:blipFill>
                <a:blip r:embed="rId4"/>
                <a:stretch>
                  <a:fillRect l="-1194" t="-110000" r="-597" b="-16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937580E-4316-9448-BE7E-B5E7B739DFD6}"/>
              </a:ext>
            </a:extLst>
          </p:cNvPr>
          <p:cNvSpPr txBox="1"/>
          <p:nvPr/>
        </p:nvSpPr>
        <p:spPr>
          <a:xfrm>
            <a:off x="923549" y="1186543"/>
            <a:ext cx="4945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superconducting</a:t>
            </a:r>
            <a:r>
              <a:rPr lang="zh-CN" altLang="en-US" dirty="0"/>
              <a:t> </a:t>
            </a:r>
            <a:r>
              <a:rPr lang="en-US" altLang="zh-CN" dirty="0"/>
              <a:t>solenoid-based</a:t>
            </a:r>
            <a:r>
              <a:rPr lang="zh-CN" altLang="en-US" dirty="0"/>
              <a:t> </a:t>
            </a:r>
            <a:r>
              <a:rPr lang="en-US" altLang="zh-CN" dirty="0"/>
              <a:t>Siberian</a:t>
            </a:r>
            <a:r>
              <a:rPr lang="zh-CN" altLang="en-US" dirty="0"/>
              <a:t> </a:t>
            </a:r>
            <a:r>
              <a:rPr lang="en-US" altLang="zh-CN" dirty="0"/>
              <a:t>snake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637150-12D9-F044-8575-AB7FEA2CB72C}"/>
              </a:ext>
            </a:extLst>
          </p:cNvPr>
          <p:cNvSpPr txBox="1"/>
          <p:nvPr/>
        </p:nvSpPr>
        <p:spPr>
          <a:xfrm>
            <a:off x="6218889" y="1346652"/>
            <a:ext cx="5841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Conclusion</a:t>
            </a:r>
            <a:r>
              <a:rPr kumimoji="1" lang="zh-CN" altLang="en-US" sz="3200" dirty="0"/>
              <a:t>：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With constant snake , the polarization can be well preserved during the acceleration.</a:t>
            </a:r>
          </a:p>
          <a:p>
            <a:endParaRPr kumimoji="1" lang="en-US" altLang="zh-CN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With </a:t>
            </a:r>
            <a:r>
              <a:rPr lang="en-US" altLang="zh-CN" sz="2000" dirty="0"/>
              <a:t>solenoid-based</a:t>
            </a:r>
            <a:r>
              <a:rPr lang="zh-CN" altLang="en-US" sz="2000" dirty="0"/>
              <a:t> </a:t>
            </a:r>
            <a:r>
              <a:rPr lang="en-US" altLang="zh-CN" sz="2000" dirty="0"/>
              <a:t>Siberian</a:t>
            </a:r>
            <a:r>
              <a:rPr lang="zh-CN" altLang="en-US" sz="2000" dirty="0"/>
              <a:t> </a:t>
            </a:r>
            <a:r>
              <a:rPr lang="en-US" altLang="zh-CN" sz="2000" dirty="0"/>
              <a:t>snake , the final polarization degree is extremely sensitive to </a:t>
            </a:r>
            <a:r>
              <a:rPr lang="en-US" altLang="zh-CN" sz="2000" dirty="0" err="1"/>
              <a:t>betatron</a:t>
            </a:r>
            <a:r>
              <a:rPr lang="en-US" altLang="zh-CN" sz="2000" dirty="0"/>
              <a:t> tune in most work space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 The magnetic field needed to maintain</a:t>
            </a:r>
            <a:r>
              <a:rPr lang="zh-CN" altLang="en-US" sz="2000" dirty="0"/>
              <a:t>   </a:t>
            </a:r>
            <a:r>
              <a:rPr lang="en-US" altLang="zh-CN" sz="2000" dirty="0"/>
              <a:t>polarization is very strong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4510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Generate Polarization Beam in CEPC and Transmit to collider 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9015C-4880-1540-B9B5-05C65367D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93" y="1062679"/>
            <a:ext cx="7538580" cy="429679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E0AB7D-AAD9-EA42-A6D7-3E668FB30EC4}"/>
              </a:ext>
            </a:extLst>
          </p:cNvPr>
          <p:cNvSpPr/>
          <p:nvPr/>
        </p:nvSpPr>
        <p:spPr>
          <a:xfrm>
            <a:off x="8876194" y="2141466"/>
            <a:ext cx="319747" cy="55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F4D329-C193-4549-8A6D-D716A45322F5}"/>
              </a:ext>
            </a:extLst>
          </p:cNvPr>
          <p:cNvCxnSpPr>
            <a:cxnSpLocks/>
          </p:cNvCxnSpPr>
          <p:nvPr/>
        </p:nvCxnSpPr>
        <p:spPr>
          <a:xfrm>
            <a:off x="3208518" y="1398301"/>
            <a:ext cx="19678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4615AF-A364-CD4B-9698-DE5595CA0E98}"/>
              </a:ext>
            </a:extLst>
          </p:cNvPr>
          <p:cNvSpPr txBox="1"/>
          <p:nvPr/>
        </p:nvSpPr>
        <p:spPr>
          <a:xfrm>
            <a:off x="2064775" y="862624"/>
            <a:ext cx="488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Longitudinal polarization in source &amp;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A1528-C43B-1548-AE05-E5C825B687BC}"/>
              </a:ext>
            </a:extLst>
          </p:cNvPr>
          <p:cNvSpPr/>
          <p:nvPr/>
        </p:nvSpPr>
        <p:spPr>
          <a:xfrm>
            <a:off x="6954534" y="1810825"/>
            <a:ext cx="271813" cy="233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1204-2F8F-4641-9498-B0713CBEA22C}"/>
              </a:ext>
            </a:extLst>
          </p:cNvPr>
          <p:cNvSpPr txBox="1"/>
          <p:nvPr/>
        </p:nvSpPr>
        <p:spPr>
          <a:xfrm>
            <a:off x="6839853" y="1289275"/>
            <a:ext cx="17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923D8-1A1F-7C46-A24A-1FE4B05C2B30}"/>
              </a:ext>
            </a:extLst>
          </p:cNvPr>
          <p:cNvSpPr txBox="1"/>
          <p:nvPr/>
        </p:nvSpPr>
        <p:spPr>
          <a:xfrm>
            <a:off x="9195941" y="3006906"/>
            <a:ext cx="277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Partial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Siberian snake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</a:rPr>
              <a:t>(s)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16A2B5-14FF-CD4D-94BF-DD9A8FB42C22}"/>
              </a:ext>
            </a:extLst>
          </p:cNvPr>
          <p:cNvCxnSpPr>
            <a:cxnSpLocks/>
          </p:cNvCxnSpPr>
          <p:nvPr/>
        </p:nvCxnSpPr>
        <p:spPr>
          <a:xfrm flipH="1" flipV="1">
            <a:off x="9195941" y="2535682"/>
            <a:ext cx="860121" cy="357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37BF8EA-C7C4-4B4E-8502-1E18AB5009D7}"/>
              </a:ext>
            </a:extLst>
          </p:cNvPr>
          <p:cNvSpPr/>
          <p:nvPr/>
        </p:nvSpPr>
        <p:spPr>
          <a:xfrm rot="3464797">
            <a:off x="5602918" y="3990890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20C429AD-574A-FB4F-9BC5-17C34E0EBC7D}"/>
              </a:ext>
            </a:extLst>
          </p:cNvPr>
          <p:cNvSpPr/>
          <p:nvPr/>
        </p:nvSpPr>
        <p:spPr>
          <a:xfrm rot="3464797">
            <a:off x="5899699" y="4516270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116EB29D-4133-DB49-BFDF-05DBFB565B66}"/>
              </a:ext>
            </a:extLst>
          </p:cNvPr>
          <p:cNvSpPr/>
          <p:nvPr/>
        </p:nvSpPr>
        <p:spPr>
          <a:xfrm rot="3464797">
            <a:off x="7080369" y="3086541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FFA69FCE-27B6-F841-8004-01B667C83969}"/>
              </a:ext>
            </a:extLst>
          </p:cNvPr>
          <p:cNvSpPr/>
          <p:nvPr/>
        </p:nvSpPr>
        <p:spPr>
          <a:xfrm rot="3464797">
            <a:off x="7377150" y="3611921"/>
            <a:ext cx="319747" cy="473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D6B5578-7851-E24B-B391-6F5232A71573}"/>
              </a:ext>
            </a:extLst>
          </p:cNvPr>
          <p:cNvSpPr txBox="1"/>
          <p:nvPr/>
        </p:nvSpPr>
        <p:spPr>
          <a:xfrm>
            <a:off x="5247458" y="3481106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Spin rotators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50C0277-F571-C341-B3DF-AA7B3AD360BB}"/>
              </a:ext>
            </a:extLst>
          </p:cNvPr>
          <p:cNvSpPr txBox="1"/>
          <p:nvPr/>
        </p:nvSpPr>
        <p:spPr>
          <a:xfrm>
            <a:off x="8119513" y="3612241"/>
            <a:ext cx="384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Vertical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booster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collider</a:t>
            </a:r>
            <a:r>
              <a:rPr lang="zh-CN" altLang="en-US" sz="2000" dirty="0"/>
              <a:t> </a:t>
            </a:r>
            <a:r>
              <a:rPr lang="en-US" altLang="zh-CN" sz="2000" dirty="0"/>
              <a:t>arc</a:t>
            </a:r>
            <a:r>
              <a:rPr lang="zh-CN" altLang="en-US" sz="2000" dirty="0"/>
              <a:t> </a:t>
            </a:r>
            <a:r>
              <a:rPr lang="en-US" altLang="zh-CN" sz="2000" dirty="0"/>
              <a:t>region</a:t>
            </a:r>
            <a:endParaRPr lang="en-US" sz="2000" dirty="0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85C7022-1281-1743-9CEA-8C08FB2A2152}"/>
              </a:ext>
            </a:extLst>
          </p:cNvPr>
          <p:cNvSpPr txBox="1"/>
          <p:nvPr/>
        </p:nvSpPr>
        <p:spPr>
          <a:xfrm>
            <a:off x="289362" y="3612241"/>
            <a:ext cx="4809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Polarized electron gun can generate 80%~90% polarization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polarized beam needs to be accelerated in the booster(10GeV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-&gt;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GeV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Z-pole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operation)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Motivation : To</a:t>
            </a:r>
            <a:r>
              <a:rPr lang="zh-CN" alt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maintain beam polarization in the booster.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8AE36-8E48-024B-BCD3-0AB41196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Spin motion in Synchrotron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1AF5327-06C5-7841-9DC2-37C8B27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B13106-D8EA-2246-BA8E-AFBB7D6AEBF3}"/>
              </a:ext>
            </a:extLst>
          </p:cNvPr>
          <p:cNvSpPr txBox="1"/>
          <p:nvPr/>
        </p:nvSpPr>
        <p:spPr>
          <a:xfrm>
            <a:off x="838200" y="790724"/>
            <a:ext cx="25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Tomas-BMT equation: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2528CC-B2BD-3A45-B9CD-0733B1799E7A}"/>
              </a:ext>
            </a:extLst>
          </p:cNvPr>
          <p:cNvSpPr txBox="1"/>
          <p:nvPr/>
        </p:nvSpPr>
        <p:spPr>
          <a:xfrm>
            <a:off x="1920846" y="190905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motion parameter to replace the magnetic field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CCC0AB-4939-4343-97AD-DE9BB1390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0" y="930795"/>
            <a:ext cx="3820236" cy="22306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B71DD1-F92A-4843-863C-6C9DF074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94" y="2364026"/>
            <a:ext cx="4007451" cy="116399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C56F5ED3-2E3B-4649-991C-3DE8205BD340}"/>
              </a:ext>
            </a:extLst>
          </p:cNvPr>
          <p:cNvCxnSpPr>
            <a:cxnSpLocks/>
          </p:cNvCxnSpPr>
          <p:nvPr/>
        </p:nvCxnSpPr>
        <p:spPr>
          <a:xfrm>
            <a:off x="1986116" y="1720645"/>
            <a:ext cx="0" cy="7374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9507FDB-9E6E-764F-AAEF-398094CE7BA4}"/>
              </a:ext>
            </a:extLst>
          </p:cNvPr>
          <p:cNvGrpSpPr/>
          <p:nvPr/>
        </p:nvGrpSpPr>
        <p:grpSpPr>
          <a:xfrm>
            <a:off x="8562026" y="3883263"/>
            <a:ext cx="2205690" cy="2496974"/>
            <a:chOff x="8562026" y="3883263"/>
            <a:chExt cx="2205690" cy="2496974"/>
          </a:xfrm>
        </p:grpSpPr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4B8E0638-546F-5D46-BCC0-558931D6EC23}"/>
                </a:ext>
              </a:extLst>
            </p:cNvPr>
            <p:cNvCxnSpPr/>
            <p:nvPr/>
          </p:nvCxnSpPr>
          <p:spPr>
            <a:xfrm flipV="1">
              <a:off x="9407699" y="3981166"/>
              <a:ext cx="0" cy="23990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F3E3054E-0DFE-2F46-8D27-9E0C8ABD0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7699" y="4641771"/>
              <a:ext cx="839317" cy="1738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BEA7658-8915-E440-9E95-3A3A1765B0E9}"/>
                </a:ext>
              </a:extLst>
            </p:cNvPr>
            <p:cNvSpPr/>
            <p:nvPr/>
          </p:nvSpPr>
          <p:spPr>
            <a:xfrm>
              <a:off x="8562026" y="4342305"/>
              <a:ext cx="1684990" cy="554498"/>
            </a:xfrm>
            <a:prstGeom prst="ellipse">
              <a:avLst/>
            </a:prstGeom>
            <a:solidFill>
              <a:schemeClr val="accent1">
                <a:alpha val="43421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8ADB4F-2334-4E4B-A520-004E114DE44E}"/>
                </a:ext>
              </a:extLst>
            </p:cNvPr>
            <p:cNvSpPr/>
            <p:nvPr/>
          </p:nvSpPr>
          <p:spPr>
            <a:xfrm>
              <a:off x="9381661" y="461891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A51DF831-11CD-8848-B75F-DA3A4E143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9826" y="4431726"/>
              <a:ext cx="83549" cy="18718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1DF17860-01BA-CB4D-8B45-6580B64212BA}"/>
                </a:ext>
              </a:extLst>
            </p:cNvPr>
            <p:cNvCxnSpPr>
              <a:cxnSpLocks/>
              <a:stCxn id="23" idx="6"/>
              <a:endCxn id="22" idx="6"/>
            </p:cNvCxnSpPr>
            <p:nvPr/>
          </p:nvCxnSpPr>
          <p:spPr>
            <a:xfrm flipV="1">
              <a:off x="9427380" y="4619554"/>
              <a:ext cx="819636" cy="222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FDAB8089-4C14-724E-8D0B-887A9A5E4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2217" y="5384004"/>
              <a:ext cx="203200" cy="254000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F9BFAC46-E681-C44E-87AD-3701B9619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33738" y="3883263"/>
              <a:ext cx="215900" cy="228600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21874C1-EED2-D14E-8A9F-808F71D95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47016" y="4211375"/>
              <a:ext cx="520700" cy="304800"/>
            </a:xfrm>
            <a:prstGeom prst="rect">
              <a:avLst/>
            </a:prstGeom>
          </p:spPr>
        </p:pic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76C02793-52FB-EA43-852B-096CFD524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148" y="3605208"/>
            <a:ext cx="1257300" cy="40640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B05CF74-0EC7-2242-913F-48C468A5A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136" y="4076126"/>
            <a:ext cx="2692400" cy="7112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FE57A849-47F3-BC4F-B2EC-98EFEB0C4C5A}"/>
              </a:ext>
            </a:extLst>
          </p:cNvPr>
          <p:cNvSpPr txBox="1"/>
          <p:nvPr/>
        </p:nvSpPr>
        <p:spPr>
          <a:xfrm>
            <a:off x="1986116" y="3592527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wave function</a:t>
            </a:r>
            <a:r>
              <a:rPr kumimoji="1" lang="zh-CN" alt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express the equation in which  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B4C3B764-0CE8-EA42-9914-E3760FA6D636}"/>
              </a:ext>
            </a:extLst>
          </p:cNvPr>
          <p:cNvCxnSpPr>
            <a:cxnSpLocks/>
          </p:cNvCxnSpPr>
          <p:nvPr/>
        </p:nvCxnSpPr>
        <p:spPr>
          <a:xfrm>
            <a:off x="1995866" y="3408483"/>
            <a:ext cx="0" cy="7374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>
            <a:extLst>
              <a:ext uri="{FF2B5EF4-FFF2-40B4-BE49-F238E27FC236}">
                <a16:creationId xmlns:a16="http://schemas.microsoft.com/office/drawing/2014/main" id="{A8B45593-7787-4641-9C7F-76B48F3C8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021" y="1135034"/>
            <a:ext cx="5511800" cy="6985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9405617B-C8ED-8D4B-BDFE-EBF83FBC6397}"/>
              </a:ext>
            </a:extLst>
          </p:cNvPr>
          <p:cNvSpPr txBox="1"/>
          <p:nvPr/>
        </p:nvSpPr>
        <p:spPr>
          <a:xfrm>
            <a:off x="2021905" y="4712137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for one revolution around the accelerator</a:t>
            </a:r>
            <a:endParaRPr kumimoji="1" lang="zh-CN" alt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4FCD4D00-8ACD-FE40-9A7D-A8911186A714}"/>
              </a:ext>
            </a:extLst>
          </p:cNvPr>
          <p:cNvCxnSpPr>
            <a:cxnSpLocks/>
          </p:cNvCxnSpPr>
          <p:nvPr/>
        </p:nvCxnSpPr>
        <p:spPr>
          <a:xfrm>
            <a:off x="1995866" y="4618911"/>
            <a:ext cx="0" cy="5617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>
            <a:extLst>
              <a:ext uri="{FF2B5EF4-FFF2-40B4-BE49-F238E27FC236}">
                <a16:creationId xmlns:a16="http://schemas.microsoft.com/office/drawing/2014/main" id="{A955C199-B192-1B44-A52F-065202EC9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021" y="5256968"/>
            <a:ext cx="5804575" cy="40615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7DF972E-11D6-FB4D-BA4E-E74A8041E6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2817" y="2547900"/>
            <a:ext cx="2584263" cy="6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9FE5C-D426-A745-B35B-CACE4A42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Spin motion in Synchrotron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91B1F6-3654-6A4F-A0EA-8AA5E215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141407-9CD9-654C-BE12-A66D6E068DBF}"/>
                  </a:ext>
                </a:extLst>
              </p:cNvPr>
              <p:cNvSpPr txBox="1"/>
              <p:nvPr/>
            </p:nvSpPr>
            <p:spPr>
              <a:xfrm>
                <a:off x="1024128" y="795528"/>
                <a:ext cx="8447505" cy="4175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perfect planar ring: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transverse motion;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on vertical direction preserved.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real ring: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;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off-diagonal element is the source of depolarization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141407-9CD9-654C-BE12-A66D6E06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795528"/>
                <a:ext cx="8447505" cy="4175759"/>
              </a:xfrm>
              <a:prstGeom prst="rect">
                <a:avLst/>
              </a:prstGeom>
              <a:blipFill>
                <a:blip r:embed="rId2"/>
                <a:stretch>
                  <a:fillRect l="-450" t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2A2ADF22-46D4-344B-85B1-B9E77903270C}"/>
              </a:ext>
            </a:extLst>
          </p:cNvPr>
          <p:cNvGrpSpPr/>
          <p:nvPr/>
        </p:nvGrpSpPr>
        <p:grpSpPr>
          <a:xfrm>
            <a:off x="6995160" y="1443778"/>
            <a:ext cx="3493008" cy="1179576"/>
            <a:chOff x="4544568" y="713232"/>
            <a:chExt cx="3493008" cy="117957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DE40853-7BCC-E343-BA88-6AD97DFC0DE8}"/>
                </a:ext>
              </a:extLst>
            </p:cNvPr>
            <p:cNvSpPr/>
            <p:nvPr/>
          </p:nvSpPr>
          <p:spPr>
            <a:xfrm>
              <a:off x="4544568" y="795528"/>
              <a:ext cx="3493008" cy="10972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CFA44732-BBAE-7F43-9DB1-3AA10CFF6799}"/>
                </a:ext>
              </a:extLst>
            </p:cNvPr>
            <p:cNvCxnSpPr/>
            <p:nvPr/>
          </p:nvCxnSpPr>
          <p:spPr>
            <a:xfrm flipV="1">
              <a:off x="5431536" y="713232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40DCED0E-090A-8542-AF02-0992476BAD93}"/>
                </a:ext>
              </a:extLst>
            </p:cNvPr>
            <p:cNvCxnSpPr/>
            <p:nvPr/>
          </p:nvCxnSpPr>
          <p:spPr>
            <a:xfrm flipV="1">
              <a:off x="5090160" y="1292876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D65EC726-92F7-DC4A-A94C-831E1E2F2918}"/>
                </a:ext>
              </a:extLst>
            </p:cNvPr>
            <p:cNvCxnSpPr/>
            <p:nvPr/>
          </p:nvCxnSpPr>
          <p:spPr>
            <a:xfrm flipV="1">
              <a:off x="7373112" y="1366028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4A4C6F68-585F-A543-9952-ED7F94542241}"/>
                </a:ext>
              </a:extLst>
            </p:cNvPr>
            <p:cNvCxnSpPr/>
            <p:nvPr/>
          </p:nvCxnSpPr>
          <p:spPr>
            <a:xfrm flipV="1">
              <a:off x="7373112" y="713232"/>
              <a:ext cx="0" cy="369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D69F14F3-F93A-3441-B39F-6F2BB8D95B9B}"/>
                </a:ext>
              </a:extLst>
            </p:cNvPr>
            <p:cNvCxnSpPr>
              <a:cxnSpLocks/>
            </p:cNvCxnSpPr>
            <p:nvPr/>
          </p:nvCxnSpPr>
          <p:spPr>
            <a:xfrm>
              <a:off x="7936992" y="1164860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D871EC1-95D4-664F-94C3-61B76C81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8693" y="897898"/>
              <a:ext cx="241300" cy="21590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7740CD03-19E3-5245-99CE-C3DDA69C6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212" y="3940301"/>
            <a:ext cx="3894836" cy="103098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F3F4045-4CE5-F842-AC7D-9A5124EDEB74}"/>
              </a:ext>
            </a:extLst>
          </p:cNvPr>
          <p:cNvSpPr txBox="1"/>
          <p:nvPr/>
        </p:nvSpPr>
        <p:spPr>
          <a:xfrm>
            <a:off x="1024128" y="4938642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certain K , the equation can be solved :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8549EB3-7E09-4C4C-9370-FDF9B3077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814" y="4744358"/>
            <a:ext cx="6369812" cy="61643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FA1EBE2-A94A-364E-B175-5DBBC22D4A05}"/>
              </a:ext>
            </a:extLst>
          </p:cNvPr>
          <p:cNvSpPr txBox="1"/>
          <p:nvPr/>
        </p:nvSpPr>
        <p:spPr>
          <a:xfrm>
            <a:off x="1024128" y="5360791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2 terms we can get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D645461-1D99-444A-9A10-18F450887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8647" y="5295655"/>
            <a:ext cx="4847573" cy="5976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28644D-71A9-0D4E-A992-E4224A349BDF}"/>
                  </a:ext>
                </a:extLst>
              </p:cNvPr>
              <p:cNvSpPr txBox="1"/>
              <p:nvPr/>
            </p:nvSpPr>
            <p:spPr>
              <a:xfrm>
                <a:off x="904330" y="5933552"/>
                <a:ext cx="108366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We can conclude: only when K close to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/>
                  <a:t>, the spin closed orbit obviously deviate from vertical direction,</a:t>
                </a:r>
              </a:p>
              <a:p>
                <a:r>
                  <a:rPr kumimoji="1" lang="en-US" altLang="zh-CN" dirty="0"/>
                  <a:t>Thus the depolarization  terms with different K can be treat  separately .They are so-called spin resonances ,</a:t>
                </a:r>
              </a:p>
              <a:p>
                <a:r>
                  <a:rPr kumimoji="1" lang="en-US" altLang="zh-CN" dirty="0"/>
                  <a:t>K is the location of spin resonance.</a:t>
                </a: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D328644D-71A9-0D4E-A992-E4224A349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30" y="5933552"/>
                <a:ext cx="10836621" cy="923330"/>
              </a:xfrm>
              <a:prstGeom prst="rect">
                <a:avLst/>
              </a:prstGeom>
              <a:blipFill>
                <a:blip r:embed="rId7"/>
                <a:stretch>
                  <a:fillRect l="-468" t="-2740" b="-10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8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7B933-AEA2-F944-8104-1EDB65EA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Spin resonance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EDAFFF-714C-7A46-AF24-57EC9C4D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9E8E884F-FC1D-0943-9634-DFC3E16D3195}"/>
                  </a:ext>
                </a:extLst>
              </p:cNvPr>
              <p:cNvSpPr txBox="1"/>
              <p:nvPr/>
            </p:nvSpPr>
            <p:spPr>
              <a:xfrm>
                <a:off x="838200" y="741372"/>
                <a:ext cx="6595872" cy="4282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a planar ring,  the closed 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, two families of important spin resonances: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Imperfection resonance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, </a:t>
                </a:r>
                <a:r>
                  <a:rPr lang="en-US" sz="2000" i="1" dirty="0"/>
                  <a:t>K</a:t>
                </a:r>
                <a:r>
                  <a:rPr lang="en-US" sz="2000" dirty="0"/>
                  <a:t> is integer</a:t>
                </a:r>
              </a:p>
              <a:p>
                <a:r>
                  <a:rPr lang="en-US" altLang="zh-CN" dirty="0"/>
                  <a:t>-Driven by the dipole fields due to the tilts of bending magnets and the misalignment of quadrupoles.</a:t>
                </a:r>
                <a:endParaRPr lang="en-US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Intrinsic resonance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, </a:t>
                </a:r>
                <a:r>
                  <a:rPr lang="en-US" sz="2000" i="1" dirty="0"/>
                  <a:t>K</a:t>
                </a:r>
                <a:r>
                  <a:rPr lang="en-US" sz="2000" dirty="0"/>
                  <a:t> is integer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-D</a:t>
                </a:r>
                <a:r>
                  <a:rPr lang="en-US" altLang="zh-CN" dirty="0"/>
                  <a:t>riven by the vertical focusing  elds of quadrupole magnets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- Its strength is proportional to </a:t>
                </a:r>
                <a:r>
                  <a:rPr lang="en-US" altLang="zh-CN" dirty="0"/>
                  <a:t>amplitude of the vertical </a:t>
                </a:r>
                <a:r>
                  <a:rPr lang="en-US" altLang="zh-CN" dirty="0" err="1"/>
                  <a:t>betatron</a:t>
                </a:r>
                <a:r>
                  <a:rPr lang="en-US" altLang="zh-CN" dirty="0"/>
                  <a:t> oscillation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9E8E884F-FC1D-0943-9634-DFC3E16D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41372"/>
                <a:ext cx="6595872" cy="4282839"/>
              </a:xfrm>
              <a:prstGeom prst="rect">
                <a:avLst/>
              </a:prstGeom>
              <a:blipFill>
                <a:blip r:embed="rId2"/>
                <a:stretch>
                  <a:fillRect l="-1154" t="-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43450B1A-925D-3748-B915-9BC28FE0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253" y="1075368"/>
            <a:ext cx="4119820" cy="29868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F63BB0BD-7EB7-C74A-873C-B6ECCC74B810}"/>
                  </a:ext>
                </a:extLst>
              </p:cNvPr>
              <p:cNvSpPr/>
              <p:nvPr/>
            </p:nvSpPr>
            <p:spPr>
              <a:xfrm>
                <a:off x="838200" y="5033219"/>
                <a:ext cx="7330310" cy="1369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Adjacent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imperfection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intrinsic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separated</a:t>
                </a:r>
              </a:p>
              <a:p>
                <a:pPr marL="685800" lvl="1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=0.21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⁡(|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CN" altLang="en-US" sz="2000" dirty="0"/>
                  <a:t> </a:t>
                </a:r>
                <a:endParaRPr lang="en-HK" altLang="zh-CN" sz="2000" dirty="0"/>
              </a:p>
              <a:p>
                <a:pPr marL="228600" indent="-342900">
                  <a:buFont typeface="Wingdings" pitchFamily="2" charset="2"/>
                  <a:buChar char="Ø"/>
                </a:pPr>
                <a:r>
                  <a:rPr lang="en-US" altLang="zh-CN" sz="2000" dirty="0"/>
                  <a:t>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lead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depolarization</a:t>
                </a:r>
                <a:endParaRPr lang="en-HK" altLang="zh-CN" sz="2000" dirty="0"/>
              </a:p>
            </p:txBody>
          </p:sp>
        </mc:Choice>
        <mc:Fallback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F63BB0BD-7EB7-C74A-873C-B6ECCC74B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33219"/>
                <a:ext cx="7330310" cy="1369734"/>
              </a:xfrm>
              <a:prstGeom prst="rect">
                <a:avLst/>
              </a:prstGeom>
              <a:blipFill>
                <a:blip r:embed="rId4"/>
                <a:stretch>
                  <a:fillRect l="-865" t="-2752" b="-28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2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127F-B9CF-DF4F-A35E-D61B14A6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Depolarization Effect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989037-AA96-4B4A-94C3-EC31E52F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3D4B90-4C0B-5D41-AC8E-15AFDC438967}"/>
              </a:ext>
            </a:extLst>
          </p:cNvPr>
          <p:cNvSpPr txBox="1"/>
          <p:nvPr/>
        </p:nvSpPr>
        <p:spPr>
          <a:xfrm>
            <a:off x="838200" y="932342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Crossing a single resonance: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33382DEC-B5F0-DC48-8FBF-B52A879EA33A}"/>
              </a:ext>
            </a:extLst>
          </p:cNvPr>
          <p:cNvCxnSpPr>
            <a:cxnSpLocks/>
          </p:cNvCxnSpPr>
          <p:nvPr/>
        </p:nvCxnSpPr>
        <p:spPr>
          <a:xfrm>
            <a:off x="9875074" y="2789722"/>
            <a:ext cx="0" cy="8557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FD41A98-8B89-BA4A-ACCB-5A615ADEA803}"/>
              </a:ext>
            </a:extLst>
          </p:cNvPr>
          <p:cNvGrpSpPr/>
          <p:nvPr/>
        </p:nvGrpSpPr>
        <p:grpSpPr>
          <a:xfrm>
            <a:off x="9188358" y="1574108"/>
            <a:ext cx="1647713" cy="1673674"/>
            <a:chOff x="1127760" y="1742737"/>
            <a:chExt cx="1647713" cy="1673674"/>
          </a:xfrm>
        </p:grpSpPr>
        <p:cxnSp>
          <p:nvCxnSpPr>
            <p:cNvPr id="6" name="直线箭头连接符 5">
              <a:extLst>
                <a:ext uri="{FF2B5EF4-FFF2-40B4-BE49-F238E27FC236}">
                  <a16:creationId xmlns:a16="http://schemas.microsoft.com/office/drawing/2014/main" id="{325CA7C0-C9E4-E74D-AF26-351041A156DE}"/>
                </a:ext>
              </a:extLst>
            </p:cNvPr>
            <p:cNvCxnSpPr/>
            <p:nvPr/>
          </p:nvCxnSpPr>
          <p:spPr>
            <a:xfrm flipV="1">
              <a:off x="1807285" y="1742737"/>
              <a:ext cx="0" cy="1215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35BB6327-727C-4144-8824-B8A3ACB971F3}"/>
                </a:ext>
              </a:extLst>
            </p:cNvPr>
            <p:cNvCxnSpPr/>
            <p:nvPr/>
          </p:nvCxnSpPr>
          <p:spPr>
            <a:xfrm>
              <a:off x="1807285" y="2958351"/>
              <a:ext cx="968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7735CDAE-4399-7044-A4BC-ED8D6357B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760" y="2958773"/>
              <a:ext cx="679525" cy="457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149BA63-A666-724F-B327-5E1587735CAB}"/>
              </a:ext>
            </a:extLst>
          </p:cNvPr>
          <p:cNvGrpSpPr/>
          <p:nvPr/>
        </p:nvGrpSpPr>
        <p:grpSpPr>
          <a:xfrm>
            <a:off x="5867674" y="1676895"/>
            <a:ext cx="1647713" cy="2105376"/>
            <a:chOff x="6835902" y="2039983"/>
            <a:chExt cx="1647713" cy="2105376"/>
          </a:xfrm>
        </p:grpSpPr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FA282DA1-0427-574A-A6F9-198A448C9198}"/>
                </a:ext>
              </a:extLst>
            </p:cNvPr>
            <p:cNvCxnSpPr>
              <a:cxnSpLocks/>
            </p:cNvCxnSpPr>
            <p:nvPr/>
          </p:nvCxnSpPr>
          <p:spPr>
            <a:xfrm>
              <a:off x="7515426" y="3255176"/>
              <a:ext cx="609600" cy="89018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897CB92-C717-D745-A194-CE035F754D86}"/>
                </a:ext>
              </a:extLst>
            </p:cNvPr>
            <p:cNvGrpSpPr/>
            <p:nvPr/>
          </p:nvGrpSpPr>
          <p:grpSpPr>
            <a:xfrm>
              <a:off x="6835902" y="2039983"/>
              <a:ext cx="1647713" cy="1673674"/>
              <a:chOff x="1127760" y="1742737"/>
              <a:chExt cx="1647713" cy="1673674"/>
            </a:xfrm>
          </p:grpSpPr>
          <p:cxnSp>
            <p:nvCxnSpPr>
              <p:cNvPr id="31" name="直线箭头连接符 30">
                <a:extLst>
                  <a:ext uri="{FF2B5EF4-FFF2-40B4-BE49-F238E27FC236}">
                    <a16:creationId xmlns:a16="http://schemas.microsoft.com/office/drawing/2014/main" id="{A5532D9E-C0DE-A843-8AD9-F653CF9A2959}"/>
                  </a:ext>
                </a:extLst>
              </p:cNvPr>
              <p:cNvCxnSpPr/>
              <p:nvPr/>
            </p:nvCxnSpPr>
            <p:spPr>
              <a:xfrm flipV="1">
                <a:off x="1807285" y="1742737"/>
                <a:ext cx="0" cy="12156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线箭头连接符 31">
                <a:extLst>
                  <a:ext uri="{FF2B5EF4-FFF2-40B4-BE49-F238E27FC236}">
                    <a16:creationId xmlns:a16="http://schemas.microsoft.com/office/drawing/2014/main" id="{BE48877C-70C2-324E-B8B7-1DD394E37B9B}"/>
                  </a:ext>
                </a:extLst>
              </p:cNvPr>
              <p:cNvCxnSpPr/>
              <p:nvPr/>
            </p:nvCxnSpPr>
            <p:spPr>
              <a:xfrm>
                <a:off x="1807285" y="2958351"/>
                <a:ext cx="9681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线箭头连接符 32">
                <a:extLst>
                  <a:ext uri="{FF2B5EF4-FFF2-40B4-BE49-F238E27FC236}">
                    <a16:creationId xmlns:a16="http://schemas.microsoft.com/office/drawing/2014/main" id="{1E19D79C-A80F-784A-8965-AEE9B56353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760" y="2958773"/>
                <a:ext cx="679525" cy="4576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35423D98-ACF9-DC4F-809B-11F66472D89E}"/>
              </a:ext>
            </a:extLst>
          </p:cNvPr>
          <p:cNvSpPr txBox="1"/>
          <p:nvPr/>
        </p:nvSpPr>
        <p:spPr>
          <a:xfrm>
            <a:off x="4660256" y="1855038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Spin closed orbit</a:t>
            </a:r>
            <a:endParaRPr kumimoji="1" lang="zh-CN" altLang="en-US" sz="1200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47925EB-DC70-A549-B877-A1259725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03" y="914155"/>
            <a:ext cx="4847573" cy="597646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DB1CB7D5-7573-0045-BD6E-FB92372E28B8}"/>
              </a:ext>
            </a:extLst>
          </p:cNvPr>
          <p:cNvSpPr txBox="1"/>
          <p:nvPr/>
        </p:nvSpPr>
        <p:spPr>
          <a:xfrm>
            <a:off x="1088268" y="4198091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Far from the resonance</a:t>
            </a:r>
            <a:endParaRPr kumimoji="1"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C53F9EA-F93F-7642-8E31-CDF29A1EAC2B}"/>
              </a:ext>
            </a:extLst>
          </p:cNvPr>
          <p:cNvSpPr txBox="1"/>
          <p:nvPr/>
        </p:nvSpPr>
        <p:spPr>
          <a:xfrm>
            <a:off x="4622269" y="4198091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Closed to the resonance</a:t>
            </a:r>
            <a:endParaRPr kumimoji="1"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3CEE388-3B13-8E41-B717-4A903FB7B5BC}"/>
              </a:ext>
            </a:extLst>
          </p:cNvPr>
          <p:cNvSpPr txBox="1"/>
          <p:nvPr/>
        </p:nvSpPr>
        <p:spPr>
          <a:xfrm>
            <a:off x="8900276" y="4198091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After the resonance</a:t>
            </a:r>
            <a:endParaRPr kumimoji="1" lang="zh-CN" altLang="en-US" dirty="0"/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63F59AF3-011F-424E-97FE-D9AB77367D72}"/>
              </a:ext>
            </a:extLst>
          </p:cNvPr>
          <p:cNvCxnSpPr/>
          <p:nvPr/>
        </p:nvCxnSpPr>
        <p:spPr>
          <a:xfrm>
            <a:off x="3101546" y="2752274"/>
            <a:ext cx="4716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141CE7B-A3C3-F440-AAD2-EC86C5250797}"/>
              </a:ext>
            </a:extLst>
          </p:cNvPr>
          <p:cNvCxnSpPr/>
          <p:nvPr/>
        </p:nvCxnSpPr>
        <p:spPr>
          <a:xfrm>
            <a:off x="8097795" y="2752274"/>
            <a:ext cx="4716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7F6D9A20-51D6-3843-9450-3A0B7A204A26}"/>
              </a:ext>
            </a:extLst>
          </p:cNvPr>
          <p:cNvSpPr txBox="1"/>
          <p:nvPr/>
        </p:nvSpPr>
        <p:spPr>
          <a:xfrm>
            <a:off x="961901" y="4928260"/>
            <a:ext cx="9476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Crossing speed</a:t>
            </a:r>
          </a:p>
          <a:p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Fast cross : polarization not changed;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Slow cross:  adiabatic , the spin follows the closed orbit flipping;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Depolarization : non- adiabatic and the spin partially follows the spin closed orbit</a:t>
            </a:r>
            <a:endParaRPr kumimoji="1" lang="zh-CN" altLang="en-US" dirty="0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A886DD3B-FE2E-9044-9DF8-A3189BF70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44" y="4801776"/>
            <a:ext cx="1016000" cy="622300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:a16="http://schemas.microsoft.com/office/drawing/2014/main" id="{809DC40A-1A7C-C041-93AC-57894763C8E7}"/>
              </a:ext>
            </a:extLst>
          </p:cNvPr>
          <p:cNvGrpSpPr/>
          <p:nvPr/>
        </p:nvGrpSpPr>
        <p:grpSpPr>
          <a:xfrm>
            <a:off x="1280160" y="1895137"/>
            <a:ext cx="1647713" cy="1673674"/>
            <a:chOff x="1280160" y="1895137"/>
            <a:chExt cx="1647713" cy="167367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A4D259F-F46C-C148-92DB-622F75CE8825}"/>
                </a:ext>
              </a:extLst>
            </p:cNvPr>
            <p:cNvGrpSpPr/>
            <p:nvPr/>
          </p:nvGrpSpPr>
          <p:grpSpPr>
            <a:xfrm>
              <a:off x="1280160" y="1895137"/>
              <a:ext cx="1647713" cy="1673674"/>
              <a:chOff x="1127760" y="1742737"/>
              <a:chExt cx="1647713" cy="1673674"/>
            </a:xfrm>
          </p:grpSpPr>
          <p:cxnSp>
            <p:nvCxnSpPr>
              <p:cNvPr id="23" name="直线箭头连接符 22">
                <a:extLst>
                  <a:ext uri="{FF2B5EF4-FFF2-40B4-BE49-F238E27FC236}">
                    <a16:creationId xmlns:a16="http://schemas.microsoft.com/office/drawing/2014/main" id="{3A4FA04A-439F-C24F-A304-ECCF7412BF07}"/>
                  </a:ext>
                </a:extLst>
              </p:cNvPr>
              <p:cNvCxnSpPr/>
              <p:nvPr/>
            </p:nvCxnSpPr>
            <p:spPr>
              <a:xfrm flipV="1">
                <a:off x="1807285" y="1742737"/>
                <a:ext cx="0" cy="12156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箭头连接符 23">
                <a:extLst>
                  <a:ext uri="{FF2B5EF4-FFF2-40B4-BE49-F238E27FC236}">
                    <a16:creationId xmlns:a16="http://schemas.microsoft.com/office/drawing/2014/main" id="{2DF71616-24FA-7442-8357-B8119927DFC3}"/>
                  </a:ext>
                </a:extLst>
              </p:cNvPr>
              <p:cNvCxnSpPr/>
              <p:nvPr/>
            </p:nvCxnSpPr>
            <p:spPr>
              <a:xfrm>
                <a:off x="1807285" y="2958351"/>
                <a:ext cx="9681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>
                <a:extLst>
                  <a:ext uri="{FF2B5EF4-FFF2-40B4-BE49-F238E27FC236}">
                    <a16:creationId xmlns:a16="http://schemas.microsoft.com/office/drawing/2014/main" id="{6DF3FDFB-D6DC-D042-B9C0-BB53592584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760" y="2958773"/>
                <a:ext cx="679525" cy="4576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E8FC7A01-3B0F-7343-9791-B6F61DA9A22F}"/>
                </a:ext>
              </a:extLst>
            </p:cNvPr>
            <p:cNvCxnSpPr/>
            <p:nvPr/>
          </p:nvCxnSpPr>
          <p:spPr>
            <a:xfrm flipV="1">
              <a:off x="1959685" y="2307076"/>
              <a:ext cx="0" cy="80367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线箭头连接符 51">
              <a:extLst>
                <a:ext uri="{FF2B5EF4-FFF2-40B4-BE49-F238E27FC236}">
                  <a16:creationId xmlns:a16="http://schemas.microsoft.com/office/drawing/2014/main" id="{289B9880-3259-FF4B-AFB6-E432D05DBA76}"/>
                </a:ext>
              </a:extLst>
            </p:cNvPr>
            <p:cNvCxnSpPr>
              <a:cxnSpLocks/>
              <a:endCxn id="59" idx="6"/>
            </p:cNvCxnSpPr>
            <p:nvPr/>
          </p:nvCxnSpPr>
          <p:spPr>
            <a:xfrm flipV="1">
              <a:off x="1959684" y="2502944"/>
              <a:ext cx="323699" cy="618543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箭头连接符 52">
              <a:extLst>
                <a:ext uri="{FF2B5EF4-FFF2-40B4-BE49-F238E27FC236}">
                  <a16:creationId xmlns:a16="http://schemas.microsoft.com/office/drawing/2014/main" id="{2FDB136D-13A5-7F41-A633-6E78AC9A67FC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 flipH="1" flipV="1">
              <a:off x="1740190" y="2451192"/>
              <a:ext cx="214938" cy="67029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3CC17FDB-FC73-5F43-8306-1F305AA873C3}"/>
                </a:ext>
              </a:extLst>
            </p:cNvPr>
            <p:cNvCxnSpPr>
              <a:cxnSpLocks/>
              <a:endCxn id="59" idx="7"/>
            </p:cNvCxnSpPr>
            <p:nvPr/>
          </p:nvCxnSpPr>
          <p:spPr>
            <a:xfrm flipV="1">
              <a:off x="1959683" y="2451192"/>
              <a:ext cx="230503" cy="67029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54">
              <a:extLst>
                <a:ext uri="{FF2B5EF4-FFF2-40B4-BE49-F238E27FC236}">
                  <a16:creationId xmlns:a16="http://schemas.microsoft.com/office/drawing/2014/main" id="{231C2BCD-3195-7D44-B391-B4A23780DF97}"/>
                </a:ext>
              </a:extLst>
            </p:cNvPr>
            <p:cNvCxnSpPr>
              <a:cxnSpLocks/>
              <a:endCxn id="59" idx="3"/>
            </p:cNvCxnSpPr>
            <p:nvPr/>
          </p:nvCxnSpPr>
          <p:spPr>
            <a:xfrm flipH="1" flipV="1">
              <a:off x="1740190" y="2554695"/>
              <a:ext cx="212304" cy="55605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6C89070B-537B-C04F-95C1-7F4993E216FB}"/>
                </a:ext>
              </a:extLst>
            </p:cNvPr>
            <p:cNvSpPr/>
            <p:nvPr/>
          </p:nvSpPr>
          <p:spPr>
            <a:xfrm>
              <a:off x="1646993" y="2429756"/>
              <a:ext cx="636390" cy="146375"/>
            </a:xfrm>
            <a:prstGeom prst="ellipse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095EE26-BAA7-E64E-96FD-3BCB8B68920A}"/>
                </a:ext>
              </a:extLst>
            </p:cNvPr>
            <p:cNvSpPr/>
            <p:nvPr/>
          </p:nvSpPr>
          <p:spPr>
            <a:xfrm flipV="1">
              <a:off x="1936822" y="249626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057CB6C-1CC7-7C4F-9AE3-659CFDB64043}"/>
              </a:ext>
            </a:extLst>
          </p:cNvPr>
          <p:cNvGrpSpPr/>
          <p:nvPr/>
        </p:nvGrpSpPr>
        <p:grpSpPr>
          <a:xfrm>
            <a:off x="3647932" y="1872076"/>
            <a:ext cx="1647713" cy="1673674"/>
            <a:chOff x="3647932" y="1872076"/>
            <a:chExt cx="1647713" cy="1673674"/>
          </a:xfrm>
        </p:grpSpPr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id="{8E298BD1-B363-504E-9468-D87BDC99E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3759" y="2181915"/>
              <a:ext cx="486954" cy="9144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20F580F-EB02-344D-ACFF-D68763D72DB6}"/>
                </a:ext>
              </a:extLst>
            </p:cNvPr>
            <p:cNvGrpSpPr/>
            <p:nvPr/>
          </p:nvGrpSpPr>
          <p:grpSpPr>
            <a:xfrm>
              <a:off x="3647932" y="1872076"/>
              <a:ext cx="1647713" cy="1673674"/>
              <a:chOff x="1127760" y="1742737"/>
              <a:chExt cx="1647713" cy="1673674"/>
            </a:xfrm>
          </p:grpSpPr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3A712503-0694-6E40-809A-D75180496EBB}"/>
                  </a:ext>
                </a:extLst>
              </p:cNvPr>
              <p:cNvCxnSpPr/>
              <p:nvPr/>
            </p:nvCxnSpPr>
            <p:spPr>
              <a:xfrm flipV="1">
                <a:off x="1807285" y="1742737"/>
                <a:ext cx="0" cy="12156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A240BA2B-68AB-4B42-BEF9-1CD88BA0A600}"/>
                  </a:ext>
                </a:extLst>
              </p:cNvPr>
              <p:cNvCxnSpPr/>
              <p:nvPr/>
            </p:nvCxnSpPr>
            <p:spPr>
              <a:xfrm>
                <a:off x="1807285" y="2958351"/>
                <a:ext cx="96818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箭头连接符 28">
                <a:extLst>
                  <a:ext uri="{FF2B5EF4-FFF2-40B4-BE49-F238E27FC236}">
                    <a16:creationId xmlns:a16="http://schemas.microsoft.com/office/drawing/2014/main" id="{9732B721-9CA1-084D-AD73-1FBB8F82A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760" y="2958773"/>
                <a:ext cx="679525" cy="4576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D205CFE9-2C6F-644D-93F3-A56DF5416FC8}"/>
                </a:ext>
              </a:extLst>
            </p:cNvPr>
            <p:cNvGrpSpPr/>
            <p:nvPr/>
          </p:nvGrpSpPr>
          <p:grpSpPr>
            <a:xfrm rot="1589660">
              <a:off x="4171205" y="2450424"/>
              <a:ext cx="636390" cy="691732"/>
              <a:chOff x="4011667" y="2395958"/>
              <a:chExt cx="636390" cy="691732"/>
            </a:xfrm>
          </p:grpSpPr>
          <p:cxnSp>
            <p:nvCxnSpPr>
              <p:cNvPr id="71" name="直线箭头连接符 70">
                <a:extLst>
                  <a:ext uri="{FF2B5EF4-FFF2-40B4-BE49-F238E27FC236}">
                    <a16:creationId xmlns:a16="http://schemas.microsoft.com/office/drawing/2014/main" id="{ECE97832-3BCF-D04F-820F-3B5CF6C1CC6B}"/>
                  </a:ext>
                </a:extLst>
              </p:cNvPr>
              <p:cNvCxnSpPr>
                <a:cxnSpLocks/>
                <a:endCxn id="75" idx="6"/>
              </p:cNvCxnSpPr>
              <p:nvPr/>
            </p:nvCxnSpPr>
            <p:spPr>
              <a:xfrm flipV="1">
                <a:off x="4324358" y="2469146"/>
                <a:ext cx="323699" cy="618543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A1620342-0DD1-7A4A-A20C-8FDAA9FDFB9F}"/>
                  </a:ext>
                </a:extLst>
              </p:cNvPr>
              <p:cNvCxnSpPr>
                <a:cxnSpLocks/>
                <a:endCxn id="75" idx="1"/>
              </p:cNvCxnSpPr>
              <p:nvPr/>
            </p:nvCxnSpPr>
            <p:spPr>
              <a:xfrm flipH="1" flipV="1">
                <a:off x="4104864" y="2417394"/>
                <a:ext cx="214938" cy="670296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箭头连接符 72">
                <a:extLst>
                  <a:ext uri="{FF2B5EF4-FFF2-40B4-BE49-F238E27FC236}">
                    <a16:creationId xmlns:a16="http://schemas.microsoft.com/office/drawing/2014/main" id="{BC133C6A-50F2-1E47-86CA-28D9CA5A297C}"/>
                  </a:ext>
                </a:extLst>
              </p:cNvPr>
              <p:cNvCxnSpPr>
                <a:cxnSpLocks/>
                <a:endCxn id="75" idx="7"/>
              </p:cNvCxnSpPr>
              <p:nvPr/>
            </p:nvCxnSpPr>
            <p:spPr>
              <a:xfrm flipV="1">
                <a:off x="4324357" y="2417394"/>
                <a:ext cx="230503" cy="670296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箭头连接符 73">
                <a:extLst>
                  <a:ext uri="{FF2B5EF4-FFF2-40B4-BE49-F238E27FC236}">
                    <a16:creationId xmlns:a16="http://schemas.microsoft.com/office/drawing/2014/main" id="{04B8A764-4B3E-F642-9403-8E8AA9FE6895}"/>
                  </a:ext>
                </a:extLst>
              </p:cNvPr>
              <p:cNvCxnSpPr>
                <a:cxnSpLocks/>
                <a:endCxn id="75" idx="3"/>
              </p:cNvCxnSpPr>
              <p:nvPr/>
            </p:nvCxnSpPr>
            <p:spPr>
              <a:xfrm flipH="1" flipV="1">
                <a:off x="4104864" y="2520897"/>
                <a:ext cx="212304" cy="556056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A52C09E3-1AB7-374D-AE76-459A8B53A96D}"/>
                  </a:ext>
                </a:extLst>
              </p:cNvPr>
              <p:cNvSpPr/>
              <p:nvPr/>
            </p:nvSpPr>
            <p:spPr>
              <a:xfrm>
                <a:off x="4011667" y="2395958"/>
                <a:ext cx="636390" cy="146375"/>
              </a:xfrm>
              <a:prstGeom prst="ellipse">
                <a:avLst/>
              </a:prstGeom>
              <a:solidFill>
                <a:schemeClr val="accent1"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41CC3468-C2BC-E74D-A6D0-795217A8020F}"/>
                  </a:ext>
                </a:extLst>
              </p:cNvPr>
              <p:cNvSpPr/>
              <p:nvPr/>
            </p:nvSpPr>
            <p:spPr>
              <a:xfrm flipV="1">
                <a:off x="4301496" y="246246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48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A84B3-AB3A-FE4A-A3DE-9D3317C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FS formula: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28A1699-4A3C-7E47-8C41-1801608D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7B48F-05EA-D64F-B074-0779C4A8B2AE}"/>
              </a:ext>
            </a:extLst>
          </p:cNvPr>
          <p:cNvSpPr/>
          <p:nvPr/>
        </p:nvSpPr>
        <p:spPr>
          <a:xfrm>
            <a:off x="296373" y="751398"/>
            <a:ext cx="11599254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after</a:t>
            </a:r>
            <a:r>
              <a:rPr lang="zh-CN" altLang="en-US" sz="2000" dirty="0"/>
              <a:t> </a:t>
            </a:r>
            <a:r>
              <a:rPr lang="en-US" altLang="zh-CN" sz="2000" dirty="0"/>
              <a:t>crossing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single-isolated</a:t>
            </a:r>
            <a:r>
              <a:rPr lang="zh-CN" altLang="en-US" sz="2000" dirty="0"/>
              <a:t> </a:t>
            </a: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calculated</a:t>
            </a:r>
            <a:r>
              <a:rPr lang="zh-CN" altLang="en-US" sz="2000" dirty="0"/>
              <a:t> </a:t>
            </a:r>
            <a:r>
              <a:rPr lang="en-US" altLang="zh-CN" sz="2000" dirty="0"/>
              <a:t>w/</a:t>
            </a:r>
            <a:r>
              <a:rPr lang="zh-CN" altLang="en-US" sz="2000" dirty="0"/>
              <a:t> </a:t>
            </a:r>
            <a:r>
              <a:rPr lang="en-US" altLang="zh-CN" sz="2000" dirty="0"/>
              <a:t>Froissart-</a:t>
            </a:r>
            <a:r>
              <a:rPr lang="en-US" altLang="zh-CN" sz="2000" dirty="0" err="1"/>
              <a:t>Stora</a:t>
            </a:r>
            <a:r>
              <a:rPr lang="zh-CN" altLang="en-US" sz="2000" dirty="0"/>
              <a:t> </a:t>
            </a:r>
            <a:r>
              <a:rPr lang="en-US" altLang="zh-CN" sz="2000" dirty="0"/>
              <a:t>formula,</a:t>
            </a:r>
            <a:r>
              <a:rPr lang="zh-CN" altLang="en-US" sz="2000" dirty="0"/>
              <a:t> </a:t>
            </a:r>
            <a:r>
              <a:rPr lang="en-US" altLang="zh-CN" sz="2000" dirty="0"/>
              <a:t>trade-off</a:t>
            </a:r>
            <a:r>
              <a:rPr lang="zh-CN" altLang="en-US" sz="2000" dirty="0"/>
              <a:t> </a:t>
            </a:r>
            <a:r>
              <a:rPr lang="en-US" altLang="zh-CN" sz="2000" dirty="0"/>
              <a:t>between spin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strength</a:t>
            </a:r>
            <a:r>
              <a:rPr lang="zh-CN" altLang="en-US" sz="2000" dirty="0"/>
              <a:t> </a:t>
            </a:r>
            <a:r>
              <a:rPr lang="el-GR" altLang="zh-CN" sz="2000" dirty="0"/>
              <a:t>ε</a:t>
            </a:r>
            <a:r>
              <a:rPr lang="en-US" altLang="zh-CN" sz="2000" dirty="0"/>
              <a:t> and crossing speed </a:t>
            </a:r>
            <a:r>
              <a:rPr lang="el-GR" altLang="zh-CN" sz="2000" dirty="0"/>
              <a:t>α</a:t>
            </a:r>
            <a:r>
              <a:rPr lang="en-US" altLang="zh-CN" sz="2000" dirty="0"/>
              <a:t>= </a:t>
            </a:r>
            <a:r>
              <a:rPr lang="en-US" altLang="zh-CN" sz="2000" dirty="0" err="1"/>
              <a:t>dG</a:t>
            </a:r>
            <a:r>
              <a:rPr lang="el-GR" altLang="zh-CN" sz="2000" dirty="0"/>
              <a:t>γ</a:t>
            </a:r>
            <a:r>
              <a:rPr lang="en-US" altLang="zh-CN" sz="2000" dirty="0"/>
              <a:t>/d</a:t>
            </a:r>
            <a:r>
              <a:rPr lang="el-GR" altLang="zh-CN" sz="2000" dirty="0"/>
              <a:t>θ</a:t>
            </a: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For 0.1 &lt; </a:t>
            </a:r>
            <a:r>
              <a:rPr lang="el-GR" altLang="zh-CN" sz="2000" dirty="0"/>
              <a:t>ε</a:t>
            </a:r>
            <a:r>
              <a:rPr lang="en-US" altLang="zh-CN" sz="2000" dirty="0"/>
              <a:t>/sqrt{</a:t>
            </a:r>
            <a:r>
              <a:rPr lang="el-GR" altLang="zh-CN" sz="2000" dirty="0"/>
              <a:t>α</a:t>
            </a:r>
            <a:r>
              <a:rPr lang="en-US" altLang="zh-CN" sz="2000" dirty="0"/>
              <a:t>}</a:t>
            </a:r>
            <a:r>
              <a:rPr lang="el-GR" altLang="zh-CN" sz="2000" dirty="0"/>
              <a:t>  </a:t>
            </a:r>
            <a:r>
              <a:rPr lang="en-US" altLang="zh-CN" sz="2000" dirty="0"/>
              <a:t>&lt; 2 , loss of 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(depolarization)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</a:t>
            </a:r>
            <a:r>
              <a:rPr lang="en-US" altLang="zh-CN" sz="2000" baseline="-25000" dirty="0"/>
              <a:t>FS</a:t>
            </a:r>
            <a:r>
              <a:rPr lang="en-US" altLang="zh-CN" sz="2000" dirty="0"/>
              <a:t> =-1</a:t>
            </a:r>
            <a:r>
              <a:rPr lang="zh-CN" altLang="en-US" sz="2000" dirty="0"/>
              <a:t> </a:t>
            </a:r>
            <a:r>
              <a:rPr lang="en-US" altLang="zh-CN" sz="2000" dirty="0"/>
              <a:t>means flipping of spin direction,</a:t>
            </a:r>
            <a:r>
              <a:rPr lang="zh-CN" altLang="en-US" sz="2000" dirty="0"/>
              <a:t> </a:t>
            </a:r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keeping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9C9BC44-5936-A248-A042-619EE218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19" y="3240228"/>
            <a:ext cx="5092860" cy="33669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DB3C7-23B3-2343-8D5D-C8EBA039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677" y="1820990"/>
            <a:ext cx="2186627" cy="8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5AB5C-DE09-7644-9AE5-6AD0A1CE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Siberian Snake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200ADDF-565E-8F4B-8F63-257FBB8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8F7D3F-2F1B-0543-ACB4-222015B9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778" y="4215177"/>
            <a:ext cx="4798943" cy="23919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203C7B-0C04-3D40-8EFF-90FE1D29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8" y="1352976"/>
            <a:ext cx="7115484" cy="26326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5F43707-6E3B-0A45-8081-858C8B8BCAEE}"/>
              </a:ext>
            </a:extLst>
          </p:cNvPr>
          <p:cNvSpPr txBox="1"/>
          <p:nvPr/>
        </p:nvSpPr>
        <p:spPr>
          <a:xfrm>
            <a:off x="1438962" y="880898"/>
            <a:ext cx="786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rotates spin vector by 180 degree and do not</a:t>
            </a:r>
            <a:r>
              <a:rPr lang="zh-CN" altLang="en-US" dirty="0"/>
              <a:t> </a:t>
            </a:r>
            <a:r>
              <a:rPr lang="en-US" altLang="zh-CN" dirty="0"/>
              <a:t>affect orbital motion  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038858-BB74-B84F-9522-5EC827759547}"/>
              </a:ext>
            </a:extLst>
          </p:cNvPr>
          <p:cNvSpPr txBox="1"/>
          <p:nvPr/>
        </p:nvSpPr>
        <p:spPr>
          <a:xfrm>
            <a:off x="381266" y="3985613"/>
            <a:ext cx="543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perturbation on the spin from the accelerator lattice is canceled in successive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Partial snake : rotate degree less than 180 .</a:t>
            </a:r>
          </a:p>
          <a:p>
            <a:endParaRPr kumimoji="1" lang="zh-CN" altLang="en-US" dirty="0"/>
          </a:p>
        </p:txBody>
      </p:sp>
      <p:pic>
        <p:nvPicPr>
          <p:cNvPr id="9" name="内容占位符 13">
            <a:extLst>
              <a:ext uri="{FF2B5EF4-FFF2-40B4-BE49-F238E27FC236}">
                <a16:creationId xmlns:a16="http://schemas.microsoft.com/office/drawing/2014/main" id="{38684232-C9A2-284E-8991-10DA4F08D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73" y="5016689"/>
            <a:ext cx="2378929" cy="17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7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E734-22F6-C043-9710-1A90E439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6" y="-239438"/>
            <a:ext cx="10812379" cy="1106904"/>
          </a:xfrm>
        </p:spPr>
        <p:txBody>
          <a:bodyPr/>
          <a:lstStyle/>
          <a:p>
            <a:r>
              <a:rPr lang="en-US" dirty="0"/>
              <a:t>A synchrotron with a partial snake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/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closed orbit spin tune satisfies: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2200" dirty="0"/>
                  <a:t> for a synchrotron implemented with a partial snake whose spin rotation angle is s*</a:t>
                </a:r>
                <a:r>
                  <a:rPr lang="el-GR" sz="2200" dirty="0"/>
                  <a:t>π</a:t>
                </a:r>
                <a:r>
                  <a:rPr lang="en-US" sz="2200" dirty="0"/>
                  <a:t>. To avoid depolarization due to the intrinsic resonances, the </a:t>
                </a:r>
                <a:r>
                  <a:rPr lang="en-US" sz="2200" dirty="0" err="1"/>
                  <a:t>betatron</a:t>
                </a:r>
                <a:r>
                  <a:rPr lang="en-US" sz="2200" dirty="0"/>
                  <a:t> tunes should be close to integer.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2F69EF-CFC7-174C-95FA-A51846D5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946484"/>
                <a:ext cx="10988842" cy="1220655"/>
              </a:xfrm>
              <a:prstGeom prst="rect">
                <a:avLst/>
              </a:prstGeom>
              <a:blipFill>
                <a:blip r:embed="rId2"/>
                <a:stretch>
                  <a:fillRect l="-577" b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5896268-7107-454A-8955-6DE0DCE2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6" y="3058692"/>
            <a:ext cx="5229843" cy="3807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CFA0C-1FDB-9245-A66A-49DDF989E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228" y="3267203"/>
            <a:ext cx="5528972" cy="3582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E4E51-D346-CB4E-A810-4E9C69629FDC}"/>
              </a:ext>
            </a:extLst>
          </p:cNvPr>
          <p:cNvSpPr txBox="1"/>
          <p:nvPr/>
        </p:nvSpPr>
        <p:spPr>
          <a:xfrm>
            <a:off x="240632" y="2651984"/>
            <a:ext cx="550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spin tune for partial snake with different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7162B-B246-0D4B-9B03-0310631FA8DF}"/>
              </a:ext>
            </a:extLst>
          </p:cNvPr>
          <p:cNvSpPr txBox="1"/>
          <p:nvPr/>
        </p:nvSpPr>
        <p:spPr>
          <a:xfrm>
            <a:off x="6801853" y="2544982"/>
            <a:ext cx="550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orbit spin tune for a no-ramping solenoid snake with decreasing s over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334039526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2405</TotalTime>
  <Words>772</Words>
  <Application>Microsoft Macintosh PowerPoint</Application>
  <PresentationFormat>宽屏</PresentationFormat>
  <Paragraphs>107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Wingdings</vt:lpstr>
      <vt:lpstr>ChenTao2.0</vt:lpstr>
      <vt:lpstr>  Spin Polarization Simulation on CEPC Booster  ChenTao 2021-11-23</vt:lpstr>
      <vt:lpstr>Generate Polarization Beam in CEPC and Transmit to collider </vt:lpstr>
      <vt:lpstr>Spin motion in Synchrotron</vt:lpstr>
      <vt:lpstr>Spin motion in Synchrotron</vt:lpstr>
      <vt:lpstr>Spin resonance</vt:lpstr>
      <vt:lpstr>Depolarization Effect</vt:lpstr>
      <vt:lpstr>FS formula:</vt:lpstr>
      <vt:lpstr>Siberian Snake</vt:lpstr>
      <vt:lpstr>A synchrotron with a partial snake</vt:lpstr>
      <vt:lpstr>Lattice independent simulations</vt:lpstr>
      <vt:lpstr>Simulation results</vt:lpstr>
      <vt:lpstr>Simulation results</vt:lpstr>
      <vt:lpstr>Simulation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Spin Polarization Simulation on CEPC  ChenTao</dc:title>
  <dc:creator>chentao201@mails.ucas.ac.cn</dc:creator>
  <cp:lastModifiedBy>chentao201@mails.ucas.ac.cn</cp:lastModifiedBy>
  <cp:revision>7</cp:revision>
  <dcterms:created xsi:type="dcterms:W3CDTF">2021-11-21T08:07:03Z</dcterms:created>
  <dcterms:modified xsi:type="dcterms:W3CDTF">2021-11-23T05:06:08Z</dcterms:modified>
</cp:coreProperties>
</file>