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8" r:id="rId3"/>
    <p:sldId id="271" r:id="rId4"/>
    <p:sldId id="275" r:id="rId5"/>
    <p:sldId id="276" r:id="rId6"/>
    <p:sldId id="273" r:id="rId7"/>
    <p:sldId id="266" r:id="rId8"/>
    <p:sldId id="269" r:id="rId9"/>
    <p:sldId id="267" r:id="rId10"/>
    <p:sldId id="257" r:id="rId11"/>
    <p:sldId id="262" r:id="rId12"/>
    <p:sldId id="258" r:id="rId13"/>
    <p:sldId id="259" r:id="rId14"/>
    <p:sldId id="260" r:id="rId15"/>
    <p:sldId id="274" r:id="rId16"/>
    <p:sldId id="272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24/11/21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Preliminary Considerations</a:t>
            </a:r>
            <a:br>
              <a:rPr lang="en-US" dirty="0" smtClean="0"/>
            </a:br>
            <a:r>
              <a:rPr lang="en-US" dirty="0" smtClean="0"/>
              <a:t>on the beam 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F. Grancagnolo</a:t>
            </a:r>
          </a:p>
          <a:p>
            <a:r>
              <a:rPr lang="en-US" dirty="0" smtClean="0"/>
              <a:t>Nov. 25,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7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Some considerations on gas gain</a:t>
            </a:r>
            <a:endParaRPr lang="en-U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685" y="1292328"/>
            <a:ext cx="7150504" cy="5070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Capacitance per unit length (cylinder approximation):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C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</a:rPr>
              <a:t> = 2πε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</a:rPr>
              <a:t>/ln(R/r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w</a:t>
            </a:r>
            <a:r>
              <a:rPr lang="en-US" sz="2400" b="1" dirty="0" smtClean="0">
                <a:solidFill>
                  <a:srgbClr val="FFFF00"/>
                </a:solidFill>
              </a:rPr>
              <a:t>)     C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tube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>
                <a:solidFill>
                  <a:srgbClr val="FFFF00"/>
                </a:solidFill>
              </a:rPr>
              <a:t>C</a:t>
            </a:r>
            <a:r>
              <a:rPr lang="en-US" sz="2400" b="1" baseline="-25000" dirty="0">
                <a:solidFill>
                  <a:srgbClr val="FFFF00"/>
                </a:solidFill>
              </a:rPr>
              <a:t>L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× L</a:t>
            </a:r>
          </a:p>
          <a:p>
            <a:pPr marL="0" indent="0">
              <a:buNone/>
            </a:pPr>
            <a:r>
              <a:rPr lang="en-US" sz="2400" dirty="0" smtClean="0"/>
              <a:t>Inductance per </a:t>
            </a:r>
            <a:r>
              <a:rPr lang="en-US" sz="2400" dirty="0"/>
              <a:t>unit length (cylinder approximation</a:t>
            </a:r>
            <a:r>
              <a:rPr lang="en-US" sz="2400" dirty="0" smtClean="0"/>
              <a:t>):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L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= </a:t>
            </a:r>
            <a:r>
              <a:rPr lang="en-US" sz="2400" b="1" dirty="0" smtClean="0">
                <a:solidFill>
                  <a:srgbClr val="FFFF00"/>
                </a:solidFill>
              </a:rPr>
              <a:t>2×</a:t>
            </a:r>
            <a:r>
              <a:rPr lang="en-US" sz="2400" b="1" dirty="0">
                <a:solidFill>
                  <a:srgbClr val="FFFF00"/>
                </a:solidFill>
              </a:rPr>
              <a:t>10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-</a:t>
            </a:r>
            <a:r>
              <a:rPr lang="en-US" sz="2400" b="1" baseline="30000" dirty="0">
                <a:solidFill>
                  <a:srgbClr val="FFFF00"/>
                </a:solidFill>
              </a:rPr>
              <a:t>7</a:t>
            </a:r>
            <a:r>
              <a:rPr lang="en-US" sz="2400" b="1" dirty="0" smtClean="0">
                <a:solidFill>
                  <a:srgbClr val="FFFF00"/>
                </a:solidFill>
              </a:rPr>
              <a:t> ln</a:t>
            </a:r>
            <a:r>
              <a:rPr lang="en-US" sz="2400" b="1" dirty="0">
                <a:solidFill>
                  <a:srgbClr val="FFFF00"/>
                </a:solidFill>
              </a:rPr>
              <a:t>(R/</a:t>
            </a:r>
            <a:r>
              <a:rPr lang="en-US" sz="2400" b="1" dirty="0" smtClean="0">
                <a:solidFill>
                  <a:srgbClr val="FFFF00"/>
                </a:solidFill>
              </a:rPr>
              <a:t>r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w</a:t>
            </a:r>
            <a:r>
              <a:rPr lang="en-US" sz="2400" b="1" dirty="0" smtClean="0">
                <a:solidFill>
                  <a:srgbClr val="FFFF00"/>
                </a:solidFill>
              </a:rPr>
              <a:t>) μH/m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our drift tubes:   L = 30, 40 cm     R = 0.4, 0.9, 1.4 cm </a:t>
            </a:r>
          </a:p>
          <a:p>
            <a:pPr marL="400050" lvl="1" indent="0">
              <a:buNone/>
            </a:pPr>
            <a:r>
              <a:rPr lang="en-US" sz="2000" dirty="0" smtClean="0"/>
              <a:t> 	</a:t>
            </a:r>
            <a:r>
              <a:rPr lang="en-US" sz="2000" dirty="0"/>
              <a:t>	</a:t>
            </a:r>
            <a:r>
              <a:rPr lang="en-US" sz="2000" dirty="0" smtClean="0"/>
              <a:t>        r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= 5.0, 7.5, 10.0, 12.5, 20.0 μm</a:t>
            </a:r>
          </a:p>
          <a:p>
            <a:pPr marL="0" indent="0">
              <a:buNone/>
            </a:pPr>
            <a:r>
              <a:rPr lang="en-US" sz="2400" dirty="0" smtClean="0"/>
              <a:t>Characteristic Impedance:  </a:t>
            </a:r>
            <a:r>
              <a:rPr lang="en-US" sz="2400" b="1" dirty="0" smtClean="0">
                <a:solidFill>
                  <a:srgbClr val="FFFF00"/>
                </a:solidFill>
              </a:rPr>
              <a:t>Z = </a:t>
            </a:r>
            <a:r>
              <a:rPr lang="en-US" b="1" dirty="0" smtClean="0">
                <a:solidFill>
                  <a:srgbClr val="FFFF00"/>
                </a:solidFill>
              </a:rPr>
              <a:t>√</a:t>
            </a:r>
            <a:r>
              <a:rPr lang="en-US" sz="2400" b="1" dirty="0" smtClean="0">
                <a:solidFill>
                  <a:srgbClr val="FFFF00"/>
                </a:solidFill>
              </a:rPr>
              <a:t>L/C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at </a:t>
            </a: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gas </a:t>
            </a: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gain = </a:t>
            </a: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10</a:t>
            </a:r>
            <a:r>
              <a:rPr lang="en-US" sz="24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2400" dirty="0" smtClean="0"/>
              <a:t>, one single electron deposits a charge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Q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1.6×10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×10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Coul = </a:t>
            </a:r>
            <a:r>
              <a:rPr lang="en-US" sz="2400" b="1" dirty="0" smtClean="0">
                <a:solidFill>
                  <a:srgbClr val="8EB4E3"/>
                </a:solidFill>
              </a:rPr>
              <a:t>16 fCoul</a:t>
            </a:r>
          </a:p>
          <a:p>
            <a:pPr marL="0" indent="0">
              <a:buNone/>
            </a:pPr>
            <a:r>
              <a:rPr lang="en-US" sz="2400" dirty="0" smtClean="0"/>
              <a:t>and the pulse height generated by a single electron is:</a:t>
            </a:r>
          </a:p>
          <a:p>
            <a:pPr marL="400050" lvl="1" indent="0">
              <a:buNone/>
            </a:pPr>
            <a:r>
              <a:rPr lang="en-US" sz="2000" b="1" dirty="0" smtClean="0">
                <a:solidFill>
                  <a:srgbClr val="C6D9F1"/>
                </a:solidFill>
              </a:rPr>
              <a:t>			</a:t>
            </a:r>
            <a:r>
              <a:rPr lang="en-US" b="1" dirty="0" smtClean="0">
                <a:solidFill>
                  <a:srgbClr val="8EB4E3"/>
                </a:solidFill>
              </a:rPr>
              <a:t>ΔV = </a:t>
            </a:r>
            <a:r>
              <a:rPr lang="en-US" b="1" dirty="0">
                <a:solidFill>
                  <a:srgbClr val="8EB4E3"/>
                </a:solidFill>
              </a:rPr>
              <a:t>Q</a:t>
            </a:r>
            <a:r>
              <a:rPr lang="en-US" b="1" baseline="-25000" dirty="0">
                <a:solidFill>
                  <a:srgbClr val="8EB4E3"/>
                </a:solidFill>
              </a:rPr>
              <a:t>0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r>
              <a:rPr lang="en-US" b="1" dirty="0" smtClean="0">
                <a:solidFill>
                  <a:srgbClr val="8EB4E3"/>
                </a:solidFill>
              </a:rPr>
              <a:t>/</a:t>
            </a:r>
            <a:r>
              <a:rPr lang="en-US" b="1" dirty="0">
                <a:solidFill>
                  <a:srgbClr val="8EB4E3"/>
                </a:solidFill>
              </a:rPr>
              <a:t>C</a:t>
            </a:r>
            <a:r>
              <a:rPr lang="en-US" b="1" baseline="-25000" dirty="0">
                <a:solidFill>
                  <a:srgbClr val="8EB4E3"/>
                </a:solidFill>
              </a:rPr>
              <a:t>tube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endParaRPr lang="en-US" sz="2000" b="1" dirty="0">
              <a:solidFill>
                <a:srgbClr val="8EB4E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60417" y="4054488"/>
            <a:ext cx="510170" cy="0"/>
          </a:xfrm>
          <a:prstGeom prst="line">
            <a:avLst/>
          </a:prstGeom>
          <a:ln w="444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36638" y="2540817"/>
            <a:ext cx="2867752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30" y="5694"/>
            <a:ext cx="8229600" cy="1143000"/>
          </a:xfrm>
        </p:spPr>
        <p:txBody>
          <a:bodyPr/>
          <a:lstStyle/>
          <a:p>
            <a:r>
              <a:rPr lang="en-US" dirty="0" smtClean="0"/>
              <a:t>Charge distribution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071" y="156497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circuit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 rot="5400000">
            <a:off x="3754618" y="764404"/>
            <a:ext cx="491037" cy="3548862"/>
          </a:xfrm>
          <a:prstGeom prst="ca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 bwMode="auto">
          <a:xfrm rot="16200000">
            <a:off x="7230378" y="2931394"/>
            <a:ext cx="222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H="1" flipV="1">
            <a:off x="7164497" y="2892500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10800000" flipH="1">
            <a:off x="7164497" y="2846463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flipH="1" flipV="1">
            <a:off x="7166084" y="28067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10800000" flipH="1">
            <a:off x="7166084" y="2754388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flipH="1" flipV="1">
            <a:off x="7242284" y="2730575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7242284" y="2528647"/>
            <a:ext cx="0" cy="206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 flipH="1" flipV="1">
            <a:off x="6389566" y="2538714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6432429" y="2538714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>
            <a:off x="6516216" y="2537921"/>
            <a:ext cx="10641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10800000" flipH="1" flipV="1">
            <a:off x="6636596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flipH="1">
            <a:off x="6712796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6712797" y="2528647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10800000" flipH="1" flipV="1">
            <a:off x="6636597" y="2767378"/>
            <a:ext cx="150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 rot="10800000" flipH="1" flipV="1">
            <a:off x="6635009" y="2843579"/>
            <a:ext cx="1539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9"/>
          <p:cNvGrpSpPr>
            <a:grpSpLocks/>
          </p:cNvGrpSpPr>
          <p:nvPr/>
        </p:nvGrpSpPr>
        <p:grpSpPr bwMode="auto">
          <a:xfrm rot="5400000">
            <a:off x="695508" y="2578941"/>
            <a:ext cx="533401" cy="457200"/>
            <a:chOff x="2057400" y="1600995"/>
            <a:chExt cx="533401" cy="4572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057400" y="1828008"/>
              <a:ext cx="2286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2057401" y="1828007"/>
              <a:ext cx="4572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 flipH="1" flipV="1">
              <a:off x="2286001" y="1828006"/>
              <a:ext cx="1524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62201" y="1828007"/>
              <a:ext cx="2286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 bwMode="auto">
          <a:xfrm flipH="1">
            <a:off x="1410684" y="2540250"/>
            <a:ext cx="2457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16200000" flipH="1" flipV="1">
            <a:off x="1355915" y="2571206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5400000" flipH="1">
            <a:off x="1282890" y="2521994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16200000" flipH="1" flipV="1">
            <a:off x="1245583" y="25243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5400000" flipH="1">
            <a:off x="1192402" y="2521994"/>
            <a:ext cx="152400" cy="46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16200000" flipH="1" flipV="1">
            <a:off x="1195577" y="2495007"/>
            <a:ext cx="76200" cy="23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962208" y="2541838"/>
            <a:ext cx="262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3"/>
            <a:endCxn id="102" idx="2"/>
          </p:cNvCxnSpPr>
          <p:nvPr/>
        </p:nvCxnSpPr>
        <p:spPr bwMode="auto">
          <a:xfrm flipH="1">
            <a:off x="2038243" y="2538836"/>
            <a:ext cx="187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16200000" flipH="1" flipV="1">
            <a:off x="1783584" y="2571206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 flipH="1">
            <a:off x="1710559" y="2521994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6200000" flipH="1" flipV="1">
            <a:off x="1673252" y="25243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 flipH="1">
            <a:off x="1620071" y="2521994"/>
            <a:ext cx="152400" cy="46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16200000" flipH="1" flipV="1">
            <a:off x="1623246" y="2495007"/>
            <a:ext cx="76200" cy="23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0800000">
            <a:off x="1631977" y="2540250"/>
            <a:ext cx="22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flipV="1">
            <a:off x="1531305" y="2826641"/>
            <a:ext cx="0" cy="242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flipH="1" flipV="1">
            <a:off x="1455106" y="2820287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H="1" flipV="1">
            <a:off x="1456693" y="2775837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V="1">
            <a:off x="1531305" y="2558644"/>
            <a:ext cx="0" cy="215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506697" y="2517231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 bwMode="auto">
          <a:xfrm flipH="1">
            <a:off x="950317" y="3068400"/>
            <a:ext cx="13414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flipV="1">
            <a:off x="2286523" y="2781147"/>
            <a:ext cx="0" cy="287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1508286" y="304593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 bwMode="auto">
          <a:xfrm rot="10800000" flipH="1">
            <a:off x="6894879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flipH="1" flipV="1">
            <a:off x="6971079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0800000" flipH="1">
            <a:off x="6894880" y="2841992"/>
            <a:ext cx="150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0800000" flipH="1">
            <a:off x="6893292" y="2765791"/>
            <a:ext cx="1539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V="1">
            <a:off x="6969492" y="2528647"/>
            <a:ext cx="0" cy="2435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208"/>
          <p:cNvGrpSpPr>
            <a:grpSpLocks/>
          </p:cNvGrpSpPr>
          <p:nvPr/>
        </p:nvGrpSpPr>
        <p:grpSpPr bwMode="auto">
          <a:xfrm>
            <a:off x="1299558" y="3091971"/>
            <a:ext cx="457200" cy="230187"/>
            <a:chOff x="304800" y="1600994"/>
            <a:chExt cx="457200" cy="229394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304800" y="1676931"/>
              <a:ext cx="4572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57200" y="1828806"/>
              <a:ext cx="153988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495432" y="1637375"/>
              <a:ext cx="7593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81000" y="1752869"/>
              <a:ext cx="3048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Oval 94"/>
          <p:cNvSpPr/>
          <p:nvPr/>
        </p:nvSpPr>
        <p:spPr>
          <a:xfrm>
            <a:off x="7219453" y="2515153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279249" y="2622527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1002329" y="2154816"/>
            <a:ext cx="53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MΩ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467071" y="2163299"/>
            <a:ext cx="60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MΩ</a:t>
            </a:r>
            <a:endParaRPr lang="en-US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584888" y="2634566"/>
            <a:ext cx="449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nF</a:t>
            </a:r>
            <a:endParaRPr lang="en-US" sz="1200" dirty="0"/>
          </a:p>
        </p:txBody>
      </p:sp>
      <p:sp>
        <p:nvSpPr>
          <p:cNvPr id="102" name="Oval 101"/>
          <p:cNvSpPr/>
          <p:nvPr/>
        </p:nvSpPr>
        <p:spPr>
          <a:xfrm>
            <a:off x="2038243" y="2515817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8" name="Straight Connector 107"/>
          <p:cNvCxnSpPr/>
          <p:nvPr/>
        </p:nvCxnSpPr>
        <p:spPr bwMode="auto">
          <a:xfrm>
            <a:off x="6712797" y="2851225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>
            <a:off x="6971079" y="2851225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flipV="1">
            <a:off x="7242284" y="2917263"/>
            <a:ext cx="0" cy="187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 bwMode="auto">
          <a:xfrm>
            <a:off x="6712796" y="3094807"/>
            <a:ext cx="8622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6946473" y="2515947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6689521" y="2517196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7219453" y="307210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6949648" y="3071739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6689965" y="3066672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24" name="Group 208"/>
          <p:cNvGrpSpPr>
            <a:grpSpLocks/>
          </p:cNvGrpSpPr>
          <p:nvPr/>
        </p:nvGrpSpPr>
        <p:grpSpPr bwMode="auto">
          <a:xfrm>
            <a:off x="7325146" y="3104711"/>
            <a:ext cx="457200" cy="230187"/>
            <a:chOff x="304800" y="1600994"/>
            <a:chExt cx="457200" cy="229394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304800" y="1676931"/>
              <a:ext cx="4572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457200" y="1828806"/>
              <a:ext cx="153988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495432" y="1637375"/>
              <a:ext cx="7593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81000" y="1752869"/>
              <a:ext cx="3048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Oval 130"/>
          <p:cNvSpPr/>
          <p:nvPr/>
        </p:nvSpPr>
        <p:spPr>
          <a:xfrm>
            <a:off x="7557380" y="251369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Oval 131"/>
          <p:cNvSpPr/>
          <p:nvPr/>
        </p:nvSpPr>
        <p:spPr>
          <a:xfrm>
            <a:off x="6276952" y="2517019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6279648" y="2128628"/>
            <a:ext cx="449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nF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7292651" y="266877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330 Ω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730350" y="25093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</a:t>
            </a:r>
            <a:endParaRPr lang="en-US" sz="1200" dirty="0"/>
          </a:p>
        </p:txBody>
      </p:sp>
      <p:cxnSp>
        <p:nvCxnSpPr>
          <p:cNvPr id="96" name="Straight Connector 95"/>
          <p:cNvCxnSpPr/>
          <p:nvPr/>
        </p:nvCxnSpPr>
        <p:spPr bwMode="auto">
          <a:xfrm rot="5400000" flipH="1" flipV="1">
            <a:off x="5949423" y="2487372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 rot="16200000" flipH="1">
            <a:off x="5949423" y="2514360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5400000" flipH="1" flipV="1">
            <a:off x="5989905" y="2516741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16200000" flipH="1">
            <a:off x="6041498" y="2515947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5400000" flipH="1" flipV="1">
            <a:off x="6114523" y="2565159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>
            <a:off x="6174052" y="2538966"/>
            <a:ext cx="2807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>
            <a:off x="5714243" y="2538836"/>
            <a:ext cx="2702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5923267" y="206089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8095358" y="2540425"/>
            <a:ext cx="607772" cy="602988"/>
            <a:chOff x="7122156" y="2955431"/>
            <a:chExt cx="607772" cy="602988"/>
          </a:xfrm>
        </p:grpSpPr>
        <p:cxnSp>
          <p:nvCxnSpPr>
            <p:cNvPr id="137" name="Straight Connector 136"/>
            <p:cNvCxnSpPr/>
            <p:nvPr/>
          </p:nvCxnSpPr>
          <p:spPr bwMode="auto">
            <a:xfrm rot="16200000">
              <a:off x="7188037" y="3371672"/>
              <a:ext cx="222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flipH="1" flipV="1">
              <a:off x="7122156" y="3332778"/>
              <a:ext cx="76200" cy="23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0800000" flipH="1">
              <a:off x="7122156" y="3286741"/>
              <a:ext cx="152400" cy="46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flipH="1" flipV="1">
              <a:off x="7123743" y="3247053"/>
              <a:ext cx="152400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10800000" flipH="1">
              <a:off x="7123743" y="3194666"/>
              <a:ext cx="152400" cy="46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flipH="1" flipV="1">
              <a:off x="7199943" y="3170853"/>
              <a:ext cx="76200" cy="23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flipV="1">
              <a:off x="7199943" y="2968925"/>
              <a:ext cx="0" cy="2066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7177112" y="2955431"/>
              <a:ext cx="46038" cy="4603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45" name="Straight Connector 144"/>
            <p:cNvCxnSpPr/>
            <p:nvPr/>
          </p:nvCxnSpPr>
          <p:spPr bwMode="auto">
            <a:xfrm flipV="1">
              <a:off x="7199943" y="3357541"/>
              <a:ext cx="0" cy="187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7177112" y="3512382"/>
              <a:ext cx="46038" cy="4603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7250310" y="3109054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r>
                <a:rPr lang="en-US" sz="1200" dirty="0" smtClean="0"/>
                <a:t>0 Ω</a:t>
              </a:r>
              <a:endParaRPr lang="en-US" sz="1200" dirty="0"/>
            </a:p>
          </p:txBody>
        </p:sp>
      </p:grpSp>
      <p:sp>
        <p:nvSpPr>
          <p:cNvPr id="149" name="Oval 148"/>
          <p:cNvSpPr/>
          <p:nvPr/>
        </p:nvSpPr>
        <p:spPr>
          <a:xfrm>
            <a:off x="8150544" y="3097376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Oval 155"/>
          <p:cNvSpPr/>
          <p:nvPr/>
        </p:nvSpPr>
        <p:spPr>
          <a:xfrm>
            <a:off x="7534361" y="307137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75786" y="3676379"/>
            <a:ext cx="85392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Impedance mismatch:     ΔV</a:t>
            </a:r>
            <a:r>
              <a:rPr lang="en-US" baseline="-25000" dirty="0" smtClean="0"/>
              <a:t>reflect</a:t>
            </a:r>
            <a:r>
              <a:rPr lang="en-US" dirty="0" smtClean="0"/>
              <a:t> = (Z−330)/(330+Z)</a:t>
            </a:r>
            <a:r>
              <a:rPr lang="en-US" dirty="0"/>
              <a:t> × ΔV </a:t>
            </a:r>
            <a:r>
              <a:rPr lang="en-US" dirty="0" smtClean="0"/>
              <a:t> 	    ΔV</a:t>
            </a:r>
            <a:r>
              <a:rPr lang="en-US" baseline="-25000" dirty="0" smtClean="0"/>
              <a:t>transmit</a:t>
            </a:r>
            <a:r>
              <a:rPr lang="en-US" dirty="0" smtClean="0"/>
              <a:t> = 660/(330+Z)</a:t>
            </a:r>
            <a:r>
              <a:rPr lang="en-US" dirty="0"/>
              <a:t> × ΔV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Current divider:		   ΔV' = 330/(330+50) × ΔV</a:t>
            </a:r>
            <a:r>
              <a:rPr lang="en-US" baseline="-25000" dirty="0" smtClean="0"/>
              <a:t>transmit </a:t>
            </a:r>
            <a:r>
              <a:rPr lang="en-US" dirty="0" smtClean="0"/>
              <a:t>= 0.87 </a:t>
            </a:r>
            <a:r>
              <a:rPr lang="en-US" dirty="0"/>
              <a:t>× </a:t>
            </a:r>
            <a:r>
              <a:rPr lang="en-US" dirty="0" smtClean="0"/>
              <a:t>ΔV</a:t>
            </a:r>
            <a:r>
              <a:rPr lang="en-US" baseline="-25000" dirty="0" smtClean="0"/>
              <a:t>transmit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combined result:	    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ΔV' = 330/(330+50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>
                <a:solidFill>
                  <a:srgbClr val="FFFF00"/>
                </a:solidFill>
              </a:rPr>
              <a:t>× </a:t>
            </a:r>
            <a:r>
              <a:rPr lang="en-US" sz="2400" dirty="0" smtClean="0">
                <a:solidFill>
                  <a:srgbClr val="FFFF00"/>
                </a:solidFill>
              </a:rPr>
              <a:t>660/</a:t>
            </a:r>
            <a:r>
              <a:rPr lang="en-US" sz="2400" dirty="0">
                <a:solidFill>
                  <a:srgbClr val="FFFF00"/>
                </a:solidFill>
              </a:rPr>
              <a:t>(330+Z) × </a:t>
            </a:r>
            <a:r>
              <a:rPr lang="en-US" sz="2400" dirty="0" smtClean="0">
                <a:solidFill>
                  <a:srgbClr val="FFFF00"/>
                </a:solidFill>
              </a:rPr>
              <a:t>Q</a:t>
            </a:r>
            <a:r>
              <a:rPr lang="en-US" sz="2400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dirty="0" smtClean="0">
                <a:solidFill>
                  <a:srgbClr val="FFFF00"/>
                </a:solidFill>
              </a:rPr>
              <a:t>/C</a:t>
            </a:r>
            <a:r>
              <a:rPr lang="en-US" sz="2400" baseline="-25000" dirty="0" smtClean="0">
                <a:solidFill>
                  <a:srgbClr val="FFFF00"/>
                </a:solidFill>
              </a:rPr>
              <a:t>tube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2" name="Rectangle 71"/>
          <p:cNvSpPr/>
          <p:nvPr/>
        </p:nvSpPr>
        <p:spPr>
          <a:xfrm>
            <a:off x="2052855" y="2119150"/>
            <a:ext cx="4243053" cy="844278"/>
          </a:xfrm>
          <a:prstGeom prst="rect">
            <a:avLst/>
          </a:prstGeom>
          <a:noFill/>
          <a:ln>
            <a:solidFill>
              <a:schemeClr val="tx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4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71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EB4E3"/>
                </a:solidFill>
              </a:rPr>
              <a:t>A few numbers</a:t>
            </a:r>
            <a:endParaRPr lang="en-US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851247"/>
              </p:ext>
            </p:extLst>
          </p:nvPr>
        </p:nvGraphicFramePr>
        <p:xfrm>
          <a:off x="200616" y="958800"/>
          <a:ext cx="8686799" cy="382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337"/>
                <a:gridCol w="687403"/>
                <a:gridCol w="793768"/>
                <a:gridCol w="751991"/>
                <a:gridCol w="1027721"/>
                <a:gridCol w="1067859"/>
                <a:gridCol w="868680"/>
                <a:gridCol w="778984"/>
                <a:gridCol w="835545"/>
                <a:gridCol w="9915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1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R</a:t>
                      </a:r>
                      <a:endParaRPr lang="en-US" sz="20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2×r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w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C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C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tube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EB4E3"/>
                          </a:solidFill>
                        </a:rPr>
                        <a:t>Z</a:t>
                      </a:r>
                      <a:endParaRPr lang="en-US" sz="2000" b="1" baseline="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ΔV 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(10</a:t>
                      </a:r>
                      <a:r>
                        <a:rPr lang="en-US" sz="1200" b="1" baseline="30000" dirty="0" smtClean="0">
                          <a:solidFill>
                            <a:srgbClr val="8EB4E3"/>
                          </a:solidFill>
                        </a:rPr>
                        <a:t>5</a:t>
                      </a:r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 gain)</a:t>
                      </a:r>
                      <a:endParaRPr lang="en-US" sz="1200" b="1" baseline="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ΔV'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(10</a:t>
                      </a:r>
                      <a:r>
                        <a:rPr lang="en-US" sz="1200" b="1" baseline="30000" dirty="0" smtClean="0">
                          <a:solidFill>
                            <a:srgbClr val="8EB4E3"/>
                          </a:solidFill>
                        </a:rPr>
                        <a:t>5</a:t>
                      </a:r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 gain)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8.37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1.34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3.35pF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400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4.78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3.75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8.91 </a:t>
                      </a:r>
                      <a:r>
                        <a:rPr lang="en-US" sz="1400" baseline="0" dirty="0" smtClean="0"/>
                        <a:t>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1.26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3.56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376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4.49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3.65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5 - 7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9.33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1.20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3.73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359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4.29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3.57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9 -</a:t>
                      </a:r>
                      <a:r>
                        <a:rPr lang="en-US" sz="1400" baseline="0" dirty="0" smtClean="0"/>
                        <a:t> 11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9.69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1.15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3.88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4.12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3.50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8.22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1.36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2.47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407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6.48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5.04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8.50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1.32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2.55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6.27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4.96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9.15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1.22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2.75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365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5.82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4.80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7.96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0.94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2.39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6.69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5.02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8.54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0.85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2.56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315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6.25</a:t>
                      </a:r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5.30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2241" y="5256795"/>
            <a:ext cx="84803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EB4E3"/>
                </a:solidFill>
              </a:rPr>
              <a:t>ΔV (10</a:t>
            </a:r>
            <a:r>
              <a:rPr lang="en-US" sz="2400" b="1" baseline="30000" dirty="0">
                <a:solidFill>
                  <a:srgbClr val="8EB4E3"/>
                </a:solidFill>
              </a:rPr>
              <a:t>5</a:t>
            </a:r>
            <a:r>
              <a:rPr lang="en-US" sz="2400" b="1" dirty="0">
                <a:solidFill>
                  <a:srgbClr val="8EB4E3"/>
                </a:solidFill>
              </a:rPr>
              <a:t> gain</a:t>
            </a:r>
            <a:r>
              <a:rPr lang="en-US" sz="2400" b="1" dirty="0" smtClean="0">
                <a:solidFill>
                  <a:srgbClr val="8EB4E3"/>
                </a:solidFill>
              </a:rPr>
              <a:t>) = single electron pulse height for an </a:t>
            </a:r>
            <a:r>
              <a:rPr lang="en-US" sz="2400" b="1" dirty="0" smtClean="0">
                <a:solidFill>
                  <a:srgbClr val="FFFF00"/>
                </a:solidFill>
              </a:rPr>
              <a:t>HV</a:t>
            </a:r>
            <a:r>
              <a:rPr lang="en-US" sz="2400" b="1" dirty="0" smtClean="0">
                <a:solidFill>
                  <a:srgbClr val="8EB4E3"/>
                </a:solidFill>
              </a:rPr>
              <a:t> producing a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reduced electric field: E/P</a:t>
            </a:r>
            <a:r>
              <a:rPr lang="en-US" sz="2400" b="1" dirty="0" smtClean="0">
                <a:solidFill>
                  <a:srgbClr val="8EB4E3"/>
                </a:solidFill>
              </a:rPr>
              <a:t>, corresponding to a gas gain of </a:t>
            </a:r>
            <a:r>
              <a:rPr lang="en-US" sz="2400" b="1" dirty="0">
                <a:solidFill>
                  <a:srgbClr val="8EB4E3"/>
                </a:solidFill>
              </a:rPr>
              <a:t>10</a:t>
            </a:r>
            <a:r>
              <a:rPr lang="en-US" sz="2400" b="1" baseline="30000" dirty="0">
                <a:solidFill>
                  <a:srgbClr val="8EB4E3"/>
                </a:solidFill>
              </a:rPr>
              <a:t>5</a:t>
            </a:r>
            <a:r>
              <a:rPr lang="en-US" sz="2400" b="1" dirty="0">
                <a:solidFill>
                  <a:srgbClr val="8EB4E3"/>
                </a:solidFill>
              </a:rPr>
              <a:t> </a:t>
            </a:r>
            <a:endParaRPr lang="en-US" sz="2400" b="1" dirty="0" smtClean="0">
              <a:solidFill>
                <a:srgbClr val="8EB4E3"/>
              </a:solidFill>
            </a:endParaRPr>
          </a:p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38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5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Determining HV (10</a:t>
            </a:r>
            <a:r>
              <a:rPr lang="en-US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gain)</a:t>
            </a:r>
            <a:endParaRPr lang="en-U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72228" y="1474368"/>
            <a:ext cx="5637241" cy="4586730"/>
            <a:chOff x="4183404" y="1866606"/>
            <a:chExt cx="4874749" cy="3966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3404" y="1866606"/>
              <a:ext cx="4874749" cy="13587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3404" y="3238188"/>
              <a:ext cx="4874749" cy="1285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570" y="4541160"/>
              <a:ext cx="3252887" cy="129177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186" y="1511127"/>
            <a:ext cx="3412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EB4E3"/>
                </a:solidFill>
              </a:rPr>
              <a:t>Garfield</a:t>
            </a:r>
            <a:r>
              <a:rPr lang="en-US" sz="2400" dirty="0" smtClean="0">
                <a:solidFill>
                  <a:srgbClr val="8EB4E3"/>
                </a:solidFill>
              </a:rPr>
              <a:t> </a:t>
            </a:r>
            <a:r>
              <a:rPr lang="en-US" sz="2400" dirty="0" smtClean="0"/>
              <a:t>run on different </a:t>
            </a:r>
          </a:p>
          <a:p>
            <a:pPr algn="ctr"/>
            <a:r>
              <a:rPr lang="en-US" sz="2400" dirty="0" smtClean="0"/>
              <a:t>configurations by Shuiting</a:t>
            </a:r>
          </a:p>
          <a:p>
            <a:pPr algn="ctr"/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8EB4E3"/>
                </a:solidFill>
              </a:rPr>
              <a:t>P = 760 torr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8EB4E3"/>
                </a:solidFill>
              </a:rPr>
              <a:t>T = 20°C</a:t>
            </a:r>
          </a:p>
          <a:p>
            <a:pPr algn="ctr"/>
            <a:r>
              <a:rPr lang="en-US" sz="2400" dirty="0" smtClean="0"/>
              <a:t>|</a:t>
            </a:r>
            <a:endParaRPr lang="en-US" sz="2400" dirty="0"/>
          </a:p>
          <a:p>
            <a:pPr algn="ctr"/>
            <a:r>
              <a:rPr lang="en-US" sz="2400" dirty="0" smtClean="0"/>
              <a:t>renormalized for </a:t>
            </a:r>
          </a:p>
          <a:p>
            <a:pPr algn="ctr"/>
            <a:r>
              <a:rPr lang="en-US" sz="2400" dirty="0" smtClean="0">
                <a:solidFill>
                  <a:srgbClr val="8EB4E3"/>
                </a:solidFill>
              </a:rPr>
              <a:t>P = 725 torr</a:t>
            </a:r>
            <a:r>
              <a:rPr lang="en-US" sz="2400" dirty="0">
                <a:solidFill>
                  <a:srgbClr val="8EB4E3"/>
                </a:solidFill>
              </a:rPr>
              <a:t> </a:t>
            </a:r>
            <a:r>
              <a:rPr lang="en-US" sz="2400" dirty="0" smtClean="0"/>
              <a:t>and                 extrapolated for</a:t>
            </a:r>
          </a:p>
          <a:p>
            <a:pPr algn="ctr"/>
            <a:r>
              <a:rPr lang="en-US" sz="2400" dirty="0" smtClean="0">
                <a:solidFill>
                  <a:srgbClr val="8EB4E3"/>
                </a:solidFill>
              </a:rPr>
              <a:t>10 and 40 μm </a:t>
            </a:r>
            <a:r>
              <a:rPr lang="en-US" sz="2400" dirty="0" smtClean="0"/>
              <a:t>wires</a:t>
            </a:r>
          </a:p>
          <a:p>
            <a:pPr algn="ctr"/>
            <a:r>
              <a:rPr lang="en-US" sz="2400" dirty="0" smtClean="0"/>
              <a:t>|</a:t>
            </a:r>
            <a:endParaRPr lang="en-US" sz="2400" dirty="0"/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and readjusted by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observing average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maximum pulse height</a:t>
            </a:r>
          </a:p>
        </p:txBody>
      </p:sp>
    </p:spTree>
    <p:extLst>
      <p:ext uri="{BB962C8B-B14F-4D97-AF65-F5344CB8AC3E}">
        <p14:creationId xmlns:p14="http://schemas.microsoft.com/office/powerpoint/2010/main" val="313917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EB4E3"/>
                </a:solidFill>
              </a:rPr>
              <a:t>HV table (He/iC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4</a:t>
            </a:r>
            <a:r>
              <a:rPr lang="en-US" sz="4000" b="1" dirty="0" smtClean="0">
                <a:solidFill>
                  <a:srgbClr val="8EB4E3"/>
                </a:solidFill>
              </a:rPr>
              <a:t>H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10</a:t>
            </a:r>
            <a:r>
              <a:rPr lang="en-US" sz="4000" b="1" dirty="0" smtClean="0">
                <a:solidFill>
                  <a:srgbClr val="8EB4E3"/>
                </a:solidFill>
              </a:rPr>
              <a:t> = 90/10, P = 725 torr)</a:t>
            </a:r>
            <a:endParaRPr lang="en-US" sz="4000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88771"/>
              </p:ext>
            </p:extLst>
          </p:nvPr>
        </p:nvGraphicFramePr>
        <p:xfrm>
          <a:off x="599567" y="1821331"/>
          <a:ext cx="3301740" cy="4343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72"/>
                <a:gridCol w="1035888"/>
                <a:gridCol w="1100580"/>
              </a:tblGrid>
              <a:tr h="6413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2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5 - 7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9 -</a:t>
                      </a:r>
                      <a:r>
                        <a:rPr lang="en-US" sz="1800" baseline="0" dirty="0" smtClean="0"/>
                        <a:t> 11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037" y="1368548"/>
            <a:ext cx="30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1</a:t>
            </a:r>
            <a:r>
              <a:rPr lang="en-US" sz="2000" b="1" baseline="30000" dirty="0">
                <a:solidFill>
                  <a:srgbClr val="8EB4E3"/>
                </a:solidFill>
              </a:rPr>
              <a:t>st</a:t>
            </a:r>
            <a:r>
              <a:rPr lang="en-US" sz="2000" b="1" dirty="0">
                <a:solidFill>
                  <a:srgbClr val="8EB4E3"/>
                </a:solidFill>
              </a:rPr>
              <a:t> attempt (from Garfield)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070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EB4E3"/>
                </a:solidFill>
              </a:rPr>
              <a:t>HV table (He/iC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4</a:t>
            </a:r>
            <a:r>
              <a:rPr lang="en-US" sz="4000" b="1" dirty="0" smtClean="0">
                <a:solidFill>
                  <a:srgbClr val="8EB4E3"/>
                </a:solidFill>
              </a:rPr>
              <a:t>H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10</a:t>
            </a:r>
            <a:r>
              <a:rPr lang="en-US" sz="4000" b="1" dirty="0" smtClean="0">
                <a:solidFill>
                  <a:srgbClr val="8EB4E3"/>
                </a:solidFill>
              </a:rPr>
              <a:t> = 90/10, P = 725 torr)</a:t>
            </a:r>
            <a:endParaRPr lang="en-US" sz="4000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65055"/>
              </p:ext>
            </p:extLst>
          </p:nvPr>
        </p:nvGraphicFramePr>
        <p:xfrm>
          <a:off x="599567" y="1821331"/>
          <a:ext cx="3301740" cy="4343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72"/>
                <a:gridCol w="1035888"/>
                <a:gridCol w="1100580"/>
              </a:tblGrid>
              <a:tr h="6413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2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5 - 7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9 -</a:t>
                      </a:r>
                      <a:r>
                        <a:rPr lang="en-US" sz="1800" baseline="0" dirty="0" smtClean="0"/>
                        <a:t> 11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75896"/>
              </p:ext>
            </p:extLst>
          </p:nvPr>
        </p:nvGraphicFramePr>
        <p:xfrm>
          <a:off x="4621386" y="1821330"/>
          <a:ext cx="3868586" cy="43255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1538"/>
                <a:gridCol w="1167220"/>
                <a:gridCol w="1159828"/>
              </a:tblGrid>
              <a:tr h="75084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actual gas gain (ΔV')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 – 30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1.47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 – 10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1.29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 – 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1.31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 + 10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1.27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 + 25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1.57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 + 5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1.49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 + 50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1.92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 + 50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2.00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 + 45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1.73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037" y="1368548"/>
            <a:ext cx="30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1</a:t>
            </a:r>
            <a:r>
              <a:rPr lang="en-US" sz="2000" b="1" baseline="30000" dirty="0">
                <a:solidFill>
                  <a:srgbClr val="8EB4E3"/>
                </a:solidFill>
              </a:rPr>
              <a:t>st</a:t>
            </a:r>
            <a:r>
              <a:rPr lang="en-US" sz="2000" b="1" dirty="0">
                <a:solidFill>
                  <a:srgbClr val="8EB4E3"/>
                </a:solidFill>
              </a:rPr>
              <a:t> attempt (from Garfield)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56829" y="1369205"/>
            <a:ext cx="402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2</a:t>
            </a:r>
            <a:r>
              <a:rPr lang="en-US" sz="2000" b="1" baseline="30000" dirty="0">
                <a:solidFill>
                  <a:srgbClr val="8EB4E3"/>
                </a:solidFill>
              </a:rPr>
              <a:t>nd</a:t>
            </a:r>
            <a:r>
              <a:rPr lang="en-US" sz="2000" b="1" dirty="0">
                <a:solidFill>
                  <a:srgbClr val="8EB4E3"/>
                </a:solidFill>
              </a:rPr>
              <a:t> attempt (corrections to Garfield)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007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99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maximum pulse height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04" y="2822602"/>
            <a:ext cx="4560036" cy="3666777"/>
            <a:chOff x="304801" y="2023268"/>
            <a:chExt cx="3453188" cy="2776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1" y="2023268"/>
              <a:ext cx="3453188" cy="2776748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711403" y="3361879"/>
              <a:ext cx="2916889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779906" y="2822603"/>
            <a:ext cx="4251394" cy="3666777"/>
            <a:chOff x="4827621" y="2023269"/>
            <a:chExt cx="3219462" cy="27767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621" y="2023269"/>
              <a:ext cx="3219462" cy="27767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27621" y="3058376"/>
              <a:ext cx="161306" cy="1666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10402" y="2594430"/>
              <a:ext cx="127343" cy="1666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4144" y="1063409"/>
            <a:ext cx="8627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Assume that the average maximum pulse height </a:t>
            </a:r>
            <a:r>
              <a:rPr lang="en-US" sz="2400" b="1" dirty="0" smtClean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single electron pulse height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and fit to a Landau distribution by taking into account the amplifier gain (see C. Caputo talk)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30" y="5070348"/>
            <a:ext cx="190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amplifier gain =10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6010" y="454328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maximum pulse height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4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57551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16356" y="1335592"/>
            <a:ext cx="2939699" cy="1015663"/>
            <a:chOff x="1289328" y="4364491"/>
            <a:chExt cx="2939699" cy="1015663"/>
          </a:xfrm>
        </p:grpSpPr>
        <p:sp>
          <p:nvSpPr>
            <p:cNvPr id="6" name="Oval 5"/>
            <p:cNvSpPr/>
            <p:nvPr/>
          </p:nvSpPr>
          <p:spPr>
            <a:xfrm>
              <a:off x="1294222" y="4660293"/>
              <a:ext cx="80488" cy="804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1542" y="4364491"/>
              <a:ext cx="2797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                   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red          10 μm wire (Mo)  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1 cm tube       </a:t>
              </a:r>
              <a:r>
                <a:rPr lang="en-US" sz="1200" b="1" dirty="0" smtClean="0">
                  <a:solidFill>
                    <a:srgbClr val="3366FF"/>
                  </a:solidFill>
                </a:rPr>
                <a:t>blue        15 </a:t>
              </a:r>
              <a:r>
                <a:rPr lang="en-US" sz="1200" b="1" dirty="0">
                  <a:solidFill>
                    <a:srgbClr val="3366FF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3366FF"/>
                  </a:solidFill>
                </a:rPr>
                <a:t>(Mo)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2 cm tube       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green      20 </a:t>
              </a:r>
              <a:r>
                <a:rPr lang="en-US" sz="1200" b="1" dirty="0">
                  <a:solidFill>
                    <a:srgbClr val="008000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(W)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3 cm tube       </a:t>
              </a:r>
              <a:r>
                <a:rPr lang="en-US" sz="1200" b="1" dirty="0" smtClean="0">
                  <a:solidFill>
                    <a:srgbClr val="FF6600"/>
                  </a:solidFill>
                </a:rPr>
                <a:t>orange    25 </a:t>
              </a:r>
              <a:r>
                <a:rPr lang="en-US" sz="1200" b="1" dirty="0">
                  <a:solidFill>
                    <a:srgbClr val="FF6600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FF6600"/>
                  </a:solidFill>
                </a:rPr>
                <a:t>(W)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                         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violet      40 </a:t>
              </a:r>
              <a:r>
                <a:rPr lang="en-US" sz="1200" b="1" dirty="0">
                  <a:solidFill>
                    <a:srgbClr val="FF00FF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(Al)</a:t>
              </a:r>
              <a:endParaRPr lang="en-US" sz="1200" b="1" dirty="0">
                <a:solidFill>
                  <a:srgbClr val="FF00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0606" y="4843522"/>
              <a:ext cx="72008" cy="72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1289328" y="5005982"/>
              <a:ext cx="96653" cy="83322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1454" y="1777028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 = 725±5 Torr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0839" y="1442388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He/iC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10</a:t>
            </a:r>
            <a:r>
              <a:rPr lang="en-US" sz="2000" b="1" dirty="0" smtClean="0">
                <a:solidFill>
                  <a:srgbClr val="000000"/>
                </a:solidFill>
              </a:rPr>
              <a:t> = 90/10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734" y="110383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749" y="171735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734" y="2438777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34" y="347035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811527" y="1260705"/>
            <a:ext cx="484232" cy="362335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58407" y="2351255"/>
            <a:ext cx="385357" cy="2820375"/>
          </a:xfrm>
          <a:prstGeom prst="line">
            <a:avLst/>
          </a:prstGeom>
          <a:ln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774496" y="2777331"/>
            <a:ext cx="362992" cy="2717646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196576" y="3492624"/>
            <a:ext cx="316370" cy="2108679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0341" y="2512071"/>
            <a:ext cx="432048" cy="2753044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13812" y="2670826"/>
            <a:ext cx="456112" cy="2930477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257505" y="2351255"/>
            <a:ext cx="456112" cy="2820375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703327" y="2390167"/>
            <a:ext cx="502111" cy="3104810"/>
          </a:xfrm>
          <a:prstGeom prst="line">
            <a:avLst/>
          </a:prstGeom>
          <a:ln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621423" y="2438777"/>
            <a:ext cx="502111" cy="3104810"/>
          </a:xfrm>
          <a:prstGeom prst="line">
            <a:avLst/>
          </a:prstGeom>
          <a:ln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03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test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3260" y="4040769"/>
            <a:ext cx="4799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Claudio CAPUTO		UC Louvain</a:t>
            </a:r>
            <a:endParaRPr lang="en-US" sz="1600" dirty="0"/>
          </a:p>
          <a:p>
            <a:r>
              <a:rPr lang="en-US" sz="1600" dirty="0"/>
              <a:t>Federica </a:t>
            </a:r>
            <a:r>
              <a:rPr lang="en-US" sz="1600" dirty="0" smtClean="0"/>
              <a:t>CUNA		INFN Lecce</a:t>
            </a:r>
            <a:endParaRPr lang="en-US" sz="1600" dirty="0"/>
          </a:p>
          <a:p>
            <a:r>
              <a:rPr lang="en-US" sz="1600" dirty="0"/>
              <a:t>Nicola DE </a:t>
            </a:r>
            <a:r>
              <a:rPr lang="en-US" sz="1600" dirty="0" smtClean="0"/>
              <a:t>FILIPPIS		INFN Bari</a:t>
            </a:r>
            <a:endParaRPr lang="en-US" sz="1600" dirty="0"/>
          </a:p>
          <a:p>
            <a:r>
              <a:rPr lang="en-US" sz="1600" dirty="0" smtClean="0"/>
              <a:t>Francesco GRANCAGNOLO	INFN Lecce</a:t>
            </a:r>
          </a:p>
          <a:p>
            <a:r>
              <a:rPr lang="en-US" sz="1600" dirty="0"/>
              <a:t>Matteo </a:t>
            </a:r>
            <a:r>
              <a:rPr lang="en-US" sz="1600" dirty="0" smtClean="0"/>
              <a:t>GRECO		INFN Lecce</a:t>
            </a:r>
            <a:endParaRPr lang="en-US" sz="1600" dirty="0"/>
          </a:p>
          <a:p>
            <a:r>
              <a:rPr lang="en-US" sz="1600" dirty="0"/>
              <a:t>Sergey </a:t>
            </a:r>
            <a:r>
              <a:rPr lang="en-US" sz="1600" dirty="0" smtClean="0"/>
              <a:t>GRIBANOV		BINP Novosibirsk</a:t>
            </a:r>
            <a:endParaRPr lang="en-US" sz="1600" dirty="0"/>
          </a:p>
          <a:p>
            <a:r>
              <a:rPr lang="en-US" sz="1600" dirty="0"/>
              <a:t>Kurtis </a:t>
            </a:r>
            <a:r>
              <a:rPr lang="en-US" sz="1600" dirty="0" smtClean="0"/>
              <a:t>JOHNSON		U of Florida</a:t>
            </a:r>
            <a:endParaRPr lang="en-US" sz="1600" dirty="0"/>
          </a:p>
          <a:p>
            <a:r>
              <a:rPr lang="en-US" sz="1600" dirty="0"/>
              <a:t>Sasha </a:t>
            </a:r>
            <a:r>
              <a:rPr lang="en-US" sz="1600" dirty="0" smtClean="0"/>
              <a:t>POPOV		BINP Novosibirsk</a:t>
            </a:r>
            <a:endParaRPr lang="en-US" sz="1600" dirty="0"/>
          </a:p>
          <a:p>
            <a:r>
              <a:rPr lang="en-US" sz="1600" dirty="0" smtClean="0"/>
              <a:t>Angela TALIERCIO		UC Louvain</a:t>
            </a:r>
          </a:p>
          <a:p>
            <a:r>
              <a:rPr lang="en-US" sz="1600" dirty="0" smtClean="0"/>
              <a:t>Shuiting XIN		IHEP Beijing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5827" y="863420"/>
            <a:ext cx="675120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Purpose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Demonstrate </a:t>
            </a:r>
            <a:r>
              <a:rPr lang="en-US" b="1" dirty="0">
                <a:solidFill>
                  <a:srgbClr val="FFFF00"/>
                </a:solidFill>
              </a:rPr>
              <a:t>the ability to count </a:t>
            </a:r>
            <a:r>
              <a:rPr lang="en-US" b="1" dirty="0" smtClean="0">
                <a:solidFill>
                  <a:srgbClr val="FFFF00"/>
                </a:solidFill>
              </a:rPr>
              <a:t>clusters at </a:t>
            </a:r>
            <a:r>
              <a:rPr lang="en-US" b="1" dirty="0">
                <a:solidFill>
                  <a:srgbClr val="FFFF00"/>
                </a:solidFill>
              </a:rPr>
              <a:t>a fixed βγ (e.g. muons at a fixed </a:t>
            </a:r>
            <a:r>
              <a:rPr lang="en-US" b="1" dirty="0" smtClean="0">
                <a:solidFill>
                  <a:srgbClr val="FFFF00"/>
                </a:solidFill>
              </a:rPr>
              <a:t>momentum – 165 GeV/c) by changing:                                                                                                 </a:t>
            </a:r>
            <a:r>
              <a:rPr lang="en-US" sz="1400" dirty="0" smtClean="0"/>
              <a:t>- the </a:t>
            </a:r>
            <a:r>
              <a:rPr lang="en-US" sz="1400" dirty="0"/>
              <a:t>cell size (1 – 3 cm</a:t>
            </a:r>
            <a:r>
              <a:rPr lang="en-US" sz="1400" dirty="0" smtClean="0"/>
              <a:t>)                                                                                                                                           - the </a:t>
            </a:r>
            <a:r>
              <a:rPr lang="en-US" sz="1400" dirty="0"/>
              <a:t>track angle </a:t>
            </a:r>
            <a:r>
              <a:rPr lang="en-US" sz="1400" dirty="0" smtClean="0"/>
              <a:t>(0° to 60°)                                                                                                                                     - the </a:t>
            </a:r>
            <a:r>
              <a:rPr lang="en-US" sz="1400" dirty="0"/>
              <a:t>gas mixture (90/10: 12 cl/cm, 80/20: 20 cl/</a:t>
            </a:r>
            <a:r>
              <a:rPr lang="en-US" sz="1400" dirty="0" smtClean="0"/>
              <a:t>cm, for m.i.p.)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Establish </a:t>
            </a:r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the limiting parameters for an efficient cluster 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counting:                     </a:t>
            </a:r>
            <a:r>
              <a:rPr lang="en-US" sz="1400" dirty="0" smtClean="0"/>
              <a:t>- cluster </a:t>
            </a:r>
            <a:r>
              <a:rPr lang="en-US" sz="1400" dirty="0"/>
              <a:t>density as a function of impact </a:t>
            </a:r>
            <a:r>
              <a:rPr lang="en-US" sz="1400" dirty="0" smtClean="0"/>
              <a:t>parameter                                                                                    - space </a:t>
            </a:r>
            <a:r>
              <a:rPr lang="en-US" sz="1400" dirty="0"/>
              <a:t>charge (by changing gas gain, sense wire diameter, track </a:t>
            </a:r>
            <a:r>
              <a:rPr lang="en-US" sz="1400" dirty="0" smtClean="0"/>
              <a:t>angle)                                                     - gas </a:t>
            </a:r>
            <a:r>
              <a:rPr lang="en-US" sz="1400" dirty="0"/>
              <a:t>gain </a:t>
            </a:r>
            <a:r>
              <a:rPr lang="en-US" sz="1400" dirty="0" smtClean="0"/>
              <a:t>stability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Train different cluster counting algorithms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322044" y="510819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1600" dirty="0" smtClean="0">
                <a:solidFill>
                  <a:srgbClr val="CCFFCC"/>
                </a:solidFill>
              </a:rPr>
              <a:t>SHIFTERS</a:t>
            </a:r>
            <a:endParaRPr lang="en-US" spc="1600" dirty="0">
              <a:solidFill>
                <a:srgbClr val="CCFFCC"/>
              </a:solidFill>
            </a:endParaRPr>
          </a:p>
        </p:txBody>
      </p:sp>
      <p:pic>
        <p:nvPicPr>
          <p:cNvPr id="10" name="Picture 9" descr="A computer on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E753A90D-3CB2-4BD5-BB2A-4F020EDF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789" y="3371072"/>
            <a:ext cx="2518170" cy="33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pic>
        <p:nvPicPr>
          <p:cNvPr id="8" name="Picture 7" descr="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" y="1150516"/>
            <a:ext cx="7609977" cy="5707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0256" y="4689136"/>
            <a:ext cx="932767" cy="338554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HV cable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937095" y="3856822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05468" y="4901857"/>
            <a:ext cx="949098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inlet gas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manifold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52970" y="4069543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0818" y="4735302"/>
            <a:ext cx="1027845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outlet gas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manifold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38320" y="3902988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74592" y="1169806"/>
            <a:ext cx="923049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HV distr.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box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6116233" y="1462194"/>
            <a:ext cx="1358359" cy="517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22942" y="6354378"/>
            <a:ext cx="530915" cy="338554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DRS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216" y="1162384"/>
            <a:ext cx="675986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signal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box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492202" y="1454772"/>
            <a:ext cx="1794686" cy="665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2262" y="5982144"/>
            <a:ext cx="1255171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signal cables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(40 cm)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899848" y="4901858"/>
            <a:ext cx="957506" cy="1080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44728" y="5894221"/>
            <a:ext cx="1070125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upstream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trigger tile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 flipV="1">
            <a:off x="5468257" y="5320078"/>
            <a:ext cx="676471" cy="8665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370071" y="3128415"/>
            <a:ext cx="1098186" cy="2191663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389643" y="1150516"/>
            <a:ext cx="1265491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downstream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trigger tile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655134" y="1454772"/>
            <a:ext cx="780301" cy="299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22" r="45" b="2597"/>
          <a:stretch/>
        </p:blipFill>
        <p:spPr>
          <a:xfrm>
            <a:off x="377865" y="2407229"/>
            <a:ext cx="8389379" cy="3288619"/>
          </a:xfrm>
        </p:spPr>
      </p:pic>
    </p:spTree>
    <p:extLst>
      <p:ext uri="{BB962C8B-B14F-4D97-AF65-F5344CB8AC3E}">
        <p14:creationId xmlns:p14="http://schemas.microsoft.com/office/powerpoint/2010/main" val="244832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760" y="1143000"/>
            <a:ext cx="8946867" cy="23389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Drift tubes schematics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03" r="-403"/>
          <a:stretch/>
        </p:blipFill>
        <p:spPr>
          <a:xfrm>
            <a:off x="73408" y="1550198"/>
            <a:ext cx="9023553" cy="4183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08" y="5911305"/>
            <a:ext cx="415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ube positioning reshuffled during the test</a:t>
            </a:r>
          </a:p>
          <a:p>
            <a:r>
              <a:rPr lang="en-US" dirty="0" smtClean="0"/>
              <a:t>Also, 1 cm tubes are 40 cm long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933" y="1179448"/>
            <a:ext cx="183953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red          10 μm wire (Mo) 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3366FF"/>
                </a:solidFill>
              </a:rPr>
              <a:t>blue        </a:t>
            </a:r>
            <a:r>
              <a:rPr lang="en-US" sz="1200" b="1" dirty="0" smtClean="0">
                <a:solidFill>
                  <a:srgbClr val="3366FF"/>
                </a:solidFill>
              </a:rPr>
              <a:t>15 </a:t>
            </a:r>
            <a:r>
              <a:rPr lang="en-US" sz="1200" b="1" dirty="0">
                <a:solidFill>
                  <a:srgbClr val="3366FF"/>
                </a:solidFill>
              </a:rPr>
              <a:t>μm wire </a:t>
            </a:r>
            <a:r>
              <a:rPr lang="en-US" sz="1200" b="1" dirty="0" smtClean="0">
                <a:solidFill>
                  <a:srgbClr val="3366FF"/>
                </a:solidFill>
              </a:rPr>
              <a:t>(Mo)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</a:rPr>
              <a:t>green      </a:t>
            </a:r>
            <a:r>
              <a:rPr lang="en-US" sz="1200" b="1" dirty="0" smtClean="0">
                <a:solidFill>
                  <a:srgbClr val="008000"/>
                </a:solidFill>
              </a:rPr>
              <a:t>20 </a:t>
            </a:r>
            <a:r>
              <a:rPr lang="en-US" sz="1200" b="1" dirty="0">
                <a:solidFill>
                  <a:srgbClr val="008000"/>
                </a:solidFill>
              </a:rPr>
              <a:t>μm wire </a:t>
            </a:r>
            <a:r>
              <a:rPr lang="en-US" sz="1200" b="1" dirty="0" smtClean="0">
                <a:solidFill>
                  <a:srgbClr val="008000"/>
                </a:solidFill>
              </a:rPr>
              <a:t>(W</a:t>
            </a:r>
            <a:r>
              <a:rPr lang="en-US" sz="1200" b="1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 smtClean="0">
                <a:solidFill>
                  <a:srgbClr val="FF6600"/>
                </a:solidFill>
              </a:rPr>
              <a:t>orange    </a:t>
            </a:r>
            <a:r>
              <a:rPr lang="en-US" sz="1200" b="1" dirty="0" smtClean="0">
                <a:solidFill>
                  <a:srgbClr val="FF6600"/>
                </a:solidFill>
              </a:rPr>
              <a:t>25 </a:t>
            </a:r>
            <a:r>
              <a:rPr lang="en-US" sz="1200" b="1" dirty="0">
                <a:solidFill>
                  <a:srgbClr val="FF6600"/>
                </a:solidFill>
              </a:rPr>
              <a:t>μm wire </a:t>
            </a:r>
            <a:r>
              <a:rPr lang="en-US" sz="1200" b="1" dirty="0" smtClean="0">
                <a:solidFill>
                  <a:srgbClr val="FF6600"/>
                </a:solidFill>
              </a:rPr>
              <a:t>(W</a:t>
            </a:r>
            <a:r>
              <a:rPr lang="en-US" sz="1200" b="1" dirty="0" smtClean="0">
                <a:solidFill>
                  <a:srgbClr val="FF6600"/>
                </a:solidFill>
              </a:rPr>
              <a:t>)         </a:t>
            </a:r>
            <a:r>
              <a:rPr lang="en-US" sz="1200" b="1" dirty="0" smtClean="0">
                <a:solidFill>
                  <a:schemeClr val="bg1"/>
                </a:solidFill>
              </a:rPr>
              <a:t>             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rgbClr val="FF00FF"/>
                </a:solidFill>
              </a:rPr>
              <a:t>violet      </a:t>
            </a:r>
            <a:r>
              <a:rPr lang="en-US" sz="1200" b="1" dirty="0" smtClean="0">
                <a:solidFill>
                  <a:srgbClr val="FF00FF"/>
                </a:solidFill>
              </a:rPr>
              <a:t>40 </a:t>
            </a:r>
            <a:r>
              <a:rPr lang="en-US" sz="1200" b="1" dirty="0">
                <a:solidFill>
                  <a:srgbClr val="FF00FF"/>
                </a:solidFill>
              </a:rPr>
              <a:t>μm wire </a:t>
            </a:r>
            <a:r>
              <a:rPr lang="en-US" sz="1200" b="1" dirty="0" smtClean="0">
                <a:solidFill>
                  <a:srgbClr val="FF00FF"/>
                </a:solidFill>
              </a:rPr>
              <a:t>(Al)</a:t>
            </a:r>
            <a:endParaRPr lang="en-US" sz="1200" b="1" dirty="0">
              <a:solidFill>
                <a:srgbClr val="FF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15567" y="2825790"/>
            <a:ext cx="97051" cy="9705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7987" y="2688195"/>
            <a:ext cx="97051" cy="9705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15567" y="3605581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2977" y="2568003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07987" y="3205394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12977" y="3339896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07987" y="3702632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12977" y="3075241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12977" y="2825790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12977" y="3605581"/>
            <a:ext cx="97051" cy="97051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12977" y="3854784"/>
            <a:ext cx="97051" cy="970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The Hardware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070912" y="1163643"/>
            <a:ext cx="3073088" cy="5628984"/>
            <a:chOff x="-207268" y="1154304"/>
            <a:chExt cx="3073088" cy="5628984"/>
          </a:xfrm>
        </p:grpSpPr>
        <p:sp>
          <p:nvSpPr>
            <p:cNvPr id="5" name="TextBox 4"/>
            <p:cNvSpPr txBox="1"/>
            <p:nvPr/>
          </p:nvSpPr>
          <p:spPr>
            <a:xfrm>
              <a:off x="244354" y="2724370"/>
              <a:ext cx="2461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portable gas system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43300" y="3063046"/>
              <a:ext cx="3009120" cy="3720242"/>
              <a:chOff x="-174695" y="1335717"/>
              <a:chExt cx="3878506" cy="4795083"/>
            </a:xfrm>
          </p:grpSpPr>
          <p:pic>
            <p:nvPicPr>
              <p:cNvPr id="6" name="Picture 5" descr="controller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74" b="10382"/>
              <a:stretch/>
            </p:blipFill>
            <p:spPr>
              <a:xfrm>
                <a:off x="-174695" y="4125267"/>
                <a:ext cx="3878506" cy="200553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74695" y="1335717"/>
                <a:ext cx="3878506" cy="2894650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7268" y="1576425"/>
              <a:ext cx="3073088" cy="10570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2567" y="1154304"/>
              <a:ext cx="157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HV system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53985" y="1150515"/>
            <a:ext cx="4316431" cy="5698144"/>
            <a:chOff x="2815588" y="1150516"/>
            <a:chExt cx="4316431" cy="56981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0029" y="4858239"/>
              <a:ext cx="2653895" cy="19904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8620" y="4858239"/>
              <a:ext cx="2653895" cy="19904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815588" y="4488907"/>
              <a:ext cx="4316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gain 10 - 1.7 GHz amplifier (Phillips 775)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027963" y="1576422"/>
              <a:ext cx="3785935" cy="28394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10467" y="1150516"/>
              <a:ext cx="1863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rotating table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150515"/>
            <a:ext cx="1995987" cy="5698146"/>
            <a:chOff x="7148012" y="1150516"/>
            <a:chExt cx="1995987" cy="56981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815348" y="1909088"/>
              <a:ext cx="2661316" cy="19959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6815348" y="4520010"/>
              <a:ext cx="2661316" cy="19959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93475" y="1150516"/>
              <a:ext cx="1559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drift tubes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70416" y="5451551"/>
            <a:ext cx="1377300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3366FF"/>
                </a:solidFill>
              </a:rPr>
              <a:t>The gas controllers</a:t>
            </a:r>
            <a:endParaRPr lang="en-US" sz="1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6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DAQ board: DRS4</a:t>
            </a:r>
            <a:endParaRPr lang="en-US" dirty="0"/>
          </a:p>
        </p:txBody>
      </p:sp>
      <p:pic>
        <p:nvPicPr>
          <p:cNvPr id="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0" t="47291" r="10"/>
          <a:stretch>
            <a:fillRect/>
          </a:stretch>
        </p:blipFill>
        <p:spPr>
          <a:xfrm>
            <a:off x="192930" y="1078719"/>
            <a:ext cx="3942028" cy="245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930" y="3658156"/>
            <a:ext cx="3942028" cy="2585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14003" r="15392"/>
          <a:stretch>
            <a:fillRect/>
          </a:stretch>
        </p:blipFill>
        <p:spPr>
          <a:xfrm rot="16200000">
            <a:off x="5347377" y="-11926"/>
            <a:ext cx="2455033" cy="463632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760409" y="3933635"/>
            <a:ext cx="36420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 channels data acquisition board</a:t>
            </a:r>
          </a:p>
          <a:p>
            <a:pPr algn="ctr"/>
            <a:r>
              <a:rPr lang="en-US" dirty="0" smtClean="0"/>
              <a:t>designed and used by the </a:t>
            </a:r>
          </a:p>
          <a:p>
            <a:pPr algn="ctr"/>
            <a:r>
              <a:rPr lang="en-US" dirty="0" smtClean="0"/>
              <a:t>MEG2 experiment at PSI</a:t>
            </a:r>
          </a:p>
          <a:p>
            <a:pPr algn="ctr"/>
            <a:r>
              <a:rPr lang="en-US" dirty="0" smtClean="0"/>
              <a:t>(μ </a:t>
            </a:r>
            <a:r>
              <a:rPr lang="en-US" dirty="0" smtClean="0">
                <a:sym typeface="Wingdings"/>
              </a:rPr>
              <a:t> e + γ)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see next presentation by G. Chiarello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7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94"/>
            <a:ext cx="8229600" cy="1143000"/>
          </a:xfrm>
        </p:spPr>
        <p:txBody>
          <a:bodyPr/>
          <a:lstStyle/>
          <a:p>
            <a:r>
              <a:rPr lang="en-US" dirty="0" smtClean="0"/>
              <a:t>Cosmic rays display</a:t>
            </a:r>
            <a:endParaRPr lang="en-US" dirty="0"/>
          </a:p>
        </p:txBody>
      </p:sp>
      <p:pic>
        <p:nvPicPr>
          <p:cNvPr id="4" name="IMG_313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36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Analysis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gas gain for the different (9) configurations and for different gas mixtures</a:t>
            </a:r>
          </a:p>
          <a:p>
            <a:r>
              <a:rPr lang="en-US" dirty="0" smtClean="0"/>
              <a:t>Study the space charge limitations for an efficient cluster collection</a:t>
            </a:r>
          </a:p>
          <a:p>
            <a:r>
              <a:rPr lang="en-US" dirty="0" smtClean="0"/>
              <a:t>Train different cluster counting algorithms by comparing to a well known method (</a:t>
            </a:r>
            <a:r>
              <a:rPr lang="en-US" dirty="0" err="1" smtClean="0"/>
              <a:t>PeakFit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Check Poisson nature of cluster counting (tube size, track angle, gas mixture)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0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4063</TotalTime>
  <Words>1074</Words>
  <Application>Microsoft Macintosh PowerPoint</Application>
  <PresentationFormat>On-screen Show (4:3)</PresentationFormat>
  <Paragraphs>324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Preliminary Considerations on the beam test</vt:lpstr>
      <vt:lpstr>The test</vt:lpstr>
      <vt:lpstr>The setup</vt:lpstr>
      <vt:lpstr>PowerPoint Presentation</vt:lpstr>
      <vt:lpstr>Drift tubes schematics</vt:lpstr>
      <vt:lpstr>The Hardware</vt:lpstr>
      <vt:lpstr>The DAQ board: DRS4</vt:lpstr>
      <vt:lpstr>Cosmic rays display</vt:lpstr>
      <vt:lpstr>Analysis plan</vt:lpstr>
      <vt:lpstr>Some considerations on gas gain</vt:lpstr>
      <vt:lpstr>Charge distribution</vt:lpstr>
      <vt:lpstr>A few numbers</vt:lpstr>
      <vt:lpstr>Determining HV (105 gain)</vt:lpstr>
      <vt:lpstr>HV table (He/iC4H10 = 90/10, P = 725 torr)</vt:lpstr>
      <vt:lpstr>HV table (He/iC4H10 = 90/10, P = 725 torr)</vt:lpstr>
      <vt:lpstr>Average maximum pulse height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Considerations on the beam test</dc:title>
  <dc:creator>Franco Grancagnolo</dc:creator>
  <cp:lastModifiedBy>Franco Grancagnolo</cp:lastModifiedBy>
  <cp:revision>93</cp:revision>
  <cp:lastPrinted>2021-11-23T17:41:55Z</cp:lastPrinted>
  <dcterms:created xsi:type="dcterms:W3CDTF">2021-11-20T17:39:22Z</dcterms:created>
  <dcterms:modified xsi:type="dcterms:W3CDTF">2021-11-24T16:44:31Z</dcterms:modified>
</cp:coreProperties>
</file>