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2" r:id="rId4"/>
    <p:sldId id="258" r:id="rId5"/>
    <p:sldId id="265" r:id="rId6"/>
    <p:sldId id="264" r:id="rId7"/>
    <p:sldId id="266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112" y="-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3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4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84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3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3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0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7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1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9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9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0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6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4981C-2FAB-48AE-9E34-A84825050A7A}" type="datetimeFigureOut">
              <a:rPr lang="en-US" smtClean="0"/>
              <a:t>25/11/21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F78E-65C3-422C-B253-39CEC603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3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BC72F-F2A9-408A-ABDD-435955AD2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188773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Peak finder algorithm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CC9361-F0DC-417F-8BE2-FDA7B4747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77773"/>
            <a:ext cx="9448800" cy="35122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Gianfranco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Tassielli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Federica Cuna</a:t>
            </a:r>
          </a:p>
        </p:txBody>
      </p:sp>
    </p:spTree>
    <p:extLst>
      <p:ext uri="{BB962C8B-B14F-4D97-AF65-F5344CB8AC3E}">
        <p14:creationId xmlns:p14="http://schemas.microsoft.com/office/powerpoint/2010/main" val="292561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FA8825-037E-404E-B7B9-613603847F3C}"/>
              </a:ext>
            </a:extLst>
          </p:cNvPr>
          <p:cNvSpPr txBox="1"/>
          <p:nvPr/>
        </p:nvSpPr>
        <p:spPr>
          <a:xfrm>
            <a:off x="370777" y="1544663"/>
            <a:ext cx="11081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identification of every single structure produced in the signal by the drifting electrons is not a simple task.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D83C11-602F-45B5-B453-EC269226504A}"/>
              </a:ext>
            </a:extLst>
          </p:cNvPr>
          <p:cNvSpPr txBox="1"/>
          <p:nvPr/>
        </p:nvSpPr>
        <p:spPr>
          <a:xfrm>
            <a:off x="370776" y="2413337"/>
            <a:ext cx="1108152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we have to elaborated a peak finding algorithm based on the following statements: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the rise and falling time of an elementary pulse are constant and depend only from the experimental set up. They need to be measured;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variance of the Gaussian noise,</a:t>
            </a:r>
            <a:r>
              <a:rPr lang="el-GR" sz="1600" dirty="0">
                <a:latin typeface="+mj-lt"/>
              </a:rPr>
              <a:t>σ</a:t>
            </a:r>
            <a:r>
              <a:rPr lang="it-IT" sz="1600" baseline="-25000" dirty="0">
                <a:latin typeface="+mj-lt"/>
              </a:rPr>
              <a:t>noise</a:t>
            </a:r>
            <a:r>
              <a:rPr lang="en-US" sz="1600" dirty="0"/>
              <a:t>, again function of the experimental set up can be measured in absence of signal, i.e. by using the digitized bins of the signal just before the trigger;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set of bins is a candidate peak if, over an interval equivalent to the rise time, it presents a rising pulse height larger than 6</a:t>
            </a:r>
            <a:r>
              <a:rPr lang="el-GR" sz="1600" dirty="0">
                <a:latin typeface="+mj-lt"/>
              </a:rPr>
              <a:t>σ</a:t>
            </a:r>
            <a:r>
              <a:rPr lang="it-IT" sz="1600" baseline="-25000" dirty="0">
                <a:latin typeface="+mj-lt"/>
              </a:rPr>
              <a:t>noise</a:t>
            </a:r>
            <a:r>
              <a:rPr lang="en-US" sz="1600" dirty="0"/>
              <a:t> with respect to the previous set of bins;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candidate peak is promoted if, over an interval equivalent to the falling time, it presents a falling pulse height larger than 6</a:t>
            </a:r>
            <a:r>
              <a:rPr lang="el-GR" sz="1600" dirty="0">
                <a:latin typeface="+mj-lt"/>
              </a:rPr>
              <a:t> σ</a:t>
            </a:r>
            <a:r>
              <a:rPr lang="it-IT" sz="1600" baseline="-25000" dirty="0">
                <a:latin typeface="+mj-lt"/>
              </a:rPr>
              <a:t>noise</a:t>
            </a:r>
            <a:r>
              <a:rPr lang="en-US" sz="1600" dirty="0"/>
              <a:t> with respect to the following set of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set of peaks is grouped into a cluster if their relative delays are consistent with the spread in the electron diffusion for their average drift distance;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sets of peaks are separated in different clusters if their average distance is consistent with the mean cluster separation for that particular impact parameter and their average drift distance</a:t>
            </a:r>
          </a:p>
        </p:txBody>
      </p:sp>
    </p:spTree>
    <p:extLst>
      <p:ext uri="{BB962C8B-B14F-4D97-AF65-F5344CB8AC3E}">
        <p14:creationId xmlns:p14="http://schemas.microsoft.com/office/powerpoint/2010/main" val="303095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85">
            <a:extLst>
              <a:ext uri="{FF2B5EF4-FFF2-40B4-BE49-F238E27FC236}">
                <a16:creationId xmlns:a16="http://schemas.microsoft.com/office/drawing/2014/main" xmlns="" id="{DEDE4032-4E23-4ADC-B3DC-B7B2EC34F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60" y="1376941"/>
            <a:ext cx="11720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60045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60045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60045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600450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600" dirty="0">
                <a:cs typeface="Arial" panose="020B0604020202020204" pitchFamily="34" charset="0"/>
              </a:rPr>
              <a:t>A simple peak finder algorithm has been implemented based on the first and second derivative of the digitized signal function f.</a:t>
            </a:r>
          </a:p>
          <a:p>
            <a:pPr algn="just" eaLnBrk="1" hangingPunct="1"/>
            <a:r>
              <a:rPr lang="en-US" altLang="en-US" sz="1600" dirty="0">
                <a:cs typeface="Arial" panose="020B0604020202020204" pitchFamily="34" charset="0"/>
              </a:rPr>
              <a:t>For each bin </a:t>
            </a:r>
            <a:r>
              <a:rPr lang="en-US" altLang="en-US" sz="1600" dirty="0" err="1">
                <a:cs typeface="Arial" panose="020B0604020202020204" pitchFamily="34" charset="0"/>
              </a:rPr>
              <a:t>i</a:t>
            </a:r>
            <a:r>
              <a:rPr lang="en-US" altLang="en-US" sz="1600" dirty="0">
                <a:cs typeface="Arial" panose="020B0604020202020204" pitchFamily="34" charset="0"/>
              </a:rPr>
              <a:t> is defined:</a:t>
            </a:r>
            <a:endParaRPr lang="en-US" altLang="en-US" sz="1600" b="1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D83B60-CF79-4DF7-9FFD-401FEC51B6B3}"/>
              </a:ext>
            </a:extLst>
          </p:cNvPr>
          <p:cNvSpPr txBox="1"/>
          <p:nvPr/>
        </p:nvSpPr>
        <p:spPr>
          <a:xfrm>
            <a:off x="4205868" y="634498"/>
            <a:ext cx="378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Cluster finder approach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3FCD2E04-907C-4112-8D3A-D51B31B49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68" y="2056578"/>
            <a:ext cx="2360966" cy="40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75254F11-F0A8-4A9C-9246-90C87AC65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56" y="2094433"/>
            <a:ext cx="2742694" cy="22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FABB73-A4C1-41F8-9CC9-CC217245BCE5}"/>
              </a:ext>
            </a:extLst>
          </p:cNvPr>
          <p:cNvSpPr txBox="1"/>
          <p:nvPr/>
        </p:nvSpPr>
        <p:spPr>
          <a:xfrm>
            <a:off x="166760" y="3077271"/>
            <a:ext cx="11720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peak (assumed to be an ionization electron) is found when </a:t>
            </a:r>
            <a:r>
              <a:rPr lang="en-US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Δf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f'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f"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 above a threshold level, defined according to the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r.m.s.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noise of the signal function 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f,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when the time difference with a contiguous peak is larger than the time bin resolution. </a:t>
            </a: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xmlns="" id="{2C1D5D2D-9D4C-452E-B44F-F01A47150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7" y="4271876"/>
            <a:ext cx="923817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3DF1BC-6243-40E0-BBF7-84A306D041FE}"/>
              </a:ext>
            </a:extLst>
          </p:cNvPr>
          <p:cNvSpPr txBox="1"/>
          <p:nvPr/>
        </p:nvSpPr>
        <p:spPr>
          <a:xfrm>
            <a:off x="2829420" y="3797684"/>
            <a:ext cx="3691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Simulated waveform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AAFF77D-7CCF-4A71-B0E4-7647337108A0}"/>
              </a:ext>
            </a:extLst>
          </p:cNvPr>
          <p:cNvSpPr txBox="1"/>
          <p:nvPr/>
        </p:nvSpPr>
        <p:spPr>
          <a:xfrm>
            <a:off x="166760" y="2617330"/>
            <a:ext cx="99211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 err="1">
                <a:cs typeface="Arial" panose="020B0604020202020204" pitchFamily="34" charset="0"/>
              </a:rPr>
              <a:t>Δb</a:t>
            </a:r>
            <a:r>
              <a:rPr lang="en-US" altLang="en-US" sz="1600" dirty="0">
                <a:cs typeface="Arial" panose="020B0604020202020204" pitchFamily="34" charset="0"/>
              </a:rPr>
              <a:t> being the number of bins (signal rise time) over which the average value of f is calculated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7CC3E6-F93E-49BA-8DC0-176ED20F5C50}"/>
              </a:ext>
            </a:extLst>
          </p:cNvPr>
          <p:cNvSpPr txBox="1"/>
          <p:nvPr/>
        </p:nvSpPr>
        <p:spPr>
          <a:xfrm>
            <a:off x="8932128" y="4514651"/>
            <a:ext cx="2765502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Cylindrical cell geometry</a:t>
            </a:r>
          </a:p>
          <a:p>
            <a:endParaRPr lang="en-US" sz="1600" dirty="0"/>
          </a:p>
          <a:p>
            <a:r>
              <a:rPr lang="en-US" sz="1600" dirty="0"/>
              <a:t>He-iC</a:t>
            </a:r>
            <a:r>
              <a:rPr lang="en-US" sz="1600" baseline="-25000" dirty="0"/>
              <a:t>4</a:t>
            </a:r>
            <a:r>
              <a:rPr lang="en-US" sz="1600" dirty="0"/>
              <a:t>H</a:t>
            </a:r>
            <a:r>
              <a:rPr lang="en-US" sz="1600" baseline="-25000" dirty="0"/>
              <a:t>10</a:t>
            </a:r>
          </a:p>
          <a:p>
            <a:endParaRPr lang="en-US" sz="1600" baseline="-25000" dirty="0"/>
          </a:p>
          <a:p>
            <a:r>
              <a:rPr lang="en-US" sz="1600" dirty="0"/>
              <a:t>Gas gain 4x10</a:t>
            </a:r>
            <a:r>
              <a:rPr lang="en-US" sz="1600" baseline="30000" dirty="0"/>
              <a:t>5</a:t>
            </a:r>
          </a:p>
          <a:p>
            <a:endParaRPr lang="en-US" sz="1600" baseline="30000" dirty="0"/>
          </a:p>
          <a:p>
            <a:r>
              <a:rPr lang="en-US" sz="1600" dirty="0"/>
              <a:t>FE gain 10</a:t>
            </a:r>
          </a:p>
        </p:txBody>
      </p:sp>
    </p:spTree>
    <p:extLst>
      <p:ext uri="{BB962C8B-B14F-4D97-AF65-F5344CB8AC3E}">
        <p14:creationId xmlns:p14="http://schemas.microsoft.com/office/powerpoint/2010/main" val="103137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F224CF0D-7591-4803-A077-BE9D0A887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51" y="2708561"/>
            <a:ext cx="5559773" cy="204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1632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r>
              <a:rPr lang="en-US" altLang="en-US" sz="1600" dirty="0"/>
              <a:t>The j-</a:t>
            </a:r>
            <a:r>
              <a:rPr lang="en-US" altLang="en-US" sz="1600" dirty="0" err="1"/>
              <a:t>th</a:t>
            </a:r>
            <a:r>
              <a:rPr lang="en-US" altLang="en-US" sz="1600" dirty="0"/>
              <a:t> e</a:t>
            </a:r>
            <a:r>
              <a:rPr lang="en-US" altLang="en-US" sz="1600" baseline="33000" dirty="0"/>
              <a:t>- </a:t>
            </a:r>
            <a:r>
              <a:rPr lang="en-US" altLang="en-US" sz="1600" dirty="0"/>
              <a:t> is </a:t>
            </a:r>
            <a:r>
              <a:rPr lang="en-US" altLang="en-US" sz="1600" i="1" dirty="0"/>
              <a:t>recognizable</a:t>
            </a:r>
            <a:r>
              <a:rPr lang="en-US" altLang="en-US" sz="1600" dirty="0"/>
              <a:t> when :</a:t>
            </a:r>
          </a:p>
          <a:p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t</a:t>
            </a:r>
            <a:r>
              <a:rPr lang="en-US" altLang="en-US" sz="1600" baseline="-33000" dirty="0"/>
              <a:t>j+1 </a:t>
            </a:r>
            <a:r>
              <a:rPr lang="en-US" altLang="en-US" sz="1600" dirty="0"/>
              <a:t> - </a:t>
            </a:r>
            <a:r>
              <a:rPr lang="en-US" altLang="en-US" sz="1600" dirty="0" err="1"/>
              <a:t>t</a:t>
            </a:r>
            <a:r>
              <a:rPr lang="en-US" altLang="en-US" sz="1600" baseline="-33000" dirty="0" err="1"/>
              <a:t>j</a:t>
            </a:r>
            <a:r>
              <a:rPr lang="en-US" altLang="en-US" sz="1600" baseline="-33000" dirty="0"/>
              <a:t> </a:t>
            </a:r>
            <a:r>
              <a:rPr lang="en-US" altLang="en-US" sz="1600" dirty="0"/>
              <a:t> &gt; tcut</a:t>
            </a:r>
            <a:r>
              <a:rPr lang="en-US" altLang="en-US" sz="1600" baseline="-33000" dirty="0"/>
              <a:t>  </a:t>
            </a:r>
            <a:r>
              <a:rPr lang="en-US" altLang="en-US" sz="1600" dirty="0"/>
              <a:t> with tcut 0.6 </a:t>
            </a:r>
            <a:r>
              <a:rPr lang="en-US" altLang="en-US" sz="1600" dirty="0" err="1"/>
              <a:t>ps</a:t>
            </a:r>
            <a:r>
              <a:rPr lang="en-US" altLang="en-US" sz="1600" dirty="0"/>
              <a:t> (1.2bin)</a:t>
            </a:r>
          </a:p>
          <a:p>
            <a:endParaRPr lang="en-US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Peak amplitude &gt;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r>
              <a:rPr lang="en-US" altLang="en-US" sz="1600" dirty="0"/>
              <a:t>Using these conditions, the nr of skipped electron is 2.5  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/>
              <a:t> </a:t>
            </a:r>
          </a:p>
          <a:p>
            <a:r>
              <a:rPr lang="en-US" altLang="en-US" sz="1600" dirty="0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03EACA-9AFA-44EE-99B5-565735C54FFD}"/>
              </a:ext>
            </a:extLst>
          </p:cNvPr>
          <p:cNvGrpSpPr/>
          <p:nvPr/>
        </p:nvGrpSpPr>
        <p:grpSpPr>
          <a:xfrm>
            <a:off x="5519854" y="1722422"/>
            <a:ext cx="6541103" cy="4676546"/>
            <a:chOff x="2213788" y="3025969"/>
            <a:chExt cx="7980363" cy="4514850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xmlns="" id="{33ECD20D-9064-4D7D-81D5-A5E779E12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751" y="3025969"/>
              <a:ext cx="6629400" cy="4514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7">
              <a:extLst>
                <a:ext uri="{FF2B5EF4-FFF2-40B4-BE49-F238E27FC236}">
                  <a16:creationId xmlns:a16="http://schemas.microsoft.com/office/drawing/2014/main" xmlns="" id="{98C1ECCF-6E14-4006-A188-387697D1C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4451" y="6169219"/>
              <a:ext cx="3151188" cy="40322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1632" rIns="90000" bIns="45000"/>
            <a:lstStyle>
              <a:lvl1pPr marL="215900" indent="-215900"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>
                <a:buSzPct val="76000"/>
              </a:pPr>
              <a:r>
                <a:rPr lang="en-US" altLang="en-US" sz="1400" dirty="0"/>
                <a:t>&lt; e- gen&gt; = 14.9 </a:t>
              </a:r>
              <a:r>
                <a:rPr lang="en-US" altLang="en-US" sz="1400" dirty="0">
                  <a:cs typeface="Arial" panose="020B0604020202020204" pitchFamily="34" charset="0"/>
                </a:rPr>
                <a:t>± 8.4</a:t>
              </a: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4620919C-9738-4FA6-B82B-452BFDEAA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1551" y="6572444"/>
              <a:ext cx="344488" cy="24923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xmlns="" id="{C68376A3-4AE9-4E34-B903-60B175E3F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1214" y="5342131"/>
              <a:ext cx="3228975" cy="40322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1632" rIns="90000" bIns="45000"/>
            <a:lstStyle>
              <a:lvl1pPr marL="215900" indent="-215900"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>
                <a:buSzPct val="76000"/>
              </a:pPr>
              <a:r>
                <a:rPr lang="en-US" altLang="en-US" sz="1400" dirty="0"/>
                <a:t>&lt; e- </a:t>
              </a:r>
              <a:r>
                <a:rPr lang="en-US" altLang="en-US" sz="1400" dirty="0" err="1"/>
                <a:t>reco</a:t>
              </a:r>
              <a:r>
                <a:rPr lang="en-US" altLang="en-US" sz="1400" dirty="0"/>
                <a:t>&gt; = 12.4 </a:t>
              </a:r>
              <a:r>
                <a:rPr lang="en-US" altLang="en-US" sz="1400" dirty="0">
                  <a:cs typeface="Arial" panose="020B0604020202020204" pitchFamily="34" charset="0"/>
                </a:rPr>
                <a:t>± 6.0</a:t>
              </a: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xmlns="" id="{AC482BC0-EB2E-4912-8AC9-2E5919F9AB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61789" y="5745356"/>
              <a:ext cx="552450" cy="1635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xmlns="" id="{D0870531-8127-48C9-B129-A5229D50D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788" y="3254569"/>
              <a:ext cx="3028951" cy="40322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1632" rIns="90000" bIns="45000"/>
            <a:lstStyle>
              <a:lvl1pPr marL="215900" indent="-215900"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>
                <a:buSzPct val="76000"/>
              </a:pPr>
              <a:r>
                <a:rPr lang="en-US" altLang="en-US" sz="1400" dirty="0"/>
                <a:t>&lt;peaks&gt; = 10.5 </a:t>
              </a:r>
              <a:r>
                <a:rPr lang="en-US" altLang="en-US" sz="1400" dirty="0">
                  <a:cs typeface="Arial" panose="020B0604020202020204" pitchFamily="34" charset="0"/>
                </a:rPr>
                <a:t>± 4.8</a:t>
              </a: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xmlns="" id="{E6499241-6F9E-4452-A46F-F60DB12AB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8976" y="3657794"/>
              <a:ext cx="274638" cy="3302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69A5B0-6ACA-4B92-AA26-1D7EE2867403}"/>
              </a:ext>
            </a:extLst>
          </p:cNvPr>
          <p:cNvSpPr txBox="1"/>
          <p:nvPr/>
        </p:nvSpPr>
        <p:spPr>
          <a:xfrm>
            <a:off x="8446267" y="1293765"/>
            <a:ext cx="2343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Simulation studies</a:t>
            </a:r>
          </a:p>
        </p:txBody>
      </p:sp>
      <p:sp>
        <p:nvSpPr>
          <p:cNvPr id="16" name="Text Box 1">
            <a:extLst>
              <a:ext uri="{FF2B5EF4-FFF2-40B4-BE49-F238E27FC236}">
                <a16:creationId xmlns:a16="http://schemas.microsoft.com/office/drawing/2014/main" xmlns="" id="{DD98B452-AC0F-4090-959C-7F818D9EB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905303"/>
            <a:ext cx="5162550" cy="4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2215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/>
            <a:r>
              <a:rPr lang="en-US" altLang="en-US" sz="2000" dirty="0"/>
              <a:t>Peak finder performances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0AAFE100-3958-4F47-96FC-9B121DA3C2CA}"/>
                  </a:ext>
                </a:extLst>
              </p:cNvPr>
              <p:cNvSpPr txBox="1"/>
              <p:nvPr/>
            </p:nvSpPr>
            <p:spPr>
              <a:xfrm>
                <a:off x="785543" y="4861880"/>
                <a:ext cx="1953483" cy="447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𝑓𝑜𝑢𝑛𝑑</m:t>
                          </m:r>
                        </m:num>
                        <m:den>
                          <m:sSup>
                            <m:s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𝑟𝑒𝑐𝑜𝑔𝑛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=86.7%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AFE100-3958-4F47-96FC-9B121DA3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43" y="4861880"/>
                <a:ext cx="1953483" cy="447302"/>
              </a:xfrm>
              <a:prstGeom prst="rect">
                <a:avLst/>
              </a:prstGeom>
              <a:blipFill>
                <a:blip r:embed="rId3"/>
                <a:stretch>
                  <a:fillRect l="-625" t="-2740" r="-1562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1642292-2342-408E-82A8-98AB237CB9AE}"/>
                  </a:ext>
                </a:extLst>
              </p:cNvPr>
              <p:cNvSpPr txBox="1"/>
              <p:nvPr/>
            </p:nvSpPr>
            <p:spPr>
              <a:xfrm>
                <a:off x="785543" y="5524992"/>
                <a:ext cx="1893595" cy="447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𝑓𝑜𝑢𝑛𝑑</m:t>
                          </m:r>
                        </m:num>
                        <m:den>
                          <m:sSup>
                            <m:s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𝑔𝑒𝑛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=70.5%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642292-2342-408E-82A8-98AB237CB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43" y="5524992"/>
                <a:ext cx="1893595" cy="447302"/>
              </a:xfrm>
              <a:prstGeom prst="rect">
                <a:avLst/>
              </a:prstGeom>
              <a:blipFill>
                <a:blip r:embed="rId4"/>
                <a:stretch>
                  <a:fillRect l="-968" t="-2703" r="-1935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41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>
            <a:extLst>
              <a:ext uri="{FF2B5EF4-FFF2-40B4-BE49-F238E27FC236}">
                <a16:creationId xmlns:a16="http://schemas.microsoft.com/office/drawing/2014/main" xmlns="" id="{E333FFA0-DCC8-4B90-AA71-2260CA098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53" y="1300736"/>
            <a:ext cx="6160622" cy="37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6004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6004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6004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6004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7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sz="1800" b="0" i="1" u="none" strike="noStrike" baseline="0" dirty="0">
                <a:latin typeface="LiberationSans-Italic"/>
              </a:rPr>
              <a:t>How to convert found peaks in clusters?</a:t>
            </a:r>
            <a:endParaRPr lang="en-US" altLang="en-US" sz="1600" dirty="0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DF6EA7-C284-49FD-9749-737E659DDCA1}"/>
              </a:ext>
            </a:extLst>
          </p:cNvPr>
          <p:cNvSpPr txBox="1"/>
          <p:nvPr/>
        </p:nvSpPr>
        <p:spPr>
          <a:xfrm>
            <a:off x="4154954" y="532315"/>
            <a:ext cx="423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Convert peaks in cluster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clusterization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150F244-89E0-497B-B48B-6278C1A1C860}"/>
              </a:ext>
            </a:extLst>
          </p:cNvPr>
          <p:cNvSpPr txBox="1"/>
          <p:nvPr/>
        </p:nvSpPr>
        <p:spPr>
          <a:xfrm>
            <a:off x="474353" y="1609600"/>
            <a:ext cx="9795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Look to the time difference between electrons belonging to different clusters and those to the same cluster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2FF1CD-8A3D-45B3-9CE0-44EF6A83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531" y="1922841"/>
            <a:ext cx="7259564" cy="2520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92E7B1A-5F23-4E99-8FFB-A1A4BD41B0B3}"/>
              </a:ext>
            </a:extLst>
          </p:cNvPr>
          <p:cNvSpPr txBox="1"/>
          <p:nvPr/>
        </p:nvSpPr>
        <p:spPr>
          <a:xfrm>
            <a:off x="716465" y="5151989"/>
            <a:ext cx="3877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u="none" strike="noStrike" baseline="0" dirty="0">
                <a:latin typeface="+mj-lt"/>
              </a:rPr>
              <a:t>Event by event plot the difference</a:t>
            </a:r>
          </a:p>
          <a:p>
            <a:pPr algn="l"/>
            <a:r>
              <a:rPr lang="en-US" sz="1600" b="0" u="none" strike="noStrike" baseline="0" dirty="0">
                <a:latin typeface="+mj-lt"/>
              </a:rPr>
              <a:t>t</a:t>
            </a:r>
            <a:r>
              <a:rPr lang="en-US" sz="1600" b="0" u="none" strike="noStrike" baseline="-25000" dirty="0">
                <a:latin typeface="+mj-lt"/>
              </a:rPr>
              <a:t>i</a:t>
            </a:r>
            <a:r>
              <a:rPr lang="en-US" sz="1600" b="0" u="none" strike="noStrike" baseline="0" dirty="0">
                <a:latin typeface="+mj-lt"/>
              </a:rPr>
              <a:t> - t</a:t>
            </a:r>
            <a:r>
              <a:rPr lang="en-US" sz="1600" b="0" u="none" strike="noStrike" baseline="-25000" dirty="0">
                <a:latin typeface="+mj-lt"/>
              </a:rPr>
              <a:t>i+1</a:t>
            </a:r>
            <a:r>
              <a:rPr lang="en-US" sz="1600" b="0" u="none" strike="noStrike" baseline="0" dirty="0">
                <a:latin typeface="+mj-lt"/>
              </a:rPr>
              <a:t> Vs t</a:t>
            </a:r>
            <a:r>
              <a:rPr lang="en-US" sz="1600" b="0" u="none" strike="noStrike" baseline="-25000" dirty="0">
                <a:latin typeface="+mj-lt"/>
              </a:rPr>
              <a:t>i</a:t>
            </a:r>
            <a:r>
              <a:rPr lang="en-US" sz="1600" b="0" u="none" strike="noStrike" baseline="0" dirty="0">
                <a:latin typeface="+mj-lt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11A932-F75B-4877-AE6C-73AE8928B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18" y="4656764"/>
            <a:ext cx="318508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8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0DAA6D-F8BE-4029-92D5-7E2BEFAD7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2" y="1794008"/>
            <a:ext cx="3185085" cy="21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A87971-9378-420D-B501-63A45F4A8D4D}"/>
              </a:ext>
            </a:extLst>
          </p:cNvPr>
          <p:cNvSpPr txBox="1"/>
          <p:nvPr/>
        </p:nvSpPr>
        <p:spPr>
          <a:xfrm>
            <a:off x="346346" y="1455454"/>
            <a:ext cx="71337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Cut into slices along x – axis and fit with a double exponential function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12D42A-90D0-4E1F-85CE-67486F319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357" y="1794008"/>
            <a:ext cx="3185085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7721F41-8255-4A5C-AA22-490539F05E41}"/>
                  </a:ext>
                </a:extLst>
              </p:cNvPr>
              <p:cNvSpPr txBox="1"/>
              <p:nvPr/>
            </p:nvSpPr>
            <p:spPr>
              <a:xfrm>
                <a:off x="8733957" y="1959372"/>
                <a:ext cx="2556149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+ B</a:t>
                </a:r>
                <a:r>
                  <a:rPr lang="it-IT" dirty="0"/>
                  <a:t>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721F41-8255-4A5C-AA22-490539F05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957" y="1959372"/>
                <a:ext cx="2556149" cy="287323"/>
              </a:xfrm>
              <a:prstGeom prst="rect">
                <a:avLst/>
              </a:prstGeom>
              <a:blipFill>
                <a:blip r:embed="rId4"/>
                <a:stretch>
                  <a:fillRect l="-4296" t="-22917" r="-955" b="-47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6C82FD2-2373-4B50-AB83-13E4FF00BD81}"/>
              </a:ext>
            </a:extLst>
          </p:cNvPr>
          <p:cNvSpPr txBox="1"/>
          <p:nvPr/>
        </p:nvSpPr>
        <p:spPr>
          <a:xfrm>
            <a:off x="8466950" y="2603059"/>
            <a:ext cx="29601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600" b="0" i="0" u="none" strike="noStrike" baseline="0" dirty="0">
                <a:latin typeface="+mj-lt"/>
              </a:rPr>
              <a:t>τ</a:t>
            </a:r>
            <a:r>
              <a:rPr lang="en-US" sz="1600" b="0" i="0" u="none" strike="noStrike" baseline="0" dirty="0">
                <a:latin typeface="+mj-lt"/>
              </a:rPr>
              <a:t>1 described time distance for different clusters</a:t>
            </a:r>
          </a:p>
          <a:p>
            <a:pPr algn="l"/>
            <a:r>
              <a:rPr lang="el-GR" sz="1600" b="0" i="0" u="none" strike="noStrike" baseline="0" dirty="0">
                <a:latin typeface="+mj-lt"/>
              </a:rPr>
              <a:t>τ</a:t>
            </a:r>
            <a:r>
              <a:rPr lang="en-US" sz="1600" b="0" i="0" u="none" strike="noStrike" baseline="0" dirty="0">
                <a:latin typeface="+mj-lt"/>
              </a:rPr>
              <a:t>2 described time distance for same cluster</a:t>
            </a:r>
            <a:endParaRPr lang="en-US" sz="1600" dirty="0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38D6155-2376-473A-A63B-BC6E597F3FAC}"/>
              </a:ext>
            </a:extLst>
          </p:cNvPr>
          <p:cNvSpPr/>
          <p:nvPr/>
        </p:nvSpPr>
        <p:spPr>
          <a:xfrm>
            <a:off x="6611917" y="2509215"/>
            <a:ext cx="1333868" cy="1008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84FD61D-3931-44D9-800A-EA8EFBD607C3}"/>
              </a:ext>
            </a:extLst>
          </p:cNvPr>
          <p:cNvSpPr/>
          <p:nvPr/>
        </p:nvSpPr>
        <p:spPr>
          <a:xfrm>
            <a:off x="6588915" y="2647601"/>
            <a:ext cx="1420909" cy="1285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1861A185-F8CC-4D4C-B919-405AD97602D4}"/>
              </a:ext>
            </a:extLst>
          </p:cNvPr>
          <p:cNvCxnSpPr>
            <a:cxnSpLocks/>
            <a:stCxn id="17" idx="6"/>
          </p:cNvCxnSpPr>
          <p:nvPr/>
        </p:nvCxnSpPr>
        <p:spPr>
          <a:xfrm flipV="1">
            <a:off x="7945785" y="2178134"/>
            <a:ext cx="1691221" cy="381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3FFE622C-2844-4385-B765-E20D7DEF4BD1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8009824" y="2211000"/>
            <a:ext cx="2649286" cy="500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4BCF3B50-21C1-4E22-8086-F24915DBD56C}"/>
              </a:ext>
            </a:extLst>
          </p:cNvPr>
          <p:cNvSpPr/>
          <p:nvPr/>
        </p:nvSpPr>
        <p:spPr>
          <a:xfrm>
            <a:off x="1594625" y="1963285"/>
            <a:ext cx="161597" cy="172978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818925D-F083-426A-BEA6-CFEC135BC685}"/>
              </a:ext>
            </a:extLst>
          </p:cNvPr>
          <p:cNvSpPr txBox="1"/>
          <p:nvPr/>
        </p:nvSpPr>
        <p:spPr>
          <a:xfrm>
            <a:off x="470209" y="3890209"/>
            <a:ext cx="90194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u="none" strike="noStrike" baseline="0" dirty="0">
                <a:latin typeface="+mj-lt"/>
              </a:rPr>
              <a:t>In each slice calculate the right timing cut as the time value that allow to have:</a:t>
            </a:r>
            <a:endParaRPr lang="en-US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9659283-39BE-4A85-AE23-A7DB588A6AA0}"/>
                  </a:ext>
                </a:extLst>
              </p:cNvPr>
              <p:cNvSpPr txBox="1"/>
              <p:nvPr/>
            </p:nvSpPr>
            <p:spPr>
              <a:xfrm>
                <a:off x="8083401" y="3940389"/>
                <a:ext cx="1666867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𝑁𝐶𝑙𝑠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𝑐𝑜𝑢𝑛𝑡𝑒𝑑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𝑁𝐶𝑙𝑠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𝑀𝐶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659283-39BE-4A85-AE23-A7DB588A6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401" y="3940389"/>
                <a:ext cx="1666867" cy="4675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0354EAB-F54B-4575-9C04-265E3FF3BACC}"/>
              </a:ext>
            </a:extLst>
          </p:cNvPr>
          <p:cNvGrpSpPr/>
          <p:nvPr/>
        </p:nvGrpSpPr>
        <p:grpSpPr>
          <a:xfrm>
            <a:off x="4056893" y="4292562"/>
            <a:ext cx="3715933" cy="2520000"/>
            <a:chOff x="522368" y="4192209"/>
            <a:chExt cx="3715933" cy="2520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6CA45A5C-D5B1-4789-AD80-E6032B890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368" y="4192209"/>
              <a:ext cx="3715933" cy="2520000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BE021BCB-0D23-447F-B101-8607CA034703}"/>
                </a:ext>
              </a:extLst>
            </p:cNvPr>
            <p:cNvSpPr/>
            <p:nvPr/>
          </p:nvSpPr>
          <p:spPr>
            <a:xfrm>
              <a:off x="1594625" y="5402546"/>
              <a:ext cx="468351" cy="3474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95B5AA3-3069-47F5-A868-EE40E0DF24BA}"/>
                </a:ext>
              </a:extLst>
            </p:cNvPr>
            <p:cNvSpPr txBox="1"/>
            <p:nvPr/>
          </p:nvSpPr>
          <p:spPr>
            <a:xfrm>
              <a:off x="1828800" y="5162708"/>
              <a:ext cx="602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t</a:t>
              </a:r>
              <a:r>
                <a:rPr lang="en-US" sz="1400" b="1" baseline="-25000" dirty="0">
                  <a:solidFill>
                    <a:srgbClr val="FF0000"/>
                  </a:solidFill>
                </a:rPr>
                <a:t>cut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29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12AE42-2815-422D-B964-622F48743ACC}"/>
              </a:ext>
            </a:extLst>
          </p:cNvPr>
          <p:cNvSpPr txBox="1"/>
          <p:nvPr/>
        </p:nvSpPr>
        <p:spPr>
          <a:xfrm>
            <a:off x="187247" y="1585357"/>
            <a:ext cx="118175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1800" dirty="0">
                <a:cs typeface="Arial" panose="020B0604020202020204" pitchFamily="34" charset="0"/>
              </a:rPr>
              <a:t>The association of electrons in clusters is based on the time difference between consecutive electrons. </a:t>
            </a:r>
          </a:p>
          <a:p>
            <a:pPr algn="just" eaLnBrk="1" hangingPunct="1"/>
            <a:r>
              <a:rPr lang="en-US" altLang="en-US" sz="1800" dirty="0">
                <a:cs typeface="Arial" panose="020B0604020202020204" pitchFamily="34" charset="0"/>
              </a:rPr>
              <a:t>Electrons belonging to same cluster are separated by time differences which are compatible with single electron diffusion.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23EAE7F-DAEC-46B1-9C74-695B9B7CE3D8}"/>
              </a:ext>
            </a:extLst>
          </p:cNvPr>
          <p:cNvGrpSpPr/>
          <p:nvPr/>
        </p:nvGrpSpPr>
        <p:grpSpPr>
          <a:xfrm>
            <a:off x="3435338" y="2702135"/>
            <a:ext cx="5487660" cy="3943301"/>
            <a:chOff x="3769112" y="2821258"/>
            <a:chExt cx="5487660" cy="3943301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xmlns="" id="{2CD2ABB5-B9C6-4342-B600-875D284581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23"/>
            <a:stretch/>
          </p:blipFill>
          <p:spPr bwMode="auto">
            <a:xfrm>
              <a:off x="3769112" y="2821258"/>
              <a:ext cx="5487660" cy="3943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4BD19457-CD33-44D8-9EDE-6D09746AE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3927" y="3486785"/>
              <a:ext cx="1124596" cy="550095"/>
            </a:xfrm>
            <a:prstGeom prst="rect">
              <a:avLst/>
            </a:prstGeom>
            <a:noFill/>
            <a:ln w="10080" cap="flat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868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200" dirty="0"/>
                <a:t>e- belonging to 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200" dirty="0"/>
                <a:t>different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200" dirty="0"/>
                <a:t>clusters</a:t>
              </a:r>
            </a:p>
          </p:txBody>
        </p:sp>
        <p:sp>
          <p:nvSpPr>
            <p:cNvPr id="9" name="Line 3">
              <a:extLst>
                <a:ext uri="{FF2B5EF4-FFF2-40B4-BE49-F238E27FC236}">
                  <a16:creationId xmlns:a16="http://schemas.microsoft.com/office/drawing/2014/main" xmlns="" id="{A327E179-9F11-4D35-823F-A95CC3A91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6035" y="4043275"/>
              <a:ext cx="0" cy="508791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xmlns="" id="{3FFB36A7-DA2C-47C8-8FD9-F9B79F08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9612" y="5550948"/>
              <a:ext cx="1588631" cy="466257"/>
            </a:xfrm>
            <a:prstGeom prst="rect">
              <a:avLst/>
            </a:prstGeom>
            <a:noFill/>
            <a:ln w="10080" cap="flat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868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200" dirty="0"/>
                <a:t>e- belonging to the 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200" dirty="0"/>
                <a:t>same cluster</a:t>
              </a:r>
            </a:p>
          </p:txBody>
        </p:sp>
        <p:sp>
          <p:nvSpPr>
            <p:cNvPr id="11" name="Line 5">
              <a:extLst>
                <a:ext uri="{FF2B5EF4-FFF2-40B4-BE49-F238E27FC236}">
                  <a16:creationId xmlns:a16="http://schemas.microsoft.com/office/drawing/2014/main" xmlns="" id="{6E78C608-8732-4DBE-A41E-1260C9205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8600" y="5917788"/>
              <a:ext cx="1102925" cy="194721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xmlns="" id="{580DD686-EF8A-443B-B6FC-F38423AC2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9970" y="4964731"/>
              <a:ext cx="2024048" cy="466257"/>
            </a:xfrm>
            <a:prstGeom prst="rect">
              <a:avLst/>
            </a:prstGeom>
            <a:noFill/>
            <a:ln w="10080" cap="flat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868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200" dirty="0"/>
                <a:t>Best fit value is the time value that 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200" dirty="0"/>
                <a:t>allow to have </a:t>
              </a:r>
              <a:r>
                <a:rPr lang="en-US" altLang="en-US" sz="1200" dirty="0" err="1"/>
                <a:t>Cls</a:t>
              </a:r>
              <a:r>
                <a:rPr lang="en-US" altLang="en-US" sz="1200" baseline="-33000" dirty="0" err="1"/>
                <a:t>MC</a:t>
              </a:r>
              <a:r>
                <a:rPr lang="en-US" altLang="en-US" sz="1200" dirty="0"/>
                <a:t> = </a:t>
              </a:r>
              <a:r>
                <a:rPr lang="en-US" altLang="en-US" sz="1200" dirty="0" err="1"/>
                <a:t>Cls</a:t>
              </a:r>
              <a:r>
                <a:rPr lang="en-US" altLang="en-US" sz="1200" baseline="-33000" dirty="0" err="1"/>
                <a:t>reco</a:t>
              </a:r>
              <a:r>
                <a:rPr lang="en-US" altLang="en-US" sz="1200" dirty="0"/>
                <a:t> </a:t>
              </a: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xmlns="" id="{29F6A153-5B4A-43C4-8636-E0F2704D5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4017" y="5430988"/>
              <a:ext cx="667509" cy="52789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1408E2C1-A896-47D7-A340-18A58B037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0063" y="3657588"/>
              <a:ext cx="1596276" cy="758585"/>
            </a:xfrm>
            <a:prstGeom prst="rect">
              <a:avLst/>
            </a:prstGeom>
            <a:noFill/>
            <a:ln w="10080" cap="flat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868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200" dirty="0"/>
                <a:t>Longitudinal Diffusion 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200" dirty="0"/>
                <a:t>values used for the 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200" dirty="0"/>
                <a:t>smearing 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200" dirty="0"/>
                <a:t>MC simulation</a:t>
              </a: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E657E52B-F9E2-4F83-B301-1E5363966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41612" y="4416173"/>
              <a:ext cx="353895" cy="1388178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11210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810AD0D-B406-481E-9E53-1639E4738208}"/>
              </a:ext>
            </a:extLst>
          </p:cNvPr>
          <p:cNvGrpSpPr/>
          <p:nvPr/>
        </p:nvGrpSpPr>
        <p:grpSpPr>
          <a:xfrm>
            <a:off x="622473" y="1881411"/>
            <a:ext cx="4284663" cy="3351213"/>
            <a:chOff x="1001480" y="3274158"/>
            <a:chExt cx="4284663" cy="3351213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xmlns="" id="{F7FE60C5-A2E5-40EC-8934-1DBD5A699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" r="7626"/>
            <a:stretch>
              <a:fillRect/>
            </a:stretch>
          </p:blipFill>
          <p:spPr bwMode="auto">
            <a:xfrm>
              <a:off x="1001480" y="3274158"/>
              <a:ext cx="4284663" cy="335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141">
              <a:extLst>
                <a:ext uri="{FF2B5EF4-FFF2-40B4-BE49-F238E27FC236}">
                  <a16:creationId xmlns:a16="http://schemas.microsoft.com/office/drawing/2014/main" xmlns="" id="{F976AE47-02EE-4C28-9558-ECC92BF899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9627" y="4576703"/>
              <a:ext cx="2081212" cy="754062"/>
              <a:chOff x="5335588" y="2493963"/>
              <a:chExt cx="3895725" cy="1468437"/>
            </a:xfrm>
          </p:grpSpPr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xmlns="" id="{8214DDDB-F6E4-4351-A022-A10710A423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5588" y="2861844"/>
                <a:ext cx="1765112" cy="364791"/>
              </a:xfrm>
              <a:prstGeom prst="rect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defRPr/>
                </a:pPr>
                <a:r>
                  <a:rPr lang="en-US" sz="900" b="1" dirty="0" err="1">
                    <a:solidFill>
                      <a:srgbClr val="000000"/>
                    </a:solidFill>
                  </a:rPr>
                  <a:t>Cls</a:t>
                </a:r>
                <a:r>
                  <a:rPr lang="en-US" sz="900" b="1" dirty="0">
                    <a:solidFill>
                      <a:srgbClr val="000000"/>
                    </a:solidFill>
                  </a:rPr>
                  <a:t> gen</a:t>
                </a:r>
              </a:p>
            </p:txBody>
          </p:sp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xmlns="" id="{746DFE6F-F942-4AB8-B55C-A36087C6C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1531" y="3229728"/>
                <a:ext cx="1765112" cy="364791"/>
              </a:xfrm>
              <a:prstGeom prst="rect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defRPr/>
                </a:pPr>
                <a:r>
                  <a:rPr lang="en-US" sz="900" b="1" dirty="0" err="1">
                    <a:solidFill>
                      <a:srgbClr val="000000"/>
                    </a:solidFill>
                  </a:rPr>
                  <a:t>Cls</a:t>
                </a:r>
                <a:r>
                  <a:rPr lang="en-US" sz="9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900" b="1" dirty="0" err="1">
                    <a:solidFill>
                      <a:srgbClr val="000000"/>
                    </a:solidFill>
                  </a:rPr>
                  <a:t>recogn</a:t>
                </a:r>
                <a:endParaRPr lang="en-US" sz="9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xmlns="" id="{0E200B97-41BD-4F97-802A-D724E12388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1531" y="3594519"/>
                <a:ext cx="1765112" cy="364791"/>
              </a:xfrm>
              <a:prstGeom prst="rect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defRPr/>
                </a:pPr>
                <a:r>
                  <a:rPr lang="en-US" sz="900" b="1">
                    <a:solidFill>
                      <a:srgbClr val="000000"/>
                    </a:solidFill>
                  </a:rPr>
                  <a:t>Cls found</a:t>
                </a:r>
              </a:p>
            </p:txBody>
          </p:sp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xmlns="" id="{80B0CA34-80CF-4AD9-973B-D35E43BBB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6643" y="2493963"/>
                <a:ext cx="1063821" cy="364791"/>
              </a:xfrm>
              <a:prstGeom prst="rect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defRPr/>
                </a:pPr>
                <a:r>
                  <a:rPr lang="en-US" sz="900" b="1">
                    <a:solidFill>
                      <a:srgbClr val="000000"/>
                    </a:solidFill>
                  </a:rPr>
                  <a:t>mean</a:t>
                </a:r>
              </a:p>
            </p:txBody>
          </p:sp>
          <p:sp>
            <p:nvSpPr>
              <p:cNvPr id="9" name="Text Box 9">
                <a:extLst>
                  <a:ext uri="{FF2B5EF4-FFF2-40B4-BE49-F238E27FC236}">
                    <a16:creationId xmlns:a16="http://schemas.microsoft.com/office/drawing/2014/main" xmlns="" id="{E173D007-C9C8-46F2-99B6-7D2E89673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6643" y="2855661"/>
                <a:ext cx="1066792" cy="364791"/>
              </a:xfrm>
              <a:prstGeom prst="rect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defRPr/>
                </a:pPr>
                <a:r>
                  <a:rPr lang="en-US" sz="900" b="1" dirty="0">
                    <a:solidFill>
                      <a:srgbClr val="000000"/>
                    </a:solidFill>
                  </a:rPr>
                  <a:t>9.66</a:t>
                </a:r>
              </a:p>
            </p:txBody>
          </p:sp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xmlns="" id="{81E264C6-9819-4437-89F5-C2FBD08BD1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6643" y="3229728"/>
                <a:ext cx="1066792" cy="364791"/>
              </a:xfrm>
              <a:prstGeom prst="rect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defRPr/>
                </a:pPr>
                <a:r>
                  <a:rPr lang="en-US" sz="900" b="1">
                    <a:solidFill>
                      <a:srgbClr val="000000"/>
                    </a:solidFill>
                  </a:rPr>
                  <a:t>8.77</a:t>
                </a:r>
              </a:p>
            </p:txBody>
          </p:sp>
          <p:sp>
            <p:nvSpPr>
              <p:cNvPr id="11" name="Text Box 11">
                <a:extLst>
                  <a:ext uri="{FF2B5EF4-FFF2-40B4-BE49-F238E27FC236}">
                    <a16:creationId xmlns:a16="http://schemas.microsoft.com/office/drawing/2014/main" xmlns="" id="{AB9E579B-0CD6-4836-BEB9-9160CBDA26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6643" y="3597609"/>
                <a:ext cx="1066792" cy="364791"/>
              </a:xfrm>
              <a:prstGeom prst="rect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defRPr/>
                </a:pPr>
                <a:r>
                  <a:rPr lang="en-US" sz="900" b="1" dirty="0">
                    <a:solidFill>
                      <a:srgbClr val="000000"/>
                    </a:solidFill>
                  </a:rPr>
                  <a:t>9.11</a:t>
                </a:r>
              </a:p>
            </p:txBody>
          </p:sp>
          <p:sp>
            <p:nvSpPr>
              <p:cNvPr id="12" name="Text Box 13">
                <a:extLst>
                  <a:ext uri="{FF2B5EF4-FFF2-40B4-BE49-F238E27FC236}">
                    <a16:creationId xmlns:a16="http://schemas.microsoft.com/office/drawing/2014/main" xmlns="" id="{E95ADFFF-9A1B-4885-ADD6-60DA5DE5E6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4521" y="2493963"/>
                <a:ext cx="1063821" cy="364791"/>
              </a:xfrm>
              <a:prstGeom prst="rect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defRPr/>
                </a:pPr>
                <a:r>
                  <a:rPr lang="en-US" sz="900" b="1">
                    <a:solidFill>
                      <a:srgbClr val="000000"/>
                    </a:solidFill>
                  </a:rPr>
                  <a:t>RMS</a:t>
                </a:r>
              </a:p>
            </p:txBody>
          </p:sp>
          <p:sp>
            <p:nvSpPr>
              <p:cNvPr id="13" name="Text Box 14">
                <a:extLst>
                  <a:ext uri="{FF2B5EF4-FFF2-40B4-BE49-F238E27FC236}">
                    <a16:creationId xmlns:a16="http://schemas.microsoft.com/office/drawing/2014/main" xmlns="" id="{8FCDDAF6-DE07-4AD6-9C11-1711B299C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7492" y="2855661"/>
                <a:ext cx="1063821" cy="364791"/>
              </a:xfrm>
              <a:prstGeom prst="rect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defRPr/>
                </a:pPr>
                <a:r>
                  <a:rPr lang="en-US" sz="900" b="1">
                    <a:solidFill>
                      <a:srgbClr val="000000"/>
                    </a:solidFill>
                  </a:rPr>
                  <a:t>4.04</a:t>
                </a:r>
              </a:p>
            </p:txBody>
          </p:sp>
          <p:sp>
            <p:nvSpPr>
              <p:cNvPr id="14" name="Text Box 15">
                <a:extLst>
                  <a:ext uri="{FF2B5EF4-FFF2-40B4-BE49-F238E27FC236}">
                    <a16:creationId xmlns:a16="http://schemas.microsoft.com/office/drawing/2014/main" xmlns="" id="{F2DEE397-9096-4D62-964F-56F46AFC4C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7492" y="3229728"/>
                <a:ext cx="1063821" cy="364791"/>
              </a:xfrm>
              <a:prstGeom prst="rect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defRPr/>
                </a:pPr>
                <a:r>
                  <a:rPr lang="en-US" sz="900" b="1">
                    <a:solidFill>
                      <a:srgbClr val="000000"/>
                    </a:solidFill>
                  </a:rPr>
                  <a:t>3.83</a:t>
                </a:r>
              </a:p>
            </p:txBody>
          </p:sp>
          <p:sp>
            <p:nvSpPr>
              <p:cNvPr id="15" name="Text Box 16">
                <a:extLst>
                  <a:ext uri="{FF2B5EF4-FFF2-40B4-BE49-F238E27FC236}">
                    <a16:creationId xmlns:a16="http://schemas.microsoft.com/office/drawing/2014/main" xmlns="" id="{AD08FFC5-B66B-4590-BCD9-B976E4C2B6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7492" y="3597609"/>
                <a:ext cx="1063821" cy="364791"/>
              </a:xfrm>
              <a:prstGeom prst="rect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 anchor="ctr" anchorCtr="1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>
                  <a:defRPr/>
                </a:pPr>
                <a:r>
                  <a:rPr lang="en-US" sz="900" b="1" dirty="0">
                    <a:solidFill>
                      <a:srgbClr val="000000"/>
                    </a:solidFill>
                  </a:rPr>
                  <a:t>4.13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7872F2-30B7-41C5-AC2D-68D3154CEAA9}"/>
              </a:ext>
            </a:extLst>
          </p:cNvPr>
          <p:cNvSpPr txBox="1"/>
          <p:nvPr/>
        </p:nvSpPr>
        <p:spPr>
          <a:xfrm>
            <a:off x="3793934" y="1066052"/>
            <a:ext cx="4604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Performances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F233747-0200-4EB9-9E82-97088B6C0559}"/>
              </a:ext>
            </a:extLst>
          </p:cNvPr>
          <p:cNvSpPr txBox="1"/>
          <p:nvPr/>
        </p:nvSpPr>
        <p:spPr>
          <a:xfrm>
            <a:off x="6919616" y="1619801"/>
            <a:ext cx="4443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Time difference between MC generated cluster and reconstructed cluster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17250EB-08C6-4A35-82CC-F91E0F4DAF50}"/>
              </a:ext>
            </a:extLst>
          </p:cNvPr>
          <p:cNvGrpSpPr/>
          <p:nvPr/>
        </p:nvGrpSpPr>
        <p:grpSpPr>
          <a:xfrm>
            <a:off x="6674666" y="2219232"/>
            <a:ext cx="4443477" cy="3013392"/>
            <a:chOff x="6674666" y="2219232"/>
            <a:chExt cx="4443477" cy="30133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4DFBC2B-70E9-42CC-B0BE-740529E39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666" y="2219232"/>
              <a:ext cx="4443477" cy="301339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BC58012-504E-4306-9D92-BC251EE35D80}"/>
                </a:ext>
              </a:extLst>
            </p:cNvPr>
            <p:cNvSpPr txBox="1"/>
            <p:nvPr/>
          </p:nvSpPr>
          <p:spPr>
            <a:xfrm>
              <a:off x="10404088" y="4955625"/>
              <a:ext cx="446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E64BDE81-BD00-4225-B9B2-A3569261C808}"/>
                  </a:ext>
                </a:extLst>
              </p:cNvPr>
              <p:cNvSpPr txBox="1"/>
              <p:nvPr/>
            </p:nvSpPr>
            <p:spPr>
              <a:xfrm>
                <a:off x="1158920" y="5397886"/>
                <a:ext cx="2101921" cy="447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𝑓𝑜𝑢𝑛𝑑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𝑟𝑒𝑐𝑜𝑔𝑛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=103.9%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4BDE81-BD00-4225-B9B2-A3569261C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20" y="5397886"/>
                <a:ext cx="2101921" cy="447302"/>
              </a:xfrm>
              <a:prstGeom prst="rect">
                <a:avLst/>
              </a:prstGeom>
              <a:blipFill>
                <a:blip r:embed="rId4"/>
                <a:stretch>
                  <a:fillRect l="-290" t="-2703" r="-1449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802A76CF-1AEC-4F02-8511-1CCB865C255F}"/>
                  </a:ext>
                </a:extLst>
              </p:cNvPr>
              <p:cNvSpPr txBox="1"/>
              <p:nvPr/>
            </p:nvSpPr>
            <p:spPr>
              <a:xfrm>
                <a:off x="1158920" y="6010450"/>
                <a:ext cx="1942648" cy="447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𝑓𝑜𝑢𝑛𝑑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𝑔𝑒𝑛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=94.3%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2A76CF-1AEC-4F02-8511-1CCB865C2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20" y="6010450"/>
                <a:ext cx="1942648" cy="447302"/>
              </a:xfrm>
              <a:prstGeom prst="rect">
                <a:avLst/>
              </a:prstGeom>
              <a:blipFill>
                <a:blip r:embed="rId5"/>
                <a:stretch>
                  <a:fillRect l="-627" t="-2740" r="-1567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34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C0F538-4F9C-48E0-84FD-71B3E76EF407}"/>
              </a:ext>
            </a:extLst>
          </p:cNvPr>
          <p:cNvSpPr txBox="1"/>
          <p:nvPr/>
        </p:nvSpPr>
        <p:spPr>
          <a:xfrm>
            <a:off x="3769112" y="1271239"/>
            <a:ext cx="460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beam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E7FB93-C263-4FBF-B342-73D59F780620}"/>
              </a:ext>
            </a:extLst>
          </p:cNvPr>
          <p:cNvSpPr txBox="1"/>
          <p:nvPr/>
        </p:nvSpPr>
        <p:spPr>
          <a:xfrm>
            <a:off x="724829" y="1873405"/>
            <a:ext cx="946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goal is to implement the peak finder algorithm on the waveforms acquired with the test beam.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xmlns="" id="{09DF1968-3BB3-4B56-A2B1-50C479913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36" y="2509216"/>
            <a:ext cx="3201019" cy="21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15CA2-0200-4078-9533-50224179B78E}"/>
              </a:ext>
            </a:extLst>
          </p:cNvPr>
          <p:cNvSpPr txBox="1"/>
          <p:nvPr/>
        </p:nvSpPr>
        <p:spPr>
          <a:xfrm>
            <a:off x="2822499" y="2907332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ch4</a:t>
            </a:r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xmlns="" id="{27E1F9CA-A40C-47FE-9932-C0E8F9F62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90" y="2519736"/>
            <a:ext cx="3201019" cy="21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CC1B72-D28E-4523-985D-AA6BF959A113}"/>
              </a:ext>
            </a:extLst>
          </p:cNvPr>
          <p:cNvSpPr txBox="1"/>
          <p:nvPr/>
        </p:nvSpPr>
        <p:spPr>
          <a:xfrm>
            <a:off x="5896655" y="2917852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ch5</a:t>
            </a:r>
          </a:p>
        </p:txBody>
      </p:sp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xmlns="" id="{A22F959D-E76F-4509-A375-BF0BEDE9C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547" y="2540776"/>
            <a:ext cx="3201019" cy="21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E741F6-7DA1-4D0C-BDBB-A87F89B58B67}"/>
              </a:ext>
            </a:extLst>
          </p:cNvPr>
          <p:cNvSpPr txBox="1"/>
          <p:nvPr/>
        </p:nvSpPr>
        <p:spPr>
          <a:xfrm>
            <a:off x="9043293" y="2917851"/>
            <a:ext cx="431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ch6</a:t>
            </a:r>
          </a:p>
        </p:txBody>
      </p:sp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xmlns="" id="{F87A4509-E9D9-48C8-87F5-17713275E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88" y="4698000"/>
            <a:ext cx="3201019" cy="21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08C5FF-256F-4E55-9621-035C460B85BA}"/>
              </a:ext>
            </a:extLst>
          </p:cNvPr>
          <p:cNvSpPr txBox="1"/>
          <p:nvPr/>
        </p:nvSpPr>
        <p:spPr>
          <a:xfrm>
            <a:off x="2822499" y="5142054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ch7</a:t>
            </a:r>
          </a:p>
        </p:txBody>
      </p:sp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xmlns="" id="{3E3E7CB9-1FD9-4F75-A49B-BBA202954B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09" y="4654658"/>
            <a:ext cx="3201019" cy="2160000"/>
          </a:xfrm>
          <a:prstGeom prst="rect">
            <a:avLst/>
          </a:prstGeom>
        </p:spPr>
      </p:pic>
      <p:pic>
        <p:nvPicPr>
          <p:cNvPr id="20" name="Picture 19" descr="Chart, histogram&#10;&#10;Description automatically generated">
            <a:extLst>
              <a:ext uri="{FF2B5EF4-FFF2-40B4-BE49-F238E27FC236}">
                <a16:creationId xmlns:a16="http://schemas.microsoft.com/office/drawing/2014/main" xmlns="" id="{3F2CEBBB-E964-4E72-B9CA-4EAB0506D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547" y="4656524"/>
            <a:ext cx="3201019" cy="216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0F63AE7-785F-458E-97C4-85AE93C3443F}"/>
              </a:ext>
            </a:extLst>
          </p:cNvPr>
          <p:cNvSpPr txBox="1"/>
          <p:nvPr/>
        </p:nvSpPr>
        <p:spPr>
          <a:xfrm>
            <a:off x="5933763" y="5205831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C5A5507-3FCA-437C-B032-91C7C4416141}"/>
              </a:ext>
            </a:extLst>
          </p:cNvPr>
          <p:cNvSpPr txBox="1"/>
          <p:nvPr/>
        </p:nvSpPr>
        <p:spPr>
          <a:xfrm>
            <a:off x="9075699" y="5205831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910EE5-3D39-4BA5-B8C7-FF7A660072A2}"/>
              </a:ext>
            </a:extLst>
          </p:cNvPr>
          <p:cNvSpPr txBox="1"/>
          <p:nvPr/>
        </p:nvSpPr>
        <p:spPr>
          <a:xfrm>
            <a:off x="10680029" y="2796734"/>
            <a:ext cx="12599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45°</a:t>
            </a:r>
          </a:p>
          <a:p>
            <a:r>
              <a:rPr lang="en-US" sz="1400" dirty="0"/>
              <a:t>Nominal HV +20</a:t>
            </a:r>
          </a:p>
          <a:p>
            <a:endParaRPr lang="en-US" sz="1400" dirty="0"/>
          </a:p>
          <a:p>
            <a:r>
              <a:rPr lang="en-US" sz="1400" dirty="0"/>
              <a:t>1cm drift tubes</a:t>
            </a:r>
          </a:p>
          <a:p>
            <a:endParaRPr lang="en-US" sz="1400" dirty="0"/>
          </a:p>
          <a:p>
            <a:r>
              <a:rPr lang="en-US" sz="1400" dirty="0"/>
              <a:t>All the parameters need to be tuned </a:t>
            </a:r>
          </a:p>
        </p:txBody>
      </p:sp>
    </p:spTree>
    <p:extLst>
      <p:ext uri="{BB962C8B-B14F-4D97-AF65-F5344CB8AC3E}">
        <p14:creationId xmlns:p14="http://schemas.microsoft.com/office/powerpoint/2010/main" val="303062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840D70-3D38-4ADA-AA5A-32049D97985C}"/>
              </a:ext>
            </a:extLst>
          </p:cNvPr>
          <p:cNvSpPr txBox="1"/>
          <p:nvPr/>
        </p:nvSpPr>
        <p:spPr>
          <a:xfrm>
            <a:off x="3769112" y="1271239"/>
            <a:ext cx="460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8FE1D3-3C68-4E69-9927-E0BE04B16252}"/>
              </a:ext>
            </a:extLst>
          </p:cNvPr>
          <p:cNvSpPr txBox="1"/>
          <p:nvPr/>
        </p:nvSpPr>
        <p:spPr>
          <a:xfrm>
            <a:off x="602165" y="2129883"/>
            <a:ext cx="1119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complete code analysis has been implemented to perform several studies on drift tube waveforms (integral, rms, max and min distribution….). The peak finder algorithm had been implemented in this code.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to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Convert the binary file in a root file whose structure need to be suitable for the analysis code (almost done).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Check the analysis code and set up some parameters and features to be feasible for the drift tube waveforms.</a:t>
            </a:r>
          </a:p>
        </p:txBody>
      </p:sp>
    </p:spTree>
    <p:extLst>
      <p:ext uri="{BB962C8B-B14F-4D97-AF65-F5344CB8AC3E}">
        <p14:creationId xmlns:p14="http://schemas.microsoft.com/office/powerpoint/2010/main" val="279261766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394</TotalTime>
  <Words>841</Words>
  <Application>Microsoft Macintosh PowerPoint</Application>
  <PresentationFormat>Custom</PresentationFormat>
  <Paragraphs>102</Paragraphs>
  <Slides>10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Vapor Trail</vt:lpstr>
      <vt:lpstr>A Peak finder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Peak finder algorithm</dc:title>
  <dc:creator>Federica Cuna</dc:creator>
  <cp:lastModifiedBy>Franco Grancagnolo</cp:lastModifiedBy>
  <cp:revision>7</cp:revision>
  <dcterms:created xsi:type="dcterms:W3CDTF">2021-11-23T13:06:48Z</dcterms:created>
  <dcterms:modified xsi:type="dcterms:W3CDTF">2021-11-25T13:50:29Z</dcterms:modified>
</cp:coreProperties>
</file>