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93" r:id="rId5"/>
    <p:sldId id="304" r:id="rId6"/>
    <p:sldId id="306" r:id="rId7"/>
    <p:sldId id="303" r:id="rId8"/>
    <p:sldId id="307" r:id="rId9"/>
    <p:sldId id="308" r:id="rId10"/>
    <p:sldId id="285" r:id="rId11"/>
    <p:sldId id="286" r:id="rId12"/>
    <p:sldId id="287" r:id="rId13"/>
    <p:sldId id="288" r:id="rId14"/>
    <p:sldId id="289" r:id="rId15"/>
    <p:sldId id="267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1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4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2-06T16:31:47.532" idx="1">
    <p:pos x="3455" y="1362"/>
    <p:text/>
  </p:cm>
</p:cmLst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8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4.xml"/><Relationship Id="rId4" Type="http://schemas.openxmlformats.org/officeDocument/2006/relationships/image" Target="../media/image52.wmf"/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comments" Target="../comments/comment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6.xml"/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tags" Target="../tags/tag75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7.xml"/><Relationship Id="rId2" Type="http://schemas.openxmlformats.org/officeDocument/2006/relationships/image" Target="../media/image56.png"/><Relationship Id="rId1" Type="http://schemas.openxmlformats.org/officeDocument/2006/relationships/image" Target="../media/image5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8.xml"/><Relationship Id="rId1" Type="http://schemas.openxmlformats.org/officeDocument/2006/relationships/image" Target="../media/image5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wmf"/><Relationship Id="rId8" Type="http://schemas.openxmlformats.org/officeDocument/2006/relationships/image" Target="../media/image5.wmf"/><Relationship Id="rId7" Type="http://schemas.openxmlformats.org/officeDocument/2006/relationships/image" Target="../media/image4.wmf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5" Type="http://schemas.openxmlformats.org/officeDocument/2006/relationships/vmlDrawing" Target="../drawings/vmlDrawing1.v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66.xml"/><Relationship Id="rId12" Type="http://schemas.openxmlformats.org/officeDocument/2006/relationships/image" Target="../media/image8.wmf"/><Relationship Id="rId11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7.wmf"/><Relationship Id="rId8" Type="http://schemas.openxmlformats.org/officeDocument/2006/relationships/image" Target="../media/image16.wmf"/><Relationship Id="rId7" Type="http://schemas.openxmlformats.org/officeDocument/2006/relationships/image" Target="../media/image15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67.xml"/><Relationship Id="rId12" Type="http://schemas.openxmlformats.org/officeDocument/2006/relationships/image" Target="../media/image20.png"/><Relationship Id="rId11" Type="http://schemas.openxmlformats.org/officeDocument/2006/relationships/image" Target="../media/image19.png"/><Relationship Id="rId10" Type="http://schemas.openxmlformats.org/officeDocument/2006/relationships/image" Target="../media/image18.wmf"/><Relationship Id="rId1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68.xml"/><Relationship Id="rId7" Type="http://schemas.openxmlformats.org/officeDocument/2006/relationships/image" Target="../media/image27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9.xml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70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1.xml"/><Relationship Id="rId4" Type="http://schemas.openxmlformats.org/officeDocument/2006/relationships/image" Target="../media/image39.png"/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72.xml"/><Relationship Id="rId4" Type="http://schemas.openxmlformats.org/officeDocument/2006/relationships/image" Target="../media/image43.png"/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image" Target="../media/image40.wmf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73.xml"/><Relationship Id="rId5" Type="http://schemas.openxmlformats.org/officeDocument/2006/relationships/image" Target="../media/image48.wmf"/><Relationship Id="rId4" Type="http://schemas.openxmlformats.org/officeDocument/2006/relationships/image" Target="../media/image47.png"/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748030" y="958850"/>
            <a:ext cx="10250170" cy="2526030"/>
          </a:xfrm>
        </p:spPr>
        <p:txBody>
          <a:bodyPr>
            <a:normAutofit/>
          </a:bodyPr>
          <a:p>
            <a:r>
              <a:rPr lang="en-US" altLang="zh-CN"/>
              <a:t> Modulation Resonance in Depolarization    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付泓瑾</a:t>
            </a:r>
            <a:r>
              <a:rPr lang="en-US" altLang="zh-CN"/>
              <a:t> </a:t>
            </a:r>
            <a:r>
              <a:rPr lang="zh-CN" altLang="en-US"/>
              <a:t>研究生</a:t>
            </a:r>
            <a:endParaRPr lang="zh-CN" altLang="en-US"/>
          </a:p>
          <a:p>
            <a:r>
              <a:rPr lang="zh-CN" altLang="en-US"/>
              <a:t>加速器中心物理</a:t>
            </a:r>
            <a:r>
              <a:rPr lang="zh-CN" altLang="en-US"/>
              <a:t>组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485775"/>
            <a:ext cx="10968990" cy="6010910"/>
          </a:xfrm>
        </p:spPr>
        <p:txBody>
          <a:bodyPr/>
          <a:p>
            <a:r>
              <a:rPr lang="zh-CN" altLang="en-US"/>
              <a:t>再定义</a:t>
            </a:r>
            <a:r>
              <a:rPr lang="zh-CN" altLang="en-US"/>
              <a:t>几个新的参数：</a:t>
            </a:r>
            <a:endParaRPr lang="zh-CN" altLang="en-US"/>
          </a:p>
          <a:p>
            <a:endParaRPr lang="en-US" altLang="zh-CN"/>
          </a:p>
          <a:p>
            <a:endParaRPr lang="en-US" altLang="zh-CN"/>
          </a:p>
          <a:p>
            <a:r>
              <a:rPr lang="zh-CN" altLang="en-US"/>
              <a:t>这样单圈平均下的</a:t>
            </a:r>
            <a:r>
              <a:rPr lang="en-US" altLang="zh-CN"/>
              <a:t>Tousheck</a:t>
            </a:r>
            <a:r>
              <a:rPr lang="zh-CN" altLang="en-US"/>
              <a:t>寿命可以表示为</a:t>
            </a:r>
            <a:endParaRPr lang="zh-CN" altLang="en-US"/>
          </a:p>
          <a:p>
            <a:r>
              <a:rPr lang="zh-CN" altLang="en-US"/>
              <a:t> </a:t>
            </a:r>
            <a:r>
              <a:rPr lang="en-US" altLang="zh-CN"/>
              <a:t>      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定义极化引起的</a:t>
            </a:r>
            <a:r>
              <a:rPr lang="en-US" altLang="zh-CN"/>
              <a:t>Tousheck</a:t>
            </a:r>
            <a:r>
              <a:rPr lang="zh-CN" altLang="en-US"/>
              <a:t>寿命的相对变化为</a:t>
            </a:r>
            <a:endParaRPr lang="zh-CN" altLang="en-US"/>
          </a:p>
          <a:p>
            <a:r>
              <a:rPr lang="zh-CN" altLang="en-US"/>
              <a:t> </a:t>
            </a:r>
            <a:r>
              <a:rPr lang="en-US" altLang="zh-CN"/>
              <a:t>                                      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4900" y="902970"/>
            <a:ext cx="4191635" cy="9321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215" y="856615"/>
            <a:ext cx="3000375" cy="9785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505" y="2442845"/>
            <a:ext cx="2834005" cy="68643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0750" y="3966845"/>
            <a:ext cx="2524760" cy="69913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Tousheck</a:t>
            </a:r>
            <a:r>
              <a:rPr lang="zh-CN" altLang="en-US"/>
              <a:t>寿命估算</a:t>
            </a:r>
            <a:r>
              <a:rPr lang="zh-CN" altLang="en-US"/>
              <a:t>结果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简单起见，估算时使用瞬时值公式（极化度</a:t>
            </a:r>
            <a:r>
              <a:rPr lang="en-US" altLang="zh-CN"/>
              <a:t>0.90</a:t>
            </a:r>
            <a:r>
              <a:rPr lang="zh-CN" altLang="en-US"/>
              <a:t>）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5" name="图片 4" descr="N5EBE4S@0SRZ~HV]9X_]1[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33045" y="2146935"/>
            <a:ext cx="5236210" cy="3253105"/>
          </a:xfrm>
          <a:prstGeom prst="rect">
            <a:avLst/>
          </a:prstGeom>
        </p:spPr>
      </p:pic>
      <p:pic>
        <p:nvPicPr>
          <p:cNvPr id="6" name="图片 5" descr="W34$[NY`O5L57]Y`FL2(_4V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9255" y="2209800"/>
            <a:ext cx="6723380" cy="312801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035810" y="5525770"/>
            <a:ext cx="16313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基准参数</a:t>
            </a:r>
            <a:r>
              <a:rPr lang="zh-CN" altLang="en-US"/>
              <a:t>表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7501255" y="5642610"/>
            <a:ext cx="23742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不同动量接受度和散射时水平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β下的</a:t>
            </a:r>
            <a:r>
              <a:rPr lang="zh-CN" altLang="en-US">
                <a:latin typeface="Arial" panose="020B0604020202020204" pitchFamily="34" charset="0"/>
                <a:cs typeface="Arial" panose="020B0604020202020204" pitchFamily="34" charset="0"/>
              </a:rPr>
              <a:t>结果</a:t>
            </a:r>
            <a:endParaRPr lang="zh-C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Tousheck</a:t>
            </a:r>
            <a:r>
              <a:rPr lang="zh-CN" altLang="en-US"/>
              <a:t>寿命随随β和动量接受度的变化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16865" y="1248410"/>
            <a:ext cx="5436235" cy="34131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8380" y="1173480"/>
            <a:ext cx="5172075" cy="35623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898140" y="5481955"/>
            <a:ext cx="420941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散射时的横向</a:t>
            </a:r>
            <a:r>
              <a:rPr lang="en-US" altLang="zh-CN"/>
              <a:t>beta</a:t>
            </a:r>
            <a:r>
              <a:rPr lang="zh-CN" altLang="en-US"/>
              <a:t>函数越小，动量接受度越大，</a:t>
            </a:r>
            <a:r>
              <a:rPr lang="en-US" altLang="zh-CN"/>
              <a:t>Tousheck</a:t>
            </a:r>
            <a:r>
              <a:rPr lang="zh-CN" altLang="en-US"/>
              <a:t>寿命</a:t>
            </a:r>
            <a:r>
              <a:rPr lang="zh-CN" altLang="en-US"/>
              <a:t>越大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zh-CN"/>
              <a:t>Tousheck</a:t>
            </a:r>
            <a:r>
              <a:rPr lang="zh-CN" altLang="en-US"/>
              <a:t>寿命相对改变量随</a:t>
            </a:r>
            <a:r>
              <a:rPr lang="zh-CN" altLang="en-US">
                <a:cs typeface="Arial" panose="020B0604020202020204" pitchFamily="34" charset="0"/>
              </a:rPr>
              <a:t>β和动量接受度</a:t>
            </a:r>
            <a:r>
              <a:rPr lang="zh-CN" altLang="en-US">
                <a:cs typeface="Arial" panose="020B0604020202020204" pitchFamily="34" charset="0"/>
              </a:rPr>
              <a:t>的变化</a:t>
            </a:r>
            <a:endParaRPr lang="zh-CN" altLang="en-US">
              <a:cs typeface="Arial" panose="020B0604020202020204" pitchFamily="34" charset="0"/>
            </a:endParaRPr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833370" y="2049780"/>
            <a:ext cx="5951855" cy="36620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28470" y="5997575"/>
            <a:ext cx="91363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ym typeface="+mn-ea"/>
              </a:rPr>
              <a:t>散射时的横向</a:t>
            </a:r>
            <a:r>
              <a:rPr lang="en-US" altLang="zh-CN">
                <a:sym typeface="+mn-ea"/>
              </a:rPr>
              <a:t>beta</a:t>
            </a:r>
            <a:r>
              <a:rPr lang="zh-CN" altLang="en-US">
                <a:sym typeface="+mn-ea"/>
              </a:rPr>
              <a:t>函数越大，动量接受度越大，极化引起的</a:t>
            </a:r>
            <a:r>
              <a:rPr lang="en-US" altLang="zh-CN">
                <a:sym typeface="+mn-ea"/>
              </a:rPr>
              <a:t>Tousheck</a:t>
            </a:r>
            <a:r>
              <a:rPr lang="zh-CN" altLang="en-US">
                <a:sym typeface="+mn-ea"/>
              </a:rPr>
              <a:t>寿命的相对</a:t>
            </a:r>
            <a:r>
              <a:rPr lang="zh-CN" altLang="en-US">
                <a:sym typeface="+mn-ea"/>
              </a:rPr>
              <a:t>变化越大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Refe</a:t>
            </a:r>
            <a:r>
              <a:rPr lang="en-US" altLang="zh-CN"/>
              <a:t>rences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/>
              <a:t>1.Y.S.D</a:t>
            </a:r>
            <a:r>
              <a:rPr lang="en-US" altLang="zh-CN"/>
              <a:t>erbenev,A.M.Kondratenko,A.N.Skrinsky,Radiative Depolarization at Ultra-high Energies,Particle Accelerators,1979</a:t>
            </a:r>
            <a:endParaRPr lang="en-US" altLang="zh-CN"/>
          </a:p>
          <a:p>
            <a:r>
              <a:rPr lang="en-US" altLang="zh-CN"/>
              <a:t>2.V.E.Blinov,E.B.Levichev,S.A.Nikitin,I.B.Nikolaev,Resonant Depolarization Technology at VEPP-4M in Novosibirsk,unpublished</a:t>
            </a:r>
            <a:endParaRPr lang="en-US" altLang="zh-CN"/>
          </a:p>
          <a:p>
            <a:r>
              <a:rPr lang="en-US" altLang="zh-CN"/>
              <a:t>3.C.Sun</a:t>
            </a:r>
            <a:r>
              <a:rPr lang="zh-CN" altLang="en-US"/>
              <a:t>，</a:t>
            </a:r>
            <a:r>
              <a:rPr lang="en-US" altLang="zh-CN"/>
              <a:t>Polarization measurement of stored electron beam using Tousheck lifetime,</a:t>
            </a:r>
            <a:endParaRPr lang="en-US" altLang="zh-CN"/>
          </a:p>
          <a:p>
            <a:r>
              <a:rPr lang="en-US" altLang="zh-CN"/>
              <a:t>Nuclear Instruments and Methods in Physics Research A,2010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330" y="958215"/>
            <a:ext cx="10968990" cy="371475"/>
          </a:xfrm>
        </p:spPr>
        <p:txBody>
          <a:bodyPr>
            <a:normAutofit fontScale="90000"/>
          </a:bodyPr>
          <a:p>
            <a:r>
              <a:rPr lang="zh-CN" altLang="en-US"/>
              <a:t>一</a:t>
            </a:r>
            <a:r>
              <a:rPr lang="en-US" altLang="zh-CN"/>
              <a:t>.</a:t>
            </a:r>
            <a:r>
              <a:rPr lang="zh-CN" altLang="en-US">
                <a:sym typeface="+mn-ea"/>
              </a:rPr>
              <a:t>扰动磁场的谱展开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US" altLang="zh-CN"/>
              <a:t>   </a:t>
            </a:r>
            <a:r>
              <a:rPr lang="zh-CN" altLang="en-US"/>
              <a:t>由于电子在不断做回旋运动，因而固定位置上的有限纵向长度的磁场在</a:t>
            </a:r>
            <a:r>
              <a:rPr lang="zh-CN" altLang="en-US">
                <a:cs typeface="Arial" panose="020B0604020202020204" pitchFamily="34" charset="0"/>
              </a:rPr>
              <a:t>θ域上是周期性函数，不妨以回旋周期    为磁场在</a:t>
            </a:r>
            <a:r>
              <a:rPr lang="zh-CN" altLang="en-US">
                <a:cs typeface="Arial" panose="020B0604020202020204" pitchFamily="34" charset="0"/>
                <a:sym typeface="+mn-ea"/>
              </a:rPr>
              <a:t>θ域上的周期，</a:t>
            </a:r>
            <a:r>
              <a:rPr lang="zh-CN" altLang="en-US">
                <a:cs typeface="Arial" panose="020B0604020202020204" pitchFamily="34" charset="0"/>
              </a:rPr>
              <a:t>对其做离散傅里叶变换</a:t>
            </a:r>
            <a:r>
              <a:rPr lang="zh-CN" altLang="en-US">
                <a:cs typeface="Arial" panose="020B0604020202020204" pitchFamily="34" charset="0"/>
              </a:rPr>
              <a:t>。</a:t>
            </a:r>
            <a:endParaRPr lang="zh-CN" altLang="en-US">
              <a:cs typeface="Arial" panose="020B0604020202020204" pitchFamily="34" charset="0"/>
            </a:endParaRPr>
          </a:p>
          <a:p>
            <a:r>
              <a:rPr lang="zh-CN" altLang="en-US">
                <a:cs typeface="Arial" panose="020B0604020202020204" pitchFamily="34" charset="0"/>
              </a:rPr>
              <a:t>   设扰动场的纵向长度为   </a:t>
            </a:r>
            <a:r>
              <a:rPr lang="en-US" altLang="zh-CN">
                <a:cs typeface="Arial" panose="020B0604020202020204" pitchFamily="34" charset="0"/>
              </a:rPr>
              <a:t>,</a:t>
            </a:r>
            <a:r>
              <a:rPr lang="zh-CN" altLang="en-US">
                <a:cs typeface="Arial" panose="020B0604020202020204" pitchFamily="34" charset="0"/>
              </a:rPr>
              <a:t>磁场是空间均匀，时间上按余弦变化                   ，</a:t>
            </a:r>
            <a:r>
              <a:rPr lang="en-US" altLang="zh-CN">
                <a:cs typeface="Arial" panose="020B0604020202020204" pitchFamily="34" charset="0"/>
              </a:rPr>
              <a:t>t=0</a:t>
            </a:r>
            <a:r>
              <a:rPr lang="zh-CN" altLang="en-US">
                <a:cs typeface="Arial" panose="020B0604020202020204" pitchFamily="34" charset="0"/>
              </a:rPr>
              <a:t>时电子刚好在磁场中心且      处恰好对应于该磁场</a:t>
            </a:r>
            <a:r>
              <a:rPr lang="zh-CN" altLang="en-US">
                <a:cs typeface="Arial" panose="020B0604020202020204" pitchFamily="34" charset="0"/>
              </a:rPr>
              <a:t>中心，那么有</a:t>
            </a:r>
            <a:endParaRPr lang="zh-CN" altLang="en-US">
              <a:cs typeface="Arial" panose="020B0604020202020204" pitchFamily="34" charset="0"/>
            </a:endParaRPr>
          </a:p>
          <a:p>
            <a:r>
              <a:rPr lang="zh-CN" altLang="en-US">
                <a:cs typeface="Arial" panose="020B0604020202020204" pitchFamily="34" charset="0"/>
              </a:rPr>
              <a:t>     </a:t>
            </a:r>
            <a:endParaRPr lang="zh-CN" altLang="en-US">
              <a:cs typeface="Arial" panose="020B0604020202020204" pitchFamily="34" charset="0"/>
            </a:endParaRPr>
          </a:p>
          <a:p>
            <a:r>
              <a:rPr lang="zh-CN" altLang="en-US">
                <a:cs typeface="Arial" panose="020B0604020202020204" pitchFamily="34" charset="0"/>
              </a:rPr>
              <a:t>  </a:t>
            </a:r>
            <a:endParaRPr lang="zh-CN" altLang="en-US">
              <a:cs typeface="Arial" panose="020B0604020202020204" pitchFamily="34" charset="0"/>
            </a:endParaRPr>
          </a:p>
          <a:p>
            <a:r>
              <a:rPr lang="zh-CN" altLang="en-US">
                <a:cs typeface="Arial" panose="020B0604020202020204" pitchFamily="34" charset="0"/>
              </a:rPr>
              <a:t>    其中         ，</a:t>
            </a:r>
            <a:r>
              <a:rPr lang="en-US" altLang="zh-CN">
                <a:cs typeface="Arial" panose="020B0604020202020204" pitchFamily="34" charset="0"/>
              </a:rPr>
              <a:t>k=0</a:t>
            </a:r>
            <a:r>
              <a:rPr lang="zh-CN" altLang="en-US">
                <a:cs typeface="Arial" panose="020B0604020202020204" pitchFamily="34" charset="0"/>
              </a:rPr>
              <a:t>，</a:t>
            </a:r>
            <a:r>
              <a:rPr lang="en-US" altLang="zh-CN">
                <a:cs typeface="Arial" panose="020B0604020202020204" pitchFamily="34" charset="0"/>
              </a:rPr>
              <a:t>+/-1,+/-2...,         </a:t>
            </a:r>
            <a:endParaRPr lang="en-US" altLang="zh-CN">
              <a:cs typeface="Arial" panose="020B0604020202020204" pitchFamily="34" charset="0"/>
            </a:endParaRPr>
          </a:p>
          <a:p>
            <a:r>
              <a:rPr lang="en-US" altLang="zh-CN">
                <a:cs typeface="Arial" panose="020B0604020202020204" pitchFamily="34" charset="0"/>
              </a:rPr>
              <a:t>   </a:t>
            </a:r>
            <a:r>
              <a:rPr lang="zh-CN" altLang="en-US">
                <a:cs typeface="Arial" panose="020B0604020202020204" pitchFamily="34" charset="0"/>
              </a:rPr>
              <a:t>当满足共振条件时，定义磁场有效共振项为</a:t>
            </a:r>
            <a:endParaRPr lang="zh-CN" altLang="en-US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zh-CN" altLang="en-US">
                <a:cs typeface="Arial" panose="020B0604020202020204" pitchFamily="34" charset="0"/>
              </a:rPr>
              <a:t>         </a:t>
            </a:r>
            <a:endParaRPr lang="en-US" altLang="zh-CN">
              <a:cs typeface="Arial" panose="020B0604020202020204" pitchFamily="34" charset="0"/>
            </a:endParaRPr>
          </a:p>
          <a:p>
            <a:endParaRPr lang="en-US" altLang="zh-CN">
              <a:cs typeface="Arial" panose="020B0604020202020204" pitchFamily="34" charset="0"/>
            </a:endParaRPr>
          </a:p>
          <a:p>
            <a:endParaRPr lang="en-US" altLang="zh-CN">
              <a:cs typeface="Arial" panose="020B0604020202020204" pitchFamily="34" charset="0"/>
            </a:endParaRPr>
          </a:p>
        </p:txBody>
      </p:sp>
      <p:graphicFrame>
        <p:nvGraphicFramePr>
          <p:cNvPr id="4" name="对象 3"/>
          <p:cNvGraphicFramePr/>
          <p:nvPr/>
        </p:nvGraphicFramePr>
        <p:xfrm>
          <a:off x="2438718" y="1792288"/>
          <a:ext cx="234315" cy="499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237490" imgH="464185" progId="Equation.DSMT4">
                  <p:embed/>
                </p:oleObj>
              </mc:Choice>
              <mc:Fallback>
                <p:oleObj name="" r:id="rId1" imgW="237490" imgH="464185" progId="Equation.DSMT4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38718" y="1792288"/>
                        <a:ext cx="234315" cy="499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/>
          <p:nvPr/>
        </p:nvGraphicFramePr>
        <p:xfrm>
          <a:off x="3574415" y="2364105"/>
          <a:ext cx="294005" cy="284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" name="" r:id="rId3" imgW="215900" imgH="343535" progId="Equation.DSMT4">
                  <p:embed/>
                </p:oleObj>
              </mc:Choice>
              <mc:Fallback>
                <p:oleObj name="" r:id="rId3" imgW="215900" imgH="343535" progId="Equation.DSMT4">
                  <p:embed/>
                  <p:pic>
                    <p:nvPicPr>
                      <p:cNvPr id="0" name="图片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74415" y="2364105"/>
                        <a:ext cx="294005" cy="2844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/>
          <p:nvPr/>
        </p:nvGraphicFramePr>
        <p:xfrm>
          <a:off x="2439035" y="2713038"/>
          <a:ext cx="453390" cy="267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" name="" r:id="rId5" imgW="401320" imgH="217805" progId="Equation.DSMT4">
                  <p:embed/>
                </p:oleObj>
              </mc:Choice>
              <mc:Fallback>
                <p:oleObj name="" r:id="rId5" imgW="401320" imgH="217805" progId="Equation.DSMT4">
                  <p:embed/>
                  <p:pic>
                    <p:nvPicPr>
                      <p:cNvPr id="0" name="图片 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9035" y="2713038"/>
                        <a:ext cx="453390" cy="267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图片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52105" y="2364105"/>
            <a:ext cx="1530985" cy="3492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64055" y="2981325"/>
            <a:ext cx="4243705" cy="96393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82445" y="3906520"/>
            <a:ext cx="657225" cy="53848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873625" y="3907155"/>
            <a:ext cx="706755" cy="537210"/>
          </a:xfrm>
          <a:prstGeom prst="rect">
            <a:avLst/>
          </a:prstGeom>
        </p:spPr>
      </p:pic>
      <p:graphicFrame>
        <p:nvGraphicFramePr>
          <p:cNvPr id="14" name="对象 13"/>
          <p:cNvGraphicFramePr/>
          <p:nvPr/>
        </p:nvGraphicFramePr>
        <p:xfrm>
          <a:off x="3236595" y="4844415"/>
          <a:ext cx="2343785" cy="689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1" imgW="1619885" imgH="516890" progId="Equation.DSMT4">
                  <p:embed/>
                </p:oleObj>
              </mc:Choice>
              <mc:Fallback>
                <p:oleObj name="" r:id="rId11" imgW="1619885" imgH="516890" progId="Equation.DSMT4">
                  <p:embed/>
                  <p:pic>
                    <p:nvPicPr>
                      <p:cNvPr id="0" name="图片 1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36595" y="4844415"/>
                        <a:ext cx="2343785" cy="689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具体推导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pPr marL="0" indent="0">
              <a:buNone/>
            </a:pPr>
            <a:r>
              <a:rPr lang="en-US" altLang="zh-CN"/>
              <a:t> 1.</a:t>
            </a:r>
            <a:r>
              <a:rPr lang="zh-CN" altLang="en-US"/>
              <a:t>如果磁场是空间上无界的，要求作用到电子</a:t>
            </a:r>
            <a:r>
              <a:rPr lang="zh-CN" altLang="en-US"/>
              <a:t>上的磁场</a:t>
            </a:r>
            <a:r>
              <a:rPr lang="zh-CN" altLang="en-US"/>
              <a:t>仅需做变换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考虑到</a:t>
            </a:r>
            <a:r>
              <a:rPr lang="en-US" altLang="zh-CN"/>
              <a:t>t=0</a:t>
            </a:r>
            <a:r>
              <a:rPr lang="zh-CN" altLang="en-US"/>
              <a:t>时电子恰好在磁场中心，且磁场</a:t>
            </a:r>
            <a:r>
              <a:rPr lang="zh-CN" altLang="en-US"/>
              <a:t>中心就在      ，应有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  带入有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2.</a:t>
            </a:r>
            <a:r>
              <a:rPr lang="zh-CN" altLang="en-US"/>
              <a:t>然而实际磁铁是有长度的，每个回旋周期内电子进入磁铁区域才会感受到变化的磁场。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   可定义一个</a:t>
            </a:r>
            <a:r>
              <a:rPr lang="zh-CN" altLang="en-US"/>
              <a:t>周期性阶梯函数，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  <a:p>
            <a:pPr marL="0" indent="0">
              <a:buNone/>
            </a:pPr>
            <a:r>
              <a:rPr lang="en-US" altLang="zh-CN"/>
              <a:t>                                                   </a:t>
            </a:r>
            <a:r>
              <a:rPr lang="zh-CN" altLang="en-US"/>
              <a:t>，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</a:t>
            </a:r>
            <a:r>
              <a:rPr lang="zh-CN" altLang="en-US"/>
              <a:t>那么电子实际感受到的</a:t>
            </a:r>
            <a:r>
              <a:rPr lang="zh-CN" altLang="en-US"/>
              <a:t>磁场为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</a:t>
            </a:r>
            <a:r>
              <a:rPr lang="zh-CN" altLang="en-US"/>
              <a:t>做离散傅里叶</a:t>
            </a:r>
            <a:r>
              <a:rPr lang="zh-CN" altLang="en-US"/>
              <a:t>变换，</a:t>
            </a:r>
            <a:r>
              <a:rPr lang="en-US" altLang="zh-CN"/>
              <a:t>                    </a:t>
            </a:r>
            <a:r>
              <a:rPr lang="zh-CN" altLang="en-US"/>
              <a:t>，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                                                            </a:t>
            </a:r>
            <a:r>
              <a:rPr lang="zh-CN" altLang="en-US"/>
              <a:t>全部</a:t>
            </a:r>
            <a:r>
              <a:rPr lang="zh-CN" altLang="en-US"/>
              <a:t>带入有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65440" y="1574800"/>
            <a:ext cx="1684655" cy="33147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8735" y="2051050"/>
            <a:ext cx="899795" cy="3270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0325" y="2089785"/>
            <a:ext cx="512445" cy="24955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8330" y="2522855"/>
            <a:ext cx="1586230" cy="34353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0370" y="4719955"/>
            <a:ext cx="2058035" cy="3568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5135" y="5076825"/>
            <a:ext cx="1654810" cy="50101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52085" y="4138295"/>
            <a:ext cx="1335405" cy="37338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96510" y="5076825"/>
            <a:ext cx="3140075" cy="57213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7360" y="5596255"/>
            <a:ext cx="5089525" cy="94043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41120" y="3883660"/>
            <a:ext cx="2970530" cy="6953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981190" y="5558155"/>
            <a:ext cx="3382645" cy="774065"/>
          </a:xfrm>
          <a:prstGeom prst="rect">
            <a:avLst/>
          </a:prstGeom>
        </p:spPr>
      </p:pic>
      <p:pic>
        <p:nvPicPr>
          <p:cNvPr id="17" name="图片 16" descr="R~C8`DMD4NP@KPBBHKC09IH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58530" y="3366770"/>
            <a:ext cx="2909570" cy="1729105"/>
          </a:xfrm>
          <a:prstGeom prst="rect">
            <a:avLst/>
          </a:prstGeom>
        </p:spPr>
      </p:pic>
    </p:spTree>
    <p:custDataLst>
      <p:tags r:id="rId1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330" y="628650"/>
            <a:ext cx="10968990" cy="5803265"/>
          </a:xfrm>
        </p:spPr>
        <p:txBody>
          <a:bodyPr/>
          <a:p>
            <a:r>
              <a:rPr lang="en-US" altLang="zh-CN"/>
              <a:t>(1)</a:t>
            </a:r>
            <a:r>
              <a:rPr lang="zh-CN" altLang="en-US"/>
              <a:t>纵向扰动场</a:t>
            </a:r>
            <a:endParaRPr lang="zh-CN" altLang="en-US"/>
          </a:p>
          <a:p>
            <a:r>
              <a:rPr lang="zh-CN" altLang="en-US"/>
              <a:t>    假定此时粒子轨道速度与纵向平行，此时磁场也与速度平行，扰动场</a:t>
            </a:r>
            <a:r>
              <a:rPr lang="zh-CN" altLang="en-US"/>
              <a:t>共振项的幅值为</a:t>
            </a:r>
            <a:endParaRPr lang="zh-CN" altLang="en-US"/>
          </a:p>
          <a:p>
            <a:r>
              <a:rPr lang="zh-CN" altLang="en-US"/>
              <a:t>   </a:t>
            </a:r>
            <a:endParaRPr lang="zh-CN" altLang="en-US"/>
          </a:p>
          <a:p>
            <a:r>
              <a:rPr lang="zh-CN" altLang="en-US"/>
              <a:t>                               是自旋在扰动场中做纵向拉莫尔进动的转角。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(2)TEM</a:t>
            </a:r>
            <a:r>
              <a:rPr lang="zh-CN" altLang="en-US"/>
              <a:t>场</a:t>
            </a:r>
            <a:endParaRPr lang="zh-CN" altLang="en-US"/>
          </a:p>
          <a:p>
            <a:r>
              <a:rPr lang="zh-CN" altLang="en-US"/>
              <a:t>    选用</a:t>
            </a:r>
            <a:r>
              <a:rPr lang="en-US" altLang="zh-CN"/>
              <a:t>TEM</a:t>
            </a:r>
            <a:r>
              <a:rPr lang="zh-CN" altLang="en-US"/>
              <a:t>作为扰动场，磁场是沿水平方向，电场是沿垂直方向，两者产生的自旋进动矢量方向平行或反平行。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     定义一个物理量：自旋响应因子   </a:t>
            </a:r>
            <a:r>
              <a:rPr lang="en-US" altLang="zh-CN"/>
              <a:t>,</a:t>
            </a:r>
            <a:r>
              <a:rPr lang="zh-CN" altLang="en-US"/>
              <a:t>由</a:t>
            </a:r>
            <a:r>
              <a:rPr lang="en-US" altLang="zh-CN"/>
              <a:t>Floquet</a:t>
            </a:r>
            <a:r>
              <a:rPr lang="zh-CN" altLang="en-US"/>
              <a:t>函数</a:t>
            </a:r>
            <a:r>
              <a:rPr lang="en-US" altLang="zh-CN"/>
              <a:t>         </a:t>
            </a:r>
            <a:r>
              <a:rPr lang="zh-CN" altLang="en-US"/>
              <a:t>决定，满足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03395" y="1523365"/>
            <a:ext cx="2233295" cy="6089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175" y="2132330"/>
            <a:ext cx="2284095" cy="5613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4300" y="4289425"/>
            <a:ext cx="3879215" cy="62674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9640" y="4916170"/>
            <a:ext cx="383540" cy="33210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6820" y="4806950"/>
            <a:ext cx="1798955" cy="5505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28155" y="4883150"/>
            <a:ext cx="689610" cy="39878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79320" y="5357495"/>
            <a:ext cx="7383145" cy="917575"/>
          </a:xfrm>
          <a:prstGeom prst="rect">
            <a:avLst/>
          </a:prstGeom>
        </p:spPr>
      </p:pic>
    </p:spTree>
    <p:custDataLst>
      <p:tags r:id="rId8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自旋响应因子不随能量单调变化，也不会绝对有越接近共振条件数量越大的情况</a:t>
            </a:r>
            <a:endParaRPr lang="zh-CN" altLang="en-US"/>
          </a:p>
          <a:p>
            <a:r>
              <a:rPr lang="zh-CN" altLang="en-US">
                <a:sym typeface="+mn-ea"/>
              </a:rPr>
              <a:t>共振项幅值</a:t>
            </a:r>
            <a:endParaRPr lang="zh-CN" altLang="en-US"/>
          </a:p>
          <a:p>
            <a:r>
              <a:rPr lang="zh-CN" altLang="en-US">
                <a:sym typeface="+mn-ea"/>
              </a:rPr>
              <a:t>                        </a:t>
            </a:r>
            <a:endParaRPr lang="zh-CN" altLang="en-US"/>
          </a:p>
          <a:p>
            <a:r>
              <a:rPr lang="en-US" altLang="zh-CN">
                <a:sym typeface="+mn-ea"/>
              </a:rPr>
              <a:t>     </a:t>
            </a:r>
            <a:r>
              <a:rPr lang="zh-CN" altLang="en-US">
                <a:sym typeface="+mn-ea"/>
              </a:rPr>
              <a:t>为变化的水平磁场辐值，</a:t>
            </a:r>
            <a:r>
              <a:rPr lang="en-US" altLang="zh-CN">
                <a:sym typeface="+mn-ea"/>
              </a:rPr>
              <a:t>B</a:t>
            </a:r>
            <a:r>
              <a:rPr lang="en-US" altLang="zh-CN">
                <a:latin typeface="微软雅黑" panose="020B0503020204020204" pitchFamily="34" charset="-122"/>
                <a:sym typeface="+mn-ea"/>
              </a:rPr>
              <a:t>ρ</a:t>
            </a:r>
            <a:r>
              <a:rPr lang="zh-CN" altLang="en-US">
                <a:latin typeface="微软雅黑" panose="020B0503020204020204" pitchFamily="34" charset="-122"/>
                <a:sym typeface="+mn-ea"/>
              </a:rPr>
              <a:t>是磁刚度，</a:t>
            </a:r>
            <a:r>
              <a:rPr lang="en-US" altLang="zh-CN">
                <a:sym typeface="+mn-ea"/>
              </a:rPr>
              <a:t> </a:t>
            </a:r>
            <a:r>
              <a:rPr lang="zh-CN" altLang="en-US">
                <a:sym typeface="+mn-ea"/>
              </a:rPr>
              <a:t> 是自选在</a:t>
            </a:r>
            <a:r>
              <a:rPr lang="en-US" altLang="zh-CN">
                <a:sym typeface="+mn-ea"/>
              </a:rPr>
              <a:t>TEM</a:t>
            </a:r>
            <a:r>
              <a:rPr lang="zh-CN" altLang="en-US">
                <a:sym typeface="+mn-ea"/>
              </a:rPr>
              <a:t>中绕垂直方向进动转过的角度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67635" y="2304415"/>
            <a:ext cx="3065145" cy="6750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840" y="3075305"/>
            <a:ext cx="442595" cy="32575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7190" y="2979420"/>
            <a:ext cx="275590" cy="3486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二</a:t>
            </a:r>
            <a:r>
              <a:rPr lang="en-US" altLang="zh-CN"/>
              <a:t>.</a:t>
            </a:r>
            <a:r>
              <a:rPr lang="zh-CN" altLang="en-US"/>
              <a:t>调制</a:t>
            </a:r>
            <a:r>
              <a:rPr lang="zh-CN" altLang="en-US"/>
              <a:t>共振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1.</a:t>
            </a:r>
            <a:r>
              <a:rPr lang="zh-CN" altLang="en-US">
                <a:sym typeface="+mn-ea"/>
              </a:rPr>
              <a:t>同步振荡调制</a:t>
            </a:r>
            <a:endParaRPr lang="zh-CN" altLang="en-US"/>
          </a:p>
          <a:p>
            <a:r>
              <a:rPr lang="en-US" altLang="zh-CN">
                <a:sym typeface="+mn-ea"/>
              </a:rPr>
              <a:t>  </a:t>
            </a:r>
            <a:r>
              <a:rPr lang="zh-CN" altLang="en-US">
                <a:sym typeface="+mn-ea"/>
              </a:rPr>
              <a:t>由于束流存在能散，电子会围绕中心同步电子做同步振荡，这也会引起电子自旋谐波数的发散。</a:t>
            </a:r>
            <a:endParaRPr lang="zh-CN" altLang="en-US"/>
          </a:p>
          <a:p>
            <a:r>
              <a:rPr lang="zh-CN" altLang="en-US">
                <a:sym typeface="+mn-ea"/>
              </a:rPr>
              <a:t>因而考虑能散后，某个电子实际的自旋谐波数可以表示为</a:t>
            </a:r>
            <a:endParaRPr lang="zh-CN" altLang="en-US"/>
          </a:p>
          <a:p>
            <a:r>
              <a:rPr lang="en-US" altLang="zh-CN">
                <a:sym typeface="+mn-ea"/>
              </a:rPr>
              <a:t>                                     </a:t>
            </a:r>
            <a:r>
              <a:rPr lang="zh-CN" altLang="en-US">
                <a:sym typeface="+mn-ea"/>
              </a:rPr>
              <a:t>，</a:t>
            </a:r>
            <a:r>
              <a:rPr lang="en-US" altLang="zh-CN">
                <a:sym typeface="+mn-ea"/>
              </a:rPr>
              <a:t>                   </a:t>
            </a:r>
            <a:endParaRPr lang="en-US" altLang="zh-CN"/>
          </a:p>
          <a:p>
            <a:r>
              <a:rPr lang="zh-CN" altLang="en-US">
                <a:sym typeface="+mn-ea"/>
              </a:rPr>
              <a:t>其中</a:t>
            </a:r>
            <a:r>
              <a:rPr lang="en-US" altLang="zh-CN">
                <a:sym typeface="+mn-ea"/>
              </a:rPr>
              <a:t>    </a:t>
            </a:r>
            <a:r>
              <a:rPr lang="zh-CN" altLang="en-US">
                <a:sym typeface="+mn-ea"/>
              </a:rPr>
              <a:t>是同步振荡的相位</a:t>
            </a:r>
            <a:endParaRPr lang="zh-CN" altLang="en-US"/>
          </a:p>
          <a:p>
            <a:r>
              <a:rPr lang="en-US" altLang="zh-CN">
                <a:sym typeface="+mn-ea"/>
              </a:rPr>
              <a:t>  </a:t>
            </a:r>
            <a:r>
              <a:rPr lang="zh-CN" altLang="en-US">
                <a:sym typeface="+mn-ea"/>
              </a:rPr>
              <a:t>受同步振荡调制的共振条件表示为：</a:t>
            </a:r>
            <a:r>
              <a:rPr lang="en-US" altLang="zh-CN">
                <a:sym typeface="+mn-ea"/>
              </a:rPr>
              <a:t>                     </a:t>
            </a:r>
            <a:r>
              <a:rPr lang="zh-CN" altLang="en-US">
                <a:sym typeface="+mn-ea"/>
              </a:rPr>
              <a:t>，</a:t>
            </a:r>
            <a:r>
              <a:rPr lang="en-US" altLang="zh-CN">
                <a:sym typeface="+mn-ea"/>
              </a:rPr>
              <a:t>k</a:t>
            </a:r>
            <a:r>
              <a:rPr lang="zh-CN" altLang="en-US">
                <a:sym typeface="+mn-ea"/>
              </a:rPr>
              <a:t>取任意整数，</a:t>
            </a:r>
            <a:r>
              <a:rPr lang="en-US" altLang="zh-CN">
                <a:sym typeface="+mn-ea"/>
              </a:rPr>
              <a:t>l</a:t>
            </a:r>
            <a:r>
              <a:rPr lang="zh-CN" altLang="en-US">
                <a:sym typeface="+mn-ea"/>
              </a:rPr>
              <a:t>取非零整数</a:t>
            </a:r>
            <a:r>
              <a:rPr lang="en-US" altLang="zh-CN">
                <a:sym typeface="+mn-ea"/>
              </a:rPr>
              <a:t>  </a:t>
            </a:r>
            <a:endParaRPr lang="zh-CN" altLang="en-US"/>
          </a:p>
          <a:p>
            <a:r>
              <a:rPr lang="en-US" altLang="zh-CN">
                <a:sym typeface="+mn-ea"/>
              </a:rPr>
              <a:t>  </a:t>
            </a:r>
            <a:r>
              <a:rPr lang="zh-CN" altLang="en-US">
                <a:sym typeface="+mn-ea"/>
              </a:rPr>
              <a:t>如果每个调制共振是独立</a:t>
            </a:r>
            <a:r>
              <a:rPr lang="zh-CN" altLang="en-US">
                <a:sym typeface="+mn-ea"/>
              </a:rPr>
              <a:t>的，那么</a:t>
            </a:r>
            <a:r>
              <a:rPr lang="en-US" altLang="zh-CN">
                <a:sym typeface="+mn-ea"/>
              </a:rPr>
              <a:t>k</a:t>
            </a:r>
            <a:r>
              <a:rPr lang="zh-CN" altLang="en-US">
                <a:sym typeface="+mn-ea"/>
              </a:rPr>
              <a:t>阶共振项可以展开成用不同阶贝塞尔函数表示的级数和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 </a:t>
            </a:r>
            <a:r>
              <a:rPr lang="en-US" altLang="zh-CN">
                <a:sym typeface="+mn-ea"/>
              </a:rPr>
              <a:t>              </a:t>
            </a:r>
            <a:endParaRPr lang="zh-CN" altLang="en-US"/>
          </a:p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35785" y="2992120"/>
            <a:ext cx="1781175" cy="4381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2305" y="2925445"/>
            <a:ext cx="1466850" cy="5715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340" y="3496945"/>
            <a:ext cx="276225" cy="3333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6825" y="3931285"/>
            <a:ext cx="1571625" cy="4191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0100" y="5083175"/>
            <a:ext cx="3743325" cy="99314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第（k,l)阶共振项贡献的去极化时间的倒数可以表示成（与k无关）</a:t>
            </a:r>
            <a:endParaRPr lang="zh-CN" altLang="en-US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    其中     为没有考虑调制时的共振去极化时间，  是修正贝塞尔函数 </a:t>
            </a:r>
            <a:endParaRPr lang="en-US" altLang="zh-CN"/>
          </a:p>
          <a:p>
            <a:r>
              <a:rPr lang="en-US" altLang="zh-CN"/>
              <a:t>  任意阶与主阶（零阶）的去极化时间比值是：               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15640" y="1894840"/>
            <a:ext cx="3295650" cy="8763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110" y="2926715"/>
            <a:ext cx="352425" cy="4572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690" y="3002915"/>
            <a:ext cx="228600" cy="3810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8260" y="3948430"/>
            <a:ext cx="1571625" cy="165735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ym typeface="+mn-ea"/>
              </a:rPr>
              <a:t>2.</a:t>
            </a:r>
            <a:r>
              <a:rPr lang="zh-CN" altLang="en-US">
                <a:sym typeface="+mn-ea"/>
              </a:rPr>
              <a:t>定常场的脉动调制</a:t>
            </a:r>
            <a:endParaRPr lang="zh-CN" altLang="en-US"/>
          </a:p>
          <a:p>
            <a:r>
              <a:rPr lang="en-US" altLang="zh-CN">
                <a:sym typeface="+mn-ea"/>
              </a:rPr>
              <a:t>  </a:t>
            </a:r>
            <a:r>
              <a:rPr lang="zh-CN" altLang="en-US">
                <a:sym typeface="+mn-ea"/>
              </a:rPr>
              <a:t>实际的二极磁铁等</a:t>
            </a:r>
            <a:r>
              <a:rPr lang="zh-CN" altLang="en-US">
                <a:sym typeface="+mn-ea"/>
              </a:rPr>
              <a:t>会随时间</a:t>
            </a:r>
            <a:r>
              <a:rPr lang="zh-CN" altLang="en-US">
                <a:sym typeface="+mn-ea"/>
              </a:rPr>
              <a:t>发生脉动，产生的磁场并不是严格的定常磁场。按前述，</a:t>
            </a:r>
            <a:r>
              <a:rPr lang="zh-CN" altLang="en-US">
                <a:sym typeface="+mn-ea"/>
              </a:rPr>
              <a:t>可设作用在电子</a:t>
            </a:r>
            <a:r>
              <a:rPr lang="zh-CN" altLang="en-US">
                <a:sym typeface="+mn-ea"/>
              </a:rPr>
              <a:t>上的磁场在有一下变化形式：</a:t>
            </a:r>
            <a:endParaRPr lang="zh-CN" altLang="en-US"/>
          </a:p>
          <a:p>
            <a:r>
              <a:rPr lang="en-US" altLang="zh-CN">
                <a:sym typeface="+mn-ea"/>
              </a:rPr>
              <a:t>               </a:t>
            </a:r>
            <a:endParaRPr lang="en-US" altLang="zh-CN"/>
          </a:p>
          <a:p>
            <a:r>
              <a:rPr lang="zh-CN" altLang="en-US">
                <a:sym typeface="+mn-ea"/>
              </a:rPr>
              <a:t>实际的自旋谐波数变为：</a:t>
            </a:r>
            <a:endParaRPr lang="zh-CN" altLang="en-US"/>
          </a:p>
          <a:p>
            <a:r>
              <a:rPr lang="zh-CN" altLang="en-US">
                <a:sym typeface="+mn-ea"/>
              </a:rPr>
              <a:t>这种调制共振也是单独的，任意阶调制共振项与主阶的去极化</a:t>
            </a:r>
            <a:r>
              <a:rPr lang="zh-CN" altLang="en-US">
                <a:sym typeface="+mn-ea"/>
              </a:rPr>
              <a:t>时间之比：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 </a:t>
            </a:r>
            <a:r>
              <a:rPr lang="en-US" altLang="zh-CN">
                <a:sym typeface="+mn-ea"/>
              </a:rPr>
              <a:t>               </a:t>
            </a:r>
            <a:endParaRPr lang="zh-CN" altLang="en-US">
              <a:sym typeface="+mn-ea"/>
            </a:endParaRPr>
          </a:p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46780" y="2827020"/>
            <a:ext cx="2099945" cy="43688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2685" y="3263900"/>
            <a:ext cx="2019300" cy="4953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2985" y="3168650"/>
            <a:ext cx="1219200" cy="685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9885" y="4263390"/>
            <a:ext cx="1943100" cy="159067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三</a:t>
            </a:r>
            <a:r>
              <a:rPr lang="en-US" altLang="zh-CN"/>
              <a:t>.Tousheck</a:t>
            </a:r>
            <a:r>
              <a:rPr lang="zh-CN" altLang="en-US"/>
              <a:t>寿命</a:t>
            </a:r>
            <a:r>
              <a:rPr lang="zh-CN" altLang="en-US"/>
              <a:t>估算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en-US" altLang="zh-CN"/>
              <a:t> Tousheck</a:t>
            </a:r>
            <a:r>
              <a:rPr lang="zh-CN" altLang="en-US"/>
              <a:t>效应是束团内的电子与电子的散射，或者说与穆勒散射有关。可以忽略散射时电子的纵向同步振荡，只考虑散射时的电子横向的</a:t>
            </a:r>
            <a:r>
              <a:rPr lang="en-US" altLang="zh-CN"/>
              <a:t>betatron</a:t>
            </a:r>
            <a:r>
              <a:rPr lang="zh-CN" altLang="en-US"/>
              <a:t>振荡，且横向</a:t>
            </a:r>
            <a:r>
              <a:rPr lang="en-US" altLang="zh-CN"/>
              <a:t>betatron</a:t>
            </a:r>
            <a:r>
              <a:rPr lang="zh-CN" altLang="en-US"/>
              <a:t>振荡速度与纵向轨道运动相比要慢很多，可以将</a:t>
            </a:r>
            <a:r>
              <a:rPr lang="en-US" altLang="zh-CN"/>
              <a:t>betatron</a:t>
            </a:r>
            <a:r>
              <a:rPr lang="zh-CN" altLang="en-US"/>
              <a:t>振荡运动视为非相对论</a:t>
            </a:r>
            <a:r>
              <a:rPr lang="zh-CN" altLang="en-US"/>
              <a:t>的。</a:t>
            </a:r>
            <a:endParaRPr lang="zh-CN" altLang="en-US"/>
          </a:p>
          <a:p>
            <a:r>
              <a:rPr lang="en-US" altLang="zh-CN"/>
              <a:t>  </a:t>
            </a:r>
            <a:r>
              <a:rPr lang="zh-CN" altLang="en-US"/>
              <a:t>对应的微分散射截面可以</a:t>
            </a:r>
            <a:r>
              <a:rPr lang="zh-CN" altLang="en-US"/>
              <a:t>写为：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 </a:t>
            </a:r>
            <a:r>
              <a:rPr lang="zh-CN" altLang="en-US"/>
              <a:t>定义几个</a:t>
            </a:r>
            <a:r>
              <a:rPr lang="zh-CN" altLang="en-US"/>
              <a:t>参量：</a:t>
            </a:r>
            <a:endParaRPr lang="zh-CN" altLang="en-US"/>
          </a:p>
          <a:p>
            <a:r>
              <a:rPr lang="en-US" altLang="zh-CN"/>
              <a:t> </a:t>
            </a:r>
            <a:endParaRPr lang="en-US" altLang="zh-CN"/>
          </a:p>
          <a:p>
            <a:r>
              <a:rPr lang="en-US" altLang="zh-CN"/>
              <a:t>  </a:t>
            </a:r>
            <a:r>
              <a:rPr lang="zh-CN" altLang="en-US"/>
              <a:t>可计算瞬时的</a:t>
            </a:r>
            <a:r>
              <a:rPr lang="en-US" altLang="zh-CN"/>
              <a:t>Tousheck</a:t>
            </a:r>
            <a:r>
              <a:rPr lang="zh-CN" altLang="en-US"/>
              <a:t>寿命：</a:t>
            </a:r>
            <a:endParaRPr lang="zh-CN" altLang="en-US"/>
          </a:p>
          <a:p>
            <a:r>
              <a:rPr lang="zh-CN" altLang="en-US"/>
              <a:t> </a:t>
            </a:r>
            <a:r>
              <a:rPr lang="en-US" altLang="zh-CN"/>
              <a:t>                        </a:t>
            </a:r>
            <a:endParaRPr lang="en-US" altLang="zh-CN"/>
          </a:p>
          <a:p>
            <a:r>
              <a:rPr lang="en-US" altLang="zh-CN"/>
              <a:t>  </a:t>
            </a:r>
            <a:r>
              <a:rPr lang="zh-CN" altLang="en-US"/>
              <a:t>严格计算则需要做单圈平均</a:t>
            </a:r>
            <a:endParaRPr lang="zh-CN" altLang="en-US"/>
          </a:p>
          <a:p>
            <a:r>
              <a:rPr lang="zh-CN" altLang="en-US"/>
              <a:t> </a:t>
            </a:r>
            <a:r>
              <a:rPr lang="en-US" altLang="zh-CN"/>
              <a:t>     </a:t>
            </a:r>
            <a:endParaRPr lang="en-US" altLang="zh-CN"/>
          </a:p>
        </p:txBody>
      </p:sp>
      <p:pic>
        <p:nvPicPr>
          <p:cNvPr id="5" name="图片 4" descr="WVA]SUUJ17Q8}UQ{FBAAF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3575" y="2998470"/>
            <a:ext cx="2557780" cy="539750"/>
          </a:xfrm>
          <a:prstGeom prst="rect">
            <a:avLst/>
          </a:prstGeom>
        </p:spPr>
      </p:pic>
      <p:pic>
        <p:nvPicPr>
          <p:cNvPr id="7" name="图片 6" descr="}Z]`YCU$ZG9L$)FVW80N`~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045" y="3910330"/>
            <a:ext cx="1457325" cy="626745"/>
          </a:xfrm>
          <a:prstGeom prst="rect">
            <a:avLst/>
          </a:prstGeom>
        </p:spPr>
      </p:pic>
      <p:pic>
        <p:nvPicPr>
          <p:cNvPr id="9" name="图片 8" descr="0X79O7)5)2TV]WJLMI6VCG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575" y="3887470"/>
            <a:ext cx="2707005" cy="649605"/>
          </a:xfrm>
          <a:prstGeom prst="rect">
            <a:avLst/>
          </a:prstGeom>
        </p:spPr>
      </p:pic>
      <p:pic>
        <p:nvPicPr>
          <p:cNvPr id="10" name="图片 9" descr="X)SZNQY5VQFM8WZLE_]UTCH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3785" y="3884930"/>
            <a:ext cx="5187315" cy="65214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8270" y="4620260"/>
            <a:ext cx="1299845" cy="65024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5.xml><?xml version="1.0" encoding="utf-8"?>
<p:tagLst xmlns:p="http://schemas.openxmlformats.org/presentationml/2006/main">
  <p:tag name="KSO_WM_UNIT_PLACING_PICTURE_USER_VIEWPORT" val="{&quot;height&quot;:4230,&quot;width&quot;:6810}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2358</Words>
  <Application>WPS 演示</Application>
  <PresentationFormat>宽屏</PresentationFormat>
  <Paragraphs>116</Paragraphs>
  <Slides>14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Equation.DSMT4</vt:lpstr>
      <vt:lpstr>Equation.DSMT4</vt:lpstr>
      <vt:lpstr>Equation.DSMT4</vt:lpstr>
      <vt:lpstr>Equation.DSMT4</vt:lpstr>
      <vt:lpstr> Modulation Resonance in Depolarization Ⅰ   </vt:lpstr>
      <vt:lpstr>一.扰动磁场的谱展开 </vt:lpstr>
      <vt:lpstr>具体推导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三.Tousheck寿命估算</vt:lpstr>
      <vt:lpstr>PowerPoint 演示文稿</vt:lpstr>
      <vt:lpstr>Tousheck寿命估算结果</vt:lpstr>
      <vt:lpstr>Tousheck寿命随随β和动量接受度的变化</vt:lpstr>
      <vt:lpstr>Tousheck寿命相对改变量随β和动量接受度的变化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DELL1</cp:lastModifiedBy>
  <cp:revision>199</cp:revision>
  <dcterms:created xsi:type="dcterms:W3CDTF">2019-06-19T02:08:00Z</dcterms:created>
  <dcterms:modified xsi:type="dcterms:W3CDTF">2021-12-07T03:48:37Z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9448B345447C424E941819E0FABB2FAC</vt:lpwstr>
  </property>
</Properties>
</file>