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256" r:id="rId2"/>
    <p:sldId id="330" r:id="rId3"/>
    <p:sldId id="331" r:id="rId4"/>
    <p:sldId id="332" r:id="rId5"/>
    <p:sldId id="333" r:id="rId6"/>
    <p:sldId id="334" r:id="rId7"/>
    <p:sldId id="337" r:id="rId8"/>
    <p:sldId id="338" r:id="rId9"/>
    <p:sldId id="339" r:id="rId10"/>
    <p:sldId id="326" r:id="rId11"/>
    <p:sldId id="276" r:id="rId12"/>
    <p:sldId id="335" r:id="rId13"/>
    <p:sldId id="336" r:id="rId14"/>
    <p:sldId id="340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C2302167-D97A-41EC-9F27-6C69F018E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7F42CBF-6205-4FFC-BFF1-ED1DE676F6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785CD-D5C6-4CCF-B8B2-53DE5DB7699D}" type="datetimeFigureOut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BA36A49-5BE0-4EA0-8EEA-42EF9295FA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AD8BE39-36CB-4537-97E4-2710EFBEC2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43A5F-0D26-4EA5-820F-B743965477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6853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E2FB0-3814-4092-BB09-B6A152417084}" type="datetimeFigureOut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5FFFE-5A74-4488-9AA3-EFB5BD842B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89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71D4-E2AB-4F92-BE9F-11EE3A2559BC}" type="datetime1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C9718873-0A91-40A6-9A85-EA29F77E6E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198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8C10E-4528-4260-9873-FEB640649C87}" type="datetime1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8873-0A91-40A6-9A85-EA29F77E6E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903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828C-E4DE-4680-97CB-9957740DC8D8}" type="datetime1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8873-0A91-40A6-9A85-EA29F77E6E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92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6169-D817-4DFA-9C38-9AE673BA1CAD}" type="datetime1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8873-0A91-40A6-9A85-EA29F77E6E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73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5EBE540-4BDC-4D6D-AB6E-C030437BA419}" type="datetime1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zh-CN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9718873-0A91-40A6-9A85-EA29F77E6E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451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576A-E84A-435C-8881-E28930B232E4}" type="datetime1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8873-0A91-40A6-9A85-EA29F77E6E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008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B6BC-F33B-40C7-AC7C-1C4CF0761BB4}" type="datetime1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8873-0A91-40A6-9A85-EA29F77E6E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03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FCB4-10EA-417B-BF62-182BE6C92337}" type="datetime1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8873-0A91-40A6-9A85-EA29F77E6E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29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3F32-BE51-4D31-8BAA-5CFF8B29959D}" type="datetime1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8873-0A91-40A6-9A85-EA29F77E6E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196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E18B-D5ED-4549-8028-757B0C7F044D}" type="datetime1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8873-0A91-40A6-9A85-EA29F77E6E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68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94B7-D157-476E-9E4B-6259EDCC3F1D}" type="datetime1">
              <a:rPr lang="zh-CN" altLang="en-US" smtClean="0"/>
              <a:t>2022/1/5</a:t>
            </a:fld>
            <a:endParaRPr lang="zh-CN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8873-0A91-40A6-9A85-EA29F77E6E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52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8FD6545-DECF-498E-9799-690D321210BE}" type="datetime1">
              <a:rPr lang="zh-CN" altLang="en-US" smtClean="0"/>
              <a:t>2022/1/5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C9718873-0A91-40A6-9A85-EA29F77E6E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84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1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6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03D3D3-A478-42BB-8FCD-F8977F7FB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115" y="1092160"/>
            <a:ext cx="10053763" cy="2432435"/>
          </a:xfrm>
        </p:spPr>
        <p:txBody>
          <a:bodyPr anchor="b">
            <a:normAutofit/>
          </a:bodyPr>
          <a:lstStyle/>
          <a:p>
            <a:r>
              <a:rPr lang="en-US" altLang="zh-CN" sz="4800" dirty="0" smtClean="0">
                <a:solidFill>
                  <a:schemeClr val="tx2"/>
                </a:solidFill>
              </a:rPr>
              <a:t>Hough Transformation in ECAL</a:t>
            </a:r>
            <a:endParaRPr lang="zh-CN" altLang="en-US" sz="4800" b="1" dirty="0">
              <a:solidFill>
                <a:schemeClr val="tx2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33A1500-CAA7-48AF-8682-292FC16A22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r>
              <a:rPr lang="en-US" altLang="zh-CN" dirty="0"/>
              <a:t>Zhang </a:t>
            </a:r>
            <a:r>
              <a:rPr lang="en-US" altLang="zh-CN" dirty="0" smtClean="0"/>
              <a:t>Yang</a:t>
            </a:r>
          </a:p>
          <a:p>
            <a:r>
              <a:rPr lang="en-US" altLang="zh-CN" dirty="0" smtClean="0"/>
              <a:t>05/Jan/2022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073" y="80216"/>
            <a:ext cx="5178674" cy="116129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818" y="80217"/>
            <a:ext cx="1972060" cy="116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0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7D18C334-3284-423C-9297-F5186542E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8873-0A91-40A6-9A85-EA29F77E6E3D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1111413" y="2651761"/>
            <a:ext cx="9617825" cy="10390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9600" dirty="0" smtClean="0"/>
              <a:t>Back up</a:t>
            </a:r>
          </a:p>
        </p:txBody>
      </p:sp>
    </p:spTree>
    <p:extLst>
      <p:ext uri="{BB962C8B-B14F-4D97-AF65-F5344CB8AC3E}">
        <p14:creationId xmlns:p14="http://schemas.microsoft.com/office/powerpoint/2010/main" val="345410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353275C-CCAF-444A-8BB9-A50EEA6BE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44" y="1430110"/>
            <a:ext cx="8591550" cy="3705225"/>
          </a:xfrm>
          <a:prstGeom prst="rect">
            <a:avLst/>
          </a:prstGeom>
        </p:spPr>
      </p:pic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7D18C334-3284-423C-9297-F5186542E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8873-0A91-40A6-9A85-EA29F77E6E3D}" type="slidenum">
              <a:rPr lang="zh-CN" altLang="en-US" smtClean="0"/>
              <a:t>11</a:t>
            </a:fld>
            <a:endParaRPr lang="zh-CN" altLang="en-US"/>
          </a:p>
        </p:txBody>
      </p:sp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7CB26384-5C40-431F-BFDC-A2ECE12AC3C9}"/>
              </a:ext>
            </a:extLst>
          </p:cNvPr>
          <p:cNvCxnSpPr>
            <a:cxnSpLocks/>
          </p:cNvCxnSpPr>
          <p:nvPr/>
        </p:nvCxnSpPr>
        <p:spPr>
          <a:xfrm flipV="1">
            <a:off x="4774276" y="3703424"/>
            <a:ext cx="1165412" cy="560935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73DE4726-D497-48F7-8F34-45C375801678}"/>
              </a:ext>
            </a:extLst>
          </p:cNvPr>
          <p:cNvCxnSpPr>
            <a:cxnSpLocks/>
          </p:cNvCxnSpPr>
          <p:nvPr/>
        </p:nvCxnSpPr>
        <p:spPr>
          <a:xfrm flipV="1">
            <a:off x="4774276" y="2906206"/>
            <a:ext cx="0" cy="135815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3FCBFD71-27FC-4066-8082-334F3545E735}"/>
              </a:ext>
            </a:extLst>
          </p:cNvPr>
          <p:cNvCxnSpPr>
            <a:cxnSpLocks/>
          </p:cNvCxnSpPr>
          <p:nvPr/>
        </p:nvCxnSpPr>
        <p:spPr>
          <a:xfrm>
            <a:off x="4774275" y="4264359"/>
            <a:ext cx="2064445" cy="622407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82D7FB2E-76F7-4F01-97BA-0A9EA6EDEB1D}"/>
              </a:ext>
            </a:extLst>
          </p:cNvPr>
          <p:cNvSpPr txBox="1"/>
          <p:nvPr/>
        </p:nvSpPr>
        <p:spPr>
          <a:xfrm>
            <a:off x="5395808" y="3081017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x</a:t>
            </a:r>
            <a:endParaRPr lang="zh-CN" altLang="en-US" sz="3200" dirty="0">
              <a:solidFill>
                <a:srgbClr val="0070C0"/>
              </a:solidFill>
              <a:latin typeface="Consolas" panose="020B0609020204030204" pitchFamily="49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9CBBA29-B139-4F26-9223-CFCD440FFBC3}"/>
              </a:ext>
            </a:extLst>
          </p:cNvPr>
          <p:cNvSpPr txBox="1"/>
          <p:nvPr/>
        </p:nvSpPr>
        <p:spPr>
          <a:xfrm>
            <a:off x="4774275" y="2451902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Consolas" panose="020B0609020204030204" pitchFamily="49" charset="0"/>
              </a:rPr>
              <a:t>y</a:t>
            </a:r>
            <a:endParaRPr lang="en-US" altLang="zh-CN" sz="3200" dirty="0" smtClean="0">
              <a:solidFill>
                <a:srgbClr val="0070C0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2B3B9A8-32F5-4820-A01A-9A9A37D5A757}"/>
              </a:ext>
            </a:extLst>
          </p:cNvPr>
          <p:cNvSpPr txBox="1"/>
          <p:nvPr/>
        </p:nvSpPr>
        <p:spPr>
          <a:xfrm>
            <a:off x="6838720" y="4718663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z</a:t>
            </a:r>
            <a:endParaRPr lang="zh-CN" altLang="en-US" sz="3200" dirty="0">
              <a:solidFill>
                <a:srgbClr val="0070C0"/>
              </a:solidFill>
              <a:latin typeface="Consolas" panose="020B0609020204030204" pitchFamily="49" charset="0"/>
            </a:endParaRP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423948" y="216131"/>
            <a:ext cx="9617825" cy="1039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err="1" smtClean="0"/>
              <a:t>ECal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36407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3948" y="216131"/>
            <a:ext cx="11704321" cy="1039092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Hough transformation</a:t>
            </a:r>
            <a:endParaRPr lang="en-US" altLang="zh-CN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8873-0A91-40A6-9A85-EA29F77E6E3D}" type="slidenum">
              <a:rPr lang="zh-CN" altLang="en-US" smtClean="0"/>
              <a:t>12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2"/>
              <p:cNvSpPr txBox="1">
                <a:spLocks/>
              </p:cNvSpPr>
              <p:nvPr/>
            </p:nvSpPr>
            <p:spPr>
              <a:xfrm>
                <a:off x="423948" y="1255222"/>
                <a:ext cx="7834015" cy="28678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 smtClean="0"/>
                  <a:t>For each hit(local maximum), doing Hough transformation with</a:t>
                </a:r>
              </a:p>
              <a:p>
                <a:pPr lvl="1"/>
                <a:r>
                  <a:rPr lang="en-US" altLang="zh-CN" dirty="0" smtClean="0"/>
                  <a:t>up-right &amp; down-left points when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zh-CN" b="0" dirty="0" smtClean="0"/>
              </a:p>
              <a:p>
                <a:pPr lvl="1"/>
                <a:r>
                  <a:rPr lang="en-US" altLang="zh-CN" dirty="0" smtClean="0"/>
                  <a:t>up-left &amp; down-right points when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altLang="zh-CN" b="0" dirty="0" smtClean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b="0" dirty="0" smtClean="0"/>
              </a:p>
              <a:p>
                <a:pPr lvl="1"/>
                <a:r>
                  <a:rPr lang="en-US" altLang="zh-CN" dirty="0" smtClean="0">
                    <a:solidFill>
                      <a:srgbClr val="00B0F0"/>
                    </a:solidFill>
                  </a:rPr>
                  <a:t>d</a:t>
                </a:r>
                <a:r>
                  <a:rPr lang="en-US" altLang="zh-CN" dirty="0" smtClean="0"/>
                  <a:t>&gt;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d</a:t>
                </a:r>
                <a:r>
                  <a:rPr lang="en-US" altLang="zh-CN" dirty="0" smtClean="0"/>
                  <a:t> when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b="0" dirty="0" smtClean="0"/>
                  <a:t>,</a:t>
                </a:r>
              </a:p>
              <a:p>
                <a:pPr lvl="1"/>
                <a:r>
                  <a:rPr lang="en-US" altLang="zh-CN" dirty="0" smtClean="0">
                    <a:solidFill>
                      <a:srgbClr val="7030A0"/>
                    </a:solidFill>
                  </a:rPr>
                  <a:t>d</a:t>
                </a:r>
                <a:r>
                  <a:rPr lang="en-US" altLang="zh-CN" dirty="0" smtClean="0"/>
                  <a:t>&gt;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d</a:t>
                </a:r>
                <a:r>
                  <a:rPr lang="en-US" altLang="zh-CN" dirty="0" smtClean="0"/>
                  <a:t> when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altLang="zh-CN" dirty="0"/>
              </a:p>
              <a:p>
                <a:pPr lvl="1"/>
                <a:endParaRPr lang="en-US" altLang="zh-CN" b="0" dirty="0" smtClean="0"/>
              </a:p>
            </p:txBody>
          </p:sp>
        </mc:Choice>
        <mc:Fallback xmlns="">
          <p:sp>
            <p:nvSpPr>
              <p:cNvPr id="10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48" y="1255222"/>
                <a:ext cx="7834015" cy="2867891"/>
              </a:xfrm>
              <a:prstGeom prst="rect">
                <a:avLst/>
              </a:prstGeom>
              <a:blipFill>
                <a:blip r:embed="rId2"/>
                <a:stretch>
                  <a:fillRect l="-389" t="-23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817" y="662306"/>
            <a:ext cx="3983452" cy="232756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18" y="3828305"/>
            <a:ext cx="5641035" cy="26270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753" y="3828305"/>
            <a:ext cx="5702531" cy="262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1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3948" y="216131"/>
            <a:ext cx="11704321" cy="1039092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Hough transformation</a:t>
            </a:r>
            <a:endParaRPr lang="en-US" altLang="zh-CN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8873-0A91-40A6-9A85-EA29F77E6E3D}" type="slidenum">
              <a:rPr lang="zh-CN" altLang="en-US" smtClean="0"/>
              <a:t>13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2"/>
              <p:cNvSpPr txBox="1">
                <a:spLocks/>
              </p:cNvSpPr>
              <p:nvPr/>
            </p:nvSpPr>
            <p:spPr>
              <a:xfrm>
                <a:off x="423948" y="1255222"/>
                <a:ext cx="8653550" cy="23275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 smtClean="0"/>
                  <a:t>In </a:t>
                </a:r>
                <a:r>
                  <a:rPr lang="en-US" altLang="zh-CN" dirty="0" err="1" smtClean="0"/>
                  <a:t>xz</a:t>
                </a:r>
                <a:r>
                  <a:rPr lang="en-US" altLang="zh-CN" dirty="0" smtClean="0"/>
                  <a:t>-plane, doing Hough transformation directly with the 4 points of each hit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𝑢𝑟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zh-CN" b="0" dirty="0" smtClean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𝑑𝑙</m:t>
                        </m:r>
                      </m:sub>
                    </m:sSub>
                    <m:r>
                      <a:rPr lang="en-US" altLang="zh-CN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b>
                    </m:sSub>
                    <m:func>
                      <m:funcPr>
                        <m:ctrlP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altLang="zh-CN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func>
                      <m:funcPr>
                        <m:ctrlP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altLang="zh-CN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zh-CN" dirty="0" smtClean="0">
                  <a:solidFill>
                    <a:srgbClr val="00B050"/>
                  </a:solidFill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b>
                    </m:sSub>
                    <m:func>
                      <m:func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  <m:func>
                      <m:func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altLang="zh-CN" dirty="0" smtClean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func>
                      <m:funcPr>
                        <m:ctrlP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altLang="zh-CN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func>
                      <m:funcPr>
                        <m:ctrlP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altLang="zh-CN" dirty="0"/>
              </a:p>
              <a:p>
                <a:pPr marL="274320" lvl="1" indent="0">
                  <a:buNone/>
                </a:pPr>
                <a:endParaRPr lang="en-US" altLang="zh-CN" dirty="0"/>
              </a:p>
              <a:p>
                <a:pPr lvl="1"/>
                <a:endParaRPr lang="en-US" altLang="zh-CN" b="0" dirty="0" smtClean="0"/>
              </a:p>
            </p:txBody>
          </p:sp>
        </mc:Choice>
        <mc:Fallback xmlns="">
          <p:sp>
            <p:nvSpPr>
              <p:cNvPr id="10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48" y="1255222"/>
                <a:ext cx="8653550" cy="2327563"/>
              </a:xfrm>
              <a:prstGeom prst="rect">
                <a:avLst/>
              </a:prstGeom>
              <a:blipFill>
                <a:blip r:embed="rId2"/>
                <a:stretch>
                  <a:fillRect l="-352" t="-28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807" y="1803862"/>
            <a:ext cx="1287981" cy="12809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2"/>
              <p:cNvSpPr txBox="1">
                <a:spLocks/>
              </p:cNvSpPr>
              <p:nvPr/>
            </p:nvSpPr>
            <p:spPr>
              <a:xfrm>
                <a:off x="423948" y="3674225"/>
                <a:ext cx="7834015" cy="13799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b="0" dirty="0" smtClean="0"/>
                  <a:t>When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b="0" dirty="0" smtClean="0"/>
                  <a:t> ,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𝑢𝑟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𝑢𝑙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𝑑𝑙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sub>
                    </m:sSub>
                  </m:oMath>
                </a14:m>
                <a:endParaRPr lang="en-US" altLang="zh-CN" b="0" dirty="0" smtClean="0"/>
              </a:p>
              <a:p>
                <a:pPr lvl="1"/>
                <a:r>
                  <a:rPr lang="en-US" altLang="zh-CN" dirty="0" smtClean="0"/>
                  <a:t>The two up curves and down curves are continuous at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dirty="0" smtClean="0"/>
                  <a:t> </a:t>
                </a:r>
                <a:endParaRPr lang="en-US" altLang="zh-CN" b="0" dirty="0" smtClean="0"/>
              </a:p>
              <a:p>
                <a:pPr lvl="1"/>
                <a:endParaRPr lang="en-US" altLang="zh-CN" b="0" dirty="0" smtClean="0"/>
              </a:p>
            </p:txBody>
          </p:sp>
        </mc:Choice>
        <mc:Fallback xmlns="">
          <p:sp>
            <p:nvSpPr>
              <p:cNvPr id="9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48" y="3674225"/>
                <a:ext cx="7834015" cy="1379913"/>
              </a:xfrm>
              <a:prstGeom prst="rect">
                <a:avLst/>
              </a:prstGeom>
              <a:blipFill>
                <a:blip r:embed="rId4"/>
                <a:stretch>
                  <a:fillRect l="-389" t="-2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065" y="3084767"/>
            <a:ext cx="5050496" cy="366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2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7D18C334-3284-423C-9297-F5186542E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8873-0A91-40A6-9A85-EA29F77E6E3D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423948" y="216131"/>
            <a:ext cx="9617825" cy="1039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/>
              <a:t>more showers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68" y="1653714"/>
            <a:ext cx="3235139" cy="220339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276" y="1455941"/>
            <a:ext cx="3233198" cy="24011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62" y="4314305"/>
            <a:ext cx="2617740" cy="246056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302" y="1432041"/>
            <a:ext cx="3776443" cy="264673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49" y="4218595"/>
            <a:ext cx="2713070" cy="255627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0" y="4253278"/>
            <a:ext cx="3753109" cy="260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6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7D18C334-3284-423C-9297-F5186542E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8873-0A91-40A6-9A85-EA29F77E6E3D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423948" y="216131"/>
            <a:ext cx="9617825" cy="1039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/>
              <a:t>Outline</a:t>
            </a:r>
            <a:endParaRPr lang="zh-CN" altLang="en-US" sz="4000" dirty="0"/>
          </a:p>
        </p:txBody>
      </p:sp>
      <p:sp>
        <p:nvSpPr>
          <p:cNvPr id="17" name="内容占位符 2"/>
          <p:cNvSpPr txBox="1">
            <a:spLocks/>
          </p:cNvSpPr>
          <p:nvPr/>
        </p:nvSpPr>
        <p:spPr>
          <a:xfrm>
            <a:off x="1133475" y="1255223"/>
            <a:ext cx="7944022" cy="4347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 smtClean="0"/>
              <a:t>Motivation</a:t>
            </a:r>
          </a:p>
          <a:p>
            <a:r>
              <a:rPr lang="en-US" altLang="zh-CN" sz="2800" dirty="0" smtClean="0"/>
              <a:t>Steps of Hough Transformation</a:t>
            </a:r>
          </a:p>
          <a:p>
            <a:pPr lvl="1"/>
            <a:r>
              <a:rPr lang="en-US" altLang="zh-CN" sz="2400" dirty="0" smtClean="0"/>
              <a:t>use local maximum</a:t>
            </a:r>
          </a:p>
          <a:p>
            <a:pPr lvl="1"/>
            <a:r>
              <a:rPr lang="en-US" altLang="zh-CN" sz="2400" dirty="0" smtClean="0"/>
              <a:t>do Hough transformation</a:t>
            </a:r>
          </a:p>
          <a:p>
            <a:pPr lvl="1"/>
            <a:r>
              <a:rPr lang="en-US" altLang="zh-CN" sz="2400" dirty="0" smtClean="0"/>
              <a:t>find peaks in Hough space</a:t>
            </a:r>
          </a:p>
          <a:p>
            <a:pPr lvl="1"/>
            <a:r>
              <a:rPr lang="en-US" altLang="zh-CN" sz="2400" dirty="0" smtClean="0"/>
              <a:t>output tracks</a:t>
            </a:r>
          </a:p>
          <a:p>
            <a:r>
              <a:rPr lang="en-US" altLang="zh-CN" sz="2800" dirty="0" smtClean="0"/>
              <a:t>performance</a:t>
            </a:r>
          </a:p>
          <a:p>
            <a:pPr lvl="1"/>
            <a:endParaRPr lang="en-US" altLang="zh-CN" sz="2400" dirty="0"/>
          </a:p>
          <a:p>
            <a:pPr marL="274320" lvl="1" indent="0">
              <a:buNone/>
            </a:pPr>
            <a:endParaRPr lang="en-US" altLang="zh-CN" sz="2400" dirty="0"/>
          </a:p>
          <a:p>
            <a:pPr lvl="1"/>
            <a:endParaRPr lang="en-US" altLang="zh-CN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263403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7D18C334-3284-423C-9297-F5186542E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8873-0A91-40A6-9A85-EA29F77E6E3D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423948" y="216131"/>
            <a:ext cx="9617825" cy="1039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/>
              <a:t>Motivation</a:t>
            </a:r>
            <a:endParaRPr lang="zh-CN" altLang="en-US" sz="4000" dirty="0"/>
          </a:p>
        </p:txBody>
      </p:sp>
      <p:sp>
        <p:nvSpPr>
          <p:cNvPr id="17" name="内容占位符 2"/>
          <p:cNvSpPr txBox="1">
            <a:spLocks/>
          </p:cNvSpPr>
          <p:nvPr/>
        </p:nvSpPr>
        <p:spPr>
          <a:xfrm>
            <a:off x="423948" y="1255222"/>
            <a:ext cx="8653550" cy="1512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/>
              <a:t>To find every particle(shower) in ECAL</a:t>
            </a:r>
          </a:p>
          <a:p>
            <a:pPr lvl="1"/>
            <a:r>
              <a:rPr lang="en-US" altLang="zh-CN" sz="2200" dirty="0"/>
              <a:t>find the core of EM shower</a:t>
            </a:r>
          </a:p>
          <a:p>
            <a:pPr lvl="1"/>
            <a:r>
              <a:rPr lang="en-US" altLang="zh-CN" sz="2200" dirty="0"/>
              <a:t>find the track of MIP and hadronic shower</a:t>
            </a:r>
          </a:p>
          <a:p>
            <a:pPr lvl="1"/>
            <a:endParaRPr lang="en-US" altLang="zh-CN" sz="2200" dirty="0" smtClean="0"/>
          </a:p>
          <a:p>
            <a:pPr lvl="1"/>
            <a:endParaRPr lang="en-US" altLang="zh-CN" sz="2200" dirty="0"/>
          </a:p>
          <a:p>
            <a:pPr marL="274320" lvl="1" indent="0">
              <a:buNone/>
            </a:pPr>
            <a:endParaRPr lang="en-US" altLang="zh-CN" sz="2000" dirty="0"/>
          </a:p>
          <a:p>
            <a:pPr lvl="1"/>
            <a:endParaRPr lang="en-US" altLang="zh-CN" sz="2000" b="0" dirty="0" smtClean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BD2FBB6-DE1A-4F20-A5BF-E206F5EF1A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0" t="7530" r="1475" b="3391"/>
          <a:stretch/>
        </p:blipFill>
        <p:spPr>
          <a:xfrm>
            <a:off x="140161" y="3296602"/>
            <a:ext cx="3982951" cy="2854933"/>
          </a:xfrm>
          <a:prstGeom prst="rect">
            <a:avLst/>
          </a:prstGeom>
        </p:spPr>
      </p:pic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1371021" y="3034750"/>
            <a:ext cx="1521230" cy="523702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 smtClean="0"/>
              <a:t>EM shower</a:t>
            </a:r>
            <a:endParaRPr lang="zh-CN" altLang="en-US" b="1" dirty="0"/>
          </a:p>
        </p:txBody>
      </p:sp>
      <p:pic>
        <p:nvPicPr>
          <p:cNvPr id="7" name="内容占位符 5">
            <a:extLst>
              <a:ext uri="{FF2B5EF4-FFF2-40B4-BE49-F238E27FC236}">
                <a16:creationId xmlns:a16="http://schemas.microsoft.com/office/drawing/2014/main" id="{B339157A-501B-429C-B876-120DA66403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3" t="8287" b="2689"/>
          <a:stretch/>
        </p:blipFill>
        <p:spPr>
          <a:xfrm>
            <a:off x="8258469" y="3296601"/>
            <a:ext cx="3692739" cy="284525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899" y="3296601"/>
            <a:ext cx="3112725" cy="2876913"/>
          </a:xfrm>
          <a:prstGeom prst="rect">
            <a:avLst/>
          </a:prstGeom>
        </p:spPr>
      </p:pic>
      <p:sp>
        <p:nvSpPr>
          <p:cNvPr id="10" name="内容占位符 2"/>
          <p:cNvSpPr txBox="1">
            <a:spLocks/>
          </p:cNvSpPr>
          <p:nvPr/>
        </p:nvSpPr>
        <p:spPr>
          <a:xfrm>
            <a:off x="5964381" y="2928852"/>
            <a:ext cx="1521230" cy="523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zh-CN" b="1" dirty="0" smtClean="0"/>
              <a:t>MIP shower</a:t>
            </a:r>
            <a:endParaRPr lang="zh-CN" altLang="en-US" b="1" dirty="0"/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8999809" y="2928852"/>
            <a:ext cx="2083928" cy="523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zh-CN" b="1" dirty="0" smtClean="0"/>
              <a:t>hadronic shower</a:t>
            </a:r>
            <a:endParaRPr lang="zh-CN" altLang="en-US" b="1" dirty="0"/>
          </a:p>
        </p:txBody>
      </p:sp>
      <p:cxnSp>
        <p:nvCxnSpPr>
          <p:cNvPr id="3" name="直接连接符 2"/>
          <p:cNvCxnSpPr/>
          <p:nvPr/>
        </p:nvCxnSpPr>
        <p:spPr>
          <a:xfrm>
            <a:off x="714894" y="4683578"/>
            <a:ext cx="2606156" cy="90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5160927" y="4533900"/>
            <a:ext cx="2070453" cy="1114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8793480" y="4645323"/>
            <a:ext cx="184404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36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7D18C334-3284-423C-9297-F5186542E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8873-0A91-40A6-9A85-EA29F77E6E3D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423948" y="216131"/>
            <a:ext cx="9617825" cy="1039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/>
              <a:t>Steps: use local maximum</a:t>
            </a:r>
            <a:endParaRPr lang="zh-CN" altLang="en-US" sz="4000" dirty="0"/>
          </a:p>
        </p:txBody>
      </p:sp>
      <p:sp>
        <p:nvSpPr>
          <p:cNvPr id="17" name="内容占位符 2"/>
          <p:cNvSpPr txBox="1">
            <a:spLocks/>
          </p:cNvSpPr>
          <p:nvPr/>
        </p:nvSpPr>
        <p:spPr>
          <a:xfrm>
            <a:off x="423948" y="1255222"/>
            <a:ext cx="8653550" cy="1512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/>
              <a:t>Too many hits in each events</a:t>
            </a:r>
          </a:p>
          <a:p>
            <a:r>
              <a:rPr lang="en-US" altLang="zh-CN" sz="2400" dirty="0"/>
              <a:t>O</a:t>
            </a:r>
            <a:r>
              <a:rPr lang="en-US" altLang="zh-CN" sz="2400" dirty="0" smtClean="0"/>
              <a:t>nly use local maximums(&gt;5MeV, greater than both sides)</a:t>
            </a:r>
            <a:endParaRPr lang="en-US" altLang="zh-CN" sz="2200" dirty="0"/>
          </a:p>
          <a:p>
            <a:pPr lvl="1"/>
            <a:endParaRPr lang="en-US" altLang="zh-CN" sz="2200" dirty="0" smtClean="0"/>
          </a:p>
          <a:p>
            <a:pPr lvl="1"/>
            <a:endParaRPr lang="en-US" altLang="zh-CN" sz="2200" dirty="0"/>
          </a:p>
          <a:p>
            <a:pPr marL="274320" lvl="1" indent="0">
              <a:buNone/>
            </a:pPr>
            <a:endParaRPr lang="en-US" altLang="zh-CN" sz="2000" dirty="0"/>
          </a:p>
          <a:p>
            <a:pPr lvl="1"/>
            <a:endParaRPr lang="en-US" altLang="zh-CN" sz="2000" b="0" dirty="0" smtClean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0FE3C8A7-8F66-4611-90C8-0EA8F36D2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75" y="3450652"/>
            <a:ext cx="3452315" cy="3315350"/>
          </a:xfrm>
          <a:prstGeom prst="rect">
            <a:avLst/>
          </a:prstGeom>
        </p:spPr>
      </p:pic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2C30BDDE-438D-4601-83A1-29FC712A5AA2}"/>
              </a:ext>
            </a:extLst>
          </p:cNvPr>
          <p:cNvCxnSpPr/>
          <p:nvPr/>
        </p:nvCxnSpPr>
        <p:spPr>
          <a:xfrm flipV="1">
            <a:off x="837283" y="5273170"/>
            <a:ext cx="2972550" cy="159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6D91B4F0-785C-4E67-ACA1-13BEEBD8E432}"/>
              </a:ext>
            </a:extLst>
          </p:cNvPr>
          <p:cNvCxnSpPr>
            <a:cxnSpLocks/>
          </p:cNvCxnSpPr>
          <p:nvPr/>
        </p:nvCxnSpPr>
        <p:spPr>
          <a:xfrm>
            <a:off x="2446546" y="3485935"/>
            <a:ext cx="153121" cy="154742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DD16FB4C-F097-4B59-9E9B-6DE4CF248D66}"/>
              </a:ext>
            </a:extLst>
          </p:cNvPr>
          <p:cNvCxnSpPr>
            <a:cxnSpLocks/>
            <a:stCxn id="16" idx="0"/>
          </p:cNvCxnSpPr>
          <p:nvPr/>
        </p:nvCxnSpPr>
        <p:spPr>
          <a:xfrm flipH="1">
            <a:off x="2064161" y="3450652"/>
            <a:ext cx="180672" cy="167108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FB9086AD-D037-4704-85D5-F5236B8EABBA}"/>
              </a:ext>
            </a:extLst>
          </p:cNvPr>
          <p:cNvCxnSpPr>
            <a:cxnSpLocks/>
          </p:cNvCxnSpPr>
          <p:nvPr/>
        </p:nvCxnSpPr>
        <p:spPr>
          <a:xfrm>
            <a:off x="2320773" y="3419523"/>
            <a:ext cx="2785" cy="40120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内容占位符 2">
            <a:extLst>
              <a:ext uri="{FF2B5EF4-FFF2-40B4-BE49-F238E27FC236}">
                <a16:creationId xmlns:a16="http://schemas.microsoft.com/office/drawing/2014/main" id="{A5586C63-AC83-4235-803C-B2A57E86F26F}"/>
              </a:ext>
            </a:extLst>
          </p:cNvPr>
          <p:cNvSpPr txBox="1">
            <a:spLocks/>
          </p:cNvSpPr>
          <p:nvPr/>
        </p:nvSpPr>
        <p:spPr>
          <a:xfrm>
            <a:off x="1781792" y="3059083"/>
            <a:ext cx="2111715" cy="513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000" dirty="0" smtClean="0">
                <a:solidFill>
                  <a:srgbClr val="00B050"/>
                </a:solidFill>
              </a:rPr>
              <a:t>Local maximum</a:t>
            </a:r>
            <a:endParaRPr lang="en-US" altLang="zh-CN" sz="2000" dirty="0">
              <a:solidFill>
                <a:srgbClr val="00B05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63841" y="5121741"/>
            <a:ext cx="732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5MeV</a:t>
            </a:r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B7078D0-A058-4B9F-A553-6CFE9CEE9C5C}"/>
              </a:ext>
            </a:extLst>
          </p:cNvPr>
          <p:cNvSpPr txBox="1"/>
          <p:nvPr/>
        </p:nvSpPr>
        <p:spPr>
          <a:xfrm>
            <a:off x="10084230" y="3640076"/>
            <a:ext cx="45719" cy="226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zh-CN" altLang="en-US" dirty="0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622" y="3379452"/>
            <a:ext cx="3351976" cy="290782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283" y="3576882"/>
            <a:ext cx="3766176" cy="2512960"/>
          </a:xfrm>
          <a:prstGeom prst="rect">
            <a:avLst/>
          </a:prstGeom>
        </p:spPr>
      </p:pic>
      <p:sp>
        <p:nvSpPr>
          <p:cNvPr id="28" name="右箭头 27"/>
          <p:cNvSpPr/>
          <p:nvPr/>
        </p:nvSpPr>
        <p:spPr>
          <a:xfrm>
            <a:off x="7917920" y="4634448"/>
            <a:ext cx="397735" cy="271728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73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18"/>
          <a:stretch/>
        </p:blipFill>
        <p:spPr>
          <a:xfrm>
            <a:off x="3956489" y="1404851"/>
            <a:ext cx="5287221" cy="2380439"/>
          </a:xfrm>
          <a:prstGeom prst="rect">
            <a:avLst/>
          </a:prstGeom>
        </p:spPr>
      </p:pic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7D18C334-3284-423C-9297-F5186542E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8873-0A91-40A6-9A85-EA29F77E6E3D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423948" y="216131"/>
            <a:ext cx="9617825" cy="1039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/>
              <a:t>Steps: Do Hough transformation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内容占位符 2"/>
              <p:cNvSpPr txBox="1">
                <a:spLocks/>
              </p:cNvSpPr>
              <p:nvPr/>
            </p:nvSpPr>
            <p:spPr>
              <a:xfrm>
                <a:off x="423948" y="1255222"/>
                <a:ext cx="8653550" cy="52619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dirty="0" smtClean="0"/>
                  <a:t>Hough transformation: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altLang="zh-CN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endParaRPr lang="en-US" altLang="zh-CN" sz="2000" dirty="0" smtClean="0"/>
              </a:p>
              <a:p>
                <a:pPr lvl="1"/>
                <a:endParaRPr lang="en-US" altLang="zh-CN" sz="2000" dirty="0"/>
              </a:p>
              <a:p>
                <a:pPr lvl="1"/>
                <a:endParaRPr lang="en-US" altLang="zh-CN" sz="2000" dirty="0" smtClean="0"/>
              </a:p>
              <a:p>
                <a:pPr lvl="1"/>
                <a:endParaRPr lang="en-US" altLang="zh-CN" sz="2000" dirty="0"/>
              </a:p>
              <a:p>
                <a:pPr lvl="1"/>
                <a:endParaRPr lang="en-US" altLang="zh-CN" sz="2000" dirty="0" smtClean="0"/>
              </a:p>
              <a:p>
                <a:pPr marL="274320" lvl="1" indent="0">
                  <a:buNone/>
                </a:pPr>
                <a:endParaRPr lang="en-US" altLang="zh-CN" sz="2000" dirty="0" smtClean="0"/>
              </a:p>
              <a:p>
                <a:r>
                  <a:rPr lang="en-US" altLang="zh-CN" sz="2200" dirty="0" smtClean="0"/>
                  <a:t>Most of the tracks are not “perfect” straight lines</a:t>
                </a:r>
              </a:p>
              <a:p>
                <a:pPr lvl="1"/>
                <a:r>
                  <a:rPr lang="en-US" altLang="zh-CN" sz="2000" dirty="0" smtClean="0"/>
                  <a:t>the Hough curves do not intersect so well </a:t>
                </a:r>
              </a:p>
              <a:p>
                <a:pPr lvl="1"/>
                <a:endParaRPr lang="en-US" altLang="zh-CN" sz="2000" dirty="0"/>
              </a:p>
              <a:p>
                <a:endParaRPr lang="en-US" altLang="zh-CN" sz="2600" dirty="0" smtClean="0"/>
              </a:p>
              <a:p>
                <a:pPr lvl="1"/>
                <a:endParaRPr lang="en-US" altLang="zh-CN" sz="2200" dirty="0"/>
              </a:p>
              <a:p>
                <a:pPr marL="274320" lvl="1" indent="0">
                  <a:buNone/>
                </a:pPr>
                <a:endParaRPr lang="en-US" altLang="zh-CN" sz="2000" dirty="0"/>
              </a:p>
              <a:p>
                <a:pPr lvl="1"/>
                <a:endParaRPr lang="en-US" altLang="zh-CN" sz="2000" b="0" dirty="0" smtClean="0"/>
              </a:p>
            </p:txBody>
          </p:sp>
        </mc:Choice>
        <mc:Fallback xmlns="">
          <p:sp>
            <p:nvSpPr>
              <p:cNvPr id="17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48" y="1255222"/>
                <a:ext cx="8653550" cy="5261956"/>
              </a:xfrm>
              <a:prstGeom prst="rect">
                <a:avLst/>
              </a:prstGeom>
              <a:blipFill>
                <a:blip r:embed="rId4"/>
                <a:stretch>
                  <a:fillRect l="-634" t="-16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58" y="4572422"/>
            <a:ext cx="2792740" cy="212391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518" y="4571651"/>
            <a:ext cx="2649423" cy="2124683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4711515" y="5453728"/>
            <a:ext cx="623455" cy="606829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361" y="4517855"/>
            <a:ext cx="2835324" cy="224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925" y="1596582"/>
            <a:ext cx="2753927" cy="1945153"/>
          </a:xfrm>
          <a:prstGeom prst="rect">
            <a:avLst/>
          </a:prstGeom>
        </p:spPr>
      </p:pic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7D18C334-3284-423C-9297-F5186542E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8873-0A91-40A6-9A85-EA29F77E6E3D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423948" y="216131"/>
            <a:ext cx="9617825" cy="1039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/>
              <a:t>Steps: Do Hough transformation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内容占位符 2"/>
              <p:cNvSpPr txBox="1">
                <a:spLocks/>
              </p:cNvSpPr>
              <p:nvPr/>
            </p:nvSpPr>
            <p:spPr>
              <a:xfrm>
                <a:off x="423946" y="1255222"/>
                <a:ext cx="6900779" cy="47360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dirty="0" smtClean="0"/>
                  <a:t>Do Hough transformation 4 times for each local maximum </a:t>
                </a:r>
                <a:endParaRPr lang="en-US" altLang="zh-CN" sz="2000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𝑢𝑟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func>
                      <m:func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  <m:func>
                      <m:func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zh-CN" sz="2000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altLang="zh-CN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𝑑𝑙</m:t>
                        </m:r>
                      </m:sub>
                    </m:sSub>
                    <m:r>
                      <a:rPr lang="en-US" altLang="zh-CN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b>
                    </m:sSub>
                    <m:func>
                      <m:funcPr>
                        <m:ctrlPr>
                          <a:rPr lang="en-US" altLang="zh-CN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zh-CN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altLang="zh-CN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func>
                      <m:funcPr>
                        <m:ctrlPr>
                          <a:rPr lang="en-US" altLang="zh-CN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zh-CN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altLang="zh-CN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altLang="zh-CN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altLang="zh-CN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zh-CN" sz="2000" dirty="0">
                  <a:solidFill>
                    <a:srgbClr val="00B050"/>
                  </a:solidFill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𝑢𝑙</m:t>
                        </m:r>
                      </m:sub>
                    </m:sSub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b>
                    </m:sSub>
                    <m:func>
                      <m:func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</m:sSub>
                    <m:func>
                      <m:func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altLang="zh-CN" sz="2000" dirty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altLang="zh-C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𝑑𝑟</m:t>
                        </m:r>
                      </m:sub>
                    </m:sSub>
                    <m:r>
                      <a:rPr lang="en-US" altLang="zh-CN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func>
                      <m:funcPr>
                        <m:ctrlPr>
                          <a:rPr lang="en-US" altLang="zh-C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zh-C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altLang="zh-CN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func>
                      <m:funcPr>
                        <m:ctrlPr>
                          <a:rPr lang="en-US" altLang="zh-C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zh-C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altLang="zh-CN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altLang="zh-CN" sz="2000" dirty="0" smtClean="0"/>
              </a:p>
              <a:p>
                <a:pPr lvl="1"/>
                <a:endParaRPr lang="en-US" altLang="zh-CN" sz="2000" dirty="0"/>
              </a:p>
              <a:p>
                <a:r>
                  <a:rPr lang="en-US" altLang="zh-CN" sz="2400" dirty="0" smtClean="0"/>
                  <a:t>Each local maximum has a band area, which corresponds to all possible straight lines that pass through the local maximum</a:t>
                </a:r>
                <a:endParaRPr lang="en-US" altLang="zh-CN" sz="2200" dirty="0"/>
              </a:p>
              <a:p>
                <a:pPr marL="0" indent="0">
                  <a:buNone/>
                </a:pPr>
                <a:endParaRPr lang="en-US" altLang="zh-CN" sz="2200" dirty="0"/>
              </a:p>
            </p:txBody>
          </p:sp>
        </mc:Choice>
        <mc:Fallback xmlns="">
          <p:sp>
            <p:nvSpPr>
              <p:cNvPr id="17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46" y="1255222"/>
                <a:ext cx="6900779" cy="4736003"/>
              </a:xfrm>
              <a:prstGeom prst="rect">
                <a:avLst/>
              </a:prstGeom>
              <a:blipFill>
                <a:blip r:embed="rId4"/>
                <a:stretch>
                  <a:fillRect l="-795" t="-18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箭头连接符 12"/>
          <p:cNvCxnSpPr>
            <a:stCxn id="14" idx="1"/>
          </p:cNvCxnSpPr>
          <p:nvPr/>
        </p:nvCxnSpPr>
        <p:spPr>
          <a:xfrm flipH="1" flipV="1">
            <a:off x="9048750" y="2547973"/>
            <a:ext cx="666750" cy="21187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9715500" y="2461794"/>
            <a:ext cx="171449" cy="2147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768" y="1928707"/>
            <a:ext cx="1287981" cy="12809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62" y="3533510"/>
            <a:ext cx="3867150" cy="310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0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7D18C334-3284-423C-9297-F5186542E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8873-0A91-40A6-9A85-EA29F77E6E3D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423948" y="216131"/>
            <a:ext cx="9617825" cy="1039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/>
              <a:t>Steps: find peaks in Hough space</a:t>
            </a:r>
            <a:endParaRPr lang="zh-CN" altLang="en-US" sz="4000" dirty="0"/>
          </a:p>
        </p:txBody>
      </p:sp>
      <p:sp>
        <p:nvSpPr>
          <p:cNvPr id="17" name="内容占位符 2"/>
          <p:cNvSpPr txBox="1">
            <a:spLocks/>
          </p:cNvSpPr>
          <p:nvPr/>
        </p:nvSpPr>
        <p:spPr>
          <a:xfrm>
            <a:off x="423946" y="1255222"/>
            <a:ext cx="8710529" cy="4736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/>
              <a:t>Divide Hough space into small bins(~800*800 TH2)</a:t>
            </a:r>
          </a:p>
          <a:p>
            <a:r>
              <a:rPr lang="en-US" altLang="zh-CN" sz="2400" dirty="0" smtClean="0"/>
              <a:t>Fill these bins according to the band area</a:t>
            </a:r>
          </a:p>
          <a:p>
            <a:endParaRPr lang="en-US" altLang="zh-CN" sz="2400" dirty="0"/>
          </a:p>
          <a:p>
            <a:r>
              <a:rPr lang="en-US" altLang="zh-CN" sz="2400" dirty="0" smtClean="0"/>
              <a:t>Find peaks in Hough space</a:t>
            </a:r>
          </a:p>
          <a:p>
            <a:r>
              <a:rPr lang="en-US" altLang="zh-CN" sz="2400" dirty="0" smtClean="0"/>
              <a:t>Each peak corresponds to a track</a:t>
            </a:r>
          </a:p>
          <a:p>
            <a:endParaRPr lang="en-US" altLang="zh-CN" sz="2200" dirty="0"/>
          </a:p>
          <a:p>
            <a:pPr marL="0" indent="0">
              <a:buNone/>
            </a:pPr>
            <a:endParaRPr lang="en-US" altLang="zh-CN" sz="2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119" y="1863256"/>
            <a:ext cx="5076449" cy="385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2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995" y="3290929"/>
            <a:ext cx="4093529" cy="2821611"/>
          </a:xfrm>
          <a:prstGeom prst="rect">
            <a:avLst/>
          </a:prstGeom>
        </p:spPr>
      </p:pic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7D18C334-3284-423C-9297-F5186542E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8873-0A91-40A6-9A85-EA29F77E6E3D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423948" y="216131"/>
            <a:ext cx="9617825" cy="1039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/>
              <a:t>Steps: Output tracks 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内容占位符 2"/>
              <p:cNvSpPr txBox="1">
                <a:spLocks/>
              </p:cNvSpPr>
              <p:nvPr/>
            </p:nvSpPr>
            <p:spPr>
              <a:xfrm>
                <a:off x="423946" y="1255222"/>
                <a:ext cx="8015204" cy="166895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dirty="0" smtClean="0"/>
                  <a:t>For each peak(overlap region of band areas), return the corresponding local maximums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US" altLang="zh-CN" sz="2400" b="0" dirty="0" smtClean="0"/>
              </a:p>
              <a:p>
                <a:r>
                  <a:rPr lang="en-US" altLang="zh-CN" sz="2400" dirty="0" smtClean="0"/>
                  <a:t>they form a track with parameter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 smtClean="0"/>
              </a:p>
              <a:p>
                <a:endParaRPr lang="en-US" altLang="zh-CN" sz="2200" dirty="0"/>
              </a:p>
              <a:p>
                <a:pPr marL="0" indent="0">
                  <a:buNone/>
                </a:pPr>
                <a:endParaRPr lang="en-US" altLang="zh-CN" sz="2200" dirty="0"/>
              </a:p>
            </p:txBody>
          </p:sp>
        </mc:Choice>
        <mc:Fallback xmlns="">
          <p:sp>
            <p:nvSpPr>
              <p:cNvPr id="17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46" y="1255222"/>
                <a:ext cx="8015204" cy="1668953"/>
              </a:xfrm>
              <a:prstGeom prst="rect">
                <a:avLst/>
              </a:prstGeom>
              <a:blipFill>
                <a:blip r:embed="rId4"/>
                <a:stretch>
                  <a:fillRect l="-685" t="-51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46" y="3063842"/>
            <a:ext cx="4052804" cy="3048698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5372100" y="4600669"/>
            <a:ext cx="21035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6343650" y="4524375"/>
            <a:ext cx="1132017" cy="6668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08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4" y="2360816"/>
            <a:ext cx="3067763" cy="2010100"/>
          </a:xfrm>
          <a:prstGeom prst="rect">
            <a:avLst/>
          </a:prstGeom>
        </p:spPr>
      </p:pic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7D18C334-3284-423C-9297-F5186542E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8873-0A91-40A6-9A85-EA29F77E6E3D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423948" y="216131"/>
            <a:ext cx="9617825" cy="1039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/>
              <a:t>Performance</a:t>
            </a:r>
            <a:endParaRPr lang="zh-CN" altLang="en-US" sz="4000" dirty="0"/>
          </a:p>
        </p:txBody>
      </p:sp>
      <p:sp>
        <p:nvSpPr>
          <p:cNvPr id="17" name="内容占位符 2"/>
          <p:cNvSpPr txBox="1">
            <a:spLocks/>
          </p:cNvSpPr>
          <p:nvPr/>
        </p:nvSpPr>
        <p:spPr>
          <a:xfrm>
            <a:off x="423946" y="1255222"/>
            <a:ext cx="7138903" cy="1668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2200" dirty="0"/>
          </a:p>
          <a:p>
            <a:pPr marL="0" indent="0">
              <a:buNone/>
            </a:pPr>
            <a:endParaRPr lang="en-US" altLang="zh-CN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内容占位符 2"/>
              <p:cNvSpPr txBox="1">
                <a:spLocks/>
              </p:cNvSpPr>
              <p:nvPr/>
            </p:nvSpPr>
            <p:spPr>
              <a:xfrm>
                <a:off x="423946" y="1255221"/>
                <a:ext cx="6491204" cy="38216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dirty="0" smtClean="0"/>
                  <a:t>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CN" sz="2400" dirty="0" smtClean="0"/>
                  <a:t>, almost all shower core will be recognized</a:t>
                </a:r>
              </a:p>
              <a:p>
                <a:pPr lvl="1"/>
                <a:r>
                  <a:rPr lang="en-US" altLang="zh-CN" sz="2200" dirty="0" smtClean="0"/>
                  <a:t>Due to the fluctuation of local maximums, most EM shower will find more than one tracks</a:t>
                </a:r>
              </a:p>
              <a:p>
                <a:endParaRPr lang="en-US" altLang="zh-CN" sz="2400" dirty="0" smtClean="0"/>
              </a:p>
              <a:p>
                <a:endParaRPr lang="en-US" altLang="zh-CN" sz="2400" dirty="0" smtClean="0"/>
              </a:p>
              <a:p>
                <a:endParaRPr lang="en-US" altLang="zh-CN" sz="2400" dirty="0" smtClean="0"/>
              </a:p>
              <a:p>
                <a:endParaRPr lang="en-US" altLang="zh-CN" sz="2400" dirty="0" smtClean="0"/>
              </a:p>
              <a:p>
                <a:r>
                  <a:rPr lang="en-US" altLang="zh-CN" sz="2200" dirty="0" smtClean="0"/>
                  <a:t>For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zh-CN" sz="2200" dirty="0" smtClean="0"/>
                  <a:t>, over 90% events will find one track</a:t>
                </a:r>
                <a:endParaRPr lang="en-US" altLang="zh-CN" sz="2200" dirty="0"/>
              </a:p>
              <a:p>
                <a:pPr marL="0" indent="0">
                  <a:buNone/>
                </a:pPr>
                <a:endParaRPr lang="en-US" altLang="zh-CN" sz="2200" dirty="0"/>
              </a:p>
            </p:txBody>
          </p:sp>
        </mc:Choice>
        <mc:Fallback>
          <p:sp>
            <p:nvSpPr>
              <p:cNvPr id="13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46" y="1255221"/>
                <a:ext cx="6491204" cy="3821603"/>
              </a:xfrm>
              <a:prstGeom prst="rect">
                <a:avLst/>
              </a:prstGeom>
              <a:blipFill>
                <a:blip r:embed="rId4"/>
                <a:stretch>
                  <a:fillRect l="-846" t="-2233" r="-19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818834" y="2176149"/>
                <a:ext cx="19399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𝒔𝒕𝒂𝒗𝒆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𝟗𝟎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34" y="2176149"/>
                <a:ext cx="193995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8132518" y="3747790"/>
                <a:ext cx="4491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>
                          <a:latin typeface="Cambria Math" panose="02040503050406030204" pitchFamily="18" charset="0"/>
                        </a:rPr>
                        <m:t>𝝁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2518" y="3747790"/>
                <a:ext cx="449162" cy="461665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180" y="2360817"/>
            <a:ext cx="3098690" cy="19999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534" y="2360816"/>
            <a:ext cx="3051262" cy="199994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/>
            </p:nvSpPr>
            <p:spPr>
              <a:xfrm>
                <a:off x="4238951" y="2176149"/>
                <a:ext cx="19399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𝒔𝒕𝒂𝒗𝒆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𝟑𝟒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951" y="2176149"/>
                <a:ext cx="193995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矩形 17"/>
              <p:cNvSpPr/>
              <p:nvPr/>
            </p:nvSpPr>
            <p:spPr>
              <a:xfrm>
                <a:off x="7603948" y="2176149"/>
                <a:ext cx="20778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𝒔𝒕𝒂𝒗𝒆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𝟒𝟑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948" y="2176149"/>
                <a:ext cx="207781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4" y="4798377"/>
            <a:ext cx="3078844" cy="199347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658" y="4798377"/>
            <a:ext cx="3080387" cy="198603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064" y="4811037"/>
            <a:ext cx="3051731" cy="19733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矩形 19"/>
              <p:cNvSpPr/>
              <p:nvPr/>
            </p:nvSpPr>
            <p:spPr>
              <a:xfrm>
                <a:off x="907646" y="4626371"/>
                <a:ext cx="19399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𝒔𝒕𝒂𝒗𝒆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𝟗𝟎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646" y="4626371"/>
                <a:ext cx="193995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矩形 20"/>
              <p:cNvSpPr/>
              <p:nvPr/>
            </p:nvSpPr>
            <p:spPr>
              <a:xfrm>
                <a:off x="4359797" y="4626371"/>
                <a:ext cx="19399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𝒔𝒕𝒂𝒗𝒆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𝟑𝟒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797" y="4626371"/>
                <a:ext cx="193995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矩形 21"/>
              <p:cNvSpPr/>
              <p:nvPr/>
            </p:nvSpPr>
            <p:spPr>
              <a:xfrm>
                <a:off x="7582420" y="4659735"/>
                <a:ext cx="20778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𝒔𝒕𝒂𝒗𝒆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𝟒𝟑</m:t>
                      </m:r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2420" y="4659735"/>
                <a:ext cx="2077813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772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活字">
  <a:themeElements>
    <a:clrScheme name="木活字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木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TM03090434[[fn=木材纹理]]</Template>
  <TotalTime>19623</TotalTime>
  <Words>305</Words>
  <Application>Microsoft Office PowerPoint</Application>
  <PresentationFormat>宽屏</PresentationFormat>
  <Paragraphs>109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等线</vt:lpstr>
      <vt:lpstr>黑体</vt:lpstr>
      <vt:lpstr>宋体</vt:lpstr>
      <vt:lpstr>Arial</vt:lpstr>
      <vt:lpstr>Calibri</vt:lpstr>
      <vt:lpstr>Cambria</vt:lpstr>
      <vt:lpstr>Cambria Math</vt:lpstr>
      <vt:lpstr>Consolas</vt:lpstr>
      <vt:lpstr>Wingdings</vt:lpstr>
      <vt:lpstr>木活字</vt:lpstr>
      <vt:lpstr>Hough Transformation in ECAL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Hough transformation</vt:lpstr>
      <vt:lpstr>Hough transformation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Weekly Report</dc:title>
  <dc:creator>张 洋</dc:creator>
  <cp:lastModifiedBy>Dell</cp:lastModifiedBy>
  <cp:revision>717</cp:revision>
  <dcterms:created xsi:type="dcterms:W3CDTF">2021-08-27T00:12:07Z</dcterms:created>
  <dcterms:modified xsi:type="dcterms:W3CDTF">2022-01-05T00:35:30Z</dcterms:modified>
</cp:coreProperties>
</file>