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03" r:id="rId2"/>
    <p:sldId id="414" r:id="rId3"/>
    <p:sldId id="424" r:id="rId4"/>
    <p:sldId id="425" r:id="rId5"/>
    <p:sldId id="426" r:id="rId6"/>
    <p:sldId id="428" r:id="rId7"/>
    <p:sldId id="429" r:id="rId8"/>
    <p:sldId id="43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8" autoAdjust="0"/>
    <p:restoredTop sz="94660"/>
  </p:normalViewPr>
  <p:slideViewPr>
    <p:cSldViewPr snapToGrid="0">
      <p:cViewPr varScale="1">
        <p:scale>
          <a:sx n="91" d="100"/>
          <a:sy n="91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07227-B5D6-4731-8B68-95E4EC72E52F}" type="datetimeFigureOut">
              <a:rPr lang="zh-CN" altLang="en-US" smtClean="0"/>
              <a:t>2021/12/21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793A1-6A7F-47B2-8E2E-54B4A84228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225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62756" y="3886200"/>
            <a:ext cx="982133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Zhe</a:t>
            </a:r>
            <a:r>
              <a:rPr lang="en-US" dirty="0"/>
              <a:t> </a:t>
            </a:r>
            <a:r>
              <a:rPr lang="en-US" dirty="0" err="1"/>
              <a:t>Duan</a:t>
            </a:r>
            <a:endParaRPr lang="en-US" dirty="0"/>
          </a:p>
          <a:p>
            <a:r>
              <a:rPr lang="en-US" dirty="0"/>
              <a:t>Accelerator Division, IHEP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5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3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9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584" y="50801"/>
            <a:ext cx="12147549" cy="71437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12/8/2012</a:t>
            </a:r>
            <a:endParaRPr lang="en-US" altLang="zh-CN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4C69B9CF-E335-4008-A251-B8F82775E69A}" type="slidenum">
              <a:rPr lang="zh-CN" altLang="en-US"/>
              <a:pPr/>
              <a:t>‹#›</a:t>
            </a:fld>
            <a:endParaRPr lang="en-US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92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2021/12/21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475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67" y="50539"/>
            <a:ext cx="12147733" cy="714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767" y="1059769"/>
            <a:ext cx="11538807" cy="506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067" y="889795"/>
            <a:ext cx="121588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26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7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D0A6-09A5-644E-B6F7-9EED3B9AEA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Update on spin rotator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2CE80-1C2A-B949-B838-7874A6C69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5333" y="4212021"/>
            <a:ext cx="9821333" cy="1752600"/>
          </a:xfrm>
        </p:spPr>
        <p:txBody>
          <a:bodyPr/>
          <a:lstStyle/>
          <a:p>
            <a:r>
              <a:rPr lang="en-US" dirty="0"/>
              <a:t>X</a:t>
            </a:r>
            <a:r>
              <a:rPr lang="en-US" altLang="zh-CN" dirty="0"/>
              <a:t>ia </a:t>
            </a:r>
            <a:r>
              <a:rPr lang="en-US" altLang="zh-CN" dirty="0" err="1"/>
              <a:t>Wenhao</a:t>
            </a:r>
            <a:r>
              <a:rPr lang="en-US" altLang="zh-CN" dirty="0"/>
              <a:t> </a:t>
            </a:r>
            <a:endParaRPr lang="en-US" dirty="0"/>
          </a:p>
          <a:p>
            <a:r>
              <a:rPr lang="en-US" dirty="0"/>
              <a:t>2021. </a:t>
            </a:r>
            <a:r>
              <a:rPr lang="en-US" altLang="zh-CN" dirty="0"/>
              <a:t>12</a:t>
            </a:r>
            <a:r>
              <a:rPr lang="en-US" dirty="0"/>
              <a:t>. 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27DFD-C6DD-B343-8EF0-38C1AFC3B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9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0D6D7F-D243-4870-9803-D9AC3659A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现阶段自旋旋转器的问题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4E3FB4-B428-41C6-BF83-332413DFD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很强的局部色品，影响</a:t>
            </a:r>
            <a:r>
              <a:rPr lang="en-US" altLang="zh-CN" dirty="0"/>
              <a:t>DA:</a:t>
            </a:r>
          </a:p>
          <a:p>
            <a:pPr lvl="1"/>
            <a:r>
              <a:rPr lang="zh-CN" altLang="en-US" b="1" dirty="0">
                <a:cs typeface="+mn-lt"/>
              </a:rPr>
              <a:t>色品</a:t>
            </a:r>
            <a:r>
              <a:rPr lang="en-US" altLang="zh-CN" b="1" dirty="0">
                <a:cs typeface="+mn-lt"/>
              </a:rPr>
              <a:t>∝ K1 *β, </a:t>
            </a:r>
          </a:p>
          <a:p>
            <a:pPr lvl="1"/>
            <a:r>
              <a:rPr lang="zh-CN" altLang="en-US" b="1" dirty="0">
                <a:cs typeface="+mn-lt"/>
              </a:rPr>
              <a:t>解决方法</a:t>
            </a:r>
            <a:r>
              <a:rPr lang="en-US" altLang="zh-CN" b="1" dirty="0">
                <a:cs typeface="+mn-lt"/>
                <a:sym typeface="Wingdings" panose="05000000000000000000" pitchFamily="2" charset="2"/>
              </a:rPr>
              <a:t>:</a:t>
            </a:r>
            <a:r>
              <a:rPr lang="zh-CN" altLang="en-US" b="1" dirty="0">
                <a:cs typeface="+mn-lt"/>
                <a:sym typeface="Wingdings" panose="05000000000000000000" pitchFamily="2" charset="2"/>
              </a:rPr>
              <a:t> </a:t>
            </a:r>
            <a:r>
              <a:rPr lang="en-US" altLang="zh-CN" b="1" dirty="0">
                <a:cs typeface="+mn-lt"/>
                <a:sym typeface="Wingdings" panose="05000000000000000000" pitchFamily="2" charset="2"/>
              </a:rPr>
              <a:t>(</a:t>
            </a:r>
            <a:r>
              <a:rPr lang="zh-CN" altLang="en-US" b="1" dirty="0">
                <a:cs typeface="+mn-lt"/>
                <a:sym typeface="Wingdings" panose="05000000000000000000" pitchFamily="2" charset="2"/>
              </a:rPr>
              <a:t>维持现有结构</a:t>
            </a:r>
            <a:r>
              <a:rPr lang="en-US" altLang="zh-CN" b="1" dirty="0">
                <a:cs typeface="+mn-lt"/>
                <a:sym typeface="Wingdings" panose="05000000000000000000" pitchFamily="2" charset="2"/>
              </a:rPr>
              <a:t>)</a:t>
            </a:r>
            <a:endParaRPr lang="en-US" altLang="zh-CN" b="1" dirty="0">
              <a:cs typeface="+mn-lt"/>
            </a:endParaRPr>
          </a:p>
          <a:p>
            <a:pPr lvl="2"/>
            <a:r>
              <a:rPr lang="zh-CN" altLang="en-US" b="1" dirty="0">
                <a:cs typeface="+mn-lt"/>
              </a:rPr>
              <a:t>拉长解耦合结构，降低</a:t>
            </a:r>
            <a:r>
              <a:rPr lang="en-US" altLang="zh-CN" b="1" dirty="0">
                <a:cs typeface="+mn-lt"/>
              </a:rPr>
              <a:t>K1</a:t>
            </a:r>
          </a:p>
          <a:p>
            <a:pPr lvl="2"/>
            <a:r>
              <a:rPr lang="zh-CN" altLang="en-US" b="1" dirty="0">
                <a:cs typeface="+mn-lt"/>
              </a:rPr>
              <a:t>增强螺线管强度，减少解耦合单元数量</a:t>
            </a:r>
            <a:endParaRPr lang="en-US" altLang="zh-CN" b="1" dirty="0">
              <a:cs typeface="+mn-lt"/>
            </a:endParaRPr>
          </a:p>
          <a:p>
            <a:pPr marL="457200" lvl="1" indent="0">
              <a:buNone/>
            </a:pPr>
            <a:r>
              <a:rPr lang="en-US" altLang="zh-CN" b="1" dirty="0">
                <a:cs typeface="+mn-lt"/>
              </a:rPr>
              <a:t>                               </a:t>
            </a:r>
          </a:p>
          <a:p>
            <a:pPr marL="457200" lvl="1" indent="0">
              <a:buNone/>
            </a:pPr>
            <a:r>
              <a:rPr lang="en-US" altLang="zh-CN" b="1" dirty="0">
                <a:cs typeface="+mn-lt"/>
              </a:rPr>
              <a:t>                         </a:t>
            </a:r>
          </a:p>
          <a:p>
            <a:pPr marL="457200" lvl="1" indent="0">
              <a:buNone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EAAAA0B-EFEA-41F4-8BFE-1082D73E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8D7D1B9-BF64-4620-896F-9EA462188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289897"/>
            <a:ext cx="4780442" cy="97229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C5BF713-9589-4B90-A70B-92420F08DF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262190"/>
            <a:ext cx="4780442" cy="1545271"/>
          </a:xfrm>
          <a:prstGeom prst="rect">
            <a:avLst/>
          </a:prstGeom>
        </p:spPr>
      </p:pic>
      <p:pic>
        <p:nvPicPr>
          <p:cNvPr id="7" name="Picture 23">
            <a:extLst>
              <a:ext uri="{FF2B5EF4-FFF2-40B4-BE49-F238E27FC236}">
                <a16:creationId xmlns:a16="http://schemas.microsoft.com/office/drawing/2014/main" id="{D3A184A4-E612-4A6D-B57F-E8B9082136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3526" y="888600"/>
            <a:ext cx="5648474" cy="950946"/>
          </a:xfrm>
          <a:prstGeom prst="rect">
            <a:avLst/>
          </a:prstGeom>
        </p:spPr>
      </p:pic>
      <p:pic>
        <p:nvPicPr>
          <p:cNvPr id="9" name="图片 5">
            <a:extLst>
              <a:ext uri="{FF2B5EF4-FFF2-40B4-BE49-F238E27FC236}">
                <a16:creationId xmlns:a16="http://schemas.microsoft.com/office/drawing/2014/main" id="{C0FDDA10-413D-42DE-BAAD-A12DB06302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4018" y="5018455"/>
            <a:ext cx="4927489" cy="1827978"/>
          </a:xfrm>
          <a:prstGeom prst="rect">
            <a:avLst/>
          </a:prstGeom>
        </p:spPr>
      </p:pic>
      <p:cxnSp>
        <p:nvCxnSpPr>
          <p:cNvPr id="10" name="直接箭头连接符 4">
            <a:extLst>
              <a:ext uri="{FF2B5EF4-FFF2-40B4-BE49-F238E27FC236}">
                <a16:creationId xmlns:a16="http://schemas.microsoft.com/office/drawing/2014/main" id="{6B332AB7-F063-4B2D-B3A5-CBF6E2E858C1}"/>
              </a:ext>
            </a:extLst>
          </p:cNvPr>
          <p:cNvCxnSpPr/>
          <p:nvPr/>
        </p:nvCxnSpPr>
        <p:spPr>
          <a:xfrm flipV="1">
            <a:off x="5682982" y="5980968"/>
            <a:ext cx="1105535" cy="0"/>
          </a:xfrm>
          <a:prstGeom prst="straightConnector1">
            <a:avLst/>
          </a:prstGeom>
          <a:ln w="666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内容占位符 5" descr="2">
            <a:extLst>
              <a:ext uri="{FF2B5EF4-FFF2-40B4-BE49-F238E27FC236}">
                <a16:creationId xmlns:a16="http://schemas.microsoft.com/office/drawing/2014/main" id="{AE5C54CF-E0A0-43F4-B680-39D26D67434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1242" t="3784" r="9042" b="5946"/>
          <a:stretch>
            <a:fillRect/>
          </a:stretch>
        </p:blipFill>
        <p:spPr>
          <a:xfrm>
            <a:off x="8397381" y="1921011"/>
            <a:ext cx="3556932" cy="2998372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8CEEBDE0-ED56-4D50-AD09-BA5F8DAF92DD}"/>
              </a:ext>
            </a:extLst>
          </p:cNvPr>
          <p:cNvSpPr/>
          <p:nvPr/>
        </p:nvSpPr>
        <p:spPr>
          <a:xfrm>
            <a:off x="205661" y="4004258"/>
            <a:ext cx="31806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i="1" dirty="0"/>
              <a:t>*Vladimir N Litvinenko  and Alexander A. </a:t>
            </a:r>
            <a:r>
              <a:rPr lang="en-US" altLang="zh-CN" sz="1000" i="1" dirty="0" err="1"/>
              <a:t>Zholents</a:t>
            </a:r>
            <a:r>
              <a:rPr lang="en-US" altLang="zh-CN" sz="1000" i="1" dirty="0"/>
              <a:t>, </a:t>
            </a:r>
          </a:p>
          <a:p>
            <a:r>
              <a:rPr lang="en-US" altLang="zh-CN" sz="1000" b="1" i="1" dirty="0">
                <a:latin typeface="TimesNewRomanPSMT"/>
              </a:rPr>
              <a:t>Compensating effect of solenoids with quadrupole lenses</a:t>
            </a:r>
            <a:endParaRPr lang="zh-CN" altLang="en-US" sz="1000" b="1" i="1" dirty="0"/>
          </a:p>
        </p:txBody>
      </p:sp>
    </p:spTree>
    <p:extLst>
      <p:ext uri="{BB962C8B-B14F-4D97-AF65-F5344CB8AC3E}">
        <p14:creationId xmlns:p14="http://schemas.microsoft.com/office/powerpoint/2010/main" val="301499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765145-E6DE-4246-A389-9D7DAE19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螺线管区域的</a:t>
            </a:r>
            <a:r>
              <a:rPr lang="en-US" altLang="zh-CN" dirty="0"/>
              <a:t>FODO</a:t>
            </a:r>
            <a:r>
              <a:rPr lang="zh-CN" altLang="en-US" dirty="0"/>
              <a:t>结构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8CF22D-EA9B-478B-91C8-2C6F554D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97978F1B-AFF7-49C4-B510-6FE19A65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Decouple unit =&gt; Drift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FODO: </a:t>
            </a:r>
            <a:r>
              <a:rPr lang="en-US" altLang="zh-CN" dirty="0">
                <a:solidFill>
                  <a:srgbClr val="FF0000"/>
                </a:solidFill>
              </a:rPr>
              <a:t>O</a:t>
            </a:r>
            <a:r>
              <a:rPr lang="en-US" altLang="zh-CN" dirty="0"/>
              <a:t> is replaced by </a:t>
            </a:r>
            <a:r>
              <a:rPr lang="en-US" altLang="zh-CN" dirty="0">
                <a:solidFill>
                  <a:srgbClr val="FF0000"/>
                </a:solidFill>
              </a:rPr>
              <a:t>Decouple unit</a:t>
            </a:r>
            <a:r>
              <a:rPr lang="en-US" altLang="zh-CN" dirty="0"/>
              <a:t>;</a:t>
            </a:r>
            <a:endParaRPr lang="zh-CN" altLang="en-US" dirty="0"/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5160E70B-5E77-4037-AC60-D4BFA0CC2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452" y="3429000"/>
            <a:ext cx="7532551" cy="3080406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AC6B9A26-39FF-40DC-AC47-D7CF759EDC72}"/>
              </a:ext>
            </a:extLst>
          </p:cNvPr>
          <p:cNvSpPr txBox="1"/>
          <p:nvPr/>
        </p:nvSpPr>
        <p:spPr>
          <a:xfrm>
            <a:off x="2080470" y="2852257"/>
            <a:ext cx="516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½ QD  -  Decouple unit- QF  -    Decouple unit  -      QD         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80D590E-964D-433D-90B5-0DEEB4BBA1F2}"/>
              </a:ext>
            </a:extLst>
          </p:cNvPr>
          <p:cNvSpPr/>
          <p:nvPr/>
        </p:nvSpPr>
        <p:spPr>
          <a:xfrm>
            <a:off x="2080470" y="2852257"/>
            <a:ext cx="5041783" cy="10737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59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765145-E6DE-4246-A389-9D7DAE19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螺线管区域的</a:t>
            </a:r>
            <a:r>
              <a:rPr lang="en-US" altLang="zh-CN" dirty="0"/>
              <a:t>Beta</a:t>
            </a:r>
            <a:r>
              <a:rPr lang="zh-CN" altLang="en-US" dirty="0"/>
              <a:t>函数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8CF22D-EA9B-478B-91C8-2C6F554D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97978F1B-AFF7-49C4-B510-6FE19A65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Optics matching : </a:t>
            </a:r>
            <a:r>
              <a:rPr lang="en-US" altLang="zh-CN" dirty="0" err="1">
                <a:sym typeface="+mn-ea"/>
              </a:rPr>
              <a:t>betax</a:t>
            </a:r>
            <a:r>
              <a:rPr lang="en-US" altLang="zh-CN" dirty="0">
                <a:sym typeface="+mn-ea"/>
              </a:rPr>
              <a:t>/</a:t>
            </a:r>
            <a:r>
              <a:rPr lang="en-US" altLang="zh-CN" dirty="0" err="1">
                <a:sym typeface="+mn-ea"/>
              </a:rPr>
              <a:t>betay</a:t>
            </a:r>
            <a:r>
              <a:rPr lang="en-US" altLang="zh-CN" dirty="0">
                <a:sym typeface="+mn-ea"/>
              </a:rPr>
              <a:t>=20m/100m, alpha=0</a:t>
            </a:r>
            <a:endParaRPr lang="en-US" altLang="zh-CN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D0381B4-4EC5-4719-B919-0429EB08C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18" y="1821483"/>
            <a:ext cx="5932546" cy="3659494"/>
          </a:xfrm>
          <a:prstGeom prst="rect">
            <a:avLst/>
          </a:prstGeom>
        </p:spPr>
      </p:pic>
      <p:pic>
        <p:nvPicPr>
          <p:cNvPr id="8" name="内容占位符 3">
            <a:extLst>
              <a:ext uri="{FF2B5EF4-FFF2-40B4-BE49-F238E27FC236}">
                <a16:creationId xmlns:a16="http://schemas.microsoft.com/office/drawing/2014/main" id="{7A879701-094D-4341-B0D8-B43714D019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170" y="1988191"/>
            <a:ext cx="5586324" cy="3575911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F1ABB45-1B53-44B6-B5D1-E029B8B0B4B1}"/>
              </a:ext>
            </a:extLst>
          </p:cNvPr>
          <p:cNvSpPr txBox="1"/>
          <p:nvPr/>
        </p:nvSpPr>
        <p:spPr>
          <a:xfrm>
            <a:off x="2766504" y="5687260"/>
            <a:ext cx="1409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FODO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1E0A4FB-4E14-426D-B467-4FB03F0CAD1B}"/>
              </a:ext>
            </a:extLst>
          </p:cNvPr>
          <p:cNvSpPr txBox="1"/>
          <p:nvPr/>
        </p:nvSpPr>
        <p:spPr>
          <a:xfrm>
            <a:off x="8847884" y="5660467"/>
            <a:ext cx="1409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Old version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3136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765145-E6DE-4246-A389-9D7DAE19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螺线管区域的色品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8CF22D-EA9B-478B-91C8-2C6F554D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97978F1B-AFF7-49C4-B510-6FE19A65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>
                <a:cs typeface="+mn-lt"/>
              </a:rPr>
              <a:t>色品</a:t>
            </a:r>
            <a:r>
              <a:rPr lang="en-US" altLang="zh-CN" b="1" dirty="0">
                <a:cs typeface="+mn-lt"/>
              </a:rPr>
              <a:t>∝ K1 *β, </a:t>
            </a:r>
            <a:r>
              <a:rPr lang="zh-CN" altLang="en-US" dirty="0">
                <a:cs typeface="+mn-lt"/>
              </a:rPr>
              <a:t>显著下降</a:t>
            </a:r>
            <a:endParaRPr lang="en-US" altLang="zh-CN" dirty="0">
              <a:cs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D0381B4-4EC5-4719-B919-0429EB08C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0551" y="2977326"/>
            <a:ext cx="4801023" cy="2961513"/>
          </a:xfrm>
          <a:prstGeom prst="rect">
            <a:avLst/>
          </a:prstGeom>
        </p:spPr>
      </p:pic>
      <p:pic>
        <p:nvPicPr>
          <p:cNvPr id="11" name="图片 5">
            <a:extLst>
              <a:ext uri="{FF2B5EF4-FFF2-40B4-BE49-F238E27FC236}">
                <a16:creationId xmlns:a16="http://schemas.microsoft.com/office/drawing/2014/main" id="{10D4BED9-9187-439B-8779-C8191A261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4511" y="919161"/>
            <a:ext cx="4927489" cy="1827978"/>
          </a:xfrm>
          <a:prstGeom prst="rect">
            <a:avLst/>
          </a:prstGeo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0C59AD37-2D88-4E34-9840-D26B3B456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317672"/>
              </p:ext>
            </p:extLst>
          </p:nvPr>
        </p:nvGraphicFramePr>
        <p:xfrm>
          <a:off x="350426" y="2198499"/>
          <a:ext cx="65636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886">
                  <a:extLst>
                    <a:ext uri="{9D8B030D-6E8A-4147-A177-3AD203B41FA5}">
                      <a16:colId xmlns:a16="http://schemas.microsoft.com/office/drawing/2014/main" val="3290567523"/>
                    </a:ext>
                  </a:extLst>
                </a:gridCol>
                <a:gridCol w="2187886">
                  <a:extLst>
                    <a:ext uri="{9D8B030D-6E8A-4147-A177-3AD203B41FA5}">
                      <a16:colId xmlns:a16="http://schemas.microsoft.com/office/drawing/2014/main" val="2991117327"/>
                    </a:ext>
                  </a:extLst>
                </a:gridCol>
                <a:gridCol w="2187886">
                  <a:extLst>
                    <a:ext uri="{9D8B030D-6E8A-4147-A177-3AD203B41FA5}">
                      <a16:colId xmlns:a16="http://schemas.microsoft.com/office/drawing/2014/main" val="965444657"/>
                    </a:ext>
                  </a:extLst>
                </a:gridCol>
              </a:tblGrid>
              <a:tr h="34412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Solenoid section old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Final focus Quads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04481"/>
                  </a:ext>
                </a:extLst>
              </a:tr>
              <a:tr h="344120">
                <a:tc>
                  <a:txBody>
                    <a:bodyPr/>
                    <a:lstStyle/>
                    <a:p>
                      <a:r>
                        <a:rPr lang="en-US" altLang="zh-CN" dirty="0"/>
                        <a:t>X chromaticity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-2107.72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-125.2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048314"/>
                  </a:ext>
                </a:extLst>
              </a:tr>
              <a:tr h="344120">
                <a:tc>
                  <a:txBody>
                    <a:bodyPr/>
                    <a:lstStyle/>
                    <a:p>
                      <a:r>
                        <a:rPr lang="en-US" altLang="zh-CN" dirty="0"/>
                        <a:t>Y chromaticity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-2526.06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-3754.2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567029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6913E95C-5C6B-48BC-B27C-F6B8257AA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890243"/>
              </p:ext>
            </p:extLst>
          </p:nvPr>
        </p:nvGraphicFramePr>
        <p:xfrm>
          <a:off x="350426" y="4330701"/>
          <a:ext cx="65636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886">
                  <a:extLst>
                    <a:ext uri="{9D8B030D-6E8A-4147-A177-3AD203B41FA5}">
                      <a16:colId xmlns:a16="http://schemas.microsoft.com/office/drawing/2014/main" val="3290567523"/>
                    </a:ext>
                  </a:extLst>
                </a:gridCol>
                <a:gridCol w="2187886">
                  <a:extLst>
                    <a:ext uri="{9D8B030D-6E8A-4147-A177-3AD203B41FA5}">
                      <a16:colId xmlns:a16="http://schemas.microsoft.com/office/drawing/2014/main" val="2991117327"/>
                    </a:ext>
                  </a:extLst>
                </a:gridCol>
                <a:gridCol w="2187886">
                  <a:extLst>
                    <a:ext uri="{9D8B030D-6E8A-4147-A177-3AD203B41FA5}">
                      <a16:colId xmlns:a16="http://schemas.microsoft.com/office/drawing/2014/main" val="965444657"/>
                    </a:ext>
                  </a:extLst>
                </a:gridCol>
              </a:tblGrid>
              <a:tr h="34412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Solenoid section FODO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Final focus Quads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04481"/>
                  </a:ext>
                </a:extLst>
              </a:tr>
              <a:tr h="344120">
                <a:tc>
                  <a:txBody>
                    <a:bodyPr/>
                    <a:lstStyle/>
                    <a:p>
                      <a:r>
                        <a:rPr lang="en-US" altLang="zh-CN" dirty="0"/>
                        <a:t>X chromaticity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-290.4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-125.2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048314"/>
                  </a:ext>
                </a:extLst>
              </a:tr>
              <a:tr h="344120">
                <a:tc>
                  <a:txBody>
                    <a:bodyPr/>
                    <a:lstStyle/>
                    <a:p>
                      <a:r>
                        <a:rPr lang="en-US" altLang="zh-CN" dirty="0"/>
                        <a:t>Y chromaticity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-168.3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-3754.2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567029"/>
                  </a:ext>
                </a:extLst>
              </a:tr>
            </a:tbl>
          </a:graphicData>
        </a:graphic>
      </p:graphicFrame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00472ADA-33E6-41B1-BA4C-83A565579B88}"/>
              </a:ext>
            </a:extLst>
          </p:cNvPr>
          <p:cNvCxnSpPr/>
          <p:nvPr/>
        </p:nvCxnSpPr>
        <p:spPr>
          <a:xfrm>
            <a:off x="3632255" y="3498209"/>
            <a:ext cx="0" cy="6641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03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5D1683-4118-40B6-BC8A-4F8D04B3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Q</a:t>
            </a:r>
            <a:r>
              <a:rPr lang="zh-CN" altLang="en-US" dirty="0"/>
              <a:t>铁长度的影响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C4D2B7-2FB7-48EC-B279-E4BA080F3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尝试</a:t>
            </a:r>
            <a:r>
              <a:rPr lang="zh-CN" altLang="en-US" dirty="0">
                <a:solidFill>
                  <a:srgbClr val="FF0000"/>
                </a:solidFill>
              </a:rPr>
              <a:t>拉长</a:t>
            </a:r>
            <a:r>
              <a:rPr lang="en-US" altLang="zh-CN" dirty="0"/>
              <a:t>Q</a:t>
            </a:r>
            <a:r>
              <a:rPr lang="zh-CN" altLang="en-US" dirty="0"/>
              <a:t>铁 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zh-CN" altLang="en-US" dirty="0">
                <a:solidFill>
                  <a:srgbClr val="FF0000"/>
                </a:solidFill>
              </a:rPr>
              <a:t>倍</a:t>
            </a:r>
            <a:r>
              <a:rPr lang="zh-CN" altLang="en-US" dirty="0"/>
              <a:t>，观察色品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898A0E-BB9A-40D7-AD2E-252A622BE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B865810F-DD8F-48DC-855B-5324C98D1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621" y="1813636"/>
            <a:ext cx="4927489" cy="1827978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FE4E6279-4826-48A4-841C-F626C4384A6F}"/>
              </a:ext>
            </a:extLst>
          </p:cNvPr>
          <p:cNvCxnSpPr/>
          <p:nvPr/>
        </p:nvCxnSpPr>
        <p:spPr>
          <a:xfrm>
            <a:off x="5813571" y="2751589"/>
            <a:ext cx="87245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0D53D55E-0326-4B3B-8CB0-9F8D8E896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410831"/>
              </p:ext>
            </p:extLst>
          </p:nvPr>
        </p:nvGraphicFramePr>
        <p:xfrm>
          <a:off x="6747103" y="1740380"/>
          <a:ext cx="503339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697">
                  <a:extLst>
                    <a:ext uri="{9D8B030D-6E8A-4147-A177-3AD203B41FA5}">
                      <a16:colId xmlns:a16="http://schemas.microsoft.com/office/drawing/2014/main" val="1592041541"/>
                    </a:ext>
                  </a:extLst>
                </a:gridCol>
                <a:gridCol w="2516697">
                  <a:extLst>
                    <a:ext uri="{9D8B030D-6E8A-4147-A177-3AD203B41FA5}">
                      <a16:colId xmlns:a16="http://schemas.microsoft.com/office/drawing/2014/main" val="7439563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k1(m</a:t>
                      </a:r>
                      <a:r>
                        <a:rPr lang="en-US" altLang="zh-CN" baseline="30000" dirty="0"/>
                        <a:t>-2</a:t>
                      </a:r>
                      <a:r>
                        <a:rPr lang="en-US" altLang="zh-CN" dirty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   Q Length (m)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51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Q1:  -1.847E-2</a:t>
                      </a:r>
                      <a:endParaRPr lang="zh-CN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altLang="zh-CN" dirty="0"/>
                    </a:p>
                    <a:p>
                      <a:endParaRPr lang="en-US" altLang="zh-CN" dirty="0"/>
                    </a:p>
                    <a:p>
                      <a:r>
                        <a:rPr lang="en-US" altLang="zh-CN" dirty="0"/>
                        <a:t>                  6m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038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Q2:   3.031E-2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432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Q3:   -1.850E-2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94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Q4:   -1.863E-2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592309"/>
                  </a:ext>
                </a:extLst>
              </a:tr>
            </a:tbl>
          </a:graphicData>
        </a:graphic>
      </p:graphicFrame>
      <p:pic>
        <p:nvPicPr>
          <p:cNvPr id="10" name="图片 9">
            <a:extLst>
              <a:ext uri="{FF2B5EF4-FFF2-40B4-BE49-F238E27FC236}">
                <a16:creationId xmlns:a16="http://schemas.microsoft.com/office/drawing/2014/main" id="{9DC263B6-1445-4E8D-AFB7-C40CA03DA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732386"/>
            <a:ext cx="4699364" cy="2898805"/>
          </a:xfrm>
          <a:prstGeom prst="rect">
            <a:avLst/>
          </a:prstGeom>
        </p:spPr>
      </p:pic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FE05BEBF-3C88-4146-8AB4-6069F422A6C8}"/>
              </a:ext>
            </a:extLst>
          </p:cNvPr>
          <p:cNvCxnSpPr/>
          <p:nvPr/>
        </p:nvCxnSpPr>
        <p:spPr>
          <a:xfrm>
            <a:off x="5661110" y="5190177"/>
            <a:ext cx="87245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1">
            <a:extLst>
              <a:ext uri="{FF2B5EF4-FFF2-40B4-BE49-F238E27FC236}">
                <a16:creationId xmlns:a16="http://schemas.microsoft.com/office/drawing/2014/main" id="{0221CC47-06E8-4833-BD8B-2EE1D24DC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1923" y="3782829"/>
            <a:ext cx="4853556" cy="3021191"/>
          </a:xfrm>
          <a:prstGeom prst="rect">
            <a:avLst/>
          </a:prstGeom>
        </p:spPr>
      </p:pic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206C6A68-A29D-48FA-8967-AB2589849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14690"/>
              </p:ext>
            </p:extLst>
          </p:nvPr>
        </p:nvGraphicFramePr>
        <p:xfrm>
          <a:off x="3085237" y="4151055"/>
          <a:ext cx="65636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886">
                  <a:extLst>
                    <a:ext uri="{9D8B030D-6E8A-4147-A177-3AD203B41FA5}">
                      <a16:colId xmlns:a16="http://schemas.microsoft.com/office/drawing/2014/main" val="3290567523"/>
                    </a:ext>
                  </a:extLst>
                </a:gridCol>
                <a:gridCol w="2187886">
                  <a:extLst>
                    <a:ext uri="{9D8B030D-6E8A-4147-A177-3AD203B41FA5}">
                      <a16:colId xmlns:a16="http://schemas.microsoft.com/office/drawing/2014/main" val="2991117327"/>
                    </a:ext>
                  </a:extLst>
                </a:gridCol>
                <a:gridCol w="2187886">
                  <a:extLst>
                    <a:ext uri="{9D8B030D-6E8A-4147-A177-3AD203B41FA5}">
                      <a16:colId xmlns:a16="http://schemas.microsoft.com/office/drawing/2014/main" val="965444657"/>
                    </a:ext>
                  </a:extLst>
                </a:gridCol>
              </a:tblGrid>
              <a:tr h="34412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Solenoid section FODO </a:t>
                      </a:r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Q 3m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Solenoid section FODO </a:t>
                      </a:r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Q 6m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04481"/>
                  </a:ext>
                </a:extLst>
              </a:tr>
              <a:tr h="344120">
                <a:tc>
                  <a:txBody>
                    <a:bodyPr/>
                    <a:lstStyle/>
                    <a:p>
                      <a:r>
                        <a:rPr lang="en-US" altLang="zh-CN" dirty="0"/>
                        <a:t>X chromaticity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-290.4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-480.1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048314"/>
                  </a:ext>
                </a:extLst>
              </a:tr>
              <a:tr h="344120">
                <a:tc>
                  <a:txBody>
                    <a:bodyPr/>
                    <a:lstStyle/>
                    <a:p>
                      <a:r>
                        <a:rPr lang="en-US" altLang="zh-CN" dirty="0"/>
                        <a:t>Y chromaticity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-168.3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-475.4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56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51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864CA692-7FDC-4C85-840A-2D2CA4D91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70" y="3674298"/>
            <a:ext cx="5108427" cy="3132477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555D1683-4118-40B6-BC8A-4F8D04B3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Q</a:t>
            </a:r>
            <a:r>
              <a:rPr lang="zh-CN" altLang="en-US" dirty="0"/>
              <a:t>铁长度的影响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C4D2B7-2FB7-48EC-B279-E4BA080F3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尝试</a:t>
            </a:r>
            <a:r>
              <a:rPr lang="zh-CN" altLang="en-US" dirty="0">
                <a:solidFill>
                  <a:srgbClr val="FF0000"/>
                </a:solidFill>
              </a:rPr>
              <a:t>缩短</a:t>
            </a:r>
            <a:r>
              <a:rPr lang="en-US" altLang="zh-CN" dirty="0"/>
              <a:t>Q</a:t>
            </a:r>
            <a:r>
              <a:rPr lang="zh-CN" altLang="en-US" dirty="0"/>
              <a:t>铁 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zh-CN" altLang="en-US" dirty="0">
                <a:solidFill>
                  <a:srgbClr val="FF0000"/>
                </a:solidFill>
              </a:rPr>
              <a:t>倍</a:t>
            </a:r>
            <a:r>
              <a:rPr lang="zh-CN" altLang="en-US" dirty="0"/>
              <a:t>，观察色品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898A0E-BB9A-40D7-AD2E-252A622BE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B865810F-DD8F-48DC-855B-5324C98D1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621" y="1813636"/>
            <a:ext cx="4927489" cy="1827978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FE4E6279-4826-48A4-841C-F626C4384A6F}"/>
              </a:ext>
            </a:extLst>
          </p:cNvPr>
          <p:cNvCxnSpPr/>
          <p:nvPr/>
        </p:nvCxnSpPr>
        <p:spPr>
          <a:xfrm>
            <a:off x="5813571" y="2751589"/>
            <a:ext cx="87245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0D53D55E-0326-4B3B-8CB0-9F8D8E896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69406"/>
              </p:ext>
            </p:extLst>
          </p:nvPr>
        </p:nvGraphicFramePr>
        <p:xfrm>
          <a:off x="6747103" y="1740380"/>
          <a:ext cx="503339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697">
                  <a:extLst>
                    <a:ext uri="{9D8B030D-6E8A-4147-A177-3AD203B41FA5}">
                      <a16:colId xmlns:a16="http://schemas.microsoft.com/office/drawing/2014/main" val="1592041541"/>
                    </a:ext>
                  </a:extLst>
                </a:gridCol>
                <a:gridCol w="2516697">
                  <a:extLst>
                    <a:ext uri="{9D8B030D-6E8A-4147-A177-3AD203B41FA5}">
                      <a16:colId xmlns:a16="http://schemas.microsoft.com/office/drawing/2014/main" val="7439563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k1(m</a:t>
                      </a:r>
                      <a:r>
                        <a:rPr lang="en-US" altLang="zh-CN" baseline="30000" dirty="0"/>
                        <a:t>-2</a:t>
                      </a:r>
                      <a:r>
                        <a:rPr lang="en-US" altLang="zh-CN" dirty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   Q Length (m)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51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Q1:  -0.266</a:t>
                      </a:r>
                      <a:endParaRPr lang="zh-CN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altLang="zh-CN" dirty="0"/>
                    </a:p>
                    <a:p>
                      <a:endParaRPr lang="en-US" altLang="zh-CN" dirty="0"/>
                    </a:p>
                    <a:p>
                      <a:r>
                        <a:rPr lang="en-US" altLang="zh-CN" dirty="0"/>
                        <a:t>                  1.5m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038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Q2:   0.435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432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Q3:   -0.282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94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Q4:   -0.258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592309"/>
                  </a:ext>
                </a:extLst>
              </a:tr>
            </a:tbl>
          </a:graphicData>
        </a:graphic>
      </p:graphicFrame>
      <p:pic>
        <p:nvPicPr>
          <p:cNvPr id="10" name="图片 9">
            <a:extLst>
              <a:ext uri="{FF2B5EF4-FFF2-40B4-BE49-F238E27FC236}">
                <a16:creationId xmlns:a16="http://schemas.microsoft.com/office/drawing/2014/main" id="{9DC263B6-1445-4E8D-AFB7-C40CA03DA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732386"/>
            <a:ext cx="4699364" cy="2898805"/>
          </a:xfrm>
          <a:prstGeom prst="rect">
            <a:avLst/>
          </a:prstGeom>
        </p:spPr>
      </p:pic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FE05BEBF-3C88-4146-8AB4-6069F422A6C8}"/>
              </a:ext>
            </a:extLst>
          </p:cNvPr>
          <p:cNvCxnSpPr/>
          <p:nvPr/>
        </p:nvCxnSpPr>
        <p:spPr>
          <a:xfrm>
            <a:off x="5661110" y="5190177"/>
            <a:ext cx="87245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206C6A68-A29D-48FA-8967-AB2589849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851170"/>
              </p:ext>
            </p:extLst>
          </p:nvPr>
        </p:nvGraphicFramePr>
        <p:xfrm>
          <a:off x="3085237" y="4151055"/>
          <a:ext cx="65636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886">
                  <a:extLst>
                    <a:ext uri="{9D8B030D-6E8A-4147-A177-3AD203B41FA5}">
                      <a16:colId xmlns:a16="http://schemas.microsoft.com/office/drawing/2014/main" val="3290567523"/>
                    </a:ext>
                  </a:extLst>
                </a:gridCol>
                <a:gridCol w="2187886">
                  <a:extLst>
                    <a:ext uri="{9D8B030D-6E8A-4147-A177-3AD203B41FA5}">
                      <a16:colId xmlns:a16="http://schemas.microsoft.com/office/drawing/2014/main" val="2991117327"/>
                    </a:ext>
                  </a:extLst>
                </a:gridCol>
                <a:gridCol w="2187886">
                  <a:extLst>
                    <a:ext uri="{9D8B030D-6E8A-4147-A177-3AD203B41FA5}">
                      <a16:colId xmlns:a16="http://schemas.microsoft.com/office/drawing/2014/main" val="965444657"/>
                    </a:ext>
                  </a:extLst>
                </a:gridCol>
              </a:tblGrid>
              <a:tr h="34412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Solenoid section FODO </a:t>
                      </a:r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Q 3m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Solenoid section FODO </a:t>
                      </a:r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Q 1.5m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04481"/>
                  </a:ext>
                </a:extLst>
              </a:tr>
              <a:tr h="344120">
                <a:tc>
                  <a:txBody>
                    <a:bodyPr/>
                    <a:lstStyle/>
                    <a:p>
                      <a:r>
                        <a:rPr lang="en-US" altLang="zh-CN" dirty="0"/>
                        <a:t>X chromaticity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-290.4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-516.9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048314"/>
                  </a:ext>
                </a:extLst>
              </a:tr>
              <a:tr h="344120">
                <a:tc>
                  <a:txBody>
                    <a:bodyPr/>
                    <a:lstStyle/>
                    <a:p>
                      <a:r>
                        <a:rPr lang="en-US" altLang="zh-CN" dirty="0"/>
                        <a:t>Y chromaticity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-168.3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-249.0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56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49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A0ED70-A4C3-429C-807A-22435AF12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小结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8452C5-9437-4A0A-A67C-821D42A48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采用</a:t>
            </a:r>
            <a:r>
              <a:rPr lang="en-US" altLang="zh-CN" dirty="0"/>
              <a:t>FODO</a:t>
            </a:r>
            <a:r>
              <a:rPr lang="zh-CN" altLang="en-US" dirty="0"/>
              <a:t>之后，螺线管区域贡献的色品减小了一个数量级；</a:t>
            </a:r>
            <a:endParaRPr lang="en-US" altLang="zh-CN" dirty="0"/>
          </a:p>
          <a:p>
            <a:r>
              <a:rPr lang="zh-CN" altLang="en-US" dirty="0"/>
              <a:t>解耦合</a:t>
            </a:r>
            <a:r>
              <a:rPr lang="en-US" altLang="zh-CN" dirty="0"/>
              <a:t>Q</a:t>
            </a:r>
            <a:r>
              <a:rPr lang="zh-CN" altLang="en-US" dirty="0"/>
              <a:t>铁的长度的影响：</a:t>
            </a:r>
            <a:endParaRPr lang="en-US" altLang="zh-CN" dirty="0"/>
          </a:p>
          <a:p>
            <a:pPr lvl="1"/>
            <a:r>
              <a:rPr lang="en-US" altLang="zh-CN" dirty="0"/>
              <a:t>Q 3m: K1</a:t>
            </a:r>
            <a:r>
              <a:rPr lang="zh-CN" altLang="en-US" dirty="0"/>
              <a:t>适中；总长度适中；色品贡献小</a:t>
            </a:r>
            <a:endParaRPr lang="en-US" altLang="zh-CN" dirty="0"/>
          </a:p>
          <a:p>
            <a:pPr lvl="1"/>
            <a:r>
              <a:rPr lang="en-US" altLang="zh-CN" dirty="0"/>
              <a:t>Q 1.5m</a:t>
            </a:r>
            <a:r>
              <a:rPr lang="zh-CN" altLang="en-US" dirty="0"/>
              <a:t>：</a:t>
            </a:r>
            <a:r>
              <a:rPr lang="en-US" altLang="zh-CN" dirty="0"/>
              <a:t>K1</a:t>
            </a:r>
            <a:r>
              <a:rPr lang="zh-CN" altLang="en-US" dirty="0"/>
              <a:t>大；总长度小；</a:t>
            </a:r>
            <a:endParaRPr lang="en-US" altLang="zh-CN" dirty="0"/>
          </a:p>
          <a:p>
            <a:pPr lvl="1"/>
            <a:r>
              <a:rPr lang="en-US" altLang="zh-CN" dirty="0"/>
              <a:t>Q  6m</a:t>
            </a:r>
            <a:r>
              <a:rPr lang="zh-CN" altLang="en-US" dirty="0"/>
              <a:t>：</a:t>
            </a:r>
            <a:r>
              <a:rPr lang="en-US" altLang="zh-CN" dirty="0"/>
              <a:t>K1 </a:t>
            </a:r>
            <a:r>
              <a:rPr lang="zh-CN" altLang="en-US" dirty="0"/>
              <a:t>小；总长度大；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1A37A49-43D1-4522-A666-5864B6822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1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10422_MOST2_cepc_pol" id="{7215167E-5AD9-D044-8883-E3B7AB4E8126}" vid="{F380514F-32BC-CA48-8EB9-B84BAEB564D7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13539</TotalTime>
  <Words>375</Words>
  <Application>Microsoft Office PowerPoint</Application>
  <PresentationFormat>宽屏</PresentationFormat>
  <Paragraphs>91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TimesNewRomanPSMT</vt:lpstr>
      <vt:lpstr>等线</vt:lpstr>
      <vt:lpstr>宋体</vt:lpstr>
      <vt:lpstr>Arial</vt:lpstr>
      <vt:lpstr>Calibri</vt:lpstr>
      <vt:lpstr>Wingdings</vt:lpstr>
      <vt:lpstr>Office Theme</vt:lpstr>
      <vt:lpstr>Update on spin rotator</vt:lpstr>
      <vt:lpstr>现阶段自旋旋转器的问题</vt:lpstr>
      <vt:lpstr>螺线管区域的FODO结构</vt:lpstr>
      <vt:lpstr>螺线管区域的Beta函数</vt:lpstr>
      <vt:lpstr>螺线管区域的色品</vt:lpstr>
      <vt:lpstr>Q铁长度的影响</vt:lpstr>
      <vt:lpstr>Q铁长度的影响</vt:lpstr>
      <vt:lpstr>小结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spin dynamics in circular accelerator</dc:title>
  <dc:creator>DUAN ZHE</dc:creator>
  <cp:lastModifiedBy>xia</cp:lastModifiedBy>
  <cp:revision>102</cp:revision>
  <dcterms:created xsi:type="dcterms:W3CDTF">2021-10-26T04:26:33Z</dcterms:created>
  <dcterms:modified xsi:type="dcterms:W3CDTF">2021-12-21T03:33:48Z</dcterms:modified>
</cp:coreProperties>
</file>