
<file path=[Content_Types].xml><?xml version="1.0" encoding="utf-8"?>
<Types xmlns="http://schemas.openxmlformats.org/package/2006/content-types">
  <Default Extension="jpeg" ContentType="image/jpeg"/>
  <Default Extension="JPG" ContentType="image/.jpg"/>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257" r:id="rId4"/>
    <p:sldId id="260" r:id="rId6"/>
    <p:sldId id="452" r:id="rId7"/>
    <p:sldId id="485" r:id="rId8"/>
    <p:sldId id="487" r:id="rId9"/>
    <p:sldId id="489" r:id="rId10"/>
    <p:sldId id="488" r:id="rId11"/>
    <p:sldId id="477" r:id="rId12"/>
    <p:sldId id="476" r:id="rId13"/>
    <p:sldId id="480" r:id="rId14"/>
    <p:sldId id="491" r:id="rId15"/>
    <p:sldId id="492" r:id="rId16"/>
    <p:sldId id="472" r:id="rId17"/>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368F"/>
    <a:srgbClr val="E1C1EA"/>
    <a:srgbClr val="FFFFFF"/>
    <a:srgbClr val="EEF1F6"/>
    <a:srgbClr val="453690"/>
    <a:srgbClr val="E6E6E6"/>
    <a:srgbClr val="9E9EF8"/>
    <a:srgbClr val="323037"/>
    <a:srgbClr val="28EBDF"/>
    <a:srgbClr val="28EB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94660"/>
  </p:normalViewPr>
  <p:slideViewPr>
    <p:cSldViewPr snapToGrid="0">
      <p:cViewPr>
        <p:scale>
          <a:sx n="66" d="100"/>
          <a:sy n="66" d="100"/>
        </p:scale>
        <p:origin x="-2292" y="-1008"/>
      </p:cViewPr>
      <p:guideLst>
        <p:guide orient="horz" pos="2153"/>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gs" Target="tags/tag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AFCF04-EFA4-42E1-AF71-F518880B97D4}"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CDE18F-2E6C-4DB8-842D-D6AED845F1D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CDE18F-2E6C-4DB8-842D-D6AED845F1D5}"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63C34197-E052-4875-A807-CD49D02FC29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D926A9-136C-49C5-ACC3-AB44E2FDA6A2}" type="slidenum">
              <a:rPr lang="zh-CN" altLang="en-US" smtClean="0"/>
            </a:fld>
            <a:endParaRPr lang="zh-CN" altLang="en-US"/>
          </a:p>
        </p:txBody>
      </p:sp>
    </p:spTree>
  </p:cSld>
  <p:clrMapOvr>
    <a:masterClrMapping/>
  </p:clrMapOvr>
  <p:transition spd="slow" advClick="0" advTm="0">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63C34197-E052-4875-A807-CD49D02FC29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D926A9-136C-49C5-ACC3-AB44E2FDA6A2}" type="slidenum">
              <a:rPr lang="zh-CN" altLang="en-US" smtClean="0"/>
            </a:fld>
            <a:endParaRPr lang="zh-CN" altLang="en-US"/>
          </a:p>
        </p:txBody>
      </p:sp>
    </p:spTree>
  </p:cSld>
  <p:clrMapOvr>
    <a:masterClrMapping/>
  </p:clrMapOvr>
  <p:transition spd="slow" advClick="0" advTm="0">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3C34197-E052-4875-A807-CD49D02FC29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D926A9-136C-49C5-ACC3-AB44E2FDA6A2}" type="slidenum">
              <a:rPr lang="zh-CN" altLang="en-US" smtClean="0"/>
            </a:fld>
            <a:endParaRPr lang="zh-CN" altLang="en-US"/>
          </a:p>
        </p:txBody>
      </p:sp>
    </p:spTree>
  </p:cSld>
  <p:clrMapOvr>
    <a:masterClrMapping/>
  </p:clrMapOvr>
  <p:transition spd="slow" advClick="0" advTm="0">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3C34197-E052-4875-A807-CD49D02FC29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D926A9-136C-49C5-ACC3-AB44E2FDA6A2}" type="slidenum">
              <a:rPr lang="zh-CN" altLang="en-US" smtClean="0"/>
            </a:fld>
            <a:endParaRPr lang="zh-CN" altLang="en-US"/>
          </a:p>
        </p:txBody>
      </p:sp>
    </p:spTree>
  </p:cSld>
  <p:clrMapOvr>
    <a:masterClrMapping/>
  </p:clrMapOvr>
  <p:transition spd="slow" advClick="0" advTm="0">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3C34197-E052-4875-A807-CD49D02FC29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D926A9-136C-49C5-ACC3-AB44E2FDA6A2}" type="slidenum">
              <a:rPr lang="zh-CN" altLang="en-US" smtClean="0"/>
            </a:fld>
            <a:endParaRPr lang="zh-CN" altLang="en-US"/>
          </a:p>
        </p:txBody>
      </p:sp>
    </p:spTree>
  </p:cSld>
  <p:clrMapOvr>
    <a:masterClrMapping/>
  </p:clrMapOvr>
  <p:transition spd="slow" advClick="0" advTm="0">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63C34197-E052-4875-A807-CD49D02FC29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D926A9-136C-49C5-ACC3-AB44E2FDA6A2}" type="slidenum">
              <a:rPr lang="zh-CN" altLang="en-US" smtClean="0"/>
            </a:fld>
            <a:endParaRPr lang="zh-CN" altLang="en-US"/>
          </a:p>
        </p:txBody>
      </p:sp>
    </p:spTree>
  </p:cSld>
  <p:clrMapOvr>
    <a:masterClrMapping/>
  </p:clrMapOvr>
  <p:transition spd="slow" advClick="0" advTm="0">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63C34197-E052-4875-A807-CD49D02FC29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D926A9-136C-49C5-ACC3-AB44E2FDA6A2}" type="slidenum">
              <a:rPr lang="zh-CN" altLang="en-US" smtClean="0"/>
            </a:fld>
            <a:endParaRPr lang="zh-CN" altLang="en-US"/>
          </a:p>
        </p:txBody>
      </p:sp>
    </p:spTree>
  </p:cSld>
  <p:clrMapOvr>
    <a:masterClrMapping/>
  </p:clrMapOvr>
  <p:transition spd="slow" advClick="0" advTm="0">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63C34197-E052-4875-A807-CD49D02FC29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3D926A9-136C-49C5-ACC3-AB44E2FDA6A2}" type="slidenum">
              <a:rPr lang="zh-CN" altLang="en-US" smtClean="0"/>
            </a:fld>
            <a:endParaRPr lang="zh-CN" altLang="en-US"/>
          </a:p>
        </p:txBody>
      </p:sp>
    </p:spTree>
  </p:cSld>
  <p:clrMapOvr>
    <a:masterClrMapping/>
  </p:clrMapOvr>
  <p:transition spd="slow" advClick="0" advTm="0">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63C34197-E052-4875-A807-CD49D02FC29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3D926A9-136C-49C5-ACC3-AB44E2FDA6A2}" type="slidenum">
              <a:rPr lang="zh-CN" altLang="en-US" smtClean="0"/>
            </a:fld>
            <a:endParaRPr lang="zh-CN" altLang="en-US"/>
          </a:p>
        </p:txBody>
      </p:sp>
      <p:sp>
        <p:nvSpPr>
          <p:cNvPr id="11" name="TextBox 10"/>
          <p:cNvSpPr txBox="1"/>
          <p:nvPr userDrawn="1"/>
        </p:nvSpPr>
        <p:spPr>
          <a:xfrm>
            <a:off x="1298105" y="6739570"/>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http://www.1ppt.com/moban/</a:t>
            </a:r>
            <a:r>
              <a:rPr kumimoji="0" lang="zh-CN" altLang="en-US" sz="100" b="0" i="0" u="none" strike="noStrike" kern="0" cap="none" spc="0" normalizeH="0" baseline="0" noProof="0" dirty="0" smtClean="0">
                <a:ln>
                  <a:noFill/>
                </a:ln>
                <a:solidFill>
                  <a:prstClr val="black"/>
                </a:solidFill>
                <a:effectLst/>
                <a:uLnTx/>
                <a:uFillTx/>
              </a:rPr>
              <a:t> </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p:transition spd="slow" advClick="0" advTm="0">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63C34197-E052-4875-A807-CD49D02FC29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3D926A9-136C-49C5-ACC3-AB44E2FDA6A2}" type="slidenum">
              <a:rPr lang="zh-CN" altLang="en-US" smtClean="0"/>
            </a:fld>
            <a:endParaRPr lang="zh-CN" altLang="en-US"/>
          </a:p>
        </p:txBody>
      </p:sp>
    </p:spTree>
  </p:cSld>
  <p:clrMapOvr>
    <a:masterClrMapping/>
  </p:clrMapOvr>
  <p:transition spd="slow" advClick="0" advTm="0">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3C34197-E052-4875-A807-CD49D02FC29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3D926A9-136C-49C5-ACC3-AB44E2FDA6A2}" type="slidenum">
              <a:rPr lang="zh-CN" altLang="en-US" smtClean="0"/>
            </a:fld>
            <a:endParaRPr lang="zh-CN" altLang="en-US"/>
          </a:p>
        </p:txBody>
      </p:sp>
    </p:spTree>
  </p:cSld>
  <p:clrMapOvr>
    <a:masterClrMapping/>
  </p:clrMapOvr>
  <p:transition spd="slow" advClick="0" advTm="0">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63C34197-E052-4875-A807-CD49D02FC29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D926A9-136C-49C5-ACC3-AB44E2FDA6A2}" type="slidenum">
              <a:rPr lang="zh-CN" altLang="en-US" smtClean="0"/>
            </a:fld>
            <a:endParaRPr lang="zh-CN" altLang="en-US"/>
          </a:p>
        </p:txBody>
      </p:sp>
    </p:spTree>
  </p:cSld>
  <p:clrMapOvr>
    <a:masterClrMapping/>
  </p:clrMapOvr>
  <p:transition spd="slow" advClick="0" advTm="0">
    <p:comb/>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C34197-E052-4875-A807-CD49D02FC297}"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926A9-136C-49C5-ACC3-AB44E2FDA6A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advClick="0" advTm="0">
    <p:comb/>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9" Type="http://schemas.openxmlformats.org/officeDocument/2006/relationships/image" Target="../media/image48.wmf"/><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5" Type="http://schemas.openxmlformats.org/officeDocument/2006/relationships/notesSlide" Target="../notesSlides/notesSlide10.xml"/><Relationship Id="rId14" Type="http://schemas.openxmlformats.org/officeDocument/2006/relationships/slideLayout" Target="../slideLayouts/slideLayout2.xml"/><Relationship Id="rId13" Type="http://schemas.openxmlformats.org/officeDocument/2006/relationships/image" Target="../media/image52.png"/><Relationship Id="rId12" Type="http://schemas.openxmlformats.org/officeDocument/2006/relationships/image" Target="../media/image51.wmf"/><Relationship Id="rId11" Type="http://schemas.openxmlformats.org/officeDocument/2006/relationships/image" Target="../media/image50.wmf"/><Relationship Id="rId10" Type="http://schemas.openxmlformats.org/officeDocument/2006/relationships/image" Target="../media/image49.wmf"/><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9" Type="http://schemas.openxmlformats.org/officeDocument/2006/relationships/image" Target="../media/image53.png"/><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4" Type="http://schemas.openxmlformats.org/officeDocument/2006/relationships/notesSlide" Target="../notesSlides/notesSlide11.xml"/><Relationship Id="rId13" Type="http://schemas.openxmlformats.org/officeDocument/2006/relationships/slideLayout" Target="../slideLayouts/slideLayout2.xml"/><Relationship Id="rId12" Type="http://schemas.openxmlformats.org/officeDocument/2006/relationships/image" Target="../media/image56.wmf"/><Relationship Id="rId11" Type="http://schemas.openxmlformats.org/officeDocument/2006/relationships/image" Target="../media/image55.png"/><Relationship Id="rId10" Type="http://schemas.openxmlformats.org/officeDocument/2006/relationships/image" Target="../media/image54.png"/><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9" Type="http://schemas.openxmlformats.org/officeDocument/2006/relationships/image" Target="../media/image57.png"/><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1" Type="http://schemas.openxmlformats.org/officeDocument/2006/relationships/notesSlide" Target="../notesSlides/notesSlide12.xml"/><Relationship Id="rId10" Type="http://schemas.openxmlformats.org/officeDocument/2006/relationships/slideLayout" Target="../slideLayouts/slideLayout2.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7" Type="http://schemas.openxmlformats.org/officeDocument/2006/relationships/notesSlide" Target="../notesSlides/notesSlide13.xml"/><Relationship Id="rId6" Type="http://schemas.openxmlformats.org/officeDocument/2006/relationships/slideLayout" Target="../slideLayouts/slideLayout2.xml"/><Relationship Id="rId5" Type="http://schemas.openxmlformats.org/officeDocument/2006/relationships/image" Target="../media/image60.png"/><Relationship Id="rId4" Type="http://schemas.openxmlformats.org/officeDocument/2006/relationships/image" Target="../media/image13.png"/><Relationship Id="rId3" Type="http://schemas.openxmlformats.org/officeDocument/2006/relationships/image" Target="../media/image59.png"/><Relationship Id="rId2" Type="http://schemas.openxmlformats.org/officeDocument/2006/relationships/image" Target="../media/image58.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9" Type="http://schemas.openxmlformats.org/officeDocument/2006/relationships/image" Target="../media/image1.png"/><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7" Type="http://schemas.openxmlformats.org/officeDocument/2006/relationships/notesSlide" Target="../notesSlides/notesSlide2.xml"/><Relationship Id="rId16" Type="http://schemas.openxmlformats.org/officeDocument/2006/relationships/slideLayout" Target="../slideLayouts/slideLayout2.xml"/><Relationship Id="rId15" Type="http://schemas.openxmlformats.org/officeDocument/2006/relationships/image" Target="../media/image15.png"/><Relationship Id="rId14" Type="http://schemas.openxmlformats.org/officeDocument/2006/relationships/image" Target="../media/image2.png"/><Relationship Id="rId13" Type="http://schemas.openxmlformats.org/officeDocument/2006/relationships/image" Target="../media/image14.png"/><Relationship Id="rId12" Type="http://schemas.openxmlformats.org/officeDocument/2006/relationships/image" Target="../media/image13.png"/><Relationship Id="rId11" Type="http://schemas.openxmlformats.org/officeDocument/2006/relationships/image" Target="../media/image12.png"/><Relationship Id="rId10" Type="http://schemas.openxmlformats.org/officeDocument/2006/relationships/image" Target="../media/image11.png"/><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9" Type="http://schemas.openxmlformats.org/officeDocument/2006/relationships/image" Target="../media/image16.png"/><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5" Type="http://schemas.openxmlformats.org/officeDocument/2006/relationships/notesSlide" Target="../notesSlides/notesSlide3.xml"/><Relationship Id="rId14" Type="http://schemas.openxmlformats.org/officeDocument/2006/relationships/slideLayout" Target="../slideLayouts/slideLayout2.xml"/><Relationship Id="rId13" Type="http://schemas.openxmlformats.org/officeDocument/2006/relationships/image" Target="../media/image20.wmf"/><Relationship Id="rId12" Type="http://schemas.openxmlformats.org/officeDocument/2006/relationships/image" Target="../media/image19.png"/><Relationship Id="rId11" Type="http://schemas.openxmlformats.org/officeDocument/2006/relationships/image" Target="../media/image18.png"/><Relationship Id="rId10" Type="http://schemas.openxmlformats.org/officeDocument/2006/relationships/image" Target="../media/image17.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9" Type="http://schemas.openxmlformats.org/officeDocument/2006/relationships/image" Target="../media/image21.png"/><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2" Type="http://schemas.openxmlformats.org/officeDocument/2006/relationships/notesSlide" Target="../notesSlides/notesSlide4.xml"/><Relationship Id="rId11" Type="http://schemas.openxmlformats.org/officeDocument/2006/relationships/slideLayout" Target="../slideLayouts/slideLayout2.xml"/><Relationship Id="rId10" Type="http://schemas.openxmlformats.org/officeDocument/2006/relationships/image" Target="../media/image22.wmf"/><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9" Type="http://schemas.openxmlformats.org/officeDocument/2006/relationships/image" Target="../media/image23.wmf"/><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5" Type="http://schemas.openxmlformats.org/officeDocument/2006/relationships/notesSlide" Target="../notesSlides/notesSlide5.xml"/><Relationship Id="rId14" Type="http://schemas.openxmlformats.org/officeDocument/2006/relationships/slideLayout" Target="../slideLayouts/slideLayout2.xml"/><Relationship Id="rId13" Type="http://schemas.openxmlformats.org/officeDocument/2006/relationships/image" Target="../media/image27.wmf"/><Relationship Id="rId12" Type="http://schemas.openxmlformats.org/officeDocument/2006/relationships/image" Target="../media/image26.wmf"/><Relationship Id="rId11" Type="http://schemas.openxmlformats.org/officeDocument/2006/relationships/image" Target="../media/image25.png"/><Relationship Id="rId10" Type="http://schemas.openxmlformats.org/officeDocument/2006/relationships/image" Target="../media/image24.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9" Type="http://schemas.openxmlformats.org/officeDocument/2006/relationships/image" Target="../media/image28.png"/><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3" Type="http://schemas.openxmlformats.org/officeDocument/2006/relationships/notesSlide" Target="../notesSlides/notesSlide6.xml"/><Relationship Id="rId12" Type="http://schemas.openxmlformats.org/officeDocument/2006/relationships/slideLayout" Target="../slideLayouts/slideLayout2.xml"/><Relationship Id="rId11" Type="http://schemas.openxmlformats.org/officeDocument/2006/relationships/image" Target="../media/image30.png"/><Relationship Id="rId10" Type="http://schemas.openxmlformats.org/officeDocument/2006/relationships/image" Target="../media/image29.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9" Type="http://schemas.openxmlformats.org/officeDocument/2006/relationships/image" Target="../media/image31.png"/><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7" Type="http://schemas.openxmlformats.org/officeDocument/2006/relationships/notesSlide" Target="../notesSlides/notesSlide7.xml"/><Relationship Id="rId16" Type="http://schemas.openxmlformats.org/officeDocument/2006/relationships/slideLayout" Target="../slideLayouts/slideLayout2.xml"/><Relationship Id="rId15" Type="http://schemas.openxmlformats.org/officeDocument/2006/relationships/image" Target="../media/image37.wmf"/><Relationship Id="rId14" Type="http://schemas.openxmlformats.org/officeDocument/2006/relationships/image" Target="../media/image36.wmf"/><Relationship Id="rId13" Type="http://schemas.openxmlformats.org/officeDocument/2006/relationships/image" Target="../media/image35.wmf"/><Relationship Id="rId12" Type="http://schemas.openxmlformats.org/officeDocument/2006/relationships/image" Target="../media/image34.wmf"/><Relationship Id="rId11" Type="http://schemas.openxmlformats.org/officeDocument/2006/relationships/image" Target="../media/image33.wmf"/><Relationship Id="rId10" Type="http://schemas.openxmlformats.org/officeDocument/2006/relationships/image" Target="../media/image32.pn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9" Type="http://schemas.openxmlformats.org/officeDocument/2006/relationships/image" Target="../media/image38.wmf"/><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7" Type="http://schemas.openxmlformats.org/officeDocument/2006/relationships/notesSlide" Target="../notesSlides/notesSlide8.xml"/><Relationship Id="rId16" Type="http://schemas.openxmlformats.org/officeDocument/2006/relationships/slideLayout" Target="../slideLayouts/slideLayout2.xml"/><Relationship Id="rId15" Type="http://schemas.openxmlformats.org/officeDocument/2006/relationships/image" Target="../media/image44.png"/><Relationship Id="rId14" Type="http://schemas.openxmlformats.org/officeDocument/2006/relationships/image" Target="../media/image43.png"/><Relationship Id="rId13" Type="http://schemas.openxmlformats.org/officeDocument/2006/relationships/image" Target="../media/image42.png"/><Relationship Id="rId12" Type="http://schemas.openxmlformats.org/officeDocument/2006/relationships/image" Target="../media/image41.wmf"/><Relationship Id="rId11" Type="http://schemas.openxmlformats.org/officeDocument/2006/relationships/image" Target="../media/image40.png"/><Relationship Id="rId10" Type="http://schemas.openxmlformats.org/officeDocument/2006/relationships/image" Target="../media/image39.pn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9" Type="http://schemas.openxmlformats.org/officeDocument/2006/relationships/image" Target="../media/image45.png"/><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3" Type="http://schemas.openxmlformats.org/officeDocument/2006/relationships/notesSlide" Target="../notesSlides/notesSlide9.xml"/><Relationship Id="rId12" Type="http://schemas.openxmlformats.org/officeDocument/2006/relationships/slideLayout" Target="../slideLayouts/slideLayout2.xml"/><Relationship Id="rId11" Type="http://schemas.openxmlformats.org/officeDocument/2006/relationships/image" Target="../media/image47.wmf"/><Relationship Id="rId10" Type="http://schemas.openxmlformats.org/officeDocument/2006/relationships/image" Target="../media/image46.wmf"/><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 y="0"/>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10" name="图片 9"/>
          <p:cNvPicPr>
            <a:picLocks noChangeAspect="1"/>
          </p:cNvPicPr>
          <p:nvPr/>
        </p:nvPicPr>
        <p:blipFill>
          <a:blip r:embed="rId1"/>
          <a:stretch>
            <a:fillRect/>
          </a:stretch>
        </p:blipFill>
        <p:spPr>
          <a:xfrm>
            <a:off x="938530" y="2417445"/>
            <a:ext cx="2459990" cy="3370580"/>
          </a:xfrm>
          <a:prstGeom prst="rect">
            <a:avLst/>
          </a:prstGeom>
        </p:spPr>
      </p:pic>
      <p:sp>
        <p:nvSpPr>
          <p:cNvPr id="15" name="矩形: 圆角 9"/>
          <p:cNvSpPr/>
          <p:nvPr/>
        </p:nvSpPr>
        <p:spPr>
          <a:xfrm>
            <a:off x="5943914" y="3686939"/>
            <a:ext cx="2047289" cy="358140"/>
          </a:xfrm>
          <a:prstGeom prst="roundRect">
            <a:avLst>
              <a:gd name="adj" fmla="val 43864"/>
            </a:avLst>
          </a:prstGeom>
          <a:gradFill flip="none" rotWithShape="1">
            <a:gsLst>
              <a:gs pos="100000">
                <a:srgbClr val="9E9EF8"/>
              </a:gs>
              <a:gs pos="0">
                <a:srgbClr val="5E368F"/>
              </a:gs>
            </a:gsLst>
            <a:lin ang="108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chemeClr val="bg1"/>
                </a:solidFill>
                <a:cs typeface="+mn-ea"/>
                <a:sym typeface="+mn-lt"/>
              </a:rPr>
              <a:t>加速器中心</a:t>
            </a:r>
            <a:r>
              <a:rPr lang="en-US" altLang="zh-CN" sz="1400" b="1" dirty="0">
                <a:solidFill>
                  <a:schemeClr val="bg1"/>
                </a:solidFill>
                <a:cs typeface="+mn-ea"/>
                <a:sym typeface="+mn-lt"/>
              </a:rPr>
              <a:t> </a:t>
            </a:r>
            <a:r>
              <a:rPr lang="zh-CN" altLang="en-US" sz="1400" b="1" dirty="0">
                <a:solidFill>
                  <a:schemeClr val="bg1"/>
                </a:solidFill>
                <a:cs typeface="+mn-ea"/>
                <a:sym typeface="+mn-lt"/>
              </a:rPr>
              <a:t>付泓瑾</a:t>
            </a:r>
            <a:endParaRPr lang="zh-CN" altLang="en-US" sz="1400" b="1" dirty="0">
              <a:solidFill>
                <a:schemeClr val="bg1"/>
              </a:solidFill>
              <a:cs typeface="+mn-ea"/>
              <a:sym typeface="+mn-lt"/>
            </a:endParaRPr>
          </a:p>
        </p:txBody>
      </p:sp>
      <p:sp>
        <p:nvSpPr>
          <p:cNvPr id="17" name="文本框 16"/>
          <p:cNvSpPr txBox="1"/>
          <p:nvPr/>
        </p:nvSpPr>
        <p:spPr>
          <a:xfrm>
            <a:off x="3267710" y="1562100"/>
            <a:ext cx="7810500" cy="1445260"/>
          </a:xfrm>
          <a:prstGeom prst="rect">
            <a:avLst/>
          </a:prstGeom>
          <a:noFill/>
        </p:spPr>
        <p:txBody>
          <a:bodyPr wrap="square" rtlCol="0">
            <a:spAutoFit/>
            <a:scene3d>
              <a:camera prst="orthographicFront"/>
              <a:lightRig rig="threePt" dir="t"/>
            </a:scene3d>
            <a:sp3d contourW="12700"/>
          </a:bodyPr>
          <a:lstStyle/>
          <a:p>
            <a:pPr algn="ctr"/>
            <a:r>
              <a:rPr lang="en-US" altLang="zh-CN" sz="4400" b="1" dirty="0">
                <a:solidFill>
                  <a:schemeClr val="accent1"/>
                </a:solidFill>
                <a:cs typeface="+mn-ea"/>
                <a:sym typeface="+mn-lt"/>
              </a:rPr>
              <a:t>The Scattering of polarized electron pair</a:t>
            </a:r>
            <a:endParaRPr lang="en-US" altLang="zh-CN" sz="4400" b="1" dirty="0">
              <a:solidFill>
                <a:schemeClr val="accent1"/>
              </a:solidFill>
              <a:cs typeface="+mn-ea"/>
              <a:sym typeface="+mn-lt"/>
            </a:endParaRPr>
          </a:p>
        </p:txBody>
      </p:sp>
      <p:pic>
        <p:nvPicPr>
          <p:cNvPr id="21" name="图片 20"/>
          <p:cNvPicPr>
            <a:picLocks noChangeAspect="1"/>
          </p:cNvPicPr>
          <p:nvPr/>
        </p:nvPicPr>
        <p:blipFill>
          <a:blip r:embed="rId2" cstate="screen"/>
          <a:stretch>
            <a:fillRect/>
          </a:stretch>
        </p:blipFill>
        <p:spPr>
          <a:xfrm>
            <a:off x="2443126" y="3675493"/>
            <a:ext cx="344498" cy="369358"/>
          </a:xfrm>
          <a:prstGeom prst="rect">
            <a:avLst/>
          </a:prstGeom>
        </p:spPr>
      </p:pic>
      <p:pic>
        <p:nvPicPr>
          <p:cNvPr id="2" name="图片 1"/>
          <p:cNvPicPr>
            <a:picLocks noChangeAspect="1"/>
          </p:cNvPicPr>
          <p:nvPr/>
        </p:nvPicPr>
        <p:blipFill>
          <a:blip r:embed="rId2" cstate="screen"/>
          <a:stretch>
            <a:fillRect/>
          </a:stretch>
        </p:blipFill>
        <p:spPr>
          <a:xfrm>
            <a:off x="1474116" y="4301603"/>
            <a:ext cx="344498" cy="369358"/>
          </a:xfrm>
          <a:prstGeom prst="rect">
            <a:avLst/>
          </a:prstGeom>
        </p:spPr>
      </p:pic>
    </p:spTree>
  </p:cSld>
  <p:clrMapOvr>
    <a:masterClrMapping/>
  </p:clrMapOvr>
  <p:transition spd="slow" advClick="0" advTm="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500"/>
                                        <p:tgtEl>
                                          <p:spTgt spid="17"/>
                                        </p:tgtEl>
                                      </p:cBhvr>
                                    </p:animEffect>
                                  </p:childTnLst>
                                </p:cTn>
                              </p:par>
                            </p:childTnLst>
                          </p:cTn>
                        </p:par>
                        <p:par>
                          <p:cTn id="15" fill="hold">
                            <p:stCondLst>
                              <p:cond delay="1500"/>
                            </p:stCondLst>
                            <p:childTnLst>
                              <p:par>
                                <p:cTn id="16" presetID="2" presetClass="entr" presetSubtype="4"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ppt_x"/>
                                          </p:val>
                                        </p:tav>
                                        <p:tav tm="100000">
                                          <p:val>
                                            <p:strVal val="#ppt_x"/>
                                          </p:val>
                                        </p:tav>
                                      </p:tavLst>
                                    </p:anim>
                                    <p:anim calcmode="lin" valueType="num">
                                      <p:cBhvr additive="base">
                                        <p:cTn id="1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449"/>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3" name="组合 52"/>
          <p:cNvGrpSpPr/>
          <p:nvPr/>
        </p:nvGrpSpPr>
        <p:grpSpPr>
          <a:xfrm>
            <a:off x="-1130431" y="-1192882"/>
            <a:ext cx="2446656" cy="2446656"/>
            <a:chOff x="2733676" y="-3284219"/>
            <a:chExt cx="6772274" cy="6772274"/>
          </a:xfrm>
        </p:grpSpPr>
        <p:pic>
          <p:nvPicPr>
            <p:cNvPr id="54" name="图片 53"/>
            <p:cNvPicPr>
              <a:picLocks noChangeAspect="1"/>
            </p:cNvPicPr>
            <p:nvPr/>
          </p:nvPicPr>
          <p:blipFill>
            <a:blip r:embed="rId1" cstate="screen"/>
            <a:stretch>
              <a:fillRect/>
            </a:stretch>
          </p:blipFill>
          <p:spPr>
            <a:xfrm>
              <a:off x="2733676" y="-3284219"/>
              <a:ext cx="6772274" cy="6772274"/>
            </a:xfrm>
            <a:prstGeom prst="rect">
              <a:avLst/>
            </a:prstGeom>
          </p:spPr>
        </p:pic>
        <p:pic>
          <p:nvPicPr>
            <p:cNvPr id="55" name="图片 54"/>
            <p:cNvPicPr>
              <a:picLocks noChangeAspect="1"/>
            </p:cNvPicPr>
            <p:nvPr/>
          </p:nvPicPr>
          <p:blipFill>
            <a:blip r:embed="rId2" cstate="screen"/>
            <a:stretch>
              <a:fillRect/>
            </a:stretch>
          </p:blipFill>
          <p:spPr>
            <a:xfrm>
              <a:off x="5118658" y="-1521678"/>
              <a:ext cx="2392833" cy="2392833"/>
            </a:xfrm>
            <a:prstGeom prst="rect">
              <a:avLst/>
            </a:prstGeom>
          </p:spPr>
        </p:pic>
        <p:pic>
          <p:nvPicPr>
            <p:cNvPr id="56" name="图片 55"/>
            <p:cNvPicPr>
              <a:picLocks noChangeAspect="1"/>
            </p:cNvPicPr>
            <p:nvPr/>
          </p:nvPicPr>
          <p:blipFill>
            <a:blip r:embed="rId3" cstate="screen"/>
            <a:stretch>
              <a:fillRect/>
            </a:stretch>
          </p:blipFill>
          <p:spPr>
            <a:xfrm>
              <a:off x="6765568" y="1807689"/>
              <a:ext cx="745923" cy="799754"/>
            </a:xfrm>
            <a:prstGeom prst="rect">
              <a:avLst/>
            </a:prstGeom>
          </p:spPr>
        </p:pic>
        <p:pic>
          <p:nvPicPr>
            <p:cNvPr id="57" name="图片 56"/>
            <p:cNvPicPr>
              <a:picLocks noChangeAspect="1"/>
            </p:cNvPicPr>
            <p:nvPr/>
          </p:nvPicPr>
          <p:blipFill>
            <a:blip r:embed="rId4" cstate="screen"/>
            <a:stretch>
              <a:fillRect/>
            </a:stretch>
          </p:blipFill>
          <p:spPr>
            <a:xfrm>
              <a:off x="3770138" y="-276381"/>
              <a:ext cx="952499" cy="952499"/>
            </a:xfrm>
            <a:prstGeom prst="rect">
              <a:avLst/>
            </a:prstGeom>
          </p:spPr>
        </p:pic>
        <p:pic>
          <p:nvPicPr>
            <p:cNvPr id="58" name="图片 57"/>
            <p:cNvPicPr>
              <a:picLocks noChangeAspect="1"/>
            </p:cNvPicPr>
            <p:nvPr/>
          </p:nvPicPr>
          <p:blipFill>
            <a:blip r:embed="rId5" cstate="screen"/>
            <a:stretch>
              <a:fillRect/>
            </a:stretch>
          </p:blipFill>
          <p:spPr>
            <a:xfrm>
              <a:off x="8794394" y="433062"/>
              <a:ext cx="315535" cy="338306"/>
            </a:xfrm>
            <a:prstGeom prst="rect">
              <a:avLst/>
            </a:prstGeom>
          </p:spPr>
        </p:pic>
        <p:pic>
          <p:nvPicPr>
            <p:cNvPr id="59" name="图片 58"/>
            <p:cNvPicPr>
              <a:picLocks noChangeAspect="1"/>
            </p:cNvPicPr>
            <p:nvPr/>
          </p:nvPicPr>
          <p:blipFill>
            <a:blip r:embed="rId6" cstate="screen"/>
            <a:stretch>
              <a:fillRect/>
            </a:stretch>
          </p:blipFill>
          <p:spPr>
            <a:xfrm>
              <a:off x="6589381" y="-1628931"/>
              <a:ext cx="847881" cy="847881"/>
            </a:xfrm>
            <a:prstGeom prst="rect">
              <a:avLst/>
            </a:prstGeom>
          </p:spPr>
        </p:pic>
        <p:pic>
          <p:nvPicPr>
            <p:cNvPr id="60" name="图片 59"/>
            <p:cNvPicPr>
              <a:picLocks noChangeAspect="1"/>
            </p:cNvPicPr>
            <p:nvPr/>
          </p:nvPicPr>
          <p:blipFill>
            <a:blip r:embed="rId7" cstate="screen"/>
            <a:stretch>
              <a:fillRect/>
            </a:stretch>
          </p:blipFill>
          <p:spPr>
            <a:xfrm>
              <a:off x="5306478" y="-2034187"/>
              <a:ext cx="478013" cy="512509"/>
            </a:xfrm>
            <a:prstGeom prst="rect">
              <a:avLst/>
            </a:prstGeom>
          </p:spPr>
        </p:pic>
        <p:pic>
          <p:nvPicPr>
            <p:cNvPr id="61" name="图片 60"/>
            <p:cNvPicPr>
              <a:picLocks noChangeAspect="1"/>
            </p:cNvPicPr>
            <p:nvPr/>
          </p:nvPicPr>
          <p:blipFill>
            <a:blip r:embed="rId8" cstate="screen"/>
            <a:stretch>
              <a:fillRect/>
            </a:stretch>
          </p:blipFill>
          <p:spPr>
            <a:xfrm>
              <a:off x="8108868" y="-733425"/>
              <a:ext cx="266568" cy="266568"/>
            </a:xfrm>
            <a:prstGeom prst="rect">
              <a:avLst/>
            </a:prstGeom>
          </p:spPr>
        </p:pic>
      </p:grpSp>
      <p:sp>
        <p:nvSpPr>
          <p:cNvPr id="62" name="文本框 61"/>
          <p:cNvSpPr txBox="1"/>
          <p:nvPr/>
        </p:nvSpPr>
        <p:spPr>
          <a:xfrm>
            <a:off x="1316225" y="344745"/>
            <a:ext cx="3983554" cy="645160"/>
          </a:xfrm>
          <a:prstGeom prst="rect">
            <a:avLst/>
          </a:prstGeom>
          <a:noFill/>
        </p:spPr>
        <p:txBody>
          <a:bodyPr wrap="square" rtlCol="0">
            <a:spAutoFit/>
          </a:bodyPr>
          <a:lstStyle/>
          <a:p>
            <a:r>
              <a:rPr lang="en-US" altLang="zh-CN" sz="3600" b="1" spc="300" dirty="0">
                <a:solidFill>
                  <a:srgbClr val="000000">
                    <a:lumMod val="85000"/>
                    <a:lumOff val="15000"/>
                  </a:srgbClr>
                </a:solidFill>
                <a:uFillTx/>
                <a:latin typeface="Arial" panose="020B0604020202020204" pitchFamily="34" charset="0"/>
                <a:ea typeface="微软雅黑" panose="020B0503020204020204" charset="-122"/>
                <a:cs typeface="+mn-ea"/>
                <a:sym typeface="+mn-ea"/>
              </a:rPr>
              <a:t>4.Moller</a:t>
            </a:r>
            <a:r>
              <a:rPr lang="zh-CN" altLang="en-US" sz="3600" b="1" spc="300" dirty="0">
                <a:solidFill>
                  <a:srgbClr val="000000">
                    <a:lumMod val="85000"/>
                    <a:lumOff val="15000"/>
                  </a:srgbClr>
                </a:solidFill>
                <a:uFillTx/>
                <a:latin typeface="Arial" panose="020B0604020202020204" pitchFamily="34" charset="0"/>
                <a:ea typeface="微软雅黑" panose="020B0503020204020204" charset="-122"/>
                <a:cs typeface="+mn-ea"/>
                <a:sym typeface="+mn-ea"/>
              </a:rPr>
              <a:t>散射</a:t>
            </a:r>
            <a:endParaRPr lang="zh-CN" altLang="en-US" sz="3000" dirty="0">
              <a:solidFill>
                <a:srgbClr val="323037"/>
              </a:solidFill>
              <a:cs typeface="+mn-ea"/>
              <a:sym typeface="+mn-lt"/>
            </a:endParaRPr>
          </a:p>
        </p:txBody>
      </p:sp>
      <p:grpSp>
        <p:nvGrpSpPr>
          <p:cNvPr id="68" name="Group 27"/>
          <p:cNvGrpSpPr/>
          <p:nvPr/>
        </p:nvGrpSpPr>
        <p:grpSpPr>
          <a:xfrm>
            <a:off x="5239023" y="3418160"/>
            <a:ext cx="643266" cy="718292"/>
            <a:chOff x="5175621" y="3503554"/>
            <a:chExt cx="714687" cy="798043"/>
          </a:xfrm>
        </p:grpSpPr>
        <p:sp>
          <p:nvSpPr>
            <p:cNvPr id="69" name="Freeform 5"/>
            <p:cNvSpPr/>
            <p:nvPr/>
          </p:nvSpPr>
          <p:spPr bwMode="auto">
            <a:xfrm>
              <a:off x="5175621" y="3503554"/>
              <a:ext cx="714687" cy="798043"/>
            </a:xfrm>
            <a:custGeom>
              <a:avLst/>
              <a:gdLst>
                <a:gd name="T0" fmla="*/ 500 w 540"/>
                <a:gd name="T1" fmla="*/ 235 h 604"/>
                <a:gd name="T2" fmla="*/ 120 w 540"/>
                <a:gd name="T3" fmla="*/ 15 h 604"/>
                <a:gd name="T4" fmla="*/ 40 w 540"/>
                <a:gd name="T5" fmla="*/ 15 h 604"/>
                <a:gd name="T6" fmla="*/ 0 w 540"/>
                <a:gd name="T7" fmla="*/ 84 h 604"/>
                <a:gd name="T8" fmla="*/ 0 w 540"/>
                <a:gd name="T9" fmla="*/ 524 h 604"/>
                <a:gd name="T10" fmla="*/ 40 w 540"/>
                <a:gd name="T11" fmla="*/ 593 h 604"/>
                <a:gd name="T12" fmla="*/ 80 w 540"/>
                <a:gd name="T13" fmla="*/ 604 h 604"/>
                <a:gd name="T14" fmla="*/ 120 w 540"/>
                <a:gd name="T15" fmla="*/ 593 h 604"/>
                <a:gd name="T16" fmla="*/ 500 w 540"/>
                <a:gd name="T17" fmla="*/ 373 h 604"/>
                <a:gd name="T18" fmla="*/ 540 w 540"/>
                <a:gd name="T19" fmla="*/ 304 h 604"/>
                <a:gd name="T20" fmla="*/ 500 w 540"/>
                <a:gd name="T21" fmla="*/ 235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0" h="604">
                  <a:moveTo>
                    <a:pt x="500" y="235"/>
                  </a:moveTo>
                  <a:cubicBezTo>
                    <a:pt x="120" y="15"/>
                    <a:pt x="120" y="15"/>
                    <a:pt x="120" y="15"/>
                  </a:cubicBezTo>
                  <a:cubicBezTo>
                    <a:pt x="95" y="0"/>
                    <a:pt x="65" y="0"/>
                    <a:pt x="40" y="15"/>
                  </a:cubicBezTo>
                  <a:cubicBezTo>
                    <a:pt x="15" y="29"/>
                    <a:pt x="0" y="55"/>
                    <a:pt x="0" y="84"/>
                  </a:cubicBezTo>
                  <a:cubicBezTo>
                    <a:pt x="0" y="524"/>
                    <a:pt x="0" y="524"/>
                    <a:pt x="0" y="524"/>
                  </a:cubicBezTo>
                  <a:cubicBezTo>
                    <a:pt x="0" y="553"/>
                    <a:pt x="15" y="579"/>
                    <a:pt x="40" y="593"/>
                  </a:cubicBezTo>
                  <a:cubicBezTo>
                    <a:pt x="52" y="600"/>
                    <a:pt x="66" y="604"/>
                    <a:pt x="80" y="604"/>
                  </a:cubicBezTo>
                  <a:cubicBezTo>
                    <a:pt x="94" y="604"/>
                    <a:pt x="108" y="600"/>
                    <a:pt x="120" y="593"/>
                  </a:cubicBezTo>
                  <a:cubicBezTo>
                    <a:pt x="500" y="373"/>
                    <a:pt x="500" y="373"/>
                    <a:pt x="500" y="373"/>
                  </a:cubicBezTo>
                  <a:cubicBezTo>
                    <a:pt x="525" y="359"/>
                    <a:pt x="540" y="333"/>
                    <a:pt x="540" y="304"/>
                  </a:cubicBezTo>
                  <a:cubicBezTo>
                    <a:pt x="540" y="275"/>
                    <a:pt x="525" y="249"/>
                    <a:pt x="500" y="235"/>
                  </a:cubicBezTo>
                  <a:close/>
                </a:path>
              </a:pathLst>
            </a:custGeom>
            <a:solidFill>
              <a:schemeClr val="bg1"/>
            </a:solidFill>
            <a:ln w="22225">
              <a:solidFill>
                <a:srgbClr val="5E368F"/>
              </a:solidFill>
            </a:ln>
            <a:effectLst>
              <a:outerShdw blurRad="406400" dist="38100" dir="5400000" algn="t" rotWithShape="0">
                <a:schemeClr val="accent1">
                  <a:lumMod val="60000"/>
                  <a:lumOff val="40000"/>
                  <a:alpha val="70000"/>
                </a:scheme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70" name="Freeform 19"/>
            <p:cNvSpPr>
              <a:spLocks noEditPoints="1"/>
            </p:cNvSpPr>
            <p:nvPr/>
          </p:nvSpPr>
          <p:spPr bwMode="auto">
            <a:xfrm>
              <a:off x="5301643" y="3786688"/>
              <a:ext cx="317500" cy="231775"/>
            </a:xfrm>
            <a:custGeom>
              <a:avLst/>
              <a:gdLst>
                <a:gd name="T0" fmla="*/ 200 w 220"/>
                <a:gd name="T1" fmla="*/ 0 h 160"/>
                <a:gd name="T2" fmla="*/ 180 w 220"/>
                <a:gd name="T3" fmla="*/ 20 h 160"/>
                <a:gd name="T4" fmla="*/ 188 w 220"/>
                <a:gd name="T5" fmla="*/ 36 h 160"/>
                <a:gd name="T6" fmla="*/ 184 w 220"/>
                <a:gd name="T7" fmla="*/ 34 h 160"/>
                <a:gd name="T8" fmla="*/ 136 w 220"/>
                <a:gd name="T9" fmla="*/ 124 h 160"/>
                <a:gd name="T10" fmla="*/ 124 w 220"/>
                <a:gd name="T11" fmla="*/ 120 h 160"/>
                <a:gd name="T12" fmla="*/ 113 w 220"/>
                <a:gd name="T13" fmla="*/ 123 h 160"/>
                <a:gd name="T14" fmla="*/ 76 w 220"/>
                <a:gd name="T15" fmla="*/ 71 h 160"/>
                <a:gd name="T16" fmla="*/ 80 w 220"/>
                <a:gd name="T17" fmla="*/ 60 h 160"/>
                <a:gd name="T18" fmla="*/ 60 w 220"/>
                <a:gd name="T19" fmla="*/ 40 h 160"/>
                <a:gd name="T20" fmla="*/ 40 w 220"/>
                <a:gd name="T21" fmla="*/ 60 h 160"/>
                <a:gd name="T22" fmla="*/ 43 w 220"/>
                <a:gd name="T23" fmla="*/ 71 h 160"/>
                <a:gd name="T24" fmla="*/ 28 w 220"/>
                <a:gd name="T25" fmla="*/ 90 h 160"/>
                <a:gd name="T26" fmla="*/ 20 w 220"/>
                <a:gd name="T27" fmla="*/ 88 h 160"/>
                <a:gd name="T28" fmla="*/ 0 w 220"/>
                <a:gd name="T29" fmla="*/ 108 h 160"/>
                <a:gd name="T30" fmla="*/ 20 w 220"/>
                <a:gd name="T31" fmla="*/ 128 h 160"/>
                <a:gd name="T32" fmla="*/ 40 w 220"/>
                <a:gd name="T33" fmla="*/ 108 h 160"/>
                <a:gd name="T34" fmla="*/ 35 w 220"/>
                <a:gd name="T35" fmla="*/ 94 h 160"/>
                <a:gd name="T36" fmla="*/ 49 w 220"/>
                <a:gd name="T37" fmla="*/ 77 h 160"/>
                <a:gd name="T38" fmla="*/ 60 w 220"/>
                <a:gd name="T39" fmla="*/ 80 h 160"/>
                <a:gd name="T40" fmla="*/ 71 w 220"/>
                <a:gd name="T41" fmla="*/ 77 h 160"/>
                <a:gd name="T42" fmla="*/ 108 w 220"/>
                <a:gd name="T43" fmla="*/ 129 h 160"/>
                <a:gd name="T44" fmla="*/ 104 w 220"/>
                <a:gd name="T45" fmla="*/ 140 h 160"/>
                <a:gd name="T46" fmla="*/ 124 w 220"/>
                <a:gd name="T47" fmla="*/ 160 h 160"/>
                <a:gd name="T48" fmla="*/ 144 w 220"/>
                <a:gd name="T49" fmla="*/ 140 h 160"/>
                <a:gd name="T50" fmla="*/ 141 w 220"/>
                <a:gd name="T51" fmla="*/ 130 h 160"/>
                <a:gd name="T52" fmla="*/ 191 w 220"/>
                <a:gd name="T53" fmla="*/ 38 h 160"/>
                <a:gd name="T54" fmla="*/ 200 w 220"/>
                <a:gd name="T55" fmla="*/ 40 h 160"/>
                <a:gd name="T56" fmla="*/ 220 w 220"/>
                <a:gd name="T57" fmla="*/ 20 h 160"/>
                <a:gd name="T58" fmla="*/ 200 w 220"/>
                <a:gd name="T59" fmla="*/ 0 h 160"/>
                <a:gd name="T60" fmla="*/ 20 w 220"/>
                <a:gd name="T61" fmla="*/ 120 h 160"/>
                <a:gd name="T62" fmla="*/ 8 w 220"/>
                <a:gd name="T63" fmla="*/ 108 h 160"/>
                <a:gd name="T64" fmla="*/ 20 w 220"/>
                <a:gd name="T65" fmla="*/ 96 h 160"/>
                <a:gd name="T66" fmla="*/ 32 w 220"/>
                <a:gd name="T67" fmla="*/ 108 h 160"/>
                <a:gd name="T68" fmla="*/ 20 w 220"/>
                <a:gd name="T69" fmla="*/ 120 h 160"/>
                <a:gd name="T70" fmla="*/ 60 w 220"/>
                <a:gd name="T71" fmla="*/ 72 h 160"/>
                <a:gd name="T72" fmla="*/ 48 w 220"/>
                <a:gd name="T73" fmla="*/ 60 h 160"/>
                <a:gd name="T74" fmla="*/ 60 w 220"/>
                <a:gd name="T75" fmla="*/ 48 h 160"/>
                <a:gd name="T76" fmla="*/ 72 w 220"/>
                <a:gd name="T77" fmla="*/ 60 h 160"/>
                <a:gd name="T78" fmla="*/ 60 w 220"/>
                <a:gd name="T79" fmla="*/ 72 h 160"/>
                <a:gd name="T80" fmla="*/ 124 w 220"/>
                <a:gd name="T81" fmla="*/ 152 h 160"/>
                <a:gd name="T82" fmla="*/ 112 w 220"/>
                <a:gd name="T83" fmla="*/ 140 h 160"/>
                <a:gd name="T84" fmla="*/ 124 w 220"/>
                <a:gd name="T85" fmla="*/ 128 h 160"/>
                <a:gd name="T86" fmla="*/ 136 w 220"/>
                <a:gd name="T87" fmla="*/ 140 h 160"/>
                <a:gd name="T88" fmla="*/ 124 w 220"/>
                <a:gd name="T89" fmla="*/ 152 h 160"/>
                <a:gd name="T90" fmla="*/ 200 w 220"/>
                <a:gd name="T91" fmla="*/ 32 h 160"/>
                <a:gd name="T92" fmla="*/ 188 w 220"/>
                <a:gd name="T93" fmla="*/ 20 h 160"/>
                <a:gd name="T94" fmla="*/ 200 w 220"/>
                <a:gd name="T95" fmla="*/ 8 h 160"/>
                <a:gd name="T96" fmla="*/ 212 w 220"/>
                <a:gd name="T97" fmla="*/ 20 h 160"/>
                <a:gd name="T98" fmla="*/ 200 w 220"/>
                <a:gd name="T99" fmla="*/ 3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0" h="160">
                  <a:moveTo>
                    <a:pt x="200" y="0"/>
                  </a:moveTo>
                  <a:cubicBezTo>
                    <a:pt x="189" y="0"/>
                    <a:pt x="180" y="9"/>
                    <a:pt x="180" y="20"/>
                  </a:cubicBezTo>
                  <a:cubicBezTo>
                    <a:pt x="180" y="27"/>
                    <a:pt x="183" y="33"/>
                    <a:pt x="188" y="36"/>
                  </a:cubicBezTo>
                  <a:cubicBezTo>
                    <a:pt x="184" y="34"/>
                    <a:pt x="184" y="34"/>
                    <a:pt x="184" y="34"/>
                  </a:cubicBezTo>
                  <a:cubicBezTo>
                    <a:pt x="136" y="124"/>
                    <a:pt x="136" y="124"/>
                    <a:pt x="136" y="124"/>
                  </a:cubicBezTo>
                  <a:cubicBezTo>
                    <a:pt x="132" y="122"/>
                    <a:pt x="128" y="120"/>
                    <a:pt x="124" y="120"/>
                  </a:cubicBezTo>
                  <a:cubicBezTo>
                    <a:pt x="120" y="120"/>
                    <a:pt x="116" y="121"/>
                    <a:pt x="113" y="123"/>
                  </a:cubicBezTo>
                  <a:cubicBezTo>
                    <a:pt x="76" y="71"/>
                    <a:pt x="76" y="71"/>
                    <a:pt x="76" y="71"/>
                  </a:cubicBezTo>
                  <a:cubicBezTo>
                    <a:pt x="79" y="68"/>
                    <a:pt x="80" y="64"/>
                    <a:pt x="80" y="60"/>
                  </a:cubicBezTo>
                  <a:cubicBezTo>
                    <a:pt x="80" y="49"/>
                    <a:pt x="71" y="40"/>
                    <a:pt x="60" y="40"/>
                  </a:cubicBezTo>
                  <a:cubicBezTo>
                    <a:pt x="49" y="40"/>
                    <a:pt x="40" y="49"/>
                    <a:pt x="40" y="60"/>
                  </a:cubicBezTo>
                  <a:cubicBezTo>
                    <a:pt x="40" y="64"/>
                    <a:pt x="41" y="68"/>
                    <a:pt x="43" y="71"/>
                  </a:cubicBezTo>
                  <a:cubicBezTo>
                    <a:pt x="28" y="90"/>
                    <a:pt x="28" y="90"/>
                    <a:pt x="28" y="90"/>
                  </a:cubicBezTo>
                  <a:cubicBezTo>
                    <a:pt x="26" y="89"/>
                    <a:pt x="23" y="88"/>
                    <a:pt x="20" y="88"/>
                  </a:cubicBezTo>
                  <a:cubicBezTo>
                    <a:pt x="9" y="88"/>
                    <a:pt x="0" y="97"/>
                    <a:pt x="0" y="108"/>
                  </a:cubicBezTo>
                  <a:cubicBezTo>
                    <a:pt x="0" y="119"/>
                    <a:pt x="9" y="128"/>
                    <a:pt x="20" y="128"/>
                  </a:cubicBezTo>
                  <a:cubicBezTo>
                    <a:pt x="31" y="128"/>
                    <a:pt x="40" y="119"/>
                    <a:pt x="40" y="108"/>
                  </a:cubicBezTo>
                  <a:cubicBezTo>
                    <a:pt x="40" y="103"/>
                    <a:pt x="38" y="98"/>
                    <a:pt x="35" y="94"/>
                  </a:cubicBezTo>
                  <a:cubicBezTo>
                    <a:pt x="49" y="77"/>
                    <a:pt x="49" y="77"/>
                    <a:pt x="49" y="77"/>
                  </a:cubicBezTo>
                  <a:cubicBezTo>
                    <a:pt x="52" y="79"/>
                    <a:pt x="56" y="80"/>
                    <a:pt x="60" y="80"/>
                  </a:cubicBezTo>
                  <a:cubicBezTo>
                    <a:pt x="64" y="80"/>
                    <a:pt x="68" y="79"/>
                    <a:pt x="71" y="77"/>
                  </a:cubicBezTo>
                  <a:cubicBezTo>
                    <a:pt x="108" y="129"/>
                    <a:pt x="108" y="129"/>
                    <a:pt x="108" y="129"/>
                  </a:cubicBezTo>
                  <a:cubicBezTo>
                    <a:pt x="105" y="132"/>
                    <a:pt x="104" y="136"/>
                    <a:pt x="104" y="140"/>
                  </a:cubicBezTo>
                  <a:cubicBezTo>
                    <a:pt x="104" y="151"/>
                    <a:pt x="113" y="160"/>
                    <a:pt x="124" y="160"/>
                  </a:cubicBezTo>
                  <a:cubicBezTo>
                    <a:pt x="135" y="160"/>
                    <a:pt x="144" y="151"/>
                    <a:pt x="144" y="140"/>
                  </a:cubicBezTo>
                  <a:cubicBezTo>
                    <a:pt x="144" y="136"/>
                    <a:pt x="143" y="133"/>
                    <a:pt x="141" y="130"/>
                  </a:cubicBezTo>
                  <a:cubicBezTo>
                    <a:pt x="191" y="38"/>
                    <a:pt x="191" y="38"/>
                    <a:pt x="191" y="38"/>
                  </a:cubicBezTo>
                  <a:cubicBezTo>
                    <a:pt x="194" y="39"/>
                    <a:pt x="197" y="40"/>
                    <a:pt x="200" y="40"/>
                  </a:cubicBezTo>
                  <a:cubicBezTo>
                    <a:pt x="211" y="40"/>
                    <a:pt x="220" y="31"/>
                    <a:pt x="220" y="20"/>
                  </a:cubicBezTo>
                  <a:cubicBezTo>
                    <a:pt x="220" y="9"/>
                    <a:pt x="211" y="0"/>
                    <a:pt x="200" y="0"/>
                  </a:cubicBezTo>
                  <a:close/>
                  <a:moveTo>
                    <a:pt x="20" y="120"/>
                  </a:moveTo>
                  <a:cubicBezTo>
                    <a:pt x="13" y="120"/>
                    <a:pt x="8" y="115"/>
                    <a:pt x="8" y="108"/>
                  </a:cubicBezTo>
                  <a:cubicBezTo>
                    <a:pt x="8" y="101"/>
                    <a:pt x="13" y="96"/>
                    <a:pt x="20" y="96"/>
                  </a:cubicBezTo>
                  <a:cubicBezTo>
                    <a:pt x="27" y="96"/>
                    <a:pt x="32" y="101"/>
                    <a:pt x="32" y="108"/>
                  </a:cubicBezTo>
                  <a:cubicBezTo>
                    <a:pt x="32" y="115"/>
                    <a:pt x="27" y="120"/>
                    <a:pt x="20" y="120"/>
                  </a:cubicBezTo>
                  <a:close/>
                  <a:moveTo>
                    <a:pt x="60" y="72"/>
                  </a:moveTo>
                  <a:cubicBezTo>
                    <a:pt x="53" y="72"/>
                    <a:pt x="48" y="67"/>
                    <a:pt x="48" y="60"/>
                  </a:cubicBezTo>
                  <a:cubicBezTo>
                    <a:pt x="48" y="53"/>
                    <a:pt x="53" y="48"/>
                    <a:pt x="60" y="48"/>
                  </a:cubicBezTo>
                  <a:cubicBezTo>
                    <a:pt x="67" y="48"/>
                    <a:pt x="72" y="53"/>
                    <a:pt x="72" y="60"/>
                  </a:cubicBezTo>
                  <a:cubicBezTo>
                    <a:pt x="72" y="67"/>
                    <a:pt x="67" y="72"/>
                    <a:pt x="60" y="72"/>
                  </a:cubicBezTo>
                  <a:close/>
                  <a:moveTo>
                    <a:pt x="124" y="152"/>
                  </a:moveTo>
                  <a:cubicBezTo>
                    <a:pt x="117" y="152"/>
                    <a:pt x="112" y="147"/>
                    <a:pt x="112" y="140"/>
                  </a:cubicBezTo>
                  <a:cubicBezTo>
                    <a:pt x="112" y="133"/>
                    <a:pt x="117" y="128"/>
                    <a:pt x="124" y="128"/>
                  </a:cubicBezTo>
                  <a:cubicBezTo>
                    <a:pt x="131" y="128"/>
                    <a:pt x="136" y="133"/>
                    <a:pt x="136" y="140"/>
                  </a:cubicBezTo>
                  <a:cubicBezTo>
                    <a:pt x="136" y="147"/>
                    <a:pt x="131" y="152"/>
                    <a:pt x="124" y="152"/>
                  </a:cubicBezTo>
                  <a:close/>
                  <a:moveTo>
                    <a:pt x="200" y="32"/>
                  </a:moveTo>
                  <a:cubicBezTo>
                    <a:pt x="193" y="32"/>
                    <a:pt x="188" y="27"/>
                    <a:pt x="188" y="20"/>
                  </a:cubicBezTo>
                  <a:cubicBezTo>
                    <a:pt x="188" y="13"/>
                    <a:pt x="193" y="8"/>
                    <a:pt x="200" y="8"/>
                  </a:cubicBezTo>
                  <a:cubicBezTo>
                    <a:pt x="207" y="8"/>
                    <a:pt x="212" y="13"/>
                    <a:pt x="212" y="20"/>
                  </a:cubicBezTo>
                  <a:cubicBezTo>
                    <a:pt x="212" y="27"/>
                    <a:pt x="207" y="32"/>
                    <a:pt x="200" y="32"/>
                  </a:cubicBezTo>
                  <a:close/>
                </a:path>
              </a:pathLst>
            </a:custGeom>
            <a:solidFill>
              <a:schemeClr val="tx2">
                <a:lumMod val="5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grpSp>
      <p:grpSp>
        <p:nvGrpSpPr>
          <p:cNvPr id="2" name="组合 1"/>
          <p:cNvGrpSpPr/>
          <p:nvPr/>
        </p:nvGrpSpPr>
        <p:grpSpPr>
          <a:xfrm>
            <a:off x="753745" y="1369060"/>
            <a:ext cx="10267315" cy="4861873"/>
            <a:chOff x="5555141" y="1810620"/>
            <a:chExt cx="5116284" cy="3970445"/>
          </a:xfrm>
        </p:grpSpPr>
        <p:sp>
          <p:nvSpPr>
            <p:cNvPr id="65" name="Rectangle: Rounded Corners 2"/>
            <p:cNvSpPr/>
            <p:nvPr/>
          </p:nvSpPr>
          <p:spPr>
            <a:xfrm>
              <a:off x="5555141" y="1810620"/>
              <a:ext cx="5116284" cy="3933371"/>
            </a:xfrm>
            <a:prstGeom prst="roundRect">
              <a:avLst>
                <a:gd name="adj" fmla="val 1368"/>
              </a:avLst>
            </a:prstGeom>
            <a:solidFill>
              <a:schemeClr val="bg1"/>
            </a:solidFill>
            <a:ln>
              <a:noFill/>
            </a:ln>
            <a:effectLst>
              <a:outerShdw blurRad="635000" dist="63500" dir="5400000" algn="t" rotWithShape="0">
                <a:schemeClr val="accent1">
                  <a:lumMod val="50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72" name="TextBox 29"/>
            <p:cNvSpPr txBox="1"/>
            <p:nvPr/>
          </p:nvSpPr>
          <p:spPr>
            <a:xfrm>
              <a:off x="5665484" y="1810875"/>
              <a:ext cx="4280724" cy="3970190"/>
            </a:xfrm>
            <a:prstGeom prst="rect">
              <a:avLst/>
            </a:prstGeom>
            <a:noFill/>
          </p:spPr>
          <p:txBody>
            <a:bodyPr wrap="square" rtlCol="0">
              <a:spAutoFit/>
            </a:bodyPr>
            <a:lstStyle/>
            <a:p>
              <a:pPr>
                <a:lnSpc>
                  <a:spcPts val="2000"/>
                </a:lnSpc>
              </a:pPr>
              <a:r>
                <a:rPr lang="zh-CN" altLang="en-US">
                  <a:solidFill>
                    <a:srgbClr val="000000"/>
                  </a:solidFill>
                  <a:latin typeface="Arial" panose="020B0604020202020204" pitchFamily="34" charset="0"/>
                  <a:ea typeface="微软雅黑" panose="020B0503020204020204" charset="-122"/>
                  <a:cs typeface="+mn-ea"/>
                  <a:sym typeface="+mn-ea"/>
                </a:rPr>
                <a:t>如果只考虑电子与电子弹性散射的低阶项</a:t>
              </a:r>
              <a:r>
                <a:rPr lang="en-US" altLang="zh-CN">
                  <a:solidFill>
                    <a:srgbClr val="000000"/>
                  </a:solidFill>
                  <a:latin typeface="Arial" panose="020B0604020202020204" pitchFamily="34" charset="0"/>
                  <a:ea typeface="微软雅黑" panose="020B0503020204020204" charset="-122"/>
                  <a:cs typeface="+mn-ea"/>
                  <a:sym typeface="+mn-ea"/>
                </a:rPr>
                <a:t>n=1</a:t>
              </a:r>
              <a:r>
                <a:rPr lang="zh-CN" altLang="en-US">
                  <a:solidFill>
                    <a:srgbClr val="000000"/>
                  </a:solidFill>
                  <a:latin typeface="Arial" panose="020B0604020202020204" pitchFamily="34" charset="0"/>
                  <a:ea typeface="微软雅黑" panose="020B0503020204020204" charset="-122"/>
                  <a:cs typeface="+mn-ea"/>
                  <a:sym typeface="+mn-ea"/>
                </a:rPr>
                <a:t>，那么得到的散射过程就是穆勒散射，如右图（实际包含</a:t>
              </a:r>
              <a:r>
                <a:rPr lang="en-US" altLang="zh-CN">
                  <a:solidFill>
                    <a:srgbClr val="000000"/>
                  </a:solidFill>
                  <a:latin typeface="Arial" panose="020B0604020202020204" pitchFamily="34" charset="0"/>
                  <a:ea typeface="微软雅黑" panose="020B0503020204020204" charset="-122"/>
                  <a:cs typeface="+mn-ea"/>
                  <a:sym typeface="+mn-ea"/>
                </a:rPr>
                <a:t>s</a:t>
              </a:r>
              <a:r>
                <a:rPr lang="zh-CN" altLang="en-US">
                  <a:solidFill>
                    <a:srgbClr val="000000"/>
                  </a:solidFill>
                  <a:latin typeface="Arial" panose="020B0604020202020204" pitchFamily="34" charset="0"/>
                  <a:ea typeface="微软雅黑" panose="020B0503020204020204" charset="-122"/>
                  <a:cs typeface="+mn-ea"/>
                  <a:sym typeface="+mn-ea"/>
                </a:rPr>
                <a:t>道和</a:t>
              </a:r>
              <a:r>
                <a:rPr lang="en-US" altLang="zh-CN">
                  <a:solidFill>
                    <a:srgbClr val="000000"/>
                  </a:solidFill>
                  <a:latin typeface="Arial" panose="020B0604020202020204" pitchFamily="34" charset="0"/>
                  <a:ea typeface="微软雅黑" panose="020B0503020204020204" charset="-122"/>
                  <a:cs typeface="+mn-ea"/>
                  <a:sym typeface="+mn-ea"/>
                </a:rPr>
                <a:t>t</a:t>
              </a:r>
              <a:r>
                <a:rPr lang="zh-CN" altLang="en-US">
                  <a:solidFill>
                    <a:srgbClr val="000000"/>
                  </a:solidFill>
                  <a:latin typeface="Arial" panose="020B0604020202020204" pitchFamily="34" charset="0"/>
                  <a:ea typeface="微软雅黑" panose="020B0503020204020204" charset="-122"/>
                  <a:cs typeface="+mn-ea"/>
                  <a:sym typeface="+mn-ea"/>
                </a:rPr>
                <a:t>道）。</a:t>
              </a:r>
              <a:endParaRPr lang="zh-CN" altLang="en-US"/>
            </a:p>
            <a:p>
              <a:pPr>
                <a:lnSpc>
                  <a:spcPts val="2000"/>
                </a:lnSpc>
              </a:pPr>
              <a:endParaRPr lang="zh-CN" altLang="en-US"/>
            </a:p>
            <a:p>
              <a:pPr>
                <a:lnSpc>
                  <a:spcPts val="2000"/>
                </a:lnSpc>
              </a:pPr>
              <a:r>
                <a:rPr lang="zh-CN" altLang="en-US">
                  <a:solidFill>
                    <a:srgbClr val="000000"/>
                  </a:solidFill>
                  <a:latin typeface="Arial" panose="020B0604020202020204" pitchFamily="34" charset="0"/>
                  <a:ea typeface="微软雅黑" panose="020B0503020204020204" charset="-122"/>
                  <a:cs typeface="+mn-ea"/>
                  <a:sym typeface="+mn-ea"/>
                </a:rPr>
                <a:t>协变微扰论给出的计算结果是</a:t>
              </a:r>
              <a:endParaRPr lang="zh-CN" altLang="en-US"/>
            </a:p>
            <a:p>
              <a:pPr>
                <a:lnSpc>
                  <a:spcPts val="2000"/>
                </a:lnSpc>
              </a:pPr>
              <a:endParaRPr lang="zh-CN" altLang="en-US"/>
            </a:p>
            <a:p>
              <a:pPr>
                <a:lnSpc>
                  <a:spcPts val="2000"/>
                </a:lnSpc>
              </a:pPr>
              <a:endParaRPr lang="zh-CN" altLang="en-US"/>
            </a:p>
            <a:p>
              <a:pPr>
                <a:lnSpc>
                  <a:spcPts val="2000"/>
                </a:lnSpc>
              </a:pPr>
              <a:endParaRPr lang="zh-CN" altLang="en-US"/>
            </a:p>
            <a:p>
              <a:pPr>
                <a:lnSpc>
                  <a:spcPts val="2000"/>
                </a:lnSpc>
              </a:pPr>
              <a:r>
                <a:rPr lang="zh-CN" altLang="en-US">
                  <a:solidFill>
                    <a:srgbClr val="000000"/>
                  </a:solidFill>
                  <a:latin typeface="Arial" panose="020B0604020202020204" pitchFamily="34" charset="0"/>
                  <a:ea typeface="微软雅黑" panose="020B0503020204020204" charset="-122"/>
                  <a:cs typeface="+mn-ea"/>
                  <a:sym typeface="+mn-ea"/>
                </a:rPr>
                <a:t>仍需要做前面的替换，将两个旋量的积替换成密度矩阵。</a:t>
              </a:r>
              <a:endParaRPr lang="zh-CN" altLang="en-US"/>
            </a:p>
            <a:p>
              <a:pPr>
                <a:lnSpc>
                  <a:spcPts val="2000"/>
                </a:lnSpc>
              </a:pPr>
              <a:r>
                <a:rPr lang="zh-CN" altLang="en-US">
                  <a:solidFill>
                    <a:srgbClr val="000000"/>
                  </a:solidFill>
                  <a:latin typeface="Arial" panose="020B0604020202020204" pitchFamily="34" charset="0"/>
                  <a:ea typeface="微软雅黑" panose="020B0503020204020204" charset="-122"/>
                  <a:cs typeface="+mn-ea"/>
                  <a:sym typeface="+mn-ea"/>
                </a:rPr>
                <a:t>（</a:t>
              </a:r>
              <a:r>
                <a:rPr lang="en-US" altLang="zh-CN">
                  <a:solidFill>
                    <a:srgbClr val="000000"/>
                  </a:solidFill>
                  <a:latin typeface="Arial" panose="020B0604020202020204" pitchFamily="34" charset="0"/>
                  <a:ea typeface="微软雅黑" panose="020B0503020204020204" charset="-122"/>
                  <a:cs typeface="+mn-ea"/>
                  <a:sym typeface="+mn-ea"/>
                </a:rPr>
                <a:t>1</a:t>
              </a:r>
              <a:r>
                <a:rPr lang="zh-CN" altLang="en-US">
                  <a:solidFill>
                    <a:srgbClr val="000000"/>
                  </a:solidFill>
                  <a:latin typeface="Arial" panose="020B0604020202020204" pitchFamily="34" charset="0"/>
                  <a:ea typeface="微软雅黑" panose="020B0503020204020204" charset="-122"/>
                  <a:cs typeface="+mn-ea"/>
                  <a:sym typeface="+mn-ea"/>
                </a:rPr>
                <a:t>）非极化粒子</a:t>
              </a:r>
              <a:endParaRPr lang="zh-CN" altLang="en-US"/>
            </a:p>
            <a:p>
              <a:pPr>
                <a:lnSpc>
                  <a:spcPts val="2000"/>
                </a:lnSpc>
              </a:pPr>
              <a:r>
                <a:rPr lang="en-US" altLang="zh-CN">
                  <a:solidFill>
                    <a:srgbClr val="000000"/>
                  </a:solidFill>
                  <a:latin typeface="Arial" panose="020B0604020202020204" pitchFamily="34" charset="0"/>
                  <a:ea typeface="微软雅黑" panose="020B0503020204020204" charset="-122"/>
                  <a:cs typeface="+mn-ea"/>
                  <a:sym typeface="+mn-ea"/>
                </a:rPr>
                <a:t>  </a:t>
              </a:r>
              <a:r>
                <a:rPr lang="zh-CN" altLang="en-US">
                  <a:solidFill>
                    <a:srgbClr val="000000"/>
                  </a:solidFill>
                  <a:latin typeface="Arial" panose="020B0604020202020204" pitchFamily="34" charset="0"/>
                  <a:ea typeface="微软雅黑" panose="020B0503020204020204" charset="-122"/>
                  <a:cs typeface="+mn-ea"/>
                  <a:sym typeface="+mn-ea"/>
                </a:rPr>
                <a:t>在质心系中，</a:t>
              </a:r>
              <a:endParaRPr lang="zh-CN" altLang="en-US"/>
            </a:p>
            <a:p>
              <a:pPr>
                <a:lnSpc>
                  <a:spcPts val="2000"/>
                </a:lnSpc>
              </a:pPr>
              <a:endParaRPr lang="zh-CN" altLang="en-US"/>
            </a:p>
            <a:p>
              <a:pPr>
                <a:lnSpc>
                  <a:spcPts val="2000"/>
                </a:lnSpc>
              </a:pPr>
              <a:r>
                <a:rPr lang="en-US" altLang="zh-CN">
                  <a:solidFill>
                    <a:srgbClr val="000000"/>
                  </a:solidFill>
                  <a:latin typeface="Arial" panose="020B0604020202020204" pitchFamily="34" charset="0"/>
                  <a:ea typeface="微软雅黑" panose="020B0503020204020204" charset="-122"/>
                  <a:cs typeface="+mn-ea"/>
                  <a:sym typeface="+mn-ea"/>
                </a:rPr>
                <a:t>  </a:t>
              </a:r>
              <a:r>
                <a:rPr lang="zh-CN" altLang="en-US">
                  <a:solidFill>
                    <a:srgbClr val="000000"/>
                  </a:solidFill>
                  <a:latin typeface="Arial" panose="020B0604020202020204" pitchFamily="34" charset="0"/>
                  <a:ea typeface="微软雅黑" panose="020B0503020204020204" charset="-122"/>
                  <a:cs typeface="+mn-ea"/>
                  <a:sym typeface="+mn-ea"/>
                </a:rPr>
                <a:t>特别在非相对论情况下，</a:t>
              </a:r>
              <a:endParaRPr lang="zh-CN" altLang="en-US"/>
            </a:p>
            <a:p>
              <a:pPr>
                <a:lnSpc>
                  <a:spcPts val="2000"/>
                </a:lnSpc>
              </a:pPr>
              <a:endParaRPr lang="zh-CN" altLang="en-US"/>
            </a:p>
            <a:p>
              <a:pPr>
                <a:lnSpc>
                  <a:spcPts val="2000"/>
                </a:lnSpc>
              </a:pPr>
              <a:endParaRPr lang="zh-CN" altLang="en-US"/>
            </a:p>
            <a:p>
              <a:pPr>
                <a:lnSpc>
                  <a:spcPts val="2000"/>
                </a:lnSpc>
              </a:pPr>
              <a:r>
                <a:rPr lang="zh-CN" altLang="en-US">
                  <a:solidFill>
                    <a:srgbClr val="000000"/>
                  </a:solidFill>
                  <a:latin typeface="Arial" panose="020B0604020202020204" pitchFamily="34" charset="0"/>
                  <a:ea typeface="微软雅黑" panose="020B0503020204020204" charset="-122"/>
                  <a:cs typeface="+mn-ea"/>
                  <a:sym typeface="+mn-ea"/>
                </a:rPr>
                <a:t>（</a:t>
              </a:r>
              <a:r>
                <a:rPr lang="en-US" altLang="zh-CN">
                  <a:solidFill>
                    <a:srgbClr val="000000"/>
                  </a:solidFill>
                  <a:latin typeface="Arial" panose="020B0604020202020204" pitchFamily="34" charset="0"/>
                  <a:ea typeface="微软雅黑" panose="020B0503020204020204" charset="-122"/>
                  <a:cs typeface="+mn-ea"/>
                  <a:sym typeface="+mn-ea"/>
                </a:rPr>
                <a:t>2</a:t>
              </a:r>
              <a:r>
                <a:rPr lang="zh-CN" altLang="en-US">
                  <a:solidFill>
                    <a:srgbClr val="000000"/>
                  </a:solidFill>
                  <a:latin typeface="Arial" panose="020B0604020202020204" pitchFamily="34" charset="0"/>
                  <a:ea typeface="微软雅黑" panose="020B0503020204020204" charset="-122"/>
                  <a:cs typeface="+mn-ea"/>
                  <a:sym typeface="+mn-ea"/>
                </a:rPr>
                <a:t>）极化粒子（还与初态电子的极化矢量有关）</a:t>
              </a:r>
              <a:endParaRPr lang="zh-CN" altLang="en-US"/>
            </a:p>
            <a:p>
              <a:pPr>
                <a:lnSpc>
                  <a:spcPts val="2000"/>
                </a:lnSpc>
              </a:pPr>
              <a:r>
                <a:rPr lang="zh-CN" altLang="en-US">
                  <a:solidFill>
                    <a:srgbClr val="000000"/>
                  </a:solidFill>
                  <a:latin typeface="Arial" panose="020B0604020202020204" pitchFamily="34" charset="0"/>
                  <a:ea typeface="微软雅黑" panose="020B0503020204020204" charset="-122"/>
                  <a:cs typeface="+mn-ea"/>
                  <a:sym typeface="+mn-ea"/>
                </a:rPr>
                <a:t> </a:t>
              </a:r>
              <a:r>
                <a:rPr lang="en-US" altLang="zh-CN">
                  <a:solidFill>
                    <a:srgbClr val="000000"/>
                  </a:solidFill>
                  <a:latin typeface="Arial" panose="020B0604020202020204" pitchFamily="34" charset="0"/>
                  <a:ea typeface="微软雅黑" panose="020B0503020204020204" charset="-122"/>
                  <a:cs typeface="+mn-ea"/>
                  <a:sym typeface="+mn-ea"/>
                </a:rPr>
                <a:t> </a:t>
              </a:r>
              <a:endParaRPr lang="zh-CN" altLang="en-US"/>
            </a:p>
            <a:p>
              <a:pPr>
                <a:lnSpc>
                  <a:spcPts val="2000"/>
                </a:lnSpc>
              </a:pPr>
              <a:r>
                <a:rPr lang="en-US" altLang="zh-CN">
                  <a:solidFill>
                    <a:srgbClr val="000000"/>
                  </a:solidFill>
                  <a:latin typeface="Arial" panose="020B0604020202020204" pitchFamily="34" charset="0"/>
                  <a:ea typeface="微软雅黑" panose="020B0503020204020204" charset="-122"/>
                  <a:cs typeface="+mn-ea"/>
                  <a:sym typeface="+mn-ea"/>
                </a:rPr>
                <a:t>  </a:t>
              </a:r>
              <a:r>
                <a:rPr lang="zh-CN" altLang="en-US">
                  <a:solidFill>
                    <a:srgbClr val="000000"/>
                  </a:solidFill>
                  <a:latin typeface="Arial" panose="020B0604020202020204" pitchFamily="34" charset="0"/>
                  <a:ea typeface="微软雅黑" panose="020B0503020204020204" charset="-122"/>
                  <a:cs typeface="+mn-ea"/>
                  <a:sym typeface="+mn-ea"/>
                </a:rPr>
                <a:t>非相对论情况：</a:t>
              </a:r>
              <a:endParaRPr lang="zh-CN" altLang="en-US"/>
            </a:p>
            <a:p>
              <a:pPr>
                <a:lnSpc>
                  <a:spcPts val="2000"/>
                </a:lnSpc>
              </a:pPr>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p:txBody>
        </p:sp>
      </p:grpSp>
      <p:pic>
        <p:nvPicPr>
          <p:cNvPr id="12" name="图片 11"/>
          <p:cNvPicPr>
            <a:picLocks noChangeAspect="1"/>
          </p:cNvPicPr>
          <p:nvPr/>
        </p:nvPicPr>
        <p:blipFill>
          <a:blip r:embed="rId9"/>
          <a:stretch>
            <a:fillRect/>
          </a:stretch>
        </p:blipFill>
        <p:spPr>
          <a:xfrm>
            <a:off x="2296795" y="2332990"/>
            <a:ext cx="5640070" cy="810895"/>
          </a:xfrm>
          <a:prstGeom prst="rect">
            <a:avLst/>
          </a:prstGeom>
        </p:spPr>
      </p:pic>
      <p:pic>
        <p:nvPicPr>
          <p:cNvPr id="16" name="图片 15"/>
          <p:cNvPicPr>
            <a:picLocks noChangeAspect="1"/>
          </p:cNvPicPr>
          <p:nvPr/>
        </p:nvPicPr>
        <p:blipFill>
          <a:blip r:embed="rId10"/>
          <a:stretch>
            <a:fillRect/>
          </a:stretch>
        </p:blipFill>
        <p:spPr>
          <a:xfrm>
            <a:off x="2818765" y="3453130"/>
            <a:ext cx="5118100" cy="693420"/>
          </a:xfrm>
          <a:prstGeom prst="rect">
            <a:avLst/>
          </a:prstGeom>
        </p:spPr>
      </p:pic>
      <p:pic>
        <p:nvPicPr>
          <p:cNvPr id="17" name="图片 16"/>
          <p:cNvPicPr>
            <a:picLocks noChangeAspect="1"/>
          </p:cNvPicPr>
          <p:nvPr/>
        </p:nvPicPr>
        <p:blipFill>
          <a:blip r:embed="rId11"/>
          <a:stretch>
            <a:fillRect/>
          </a:stretch>
        </p:blipFill>
        <p:spPr>
          <a:xfrm>
            <a:off x="3951605" y="4146550"/>
            <a:ext cx="3086735" cy="657225"/>
          </a:xfrm>
          <a:prstGeom prst="rect">
            <a:avLst/>
          </a:prstGeom>
        </p:spPr>
      </p:pic>
      <p:pic>
        <p:nvPicPr>
          <p:cNvPr id="21" name="图片 20"/>
          <p:cNvPicPr>
            <a:picLocks noChangeAspect="1"/>
          </p:cNvPicPr>
          <p:nvPr/>
        </p:nvPicPr>
        <p:blipFill>
          <a:blip r:embed="rId12"/>
          <a:stretch>
            <a:fillRect/>
          </a:stretch>
        </p:blipFill>
        <p:spPr>
          <a:xfrm>
            <a:off x="3164840" y="5274945"/>
            <a:ext cx="6563995" cy="629920"/>
          </a:xfrm>
          <a:prstGeom prst="rect">
            <a:avLst/>
          </a:prstGeom>
        </p:spPr>
      </p:pic>
      <p:pic>
        <p:nvPicPr>
          <p:cNvPr id="3" name="图片 2" descr="%59B}]LPNE@ID(V_X$HQ5`T"/>
          <p:cNvPicPr>
            <a:picLocks noChangeAspect="1"/>
          </p:cNvPicPr>
          <p:nvPr/>
        </p:nvPicPr>
        <p:blipFill>
          <a:blip r:embed="rId13"/>
          <a:stretch>
            <a:fillRect/>
          </a:stretch>
        </p:blipFill>
        <p:spPr>
          <a:xfrm>
            <a:off x="8489315" y="2219325"/>
            <a:ext cx="2082800" cy="16624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1000" fill="hold"/>
                                        <p:tgtEl>
                                          <p:spTgt spid="53"/>
                                        </p:tgtEl>
                                        <p:attrNameLst>
                                          <p:attrName>ppt_w</p:attrName>
                                        </p:attrNameLst>
                                      </p:cBhvr>
                                      <p:tavLst>
                                        <p:tav tm="0">
                                          <p:val>
                                            <p:fltVal val="0"/>
                                          </p:val>
                                        </p:tav>
                                        <p:tav tm="100000">
                                          <p:val>
                                            <p:strVal val="#ppt_w"/>
                                          </p:val>
                                        </p:tav>
                                      </p:tavLst>
                                    </p:anim>
                                    <p:anim calcmode="lin" valueType="num">
                                      <p:cBhvr>
                                        <p:cTn id="8" dur="1000" fill="hold"/>
                                        <p:tgtEl>
                                          <p:spTgt spid="53"/>
                                        </p:tgtEl>
                                        <p:attrNameLst>
                                          <p:attrName>ppt_h</p:attrName>
                                        </p:attrNameLst>
                                      </p:cBhvr>
                                      <p:tavLst>
                                        <p:tav tm="0">
                                          <p:val>
                                            <p:fltVal val="0"/>
                                          </p:val>
                                        </p:tav>
                                        <p:tav tm="100000">
                                          <p:val>
                                            <p:strVal val="#ppt_h"/>
                                          </p:val>
                                        </p:tav>
                                      </p:tavLst>
                                    </p:anim>
                                    <p:anim calcmode="lin" valueType="num">
                                      <p:cBhvr>
                                        <p:cTn id="9" dur="1000" fill="hold"/>
                                        <p:tgtEl>
                                          <p:spTgt spid="53"/>
                                        </p:tgtEl>
                                        <p:attrNameLst>
                                          <p:attrName>style.rotation</p:attrName>
                                        </p:attrNameLst>
                                      </p:cBhvr>
                                      <p:tavLst>
                                        <p:tav tm="0">
                                          <p:val>
                                            <p:fltVal val="90"/>
                                          </p:val>
                                        </p:tav>
                                        <p:tav tm="100000">
                                          <p:val>
                                            <p:fltVal val="0"/>
                                          </p:val>
                                        </p:tav>
                                      </p:tavLst>
                                    </p:anim>
                                    <p:animEffect transition="in" filter="fade">
                                      <p:cBhvr>
                                        <p:cTn id="10" dur="1000"/>
                                        <p:tgtEl>
                                          <p:spTgt spid="53"/>
                                        </p:tgtEl>
                                      </p:cBhvr>
                                    </p:animEffect>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fade">
                                      <p:cBhvr>
                                        <p:cTn id="14" dur="1000"/>
                                        <p:tgtEl>
                                          <p:spTgt spid="62"/>
                                        </p:tgtEl>
                                      </p:cBhvr>
                                    </p:animEffect>
                                    <p:anim calcmode="lin" valueType="num">
                                      <p:cBhvr>
                                        <p:cTn id="15" dur="1000" fill="hold"/>
                                        <p:tgtEl>
                                          <p:spTgt spid="62"/>
                                        </p:tgtEl>
                                        <p:attrNameLst>
                                          <p:attrName>ppt_x</p:attrName>
                                        </p:attrNameLst>
                                      </p:cBhvr>
                                      <p:tavLst>
                                        <p:tav tm="0">
                                          <p:val>
                                            <p:strVal val="#ppt_x"/>
                                          </p:val>
                                        </p:tav>
                                        <p:tav tm="100000">
                                          <p:val>
                                            <p:strVal val="#ppt_x"/>
                                          </p:val>
                                        </p:tav>
                                      </p:tavLst>
                                    </p:anim>
                                    <p:anim calcmode="lin" valueType="num">
                                      <p:cBhvr>
                                        <p:cTn id="16" dur="1000" fill="hold"/>
                                        <p:tgtEl>
                                          <p:spTgt spid="62"/>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0-#ppt_w/2"/>
                                          </p:val>
                                        </p:tav>
                                        <p:tav tm="100000">
                                          <p:val>
                                            <p:strVal val="#ppt_x"/>
                                          </p:val>
                                        </p:tav>
                                      </p:tavLst>
                                    </p:anim>
                                    <p:anim calcmode="lin" valueType="num">
                                      <p:cBhvr additive="base">
                                        <p:cTn id="21" dur="500" fill="hold"/>
                                        <p:tgtEl>
                                          <p:spTgt spid="68"/>
                                        </p:tgtEl>
                                        <p:attrNameLst>
                                          <p:attrName>ppt_y</p:attrName>
                                        </p:attrNameLst>
                                      </p:cBhvr>
                                      <p:tavLst>
                                        <p:tav tm="0">
                                          <p:val>
                                            <p:strVal val="#ppt_y"/>
                                          </p:val>
                                        </p:tav>
                                        <p:tav tm="100000">
                                          <p:val>
                                            <p:strVal val="#ppt_y"/>
                                          </p:val>
                                        </p:tav>
                                      </p:tavLst>
                                    </p:anim>
                                  </p:childTnLst>
                                </p:cTn>
                              </p:par>
                            </p:childTnLst>
                          </p:cTn>
                        </p:par>
                        <p:par>
                          <p:cTn id="22" fill="hold">
                            <p:stCondLst>
                              <p:cond delay="2500"/>
                            </p:stCondLst>
                            <p:childTnLst>
                              <p:par>
                                <p:cTn id="23" presetID="14" presetClass="entr" presetSubtype="10"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449"/>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3" name="组合 52"/>
          <p:cNvGrpSpPr/>
          <p:nvPr/>
        </p:nvGrpSpPr>
        <p:grpSpPr>
          <a:xfrm>
            <a:off x="-1130431" y="-1192882"/>
            <a:ext cx="2446656" cy="2446656"/>
            <a:chOff x="2733676" y="-3284219"/>
            <a:chExt cx="6772274" cy="6772274"/>
          </a:xfrm>
        </p:grpSpPr>
        <p:pic>
          <p:nvPicPr>
            <p:cNvPr id="54" name="图片 53"/>
            <p:cNvPicPr>
              <a:picLocks noChangeAspect="1"/>
            </p:cNvPicPr>
            <p:nvPr/>
          </p:nvPicPr>
          <p:blipFill>
            <a:blip r:embed="rId1" cstate="screen"/>
            <a:stretch>
              <a:fillRect/>
            </a:stretch>
          </p:blipFill>
          <p:spPr>
            <a:xfrm>
              <a:off x="2733676" y="-3284219"/>
              <a:ext cx="6772274" cy="6772274"/>
            </a:xfrm>
            <a:prstGeom prst="rect">
              <a:avLst/>
            </a:prstGeom>
          </p:spPr>
        </p:pic>
        <p:pic>
          <p:nvPicPr>
            <p:cNvPr id="55" name="图片 54"/>
            <p:cNvPicPr>
              <a:picLocks noChangeAspect="1"/>
            </p:cNvPicPr>
            <p:nvPr/>
          </p:nvPicPr>
          <p:blipFill>
            <a:blip r:embed="rId2" cstate="screen"/>
            <a:stretch>
              <a:fillRect/>
            </a:stretch>
          </p:blipFill>
          <p:spPr>
            <a:xfrm>
              <a:off x="5118658" y="-1521678"/>
              <a:ext cx="2392833" cy="2392833"/>
            </a:xfrm>
            <a:prstGeom prst="rect">
              <a:avLst/>
            </a:prstGeom>
          </p:spPr>
        </p:pic>
        <p:pic>
          <p:nvPicPr>
            <p:cNvPr id="56" name="图片 55"/>
            <p:cNvPicPr>
              <a:picLocks noChangeAspect="1"/>
            </p:cNvPicPr>
            <p:nvPr/>
          </p:nvPicPr>
          <p:blipFill>
            <a:blip r:embed="rId3" cstate="screen"/>
            <a:stretch>
              <a:fillRect/>
            </a:stretch>
          </p:blipFill>
          <p:spPr>
            <a:xfrm>
              <a:off x="6765568" y="1807689"/>
              <a:ext cx="745923" cy="799754"/>
            </a:xfrm>
            <a:prstGeom prst="rect">
              <a:avLst/>
            </a:prstGeom>
          </p:spPr>
        </p:pic>
        <p:pic>
          <p:nvPicPr>
            <p:cNvPr id="57" name="图片 56"/>
            <p:cNvPicPr>
              <a:picLocks noChangeAspect="1"/>
            </p:cNvPicPr>
            <p:nvPr/>
          </p:nvPicPr>
          <p:blipFill>
            <a:blip r:embed="rId4" cstate="screen"/>
            <a:stretch>
              <a:fillRect/>
            </a:stretch>
          </p:blipFill>
          <p:spPr>
            <a:xfrm>
              <a:off x="3770138" y="-276381"/>
              <a:ext cx="952499" cy="952499"/>
            </a:xfrm>
            <a:prstGeom prst="rect">
              <a:avLst/>
            </a:prstGeom>
          </p:spPr>
        </p:pic>
        <p:pic>
          <p:nvPicPr>
            <p:cNvPr id="58" name="图片 57"/>
            <p:cNvPicPr>
              <a:picLocks noChangeAspect="1"/>
            </p:cNvPicPr>
            <p:nvPr/>
          </p:nvPicPr>
          <p:blipFill>
            <a:blip r:embed="rId5" cstate="screen"/>
            <a:stretch>
              <a:fillRect/>
            </a:stretch>
          </p:blipFill>
          <p:spPr>
            <a:xfrm>
              <a:off x="8794394" y="433062"/>
              <a:ext cx="315535" cy="338306"/>
            </a:xfrm>
            <a:prstGeom prst="rect">
              <a:avLst/>
            </a:prstGeom>
          </p:spPr>
        </p:pic>
        <p:pic>
          <p:nvPicPr>
            <p:cNvPr id="59" name="图片 58"/>
            <p:cNvPicPr>
              <a:picLocks noChangeAspect="1"/>
            </p:cNvPicPr>
            <p:nvPr/>
          </p:nvPicPr>
          <p:blipFill>
            <a:blip r:embed="rId6" cstate="screen"/>
            <a:stretch>
              <a:fillRect/>
            </a:stretch>
          </p:blipFill>
          <p:spPr>
            <a:xfrm>
              <a:off x="6589381" y="-1628931"/>
              <a:ext cx="847881" cy="847881"/>
            </a:xfrm>
            <a:prstGeom prst="rect">
              <a:avLst/>
            </a:prstGeom>
          </p:spPr>
        </p:pic>
        <p:pic>
          <p:nvPicPr>
            <p:cNvPr id="60" name="图片 59"/>
            <p:cNvPicPr>
              <a:picLocks noChangeAspect="1"/>
            </p:cNvPicPr>
            <p:nvPr/>
          </p:nvPicPr>
          <p:blipFill>
            <a:blip r:embed="rId7" cstate="screen"/>
            <a:stretch>
              <a:fillRect/>
            </a:stretch>
          </p:blipFill>
          <p:spPr>
            <a:xfrm>
              <a:off x="5306478" y="-2034187"/>
              <a:ext cx="478013" cy="512509"/>
            </a:xfrm>
            <a:prstGeom prst="rect">
              <a:avLst/>
            </a:prstGeom>
          </p:spPr>
        </p:pic>
        <p:pic>
          <p:nvPicPr>
            <p:cNvPr id="61" name="图片 60"/>
            <p:cNvPicPr>
              <a:picLocks noChangeAspect="1"/>
            </p:cNvPicPr>
            <p:nvPr/>
          </p:nvPicPr>
          <p:blipFill>
            <a:blip r:embed="rId8" cstate="screen"/>
            <a:stretch>
              <a:fillRect/>
            </a:stretch>
          </p:blipFill>
          <p:spPr>
            <a:xfrm>
              <a:off x="8108868" y="-733425"/>
              <a:ext cx="266568" cy="266568"/>
            </a:xfrm>
            <a:prstGeom prst="rect">
              <a:avLst/>
            </a:prstGeom>
          </p:spPr>
        </p:pic>
      </p:grpSp>
      <p:sp>
        <p:nvSpPr>
          <p:cNvPr id="62" name="文本框 61"/>
          <p:cNvSpPr txBox="1"/>
          <p:nvPr/>
        </p:nvSpPr>
        <p:spPr>
          <a:xfrm>
            <a:off x="1316355" y="344805"/>
            <a:ext cx="6158865" cy="645160"/>
          </a:xfrm>
          <a:prstGeom prst="rect">
            <a:avLst/>
          </a:prstGeom>
          <a:noFill/>
        </p:spPr>
        <p:txBody>
          <a:bodyPr wrap="square" rtlCol="0">
            <a:spAutoFit/>
          </a:bodyPr>
          <a:lstStyle/>
          <a:p>
            <a:r>
              <a:rPr lang="en-US" altLang="zh-CN" sz="3600" b="1" spc="300" dirty="0">
                <a:solidFill>
                  <a:srgbClr val="000000">
                    <a:lumMod val="85000"/>
                    <a:lumOff val="15000"/>
                  </a:srgbClr>
                </a:solidFill>
                <a:uFillTx/>
                <a:latin typeface="Arial" panose="020B0604020202020204" pitchFamily="34" charset="0"/>
                <a:ea typeface="微软雅黑" panose="020B0503020204020204" charset="-122"/>
                <a:cs typeface="+mn-ea"/>
                <a:sym typeface="+mn-ea"/>
              </a:rPr>
              <a:t>5.</a:t>
            </a:r>
            <a:r>
              <a:rPr lang="zh-CN" altLang="en-US" sz="3600" b="1" spc="300" dirty="0">
                <a:solidFill>
                  <a:srgbClr val="000000">
                    <a:lumMod val="85000"/>
                    <a:lumOff val="15000"/>
                  </a:srgbClr>
                </a:solidFill>
                <a:uFillTx/>
                <a:latin typeface="Arial" panose="020B0604020202020204" pitchFamily="34" charset="0"/>
                <a:ea typeface="微软雅黑" panose="020B0503020204020204" charset="-122"/>
                <a:cs typeface="+mn-ea"/>
                <a:sym typeface="+mn-ea"/>
              </a:rPr>
              <a:t>在加速器物理中的应用</a:t>
            </a:r>
            <a:endParaRPr lang="zh-CN" altLang="en-US" sz="3000" dirty="0">
              <a:solidFill>
                <a:srgbClr val="323037"/>
              </a:solidFill>
              <a:cs typeface="+mn-ea"/>
              <a:sym typeface="+mn-lt"/>
            </a:endParaRPr>
          </a:p>
        </p:txBody>
      </p:sp>
      <p:grpSp>
        <p:nvGrpSpPr>
          <p:cNvPr id="68" name="Group 27"/>
          <p:cNvGrpSpPr/>
          <p:nvPr/>
        </p:nvGrpSpPr>
        <p:grpSpPr>
          <a:xfrm>
            <a:off x="5239023" y="3418160"/>
            <a:ext cx="643266" cy="718292"/>
            <a:chOff x="5175621" y="3503554"/>
            <a:chExt cx="714687" cy="798043"/>
          </a:xfrm>
        </p:grpSpPr>
        <p:sp>
          <p:nvSpPr>
            <p:cNvPr id="69" name="Freeform 5"/>
            <p:cNvSpPr/>
            <p:nvPr/>
          </p:nvSpPr>
          <p:spPr bwMode="auto">
            <a:xfrm>
              <a:off x="5175621" y="3503554"/>
              <a:ext cx="714687" cy="798043"/>
            </a:xfrm>
            <a:custGeom>
              <a:avLst/>
              <a:gdLst>
                <a:gd name="T0" fmla="*/ 500 w 540"/>
                <a:gd name="T1" fmla="*/ 235 h 604"/>
                <a:gd name="T2" fmla="*/ 120 w 540"/>
                <a:gd name="T3" fmla="*/ 15 h 604"/>
                <a:gd name="T4" fmla="*/ 40 w 540"/>
                <a:gd name="T5" fmla="*/ 15 h 604"/>
                <a:gd name="T6" fmla="*/ 0 w 540"/>
                <a:gd name="T7" fmla="*/ 84 h 604"/>
                <a:gd name="T8" fmla="*/ 0 w 540"/>
                <a:gd name="T9" fmla="*/ 524 h 604"/>
                <a:gd name="T10" fmla="*/ 40 w 540"/>
                <a:gd name="T11" fmla="*/ 593 h 604"/>
                <a:gd name="T12" fmla="*/ 80 w 540"/>
                <a:gd name="T13" fmla="*/ 604 h 604"/>
                <a:gd name="T14" fmla="*/ 120 w 540"/>
                <a:gd name="T15" fmla="*/ 593 h 604"/>
                <a:gd name="T16" fmla="*/ 500 w 540"/>
                <a:gd name="T17" fmla="*/ 373 h 604"/>
                <a:gd name="T18" fmla="*/ 540 w 540"/>
                <a:gd name="T19" fmla="*/ 304 h 604"/>
                <a:gd name="T20" fmla="*/ 500 w 540"/>
                <a:gd name="T21" fmla="*/ 235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0" h="604">
                  <a:moveTo>
                    <a:pt x="500" y="235"/>
                  </a:moveTo>
                  <a:cubicBezTo>
                    <a:pt x="120" y="15"/>
                    <a:pt x="120" y="15"/>
                    <a:pt x="120" y="15"/>
                  </a:cubicBezTo>
                  <a:cubicBezTo>
                    <a:pt x="95" y="0"/>
                    <a:pt x="65" y="0"/>
                    <a:pt x="40" y="15"/>
                  </a:cubicBezTo>
                  <a:cubicBezTo>
                    <a:pt x="15" y="29"/>
                    <a:pt x="0" y="55"/>
                    <a:pt x="0" y="84"/>
                  </a:cubicBezTo>
                  <a:cubicBezTo>
                    <a:pt x="0" y="524"/>
                    <a:pt x="0" y="524"/>
                    <a:pt x="0" y="524"/>
                  </a:cubicBezTo>
                  <a:cubicBezTo>
                    <a:pt x="0" y="553"/>
                    <a:pt x="15" y="579"/>
                    <a:pt x="40" y="593"/>
                  </a:cubicBezTo>
                  <a:cubicBezTo>
                    <a:pt x="52" y="600"/>
                    <a:pt x="66" y="604"/>
                    <a:pt x="80" y="604"/>
                  </a:cubicBezTo>
                  <a:cubicBezTo>
                    <a:pt x="94" y="604"/>
                    <a:pt x="108" y="600"/>
                    <a:pt x="120" y="593"/>
                  </a:cubicBezTo>
                  <a:cubicBezTo>
                    <a:pt x="500" y="373"/>
                    <a:pt x="500" y="373"/>
                    <a:pt x="500" y="373"/>
                  </a:cubicBezTo>
                  <a:cubicBezTo>
                    <a:pt x="525" y="359"/>
                    <a:pt x="540" y="333"/>
                    <a:pt x="540" y="304"/>
                  </a:cubicBezTo>
                  <a:cubicBezTo>
                    <a:pt x="540" y="275"/>
                    <a:pt x="525" y="249"/>
                    <a:pt x="500" y="235"/>
                  </a:cubicBezTo>
                  <a:close/>
                </a:path>
              </a:pathLst>
            </a:custGeom>
            <a:solidFill>
              <a:schemeClr val="bg1"/>
            </a:solidFill>
            <a:ln w="22225">
              <a:solidFill>
                <a:srgbClr val="5E368F"/>
              </a:solidFill>
            </a:ln>
            <a:effectLst>
              <a:outerShdw blurRad="406400" dist="38100" dir="5400000" algn="t" rotWithShape="0">
                <a:schemeClr val="accent1">
                  <a:lumMod val="60000"/>
                  <a:lumOff val="40000"/>
                  <a:alpha val="70000"/>
                </a:scheme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70" name="Freeform 19"/>
            <p:cNvSpPr>
              <a:spLocks noEditPoints="1"/>
            </p:cNvSpPr>
            <p:nvPr/>
          </p:nvSpPr>
          <p:spPr bwMode="auto">
            <a:xfrm>
              <a:off x="5301643" y="3786688"/>
              <a:ext cx="317500" cy="231775"/>
            </a:xfrm>
            <a:custGeom>
              <a:avLst/>
              <a:gdLst>
                <a:gd name="T0" fmla="*/ 200 w 220"/>
                <a:gd name="T1" fmla="*/ 0 h 160"/>
                <a:gd name="T2" fmla="*/ 180 w 220"/>
                <a:gd name="T3" fmla="*/ 20 h 160"/>
                <a:gd name="T4" fmla="*/ 188 w 220"/>
                <a:gd name="T5" fmla="*/ 36 h 160"/>
                <a:gd name="T6" fmla="*/ 184 w 220"/>
                <a:gd name="T7" fmla="*/ 34 h 160"/>
                <a:gd name="T8" fmla="*/ 136 w 220"/>
                <a:gd name="T9" fmla="*/ 124 h 160"/>
                <a:gd name="T10" fmla="*/ 124 w 220"/>
                <a:gd name="T11" fmla="*/ 120 h 160"/>
                <a:gd name="T12" fmla="*/ 113 w 220"/>
                <a:gd name="T13" fmla="*/ 123 h 160"/>
                <a:gd name="T14" fmla="*/ 76 w 220"/>
                <a:gd name="T15" fmla="*/ 71 h 160"/>
                <a:gd name="T16" fmla="*/ 80 w 220"/>
                <a:gd name="T17" fmla="*/ 60 h 160"/>
                <a:gd name="T18" fmla="*/ 60 w 220"/>
                <a:gd name="T19" fmla="*/ 40 h 160"/>
                <a:gd name="T20" fmla="*/ 40 w 220"/>
                <a:gd name="T21" fmla="*/ 60 h 160"/>
                <a:gd name="T22" fmla="*/ 43 w 220"/>
                <a:gd name="T23" fmla="*/ 71 h 160"/>
                <a:gd name="T24" fmla="*/ 28 w 220"/>
                <a:gd name="T25" fmla="*/ 90 h 160"/>
                <a:gd name="T26" fmla="*/ 20 w 220"/>
                <a:gd name="T27" fmla="*/ 88 h 160"/>
                <a:gd name="T28" fmla="*/ 0 w 220"/>
                <a:gd name="T29" fmla="*/ 108 h 160"/>
                <a:gd name="T30" fmla="*/ 20 w 220"/>
                <a:gd name="T31" fmla="*/ 128 h 160"/>
                <a:gd name="T32" fmla="*/ 40 w 220"/>
                <a:gd name="T33" fmla="*/ 108 h 160"/>
                <a:gd name="T34" fmla="*/ 35 w 220"/>
                <a:gd name="T35" fmla="*/ 94 h 160"/>
                <a:gd name="T36" fmla="*/ 49 w 220"/>
                <a:gd name="T37" fmla="*/ 77 h 160"/>
                <a:gd name="T38" fmla="*/ 60 w 220"/>
                <a:gd name="T39" fmla="*/ 80 h 160"/>
                <a:gd name="T40" fmla="*/ 71 w 220"/>
                <a:gd name="T41" fmla="*/ 77 h 160"/>
                <a:gd name="T42" fmla="*/ 108 w 220"/>
                <a:gd name="T43" fmla="*/ 129 h 160"/>
                <a:gd name="T44" fmla="*/ 104 w 220"/>
                <a:gd name="T45" fmla="*/ 140 h 160"/>
                <a:gd name="T46" fmla="*/ 124 w 220"/>
                <a:gd name="T47" fmla="*/ 160 h 160"/>
                <a:gd name="T48" fmla="*/ 144 w 220"/>
                <a:gd name="T49" fmla="*/ 140 h 160"/>
                <a:gd name="T50" fmla="*/ 141 w 220"/>
                <a:gd name="T51" fmla="*/ 130 h 160"/>
                <a:gd name="T52" fmla="*/ 191 w 220"/>
                <a:gd name="T53" fmla="*/ 38 h 160"/>
                <a:gd name="T54" fmla="*/ 200 w 220"/>
                <a:gd name="T55" fmla="*/ 40 h 160"/>
                <a:gd name="T56" fmla="*/ 220 w 220"/>
                <a:gd name="T57" fmla="*/ 20 h 160"/>
                <a:gd name="T58" fmla="*/ 200 w 220"/>
                <a:gd name="T59" fmla="*/ 0 h 160"/>
                <a:gd name="T60" fmla="*/ 20 w 220"/>
                <a:gd name="T61" fmla="*/ 120 h 160"/>
                <a:gd name="T62" fmla="*/ 8 w 220"/>
                <a:gd name="T63" fmla="*/ 108 h 160"/>
                <a:gd name="T64" fmla="*/ 20 w 220"/>
                <a:gd name="T65" fmla="*/ 96 h 160"/>
                <a:gd name="T66" fmla="*/ 32 w 220"/>
                <a:gd name="T67" fmla="*/ 108 h 160"/>
                <a:gd name="T68" fmla="*/ 20 w 220"/>
                <a:gd name="T69" fmla="*/ 120 h 160"/>
                <a:gd name="T70" fmla="*/ 60 w 220"/>
                <a:gd name="T71" fmla="*/ 72 h 160"/>
                <a:gd name="T72" fmla="*/ 48 w 220"/>
                <a:gd name="T73" fmla="*/ 60 h 160"/>
                <a:gd name="T74" fmla="*/ 60 w 220"/>
                <a:gd name="T75" fmla="*/ 48 h 160"/>
                <a:gd name="T76" fmla="*/ 72 w 220"/>
                <a:gd name="T77" fmla="*/ 60 h 160"/>
                <a:gd name="T78" fmla="*/ 60 w 220"/>
                <a:gd name="T79" fmla="*/ 72 h 160"/>
                <a:gd name="T80" fmla="*/ 124 w 220"/>
                <a:gd name="T81" fmla="*/ 152 h 160"/>
                <a:gd name="T82" fmla="*/ 112 w 220"/>
                <a:gd name="T83" fmla="*/ 140 h 160"/>
                <a:gd name="T84" fmla="*/ 124 w 220"/>
                <a:gd name="T85" fmla="*/ 128 h 160"/>
                <a:gd name="T86" fmla="*/ 136 w 220"/>
                <a:gd name="T87" fmla="*/ 140 h 160"/>
                <a:gd name="T88" fmla="*/ 124 w 220"/>
                <a:gd name="T89" fmla="*/ 152 h 160"/>
                <a:gd name="T90" fmla="*/ 200 w 220"/>
                <a:gd name="T91" fmla="*/ 32 h 160"/>
                <a:gd name="T92" fmla="*/ 188 w 220"/>
                <a:gd name="T93" fmla="*/ 20 h 160"/>
                <a:gd name="T94" fmla="*/ 200 w 220"/>
                <a:gd name="T95" fmla="*/ 8 h 160"/>
                <a:gd name="T96" fmla="*/ 212 w 220"/>
                <a:gd name="T97" fmla="*/ 20 h 160"/>
                <a:gd name="T98" fmla="*/ 200 w 220"/>
                <a:gd name="T99" fmla="*/ 3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0" h="160">
                  <a:moveTo>
                    <a:pt x="200" y="0"/>
                  </a:moveTo>
                  <a:cubicBezTo>
                    <a:pt x="189" y="0"/>
                    <a:pt x="180" y="9"/>
                    <a:pt x="180" y="20"/>
                  </a:cubicBezTo>
                  <a:cubicBezTo>
                    <a:pt x="180" y="27"/>
                    <a:pt x="183" y="33"/>
                    <a:pt x="188" y="36"/>
                  </a:cubicBezTo>
                  <a:cubicBezTo>
                    <a:pt x="184" y="34"/>
                    <a:pt x="184" y="34"/>
                    <a:pt x="184" y="34"/>
                  </a:cubicBezTo>
                  <a:cubicBezTo>
                    <a:pt x="136" y="124"/>
                    <a:pt x="136" y="124"/>
                    <a:pt x="136" y="124"/>
                  </a:cubicBezTo>
                  <a:cubicBezTo>
                    <a:pt x="132" y="122"/>
                    <a:pt x="128" y="120"/>
                    <a:pt x="124" y="120"/>
                  </a:cubicBezTo>
                  <a:cubicBezTo>
                    <a:pt x="120" y="120"/>
                    <a:pt x="116" y="121"/>
                    <a:pt x="113" y="123"/>
                  </a:cubicBezTo>
                  <a:cubicBezTo>
                    <a:pt x="76" y="71"/>
                    <a:pt x="76" y="71"/>
                    <a:pt x="76" y="71"/>
                  </a:cubicBezTo>
                  <a:cubicBezTo>
                    <a:pt x="79" y="68"/>
                    <a:pt x="80" y="64"/>
                    <a:pt x="80" y="60"/>
                  </a:cubicBezTo>
                  <a:cubicBezTo>
                    <a:pt x="80" y="49"/>
                    <a:pt x="71" y="40"/>
                    <a:pt x="60" y="40"/>
                  </a:cubicBezTo>
                  <a:cubicBezTo>
                    <a:pt x="49" y="40"/>
                    <a:pt x="40" y="49"/>
                    <a:pt x="40" y="60"/>
                  </a:cubicBezTo>
                  <a:cubicBezTo>
                    <a:pt x="40" y="64"/>
                    <a:pt x="41" y="68"/>
                    <a:pt x="43" y="71"/>
                  </a:cubicBezTo>
                  <a:cubicBezTo>
                    <a:pt x="28" y="90"/>
                    <a:pt x="28" y="90"/>
                    <a:pt x="28" y="90"/>
                  </a:cubicBezTo>
                  <a:cubicBezTo>
                    <a:pt x="26" y="89"/>
                    <a:pt x="23" y="88"/>
                    <a:pt x="20" y="88"/>
                  </a:cubicBezTo>
                  <a:cubicBezTo>
                    <a:pt x="9" y="88"/>
                    <a:pt x="0" y="97"/>
                    <a:pt x="0" y="108"/>
                  </a:cubicBezTo>
                  <a:cubicBezTo>
                    <a:pt x="0" y="119"/>
                    <a:pt x="9" y="128"/>
                    <a:pt x="20" y="128"/>
                  </a:cubicBezTo>
                  <a:cubicBezTo>
                    <a:pt x="31" y="128"/>
                    <a:pt x="40" y="119"/>
                    <a:pt x="40" y="108"/>
                  </a:cubicBezTo>
                  <a:cubicBezTo>
                    <a:pt x="40" y="103"/>
                    <a:pt x="38" y="98"/>
                    <a:pt x="35" y="94"/>
                  </a:cubicBezTo>
                  <a:cubicBezTo>
                    <a:pt x="49" y="77"/>
                    <a:pt x="49" y="77"/>
                    <a:pt x="49" y="77"/>
                  </a:cubicBezTo>
                  <a:cubicBezTo>
                    <a:pt x="52" y="79"/>
                    <a:pt x="56" y="80"/>
                    <a:pt x="60" y="80"/>
                  </a:cubicBezTo>
                  <a:cubicBezTo>
                    <a:pt x="64" y="80"/>
                    <a:pt x="68" y="79"/>
                    <a:pt x="71" y="77"/>
                  </a:cubicBezTo>
                  <a:cubicBezTo>
                    <a:pt x="108" y="129"/>
                    <a:pt x="108" y="129"/>
                    <a:pt x="108" y="129"/>
                  </a:cubicBezTo>
                  <a:cubicBezTo>
                    <a:pt x="105" y="132"/>
                    <a:pt x="104" y="136"/>
                    <a:pt x="104" y="140"/>
                  </a:cubicBezTo>
                  <a:cubicBezTo>
                    <a:pt x="104" y="151"/>
                    <a:pt x="113" y="160"/>
                    <a:pt x="124" y="160"/>
                  </a:cubicBezTo>
                  <a:cubicBezTo>
                    <a:pt x="135" y="160"/>
                    <a:pt x="144" y="151"/>
                    <a:pt x="144" y="140"/>
                  </a:cubicBezTo>
                  <a:cubicBezTo>
                    <a:pt x="144" y="136"/>
                    <a:pt x="143" y="133"/>
                    <a:pt x="141" y="130"/>
                  </a:cubicBezTo>
                  <a:cubicBezTo>
                    <a:pt x="191" y="38"/>
                    <a:pt x="191" y="38"/>
                    <a:pt x="191" y="38"/>
                  </a:cubicBezTo>
                  <a:cubicBezTo>
                    <a:pt x="194" y="39"/>
                    <a:pt x="197" y="40"/>
                    <a:pt x="200" y="40"/>
                  </a:cubicBezTo>
                  <a:cubicBezTo>
                    <a:pt x="211" y="40"/>
                    <a:pt x="220" y="31"/>
                    <a:pt x="220" y="20"/>
                  </a:cubicBezTo>
                  <a:cubicBezTo>
                    <a:pt x="220" y="9"/>
                    <a:pt x="211" y="0"/>
                    <a:pt x="200" y="0"/>
                  </a:cubicBezTo>
                  <a:close/>
                  <a:moveTo>
                    <a:pt x="20" y="120"/>
                  </a:moveTo>
                  <a:cubicBezTo>
                    <a:pt x="13" y="120"/>
                    <a:pt x="8" y="115"/>
                    <a:pt x="8" y="108"/>
                  </a:cubicBezTo>
                  <a:cubicBezTo>
                    <a:pt x="8" y="101"/>
                    <a:pt x="13" y="96"/>
                    <a:pt x="20" y="96"/>
                  </a:cubicBezTo>
                  <a:cubicBezTo>
                    <a:pt x="27" y="96"/>
                    <a:pt x="32" y="101"/>
                    <a:pt x="32" y="108"/>
                  </a:cubicBezTo>
                  <a:cubicBezTo>
                    <a:pt x="32" y="115"/>
                    <a:pt x="27" y="120"/>
                    <a:pt x="20" y="120"/>
                  </a:cubicBezTo>
                  <a:close/>
                  <a:moveTo>
                    <a:pt x="60" y="72"/>
                  </a:moveTo>
                  <a:cubicBezTo>
                    <a:pt x="53" y="72"/>
                    <a:pt x="48" y="67"/>
                    <a:pt x="48" y="60"/>
                  </a:cubicBezTo>
                  <a:cubicBezTo>
                    <a:pt x="48" y="53"/>
                    <a:pt x="53" y="48"/>
                    <a:pt x="60" y="48"/>
                  </a:cubicBezTo>
                  <a:cubicBezTo>
                    <a:pt x="67" y="48"/>
                    <a:pt x="72" y="53"/>
                    <a:pt x="72" y="60"/>
                  </a:cubicBezTo>
                  <a:cubicBezTo>
                    <a:pt x="72" y="67"/>
                    <a:pt x="67" y="72"/>
                    <a:pt x="60" y="72"/>
                  </a:cubicBezTo>
                  <a:close/>
                  <a:moveTo>
                    <a:pt x="124" y="152"/>
                  </a:moveTo>
                  <a:cubicBezTo>
                    <a:pt x="117" y="152"/>
                    <a:pt x="112" y="147"/>
                    <a:pt x="112" y="140"/>
                  </a:cubicBezTo>
                  <a:cubicBezTo>
                    <a:pt x="112" y="133"/>
                    <a:pt x="117" y="128"/>
                    <a:pt x="124" y="128"/>
                  </a:cubicBezTo>
                  <a:cubicBezTo>
                    <a:pt x="131" y="128"/>
                    <a:pt x="136" y="133"/>
                    <a:pt x="136" y="140"/>
                  </a:cubicBezTo>
                  <a:cubicBezTo>
                    <a:pt x="136" y="147"/>
                    <a:pt x="131" y="152"/>
                    <a:pt x="124" y="152"/>
                  </a:cubicBezTo>
                  <a:close/>
                  <a:moveTo>
                    <a:pt x="200" y="32"/>
                  </a:moveTo>
                  <a:cubicBezTo>
                    <a:pt x="193" y="32"/>
                    <a:pt x="188" y="27"/>
                    <a:pt x="188" y="20"/>
                  </a:cubicBezTo>
                  <a:cubicBezTo>
                    <a:pt x="188" y="13"/>
                    <a:pt x="193" y="8"/>
                    <a:pt x="200" y="8"/>
                  </a:cubicBezTo>
                  <a:cubicBezTo>
                    <a:pt x="207" y="8"/>
                    <a:pt x="212" y="13"/>
                    <a:pt x="212" y="20"/>
                  </a:cubicBezTo>
                  <a:cubicBezTo>
                    <a:pt x="212" y="27"/>
                    <a:pt x="207" y="32"/>
                    <a:pt x="200" y="32"/>
                  </a:cubicBezTo>
                  <a:close/>
                </a:path>
              </a:pathLst>
            </a:custGeom>
            <a:solidFill>
              <a:schemeClr val="tx2">
                <a:lumMod val="5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grpSp>
      <p:grpSp>
        <p:nvGrpSpPr>
          <p:cNvPr id="2" name="组合 1"/>
          <p:cNvGrpSpPr/>
          <p:nvPr/>
        </p:nvGrpSpPr>
        <p:grpSpPr>
          <a:xfrm>
            <a:off x="744220" y="1369060"/>
            <a:ext cx="10267315" cy="4816475"/>
            <a:chOff x="5555141" y="1810620"/>
            <a:chExt cx="5116284" cy="3933371"/>
          </a:xfrm>
        </p:grpSpPr>
        <p:sp>
          <p:nvSpPr>
            <p:cNvPr id="65" name="Rectangle: Rounded Corners 2"/>
            <p:cNvSpPr/>
            <p:nvPr/>
          </p:nvSpPr>
          <p:spPr>
            <a:xfrm>
              <a:off x="5555141" y="1810620"/>
              <a:ext cx="5116284" cy="3933371"/>
            </a:xfrm>
            <a:prstGeom prst="roundRect">
              <a:avLst>
                <a:gd name="adj" fmla="val 1368"/>
              </a:avLst>
            </a:prstGeom>
            <a:solidFill>
              <a:schemeClr val="bg1"/>
            </a:solidFill>
            <a:ln>
              <a:noFill/>
            </a:ln>
            <a:effectLst>
              <a:outerShdw blurRad="635000" dist="63500" dir="5400000" algn="t" rotWithShape="0">
                <a:schemeClr val="accent1">
                  <a:lumMod val="50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72" name="TextBox 29"/>
            <p:cNvSpPr txBox="1"/>
            <p:nvPr/>
          </p:nvSpPr>
          <p:spPr>
            <a:xfrm>
              <a:off x="5665484" y="1810875"/>
              <a:ext cx="4280724" cy="2274458"/>
            </a:xfrm>
            <a:prstGeom prst="rect">
              <a:avLst/>
            </a:prstGeom>
            <a:noFill/>
          </p:spPr>
          <p:txBody>
            <a:bodyPr wrap="square" rtlCol="0">
              <a:spAutoFit/>
            </a:bodyPr>
            <a:lstStyle/>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我们忽略粒子的色散、能散和粒子轨迹的挠率（忽略同步振荡和垂直振荡），同时认为两个电子发生散射时的横向动量大小相等方向相反，那么它们的质心系刚好与同步粒子参考系重合，</a:t>
              </a:r>
              <a:endParaRPr lang="zh-CN" altLang="en-US"/>
            </a:p>
            <a:p>
              <a:pPr>
                <a:lnSpc>
                  <a:spcPts val="2000"/>
                </a:lnSpc>
              </a:pPr>
              <a:endParaRPr lang="zh-CN" altLang="en-US"/>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假定电子的极化矢量相同</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             </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带入到前面的非相对论极化粒子的微分散射截面公式中有</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endParaRPr lang="zh-CN" altLang="en-US"/>
            </a:p>
            <a:p>
              <a:pPr algn="l">
                <a:lnSpc>
                  <a:spcPct val="130000"/>
                </a:lnSpc>
                <a:spcBef>
                  <a:spcPts val="0"/>
                </a:spcBef>
                <a:spcAft>
                  <a:spcPts val="1000"/>
                </a:spcAft>
                <a:buFont typeface="Arial" panose="020B0604020202020204" pitchFamily="34" charset="0"/>
                <a:buNone/>
              </a:pPr>
              <a:endParaRPr lang="zh-CN" altLang="en-US"/>
            </a:p>
            <a:p>
              <a:pPr>
                <a:lnSpc>
                  <a:spcPts val="2000"/>
                </a:lnSpc>
              </a:pP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如果从自然单位制换回到国际单位制，则有</a:t>
              </a: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pPr>
                <a:lnSpc>
                  <a:spcPts val="2000"/>
                </a:lnSpc>
              </a:pPr>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p:txBody>
        </p:sp>
      </p:grpSp>
      <p:pic>
        <p:nvPicPr>
          <p:cNvPr id="3" name="图片 2"/>
          <p:cNvPicPr>
            <a:picLocks noChangeAspect="1"/>
          </p:cNvPicPr>
          <p:nvPr/>
        </p:nvPicPr>
        <p:blipFill>
          <a:blip r:embed="rId9"/>
          <a:stretch>
            <a:fillRect/>
          </a:stretch>
        </p:blipFill>
        <p:spPr>
          <a:xfrm>
            <a:off x="3867150" y="2385695"/>
            <a:ext cx="1057275" cy="304800"/>
          </a:xfrm>
          <a:prstGeom prst="rect">
            <a:avLst/>
          </a:prstGeom>
        </p:spPr>
      </p:pic>
      <p:pic>
        <p:nvPicPr>
          <p:cNvPr id="5" name="图片 4"/>
          <p:cNvPicPr>
            <a:picLocks noChangeAspect="1"/>
          </p:cNvPicPr>
          <p:nvPr/>
        </p:nvPicPr>
        <p:blipFill>
          <a:blip r:embed="rId10"/>
          <a:stretch>
            <a:fillRect/>
          </a:stretch>
        </p:blipFill>
        <p:spPr>
          <a:xfrm>
            <a:off x="3202305" y="2754630"/>
            <a:ext cx="3314700" cy="600075"/>
          </a:xfrm>
          <a:prstGeom prst="rect">
            <a:avLst/>
          </a:prstGeom>
        </p:spPr>
      </p:pic>
      <p:pic>
        <p:nvPicPr>
          <p:cNvPr id="6" name="图片 5"/>
          <p:cNvPicPr>
            <a:picLocks noChangeAspect="1"/>
          </p:cNvPicPr>
          <p:nvPr/>
        </p:nvPicPr>
        <p:blipFill>
          <a:blip r:embed="rId11"/>
          <a:stretch>
            <a:fillRect/>
          </a:stretch>
        </p:blipFill>
        <p:spPr>
          <a:xfrm>
            <a:off x="2768600" y="3881755"/>
            <a:ext cx="2647950" cy="619125"/>
          </a:xfrm>
          <a:prstGeom prst="rect">
            <a:avLst/>
          </a:prstGeom>
        </p:spPr>
      </p:pic>
      <p:pic>
        <p:nvPicPr>
          <p:cNvPr id="9" name="图片 8"/>
          <p:cNvPicPr>
            <a:picLocks noChangeAspect="1"/>
          </p:cNvPicPr>
          <p:nvPr/>
        </p:nvPicPr>
        <p:blipFill>
          <a:blip r:embed="rId12"/>
          <a:stretch>
            <a:fillRect/>
          </a:stretch>
        </p:blipFill>
        <p:spPr>
          <a:xfrm>
            <a:off x="5958840" y="3672840"/>
            <a:ext cx="1221740" cy="63055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1000" fill="hold"/>
                                        <p:tgtEl>
                                          <p:spTgt spid="53"/>
                                        </p:tgtEl>
                                        <p:attrNameLst>
                                          <p:attrName>ppt_w</p:attrName>
                                        </p:attrNameLst>
                                      </p:cBhvr>
                                      <p:tavLst>
                                        <p:tav tm="0">
                                          <p:val>
                                            <p:fltVal val="0"/>
                                          </p:val>
                                        </p:tav>
                                        <p:tav tm="100000">
                                          <p:val>
                                            <p:strVal val="#ppt_w"/>
                                          </p:val>
                                        </p:tav>
                                      </p:tavLst>
                                    </p:anim>
                                    <p:anim calcmode="lin" valueType="num">
                                      <p:cBhvr>
                                        <p:cTn id="8" dur="1000" fill="hold"/>
                                        <p:tgtEl>
                                          <p:spTgt spid="53"/>
                                        </p:tgtEl>
                                        <p:attrNameLst>
                                          <p:attrName>ppt_h</p:attrName>
                                        </p:attrNameLst>
                                      </p:cBhvr>
                                      <p:tavLst>
                                        <p:tav tm="0">
                                          <p:val>
                                            <p:fltVal val="0"/>
                                          </p:val>
                                        </p:tav>
                                        <p:tav tm="100000">
                                          <p:val>
                                            <p:strVal val="#ppt_h"/>
                                          </p:val>
                                        </p:tav>
                                      </p:tavLst>
                                    </p:anim>
                                    <p:anim calcmode="lin" valueType="num">
                                      <p:cBhvr>
                                        <p:cTn id="9" dur="1000" fill="hold"/>
                                        <p:tgtEl>
                                          <p:spTgt spid="53"/>
                                        </p:tgtEl>
                                        <p:attrNameLst>
                                          <p:attrName>style.rotation</p:attrName>
                                        </p:attrNameLst>
                                      </p:cBhvr>
                                      <p:tavLst>
                                        <p:tav tm="0">
                                          <p:val>
                                            <p:fltVal val="90"/>
                                          </p:val>
                                        </p:tav>
                                        <p:tav tm="100000">
                                          <p:val>
                                            <p:fltVal val="0"/>
                                          </p:val>
                                        </p:tav>
                                      </p:tavLst>
                                    </p:anim>
                                    <p:animEffect transition="in" filter="fade">
                                      <p:cBhvr>
                                        <p:cTn id="10" dur="1000"/>
                                        <p:tgtEl>
                                          <p:spTgt spid="53"/>
                                        </p:tgtEl>
                                      </p:cBhvr>
                                    </p:animEffect>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fade">
                                      <p:cBhvr>
                                        <p:cTn id="14" dur="1000"/>
                                        <p:tgtEl>
                                          <p:spTgt spid="62"/>
                                        </p:tgtEl>
                                      </p:cBhvr>
                                    </p:animEffect>
                                    <p:anim calcmode="lin" valueType="num">
                                      <p:cBhvr>
                                        <p:cTn id="15" dur="1000" fill="hold"/>
                                        <p:tgtEl>
                                          <p:spTgt spid="62"/>
                                        </p:tgtEl>
                                        <p:attrNameLst>
                                          <p:attrName>ppt_x</p:attrName>
                                        </p:attrNameLst>
                                      </p:cBhvr>
                                      <p:tavLst>
                                        <p:tav tm="0">
                                          <p:val>
                                            <p:strVal val="#ppt_x"/>
                                          </p:val>
                                        </p:tav>
                                        <p:tav tm="100000">
                                          <p:val>
                                            <p:strVal val="#ppt_x"/>
                                          </p:val>
                                        </p:tav>
                                      </p:tavLst>
                                    </p:anim>
                                    <p:anim calcmode="lin" valueType="num">
                                      <p:cBhvr>
                                        <p:cTn id="16" dur="1000" fill="hold"/>
                                        <p:tgtEl>
                                          <p:spTgt spid="62"/>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0-#ppt_w/2"/>
                                          </p:val>
                                        </p:tav>
                                        <p:tav tm="100000">
                                          <p:val>
                                            <p:strVal val="#ppt_x"/>
                                          </p:val>
                                        </p:tav>
                                      </p:tavLst>
                                    </p:anim>
                                    <p:anim calcmode="lin" valueType="num">
                                      <p:cBhvr additive="base">
                                        <p:cTn id="21" dur="500" fill="hold"/>
                                        <p:tgtEl>
                                          <p:spTgt spid="68"/>
                                        </p:tgtEl>
                                        <p:attrNameLst>
                                          <p:attrName>ppt_y</p:attrName>
                                        </p:attrNameLst>
                                      </p:cBhvr>
                                      <p:tavLst>
                                        <p:tav tm="0">
                                          <p:val>
                                            <p:strVal val="#ppt_y"/>
                                          </p:val>
                                        </p:tav>
                                        <p:tav tm="100000">
                                          <p:val>
                                            <p:strVal val="#ppt_y"/>
                                          </p:val>
                                        </p:tav>
                                      </p:tavLst>
                                    </p:anim>
                                  </p:childTnLst>
                                </p:cTn>
                              </p:par>
                            </p:childTnLst>
                          </p:cTn>
                        </p:par>
                        <p:par>
                          <p:cTn id="22" fill="hold">
                            <p:stCondLst>
                              <p:cond delay="2500"/>
                            </p:stCondLst>
                            <p:childTnLst>
                              <p:par>
                                <p:cTn id="23" presetID="14" presetClass="entr" presetSubtype="10"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449"/>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3" name="组合 52"/>
          <p:cNvGrpSpPr/>
          <p:nvPr/>
        </p:nvGrpSpPr>
        <p:grpSpPr>
          <a:xfrm>
            <a:off x="-1130431" y="-1192882"/>
            <a:ext cx="2446656" cy="2446656"/>
            <a:chOff x="2733676" y="-3284219"/>
            <a:chExt cx="6772274" cy="6772274"/>
          </a:xfrm>
        </p:grpSpPr>
        <p:pic>
          <p:nvPicPr>
            <p:cNvPr id="54" name="图片 53"/>
            <p:cNvPicPr>
              <a:picLocks noChangeAspect="1"/>
            </p:cNvPicPr>
            <p:nvPr/>
          </p:nvPicPr>
          <p:blipFill>
            <a:blip r:embed="rId1" cstate="screen"/>
            <a:stretch>
              <a:fillRect/>
            </a:stretch>
          </p:blipFill>
          <p:spPr>
            <a:xfrm>
              <a:off x="2733676" y="-3284219"/>
              <a:ext cx="6772274" cy="6772274"/>
            </a:xfrm>
            <a:prstGeom prst="rect">
              <a:avLst/>
            </a:prstGeom>
          </p:spPr>
        </p:pic>
        <p:pic>
          <p:nvPicPr>
            <p:cNvPr id="55" name="图片 54"/>
            <p:cNvPicPr>
              <a:picLocks noChangeAspect="1"/>
            </p:cNvPicPr>
            <p:nvPr/>
          </p:nvPicPr>
          <p:blipFill>
            <a:blip r:embed="rId2" cstate="screen"/>
            <a:stretch>
              <a:fillRect/>
            </a:stretch>
          </p:blipFill>
          <p:spPr>
            <a:xfrm>
              <a:off x="5118658" y="-1521678"/>
              <a:ext cx="2392833" cy="2392833"/>
            </a:xfrm>
            <a:prstGeom prst="rect">
              <a:avLst/>
            </a:prstGeom>
          </p:spPr>
        </p:pic>
        <p:pic>
          <p:nvPicPr>
            <p:cNvPr id="56" name="图片 55"/>
            <p:cNvPicPr>
              <a:picLocks noChangeAspect="1"/>
            </p:cNvPicPr>
            <p:nvPr/>
          </p:nvPicPr>
          <p:blipFill>
            <a:blip r:embed="rId3" cstate="screen"/>
            <a:stretch>
              <a:fillRect/>
            </a:stretch>
          </p:blipFill>
          <p:spPr>
            <a:xfrm>
              <a:off x="6765568" y="1807689"/>
              <a:ext cx="745923" cy="799754"/>
            </a:xfrm>
            <a:prstGeom prst="rect">
              <a:avLst/>
            </a:prstGeom>
          </p:spPr>
        </p:pic>
        <p:pic>
          <p:nvPicPr>
            <p:cNvPr id="57" name="图片 56"/>
            <p:cNvPicPr>
              <a:picLocks noChangeAspect="1"/>
            </p:cNvPicPr>
            <p:nvPr/>
          </p:nvPicPr>
          <p:blipFill>
            <a:blip r:embed="rId4" cstate="screen"/>
            <a:stretch>
              <a:fillRect/>
            </a:stretch>
          </p:blipFill>
          <p:spPr>
            <a:xfrm>
              <a:off x="3770138" y="-276381"/>
              <a:ext cx="952499" cy="952499"/>
            </a:xfrm>
            <a:prstGeom prst="rect">
              <a:avLst/>
            </a:prstGeom>
          </p:spPr>
        </p:pic>
        <p:pic>
          <p:nvPicPr>
            <p:cNvPr id="58" name="图片 57"/>
            <p:cNvPicPr>
              <a:picLocks noChangeAspect="1"/>
            </p:cNvPicPr>
            <p:nvPr/>
          </p:nvPicPr>
          <p:blipFill>
            <a:blip r:embed="rId5" cstate="screen"/>
            <a:stretch>
              <a:fillRect/>
            </a:stretch>
          </p:blipFill>
          <p:spPr>
            <a:xfrm>
              <a:off x="8794394" y="433062"/>
              <a:ext cx="315535" cy="338306"/>
            </a:xfrm>
            <a:prstGeom prst="rect">
              <a:avLst/>
            </a:prstGeom>
          </p:spPr>
        </p:pic>
        <p:pic>
          <p:nvPicPr>
            <p:cNvPr id="59" name="图片 58"/>
            <p:cNvPicPr>
              <a:picLocks noChangeAspect="1"/>
            </p:cNvPicPr>
            <p:nvPr/>
          </p:nvPicPr>
          <p:blipFill>
            <a:blip r:embed="rId6" cstate="screen"/>
            <a:stretch>
              <a:fillRect/>
            </a:stretch>
          </p:blipFill>
          <p:spPr>
            <a:xfrm>
              <a:off x="6589381" y="-1628931"/>
              <a:ext cx="847881" cy="847881"/>
            </a:xfrm>
            <a:prstGeom prst="rect">
              <a:avLst/>
            </a:prstGeom>
          </p:spPr>
        </p:pic>
        <p:pic>
          <p:nvPicPr>
            <p:cNvPr id="60" name="图片 59"/>
            <p:cNvPicPr>
              <a:picLocks noChangeAspect="1"/>
            </p:cNvPicPr>
            <p:nvPr/>
          </p:nvPicPr>
          <p:blipFill>
            <a:blip r:embed="rId7" cstate="screen"/>
            <a:stretch>
              <a:fillRect/>
            </a:stretch>
          </p:blipFill>
          <p:spPr>
            <a:xfrm>
              <a:off x="5306478" y="-2034187"/>
              <a:ext cx="478013" cy="512509"/>
            </a:xfrm>
            <a:prstGeom prst="rect">
              <a:avLst/>
            </a:prstGeom>
          </p:spPr>
        </p:pic>
        <p:pic>
          <p:nvPicPr>
            <p:cNvPr id="61" name="图片 60"/>
            <p:cNvPicPr>
              <a:picLocks noChangeAspect="1"/>
            </p:cNvPicPr>
            <p:nvPr/>
          </p:nvPicPr>
          <p:blipFill>
            <a:blip r:embed="rId8" cstate="screen"/>
            <a:stretch>
              <a:fillRect/>
            </a:stretch>
          </p:blipFill>
          <p:spPr>
            <a:xfrm>
              <a:off x="8108868" y="-733425"/>
              <a:ext cx="266568" cy="266568"/>
            </a:xfrm>
            <a:prstGeom prst="rect">
              <a:avLst/>
            </a:prstGeom>
          </p:spPr>
        </p:pic>
      </p:grpSp>
      <p:sp>
        <p:nvSpPr>
          <p:cNvPr id="62" name="文本框 61"/>
          <p:cNvSpPr txBox="1"/>
          <p:nvPr/>
        </p:nvSpPr>
        <p:spPr>
          <a:xfrm>
            <a:off x="1316355" y="344805"/>
            <a:ext cx="6158865" cy="645160"/>
          </a:xfrm>
          <a:prstGeom prst="rect">
            <a:avLst/>
          </a:prstGeom>
          <a:noFill/>
        </p:spPr>
        <p:txBody>
          <a:bodyPr wrap="square" rtlCol="0">
            <a:spAutoFit/>
          </a:bodyPr>
          <a:lstStyle/>
          <a:p>
            <a:r>
              <a:rPr lang="en-US" altLang="zh-CN" sz="3600" b="1" spc="300" dirty="0">
                <a:solidFill>
                  <a:srgbClr val="000000">
                    <a:lumMod val="85000"/>
                    <a:lumOff val="15000"/>
                  </a:srgbClr>
                </a:solidFill>
                <a:uFillTx/>
                <a:latin typeface="Arial" panose="020B0604020202020204" pitchFamily="34" charset="0"/>
                <a:ea typeface="微软雅黑" panose="020B0503020204020204" charset="-122"/>
                <a:cs typeface="+mn-ea"/>
                <a:sym typeface="+mn-ea"/>
              </a:rPr>
              <a:t>6. </a:t>
            </a:r>
            <a:r>
              <a:rPr lang="zh-CN" altLang="en-US" sz="3600" b="1" spc="300" dirty="0">
                <a:solidFill>
                  <a:srgbClr val="000000">
                    <a:lumMod val="85000"/>
                    <a:lumOff val="15000"/>
                  </a:srgbClr>
                </a:solidFill>
                <a:uFillTx/>
                <a:latin typeface="Arial" panose="020B0604020202020204" pitchFamily="34" charset="0"/>
                <a:ea typeface="微软雅黑" panose="020B0503020204020204" charset="-122"/>
                <a:cs typeface="+mn-ea"/>
                <a:sym typeface="+mn-ea"/>
              </a:rPr>
              <a:t>其他内容</a:t>
            </a:r>
            <a:endParaRPr lang="zh-CN" altLang="en-US" sz="3000" dirty="0">
              <a:solidFill>
                <a:srgbClr val="323037"/>
              </a:solidFill>
              <a:cs typeface="+mn-ea"/>
              <a:sym typeface="+mn-lt"/>
            </a:endParaRPr>
          </a:p>
        </p:txBody>
      </p:sp>
      <p:grpSp>
        <p:nvGrpSpPr>
          <p:cNvPr id="68" name="Group 27"/>
          <p:cNvGrpSpPr/>
          <p:nvPr/>
        </p:nvGrpSpPr>
        <p:grpSpPr>
          <a:xfrm>
            <a:off x="5239023" y="3418160"/>
            <a:ext cx="643266" cy="718292"/>
            <a:chOff x="5175621" y="3503554"/>
            <a:chExt cx="714687" cy="798043"/>
          </a:xfrm>
        </p:grpSpPr>
        <p:sp>
          <p:nvSpPr>
            <p:cNvPr id="69" name="Freeform 5"/>
            <p:cNvSpPr/>
            <p:nvPr/>
          </p:nvSpPr>
          <p:spPr bwMode="auto">
            <a:xfrm>
              <a:off x="5175621" y="3503554"/>
              <a:ext cx="714687" cy="798043"/>
            </a:xfrm>
            <a:custGeom>
              <a:avLst/>
              <a:gdLst>
                <a:gd name="T0" fmla="*/ 500 w 540"/>
                <a:gd name="T1" fmla="*/ 235 h 604"/>
                <a:gd name="T2" fmla="*/ 120 w 540"/>
                <a:gd name="T3" fmla="*/ 15 h 604"/>
                <a:gd name="T4" fmla="*/ 40 w 540"/>
                <a:gd name="T5" fmla="*/ 15 h 604"/>
                <a:gd name="T6" fmla="*/ 0 w 540"/>
                <a:gd name="T7" fmla="*/ 84 h 604"/>
                <a:gd name="T8" fmla="*/ 0 w 540"/>
                <a:gd name="T9" fmla="*/ 524 h 604"/>
                <a:gd name="T10" fmla="*/ 40 w 540"/>
                <a:gd name="T11" fmla="*/ 593 h 604"/>
                <a:gd name="T12" fmla="*/ 80 w 540"/>
                <a:gd name="T13" fmla="*/ 604 h 604"/>
                <a:gd name="T14" fmla="*/ 120 w 540"/>
                <a:gd name="T15" fmla="*/ 593 h 604"/>
                <a:gd name="T16" fmla="*/ 500 w 540"/>
                <a:gd name="T17" fmla="*/ 373 h 604"/>
                <a:gd name="T18" fmla="*/ 540 w 540"/>
                <a:gd name="T19" fmla="*/ 304 h 604"/>
                <a:gd name="T20" fmla="*/ 500 w 540"/>
                <a:gd name="T21" fmla="*/ 235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0" h="604">
                  <a:moveTo>
                    <a:pt x="500" y="235"/>
                  </a:moveTo>
                  <a:cubicBezTo>
                    <a:pt x="120" y="15"/>
                    <a:pt x="120" y="15"/>
                    <a:pt x="120" y="15"/>
                  </a:cubicBezTo>
                  <a:cubicBezTo>
                    <a:pt x="95" y="0"/>
                    <a:pt x="65" y="0"/>
                    <a:pt x="40" y="15"/>
                  </a:cubicBezTo>
                  <a:cubicBezTo>
                    <a:pt x="15" y="29"/>
                    <a:pt x="0" y="55"/>
                    <a:pt x="0" y="84"/>
                  </a:cubicBezTo>
                  <a:cubicBezTo>
                    <a:pt x="0" y="524"/>
                    <a:pt x="0" y="524"/>
                    <a:pt x="0" y="524"/>
                  </a:cubicBezTo>
                  <a:cubicBezTo>
                    <a:pt x="0" y="553"/>
                    <a:pt x="15" y="579"/>
                    <a:pt x="40" y="593"/>
                  </a:cubicBezTo>
                  <a:cubicBezTo>
                    <a:pt x="52" y="600"/>
                    <a:pt x="66" y="604"/>
                    <a:pt x="80" y="604"/>
                  </a:cubicBezTo>
                  <a:cubicBezTo>
                    <a:pt x="94" y="604"/>
                    <a:pt x="108" y="600"/>
                    <a:pt x="120" y="593"/>
                  </a:cubicBezTo>
                  <a:cubicBezTo>
                    <a:pt x="500" y="373"/>
                    <a:pt x="500" y="373"/>
                    <a:pt x="500" y="373"/>
                  </a:cubicBezTo>
                  <a:cubicBezTo>
                    <a:pt x="525" y="359"/>
                    <a:pt x="540" y="333"/>
                    <a:pt x="540" y="304"/>
                  </a:cubicBezTo>
                  <a:cubicBezTo>
                    <a:pt x="540" y="275"/>
                    <a:pt x="525" y="249"/>
                    <a:pt x="500" y="235"/>
                  </a:cubicBezTo>
                  <a:close/>
                </a:path>
              </a:pathLst>
            </a:custGeom>
            <a:solidFill>
              <a:schemeClr val="bg1"/>
            </a:solidFill>
            <a:ln w="22225">
              <a:solidFill>
                <a:srgbClr val="5E368F"/>
              </a:solidFill>
            </a:ln>
            <a:effectLst>
              <a:outerShdw blurRad="406400" dist="38100" dir="5400000" algn="t" rotWithShape="0">
                <a:schemeClr val="accent1">
                  <a:lumMod val="60000"/>
                  <a:lumOff val="40000"/>
                  <a:alpha val="70000"/>
                </a:scheme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70" name="Freeform 19"/>
            <p:cNvSpPr>
              <a:spLocks noEditPoints="1"/>
            </p:cNvSpPr>
            <p:nvPr/>
          </p:nvSpPr>
          <p:spPr bwMode="auto">
            <a:xfrm>
              <a:off x="5301643" y="3786688"/>
              <a:ext cx="317500" cy="231775"/>
            </a:xfrm>
            <a:custGeom>
              <a:avLst/>
              <a:gdLst>
                <a:gd name="T0" fmla="*/ 200 w 220"/>
                <a:gd name="T1" fmla="*/ 0 h 160"/>
                <a:gd name="T2" fmla="*/ 180 w 220"/>
                <a:gd name="T3" fmla="*/ 20 h 160"/>
                <a:gd name="T4" fmla="*/ 188 w 220"/>
                <a:gd name="T5" fmla="*/ 36 h 160"/>
                <a:gd name="T6" fmla="*/ 184 w 220"/>
                <a:gd name="T7" fmla="*/ 34 h 160"/>
                <a:gd name="T8" fmla="*/ 136 w 220"/>
                <a:gd name="T9" fmla="*/ 124 h 160"/>
                <a:gd name="T10" fmla="*/ 124 w 220"/>
                <a:gd name="T11" fmla="*/ 120 h 160"/>
                <a:gd name="T12" fmla="*/ 113 w 220"/>
                <a:gd name="T13" fmla="*/ 123 h 160"/>
                <a:gd name="T14" fmla="*/ 76 w 220"/>
                <a:gd name="T15" fmla="*/ 71 h 160"/>
                <a:gd name="T16" fmla="*/ 80 w 220"/>
                <a:gd name="T17" fmla="*/ 60 h 160"/>
                <a:gd name="T18" fmla="*/ 60 w 220"/>
                <a:gd name="T19" fmla="*/ 40 h 160"/>
                <a:gd name="T20" fmla="*/ 40 w 220"/>
                <a:gd name="T21" fmla="*/ 60 h 160"/>
                <a:gd name="T22" fmla="*/ 43 w 220"/>
                <a:gd name="T23" fmla="*/ 71 h 160"/>
                <a:gd name="T24" fmla="*/ 28 w 220"/>
                <a:gd name="T25" fmla="*/ 90 h 160"/>
                <a:gd name="T26" fmla="*/ 20 w 220"/>
                <a:gd name="T27" fmla="*/ 88 h 160"/>
                <a:gd name="T28" fmla="*/ 0 w 220"/>
                <a:gd name="T29" fmla="*/ 108 h 160"/>
                <a:gd name="T30" fmla="*/ 20 w 220"/>
                <a:gd name="T31" fmla="*/ 128 h 160"/>
                <a:gd name="T32" fmla="*/ 40 w 220"/>
                <a:gd name="T33" fmla="*/ 108 h 160"/>
                <a:gd name="T34" fmla="*/ 35 w 220"/>
                <a:gd name="T35" fmla="*/ 94 h 160"/>
                <a:gd name="T36" fmla="*/ 49 w 220"/>
                <a:gd name="T37" fmla="*/ 77 h 160"/>
                <a:gd name="T38" fmla="*/ 60 w 220"/>
                <a:gd name="T39" fmla="*/ 80 h 160"/>
                <a:gd name="T40" fmla="*/ 71 w 220"/>
                <a:gd name="T41" fmla="*/ 77 h 160"/>
                <a:gd name="T42" fmla="*/ 108 w 220"/>
                <a:gd name="T43" fmla="*/ 129 h 160"/>
                <a:gd name="T44" fmla="*/ 104 w 220"/>
                <a:gd name="T45" fmla="*/ 140 h 160"/>
                <a:gd name="T46" fmla="*/ 124 w 220"/>
                <a:gd name="T47" fmla="*/ 160 h 160"/>
                <a:gd name="T48" fmla="*/ 144 w 220"/>
                <a:gd name="T49" fmla="*/ 140 h 160"/>
                <a:gd name="T50" fmla="*/ 141 w 220"/>
                <a:gd name="T51" fmla="*/ 130 h 160"/>
                <a:gd name="T52" fmla="*/ 191 w 220"/>
                <a:gd name="T53" fmla="*/ 38 h 160"/>
                <a:gd name="T54" fmla="*/ 200 w 220"/>
                <a:gd name="T55" fmla="*/ 40 h 160"/>
                <a:gd name="T56" fmla="*/ 220 w 220"/>
                <a:gd name="T57" fmla="*/ 20 h 160"/>
                <a:gd name="T58" fmla="*/ 200 w 220"/>
                <a:gd name="T59" fmla="*/ 0 h 160"/>
                <a:gd name="T60" fmla="*/ 20 w 220"/>
                <a:gd name="T61" fmla="*/ 120 h 160"/>
                <a:gd name="T62" fmla="*/ 8 w 220"/>
                <a:gd name="T63" fmla="*/ 108 h 160"/>
                <a:gd name="T64" fmla="*/ 20 w 220"/>
                <a:gd name="T65" fmla="*/ 96 h 160"/>
                <a:gd name="T66" fmla="*/ 32 w 220"/>
                <a:gd name="T67" fmla="*/ 108 h 160"/>
                <a:gd name="T68" fmla="*/ 20 w 220"/>
                <a:gd name="T69" fmla="*/ 120 h 160"/>
                <a:gd name="T70" fmla="*/ 60 w 220"/>
                <a:gd name="T71" fmla="*/ 72 h 160"/>
                <a:gd name="T72" fmla="*/ 48 w 220"/>
                <a:gd name="T73" fmla="*/ 60 h 160"/>
                <a:gd name="T74" fmla="*/ 60 w 220"/>
                <a:gd name="T75" fmla="*/ 48 h 160"/>
                <a:gd name="T76" fmla="*/ 72 w 220"/>
                <a:gd name="T77" fmla="*/ 60 h 160"/>
                <a:gd name="T78" fmla="*/ 60 w 220"/>
                <a:gd name="T79" fmla="*/ 72 h 160"/>
                <a:gd name="T80" fmla="*/ 124 w 220"/>
                <a:gd name="T81" fmla="*/ 152 h 160"/>
                <a:gd name="T82" fmla="*/ 112 w 220"/>
                <a:gd name="T83" fmla="*/ 140 h 160"/>
                <a:gd name="T84" fmla="*/ 124 w 220"/>
                <a:gd name="T85" fmla="*/ 128 h 160"/>
                <a:gd name="T86" fmla="*/ 136 w 220"/>
                <a:gd name="T87" fmla="*/ 140 h 160"/>
                <a:gd name="T88" fmla="*/ 124 w 220"/>
                <a:gd name="T89" fmla="*/ 152 h 160"/>
                <a:gd name="T90" fmla="*/ 200 w 220"/>
                <a:gd name="T91" fmla="*/ 32 h 160"/>
                <a:gd name="T92" fmla="*/ 188 w 220"/>
                <a:gd name="T93" fmla="*/ 20 h 160"/>
                <a:gd name="T94" fmla="*/ 200 w 220"/>
                <a:gd name="T95" fmla="*/ 8 h 160"/>
                <a:gd name="T96" fmla="*/ 212 w 220"/>
                <a:gd name="T97" fmla="*/ 20 h 160"/>
                <a:gd name="T98" fmla="*/ 200 w 220"/>
                <a:gd name="T99" fmla="*/ 3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0" h="160">
                  <a:moveTo>
                    <a:pt x="200" y="0"/>
                  </a:moveTo>
                  <a:cubicBezTo>
                    <a:pt x="189" y="0"/>
                    <a:pt x="180" y="9"/>
                    <a:pt x="180" y="20"/>
                  </a:cubicBezTo>
                  <a:cubicBezTo>
                    <a:pt x="180" y="27"/>
                    <a:pt x="183" y="33"/>
                    <a:pt x="188" y="36"/>
                  </a:cubicBezTo>
                  <a:cubicBezTo>
                    <a:pt x="184" y="34"/>
                    <a:pt x="184" y="34"/>
                    <a:pt x="184" y="34"/>
                  </a:cubicBezTo>
                  <a:cubicBezTo>
                    <a:pt x="136" y="124"/>
                    <a:pt x="136" y="124"/>
                    <a:pt x="136" y="124"/>
                  </a:cubicBezTo>
                  <a:cubicBezTo>
                    <a:pt x="132" y="122"/>
                    <a:pt x="128" y="120"/>
                    <a:pt x="124" y="120"/>
                  </a:cubicBezTo>
                  <a:cubicBezTo>
                    <a:pt x="120" y="120"/>
                    <a:pt x="116" y="121"/>
                    <a:pt x="113" y="123"/>
                  </a:cubicBezTo>
                  <a:cubicBezTo>
                    <a:pt x="76" y="71"/>
                    <a:pt x="76" y="71"/>
                    <a:pt x="76" y="71"/>
                  </a:cubicBezTo>
                  <a:cubicBezTo>
                    <a:pt x="79" y="68"/>
                    <a:pt x="80" y="64"/>
                    <a:pt x="80" y="60"/>
                  </a:cubicBezTo>
                  <a:cubicBezTo>
                    <a:pt x="80" y="49"/>
                    <a:pt x="71" y="40"/>
                    <a:pt x="60" y="40"/>
                  </a:cubicBezTo>
                  <a:cubicBezTo>
                    <a:pt x="49" y="40"/>
                    <a:pt x="40" y="49"/>
                    <a:pt x="40" y="60"/>
                  </a:cubicBezTo>
                  <a:cubicBezTo>
                    <a:pt x="40" y="64"/>
                    <a:pt x="41" y="68"/>
                    <a:pt x="43" y="71"/>
                  </a:cubicBezTo>
                  <a:cubicBezTo>
                    <a:pt x="28" y="90"/>
                    <a:pt x="28" y="90"/>
                    <a:pt x="28" y="90"/>
                  </a:cubicBezTo>
                  <a:cubicBezTo>
                    <a:pt x="26" y="89"/>
                    <a:pt x="23" y="88"/>
                    <a:pt x="20" y="88"/>
                  </a:cubicBezTo>
                  <a:cubicBezTo>
                    <a:pt x="9" y="88"/>
                    <a:pt x="0" y="97"/>
                    <a:pt x="0" y="108"/>
                  </a:cubicBezTo>
                  <a:cubicBezTo>
                    <a:pt x="0" y="119"/>
                    <a:pt x="9" y="128"/>
                    <a:pt x="20" y="128"/>
                  </a:cubicBezTo>
                  <a:cubicBezTo>
                    <a:pt x="31" y="128"/>
                    <a:pt x="40" y="119"/>
                    <a:pt x="40" y="108"/>
                  </a:cubicBezTo>
                  <a:cubicBezTo>
                    <a:pt x="40" y="103"/>
                    <a:pt x="38" y="98"/>
                    <a:pt x="35" y="94"/>
                  </a:cubicBezTo>
                  <a:cubicBezTo>
                    <a:pt x="49" y="77"/>
                    <a:pt x="49" y="77"/>
                    <a:pt x="49" y="77"/>
                  </a:cubicBezTo>
                  <a:cubicBezTo>
                    <a:pt x="52" y="79"/>
                    <a:pt x="56" y="80"/>
                    <a:pt x="60" y="80"/>
                  </a:cubicBezTo>
                  <a:cubicBezTo>
                    <a:pt x="64" y="80"/>
                    <a:pt x="68" y="79"/>
                    <a:pt x="71" y="77"/>
                  </a:cubicBezTo>
                  <a:cubicBezTo>
                    <a:pt x="108" y="129"/>
                    <a:pt x="108" y="129"/>
                    <a:pt x="108" y="129"/>
                  </a:cubicBezTo>
                  <a:cubicBezTo>
                    <a:pt x="105" y="132"/>
                    <a:pt x="104" y="136"/>
                    <a:pt x="104" y="140"/>
                  </a:cubicBezTo>
                  <a:cubicBezTo>
                    <a:pt x="104" y="151"/>
                    <a:pt x="113" y="160"/>
                    <a:pt x="124" y="160"/>
                  </a:cubicBezTo>
                  <a:cubicBezTo>
                    <a:pt x="135" y="160"/>
                    <a:pt x="144" y="151"/>
                    <a:pt x="144" y="140"/>
                  </a:cubicBezTo>
                  <a:cubicBezTo>
                    <a:pt x="144" y="136"/>
                    <a:pt x="143" y="133"/>
                    <a:pt x="141" y="130"/>
                  </a:cubicBezTo>
                  <a:cubicBezTo>
                    <a:pt x="191" y="38"/>
                    <a:pt x="191" y="38"/>
                    <a:pt x="191" y="38"/>
                  </a:cubicBezTo>
                  <a:cubicBezTo>
                    <a:pt x="194" y="39"/>
                    <a:pt x="197" y="40"/>
                    <a:pt x="200" y="40"/>
                  </a:cubicBezTo>
                  <a:cubicBezTo>
                    <a:pt x="211" y="40"/>
                    <a:pt x="220" y="31"/>
                    <a:pt x="220" y="20"/>
                  </a:cubicBezTo>
                  <a:cubicBezTo>
                    <a:pt x="220" y="9"/>
                    <a:pt x="211" y="0"/>
                    <a:pt x="200" y="0"/>
                  </a:cubicBezTo>
                  <a:close/>
                  <a:moveTo>
                    <a:pt x="20" y="120"/>
                  </a:moveTo>
                  <a:cubicBezTo>
                    <a:pt x="13" y="120"/>
                    <a:pt x="8" y="115"/>
                    <a:pt x="8" y="108"/>
                  </a:cubicBezTo>
                  <a:cubicBezTo>
                    <a:pt x="8" y="101"/>
                    <a:pt x="13" y="96"/>
                    <a:pt x="20" y="96"/>
                  </a:cubicBezTo>
                  <a:cubicBezTo>
                    <a:pt x="27" y="96"/>
                    <a:pt x="32" y="101"/>
                    <a:pt x="32" y="108"/>
                  </a:cubicBezTo>
                  <a:cubicBezTo>
                    <a:pt x="32" y="115"/>
                    <a:pt x="27" y="120"/>
                    <a:pt x="20" y="120"/>
                  </a:cubicBezTo>
                  <a:close/>
                  <a:moveTo>
                    <a:pt x="60" y="72"/>
                  </a:moveTo>
                  <a:cubicBezTo>
                    <a:pt x="53" y="72"/>
                    <a:pt x="48" y="67"/>
                    <a:pt x="48" y="60"/>
                  </a:cubicBezTo>
                  <a:cubicBezTo>
                    <a:pt x="48" y="53"/>
                    <a:pt x="53" y="48"/>
                    <a:pt x="60" y="48"/>
                  </a:cubicBezTo>
                  <a:cubicBezTo>
                    <a:pt x="67" y="48"/>
                    <a:pt x="72" y="53"/>
                    <a:pt x="72" y="60"/>
                  </a:cubicBezTo>
                  <a:cubicBezTo>
                    <a:pt x="72" y="67"/>
                    <a:pt x="67" y="72"/>
                    <a:pt x="60" y="72"/>
                  </a:cubicBezTo>
                  <a:close/>
                  <a:moveTo>
                    <a:pt x="124" y="152"/>
                  </a:moveTo>
                  <a:cubicBezTo>
                    <a:pt x="117" y="152"/>
                    <a:pt x="112" y="147"/>
                    <a:pt x="112" y="140"/>
                  </a:cubicBezTo>
                  <a:cubicBezTo>
                    <a:pt x="112" y="133"/>
                    <a:pt x="117" y="128"/>
                    <a:pt x="124" y="128"/>
                  </a:cubicBezTo>
                  <a:cubicBezTo>
                    <a:pt x="131" y="128"/>
                    <a:pt x="136" y="133"/>
                    <a:pt x="136" y="140"/>
                  </a:cubicBezTo>
                  <a:cubicBezTo>
                    <a:pt x="136" y="147"/>
                    <a:pt x="131" y="152"/>
                    <a:pt x="124" y="152"/>
                  </a:cubicBezTo>
                  <a:close/>
                  <a:moveTo>
                    <a:pt x="200" y="32"/>
                  </a:moveTo>
                  <a:cubicBezTo>
                    <a:pt x="193" y="32"/>
                    <a:pt x="188" y="27"/>
                    <a:pt x="188" y="20"/>
                  </a:cubicBezTo>
                  <a:cubicBezTo>
                    <a:pt x="188" y="13"/>
                    <a:pt x="193" y="8"/>
                    <a:pt x="200" y="8"/>
                  </a:cubicBezTo>
                  <a:cubicBezTo>
                    <a:pt x="207" y="8"/>
                    <a:pt x="212" y="13"/>
                    <a:pt x="212" y="20"/>
                  </a:cubicBezTo>
                  <a:cubicBezTo>
                    <a:pt x="212" y="27"/>
                    <a:pt x="207" y="32"/>
                    <a:pt x="200" y="32"/>
                  </a:cubicBezTo>
                  <a:close/>
                </a:path>
              </a:pathLst>
            </a:custGeom>
            <a:solidFill>
              <a:schemeClr val="tx2">
                <a:lumMod val="5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grpSp>
      <p:grpSp>
        <p:nvGrpSpPr>
          <p:cNvPr id="2" name="组合 1"/>
          <p:cNvGrpSpPr/>
          <p:nvPr/>
        </p:nvGrpSpPr>
        <p:grpSpPr>
          <a:xfrm>
            <a:off x="744220" y="1369060"/>
            <a:ext cx="10267315" cy="4816475"/>
            <a:chOff x="5555141" y="1810620"/>
            <a:chExt cx="5116284" cy="3933371"/>
          </a:xfrm>
        </p:grpSpPr>
        <p:sp>
          <p:nvSpPr>
            <p:cNvPr id="65" name="Rectangle: Rounded Corners 2"/>
            <p:cNvSpPr/>
            <p:nvPr/>
          </p:nvSpPr>
          <p:spPr>
            <a:xfrm>
              <a:off x="5555141" y="1810620"/>
              <a:ext cx="5116284" cy="3933371"/>
            </a:xfrm>
            <a:prstGeom prst="roundRect">
              <a:avLst>
                <a:gd name="adj" fmla="val 1368"/>
              </a:avLst>
            </a:prstGeom>
            <a:solidFill>
              <a:schemeClr val="bg1"/>
            </a:solidFill>
            <a:ln>
              <a:noFill/>
            </a:ln>
            <a:effectLst>
              <a:outerShdw blurRad="635000" dist="63500" dir="5400000" algn="t" rotWithShape="0">
                <a:schemeClr val="accent1">
                  <a:lumMod val="50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72" name="TextBox 29"/>
            <p:cNvSpPr txBox="1"/>
            <p:nvPr/>
          </p:nvSpPr>
          <p:spPr>
            <a:xfrm>
              <a:off x="5665484" y="1810875"/>
              <a:ext cx="4280724" cy="828679"/>
            </a:xfrm>
            <a:prstGeom prst="rect">
              <a:avLst/>
            </a:prstGeom>
            <a:noFill/>
          </p:spPr>
          <p:txBody>
            <a:bodyPr wrap="square" rtlCol="0">
              <a:spAutoFit/>
            </a:bodyPr>
            <a:lstStyle/>
            <a:p>
              <a:pPr>
                <a:lnSpc>
                  <a:spcPts val="2000"/>
                </a:lnSpc>
              </a:pPr>
              <a:endParaRPr lang="zh-CN" altLang="en-US"/>
            </a:p>
            <a:p>
              <a:pPr>
                <a:lnSpc>
                  <a:spcPts val="2000"/>
                </a:lnSpc>
              </a:pPr>
              <a:endParaRPr lang="zh-CN" altLang="en-US"/>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p:txBody>
        </p:sp>
      </p:grpSp>
      <p:pic>
        <p:nvPicPr>
          <p:cNvPr id="7" name="图片 6"/>
          <p:cNvPicPr>
            <a:picLocks noChangeAspect="1"/>
          </p:cNvPicPr>
          <p:nvPr/>
        </p:nvPicPr>
        <p:blipFill>
          <a:blip r:embed="rId9"/>
          <a:stretch>
            <a:fillRect/>
          </a:stretch>
        </p:blipFill>
        <p:spPr>
          <a:xfrm>
            <a:off x="2334895" y="1447165"/>
            <a:ext cx="6837680" cy="473900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1000" fill="hold"/>
                                        <p:tgtEl>
                                          <p:spTgt spid="53"/>
                                        </p:tgtEl>
                                        <p:attrNameLst>
                                          <p:attrName>ppt_w</p:attrName>
                                        </p:attrNameLst>
                                      </p:cBhvr>
                                      <p:tavLst>
                                        <p:tav tm="0">
                                          <p:val>
                                            <p:fltVal val="0"/>
                                          </p:val>
                                        </p:tav>
                                        <p:tav tm="100000">
                                          <p:val>
                                            <p:strVal val="#ppt_w"/>
                                          </p:val>
                                        </p:tav>
                                      </p:tavLst>
                                    </p:anim>
                                    <p:anim calcmode="lin" valueType="num">
                                      <p:cBhvr>
                                        <p:cTn id="8" dur="1000" fill="hold"/>
                                        <p:tgtEl>
                                          <p:spTgt spid="53"/>
                                        </p:tgtEl>
                                        <p:attrNameLst>
                                          <p:attrName>ppt_h</p:attrName>
                                        </p:attrNameLst>
                                      </p:cBhvr>
                                      <p:tavLst>
                                        <p:tav tm="0">
                                          <p:val>
                                            <p:fltVal val="0"/>
                                          </p:val>
                                        </p:tav>
                                        <p:tav tm="100000">
                                          <p:val>
                                            <p:strVal val="#ppt_h"/>
                                          </p:val>
                                        </p:tav>
                                      </p:tavLst>
                                    </p:anim>
                                    <p:anim calcmode="lin" valueType="num">
                                      <p:cBhvr>
                                        <p:cTn id="9" dur="1000" fill="hold"/>
                                        <p:tgtEl>
                                          <p:spTgt spid="53"/>
                                        </p:tgtEl>
                                        <p:attrNameLst>
                                          <p:attrName>style.rotation</p:attrName>
                                        </p:attrNameLst>
                                      </p:cBhvr>
                                      <p:tavLst>
                                        <p:tav tm="0">
                                          <p:val>
                                            <p:fltVal val="90"/>
                                          </p:val>
                                        </p:tav>
                                        <p:tav tm="100000">
                                          <p:val>
                                            <p:fltVal val="0"/>
                                          </p:val>
                                        </p:tav>
                                      </p:tavLst>
                                    </p:anim>
                                    <p:animEffect transition="in" filter="fade">
                                      <p:cBhvr>
                                        <p:cTn id="10" dur="1000"/>
                                        <p:tgtEl>
                                          <p:spTgt spid="53"/>
                                        </p:tgtEl>
                                      </p:cBhvr>
                                    </p:animEffect>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fade">
                                      <p:cBhvr>
                                        <p:cTn id="14" dur="1000"/>
                                        <p:tgtEl>
                                          <p:spTgt spid="62"/>
                                        </p:tgtEl>
                                      </p:cBhvr>
                                    </p:animEffect>
                                    <p:anim calcmode="lin" valueType="num">
                                      <p:cBhvr>
                                        <p:cTn id="15" dur="1000" fill="hold"/>
                                        <p:tgtEl>
                                          <p:spTgt spid="62"/>
                                        </p:tgtEl>
                                        <p:attrNameLst>
                                          <p:attrName>ppt_x</p:attrName>
                                        </p:attrNameLst>
                                      </p:cBhvr>
                                      <p:tavLst>
                                        <p:tav tm="0">
                                          <p:val>
                                            <p:strVal val="#ppt_x"/>
                                          </p:val>
                                        </p:tav>
                                        <p:tav tm="100000">
                                          <p:val>
                                            <p:strVal val="#ppt_x"/>
                                          </p:val>
                                        </p:tav>
                                      </p:tavLst>
                                    </p:anim>
                                    <p:anim calcmode="lin" valueType="num">
                                      <p:cBhvr>
                                        <p:cTn id="16" dur="1000" fill="hold"/>
                                        <p:tgtEl>
                                          <p:spTgt spid="62"/>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0-#ppt_w/2"/>
                                          </p:val>
                                        </p:tav>
                                        <p:tav tm="100000">
                                          <p:val>
                                            <p:strVal val="#ppt_x"/>
                                          </p:val>
                                        </p:tav>
                                      </p:tavLst>
                                    </p:anim>
                                    <p:anim calcmode="lin" valueType="num">
                                      <p:cBhvr additive="base">
                                        <p:cTn id="21" dur="500" fill="hold"/>
                                        <p:tgtEl>
                                          <p:spTgt spid="68"/>
                                        </p:tgtEl>
                                        <p:attrNameLst>
                                          <p:attrName>ppt_y</p:attrName>
                                        </p:attrNameLst>
                                      </p:cBhvr>
                                      <p:tavLst>
                                        <p:tav tm="0">
                                          <p:val>
                                            <p:strVal val="#ppt_y"/>
                                          </p:val>
                                        </p:tav>
                                        <p:tav tm="100000">
                                          <p:val>
                                            <p:strVal val="#ppt_y"/>
                                          </p:val>
                                        </p:tav>
                                      </p:tavLst>
                                    </p:anim>
                                  </p:childTnLst>
                                </p:cTn>
                              </p:par>
                            </p:childTnLst>
                          </p:cTn>
                        </p:par>
                        <p:par>
                          <p:cTn id="22" fill="hold">
                            <p:stCondLst>
                              <p:cond delay="2500"/>
                            </p:stCondLst>
                            <p:childTnLst>
                              <p:par>
                                <p:cTn id="23" presetID="14" presetClass="entr" presetSubtype="10"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10" name="图片 9"/>
          <p:cNvPicPr>
            <a:picLocks noChangeAspect="1"/>
          </p:cNvPicPr>
          <p:nvPr/>
        </p:nvPicPr>
        <p:blipFill>
          <a:blip r:embed="rId1"/>
          <a:stretch>
            <a:fillRect/>
          </a:stretch>
        </p:blipFill>
        <p:spPr>
          <a:xfrm>
            <a:off x="3759200" y="-3140710"/>
            <a:ext cx="5506720" cy="5506720"/>
          </a:xfrm>
          <a:prstGeom prst="rect">
            <a:avLst/>
          </a:prstGeom>
        </p:spPr>
      </p:pic>
      <p:pic>
        <p:nvPicPr>
          <p:cNvPr id="11" name="图片 10"/>
          <p:cNvPicPr>
            <a:picLocks noChangeAspect="1"/>
          </p:cNvPicPr>
          <p:nvPr/>
        </p:nvPicPr>
        <p:blipFill>
          <a:blip r:embed="rId2"/>
          <a:stretch>
            <a:fillRect/>
          </a:stretch>
        </p:blipFill>
        <p:spPr>
          <a:xfrm>
            <a:off x="6028055" y="-923925"/>
            <a:ext cx="1195070" cy="1195070"/>
          </a:xfrm>
          <a:prstGeom prst="rect">
            <a:avLst/>
          </a:prstGeom>
        </p:spPr>
      </p:pic>
      <p:pic>
        <p:nvPicPr>
          <p:cNvPr id="12" name="图片 11"/>
          <p:cNvPicPr>
            <a:picLocks noChangeAspect="1"/>
          </p:cNvPicPr>
          <p:nvPr/>
        </p:nvPicPr>
        <p:blipFill>
          <a:blip r:embed="rId3"/>
          <a:stretch>
            <a:fillRect/>
          </a:stretch>
        </p:blipFill>
        <p:spPr>
          <a:xfrm>
            <a:off x="5870575" y="1031240"/>
            <a:ext cx="450850" cy="483235"/>
          </a:xfrm>
          <a:prstGeom prst="rect">
            <a:avLst/>
          </a:prstGeom>
        </p:spPr>
      </p:pic>
      <p:pic>
        <p:nvPicPr>
          <p:cNvPr id="13" name="图片 12"/>
          <p:cNvPicPr>
            <a:picLocks noChangeAspect="1"/>
          </p:cNvPicPr>
          <p:nvPr/>
        </p:nvPicPr>
        <p:blipFill>
          <a:blip r:embed="rId4"/>
          <a:stretch>
            <a:fillRect/>
          </a:stretch>
        </p:blipFill>
        <p:spPr>
          <a:xfrm>
            <a:off x="4384040" y="0"/>
            <a:ext cx="722630" cy="722630"/>
          </a:xfrm>
          <a:prstGeom prst="rect">
            <a:avLst/>
          </a:prstGeom>
        </p:spPr>
      </p:pic>
      <p:pic>
        <p:nvPicPr>
          <p:cNvPr id="14" name="图片 13"/>
          <p:cNvPicPr>
            <a:picLocks noChangeAspect="1"/>
          </p:cNvPicPr>
          <p:nvPr/>
        </p:nvPicPr>
        <p:blipFill>
          <a:blip r:embed="rId5" cstate="screen"/>
          <a:stretch>
            <a:fillRect/>
          </a:stretch>
        </p:blipFill>
        <p:spPr>
          <a:xfrm>
            <a:off x="7991475" y="182880"/>
            <a:ext cx="217805" cy="233680"/>
          </a:xfrm>
          <a:prstGeom prst="rect">
            <a:avLst/>
          </a:prstGeom>
        </p:spPr>
      </p:pic>
      <p:sp>
        <p:nvSpPr>
          <p:cNvPr id="16" name="文本框 15"/>
          <p:cNvSpPr txBox="1"/>
          <p:nvPr/>
        </p:nvSpPr>
        <p:spPr>
          <a:xfrm>
            <a:off x="1330960" y="2366010"/>
            <a:ext cx="9823450" cy="645160"/>
          </a:xfrm>
          <a:prstGeom prst="rect">
            <a:avLst/>
          </a:prstGeom>
          <a:noFill/>
        </p:spPr>
        <p:txBody>
          <a:bodyPr wrap="square" rtlCol="0">
            <a:spAutoFit/>
          </a:bodyPr>
          <a:lstStyle/>
          <a:p>
            <a:pPr algn="ctr"/>
            <a:r>
              <a:rPr lang="en-US" altLang="zh-CN" sz="3600" b="1" spc="200" dirty="0">
                <a:solidFill>
                  <a:srgbClr val="323037"/>
                </a:solidFill>
                <a:effectLst>
                  <a:outerShdw blurRad="50800" dist="38100" dir="2700000" algn="tl" rotWithShape="0">
                    <a:prstClr val="black">
                      <a:alpha val="40000"/>
                    </a:prstClr>
                  </a:outerShdw>
                </a:effectLst>
                <a:cs typeface="+mn-ea"/>
                <a:sym typeface="+mn-lt"/>
              </a:rPr>
              <a:t>Thanks for your listening</a:t>
            </a:r>
            <a:r>
              <a:rPr lang="zh-CN" altLang="en-US" sz="3600" b="1" spc="200" dirty="0">
                <a:solidFill>
                  <a:srgbClr val="323037"/>
                </a:solidFill>
                <a:effectLst>
                  <a:outerShdw blurRad="50800" dist="38100" dir="2700000" algn="tl" rotWithShape="0">
                    <a:prstClr val="black">
                      <a:alpha val="40000"/>
                    </a:prstClr>
                  </a:outerShdw>
                </a:effectLst>
                <a:cs typeface="+mn-ea"/>
                <a:sym typeface="+mn-lt"/>
              </a:rPr>
              <a:t>！</a:t>
            </a:r>
            <a:endParaRPr lang="zh-CN" altLang="en-US" sz="3600" b="1" spc="200" dirty="0">
              <a:solidFill>
                <a:srgbClr val="323037"/>
              </a:solidFill>
              <a:effectLst>
                <a:outerShdw blurRad="50800" dist="38100" dir="2700000" algn="tl" rotWithShape="0">
                  <a:prstClr val="black">
                    <a:alpha val="40000"/>
                  </a:prstClr>
                </a:outerShdw>
              </a:effectLst>
              <a:uFillTx/>
              <a:cs typeface="+mn-ea"/>
              <a:sym typeface="+mn-lt"/>
            </a:endParaRPr>
          </a:p>
        </p:txBody>
      </p:sp>
      <p:grpSp>
        <p:nvGrpSpPr>
          <p:cNvPr id="2" name="组合 1"/>
          <p:cNvGrpSpPr/>
          <p:nvPr/>
        </p:nvGrpSpPr>
        <p:grpSpPr>
          <a:xfrm>
            <a:off x="1893570" y="3448685"/>
            <a:ext cx="8006080" cy="2737485"/>
            <a:chOff x="5555141" y="1810620"/>
            <a:chExt cx="5116284" cy="3933371"/>
          </a:xfrm>
        </p:grpSpPr>
        <p:sp>
          <p:nvSpPr>
            <p:cNvPr id="65" name="Rectangle: Rounded Corners 2"/>
            <p:cNvSpPr/>
            <p:nvPr/>
          </p:nvSpPr>
          <p:spPr>
            <a:xfrm>
              <a:off x="5555141" y="1810620"/>
              <a:ext cx="5116284" cy="3933371"/>
            </a:xfrm>
            <a:prstGeom prst="roundRect">
              <a:avLst>
                <a:gd name="adj" fmla="val 1368"/>
              </a:avLst>
            </a:prstGeom>
            <a:solidFill>
              <a:schemeClr val="bg1"/>
            </a:solidFill>
            <a:ln>
              <a:noFill/>
            </a:ln>
            <a:effectLst>
              <a:outerShdw blurRad="635000" dist="63500" dir="5400000" algn="t" rotWithShape="0">
                <a:schemeClr val="accent1">
                  <a:lumMod val="50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71" name="TextBox 28"/>
            <p:cNvSpPr txBox="1"/>
            <p:nvPr/>
          </p:nvSpPr>
          <p:spPr>
            <a:xfrm>
              <a:off x="5698303" y="1992224"/>
              <a:ext cx="3346159" cy="572989"/>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kumimoji="0" lang="en-US" sz="2000" b="0" i="0" u="none" strike="noStrike" kern="1200" cap="none" spc="0" normalizeH="0" baseline="0" noProof="0" dirty="0">
                  <a:ln>
                    <a:noFill/>
                  </a:ln>
                  <a:solidFill>
                    <a:schemeClr val="tx1">
                      <a:lumMod val="85000"/>
                      <a:lumOff val="15000"/>
                    </a:schemeClr>
                  </a:solidFill>
                  <a:effectLst/>
                  <a:uLnTx/>
                  <a:uFillTx/>
                  <a:cs typeface="+mn-ea"/>
                  <a:sym typeface="+mn-lt"/>
                </a:rPr>
                <a:t>The main references</a:t>
              </a:r>
              <a:endParaRPr kumimoji="0" lang="en-US" sz="20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72" name="TextBox 29"/>
            <p:cNvSpPr txBox="1"/>
            <p:nvPr/>
          </p:nvSpPr>
          <p:spPr>
            <a:xfrm>
              <a:off x="5772648" y="2734885"/>
              <a:ext cx="4427241" cy="1722618"/>
            </a:xfrm>
            <a:prstGeom prst="rect">
              <a:avLst/>
            </a:prstGeom>
            <a:noFill/>
          </p:spPr>
          <p:txBody>
            <a:bodyPr wrap="square" rtlCol="0">
              <a:spAutoFit/>
            </a:bodyPr>
            <a:p>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1.</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别列斯捷茨基，栗弗席兹，皮塔耶夫斯基，理论物理学第四卷</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量子电动力学</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，北京，高等教育出版社，</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2015</a:t>
              </a:r>
              <a:endParaRPr lang="en-US" altLang="zh-CN"/>
            </a:p>
            <a:p>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2.C.Sun,Polarization measurment of  stored electron beam using Tousheck lifetime</a:t>
              </a:r>
              <a:endParaRPr lang="zh-CN" altLang="en-US" sz="1000"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p:txBody>
        </p:sp>
      </p:grpSp>
    </p:spTree>
  </p:cSld>
  <p:clrMapOvr>
    <a:masterClrMapping/>
  </p:clrMapOvr>
  <mc:AlternateContent xmlns:mc="http://schemas.openxmlformats.org/markup-compatibility/2006">
    <mc:Choice xmlns:p14="http://schemas.microsoft.com/office/powerpoint/2010/main" Requires="p14">
      <p:transition spd="slow" p14:dur="130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par>
                          <p:cTn id="11" fill="hold">
                            <p:stCondLst>
                              <p:cond delay="1000"/>
                            </p:stCondLst>
                            <p:childTnLst>
                              <p:par>
                                <p:cTn id="12" presetID="53" presetClass="entr" presetSubtype="16" fill="hold" nodeType="after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par>
                          <p:cTn id="17" fill="hold">
                            <p:stCondLst>
                              <p:cond delay="1500"/>
                            </p:stCondLst>
                            <p:childTnLst>
                              <p:par>
                                <p:cTn id="18" presetID="53" presetClass="entr" presetSubtype="16"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
                                          </p:val>
                                        </p:tav>
                                        <p:tav tm="100000">
                                          <p:val>
                                            <p:strVal val="#ppt_w"/>
                                          </p:val>
                                        </p:tav>
                                      </p:tavLst>
                                    </p:anim>
                                    <p:anim calcmode="lin" valueType="num">
                                      <p:cBhvr>
                                        <p:cTn id="21" dur="500" fill="hold"/>
                                        <p:tgtEl>
                                          <p:spTgt spid="13"/>
                                        </p:tgtEl>
                                        <p:attrNameLst>
                                          <p:attrName>ppt_h</p:attrName>
                                        </p:attrNameLst>
                                      </p:cBhvr>
                                      <p:tavLst>
                                        <p:tav tm="0">
                                          <p:val>
                                            <p:fltVal val="0"/>
                                          </p:val>
                                        </p:tav>
                                        <p:tav tm="100000">
                                          <p:val>
                                            <p:strVal val="#ppt_h"/>
                                          </p:val>
                                        </p:tav>
                                      </p:tavLst>
                                    </p:anim>
                                    <p:animEffect transition="in" filter="fade">
                                      <p:cBhvr>
                                        <p:cTn id="22" dur="500"/>
                                        <p:tgtEl>
                                          <p:spTgt spid="13"/>
                                        </p:tgtEl>
                                      </p:cBhvr>
                                    </p:animEffect>
                                  </p:childTnLst>
                                </p:cTn>
                              </p:par>
                              <p:par>
                                <p:cTn id="23" presetID="53" presetClass="entr" presetSubtype="16"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par>
                                <p:cTn id="28" presetID="53" presetClass="entr" presetSubtype="16" fill="hold" nodeType="with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animEffect transition="in" filter="fade">
                                      <p:cBhvr>
                                        <p:cTn id="32" dur="500"/>
                                        <p:tgtEl>
                                          <p:spTgt spid="14"/>
                                        </p:tgtEl>
                                      </p:cBhvr>
                                    </p:animEffect>
                                  </p:childTnLst>
                                </p:cTn>
                              </p:par>
                            </p:childTnLst>
                          </p:cTn>
                        </p:par>
                        <p:par>
                          <p:cTn id="33" fill="hold">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left)">
                                      <p:cBhvr>
                                        <p:cTn id="36" dur="1000"/>
                                        <p:tgtEl>
                                          <p:spTgt spid="16"/>
                                        </p:tgtEl>
                                      </p:cBhvr>
                                    </p:animEffect>
                                  </p:childTnLst>
                                </p:cTn>
                              </p:par>
                            </p:childTnLst>
                          </p:cTn>
                        </p:par>
                        <p:par>
                          <p:cTn id="37" fill="hold">
                            <p:stCondLst>
                              <p:cond delay="3000"/>
                            </p:stCondLst>
                            <p:childTnLst>
                              <p:par>
                                <p:cTn id="38" presetID="14" presetClass="entr" presetSubtype="10" fill="hold" nodeType="after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randombar(horizontal)">
                                      <p:cBhvr>
                                        <p:cTn id="4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 name="组合 4"/>
          <p:cNvGrpSpPr/>
          <p:nvPr/>
        </p:nvGrpSpPr>
        <p:grpSpPr>
          <a:xfrm>
            <a:off x="807719" y="1763394"/>
            <a:ext cx="2446656" cy="2446656"/>
            <a:chOff x="2733676" y="-3284219"/>
            <a:chExt cx="6772274" cy="6772274"/>
          </a:xfrm>
        </p:grpSpPr>
        <p:pic>
          <p:nvPicPr>
            <p:cNvPr id="6" name="图片 5"/>
            <p:cNvPicPr>
              <a:picLocks noChangeAspect="1"/>
            </p:cNvPicPr>
            <p:nvPr/>
          </p:nvPicPr>
          <p:blipFill>
            <a:blip r:embed="rId1" cstate="screen"/>
            <a:stretch>
              <a:fillRect/>
            </a:stretch>
          </p:blipFill>
          <p:spPr>
            <a:xfrm>
              <a:off x="2733676" y="-3284219"/>
              <a:ext cx="6772274" cy="6772274"/>
            </a:xfrm>
            <a:prstGeom prst="rect">
              <a:avLst/>
            </a:prstGeom>
          </p:spPr>
        </p:pic>
        <p:pic>
          <p:nvPicPr>
            <p:cNvPr id="7" name="图片 6"/>
            <p:cNvPicPr>
              <a:picLocks noChangeAspect="1"/>
            </p:cNvPicPr>
            <p:nvPr/>
          </p:nvPicPr>
          <p:blipFill>
            <a:blip r:embed="rId2" cstate="screen"/>
            <a:stretch>
              <a:fillRect/>
            </a:stretch>
          </p:blipFill>
          <p:spPr>
            <a:xfrm>
              <a:off x="5118658" y="-1521678"/>
              <a:ext cx="2392833" cy="2392833"/>
            </a:xfrm>
            <a:prstGeom prst="rect">
              <a:avLst/>
            </a:prstGeom>
          </p:spPr>
        </p:pic>
        <p:pic>
          <p:nvPicPr>
            <p:cNvPr id="8" name="图片 7"/>
            <p:cNvPicPr>
              <a:picLocks noChangeAspect="1"/>
            </p:cNvPicPr>
            <p:nvPr/>
          </p:nvPicPr>
          <p:blipFill>
            <a:blip r:embed="rId3" cstate="screen"/>
            <a:stretch>
              <a:fillRect/>
            </a:stretch>
          </p:blipFill>
          <p:spPr>
            <a:xfrm>
              <a:off x="6765568" y="1807689"/>
              <a:ext cx="745923" cy="799754"/>
            </a:xfrm>
            <a:prstGeom prst="rect">
              <a:avLst/>
            </a:prstGeom>
          </p:spPr>
        </p:pic>
        <p:pic>
          <p:nvPicPr>
            <p:cNvPr id="9" name="图片 8"/>
            <p:cNvPicPr>
              <a:picLocks noChangeAspect="1"/>
            </p:cNvPicPr>
            <p:nvPr/>
          </p:nvPicPr>
          <p:blipFill>
            <a:blip r:embed="rId4" cstate="screen"/>
            <a:stretch>
              <a:fillRect/>
            </a:stretch>
          </p:blipFill>
          <p:spPr>
            <a:xfrm>
              <a:off x="3770138" y="-276381"/>
              <a:ext cx="952499" cy="952499"/>
            </a:xfrm>
            <a:prstGeom prst="rect">
              <a:avLst/>
            </a:prstGeom>
          </p:spPr>
        </p:pic>
        <p:pic>
          <p:nvPicPr>
            <p:cNvPr id="10" name="图片 9"/>
            <p:cNvPicPr>
              <a:picLocks noChangeAspect="1"/>
            </p:cNvPicPr>
            <p:nvPr/>
          </p:nvPicPr>
          <p:blipFill>
            <a:blip r:embed="rId5" cstate="screen"/>
            <a:stretch>
              <a:fillRect/>
            </a:stretch>
          </p:blipFill>
          <p:spPr>
            <a:xfrm>
              <a:off x="8794394" y="433062"/>
              <a:ext cx="315535" cy="338306"/>
            </a:xfrm>
            <a:prstGeom prst="rect">
              <a:avLst/>
            </a:prstGeom>
          </p:spPr>
        </p:pic>
        <p:pic>
          <p:nvPicPr>
            <p:cNvPr id="11" name="图片 10"/>
            <p:cNvPicPr>
              <a:picLocks noChangeAspect="1"/>
            </p:cNvPicPr>
            <p:nvPr/>
          </p:nvPicPr>
          <p:blipFill>
            <a:blip r:embed="rId6" cstate="screen"/>
            <a:stretch>
              <a:fillRect/>
            </a:stretch>
          </p:blipFill>
          <p:spPr>
            <a:xfrm>
              <a:off x="6589381" y="-1628931"/>
              <a:ext cx="847881" cy="847881"/>
            </a:xfrm>
            <a:prstGeom prst="rect">
              <a:avLst/>
            </a:prstGeom>
          </p:spPr>
        </p:pic>
        <p:pic>
          <p:nvPicPr>
            <p:cNvPr id="12" name="图片 11"/>
            <p:cNvPicPr>
              <a:picLocks noChangeAspect="1"/>
            </p:cNvPicPr>
            <p:nvPr/>
          </p:nvPicPr>
          <p:blipFill>
            <a:blip r:embed="rId7" cstate="screen"/>
            <a:stretch>
              <a:fillRect/>
            </a:stretch>
          </p:blipFill>
          <p:spPr>
            <a:xfrm>
              <a:off x="5306478" y="-2034187"/>
              <a:ext cx="478013" cy="512509"/>
            </a:xfrm>
            <a:prstGeom prst="rect">
              <a:avLst/>
            </a:prstGeom>
          </p:spPr>
        </p:pic>
        <p:pic>
          <p:nvPicPr>
            <p:cNvPr id="13" name="图片 12"/>
            <p:cNvPicPr>
              <a:picLocks noChangeAspect="1"/>
            </p:cNvPicPr>
            <p:nvPr/>
          </p:nvPicPr>
          <p:blipFill>
            <a:blip r:embed="rId8" cstate="screen"/>
            <a:stretch>
              <a:fillRect/>
            </a:stretch>
          </p:blipFill>
          <p:spPr>
            <a:xfrm>
              <a:off x="8108868" y="-733425"/>
              <a:ext cx="266568" cy="266568"/>
            </a:xfrm>
            <a:prstGeom prst="rect">
              <a:avLst/>
            </a:prstGeom>
          </p:spPr>
        </p:pic>
      </p:grpSp>
      <p:grpSp>
        <p:nvGrpSpPr>
          <p:cNvPr id="14" name="组合 13"/>
          <p:cNvGrpSpPr/>
          <p:nvPr/>
        </p:nvGrpSpPr>
        <p:grpSpPr>
          <a:xfrm>
            <a:off x="8862357" y="3563917"/>
            <a:ext cx="4880688" cy="4880688"/>
            <a:chOff x="2733676" y="-3284219"/>
            <a:chExt cx="6772274" cy="6772274"/>
          </a:xfrm>
        </p:grpSpPr>
        <p:pic>
          <p:nvPicPr>
            <p:cNvPr id="15" name="图片 14"/>
            <p:cNvPicPr>
              <a:picLocks noChangeAspect="1"/>
            </p:cNvPicPr>
            <p:nvPr/>
          </p:nvPicPr>
          <p:blipFill>
            <a:blip r:embed="rId9"/>
            <a:stretch>
              <a:fillRect/>
            </a:stretch>
          </p:blipFill>
          <p:spPr>
            <a:xfrm>
              <a:off x="2733676" y="-3284219"/>
              <a:ext cx="6772274" cy="6772274"/>
            </a:xfrm>
            <a:prstGeom prst="rect">
              <a:avLst/>
            </a:prstGeom>
          </p:spPr>
        </p:pic>
        <p:pic>
          <p:nvPicPr>
            <p:cNvPr id="16" name="图片 15"/>
            <p:cNvPicPr>
              <a:picLocks noChangeAspect="1"/>
            </p:cNvPicPr>
            <p:nvPr/>
          </p:nvPicPr>
          <p:blipFill>
            <a:blip r:embed="rId10" cstate="screen"/>
            <a:stretch>
              <a:fillRect/>
            </a:stretch>
          </p:blipFill>
          <p:spPr>
            <a:xfrm>
              <a:off x="5118658" y="-1521678"/>
              <a:ext cx="2392833" cy="2392833"/>
            </a:xfrm>
            <a:prstGeom prst="rect">
              <a:avLst/>
            </a:prstGeom>
          </p:spPr>
        </p:pic>
        <p:pic>
          <p:nvPicPr>
            <p:cNvPr id="17" name="图片 16"/>
            <p:cNvPicPr>
              <a:picLocks noChangeAspect="1"/>
            </p:cNvPicPr>
            <p:nvPr/>
          </p:nvPicPr>
          <p:blipFill>
            <a:blip r:embed="rId11" cstate="screen"/>
            <a:stretch>
              <a:fillRect/>
            </a:stretch>
          </p:blipFill>
          <p:spPr>
            <a:xfrm>
              <a:off x="6765568" y="1807689"/>
              <a:ext cx="745923" cy="799754"/>
            </a:xfrm>
            <a:prstGeom prst="rect">
              <a:avLst/>
            </a:prstGeom>
          </p:spPr>
        </p:pic>
        <p:pic>
          <p:nvPicPr>
            <p:cNvPr id="18" name="图片 17"/>
            <p:cNvPicPr>
              <a:picLocks noChangeAspect="1"/>
            </p:cNvPicPr>
            <p:nvPr/>
          </p:nvPicPr>
          <p:blipFill>
            <a:blip r:embed="rId12"/>
            <a:stretch>
              <a:fillRect/>
            </a:stretch>
          </p:blipFill>
          <p:spPr>
            <a:xfrm>
              <a:off x="3770138" y="-276381"/>
              <a:ext cx="952499" cy="952499"/>
            </a:xfrm>
            <a:prstGeom prst="rect">
              <a:avLst/>
            </a:prstGeom>
          </p:spPr>
        </p:pic>
        <p:pic>
          <p:nvPicPr>
            <p:cNvPr id="19" name="图片 18"/>
            <p:cNvPicPr>
              <a:picLocks noChangeAspect="1"/>
            </p:cNvPicPr>
            <p:nvPr/>
          </p:nvPicPr>
          <p:blipFill>
            <a:blip r:embed="rId13" cstate="screen"/>
            <a:stretch>
              <a:fillRect/>
            </a:stretch>
          </p:blipFill>
          <p:spPr>
            <a:xfrm>
              <a:off x="8794394" y="433062"/>
              <a:ext cx="315535" cy="338306"/>
            </a:xfrm>
            <a:prstGeom prst="rect">
              <a:avLst/>
            </a:prstGeom>
          </p:spPr>
        </p:pic>
        <p:pic>
          <p:nvPicPr>
            <p:cNvPr id="20" name="图片 19"/>
            <p:cNvPicPr>
              <a:picLocks noChangeAspect="1"/>
            </p:cNvPicPr>
            <p:nvPr/>
          </p:nvPicPr>
          <p:blipFill>
            <a:blip r:embed="rId12"/>
            <a:stretch>
              <a:fillRect/>
            </a:stretch>
          </p:blipFill>
          <p:spPr>
            <a:xfrm>
              <a:off x="6589381" y="-1628931"/>
              <a:ext cx="847881" cy="847881"/>
            </a:xfrm>
            <a:prstGeom prst="rect">
              <a:avLst/>
            </a:prstGeom>
          </p:spPr>
        </p:pic>
        <p:pic>
          <p:nvPicPr>
            <p:cNvPr id="21" name="图片 20"/>
            <p:cNvPicPr>
              <a:picLocks noChangeAspect="1"/>
            </p:cNvPicPr>
            <p:nvPr/>
          </p:nvPicPr>
          <p:blipFill>
            <a:blip r:embed="rId14" cstate="screen"/>
            <a:stretch>
              <a:fillRect/>
            </a:stretch>
          </p:blipFill>
          <p:spPr>
            <a:xfrm>
              <a:off x="5265947" y="-2141682"/>
              <a:ext cx="478013" cy="512509"/>
            </a:xfrm>
            <a:prstGeom prst="rect">
              <a:avLst/>
            </a:prstGeom>
          </p:spPr>
        </p:pic>
        <p:pic>
          <p:nvPicPr>
            <p:cNvPr id="22" name="图片 21"/>
            <p:cNvPicPr>
              <a:picLocks noChangeAspect="1"/>
            </p:cNvPicPr>
            <p:nvPr/>
          </p:nvPicPr>
          <p:blipFill>
            <a:blip r:embed="rId15" cstate="screen"/>
            <a:stretch>
              <a:fillRect/>
            </a:stretch>
          </p:blipFill>
          <p:spPr>
            <a:xfrm>
              <a:off x="8108868" y="-733425"/>
              <a:ext cx="266568" cy="266568"/>
            </a:xfrm>
            <a:prstGeom prst="rect">
              <a:avLst/>
            </a:prstGeom>
          </p:spPr>
        </p:pic>
      </p:grpSp>
      <p:sp>
        <p:nvSpPr>
          <p:cNvPr id="23" name="文本框 22"/>
          <p:cNvSpPr txBox="1"/>
          <p:nvPr/>
        </p:nvSpPr>
        <p:spPr>
          <a:xfrm>
            <a:off x="3338928" y="2237098"/>
            <a:ext cx="1095793" cy="829945"/>
          </a:xfrm>
          <a:prstGeom prst="rect">
            <a:avLst/>
          </a:prstGeom>
          <a:noFill/>
          <a:effectLst>
            <a:outerShdw blurRad="50800" dist="38100" dir="2700000" algn="tl" rotWithShape="0">
              <a:prstClr val="black">
                <a:alpha val="40000"/>
              </a:prstClr>
            </a:outerShdw>
          </a:effectLst>
        </p:spPr>
        <p:txBody>
          <a:bodyPr wrap="square" rtlCol="0">
            <a:spAutoFit/>
          </a:bodyPr>
          <a:lstStyle/>
          <a:p>
            <a:endParaRPr lang="zh-CN" altLang="en-US" sz="4800" dirty="0">
              <a:solidFill>
                <a:srgbClr val="323037"/>
              </a:solidFill>
              <a:cs typeface="+mn-ea"/>
              <a:sym typeface="+mn-lt"/>
            </a:endParaRPr>
          </a:p>
        </p:txBody>
      </p:sp>
      <p:sp>
        <p:nvSpPr>
          <p:cNvPr id="24" name="Freeform: Shape 45"/>
          <p:cNvSpPr/>
          <p:nvPr/>
        </p:nvSpPr>
        <p:spPr>
          <a:xfrm>
            <a:off x="4821265" y="2589911"/>
            <a:ext cx="2284612" cy="2284612"/>
          </a:xfrm>
          <a:custGeom>
            <a:avLst/>
            <a:gdLst>
              <a:gd name="connsiteX0" fmla="*/ 1961310 w 3922620"/>
              <a:gd name="connsiteY0" fmla="*/ 895129 h 3922620"/>
              <a:gd name="connsiteX1" fmla="*/ 895129 w 3922620"/>
              <a:gd name="connsiteY1" fmla="*/ 1961310 h 3922620"/>
              <a:gd name="connsiteX2" fmla="*/ 1961310 w 3922620"/>
              <a:gd name="connsiteY2" fmla="*/ 3027491 h 3922620"/>
              <a:gd name="connsiteX3" fmla="*/ 3027491 w 3922620"/>
              <a:gd name="connsiteY3" fmla="*/ 1961310 h 3922620"/>
              <a:gd name="connsiteX4" fmla="*/ 1961310 w 3922620"/>
              <a:gd name="connsiteY4" fmla="*/ 895129 h 3922620"/>
              <a:gd name="connsiteX5" fmla="*/ 1961310 w 3922620"/>
              <a:gd name="connsiteY5" fmla="*/ 0 h 3922620"/>
              <a:gd name="connsiteX6" fmla="*/ 3922620 w 3922620"/>
              <a:gd name="connsiteY6" fmla="*/ 1961310 h 3922620"/>
              <a:gd name="connsiteX7" fmla="*/ 1961310 w 3922620"/>
              <a:gd name="connsiteY7" fmla="*/ 3922620 h 3922620"/>
              <a:gd name="connsiteX8" fmla="*/ 0 w 3922620"/>
              <a:gd name="connsiteY8" fmla="*/ 1961310 h 3922620"/>
              <a:gd name="connsiteX9" fmla="*/ 1961310 w 3922620"/>
              <a:gd name="connsiteY9" fmla="*/ 0 h 3922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22620" h="3922620">
                <a:moveTo>
                  <a:pt x="1961310" y="895129"/>
                </a:moveTo>
                <a:cubicBezTo>
                  <a:pt x="1372474" y="895129"/>
                  <a:pt x="895129" y="1372474"/>
                  <a:pt x="895129" y="1961310"/>
                </a:cubicBezTo>
                <a:cubicBezTo>
                  <a:pt x="895129" y="2550146"/>
                  <a:pt x="1372474" y="3027491"/>
                  <a:pt x="1961310" y="3027491"/>
                </a:cubicBezTo>
                <a:cubicBezTo>
                  <a:pt x="2550146" y="3027491"/>
                  <a:pt x="3027491" y="2550146"/>
                  <a:pt x="3027491" y="1961310"/>
                </a:cubicBezTo>
                <a:cubicBezTo>
                  <a:pt x="3027491" y="1372474"/>
                  <a:pt x="2550146" y="895129"/>
                  <a:pt x="1961310" y="895129"/>
                </a:cubicBezTo>
                <a:close/>
                <a:moveTo>
                  <a:pt x="1961310" y="0"/>
                </a:moveTo>
                <a:cubicBezTo>
                  <a:pt x="3044512" y="0"/>
                  <a:pt x="3922620" y="878108"/>
                  <a:pt x="3922620" y="1961310"/>
                </a:cubicBezTo>
                <a:cubicBezTo>
                  <a:pt x="3922620" y="3044512"/>
                  <a:pt x="3044512" y="3922620"/>
                  <a:pt x="1961310" y="3922620"/>
                </a:cubicBezTo>
                <a:cubicBezTo>
                  <a:pt x="878108" y="3922620"/>
                  <a:pt x="0" y="3044512"/>
                  <a:pt x="0" y="1961310"/>
                </a:cubicBezTo>
                <a:cubicBezTo>
                  <a:pt x="0" y="878108"/>
                  <a:pt x="878108" y="0"/>
                  <a:pt x="1961310" y="0"/>
                </a:cubicBezTo>
                <a:close/>
              </a:path>
            </a:pathLst>
          </a:cu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23037"/>
              </a:solidFill>
              <a:cs typeface="+mn-ea"/>
              <a:sym typeface="+mn-lt"/>
            </a:endParaRPr>
          </a:p>
        </p:txBody>
      </p:sp>
      <p:grpSp>
        <p:nvGrpSpPr>
          <p:cNvPr id="29" name="组合 28"/>
          <p:cNvGrpSpPr/>
          <p:nvPr/>
        </p:nvGrpSpPr>
        <p:grpSpPr>
          <a:xfrm>
            <a:off x="5140930" y="1045379"/>
            <a:ext cx="3337432" cy="615472"/>
            <a:chOff x="6151061" y="2917469"/>
            <a:chExt cx="3337432" cy="615472"/>
          </a:xfrm>
        </p:grpSpPr>
        <p:sp>
          <p:nvSpPr>
            <p:cNvPr id="30" name="文本框 29"/>
            <p:cNvSpPr txBox="1"/>
            <p:nvPr/>
          </p:nvSpPr>
          <p:spPr>
            <a:xfrm>
              <a:off x="6151061" y="2917469"/>
              <a:ext cx="2100009" cy="460375"/>
            </a:xfrm>
            <a:prstGeom prst="rect">
              <a:avLst/>
            </a:prstGeom>
            <a:noFill/>
          </p:spPr>
          <p:txBody>
            <a:bodyPr wrap="square" rtlCol="0">
              <a:spAutoFit/>
            </a:bodyPr>
            <a:lstStyle>
              <a:defPPr>
                <a:defRPr lang="zh-CN"/>
              </a:defPPr>
              <a:lvl1pPr>
                <a:defRPr sz="2400">
                  <a:solidFill>
                    <a:srgbClr val="323037"/>
                  </a:solidFill>
                  <a:latin typeface="思源黑体 CN Regular" panose="020B0500000000000000" pitchFamily="34" charset="-122"/>
                  <a:ea typeface="方正黑体简体" panose="03000509000000000000" pitchFamily="65" charset="-122"/>
                </a:defRPr>
              </a:lvl1pPr>
            </a:lstStyle>
            <a:p>
              <a:r>
                <a:rPr>
                  <a:sym typeface="+mn-ea"/>
                </a:rPr>
                <a:t>相互作用绘景</a:t>
              </a:r>
              <a:endParaRPr lang="zh-CN" altLang="en-US" dirty="0">
                <a:latin typeface="+mn-lt"/>
                <a:ea typeface="+mn-ea"/>
                <a:cs typeface="+mn-ea"/>
                <a:sym typeface="+mn-lt"/>
              </a:endParaRPr>
            </a:p>
          </p:txBody>
        </p:sp>
        <p:sp>
          <p:nvSpPr>
            <p:cNvPr id="31" name="文本框 30"/>
            <p:cNvSpPr txBox="1"/>
            <p:nvPr/>
          </p:nvSpPr>
          <p:spPr>
            <a:xfrm>
              <a:off x="6168606" y="3303071"/>
              <a:ext cx="3319887" cy="229870"/>
            </a:xfrm>
            <a:prstGeom prst="rect">
              <a:avLst/>
            </a:prstGeom>
            <a:noFill/>
          </p:spPr>
          <p:txBody>
            <a:bodyPr wrap="square" rtlCol="0">
              <a:spAutoFit/>
              <a:scene3d>
                <a:camera prst="orthographicFront"/>
                <a:lightRig rig="threePt" dir="t"/>
              </a:scene3d>
              <a:sp3d contourW="12700"/>
            </a:bodyPr>
            <a:lstStyle/>
            <a:p>
              <a:endParaRPr lang="en-US" altLang="zh-CN" sz="900" dirty="0">
                <a:solidFill>
                  <a:srgbClr val="323037"/>
                </a:solidFill>
                <a:cs typeface="+mn-ea"/>
                <a:sym typeface="+mn-lt"/>
              </a:endParaRPr>
            </a:p>
          </p:txBody>
        </p:sp>
      </p:grpSp>
      <p:grpSp>
        <p:nvGrpSpPr>
          <p:cNvPr id="32" name="组合 31"/>
          <p:cNvGrpSpPr/>
          <p:nvPr/>
        </p:nvGrpSpPr>
        <p:grpSpPr>
          <a:xfrm>
            <a:off x="5140678" y="1884422"/>
            <a:ext cx="3259578" cy="601824"/>
            <a:chOff x="6151061" y="2931117"/>
            <a:chExt cx="3259578" cy="601824"/>
          </a:xfrm>
        </p:grpSpPr>
        <p:sp>
          <p:nvSpPr>
            <p:cNvPr id="33" name="文本框 32"/>
            <p:cNvSpPr txBox="1"/>
            <p:nvPr/>
          </p:nvSpPr>
          <p:spPr>
            <a:xfrm>
              <a:off x="6151061" y="2931117"/>
              <a:ext cx="2022475" cy="460375"/>
            </a:xfrm>
            <a:prstGeom prst="rect">
              <a:avLst/>
            </a:prstGeom>
            <a:noFill/>
          </p:spPr>
          <p:txBody>
            <a:bodyPr wrap="square" rtlCol="0">
              <a:spAutoFit/>
            </a:bodyPr>
            <a:lstStyle>
              <a:defPPr>
                <a:defRPr lang="zh-CN"/>
              </a:defPPr>
              <a:lvl1pPr>
                <a:defRPr sz="2400">
                  <a:solidFill>
                    <a:srgbClr val="3A455F"/>
                  </a:solidFill>
                  <a:latin typeface="思源黑体 CN Regular" panose="020B0500000000000000" pitchFamily="34" charset="-122"/>
                  <a:ea typeface="思源黑体 CN Regular" panose="020B0500000000000000" pitchFamily="34" charset="-122"/>
                </a:defRPr>
              </a:lvl1pPr>
            </a:lstStyle>
            <a:p>
              <a:r>
                <a:rPr>
                  <a:sym typeface="+mn-ea"/>
                </a:rPr>
                <a:t>散射矩阵</a:t>
              </a:r>
              <a:endParaRPr lang="zh-CN" altLang="en-US" dirty="0">
                <a:solidFill>
                  <a:srgbClr val="323037"/>
                </a:solidFill>
                <a:latin typeface="+mn-lt"/>
                <a:ea typeface="+mn-ea"/>
                <a:cs typeface="+mn-ea"/>
                <a:sym typeface="+mn-lt"/>
              </a:endParaRPr>
            </a:p>
          </p:txBody>
        </p:sp>
        <p:sp>
          <p:nvSpPr>
            <p:cNvPr id="34" name="文本框 33"/>
            <p:cNvSpPr txBox="1"/>
            <p:nvPr/>
          </p:nvSpPr>
          <p:spPr>
            <a:xfrm>
              <a:off x="6168606" y="3303071"/>
              <a:ext cx="3242033" cy="229870"/>
            </a:xfrm>
            <a:prstGeom prst="rect">
              <a:avLst/>
            </a:prstGeom>
            <a:noFill/>
          </p:spPr>
          <p:txBody>
            <a:bodyPr wrap="square" rtlCol="0">
              <a:spAutoFit/>
              <a:scene3d>
                <a:camera prst="orthographicFront"/>
                <a:lightRig rig="threePt" dir="t"/>
              </a:scene3d>
              <a:sp3d contourW="12700"/>
            </a:bodyPr>
            <a:lstStyle/>
            <a:p>
              <a:endParaRPr lang="en-US" altLang="zh-CN" sz="900" dirty="0">
                <a:solidFill>
                  <a:srgbClr val="323037"/>
                </a:solidFill>
                <a:cs typeface="+mn-ea"/>
                <a:sym typeface="+mn-lt"/>
              </a:endParaRPr>
            </a:p>
          </p:txBody>
        </p:sp>
      </p:grpSp>
      <p:grpSp>
        <p:nvGrpSpPr>
          <p:cNvPr id="35" name="组合 34"/>
          <p:cNvGrpSpPr/>
          <p:nvPr/>
        </p:nvGrpSpPr>
        <p:grpSpPr>
          <a:xfrm>
            <a:off x="5117405" y="2790372"/>
            <a:ext cx="3323491" cy="603729"/>
            <a:chOff x="6141536" y="2929212"/>
            <a:chExt cx="3323491" cy="603729"/>
          </a:xfrm>
        </p:grpSpPr>
        <p:sp>
          <p:nvSpPr>
            <p:cNvPr id="36" name="文本框 35"/>
            <p:cNvSpPr txBox="1"/>
            <p:nvPr/>
          </p:nvSpPr>
          <p:spPr>
            <a:xfrm>
              <a:off x="6141536" y="2929212"/>
              <a:ext cx="2076544" cy="460375"/>
            </a:xfrm>
            <a:prstGeom prst="rect">
              <a:avLst/>
            </a:prstGeom>
            <a:noFill/>
          </p:spPr>
          <p:txBody>
            <a:bodyPr wrap="square" rtlCol="0">
              <a:spAutoFit/>
            </a:bodyPr>
            <a:lstStyle>
              <a:defPPr>
                <a:defRPr lang="zh-CN"/>
              </a:defPPr>
              <a:lvl1pPr>
                <a:defRPr sz="2400">
                  <a:solidFill>
                    <a:srgbClr val="3A455F"/>
                  </a:solidFill>
                  <a:latin typeface="思源黑体 CN Regular" panose="020B0500000000000000" pitchFamily="34" charset="-122"/>
                  <a:ea typeface="思源黑体 CN Regular" panose="020B0500000000000000" pitchFamily="34" charset="-122"/>
                </a:defRPr>
              </a:lvl1pPr>
            </a:lstStyle>
            <a:p>
              <a:r>
                <a:rPr lang="zh-CN" altLang="en-US" dirty="0">
                  <a:solidFill>
                    <a:srgbClr val="323037"/>
                  </a:solidFill>
                  <a:latin typeface="+mn-lt"/>
                  <a:ea typeface="+mn-ea"/>
                  <a:cs typeface="+mn-ea"/>
                  <a:sym typeface="+mn-lt"/>
                </a:rPr>
                <a:t>协变微扰论</a:t>
              </a:r>
              <a:endParaRPr lang="zh-CN" altLang="en-US" dirty="0">
                <a:solidFill>
                  <a:srgbClr val="323037"/>
                </a:solidFill>
                <a:latin typeface="+mn-lt"/>
                <a:ea typeface="+mn-ea"/>
                <a:cs typeface="+mn-ea"/>
                <a:sym typeface="+mn-lt"/>
              </a:endParaRPr>
            </a:p>
          </p:txBody>
        </p:sp>
        <p:sp>
          <p:nvSpPr>
            <p:cNvPr id="37" name="文本框 36"/>
            <p:cNvSpPr txBox="1"/>
            <p:nvPr/>
          </p:nvSpPr>
          <p:spPr>
            <a:xfrm>
              <a:off x="6168607" y="3303071"/>
              <a:ext cx="3296420" cy="229870"/>
            </a:xfrm>
            <a:prstGeom prst="rect">
              <a:avLst/>
            </a:prstGeom>
            <a:noFill/>
          </p:spPr>
          <p:txBody>
            <a:bodyPr wrap="square" rtlCol="0">
              <a:spAutoFit/>
              <a:scene3d>
                <a:camera prst="orthographicFront"/>
                <a:lightRig rig="threePt" dir="t"/>
              </a:scene3d>
              <a:sp3d contourW="12700"/>
            </a:bodyPr>
            <a:lstStyle/>
            <a:p>
              <a:endParaRPr lang="en-US" altLang="zh-CN" sz="900" dirty="0">
                <a:solidFill>
                  <a:srgbClr val="323037"/>
                </a:solidFill>
                <a:cs typeface="+mn-ea"/>
                <a:sym typeface="+mn-lt"/>
              </a:endParaRPr>
            </a:p>
          </p:txBody>
        </p:sp>
      </p:grpSp>
      <p:grpSp>
        <p:nvGrpSpPr>
          <p:cNvPr id="38" name="组合 37"/>
          <p:cNvGrpSpPr/>
          <p:nvPr/>
        </p:nvGrpSpPr>
        <p:grpSpPr>
          <a:xfrm>
            <a:off x="5158637" y="3695659"/>
            <a:ext cx="3334328" cy="615472"/>
            <a:chOff x="6151061" y="2917469"/>
            <a:chExt cx="3334328" cy="615472"/>
          </a:xfrm>
        </p:grpSpPr>
        <p:sp>
          <p:nvSpPr>
            <p:cNvPr id="39" name="文本框 38"/>
            <p:cNvSpPr txBox="1"/>
            <p:nvPr/>
          </p:nvSpPr>
          <p:spPr>
            <a:xfrm>
              <a:off x="6151061" y="2917469"/>
              <a:ext cx="2097405" cy="460375"/>
            </a:xfrm>
            <a:prstGeom prst="rect">
              <a:avLst/>
            </a:prstGeom>
            <a:noFill/>
          </p:spPr>
          <p:txBody>
            <a:bodyPr wrap="square" rtlCol="0">
              <a:spAutoFit/>
            </a:bodyPr>
            <a:lstStyle>
              <a:defPPr>
                <a:defRPr lang="zh-CN"/>
              </a:defPPr>
              <a:lvl1pPr>
                <a:defRPr sz="2400">
                  <a:solidFill>
                    <a:srgbClr val="3A455F"/>
                  </a:solidFill>
                  <a:latin typeface="思源黑体 CN Regular" panose="020B0500000000000000" pitchFamily="34" charset="-122"/>
                  <a:ea typeface="思源黑体 CN Regular" panose="020B0500000000000000" pitchFamily="34" charset="-122"/>
                </a:defRPr>
              </a:lvl1pPr>
            </a:lstStyle>
            <a:p>
              <a:r>
                <a:rPr lang="zh-CN" altLang="en-US" dirty="0">
                  <a:solidFill>
                    <a:srgbClr val="323037"/>
                  </a:solidFill>
                  <a:latin typeface="+mn-lt"/>
                  <a:ea typeface="+mn-ea"/>
                  <a:cs typeface="+mn-ea"/>
                  <a:sym typeface="+mn-lt"/>
                </a:rPr>
                <a:t>穆勒散射</a:t>
              </a:r>
              <a:endParaRPr lang="zh-CN" altLang="en-US" dirty="0">
                <a:solidFill>
                  <a:srgbClr val="323037"/>
                </a:solidFill>
                <a:latin typeface="+mn-lt"/>
                <a:ea typeface="+mn-ea"/>
                <a:cs typeface="+mn-ea"/>
                <a:sym typeface="+mn-lt"/>
              </a:endParaRPr>
            </a:p>
          </p:txBody>
        </p:sp>
        <p:sp>
          <p:nvSpPr>
            <p:cNvPr id="40" name="文本框 39"/>
            <p:cNvSpPr txBox="1"/>
            <p:nvPr/>
          </p:nvSpPr>
          <p:spPr>
            <a:xfrm>
              <a:off x="6168606" y="3303071"/>
              <a:ext cx="3316783" cy="229870"/>
            </a:xfrm>
            <a:prstGeom prst="rect">
              <a:avLst/>
            </a:prstGeom>
            <a:noFill/>
          </p:spPr>
          <p:txBody>
            <a:bodyPr wrap="square" rtlCol="0">
              <a:spAutoFit/>
              <a:scene3d>
                <a:camera prst="orthographicFront"/>
                <a:lightRig rig="threePt" dir="t"/>
              </a:scene3d>
              <a:sp3d contourW="12700"/>
            </a:bodyPr>
            <a:lstStyle/>
            <a:p>
              <a:endParaRPr lang="en-US" altLang="zh-CN" sz="900" dirty="0">
                <a:solidFill>
                  <a:srgbClr val="323037"/>
                </a:solidFill>
                <a:cs typeface="+mn-ea"/>
                <a:sym typeface="+mn-lt"/>
              </a:endParaRPr>
            </a:p>
          </p:txBody>
        </p:sp>
      </p:grpSp>
      <p:sp>
        <p:nvSpPr>
          <p:cNvPr id="2" name="文本框 1"/>
          <p:cNvSpPr txBox="1"/>
          <p:nvPr/>
        </p:nvSpPr>
        <p:spPr>
          <a:xfrm>
            <a:off x="5084798" y="4474587"/>
            <a:ext cx="2022475" cy="460375"/>
          </a:xfrm>
          <a:prstGeom prst="rect">
            <a:avLst/>
          </a:prstGeom>
          <a:noFill/>
        </p:spPr>
        <p:txBody>
          <a:bodyPr wrap="square" rtlCol="0">
            <a:spAutoFit/>
          </a:bodyPr>
          <a:lstStyle>
            <a:defPPr>
              <a:defRPr lang="zh-CN"/>
            </a:defPPr>
            <a:lvl1pPr>
              <a:defRPr sz="2400">
                <a:solidFill>
                  <a:srgbClr val="3A455F"/>
                </a:solidFill>
                <a:latin typeface="思源黑体 CN Regular" panose="020B0500000000000000" pitchFamily="34" charset="-122"/>
                <a:ea typeface="思源黑体 CN Regular" panose="020B0500000000000000" pitchFamily="34" charset="-122"/>
              </a:defRPr>
            </a:lvl1pPr>
          </a:lstStyle>
          <a:p>
            <a:r>
              <a:rPr lang="zh-CN" altLang="en-US" dirty="0">
                <a:solidFill>
                  <a:srgbClr val="323037"/>
                </a:solidFill>
                <a:latin typeface="+mn-lt"/>
                <a:ea typeface="+mn-ea"/>
                <a:cs typeface="+mn-ea"/>
                <a:sym typeface="+mn-lt"/>
              </a:rPr>
              <a:t>加速器的</a:t>
            </a:r>
            <a:r>
              <a:rPr lang="zh-CN" altLang="en-US" dirty="0">
                <a:solidFill>
                  <a:srgbClr val="323037"/>
                </a:solidFill>
                <a:latin typeface="+mn-lt"/>
                <a:ea typeface="+mn-ea"/>
                <a:cs typeface="+mn-ea"/>
                <a:sym typeface="+mn-lt"/>
              </a:rPr>
              <a:t>例子</a:t>
            </a:r>
            <a:endParaRPr lang="zh-CN" altLang="en-US" dirty="0">
              <a:solidFill>
                <a:srgbClr val="323037"/>
              </a:solidFill>
              <a:latin typeface="+mn-lt"/>
              <a:ea typeface="+mn-ea"/>
              <a:cs typeface="+mn-ea"/>
              <a:sym typeface="+mn-lt"/>
            </a:endParaRPr>
          </a:p>
        </p:txBody>
      </p:sp>
      <p:sp>
        <p:nvSpPr>
          <p:cNvPr id="41" name="文本框 40"/>
          <p:cNvSpPr txBox="1"/>
          <p:nvPr/>
        </p:nvSpPr>
        <p:spPr>
          <a:xfrm>
            <a:off x="5117465" y="5253990"/>
            <a:ext cx="2816225" cy="460375"/>
          </a:xfrm>
          <a:prstGeom prst="rect">
            <a:avLst/>
          </a:prstGeom>
          <a:noFill/>
        </p:spPr>
        <p:txBody>
          <a:bodyPr wrap="square" rtlCol="0">
            <a:spAutoFit/>
          </a:bodyPr>
          <a:lstStyle>
            <a:defPPr>
              <a:defRPr lang="zh-CN"/>
            </a:defPPr>
            <a:lvl1pPr>
              <a:defRPr sz="2400">
                <a:solidFill>
                  <a:srgbClr val="3A455F"/>
                </a:solidFill>
                <a:latin typeface="思源黑体 CN Regular" panose="020B0500000000000000" pitchFamily="34" charset="-122"/>
                <a:ea typeface="思源黑体 CN Regular" panose="020B0500000000000000" pitchFamily="34" charset="-122"/>
              </a:defRPr>
            </a:lvl1pPr>
          </a:lstStyle>
          <a:p>
            <a:r>
              <a:rPr lang="zh-CN" altLang="en-US" dirty="0">
                <a:solidFill>
                  <a:srgbClr val="323037"/>
                </a:solidFill>
                <a:latin typeface="+mn-lt"/>
                <a:ea typeface="+mn-ea"/>
                <a:cs typeface="+mn-ea"/>
                <a:sym typeface="+mn-lt"/>
              </a:rPr>
              <a:t>不同机器的</a:t>
            </a:r>
            <a:r>
              <a:rPr lang="zh-CN" altLang="en-US" dirty="0">
                <a:solidFill>
                  <a:srgbClr val="323037"/>
                </a:solidFill>
                <a:latin typeface="+mn-lt"/>
                <a:ea typeface="+mn-ea"/>
                <a:cs typeface="+mn-ea"/>
                <a:sym typeface="+mn-lt"/>
              </a:rPr>
              <a:t>估算</a:t>
            </a:r>
            <a:endParaRPr lang="zh-CN" altLang="en-US" dirty="0">
              <a:solidFill>
                <a:srgbClr val="323037"/>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flip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par>
                          <p:cTn id="11" fill="hold">
                            <p:stCondLst>
                              <p:cond delay="1000"/>
                            </p:stCondLst>
                            <p:childTnLst>
                              <p:par>
                                <p:cTn id="12" presetID="22" presetClass="entr" presetSubtype="1" fill="hold" grpId="0" nodeType="after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wipe(up)">
                                      <p:cBhvr>
                                        <p:cTn id="14" dur="500"/>
                                        <p:tgtEl>
                                          <p:spTgt spid="23"/>
                                        </p:tgtEl>
                                      </p:cBhvr>
                                    </p:animEffect>
                                  </p:childTnLst>
                                </p:cTn>
                              </p:par>
                            </p:childTnLst>
                          </p:cTn>
                        </p:par>
                        <p:par>
                          <p:cTn id="15" fill="hold">
                            <p:stCondLst>
                              <p:cond delay="1500"/>
                            </p:stCondLst>
                            <p:childTnLst>
                              <p:par>
                                <p:cTn id="16" presetID="22" presetClass="entr" presetSubtype="8" fill="hold" nodeType="after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wipe(left)">
                                      <p:cBhvr>
                                        <p:cTn id="18" dur="1250"/>
                                        <p:tgtEl>
                                          <p:spTgt spid="29"/>
                                        </p:tgtEl>
                                      </p:cBhvr>
                                    </p:animEffect>
                                  </p:childTnLst>
                                </p:cTn>
                              </p:par>
                              <p:par>
                                <p:cTn id="19" presetID="22" presetClass="entr" presetSubtype="8"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1250"/>
                                        <p:tgtEl>
                                          <p:spTgt spid="32"/>
                                        </p:tgtEl>
                                      </p:cBhvr>
                                    </p:animEffect>
                                  </p:childTnLst>
                                </p:cTn>
                              </p:par>
                              <p:par>
                                <p:cTn id="22" presetID="22" presetClass="entr" presetSubtype="8" fill="hold" nodeType="with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wipe(left)">
                                      <p:cBhvr>
                                        <p:cTn id="24" dur="1250"/>
                                        <p:tgtEl>
                                          <p:spTgt spid="35"/>
                                        </p:tgtEl>
                                      </p:cBhvr>
                                    </p:animEffect>
                                  </p:childTnLst>
                                </p:cTn>
                              </p:par>
                              <p:par>
                                <p:cTn id="25" presetID="22" presetClass="entr" presetSubtype="8"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wipe(left)">
                                      <p:cBhvr>
                                        <p:cTn id="27" dur="1250"/>
                                        <p:tgtEl>
                                          <p:spTgt spid="38"/>
                                        </p:tgtEl>
                                      </p:cBhvr>
                                    </p:animEffect>
                                  </p:childTnLst>
                                </p:cTn>
                              </p:par>
                            </p:childTnLst>
                          </p:cTn>
                        </p:par>
                        <p:par>
                          <p:cTn id="28" fill="hold">
                            <p:stCondLst>
                              <p:cond delay="3000"/>
                            </p:stCondLst>
                            <p:childTnLst>
                              <p:par>
                                <p:cTn id="29" presetID="31" presetClass="entr" presetSubtype="0"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p:cTn id="31" dur="1000" fill="hold"/>
                                        <p:tgtEl>
                                          <p:spTgt spid="14"/>
                                        </p:tgtEl>
                                        <p:attrNameLst>
                                          <p:attrName>ppt_w</p:attrName>
                                        </p:attrNameLst>
                                      </p:cBhvr>
                                      <p:tavLst>
                                        <p:tav tm="0">
                                          <p:val>
                                            <p:fltVal val="0"/>
                                          </p:val>
                                        </p:tav>
                                        <p:tav tm="100000">
                                          <p:val>
                                            <p:strVal val="#ppt_w"/>
                                          </p:val>
                                        </p:tav>
                                      </p:tavLst>
                                    </p:anim>
                                    <p:anim calcmode="lin" valueType="num">
                                      <p:cBhvr>
                                        <p:cTn id="32" dur="1000" fill="hold"/>
                                        <p:tgtEl>
                                          <p:spTgt spid="14"/>
                                        </p:tgtEl>
                                        <p:attrNameLst>
                                          <p:attrName>ppt_h</p:attrName>
                                        </p:attrNameLst>
                                      </p:cBhvr>
                                      <p:tavLst>
                                        <p:tav tm="0">
                                          <p:val>
                                            <p:fltVal val="0"/>
                                          </p:val>
                                        </p:tav>
                                        <p:tav tm="100000">
                                          <p:val>
                                            <p:strVal val="#ppt_h"/>
                                          </p:val>
                                        </p:tav>
                                      </p:tavLst>
                                    </p:anim>
                                    <p:anim calcmode="lin" valueType="num">
                                      <p:cBhvr>
                                        <p:cTn id="33" dur="1000" fill="hold"/>
                                        <p:tgtEl>
                                          <p:spTgt spid="14"/>
                                        </p:tgtEl>
                                        <p:attrNameLst>
                                          <p:attrName>style.rotation</p:attrName>
                                        </p:attrNameLst>
                                      </p:cBhvr>
                                      <p:tavLst>
                                        <p:tav tm="0">
                                          <p:val>
                                            <p:fltVal val="90"/>
                                          </p:val>
                                        </p:tav>
                                        <p:tav tm="100000">
                                          <p:val>
                                            <p:fltVal val="0"/>
                                          </p:val>
                                        </p:tav>
                                      </p:tavLst>
                                    </p:anim>
                                    <p:animEffect transition="in" filter="fade">
                                      <p:cBhvr>
                                        <p:cTn id="3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449"/>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3" name="组合 52"/>
          <p:cNvGrpSpPr/>
          <p:nvPr/>
        </p:nvGrpSpPr>
        <p:grpSpPr>
          <a:xfrm>
            <a:off x="-1130431" y="-1192882"/>
            <a:ext cx="2446656" cy="2446656"/>
            <a:chOff x="2733676" y="-3284219"/>
            <a:chExt cx="6772274" cy="6772274"/>
          </a:xfrm>
        </p:grpSpPr>
        <p:pic>
          <p:nvPicPr>
            <p:cNvPr id="54" name="图片 53"/>
            <p:cNvPicPr>
              <a:picLocks noChangeAspect="1"/>
            </p:cNvPicPr>
            <p:nvPr/>
          </p:nvPicPr>
          <p:blipFill>
            <a:blip r:embed="rId1" cstate="screen"/>
            <a:stretch>
              <a:fillRect/>
            </a:stretch>
          </p:blipFill>
          <p:spPr>
            <a:xfrm>
              <a:off x="2733676" y="-3284219"/>
              <a:ext cx="6772274" cy="6772274"/>
            </a:xfrm>
            <a:prstGeom prst="rect">
              <a:avLst/>
            </a:prstGeom>
          </p:spPr>
        </p:pic>
        <p:pic>
          <p:nvPicPr>
            <p:cNvPr id="55" name="图片 54"/>
            <p:cNvPicPr>
              <a:picLocks noChangeAspect="1"/>
            </p:cNvPicPr>
            <p:nvPr/>
          </p:nvPicPr>
          <p:blipFill>
            <a:blip r:embed="rId2" cstate="screen"/>
            <a:stretch>
              <a:fillRect/>
            </a:stretch>
          </p:blipFill>
          <p:spPr>
            <a:xfrm>
              <a:off x="5118658" y="-1521678"/>
              <a:ext cx="2392833" cy="2392833"/>
            </a:xfrm>
            <a:prstGeom prst="rect">
              <a:avLst/>
            </a:prstGeom>
          </p:spPr>
        </p:pic>
        <p:pic>
          <p:nvPicPr>
            <p:cNvPr id="56" name="图片 55"/>
            <p:cNvPicPr>
              <a:picLocks noChangeAspect="1"/>
            </p:cNvPicPr>
            <p:nvPr/>
          </p:nvPicPr>
          <p:blipFill>
            <a:blip r:embed="rId3" cstate="screen"/>
            <a:stretch>
              <a:fillRect/>
            </a:stretch>
          </p:blipFill>
          <p:spPr>
            <a:xfrm>
              <a:off x="6765568" y="1807689"/>
              <a:ext cx="745923" cy="799754"/>
            </a:xfrm>
            <a:prstGeom prst="rect">
              <a:avLst/>
            </a:prstGeom>
          </p:spPr>
        </p:pic>
        <p:pic>
          <p:nvPicPr>
            <p:cNvPr id="57" name="图片 56"/>
            <p:cNvPicPr>
              <a:picLocks noChangeAspect="1"/>
            </p:cNvPicPr>
            <p:nvPr/>
          </p:nvPicPr>
          <p:blipFill>
            <a:blip r:embed="rId4" cstate="screen"/>
            <a:stretch>
              <a:fillRect/>
            </a:stretch>
          </p:blipFill>
          <p:spPr>
            <a:xfrm>
              <a:off x="3770138" y="-276381"/>
              <a:ext cx="952499" cy="952499"/>
            </a:xfrm>
            <a:prstGeom prst="rect">
              <a:avLst/>
            </a:prstGeom>
          </p:spPr>
        </p:pic>
        <p:pic>
          <p:nvPicPr>
            <p:cNvPr id="58" name="图片 57"/>
            <p:cNvPicPr>
              <a:picLocks noChangeAspect="1"/>
            </p:cNvPicPr>
            <p:nvPr/>
          </p:nvPicPr>
          <p:blipFill>
            <a:blip r:embed="rId5" cstate="screen"/>
            <a:stretch>
              <a:fillRect/>
            </a:stretch>
          </p:blipFill>
          <p:spPr>
            <a:xfrm>
              <a:off x="8794394" y="433062"/>
              <a:ext cx="315535" cy="338306"/>
            </a:xfrm>
            <a:prstGeom prst="rect">
              <a:avLst/>
            </a:prstGeom>
          </p:spPr>
        </p:pic>
        <p:pic>
          <p:nvPicPr>
            <p:cNvPr id="59" name="图片 58"/>
            <p:cNvPicPr>
              <a:picLocks noChangeAspect="1"/>
            </p:cNvPicPr>
            <p:nvPr/>
          </p:nvPicPr>
          <p:blipFill>
            <a:blip r:embed="rId6" cstate="screen"/>
            <a:stretch>
              <a:fillRect/>
            </a:stretch>
          </p:blipFill>
          <p:spPr>
            <a:xfrm>
              <a:off x="6589381" y="-1628931"/>
              <a:ext cx="847881" cy="847881"/>
            </a:xfrm>
            <a:prstGeom prst="rect">
              <a:avLst/>
            </a:prstGeom>
          </p:spPr>
        </p:pic>
        <p:pic>
          <p:nvPicPr>
            <p:cNvPr id="60" name="图片 59"/>
            <p:cNvPicPr>
              <a:picLocks noChangeAspect="1"/>
            </p:cNvPicPr>
            <p:nvPr/>
          </p:nvPicPr>
          <p:blipFill>
            <a:blip r:embed="rId7" cstate="screen"/>
            <a:stretch>
              <a:fillRect/>
            </a:stretch>
          </p:blipFill>
          <p:spPr>
            <a:xfrm>
              <a:off x="5306478" y="-2034187"/>
              <a:ext cx="478013" cy="512509"/>
            </a:xfrm>
            <a:prstGeom prst="rect">
              <a:avLst/>
            </a:prstGeom>
          </p:spPr>
        </p:pic>
        <p:pic>
          <p:nvPicPr>
            <p:cNvPr id="61" name="图片 60"/>
            <p:cNvPicPr>
              <a:picLocks noChangeAspect="1"/>
            </p:cNvPicPr>
            <p:nvPr/>
          </p:nvPicPr>
          <p:blipFill>
            <a:blip r:embed="rId8" cstate="screen"/>
            <a:stretch>
              <a:fillRect/>
            </a:stretch>
          </p:blipFill>
          <p:spPr>
            <a:xfrm>
              <a:off x="8108868" y="-733425"/>
              <a:ext cx="266568" cy="266568"/>
            </a:xfrm>
            <a:prstGeom prst="rect">
              <a:avLst/>
            </a:prstGeom>
          </p:spPr>
        </p:pic>
      </p:grpSp>
      <p:sp>
        <p:nvSpPr>
          <p:cNvPr id="62" name="文本框 61"/>
          <p:cNvSpPr txBox="1"/>
          <p:nvPr/>
        </p:nvSpPr>
        <p:spPr>
          <a:xfrm>
            <a:off x="1059050" y="514290"/>
            <a:ext cx="3983554" cy="553085"/>
          </a:xfrm>
          <a:prstGeom prst="rect">
            <a:avLst/>
          </a:prstGeom>
          <a:noFill/>
        </p:spPr>
        <p:txBody>
          <a:bodyPr wrap="square" rtlCol="0">
            <a:spAutoFit/>
          </a:bodyPr>
          <a:lstStyle/>
          <a:p>
            <a:r>
              <a:rPr lang="en-US" altLang="zh-CN" sz="3000">
                <a:sym typeface="+mn-ea"/>
              </a:rPr>
              <a:t>1.</a:t>
            </a:r>
            <a:r>
              <a:rPr sz="3000">
                <a:sym typeface="+mn-ea"/>
              </a:rPr>
              <a:t>相互作用绘景</a:t>
            </a:r>
            <a:endParaRPr lang="zh-CN" altLang="en-US" sz="3000" dirty="0">
              <a:solidFill>
                <a:srgbClr val="323037"/>
              </a:solidFill>
              <a:cs typeface="+mn-ea"/>
              <a:sym typeface="+mn-lt"/>
            </a:endParaRPr>
          </a:p>
        </p:txBody>
      </p:sp>
      <p:grpSp>
        <p:nvGrpSpPr>
          <p:cNvPr id="68" name="Group 27"/>
          <p:cNvGrpSpPr/>
          <p:nvPr/>
        </p:nvGrpSpPr>
        <p:grpSpPr>
          <a:xfrm>
            <a:off x="5239023" y="3418160"/>
            <a:ext cx="643266" cy="718292"/>
            <a:chOff x="5175621" y="3503554"/>
            <a:chExt cx="714687" cy="798043"/>
          </a:xfrm>
        </p:grpSpPr>
        <p:sp>
          <p:nvSpPr>
            <p:cNvPr id="69" name="Freeform 5"/>
            <p:cNvSpPr/>
            <p:nvPr/>
          </p:nvSpPr>
          <p:spPr bwMode="auto">
            <a:xfrm>
              <a:off x="5175621" y="3503554"/>
              <a:ext cx="714687" cy="798043"/>
            </a:xfrm>
            <a:custGeom>
              <a:avLst/>
              <a:gdLst>
                <a:gd name="T0" fmla="*/ 500 w 540"/>
                <a:gd name="T1" fmla="*/ 235 h 604"/>
                <a:gd name="T2" fmla="*/ 120 w 540"/>
                <a:gd name="T3" fmla="*/ 15 h 604"/>
                <a:gd name="T4" fmla="*/ 40 w 540"/>
                <a:gd name="T5" fmla="*/ 15 h 604"/>
                <a:gd name="T6" fmla="*/ 0 w 540"/>
                <a:gd name="T7" fmla="*/ 84 h 604"/>
                <a:gd name="T8" fmla="*/ 0 w 540"/>
                <a:gd name="T9" fmla="*/ 524 h 604"/>
                <a:gd name="T10" fmla="*/ 40 w 540"/>
                <a:gd name="T11" fmla="*/ 593 h 604"/>
                <a:gd name="T12" fmla="*/ 80 w 540"/>
                <a:gd name="T13" fmla="*/ 604 h 604"/>
                <a:gd name="T14" fmla="*/ 120 w 540"/>
                <a:gd name="T15" fmla="*/ 593 h 604"/>
                <a:gd name="T16" fmla="*/ 500 w 540"/>
                <a:gd name="T17" fmla="*/ 373 h 604"/>
                <a:gd name="T18" fmla="*/ 540 w 540"/>
                <a:gd name="T19" fmla="*/ 304 h 604"/>
                <a:gd name="T20" fmla="*/ 500 w 540"/>
                <a:gd name="T21" fmla="*/ 235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0" h="604">
                  <a:moveTo>
                    <a:pt x="500" y="235"/>
                  </a:moveTo>
                  <a:cubicBezTo>
                    <a:pt x="120" y="15"/>
                    <a:pt x="120" y="15"/>
                    <a:pt x="120" y="15"/>
                  </a:cubicBezTo>
                  <a:cubicBezTo>
                    <a:pt x="95" y="0"/>
                    <a:pt x="65" y="0"/>
                    <a:pt x="40" y="15"/>
                  </a:cubicBezTo>
                  <a:cubicBezTo>
                    <a:pt x="15" y="29"/>
                    <a:pt x="0" y="55"/>
                    <a:pt x="0" y="84"/>
                  </a:cubicBezTo>
                  <a:cubicBezTo>
                    <a:pt x="0" y="524"/>
                    <a:pt x="0" y="524"/>
                    <a:pt x="0" y="524"/>
                  </a:cubicBezTo>
                  <a:cubicBezTo>
                    <a:pt x="0" y="553"/>
                    <a:pt x="15" y="579"/>
                    <a:pt x="40" y="593"/>
                  </a:cubicBezTo>
                  <a:cubicBezTo>
                    <a:pt x="52" y="600"/>
                    <a:pt x="66" y="604"/>
                    <a:pt x="80" y="604"/>
                  </a:cubicBezTo>
                  <a:cubicBezTo>
                    <a:pt x="94" y="604"/>
                    <a:pt x="108" y="600"/>
                    <a:pt x="120" y="593"/>
                  </a:cubicBezTo>
                  <a:cubicBezTo>
                    <a:pt x="500" y="373"/>
                    <a:pt x="500" y="373"/>
                    <a:pt x="500" y="373"/>
                  </a:cubicBezTo>
                  <a:cubicBezTo>
                    <a:pt x="525" y="359"/>
                    <a:pt x="540" y="333"/>
                    <a:pt x="540" y="304"/>
                  </a:cubicBezTo>
                  <a:cubicBezTo>
                    <a:pt x="540" y="275"/>
                    <a:pt x="525" y="249"/>
                    <a:pt x="500" y="235"/>
                  </a:cubicBezTo>
                  <a:close/>
                </a:path>
              </a:pathLst>
            </a:custGeom>
            <a:solidFill>
              <a:schemeClr val="bg1"/>
            </a:solidFill>
            <a:ln w="22225">
              <a:solidFill>
                <a:srgbClr val="5E368F"/>
              </a:solidFill>
            </a:ln>
            <a:effectLst>
              <a:outerShdw blurRad="406400" dist="38100" dir="5400000" algn="t" rotWithShape="0">
                <a:schemeClr val="accent1">
                  <a:lumMod val="60000"/>
                  <a:lumOff val="40000"/>
                  <a:alpha val="70000"/>
                </a:scheme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70" name="Freeform 19"/>
            <p:cNvSpPr>
              <a:spLocks noEditPoints="1"/>
            </p:cNvSpPr>
            <p:nvPr/>
          </p:nvSpPr>
          <p:spPr bwMode="auto">
            <a:xfrm>
              <a:off x="5301643" y="3786688"/>
              <a:ext cx="317500" cy="231775"/>
            </a:xfrm>
            <a:custGeom>
              <a:avLst/>
              <a:gdLst>
                <a:gd name="T0" fmla="*/ 200 w 220"/>
                <a:gd name="T1" fmla="*/ 0 h 160"/>
                <a:gd name="T2" fmla="*/ 180 w 220"/>
                <a:gd name="T3" fmla="*/ 20 h 160"/>
                <a:gd name="T4" fmla="*/ 188 w 220"/>
                <a:gd name="T5" fmla="*/ 36 h 160"/>
                <a:gd name="T6" fmla="*/ 184 w 220"/>
                <a:gd name="T7" fmla="*/ 34 h 160"/>
                <a:gd name="T8" fmla="*/ 136 w 220"/>
                <a:gd name="T9" fmla="*/ 124 h 160"/>
                <a:gd name="T10" fmla="*/ 124 w 220"/>
                <a:gd name="T11" fmla="*/ 120 h 160"/>
                <a:gd name="T12" fmla="*/ 113 w 220"/>
                <a:gd name="T13" fmla="*/ 123 h 160"/>
                <a:gd name="T14" fmla="*/ 76 w 220"/>
                <a:gd name="T15" fmla="*/ 71 h 160"/>
                <a:gd name="T16" fmla="*/ 80 w 220"/>
                <a:gd name="T17" fmla="*/ 60 h 160"/>
                <a:gd name="T18" fmla="*/ 60 w 220"/>
                <a:gd name="T19" fmla="*/ 40 h 160"/>
                <a:gd name="T20" fmla="*/ 40 w 220"/>
                <a:gd name="T21" fmla="*/ 60 h 160"/>
                <a:gd name="T22" fmla="*/ 43 w 220"/>
                <a:gd name="T23" fmla="*/ 71 h 160"/>
                <a:gd name="T24" fmla="*/ 28 w 220"/>
                <a:gd name="T25" fmla="*/ 90 h 160"/>
                <a:gd name="T26" fmla="*/ 20 w 220"/>
                <a:gd name="T27" fmla="*/ 88 h 160"/>
                <a:gd name="T28" fmla="*/ 0 w 220"/>
                <a:gd name="T29" fmla="*/ 108 h 160"/>
                <a:gd name="T30" fmla="*/ 20 w 220"/>
                <a:gd name="T31" fmla="*/ 128 h 160"/>
                <a:gd name="T32" fmla="*/ 40 w 220"/>
                <a:gd name="T33" fmla="*/ 108 h 160"/>
                <a:gd name="T34" fmla="*/ 35 w 220"/>
                <a:gd name="T35" fmla="*/ 94 h 160"/>
                <a:gd name="T36" fmla="*/ 49 w 220"/>
                <a:gd name="T37" fmla="*/ 77 h 160"/>
                <a:gd name="T38" fmla="*/ 60 w 220"/>
                <a:gd name="T39" fmla="*/ 80 h 160"/>
                <a:gd name="T40" fmla="*/ 71 w 220"/>
                <a:gd name="T41" fmla="*/ 77 h 160"/>
                <a:gd name="T42" fmla="*/ 108 w 220"/>
                <a:gd name="T43" fmla="*/ 129 h 160"/>
                <a:gd name="T44" fmla="*/ 104 w 220"/>
                <a:gd name="T45" fmla="*/ 140 h 160"/>
                <a:gd name="T46" fmla="*/ 124 w 220"/>
                <a:gd name="T47" fmla="*/ 160 h 160"/>
                <a:gd name="T48" fmla="*/ 144 w 220"/>
                <a:gd name="T49" fmla="*/ 140 h 160"/>
                <a:gd name="T50" fmla="*/ 141 w 220"/>
                <a:gd name="T51" fmla="*/ 130 h 160"/>
                <a:gd name="T52" fmla="*/ 191 w 220"/>
                <a:gd name="T53" fmla="*/ 38 h 160"/>
                <a:gd name="T54" fmla="*/ 200 w 220"/>
                <a:gd name="T55" fmla="*/ 40 h 160"/>
                <a:gd name="T56" fmla="*/ 220 w 220"/>
                <a:gd name="T57" fmla="*/ 20 h 160"/>
                <a:gd name="T58" fmla="*/ 200 w 220"/>
                <a:gd name="T59" fmla="*/ 0 h 160"/>
                <a:gd name="T60" fmla="*/ 20 w 220"/>
                <a:gd name="T61" fmla="*/ 120 h 160"/>
                <a:gd name="T62" fmla="*/ 8 w 220"/>
                <a:gd name="T63" fmla="*/ 108 h 160"/>
                <a:gd name="T64" fmla="*/ 20 w 220"/>
                <a:gd name="T65" fmla="*/ 96 h 160"/>
                <a:gd name="T66" fmla="*/ 32 w 220"/>
                <a:gd name="T67" fmla="*/ 108 h 160"/>
                <a:gd name="T68" fmla="*/ 20 w 220"/>
                <a:gd name="T69" fmla="*/ 120 h 160"/>
                <a:gd name="T70" fmla="*/ 60 w 220"/>
                <a:gd name="T71" fmla="*/ 72 h 160"/>
                <a:gd name="T72" fmla="*/ 48 w 220"/>
                <a:gd name="T73" fmla="*/ 60 h 160"/>
                <a:gd name="T74" fmla="*/ 60 w 220"/>
                <a:gd name="T75" fmla="*/ 48 h 160"/>
                <a:gd name="T76" fmla="*/ 72 w 220"/>
                <a:gd name="T77" fmla="*/ 60 h 160"/>
                <a:gd name="T78" fmla="*/ 60 w 220"/>
                <a:gd name="T79" fmla="*/ 72 h 160"/>
                <a:gd name="T80" fmla="*/ 124 w 220"/>
                <a:gd name="T81" fmla="*/ 152 h 160"/>
                <a:gd name="T82" fmla="*/ 112 w 220"/>
                <a:gd name="T83" fmla="*/ 140 h 160"/>
                <a:gd name="T84" fmla="*/ 124 w 220"/>
                <a:gd name="T85" fmla="*/ 128 h 160"/>
                <a:gd name="T86" fmla="*/ 136 w 220"/>
                <a:gd name="T87" fmla="*/ 140 h 160"/>
                <a:gd name="T88" fmla="*/ 124 w 220"/>
                <a:gd name="T89" fmla="*/ 152 h 160"/>
                <a:gd name="T90" fmla="*/ 200 w 220"/>
                <a:gd name="T91" fmla="*/ 32 h 160"/>
                <a:gd name="T92" fmla="*/ 188 w 220"/>
                <a:gd name="T93" fmla="*/ 20 h 160"/>
                <a:gd name="T94" fmla="*/ 200 w 220"/>
                <a:gd name="T95" fmla="*/ 8 h 160"/>
                <a:gd name="T96" fmla="*/ 212 w 220"/>
                <a:gd name="T97" fmla="*/ 20 h 160"/>
                <a:gd name="T98" fmla="*/ 200 w 220"/>
                <a:gd name="T99" fmla="*/ 3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0" h="160">
                  <a:moveTo>
                    <a:pt x="200" y="0"/>
                  </a:moveTo>
                  <a:cubicBezTo>
                    <a:pt x="189" y="0"/>
                    <a:pt x="180" y="9"/>
                    <a:pt x="180" y="20"/>
                  </a:cubicBezTo>
                  <a:cubicBezTo>
                    <a:pt x="180" y="27"/>
                    <a:pt x="183" y="33"/>
                    <a:pt x="188" y="36"/>
                  </a:cubicBezTo>
                  <a:cubicBezTo>
                    <a:pt x="184" y="34"/>
                    <a:pt x="184" y="34"/>
                    <a:pt x="184" y="34"/>
                  </a:cubicBezTo>
                  <a:cubicBezTo>
                    <a:pt x="136" y="124"/>
                    <a:pt x="136" y="124"/>
                    <a:pt x="136" y="124"/>
                  </a:cubicBezTo>
                  <a:cubicBezTo>
                    <a:pt x="132" y="122"/>
                    <a:pt x="128" y="120"/>
                    <a:pt x="124" y="120"/>
                  </a:cubicBezTo>
                  <a:cubicBezTo>
                    <a:pt x="120" y="120"/>
                    <a:pt x="116" y="121"/>
                    <a:pt x="113" y="123"/>
                  </a:cubicBezTo>
                  <a:cubicBezTo>
                    <a:pt x="76" y="71"/>
                    <a:pt x="76" y="71"/>
                    <a:pt x="76" y="71"/>
                  </a:cubicBezTo>
                  <a:cubicBezTo>
                    <a:pt x="79" y="68"/>
                    <a:pt x="80" y="64"/>
                    <a:pt x="80" y="60"/>
                  </a:cubicBezTo>
                  <a:cubicBezTo>
                    <a:pt x="80" y="49"/>
                    <a:pt x="71" y="40"/>
                    <a:pt x="60" y="40"/>
                  </a:cubicBezTo>
                  <a:cubicBezTo>
                    <a:pt x="49" y="40"/>
                    <a:pt x="40" y="49"/>
                    <a:pt x="40" y="60"/>
                  </a:cubicBezTo>
                  <a:cubicBezTo>
                    <a:pt x="40" y="64"/>
                    <a:pt x="41" y="68"/>
                    <a:pt x="43" y="71"/>
                  </a:cubicBezTo>
                  <a:cubicBezTo>
                    <a:pt x="28" y="90"/>
                    <a:pt x="28" y="90"/>
                    <a:pt x="28" y="90"/>
                  </a:cubicBezTo>
                  <a:cubicBezTo>
                    <a:pt x="26" y="89"/>
                    <a:pt x="23" y="88"/>
                    <a:pt x="20" y="88"/>
                  </a:cubicBezTo>
                  <a:cubicBezTo>
                    <a:pt x="9" y="88"/>
                    <a:pt x="0" y="97"/>
                    <a:pt x="0" y="108"/>
                  </a:cubicBezTo>
                  <a:cubicBezTo>
                    <a:pt x="0" y="119"/>
                    <a:pt x="9" y="128"/>
                    <a:pt x="20" y="128"/>
                  </a:cubicBezTo>
                  <a:cubicBezTo>
                    <a:pt x="31" y="128"/>
                    <a:pt x="40" y="119"/>
                    <a:pt x="40" y="108"/>
                  </a:cubicBezTo>
                  <a:cubicBezTo>
                    <a:pt x="40" y="103"/>
                    <a:pt x="38" y="98"/>
                    <a:pt x="35" y="94"/>
                  </a:cubicBezTo>
                  <a:cubicBezTo>
                    <a:pt x="49" y="77"/>
                    <a:pt x="49" y="77"/>
                    <a:pt x="49" y="77"/>
                  </a:cubicBezTo>
                  <a:cubicBezTo>
                    <a:pt x="52" y="79"/>
                    <a:pt x="56" y="80"/>
                    <a:pt x="60" y="80"/>
                  </a:cubicBezTo>
                  <a:cubicBezTo>
                    <a:pt x="64" y="80"/>
                    <a:pt x="68" y="79"/>
                    <a:pt x="71" y="77"/>
                  </a:cubicBezTo>
                  <a:cubicBezTo>
                    <a:pt x="108" y="129"/>
                    <a:pt x="108" y="129"/>
                    <a:pt x="108" y="129"/>
                  </a:cubicBezTo>
                  <a:cubicBezTo>
                    <a:pt x="105" y="132"/>
                    <a:pt x="104" y="136"/>
                    <a:pt x="104" y="140"/>
                  </a:cubicBezTo>
                  <a:cubicBezTo>
                    <a:pt x="104" y="151"/>
                    <a:pt x="113" y="160"/>
                    <a:pt x="124" y="160"/>
                  </a:cubicBezTo>
                  <a:cubicBezTo>
                    <a:pt x="135" y="160"/>
                    <a:pt x="144" y="151"/>
                    <a:pt x="144" y="140"/>
                  </a:cubicBezTo>
                  <a:cubicBezTo>
                    <a:pt x="144" y="136"/>
                    <a:pt x="143" y="133"/>
                    <a:pt x="141" y="130"/>
                  </a:cubicBezTo>
                  <a:cubicBezTo>
                    <a:pt x="191" y="38"/>
                    <a:pt x="191" y="38"/>
                    <a:pt x="191" y="38"/>
                  </a:cubicBezTo>
                  <a:cubicBezTo>
                    <a:pt x="194" y="39"/>
                    <a:pt x="197" y="40"/>
                    <a:pt x="200" y="40"/>
                  </a:cubicBezTo>
                  <a:cubicBezTo>
                    <a:pt x="211" y="40"/>
                    <a:pt x="220" y="31"/>
                    <a:pt x="220" y="20"/>
                  </a:cubicBezTo>
                  <a:cubicBezTo>
                    <a:pt x="220" y="9"/>
                    <a:pt x="211" y="0"/>
                    <a:pt x="200" y="0"/>
                  </a:cubicBezTo>
                  <a:close/>
                  <a:moveTo>
                    <a:pt x="20" y="120"/>
                  </a:moveTo>
                  <a:cubicBezTo>
                    <a:pt x="13" y="120"/>
                    <a:pt x="8" y="115"/>
                    <a:pt x="8" y="108"/>
                  </a:cubicBezTo>
                  <a:cubicBezTo>
                    <a:pt x="8" y="101"/>
                    <a:pt x="13" y="96"/>
                    <a:pt x="20" y="96"/>
                  </a:cubicBezTo>
                  <a:cubicBezTo>
                    <a:pt x="27" y="96"/>
                    <a:pt x="32" y="101"/>
                    <a:pt x="32" y="108"/>
                  </a:cubicBezTo>
                  <a:cubicBezTo>
                    <a:pt x="32" y="115"/>
                    <a:pt x="27" y="120"/>
                    <a:pt x="20" y="120"/>
                  </a:cubicBezTo>
                  <a:close/>
                  <a:moveTo>
                    <a:pt x="60" y="72"/>
                  </a:moveTo>
                  <a:cubicBezTo>
                    <a:pt x="53" y="72"/>
                    <a:pt x="48" y="67"/>
                    <a:pt x="48" y="60"/>
                  </a:cubicBezTo>
                  <a:cubicBezTo>
                    <a:pt x="48" y="53"/>
                    <a:pt x="53" y="48"/>
                    <a:pt x="60" y="48"/>
                  </a:cubicBezTo>
                  <a:cubicBezTo>
                    <a:pt x="67" y="48"/>
                    <a:pt x="72" y="53"/>
                    <a:pt x="72" y="60"/>
                  </a:cubicBezTo>
                  <a:cubicBezTo>
                    <a:pt x="72" y="67"/>
                    <a:pt x="67" y="72"/>
                    <a:pt x="60" y="72"/>
                  </a:cubicBezTo>
                  <a:close/>
                  <a:moveTo>
                    <a:pt x="124" y="152"/>
                  </a:moveTo>
                  <a:cubicBezTo>
                    <a:pt x="117" y="152"/>
                    <a:pt x="112" y="147"/>
                    <a:pt x="112" y="140"/>
                  </a:cubicBezTo>
                  <a:cubicBezTo>
                    <a:pt x="112" y="133"/>
                    <a:pt x="117" y="128"/>
                    <a:pt x="124" y="128"/>
                  </a:cubicBezTo>
                  <a:cubicBezTo>
                    <a:pt x="131" y="128"/>
                    <a:pt x="136" y="133"/>
                    <a:pt x="136" y="140"/>
                  </a:cubicBezTo>
                  <a:cubicBezTo>
                    <a:pt x="136" y="147"/>
                    <a:pt x="131" y="152"/>
                    <a:pt x="124" y="152"/>
                  </a:cubicBezTo>
                  <a:close/>
                  <a:moveTo>
                    <a:pt x="200" y="32"/>
                  </a:moveTo>
                  <a:cubicBezTo>
                    <a:pt x="193" y="32"/>
                    <a:pt x="188" y="27"/>
                    <a:pt x="188" y="20"/>
                  </a:cubicBezTo>
                  <a:cubicBezTo>
                    <a:pt x="188" y="13"/>
                    <a:pt x="193" y="8"/>
                    <a:pt x="200" y="8"/>
                  </a:cubicBezTo>
                  <a:cubicBezTo>
                    <a:pt x="207" y="8"/>
                    <a:pt x="212" y="13"/>
                    <a:pt x="212" y="20"/>
                  </a:cubicBezTo>
                  <a:cubicBezTo>
                    <a:pt x="212" y="27"/>
                    <a:pt x="207" y="32"/>
                    <a:pt x="200" y="32"/>
                  </a:cubicBezTo>
                  <a:close/>
                </a:path>
              </a:pathLst>
            </a:custGeom>
            <a:solidFill>
              <a:schemeClr val="tx2">
                <a:lumMod val="5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grpSp>
      <p:grpSp>
        <p:nvGrpSpPr>
          <p:cNvPr id="2" name="组合 1"/>
          <p:cNvGrpSpPr/>
          <p:nvPr/>
        </p:nvGrpSpPr>
        <p:grpSpPr>
          <a:xfrm>
            <a:off x="753745" y="1378585"/>
            <a:ext cx="10267315" cy="4816475"/>
            <a:chOff x="5555141" y="1810620"/>
            <a:chExt cx="5116284" cy="3933371"/>
          </a:xfrm>
        </p:grpSpPr>
        <p:sp>
          <p:nvSpPr>
            <p:cNvPr id="65" name="Rectangle: Rounded Corners 2"/>
            <p:cNvSpPr/>
            <p:nvPr/>
          </p:nvSpPr>
          <p:spPr>
            <a:xfrm>
              <a:off x="5555141" y="1810620"/>
              <a:ext cx="5116284" cy="3933371"/>
            </a:xfrm>
            <a:prstGeom prst="roundRect">
              <a:avLst>
                <a:gd name="adj" fmla="val 1368"/>
              </a:avLst>
            </a:prstGeom>
            <a:solidFill>
              <a:schemeClr val="bg1"/>
            </a:solidFill>
            <a:ln>
              <a:noFill/>
            </a:ln>
            <a:effectLst>
              <a:outerShdw blurRad="635000" dist="63500" dir="5400000" algn="t" rotWithShape="0">
                <a:schemeClr val="accent1">
                  <a:lumMod val="50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72" name="TextBox 29"/>
            <p:cNvSpPr txBox="1"/>
            <p:nvPr/>
          </p:nvSpPr>
          <p:spPr>
            <a:xfrm>
              <a:off x="5631716" y="1861959"/>
              <a:ext cx="4659998" cy="3342199"/>
            </a:xfrm>
            <a:prstGeom prst="rect">
              <a:avLst/>
            </a:prstGeom>
            <a:noFill/>
          </p:spPr>
          <p:txBody>
            <a:bodyPr wrap="square" rtlCol="0">
              <a:spAutoFit/>
            </a:bodyPr>
            <a:lstStyle/>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在处理散射问题，如果粒子间相互作用的哈密顿量较小，可以将其视为微扰量，同时假定其与时间无关。</a:t>
              </a:r>
              <a:endParaRPr lang="zh-CN" altLang="en-US"/>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endParaRPr lang="zh-CN" altLang="en-US"/>
            </a:p>
            <a:p>
              <a:pPr>
                <a:lnSpc>
                  <a:spcPts val="2000"/>
                </a:lnSpc>
              </a:pP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那么可以定义一个相互作用绘景，其中的力学量算符和态矢受到非微扰哈密顿量的控制，可以利用薛定谔绘景中的对应量定义：</a:t>
              </a:r>
              <a:endParaRPr lang="zh-CN" altLang="en-US"/>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endParaRPr lang="zh-CN" altLang="en-US"/>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pPr>
                <a:lnSpc>
                  <a:spcPts val="2000"/>
                </a:lnSpc>
              </a:pP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endParaRPr>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按量子力学，不同时间的系统量子态之间的关系可以用时间演化算符来联系</a:t>
              </a:r>
              <a:endParaRPr lang="zh-CN" altLang="en-US"/>
            </a:p>
            <a:p>
              <a:pPr>
                <a:lnSpc>
                  <a:spcPts val="2000"/>
                </a:lnSpc>
              </a:pPr>
              <a:endParaRPr lang="zh-CN" altLang="en-US"/>
            </a:p>
            <a:p>
              <a:pPr>
                <a:lnSpc>
                  <a:spcPts val="2000"/>
                </a:lnSpc>
              </a:pPr>
              <a:endParaRPr lang="zh-CN" altLang="en-US"/>
            </a:p>
            <a:p>
              <a:pPr>
                <a:lnSpc>
                  <a:spcPts val="2000"/>
                </a:lnSpc>
              </a:pPr>
              <a:endParaRPr lang="zh-CN" altLang="en-US"/>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处理量子散射问题时，经常使用相互绘景，设初态在无穷远的过去，终态在无穷远的未来</a:t>
              </a:r>
              <a:endParaRPr lang="zh-CN" altLang="en-US"/>
            </a:p>
            <a:p>
              <a:endParaRPr lang="en-US" altLang="zh-CN" sz="1000" dirty="0">
                <a:solidFill>
                  <a:schemeClr val="tx1">
                    <a:lumMod val="85000"/>
                    <a:lumOff val="15000"/>
                  </a:schemeClr>
                </a:solidFill>
                <a:cs typeface="+mn-ea"/>
                <a:sym typeface="+mn-lt"/>
              </a:endParaRPr>
            </a:p>
          </p:txBody>
        </p:sp>
      </p:grpSp>
      <p:pic>
        <p:nvPicPr>
          <p:cNvPr id="3" name="图片 2"/>
          <p:cNvPicPr>
            <a:picLocks noChangeAspect="1"/>
          </p:cNvPicPr>
          <p:nvPr/>
        </p:nvPicPr>
        <p:blipFill>
          <a:blip r:embed="rId9"/>
          <a:stretch>
            <a:fillRect/>
          </a:stretch>
        </p:blipFill>
        <p:spPr>
          <a:xfrm>
            <a:off x="4323715" y="2042795"/>
            <a:ext cx="1314450" cy="400050"/>
          </a:xfrm>
          <a:prstGeom prst="rect">
            <a:avLst/>
          </a:prstGeom>
        </p:spPr>
      </p:pic>
      <p:pic>
        <p:nvPicPr>
          <p:cNvPr id="5" name="图片 4"/>
          <p:cNvPicPr>
            <a:picLocks noChangeAspect="1"/>
          </p:cNvPicPr>
          <p:nvPr/>
        </p:nvPicPr>
        <p:blipFill>
          <a:blip r:embed="rId10"/>
          <a:stretch>
            <a:fillRect/>
          </a:stretch>
        </p:blipFill>
        <p:spPr>
          <a:xfrm>
            <a:off x="1673225" y="3125470"/>
            <a:ext cx="3034665" cy="459740"/>
          </a:xfrm>
          <a:prstGeom prst="rect">
            <a:avLst/>
          </a:prstGeom>
        </p:spPr>
      </p:pic>
      <p:pic>
        <p:nvPicPr>
          <p:cNvPr id="6" name="图片 5"/>
          <p:cNvPicPr>
            <a:picLocks noChangeAspect="1"/>
          </p:cNvPicPr>
          <p:nvPr/>
        </p:nvPicPr>
        <p:blipFill>
          <a:blip r:embed="rId11"/>
          <a:stretch>
            <a:fillRect/>
          </a:stretch>
        </p:blipFill>
        <p:spPr>
          <a:xfrm>
            <a:off x="5781675" y="3125470"/>
            <a:ext cx="2863850" cy="443230"/>
          </a:xfrm>
          <a:prstGeom prst="rect">
            <a:avLst/>
          </a:prstGeom>
        </p:spPr>
      </p:pic>
      <p:pic>
        <p:nvPicPr>
          <p:cNvPr id="7" name="图片 6"/>
          <p:cNvPicPr>
            <a:picLocks noChangeAspect="1"/>
          </p:cNvPicPr>
          <p:nvPr/>
        </p:nvPicPr>
        <p:blipFill>
          <a:blip r:embed="rId12"/>
          <a:stretch>
            <a:fillRect/>
          </a:stretch>
        </p:blipFill>
        <p:spPr>
          <a:xfrm>
            <a:off x="3528695" y="4184650"/>
            <a:ext cx="2903855" cy="415925"/>
          </a:xfrm>
          <a:prstGeom prst="rect">
            <a:avLst/>
          </a:prstGeom>
        </p:spPr>
      </p:pic>
      <p:pic>
        <p:nvPicPr>
          <p:cNvPr id="8" name="图片 7"/>
          <p:cNvPicPr>
            <a:picLocks noChangeAspect="1"/>
          </p:cNvPicPr>
          <p:nvPr/>
        </p:nvPicPr>
        <p:blipFill>
          <a:blip r:embed="rId13"/>
          <a:stretch>
            <a:fillRect/>
          </a:stretch>
        </p:blipFill>
        <p:spPr>
          <a:xfrm>
            <a:off x="3528695" y="5111750"/>
            <a:ext cx="3045460" cy="47307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1000" fill="hold"/>
                                        <p:tgtEl>
                                          <p:spTgt spid="53"/>
                                        </p:tgtEl>
                                        <p:attrNameLst>
                                          <p:attrName>ppt_w</p:attrName>
                                        </p:attrNameLst>
                                      </p:cBhvr>
                                      <p:tavLst>
                                        <p:tav tm="0">
                                          <p:val>
                                            <p:fltVal val="0"/>
                                          </p:val>
                                        </p:tav>
                                        <p:tav tm="100000">
                                          <p:val>
                                            <p:strVal val="#ppt_w"/>
                                          </p:val>
                                        </p:tav>
                                      </p:tavLst>
                                    </p:anim>
                                    <p:anim calcmode="lin" valueType="num">
                                      <p:cBhvr>
                                        <p:cTn id="8" dur="1000" fill="hold"/>
                                        <p:tgtEl>
                                          <p:spTgt spid="53"/>
                                        </p:tgtEl>
                                        <p:attrNameLst>
                                          <p:attrName>ppt_h</p:attrName>
                                        </p:attrNameLst>
                                      </p:cBhvr>
                                      <p:tavLst>
                                        <p:tav tm="0">
                                          <p:val>
                                            <p:fltVal val="0"/>
                                          </p:val>
                                        </p:tav>
                                        <p:tav tm="100000">
                                          <p:val>
                                            <p:strVal val="#ppt_h"/>
                                          </p:val>
                                        </p:tav>
                                      </p:tavLst>
                                    </p:anim>
                                    <p:anim calcmode="lin" valueType="num">
                                      <p:cBhvr>
                                        <p:cTn id="9" dur="1000" fill="hold"/>
                                        <p:tgtEl>
                                          <p:spTgt spid="53"/>
                                        </p:tgtEl>
                                        <p:attrNameLst>
                                          <p:attrName>style.rotation</p:attrName>
                                        </p:attrNameLst>
                                      </p:cBhvr>
                                      <p:tavLst>
                                        <p:tav tm="0">
                                          <p:val>
                                            <p:fltVal val="90"/>
                                          </p:val>
                                        </p:tav>
                                        <p:tav tm="100000">
                                          <p:val>
                                            <p:fltVal val="0"/>
                                          </p:val>
                                        </p:tav>
                                      </p:tavLst>
                                    </p:anim>
                                    <p:animEffect transition="in" filter="fade">
                                      <p:cBhvr>
                                        <p:cTn id="10" dur="1000"/>
                                        <p:tgtEl>
                                          <p:spTgt spid="53"/>
                                        </p:tgtEl>
                                      </p:cBhvr>
                                    </p:animEffect>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fade">
                                      <p:cBhvr>
                                        <p:cTn id="14" dur="1000"/>
                                        <p:tgtEl>
                                          <p:spTgt spid="62"/>
                                        </p:tgtEl>
                                      </p:cBhvr>
                                    </p:animEffect>
                                    <p:anim calcmode="lin" valueType="num">
                                      <p:cBhvr>
                                        <p:cTn id="15" dur="1000" fill="hold"/>
                                        <p:tgtEl>
                                          <p:spTgt spid="62"/>
                                        </p:tgtEl>
                                        <p:attrNameLst>
                                          <p:attrName>ppt_x</p:attrName>
                                        </p:attrNameLst>
                                      </p:cBhvr>
                                      <p:tavLst>
                                        <p:tav tm="0">
                                          <p:val>
                                            <p:strVal val="#ppt_x"/>
                                          </p:val>
                                        </p:tav>
                                        <p:tav tm="100000">
                                          <p:val>
                                            <p:strVal val="#ppt_x"/>
                                          </p:val>
                                        </p:tav>
                                      </p:tavLst>
                                    </p:anim>
                                    <p:anim calcmode="lin" valueType="num">
                                      <p:cBhvr>
                                        <p:cTn id="16" dur="1000" fill="hold"/>
                                        <p:tgtEl>
                                          <p:spTgt spid="62"/>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0-#ppt_w/2"/>
                                          </p:val>
                                        </p:tav>
                                        <p:tav tm="100000">
                                          <p:val>
                                            <p:strVal val="#ppt_x"/>
                                          </p:val>
                                        </p:tav>
                                      </p:tavLst>
                                    </p:anim>
                                    <p:anim calcmode="lin" valueType="num">
                                      <p:cBhvr additive="base">
                                        <p:cTn id="21" dur="500" fill="hold"/>
                                        <p:tgtEl>
                                          <p:spTgt spid="68"/>
                                        </p:tgtEl>
                                        <p:attrNameLst>
                                          <p:attrName>ppt_y</p:attrName>
                                        </p:attrNameLst>
                                      </p:cBhvr>
                                      <p:tavLst>
                                        <p:tav tm="0">
                                          <p:val>
                                            <p:strVal val="#ppt_y"/>
                                          </p:val>
                                        </p:tav>
                                        <p:tav tm="100000">
                                          <p:val>
                                            <p:strVal val="#ppt_y"/>
                                          </p:val>
                                        </p:tav>
                                      </p:tavLst>
                                    </p:anim>
                                  </p:childTnLst>
                                </p:cTn>
                              </p:par>
                            </p:childTnLst>
                          </p:cTn>
                        </p:par>
                        <p:par>
                          <p:cTn id="22" fill="hold">
                            <p:stCondLst>
                              <p:cond delay="2500"/>
                            </p:stCondLst>
                            <p:childTnLst>
                              <p:par>
                                <p:cTn id="23" presetID="14" presetClass="entr" presetSubtype="10"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449"/>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3" name="组合 52"/>
          <p:cNvGrpSpPr/>
          <p:nvPr/>
        </p:nvGrpSpPr>
        <p:grpSpPr>
          <a:xfrm>
            <a:off x="-1130431" y="-1192882"/>
            <a:ext cx="2446656" cy="2446656"/>
            <a:chOff x="2733676" y="-3284219"/>
            <a:chExt cx="6772274" cy="6772274"/>
          </a:xfrm>
        </p:grpSpPr>
        <p:pic>
          <p:nvPicPr>
            <p:cNvPr id="54" name="图片 53"/>
            <p:cNvPicPr>
              <a:picLocks noChangeAspect="1"/>
            </p:cNvPicPr>
            <p:nvPr/>
          </p:nvPicPr>
          <p:blipFill>
            <a:blip r:embed="rId1" cstate="screen"/>
            <a:stretch>
              <a:fillRect/>
            </a:stretch>
          </p:blipFill>
          <p:spPr>
            <a:xfrm>
              <a:off x="2733676" y="-3284219"/>
              <a:ext cx="6772274" cy="6772274"/>
            </a:xfrm>
            <a:prstGeom prst="rect">
              <a:avLst/>
            </a:prstGeom>
          </p:spPr>
        </p:pic>
        <p:pic>
          <p:nvPicPr>
            <p:cNvPr id="55" name="图片 54"/>
            <p:cNvPicPr>
              <a:picLocks noChangeAspect="1"/>
            </p:cNvPicPr>
            <p:nvPr/>
          </p:nvPicPr>
          <p:blipFill>
            <a:blip r:embed="rId2" cstate="screen"/>
            <a:stretch>
              <a:fillRect/>
            </a:stretch>
          </p:blipFill>
          <p:spPr>
            <a:xfrm>
              <a:off x="5118658" y="-1521678"/>
              <a:ext cx="2392833" cy="2392833"/>
            </a:xfrm>
            <a:prstGeom prst="rect">
              <a:avLst/>
            </a:prstGeom>
          </p:spPr>
        </p:pic>
        <p:pic>
          <p:nvPicPr>
            <p:cNvPr id="56" name="图片 55"/>
            <p:cNvPicPr>
              <a:picLocks noChangeAspect="1"/>
            </p:cNvPicPr>
            <p:nvPr/>
          </p:nvPicPr>
          <p:blipFill>
            <a:blip r:embed="rId3" cstate="screen"/>
            <a:stretch>
              <a:fillRect/>
            </a:stretch>
          </p:blipFill>
          <p:spPr>
            <a:xfrm>
              <a:off x="6765568" y="1807689"/>
              <a:ext cx="745923" cy="799754"/>
            </a:xfrm>
            <a:prstGeom prst="rect">
              <a:avLst/>
            </a:prstGeom>
          </p:spPr>
        </p:pic>
        <p:pic>
          <p:nvPicPr>
            <p:cNvPr id="57" name="图片 56"/>
            <p:cNvPicPr>
              <a:picLocks noChangeAspect="1"/>
            </p:cNvPicPr>
            <p:nvPr/>
          </p:nvPicPr>
          <p:blipFill>
            <a:blip r:embed="rId4" cstate="screen"/>
            <a:stretch>
              <a:fillRect/>
            </a:stretch>
          </p:blipFill>
          <p:spPr>
            <a:xfrm>
              <a:off x="3770138" y="-276381"/>
              <a:ext cx="952499" cy="952499"/>
            </a:xfrm>
            <a:prstGeom prst="rect">
              <a:avLst/>
            </a:prstGeom>
          </p:spPr>
        </p:pic>
        <p:pic>
          <p:nvPicPr>
            <p:cNvPr id="58" name="图片 57"/>
            <p:cNvPicPr>
              <a:picLocks noChangeAspect="1"/>
            </p:cNvPicPr>
            <p:nvPr/>
          </p:nvPicPr>
          <p:blipFill>
            <a:blip r:embed="rId5" cstate="screen"/>
            <a:stretch>
              <a:fillRect/>
            </a:stretch>
          </p:blipFill>
          <p:spPr>
            <a:xfrm>
              <a:off x="8794394" y="433062"/>
              <a:ext cx="315535" cy="338306"/>
            </a:xfrm>
            <a:prstGeom prst="rect">
              <a:avLst/>
            </a:prstGeom>
          </p:spPr>
        </p:pic>
        <p:pic>
          <p:nvPicPr>
            <p:cNvPr id="59" name="图片 58"/>
            <p:cNvPicPr>
              <a:picLocks noChangeAspect="1"/>
            </p:cNvPicPr>
            <p:nvPr/>
          </p:nvPicPr>
          <p:blipFill>
            <a:blip r:embed="rId6" cstate="screen"/>
            <a:stretch>
              <a:fillRect/>
            </a:stretch>
          </p:blipFill>
          <p:spPr>
            <a:xfrm>
              <a:off x="6589381" y="-1628931"/>
              <a:ext cx="847881" cy="847881"/>
            </a:xfrm>
            <a:prstGeom prst="rect">
              <a:avLst/>
            </a:prstGeom>
          </p:spPr>
        </p:pic>
        <p:pic>
          <p:nvPicPr>
            <p:cNvPr id="60" name="图片 59"/>
            <p:cNvPicPr>
              <a:picLocks noChangeAspect="1"/>
            </p:cNvPicPr>
            <p:nvPr/>
          </p:nvPicPr>
          <p:blipFill>
            <a:blip r:embed="rId7" cstate="screen"/>
            <a:stretch>
              <a:fillRect/>
            </a:stretch>
          </p:blipFill>
          <p:spPr>
            <a:xfrm>
              <a:off x="5306478" y="-2034187"/>
              <a:ext cx="478013" cy="512509"/>
            </a:xfrm>
            <a:prstGeom prst="rect">
              <a:avLst/>
            </a:prstGeom>
          </p:spPr>
        </p:pic>
        <p:pic>
          <p:nvPicPr>
            <p:cNvPr id="61" name="图片 60"/>
            <p:cNvPicPr>
              <a:picLocks noChangeAspect="1"/>
            </p:cNvPicPr>
            <p:nvPr/>
          </p:nvPicPr>
          <p:blipFill>
            <a:blip r:embed="rId8" cstate="screen"/>
            <a:stretch>
              <a:fillRect/>
            </a:stretch>
          </p:blipFill>
          <p:spPr>
            <a:xfrm>
              <a:off x="8108868" y="-733425"/>
              <a:ext cx="266568" cy="266568"/>
            </a:xfrm>
            <a:prstGeom prst="rect">
              <a:avLst/>
            </a:prstGeom>
          </p:spPr>
        </p:pic>
      </p:grpSp>
      <p:sp>
        <p:nvSpPr>
          <p:cNvPr id="62" name="文本框 61"/>
          <p:cNvSpPr txBox="1"/>
          <p:nvPr/>
        </p:nvSpPr>
        <p:spPr>
          <a:xfrm>
            <a:off x="1059180" y="514350"/>
            <a:ext cx="4822190" cy="553085"/>
          </a:xfrm>
          <a:prstGeom prst="rect">
            <a:avLst/>
          </a:prstGeom>
          <a:noFill/>
        </p:spPr>
        <p:txBody>
          <a:bodyPr wrap="square" rtlCol="0">
            <a:spAutoFit/>
          </a:bodyPr>
          <a:lstStyle/>
          <a:p>
            <a:r>
              <a:rPr lang="zh-CN" altLang="en-US" sz="3000" dirty="0">
                <a:solidFill>
                  <a:srgbClr val="323037"/>
                </a:solidFill>
                <a:cs typeface="+mn-ea"/>
                <a:sym typeface="+mn-lt"/>
              </a:rPr>
              <a:t>粒子波函数（四维协变形式</a:t>
            </a:r>
            <a:endParaRPr lang="zh-CN" altLang="en-US" sz="3000" dirty="0">
              <a:solidFill>
                <a:srgbClr val="323037"/>
              </a:solidFill>
              <a:cs typeface="+mn-ea"/>
              <a:sym typeface="+mn-lt"/>
            </a:endParaRPr>
          </a:p>
        </p:txBody>
      </p:sp>
      <p:grpSp>
        <p:nvGrpSpPr>
          <p:cNvPr id="68" name="Group 27"/>
          <p:cNvGrpSpPr/>
          <p:nvPr/>
        </p:nvGrpSpPr>
        <p:grpSpPr>
          <a:xfrm>
            <a:off x="5239023" y="3418160"/>
            <a:ext cx="643266" cy="718292"/>
            <a:chOff x="5175621" y="3503554"/>
            <a:chExt cx="714687" cy="798043"/>
          </a:xfrm>
        </p:grpSpPr>
        <p:sp>
          <p:nvSpPr>
            <p:cNvPr id="69" name="Freeform 5"/>
            <p:cNvSpPr/>
            <p:nvPr/>
          </p:nvSpPr>
          <p:spPr bwMode="auto">
            <a:xfrm>
              <a:off x="5175621" y="3503554"/>
              <a:ext cx="714687" cy="798043"/>
            </a:xfrm>
            <a:custGeom>
              <a:avLst/>
              <a:gdLst>
                <a:gd name="T0" fmla="*/ 500 w 540"/>
                <a:gd name="T1" fmla="*/ 235 h 604"/>
                <a:gd name="T2" fmla="*/ 120 w 540"/>
                <a:gd name="T3" fmla="*/ 15 h 604"/>
                <a:gd name="T4" fmla="*/ 40 w 540"/>
                <a:gd name="T5" fmla="*/ 15 h 604"/>
                <a:gd name="T6" fmla="*/ 0 w 540"/>
                <a:gd name="T7" fmla="*/ 84 h 604"/>
                <a:gd name="T8" fmla="*/ 0 w 540"/>
                <a:gd name="T9" fmla="*/ 524 h 604"/>
                <a:gd name="T10" fmla="*/ 40 w 540"/>
                <a:gd name="T11" fmla="*/ 593 h 604"/>
                <a:gd name="T12" fmla="*/ 80 w 540"/>
                <a:gd name="T13" fmla="*/ 604 h 604"/>
                <a:gd name="T14" fmla="*/ 120 w 540"/>
                <a:gd name="T15" fmla="*/ 593 h 604"/>
                <a:gd name="T16" fmla="*/ 500 w 540"/>
                <a:gd name="T17" fmla="*/ 373 h 604"/>
                <a:gd name="T18" fmla="*/ 540 w 540"/>
                <a:gd name="T19" fmla="*/ 304 h 604"/>
                <a:gd name="T20" fmla="*/ 500 w 540"/>
                <a:gd name="T21" fmla="*/ 235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0" h="604">
                  <a:moveTo>
                    <a:pt x="500" y="235"/>
                  </a:moveTo>
                  <a:cubicBezTo>
                    <a:pt x="120" y="15"/>
                    <a:pt x="120" y="15"/>
                    <a:pt x="120" y="15"/>
                  </a:cubicBezTo>
                  <a:cubicBezTo>
                    <a:pt x="95" y="0"/>
                    <a:pt x="65" y="0"/>
                    <a:pt x="40" y="15"/>
                  </a:cubicBezTo>
                  <a:cubicBezTo>
                    <a:pt x="15" y="29"/>
                    <a:pt x="0" y="55"/>
                    <a:pt x="0" y="84"/>
                  </a:cubicBezTo>
                  <a:cubicBezTo>
                    <a:pt x="0" y="524"/>
                    <a:pt x="0" y="524"/>
                    <a:pt x="0" y="524"/>
                  </a:cubicBezTo>
                  <a:cubicBezTo>
                    <a:pt x="0" y="553"/>
                    <a:pt x="15" y="579"/>
                    <a:pt x="40" y="593"/>
                  </a:cubicBezTo>
                  <a:cubicBezTo>
                    <a:pt x="52" y="600"/>
                    <a:pt x="66" y="604"/>
                    <a:pt x="80" y="604"/>
                  </a:cubicBezTo>
                  <a:cubicBezTo>
                    <a:pt x="94" y="604"/>
                    <a:pt x="108" y="600"/>
                    <a:pt x="120" y="593"/>
                  </a:cubicBezTo>
                  <a:cubicBezTo>
                    <a:pt x="500" y="373"/>
                    <a:pt x="500" y="373"/>
                    <a:pt x="500" y="373"/>
                  </a:cubicBezTo>
                  <a:cubicBezTo>
                    <a:pt x="525" y="359"/>
                    <a:pt x="540" y="333"/>
                    <a:pt x="540" y="304"/>
                  </a:cubicBezTo>
                  <a:cubicBezTo>
                    <a:pt x="540" y="275"/>
                    <a:pt x="525" y="249"/>
                    <a:pt x="500" y="235"/>
                  </a:cubicBezTo>
                  <a:close/>
                </a:path>
              </a:pathLst>
            </a:custGeom>
            <a:solidFill>
              <a:schemeClr val="bg1"/>
            </a:solidFill>
            <a:ln w="22225">
              <a:solidFill>
                <a:srgbClr val="5E368F"/>
              </a:solidFill>
            </a:ln>
            <a:effectLst>
              <a:outerShdw blurRad="406400" dist="38100" dir="5400000" algn="t" rotWithShape="0">
                <a:schemeClr val="accent1">
                  <a:lumMod val="60000"/>
                  <a:lumOff val="40000"/>
                  <a:alpha val="70000"/>
                </a:scheme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70" name="Freeform 19"/>
            <p:cNvSpPr>
              <a:spLocks noEditPoints="1"/>
            </p:cNvSpPr>
            <p:nvPr/>
          </p:nvSpPr>
          <p:spPr bwMode="auto">
            <a:xfrm>
              <a:off x="5301643" y="3786688"/>
              <a:ext cx="317500" cy="231775"/>
            </a:xfrm>
            <a:custGeom>
              <a:avLst/>
              <a:gdLst>
                <a:gd name="T0" fmla="*/ 200 w 220"/>
                <a:gd name="T1" fmla="*/ 0 h 160"/>
                <a:gd name="T2" fmla="*/ 180 w 220"/>
                <a:gd name="T3" fmla="*/ 20 h 160"/>
                <a:gd name="T4" fmla="*/ 188 w 220"/>
                <a:gd name="T5" fmla="*/ 36 h 160"/>
                <a:gd name="T6" fmla="*/ 184 w 220"/>
                <a:gd name="T7" fmla="*/ 34 h 160"/>
                <a:gd name="T8" fmla="*/ 136 w 220"/>
                <a:gd name="T9" fmla="*/ 124 h 160"/>
                <a:gd name="T10" fmla="*/ 124 w 220"/>
                <a:gd name="T11" fmla="*/ 120 h 160"/>
                <a:gd name="T12" fmla="*/ 113 w 220"/>
                <a:gd name="T13" fmla="*/ 123 h 160"/>
                <a:gd name="T14" fmla="*/ 76 w 220"/>
                <a:gd name="T15" fmla="*/ 71 h 160"/>
                <a:gd name="T16" fmla="*/ 80 w 220"/>
                <a:gd name="T17" fmla="*/ 60 h 160"/>
                <a:gd name="T18" fmla="*/ 60 w 220"/>
                <a:gd name="T19" fmla="*/ 40 h 160"/>
                <a:gd name="T20" fmla="*/ 40 w 220"/>
                <a:gd name="T21" fmla="*/ 60 h 160"/>
                <a:gd name="T22" fmla="*/ 43 w 220"/>
                <a:gd name="T23" fmla="*/ 71 h 160"/>
                <a:gd name="T24" fmla="*/ 28 w 220"/>
                <a:gd name="T25" fmla="*/ 90 h 160"/>
                <a:gd name="T26" fmla="*/ 20 w 220"/>
                <a:gd name="T27" fmla="*/ 88 h 160"/>
                <a:gd name="T28" fmla="*/ 0 w 220"/>
                <a:gd name="T29" fmla="*/ 108 h 160"/>
                <a:gd name="T30" fmla="*/ 20 w 220"/>
                <a:gd name="T31" fmla="*/ 128 h 160"/>
                <a:gd name="T32" fmla="*/ 40 w 220"/>
                <a:gd name="T33" fmla="*/ 108 h 160"/>
                <a:gd name="T34" fmla="*/ 35 w 220"/>
                <a:gd name="T35" fmla="*/ 94 h 160"/>
                <a:gd name="T36" fmla="*/ 49 w 220"/>
                <a:gd name="T37" fmla="*/ 77 h 160"/>
                <a:gd name="T38" fmla="*/ 60 w 220"/>
                <a:gd name="T39" fmla="*/ 80 h 160"/>
                <a:gd name="T40" fmla="*/ 71 w 220"/>
                <a:gd name="T41" fmla="*/ 77 h 160"/>
                <a:gd name="T42" fmla="*/ 108 w 220"/>
                <a:gd name="T43" fmla="*/ 129 h 160"/>
                <a:gd name="T44" fmla="*/ 104 w 220"/>
                <a:gd name="T45" fmla="*/ 140 h 160"/>
                <a:gd name="T46" fmla="*/ 124 w 220"/>
                <a:gd name="T47" fmla="*/ 160 h 160"/>
                <a:gd name="T48" fmla="*/ 144 w 220"/>
                <a:gd name="T49" fmla="*/ 140 h 160"/>
                <a:gd name="T50" fmla="*/ 141 w 220"/>
                <a:gd name="T51" fmla="*/ 130 h 160"/>
                <a:gd name="T52" fmla="*/ 191 w 220"/>
                <a:gd name="T53" fmla="*/ 38 h 160"/>
                <a:gd name="T54" fmla="*/ 200 w 220"/>
                <a:gd name="T55" fmla="*/ 40 h 160"/>
                <a:gd name="T56" fmla="*/ 220 w 220"/>
                <a:gd name="T57" fmla="*/ 20 h 160"/>
                <a:gd name="T58" fmla="*/ 200 w 220"/>
                <a:gd name="T59" fmla="*/ 0 h 160"/>
                <a:gd name="T60" fmla="*/ 20 w 220"/>
                <a:gd name="T61" fmla="*/ 120 h 160"/>
                <a:gd name="T62" fmla="*/ 8 w 220"/>
                <a:gd name="T63" fmla="*/ 108 h 160"/>
                <a:gd name="T64" fmla="*/ 20 w 220"/>
                <a:gd name="T65" fmla="*/ 96 h 160"/>
                <a:gd name="T66" fmla="*/ 32 w 220"/>
                <a:gd name="T67" fmla="*/ 108 h 160"/>
                <a:gd name="T68" fmla="*/ 20 w 220"/>
                <a:gd name="T69" fmla="*/ 120 h 160"/>
                <a:gd name="T70" fmla="*/ 60 w 220"/>
                <a:gd name="T71" fmla="*/ 72 h 160"/>
                <a:gd name="T72" fmla="*/ 48 w 220"/>
                <a:gd name="T73" fmla="*/ 60 h 160"/>
                <a:gd name="T74" fmla="*/ 60 w 220"/>
                <a:gd name="T75" fmla="*/ 48 h 160"/>
                <a:gd name="T76" fmla="*/ 72 w 220"/>
                <a:gd name="T77" fmla="*/ 60 h 160"/>
                <a:gd name="T78" fmla="*/ 60 w 220"/>
                <a:gd name="T79" fmla="*/ 72 h 160"/>
                <a:gd name="T80" fmla="*/ 124 w 220"/>
                <a:gd name="T81" fmla="*/ 152 h 160"/>
                <a:gd name="T82" fmla="*/ 112 w 220"/>
                <a:gd name="T83" fmla="*/ 140 h 160"/>
                <a:gd name="T84" fmla="*/ 124 w 220"/>
                <a:gd name="T85" fmla="*/ 128 h 160"/>
                <a:gd name="T86" fmla="*/ 136 w 220"/>
                <a:gd name="T87" fmla="*/ 140 h 160"/>
                <a:gd name="T88" fmla="*/ 124 w 220"/>
                <a:gd name="T89" fmla="*/ 152 h 160"/>
                <a:gd name="T90" fmla="*/ 200 w 220"/>
                <a:gd name="T91" fmla="*/ 32 h 160"/>
                <a:gd name="T92" fmla="*/ 188 w 220"/>
                <a:gd name="T93" fmla="*/ 20 h 160"/>
                <a:gd name="T94" fmla="*/ 200 w 220"/>
                <a:gd name="T95" fmla="*/ 8 h 160"/>
                <a:gd name="T96" fmla="*/ 212 w 220"/>
                <a:gd name="T97" fmla="*/ 20 h 160"/>
                <a:gd name="T98" fmla="*/ 200 w 220"/>
                <a:gd name="T99" fmla="*/ 3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0" h="160">
                  <a:moveTo>
                    <a:pt x="200" y="0"/>
                  </a:moveTo>
                  <a:cubicBezTo>
                    <a:pt x="189" y="0"/>
                    <a:pt x="180" y="9"/>
                    <a:pt x="180" y="20"/>
                  </a:cubicBezTo>
                  <a:cubicBezTo>
                    <a:pt x="180" y="27"/>
                    <a:pt x="183" y="33"/>
                    <a:pt x="188" y="36"/>
                  </a:cubicBezTo>
                  <a:cubicBezTo>
                    <a:pt x="184" y="34"/>
                    <a:pt x="184" y="34"/>
                    <a:pt x="184" y="34"/>
                  </a:cubicBezTo>
                  <a:cubicBezTo>
                    <a:pt x="136" y="124"/>
                    <a:pt x="136" y="124"/>
                    <a:pt x="136" y="124"/>
                  </a:cubicBezTo>
                  <a:cubicBezTo>
                    <a:pt x="132" y="122"/>
                    <a:pt x="128" y="120"/>
                    <a:pt x="124" y="120"/>
                  </a:cubicBezTo>
                  <a:cubicBezTo>
                    <a:pt x="120" y="120"/>
                    <a:pt x="116" y="121"/>
                    <a:pt x="113" y="123"/>
                  </a:cubicBezTo>
                  <a:cubicBezTo>
                    <a:pt x="76" y="71"/>
                    <a:pt x="76" y="71"/>
                    <a:pt x="76" y="71"/>
                  </a:cubicBezTo>
                  <a:cubicBezTo>
                    <a:pt x="79" y="68"/>
                    <a:pt x="80" y="64"/>
                    <a:pt x="80" y="60"/>
                  </a:cubicBezTo>
                  <a:cubicBezTo>
                    <a:pt x="80" y="49"/>
                    <a:pt x="71" y="40"/>
                    <a:pt x="60" y="40"/>
                  </a:cubicBezTo>
                  <a:cubicBezTo>
                    <a:pt x="49" y="40"/>
                    <a:pt x="40" y="49"/>
                    <a:pt x="40" y="60"/>
                  </a:cubicBezTo>
                  <a:cubicBezTo>
                    <a:pt x="40" y="64"/>
                    <a:pt x="41" y="68"/>
                    <a:pt x="43" y="71"/>
                  </a:cubicBezTo>
                  <a:cubicBezTo>
                    <a:pt x="28" y="90"/>
                    <a:pt x="28" y="90"/>
                    <a:pt x="28" y="90"/>
                  </a:cubicBezTo>
                  <a:cubicBezTo>
                    <a:pt x="26" y="89"/>
                    <a:pt x="23" y="88"/>
                    <a:pt x="20" y="88"/>
                  </a:cubicBezTo>
                  <a:cubicBezTo>
                    <a:pt x="9" y="88"/>
                    <a:pt x="0" y="97"/>
                    <a:pt x="0" y="108"/>
                  </a:cubicBezTo>
                  <a:cubicBezTo>
                    <a:pt x="0" y="119"/>
                    <a:pt x="9" y="128"/>
                    <a:pt x="20" y="128"/>
                  </a:cubicBezTo>
                  <a:cubicBezTo>
                    <a:pt x="31" y="128"/>
                    <a:pt x="40" y="119"/>
                    <a:pt x="40" y="108"/>
                  </a:cubicBezTo>
                  <a:cubicBezTo>
                    <a:pt x="40" y="103"/>
                    <a:pt x="38" y="98"/>
                    <a:pt x="35" y="94"/>
                  </a:cubicBezTo>
                  <a:cubicBezTo>
                    <a:pt x="49" y="77"/>
                    <a:pt x="49" y="77"/>
                    <a:pt x="49" y="77"/>
                  </a:cubicBezTo>
                  <a:cubicBezTo>
                    <a:pt x="52" y="79"/>
                    <a:pt x="56" y="80"/>
                    <a:pt x="60" y="80"/>
                  </a:cubicBezTo>
                  <a:cubicBezTo>
                    <a:pt x="64" y="80"/>
                    <a:pt x="68" y="79"/>
                    <a:pt x="71" y="77"/>
                  </a:cubicBezTo>
                  <a:cubicBezTo>
                    <a:pt x="108" y="129"/>
                    <a:pt x="108" y="129"/>
                    <a:pt x="108" y="129"/>
                  </a:cubicBezTo>
                  <a:cubicBezTo>
                    <a:pt x="105" y="132"/>
                    <a:pt x="104" y="136"/>
                    <a:pt x="104" y="140"/>
                  </a:cubicBezTo>
                  <a:cubicBezTo>
                    <a:pt x="104" y="151"/>
                    <a:pt x="113" y="160"/>
                    <a:pt x="124" y="160"/>
                  </a:cubicBezTo>
                  <a:cubicBezTo>
                    <a:pt x="135" y="160"/>
                    <a:pt x="144" y="151"/>
                    <a:pt x="144" y="140"/>
                  </a:cubicBezTo>
                  <a:cubicBezTo>
                    <a:pt x="144" y="136"/>
                    <a:pt x="143" y="133"/>
                    <a:pt x="141" y="130"/>
                  </a:cubicBezTo>
                  <a:cubicBezTo>
                    <a:pt x="191" y="38"/>
                    <a:pt x="191" y="38"/>
                    <a:pt x="191" y="38"/>
                  </a:cubicBezTo>
                  <a:cubicBezTo>
                    <a:pt x="194" y="39"/>
                    <a:pt x="197" y="40"/>
                    <a:pt x="200" y="40"/>
                  </a:cubicBezTo>
                  <a:cubicBezTo>
                    <a:pt x="211" y="40"/>
                    <a:pt x="220" y="31"/>
                    <a:pt x="220" y="20"/>
                  </a:cubicBezTo>
                  <a:cubicBezTo>
                    <a:pt x="220" y="9"/>
                    <a:pt x="211" y="0"/>
                    <a:pt x="200" y="0"/>
                  </a:cubicBezTo>
                  <a:close/>
                  <a:moveTo>
                    <a:pt x="20" y="120"/>
                  </a:moveTo>
                  <a:cubicBezTo>
                    <a:pt x="13" y="120"/>
                    <a:pt x="8" y="115"/>
                    <a:pt x="8" y="108"/>
                  </a:cubicBezTo>
                  <a:cubicBezTo>
                    <a:pt x="8" y="101"/>
                    <a:pt x="13" y="96"/>
                    <a:pt x="20" y="96"/>
                  </a:cubicBezTo>
                  <a:cubicBezTo>
                    <a:pt x="27" y="96"/>
                    <a:pt x="32" y="101"/>
                    <a:pt x="32" y="108"/>
                  </a:cubicBezTo>
                  <a:cubicBezTo>
                    <a:pt x="32" y="115"/>
                    <a:pt x="27" y="120"/>
                    <a:pt x="20" y="120"/>
                  </a:cubicBezTo>
                  <a:close/>
                  <a:moveTo>
                    <a:pt x="60" y="72"/>
                  </a:moveTo>
                  <a:cubicBezTo>
                    <a:pt x="53" y="72"/>
                    <a:pt x="48" y="67"/>
                    <a:pt x="48" y="60"/>
                  </a:cubicBezTo>
                  <a:cubicBezTo>
                    <a:pt x="48" y="53"/>
                    <a:pt x="53" y="48"/>
                    <a:pt x="60" y="48"/>
                  </a:cubicBezTo>
                  <a:cubicBezTo>
                    <a:pt x="67" y="48"/>
                    <a:pt x="72" y="53"/>
                    <a:pt x="72" y="60"/>
                  </a:cubicBezTo>
                  <a:cubicBezTo>
                    <a:pt x="72" y="67"/>
                    <a:pt x="67" y="72"/>
                    <a:pt x="60" y="72"/>
                  </a:cubicBezTo>
                  <a:close/>
                  <a:moveTo>
                    <a:pt x="124" y="152"/>
                  </a:moveTo>
                  <a:cubicBezTo>
                    <a:pt x="117" y="152"/>
                    <a:pt x="112" y="147"/>
                    <a:pt x="112" y="140"/>
                  </a:cubicBezTo>
                  <a:cubicBezTo>
                    <a:pt x="112" y="133"/>
                    <a:pt x="117" y="128"/>
                    <a:pt x="124" y="128"/>
                  </a:cubicBezTo>
                  <a:cubicBezTo>
                    <a:pt x="131" y="128"/>
                    <a:pt x="136" y="133"/>
                    <a:pt x="136" y="140"/>
                  </a:cubicBezTo>
                  <a:cubicBezTo>
                    <a:pt x="136" y="147"/>
                    <a:pt x="131" y="152"/>
                    <a:pt x="124" y="152"/>
                  </a:cubicBezTo>
                  <a:close/>
                  <a:moveTo>
                    <a:pt x="200" y="32"/>
                  </a:moveTo>
                  <a:cubicBezTo>
                    <a:pt x="193" y="32"/>
                    <a:pt x="188" y="27"/>
                    <a:pt x="188" y="20"/>
                  </a:cubicBezTo>
                  <a:cubicBezTo>
                    <a:pt x="188" y="13"/>
                    <a:pt x="193" y="8"/>
                    <a:pt x="200" y="8"/>
                  </a:cubicBezTo>
                  <a:cubicBezTo>
                    <a:pt x="207" y="8"/>
                    <a:pt x="212" y="13"/>
                    <a:pt x="212" y="20"/>
                  </a:cubicBezTo>
                  <a:cubicBezTo>
                    <a:pt x="212" y="27"/>
                    <a:pt x="207" y="32"/>
                    <a:pt x="200" y="32"/>
                  </a:cubicBezTo>
                  <a:close/>
                </a:path>
              </a:pathLst>
            </a:custGeom>
            <a:solidFill>
              <a:schemeClr val="tx2">
                <a:lumMod val="5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grpSp>
      <p:grpSp>
        <p:nvGrpSpPr>
          <p:cNvPr id="2" name="组合 1"/>
          <p:cNvGrpSpPr/>
          <p:nvPr/>
        </p:nvGrpSpPr>
        <p:grpSpPr>
          <a:xfrm>
            <a:off x="734696" y="1369060"/>
            <a:ext cx="10267315" cy="5624196"/>
            <a:chOff x="5550395" y="1810620"/>
            <a:chExt cx="5116284" cy="4592996"/>
          </a:xfrm>
        </p:grpSpPr>
        <p:sp>
          <p:nvSpPr>
            <p:cNvPr id="65" name="Rectangle: Rounded Corners 2"/>
            <p:cNvSpPr/>
            <p:nvPr/>
          </p:nvSpPr>
          <p:spPr>
            <a:xfrm>
              <a:off x="5550395" y="1810620"/>
              <a:ext cx="5116284" cy="3933371"/>
            </a:xfrm>
            <a:prstGeom prst="roundRect">
              <a:avLst>
                <a:gd name="adj" fmla="val 1368"/>
              </a:avLst>
            </a:prstGeom>
            <a:solidFill>
              <a:schemeClr val="bg1"/>
            </a:solidFill>
            <a:ln>
              <a:noFill/>
            </a:ln>
            <a:effectLst>
              <a:outerShdw blurRad="635000" dist="63500" dir="5400000" algn="t" rotWithShape="0">
                <a:schemeClr val="accent1">
                  <a:lumMod val="50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72" name="TextBox 29"/>
            <p:cNvSpPr txBox="1"/>
            <p:nvPr/>
          </p:nvSpPr>
          <p:spPr>
            <a:xfrm>
              <a:off x="5636779" y="2232220"/>
              <a:ext cx="4659998" cy="4171396"/>
            </a:xfrm>
            <a:prstGeom prst="rect">
              <a:avLst/>
            </a:prstGeom>
            <a:noFill/>
          </p:spPr>
          <p:txBody>
            <a:bodyPr wrap="square" rtlCol="0">
              <a:spAutoFit/>
            </a:bodyPr>
            <a:lstStyle/>
            <a:p>
              <a:r>
                <a:rPr lang="en-US" altLang="zh-CN" sz="2000" dirty="0">
                  <a:solidFill>
                    <a:schemeClr val="tx1">
                      <a:lumMod val="85000"/>
                      <a:lumOff val="15000"/>
                    </a:schemeClr>
                  </a:solidFill>
                  <a:cs typeface="+mn-ea"/>
                  <a:sym typeface="+mn-lt"/>
                </a:rPr>
                <a:t>方便起见，不将自由电子的平面波函数的旋量波幅归一化</a:t>
              </a:r>
              <a:endParaRPr lang="en-US" altLang="zh-CN" sz="2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在自由</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（即无源，没有电荷，不存在与它的相互作用）</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电磁场中，光子的波函数写为（就是自由电磁场的四维矢势）</a:t>
              </a: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p:txBody>
        </p:sp>
      </p:grpSp>
      <p:pic>
        <p:nvPicPr>
          <p:cNvPr id="9" name="图片 8"/>
          <p:cNvPicPr>
            <a:picLocks noChangeAspect="1"/>
          </p:cNvPicPr>
          <p:nvPr/>
        </p:nvPicPr>
        <p:blipFill>
          <a:blip r:embed="rId9"/>
          <a:stretch>
            <a:fillRect/>
          </a:stretch>
        </p:blipFill>
        <p:spPr>
          <a:xfrm>
            <a:off x="3672205" y="2277110"/>
            <a:ext cx="3275330" cy="460375"/>
          </a:xfrm>
          <a:prstGeom prst="rect">
            <a:avLst/>
          </a:prstGeom>
        </p:spPr>
      </p:pic>
      <p:pic>
        <p:nvPicPr>
          <p:cNvPr id="10" name="图片 9"/>
          <p:cNvPicPr>
            <a:picLocks noChangeAspect="1"/>
          </p:cNvPicPr>
          <p:nvPr/>
        </p:nvPicPr>
        <p:blipFill>
          <a:blip r:embed="rId10"/>
          <a:stretch>
            <a:fillRect/>
          </a:stretch>
        </p:blipFill>
        <p:spPr>
          <a:xfrm>
            <a:off x="3503930" y="3672840"/>
            <a:ext cx="3982085" cy="43243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1000" fill="hold"/>
                                        <p:tgtEl>
                                          <p:spTgt spid="53"/>
                                        </p:tgtEl>
                                        <p:attrNameLst>
                                          <p:attrName>ppt_w</p:attrName>
                                        </p:attrNameLst>
                                      </p:cBhvr>
                                      <p:tavLst>
                                        <p:tav tm="0">
                                          <p:val>
                                            <p:fltVal val="0"/>
                                          </p:val>
                                        </p:tav>
                                        <p:tav tm="100000">
                                          <p:val>
                                            <p:strVal val="#ppt_w"/>
                                          </p:val>
                                        </p:tav>
                                      </p:tavLst>
                                    </p:anim>
                                    <p:anim calcmode="lin" valueType="num">
                                      <p:cBhvr>
                                        <p:cTn id="8" dur="1000" fill="hold"/>
                                        <p:tgtEl>
                                          <p:spTgt spid="53"/>
                                        </p:tgtEl>
                                        <p:attrNameLst>
                                          <p:attrName>ppt_h</p:attrName>
                                        </p:attrNameLst>
                                      </p:cBhvr>
                                      <p:tavLst>
                                        <p:tav tm="0">
                                          <p:val>
                                            <p:fltVal val="0"/>
                                          </p:val>
                                        </p:tav>
                                        <p:tav tm="100000">
                                          <p:val>
                                            <p:strVal val="#ppt_h"/>
                                          </p:val>
                                        </p:tav>
                                      </p:tavLst>
                                    </p:anim>
                                    <p:anim calcmode="lin" valueType="num">
                                      <p:cBhvr>
                                        <p:cTn id="9" dur="1000" fill="hold"/>
                                        <p:tgtEl>
                                          <p:spTgt spid="53"/>
                                        </p:tgtEl>
                                        <p:attrNameLst>
                                          <p:attrName>style.rotation</p:attrName>
                                        </p:attrNameLst>
                                      </p:cBhvr>
                                      <p:tavLst>
                                        <p:tav tm="0">
                                          <p:val>
                                            <p:fltVal val="90"/>
                                          </p:val>
                                        </p:tav>
                                        <p:tav tm="100000">
                                          <p:val>
                                            <p:fltVal val="0"/>
                                          </p:val>
                                        </p:tav>
                                      </p:tavLst>
                                    </p:anim>
                                    <p:animEffect transition="in" filter="fade">
                                      <p:cBhvr>
                                        <p:cTn id="10" dur="1000"/>
                                        <p:tgtEl>
                                          <p:spTgt spid="53"/>
                                        </p:tgtEl>
                                      </p:cBhvr>
                                    </p:animEffect>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fade">
                                      <p:cBhvr>
                                        <p:cTn id="14" dur="1000"/>
                                        <p:tgtEl>
                                          <p:spTgt spid="62"/>
                                        </p:tgtEl>
                                      </p:cBhvr>
                                    </p:animEffect>
                                    <p:anim calcmode="lin" valueType="num">
                                      <p:cBhvr>
                                        <p:cTn id="15" dur="1000" fill="hold"/>
                                        <p:tgtEl>
                                          <p:spTgt spid="62"/>
                                        </p:tgtEl>
                                        <p:attrNameLst>
                                          <p:attrName>ppt_x</p:attrName>
                                        </p:attrNameLst>
                                      </p:cBhvr>
                                      <p:tavLst>
                                        <p:tav tm="0">
                                          <p:val>
                                            <p:strVal val="#ppt_x"/>
                                          </p:val>
                                        </p:tav>
                                        <p:tav tm="100000">
                                          <p:val>
                                            <p:strVal val="#ppt_x"/>
                                          </p:val>
                                        </p:tav>
                                      </p:tavLst>
                                    </p:anim>
                                    <p:anim calcmode="lin" valueType="num">
                                      <p:cBhvr>
                                        <p:cTn id="16" dur="1000" fill="hold"/>
                                        <p:tgtEl>
                                          <p:spTgt spid="62"/>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0-#ppt_w/2"/>
                                          </p:val>
                                        </p:tav>
                                        <p:tav tm="100000">
                                          <p:val>
                                            <p:strVal val="#ppt_x"/>
                                          </p:val>
                                        </p:tav>
                                      </p:tavLst>
                                    </p:anim>
                                    <p:anim calcmode="lin" valueType="num">
                                      <p:cBhvr additive="base">
                                        <p:cTn id="21" dur="500" fill="hold"/>
                                        <p:tgtEl>
                                          <p:spTgt spid="68"/>
                                        </p:tgtEl>
                                        <p:attrNameLst>
                                          <p:attrName>ppt_y</p:attrName>
                                        </p:attrNameLst>
                                      </p:cBhvr>
                                      <p:tavLst>
                                        <p:tav tm="0">
                                          <p:val>
                                            <p:strVal val="#ppt_y"/>
                                          </p:val>
                                        </p:tav>
                                        <p:tav tm="100000">
                                          <p:val>
                                            <p:strVal val="#ppt_y"/>
                                          </p:val>
                                        </p:tav>
                                      </p:tavLst>
                                    </p:anim>
                                  </p:childTnLst>
                                </p:cTn>
                              </p:par>
                            </p:childTnLst>
                          </p:cTn>
                        </p:par>
                        <p:par>
                          <p:cTn id="22" fill="hold">
                            <p:stCondLst>
                              <p:cond delay="2500"/>
                            </p:stCondLst>
                            <p:childTnLst>
                              <p:par>
                                <p:cTn id="23" presetID="14" presetClass="entr" presetSubtype="10"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449"/>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3" name="组合 52"/>
          <p:cNvGrpSpPr/>
          <p:nvPr/>
        </p:nvGrpSpPr>
        <p:grpSpPr>
          <a:xfrm>
            <a:off x="-1130431" y="-1192882"/>
            <a:ext cx="2446656" cy="2446656"/>
            <a:chOff x="2733676" y="-3284219"/>
            <a:chExt cx="6772274" cy="6772274"/>
          </a:xfrm>
        </p:grpSpPr>
        <p:pic>
          <p:nvPicPr>
            <p:cNvPr id="54" name="图片 53"/>
            <p:cNvPicPr>
              <a:picLocks noChangeAspect="1"/>
            </p:cNvPicPr>
            <p:nvPr/>
          </p:nvPicPr>
          <p:blipFill>
            <a:blip r:embed="rId1" cstate="screen"/>
            <a:stretch>
              <a:fillRect/>
            </a:stretch>
          </p:blipFill>
          <p:spPr>
            <a:xfrm>
              <a:off x="2733676" y="-3284219"/>
              <a:ext cx="6772274" cy="6772274"/>
            </a:xfrm>
            <a:prstGeom prst="rect">
              <a:avLst/>
            </a:prstGeom>
          </p:spPr>
        </p:pic>
        <p:pic>
          <p:nvPicPr>
            <p:cNvPr id="55" name="图片 54"/>
            <p:cNvPicPr>
              <a:picLocks noChangeAspect="1"/>
            </p:cNvPicPr>
            <p:nvPr/>
          </p:nvPicPr>
          <p:blipFill>
            <a:blip r:embed="rId2" cstate="screen"/>
            <a:stretch>
              <a:fillRect/>
            </a:stretch>
          </p:blipFill>
          <p:spPr>
            <a:xfrm>
              <a:off x="5118658" y="-1521678"/>
              <a:ext cx="2392833" cy="2392833"/>
            </a:xfrm>
            <a:prstGeom prst="rect">
              <a:avLst/>
            </a:prstGeom>
          </p:spPr>
        </p:pic>
        <p:pic>
          <p:nvPicPr>
            <p:cNvPr id="56" name="图片 55"/>
            <p:cNvPicPr>
              <a:picLocks noChangeAspect="1"/>
            </p:cNvPicPr>
            <p:nvPr/>
          </p:nvPicPr>
          <p:blipFill>
            <a:blip r:embed="rId3" cstate="screen"/>
            <a:stretch>
              <a:fillRect/>
            </a:stretch>
          </p:blipFill>
          <p:spPr>
            <a:xfrm>
              <a:off x="6765568" y="1807689"/>
              <a:ext cx="745923" cy="799754"/>
            </a:xfrm>
            <a:prstGeom prst="rect">
              <a:avLst/>
            </a:prstGeom>
          </p:spPr>
        </p:pic>
        <p:pic>
          <p:nvPicPr>
            <p:cNvPr id="57" name="图片 56"/>
            <p:cNvPicPr>
              <a:picLocks noChangeAspect="1"/>
            </p:cNvPicPr>
            <p:nvPr/>
          </p:nvPicPr>
          <p:blipFill>
            <a:blip r:embed="rId4" cstate="screen"/>
            <a:stretch>
              <a:fillRect/>
            </a:stretch>
          </p:blipFill>
          <p:spPr>
            <a:xfrm>
              <a:off x="3770138" y="-276381"/>
              <a:ext cx="952499" cy="952499"/>
            </a:xfrm>
            <a:prstGeom prst="rect">
              <a:avLst/>
            </a:prstGeom>
          </p:spPr>
        </p:pic>
        <p:pic>
          <p:nvPicPr>
            <p:cNvPr id="58" name="图片 57"/>
            <p:cNvPicPr>
              <a:picLocks noChangeAspect="1"/>
            </p:cNvPicPr>
            <p:nvPr/>
          </p:nvPicPr>
          <p:blipFill>
            <a:blip r:embed="rId5" cstate="screen"/>
            <a:stretch>
              <a:fillRect/>
            </a:stretch>
          </p:blipFill>
          <p:spPr>
            <a:xfrm>
              <a:off x="8794394" y="433062"/>
              <a:ext cx="315535" cy="338306"/>
            </a:xfrm>
            <a:prstGeom prst="rect">
              <a:avLst/>
            </a:prstGeom>
          </p:spPr>
        </p:pic>
        <p:pic>
          <p:nvPicPr>
            <p:cNvPr id="59" name="图片 58"/>
            <p:cNvPicPr>
              <a:picLocks noChangeAspect="1"/>
            </p:cNvPicPr>
            <p:nvPr/>
          </p:nvPicPr>
          <p:blipFill>
            <a:blip r:embed="rId6" cstate="screen"/>
            <a:stretch>
              <a:fillRect/>
            </a:stretch>
          </p:blipFill>
          <p:spPr>
            <a:xfrm>
              <a:off x="6589381" y="-1628931"/>
              <a:ext cx="847881" cy="847881"/>
            </a:xfrm>
            <a:prstGeom prst="rect">
              <a:avLst/>
            </a:prstGeom>
          </p:spPr>
        </p:pic>
        <p:pic>
          <p:nvPicPr>
            <p:cNvPr id="60" name="图片 59"/>
            <p:cNvPicPr>
              <a:picLocks noChangeAspect="1"/>
            </p:cNvPicPr>
            <p:nvPr/>
          </p:nvPicPr>
          <p:blipFill>
            <a:blip r:embed="rId7" cstate="screen"/>
            <a:stretch>
              <a:fillRect/>
            </a:stretch>
          </p:blipFill>
          <p:spPr>
            <a:xfrm>
              <a:off x="5306478" y="-2034187"/>
              <a:ext cx="478013" cy="512509"/>
            </a:xfrm>
            <a:prstGeom prst="rect">
              <a:avLst/>
            </a:prstGeom>
          </p:spPr>
        </p:pic>
        <p:pic>
          <p:nvPicPr>
            <p:cNvPr id="61" name="图片 60"/>
            <p:cNvPicPr>
              <a:picLocks noChangeAspect="1"/>
            </p:cNvPicPr>
            <p:nvPr/>
          </p:nvPicPr>
          <p:blipFill>
            <a:blip r:embed="rId8" cstate="screen"/>
            <a:stretch>
              <a:fillRect/>
            </a:stretch>
          </p:blipFill>
          <p:spPr>
            <a:xfrm>
              <a:off x="8108868" y="-733425"/>
              <a:ext cx="266568" cy="266568"/>
            </a:xfrm>
            <a:prstGeom prst="rect">
              <a:avLst/>
            </a:prstGeom>
          </p:spPr>
        </p:pic>
      </p:grpSp>
      <p:sp>
        <p:nvSpPr>
          <p:cNvPr id="62" name="文本框 61"/>
          <p:cNvSpPr txBox="1"/>
          <p:nvPr/>
        </p:nvSpPr>
        <p:spPr>
          <a:xfrm>
            <a:off x="811400" y="544135"/>
            <a:ext cx="3983554" cy="645160"/>
          </a:xfrm>
          <a:prstGeom prst="rect">
            <a:avLst/>
          </a:prstGeom>
          <a:noFill/>
        </p:spPr>
        <p:txBody>
          <a:bodyPr wrap="square" rtlCol="0">
            <a:spAutoFit/>
          </a:bodyPr>
          <a:lstStyle/>
          <a:p>
            <a:r>
              <a:rPr lang="en-US" altLang="zh-CN" sz="3600" b="1" spc="300" dirty="0">
                <a:solidFill>
                  <a:srgbClr val="000000">
                    <a:lumMod val="85000"/>
                    <a:lumOff val="15000"/>
                  </a:srgbClr>
                </a:solidFill>
                <a:uFillTx/>
                <a:latin typeface="Arial" panose="020B0604020202020204" pitchFamily="34" charset="0"/>
                <a:ea typeface="微软雅黑" panose="020B0503020204020204" charset="-122"/>
                <a:cs typeface="+mn-ea"/>
                <a:sym typeface="+mn-ea"/>
              </a:rPr>
              <a:t>2.</a:t>
            </a:r>
            <a:r>
              <a:rPr lang="zh-CN" altLang="en-US" sz="3600" b="1" spc="300" dirty="0">
                <a:solidFill>
                  <a:srgbClr val="000000">
                    <a:lumMod val="85000"/>
                    <a:lumOff val="15000"/>
                  </a:srgbClr>
                </a:solidFill>
                <a:uFillTx/>
                <a:latin typeface="Arial" panose="020B0604020202020204" pitchFamily="34" charset="0"/>
                <a:ea typeface="微软雅黑" panose="020B0503020204020204" charset="-122"/>
                <a:cs typeface="+mn-ea"/>
                <a:sym typeface="+mn-ea"/>
              </a:rPr>
              <a:t>散射矩阵</a:t>
            </a:r>
            <a:endParaRPr lang="zh-CN" altLang="en-US" sz="3000" dirty="0">
              <a:solidFill>
                <a:srgbClr val="323037"/>
              </a:solidFill>
              <a:cs typeface="+mn-ea"/>
              <a:sym typeface="+mn-lt"/>
            </a:endParaRPr>
          </a:p>
        </p:txBody>
      </p:sp>
      <p:grpSp>
        <p:nvGrpSpPr>
          <p:cNvPr id="68" name="Group 27"/>
          <p:cNvGrpSpPr/>
          <p:nvPr/>
        </p:nvGrpSpPr>
        <p:grpSpPr>
          <a:xfrm>
            <a:off x="5239023" y="3418160"/>
            <a:ext cx="643266" cy="718292"/>
            <a:chOff x="5175621" y="3503554"/>
            <a:chExt cx="714687" cy="798043"/>
          </a:xfrm>
        </p:grpSpPr>
        <p:sp>
          <p:nvSpPr>
            <p:cNvPr id="69" name="Freeform 5"/>
            <p:cNvSpPr/>
            <p:nvPr/>
          </p:nvSpPr>
          <p:spPr bwMode="auto">
            <a:xfrm>
              <a:off x="5175621" y="3503554"/>
              <a:ext cx="714687" cy="798043"/>
            </a:xfrm>
            <a:custGeom>
              <a:avLst/>
              <a:gdLst>
                <a:gd name="T0" fmla="*/ 500 w 540"/>
                <a:gd name="T1" fmla="*/ 235 h 604"/>
                <a:gd name="T2" fmla="*/ 120 w 540"/>
                <a:gd name="T3" fmla="*/ 15 h 604"/>
                <a:gd name="T4" fmla="*/ 40 w 540"/>
                <a:gd name="T5" fmla="*/ 15 h 604"/>
                <a:gd name="T6" fmla="*/ 0 w 540"/>
                <a:gd name="T7" fmla="*/ 84 h 604"/>
                <a:gd name="T8" fmla="*/ 0 w 540"/>
                <a:gd name="T9" fmla="*/ 524 h 604"/>
                <a:gd name="T10" fmla="*/ 40 w 540"/>
                <a:gd name="T11" fmla="*/ 593 h 604"/>
                <a:gd name="T12" fmla="*/ 80 w 540"/>
                <a:gd name="T13" fmla="*/ 604 h 604"/>
                <a:gd name="T14" fmla="*/ 120 w 540"/>
                <a:gd name="T15" fmla="*/ 593 h 604"/>
                <a:gd name="T16" fmla="*/ 500 w 540"/>
                <a:gd name="T17" fmla="*/ 373 h 604"/>
                <a:gd name="T18" fmla="*/ 540 w 540"/>
                <a:gd name="T19" fmla="*/ 304 h 604"/>
                <a:gd name="T20" fmla="*/ 500 w 540"/>
                <a:gd name="T21" fmla="*/ 235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0" h="604">
                  <a:moveTo>
                    <a:pt x="500" y="235"/>
                  </a:moveTo>
                  <a:cubicBezTo>
                    <a:pt x="120" y="15"/>
                    <a:pt x="120" y="15"/>
                    <a:pt x="120" y="15"/>
                  </a:cubicBezTo>
                  <a:cubicBezTo>
                    <a:pt x="95" y="0"/>
                    <a:pt x="65" y="0"/>
                    <a:pt x="40" y="15"/>
                  </a:cubicBezTo>
                  <a:cubicBezTo>
                    <a:pt x="15" y="29"/>
                    <a:pt x="0" y="55"/>
                    <a:pt x="0" y="84"/>
                  </a:cubicBezTo>
                  <a:cubicBezTo>
                    <a:pt x="0" y="524"/>
                    <a:pt x="0" y="524"/>
                    <a:pt x="0" y="524"/>
                  </a:cubicBezTo>
                  <a:cubicBezTo>
                    <a:pt x="0" y="553"/>
                    <a:pt x="15" y="579"/>
                    <a:pt x="40" y="593"/>
                  </a:cubicBezTo>
                  <a:cubicBezTo>
                    <a:pt x="52" y="600"/>
                    <a:pt x="66" y="604"/>
                    <a:pt x="80" y="604"/>
                  </a:cubicBezTo>
                  <a:cubicBezTo>
                    <a:pt x="94" y="604"/>
                    <a:pt x="108" y="600"/>
                    <a:pt x="120" y="593"/>
                  </a:cubicBezTo>
                  <a:cubicBezTo>
                    <a:pt x="500" y="373"/>
                    <a:pt x="500" y="373"/>
                    <a:pt x="500" y="373"/>
                  </a:cubicBezTo>
                  <a:cubicBezTo>
                    <a:pt x="525" y="359"/>
                    <a:pt x="540" y="333"/>
                    <a:pt x="540" y="304"/>
                  </a:cubicBezTo>
                  <a:cubicBezTo>
                    <a:pt x="540" y="275"/>
                    <a:pt x="525" y="249"/>
                    <a:pt x="500" y="235"/>
                  </a:cubicBezTo>
                  <a:close/>
                </a:path>
              </a:pathLst>
            </a:custGeom>
            <a:solidFill>
              <a:schemeClr val="bg1"/>
            </a:solidFill>
            <a:ln w="22225">
              <a:solidFill>
                <a:srgbClr val="5E368F"/>
              </a:solidFill>
            </a:ln>
            <a:effectLst>
              <a:outerShdw blurRad="406400" dist="38100" dir="5400000" algn="t" rotWithShape="0">
                <a:schemeClr val="accent1">
                  <a:lumMod val="60000"/>
                  <a:lumOff val="40000"/>
                  <a:alpha val="70000"/>
                </a:scheme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70" name="Freeform 19"/>
            <p:cNvSpPr>
              <a:spLocks noEditPoints="1"/>
            </p:cNvSpPr>
            <p:nvPr/>
          </p:nvSpPr>
          <p:spPr bwMode="auto">
            <a:xfrm>
              <a:off x="5301643" y="3786688"/>
              <a:ext cx="317500" cy="231775"/>
            </a:xfrm>
            <a:custGeom>
              <a:avLst/>
              <a:gdLst>
                <a:gd name="T0" fmla="*/ 200 w 220"/>
                <a:gd name="T1" fmla="*/ 0 h 160"/>
                <a:gd name="T2" fmla="*/ 180 w 220"/>
                <a:gd name="T3" fmla="*/ 20 h 160"/>
                <a:gd name="T4" fmla="*/ 188 w 220"/>
                <a:gd name="T5" fmla="*/ 36 h 160"/>
                <a:gd name="T6" fmla="*/ 184 w 220"/>
                <a:gd name="T7" fmla="*/ 34 h 160"/>
                <a:gd name="T8" fmla="*/ 136 w 220"/>
                <a:gd name="T9" fmla="*/ 124 h 160"/>
                <a:gd name="T10" fmla="*/ 124 w 220"/>
                <a:gd name="T11" fmla="*/ 120 h 160"/>
                <a:gd name="T12" fmla="*/ 113 w 220"/>
                <a:gd name="T13" fmla="*/ 123 h 160"/>
                <a:gd name="T14" fmla="*/ 76 w 220"/>
                <a:gd name="T15" fmla="*/ 71 h 160"/>
                <a:gd name="T16" fmla="*/ 80 w 220"/>
                <a:gd name="T17" fmla="*/ 60 h 160"/>
                <a:gd name="T18" fmla="*/ 60 w 220"/>
                <a:gd name="T19" fmla="*/ 40 h 160"/>
                <a:gd name="T20" fmla="*/ 40 w 220"/>
                <a:gd name="T21" fmla="*/ 60 h 160"/>
                <a:gd name="T22" fmla="*/ 43 w 220"/>
                <a:gd name="T23" fmla="*/ 71 h 160"/>
                <a:gd name="T24" fmla="*/ 28 w 220"/>
                <a:gd name="T25" fmla="*/ 90 h 160"/>
                <a:gd name="T26" fmla="*/ 20 w 220"/>
                <a:gd name="T27" fmla="*/ 88 h 160"/>
                <a:gd name="T28" fmla="*/ 0 w 220"/>
                <a:gd name="T29" fmla="*/ 108 h 160"/>
                <a:gd name="T30" fmla="*/ 20 w 220"/>
                <a:gd name="T31" fmla="*/ 128 h 160"/>
                <a:gd name="T32" fmla="*/ 40 w 220"/>
                <a:gd name="T33" fmla="*/ 108 h 160"/>
                <a:gd name="T34" fmla="*/ 35 w 220"/>
                <a:gd name="T35" fmla="*/ 94 h 160"/>
                <a:gd name="T36" fmla="*/ 49 w 220"/>
                <a:gd name="T37" fmla="*/ 77 h 160"/>
                <a:gd name="T38" fmla="*/ 60 w 220"/>
                <a:gd name="T39" fmla="*/ 80 h 160"/>
                <a:gd name="T40" fmla="*/ 71 w 220"/>
                <a:gd name="T41" fmla="*/ 77 h 160"/>
                <a:gd name="T42" fmla="*/ 108 w 220"/>
                <a:gd name="T43" fmla="*/ 129 h 160"/>
                <a:gd name="T44" fmla="*/ 104 w 220"/>
                <a:gd name="T45" fmla="*/ 140 h 160"/>
                <a:gd name="T46" fmla="*/ 124 w 220"/>
                <a:gd name="T47" fmla="*/ 160 h 160"/>
                <a:gd name="T48" fmla="*/ 144 w 220"/>
                <a:gd name="T49" fmla="*/ 140 h 160"/>
                <a:gd name="T50" fmla="*/ 141 w 220"/>
                <a:gd name="T51" fmla="*/ 130 h 160"/>
                <a:gd name="T52" fmla="*/ 191 w 220"/>
                <a:gd name="T53" fmla="*/ 38 h 160"/>
                <a:gd name="T54" fmla="*/ 200 w 220"/>
                <a:gd name="T55" fmla="*/ 40 h 160"/>
                <a:gd name="T56" fmla="*/ 220 w 220"/>
                <a:gd name="T57" fmla="*/ 20 h 160"/>
                <a:gd name="T58" fmla="*/ 200 w 220"/>
                <a:gd name="T59" fmla="*/ 0 h 160"/>
                <a:gd name="T60" fmla="*/ 20 w 220"/>
                <a:gd name="T61" fmla="*/ 120 h 160"/>
                <a:gd name="T62" fmla="*/ 8 w 220"/>
                <a:gd name="T63" fmla="*/ 108 h 160"/>
                <a:gd name="T64" fmla="*/ 20 w 220"/>
                <a:gd name="T65" fmla="*/ 96 h 160"/>
                <a:gd name="T66" fmla="*/ 32 w 220"/>
                <a:gd name="T67" fmla="*/ 108 h 160"/>
                <a:gd name="T68" fmla="*/ 20 w 220"/>
                <a:gd name="T69" fmla="*/ 120 h 160"/>
                <a:gd name="T70" fmla="*/ 60 w 220"/>
                <a:gd name="T71" fmla="*/ 72 h 160"/>
                <a:gd name="T72" fmla="*/ 48 w 220"/>
                <a:gd name="T73" fmla="*/ 60 h 160"/>
                <a:gd name="T74" fmla="*/ 60 w 220"/>
                <a:gd name="T75" fmla="*/ 48 h 160"/>
                <a:gd name="T76" fmla="*/ 72 w 220"/>
                <a:gd name="T77" fmla="*/ 60 h 160"/>
                <a:gd name="T78" fmla="*/ 60 w 220"/>
                <a:gd name="T79" fmla="*/ 72 h 160"/>
                <a:gd name="T80" fmla="*/ 124 w 220"/>
                <a:gd name="T81" fmla="*/ 152 h 160"/>
                <a:gd name="T82" fmla="*/ 112 w 220"/>
                <a:gd name="T83" fmla="*/ 140 h 160"/>
                <a:gd name="T84" fmla="*/ 124 w 220"/>
                <a:gd name="T85" fmla="*/ 128 h 160"/>
                <a:gd name="T86" fmla="*/ 136 w 220"/>
                <a:gd name="T87" fmla="*/ 140 h 160"/>
                <a:gd name="T88" fmla="*/ 124 w 220"/>
                <a:gd name="T89" fmla="*/ 152 h 160"/>
                <a:gd name="T90" fmla="*/ 200 w 220"/>
                <a:gd name="T91" fmla="*/ 32 h 160"/>
                <a:gd name="T92" fmla="*/ 188 w 220"/>
                <a:gd name="T93" fmla="*/ 20 h 160"/>
                <a:gd name="T94" fmla="*/ 200 w 220"/>
                <a:gd name="T95" fmla="*/ 8 h 160"/>
                <a:gd name="T96" fmla="*/ 212 w 220"/>
                <a:gd name="T97" fmla="*/ 20 h 160"/>
                <a:gd name="T98" fmla="*/ 200 w 220"/>
                <a:gd name="T99" fmla="*/ 3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0" h="160">
                  <a:moveTo>
                    <a:pt x="200" y="0"/>
                  </a:moveTo>
                  <a:cubicBezTo>
                    <a:pt x="189" y="0"/>
                    <a:pt x="180" y="9"/>
                    <a:pt x="180" y="20"/>
                  </a:cubicBezTo>
                  <a:cubicBezTo>
                    <a:pt x="180" y="27"/>
                    <a:pt x="183" y="33"/>
                    <a:pt x="188" y="36"/>
                  </a:cubicBezTo>
                  <a:cubicBezTo>
                    <a:pt x="184" y="34"/>
                    <a:pt x="184" y="34"/>
                    <a:pt x="184" y="34"/>
                  </a:cubicBezTo>
                  <a:cubicBezTo>
                    <a:pt x="136" y="124"/>
                    <a:pt x="136" y="124"/>
                    <a:pt x="136" y="124"/>
                  </a:cubicBezTo>
                  <a:cubicBezTo>
                    <a:pt x="132" y="122"/>
                    <a:pt x="128" y="120"/>
                    <a:pt x="124" y="120"/>
                  </a:cubicBezTo>
                  <a:cubicBezTo>
                    <a:pt x="120" y="120"/>
                    <a:pt x="116" y="121"/>
                    <a:pt x="113" y="123"/>
                  </a:cubicBezTo>
                  <a:cubicBezTo>
                    <a:pt x="76" y="71"/>
                    <a:pt x="76" y="71"/>
                    <a:pt x="76" y="71"/>
                  </a:cubicBezTo>
                  <a:cubicBezTo>
                    <a:pt x="79" y="68"/>
                    <a:pt x="80" y="64"/>
                    <a:pt x="80" y="60"/>
                  </a:cubicBezTo>
                  <a:cubicBezTo>
                    <a:pt x="80" y="49"/>
                    <a:pt x="71" y="40"/>
                    <a:pt x="60" y="40"/>
                  </a:cubicBezTo>
                  <a:cubicBezTo>
                    <a:pt x="49" y="40"/>
                    <a:pt x="40" y="49"/>
                    <a:pt x="40" y="60"/>
                  </a:cubicBezTo>
                  <a:cubicBezTo>
                    <a:pt x="40" y="64"/>
                    <a:pt x="41" y="68"/>
                    <a:pt x="43" y="71"/>
                  </a:cubicBezTo>
                  <a:cubicBezTo>
                    <a:pt x="28" y="90"/>
                    <a:pt x="28" y="90"/>
                    <a:pt x="28" y="90"/>
                  </a:cubicBezTo>
                  <a:cubicBezTo>
                    <a:pt x="26" y="89"/>
                    <a:pt x="23" y="88"/>
                    <a:pt x="20" y="88"/>
                  </a:cubicBezTo>
                  <a:cubicBezTo>
                    <a:pt x="9" y="88"/>
                    <a:pt x="0" y="97"/>
                    <a:pt x="0" y="108"/>
                  </a:cubicBezTo>
                  <a:cubicBezTo>
                    <a:pt x="0" y="119"/>
                    <a:pt x="9" y="128"/>
                    <a:pt x="20" y="128"/>
                  </a:cubicBezTo>
                  <a:cubicBezTo>
                    <a:pt x="31" y="128"/>
                    <a:pt x="40" y="119"/>
                    <a:pt x="40" y="108"/>
                  </a:cubicBezTo>
                  <a:cubicBezTo>
                    <a:pt x="40" y="103"/>
                    <a:pt x="38" y="98"/>
                    <a:pt x="35" y="94"/>
                  </a:cubicBezTo>
                  <a:cubicBezTo>
                    <a:pt x="49" y="77"/>
                    <a:pt x="49" y="77"/>
                    <a:pt x="49" y="77"/>
                  </a:cubicBezTo>
                  <a:cubicBezTo>
                    <a:pt x="52" y="79"/>
                    <a:pt x="56" y="80"/>
                    <a:pt x="60" y="80"/>
                  </a:cubicBezTo>
                  <a:cubicBezTo>
                    <a:pt x="64" y="80"/>
                    <a:pt x="68" y="79"/>
                    <a:pt x="71" y="77"/>
                  </a:cubicBezTo>
                  <a:cubicBezTo>
                    <a:pt x="108" y="129"/>
                    <a:pt x="108" y="129"/>
                    <a:pt x="108" y="129"/>
                  </a:cubicBezTo>
                  <a:cubicBezTo>
                    <a:pt x="105" y="132"/>
                    <a:pt x="104" y="136"/>
                    <a:pt x="104" y="140"/>
                  </a:cubicBezTo>
                  <a:cubicBezTo>
                    <a:pt x="104" y="151"/>
                    <a:pt x="113" y="160"/>
                    <a:pt x="124" y="160"/>
                  </a:cubicBezTo>
                  <a:cubicBezTo>
                    <a:pt x="135" y="160"/>
                    <a:pt x="144" y="151"/>
                    <a:pt x="144" y="140"/>
                  </a:cubicBezTo>
                  <a:cubicBezTo>
                    <a:pt x="144" y="136"/>
                    <a:pt x="143" y="133"/>
                    <a:pt x="141" y="130"/>
                  </a:cubicBezTo>
                  <a:cubicBezTo>
                    <a:pt x="191" y="38"/>
                    <a:pt x="191" y="38"/>
                    <a:pt x="191" y="38"/>
                  </a:cubicBezTo>
                  <a:cubicBezTo>
                    <a:pt x="194" y="39"/>
                    <a:pt x="197" y="40"/>
                    <a:pt x="200" y="40"/>
                  </a:cubicBezTo>
                  <a:cubicBezTo>
                    <a:pt x="211" y="40"/>
                    <a:pt x="220" y="31"/>
                    <a:pt x="220" y="20"/>
                  </a:cubicBezTo>
                  <a:cubicBezTo>
                    <a:pt x="220" y="9"/>
                    <a:pt x="211" y="0"/>
                    <a:pt x="200" y="0"/>
                  </a:cubicBezTo>
                  <a:close/>
                  <a:moveTo>
                    <a:pt x="20" y="120"/>
                  </a:moveTo>
                  <a:cubicBezTo>
                    <a:pt x="13" y="120"/>
                    <a:pt x="8" y="115"/>
                    <a:pt x="8" y="108"/>
                  </a:cubicBezTo>
                  <a:cubicBezTo>
                    <a:pt x="8" y="101"/>
                    <a:pt x="13" y="96"/>
                    <a:pt x="20" y="96"/>
                  </a:cubicBezTo>
                  <a:cubicBezTo>
                    <a:pt x="27" y="96"/>
                    <a:pt x="32" y="101"/>
                    <a:pt x="32" y="108"/>
                  </a:cubicBezTo>
                  <a:cubicBezTo>
                    <a:pt x="32" y="115"/>
                    <a:pt x="27" y="120"/>
                    <a:pt x="20" y="120"/>
                  </a:cubicBezTo>
                  <a:close/>
                  <a:moveTo>
                    <a:pt x="60" y="72"/>
                  </a:moveTo>
                  <a:cubicBezTo>
                    <a:pt x="53" y="72"/>
                    <a:pt x="48" y="67"/>
                    <a:pt x="48" y="60"/>
                  </a:cubicBezTo>
                  <a:cubicBezTo>
                    <a:pt x="48" y="53"/>
                    <a:pt x="53" y="48"/>
                    <a:pt x="60" y="48"/>
                  </a:cubicBezTo>
                  <a:cubicBezTo>
                    <a:pt x="67" y="48"/>
                    <a:pt x="72" y="53"/>
                    <a:pt x="72" y="60"/>
                  </a:cubicBezTo>
                  <a:cubicBezTo>
                    <a:pt x="72" y="67"/>
                    <a:pt x="67" y="72"/>
                    <a:pt x="60" y="72"/>
                  </a:cubicBezTo>
                  <a:close/>
                  <a:moveTo>
                    <a:pt x="124" y="152"/>
                  </a:moveTo>
                  <a:cubicBezTo>
                    <a:pt x="117" y="152"/>
                    <a:pt x="112" y="147"/>
                    <a:pt x="112" y="140"/>
                  </a:cubicBezTo>
                  <a:cubicBezTo>
                    <a:pt x="112" y="133"/>
                    <a:pt x="117" y="128"/>
                    <a:pt x="124" y="128"/>
                  </a:cubicBezTo>
                  <a:cubicBezTo>
                    <a:pt x="131" y="128"/>
                    <a:pt x="136" y="133"/>
                    <a:pt x="136" y="140"/>
                  </a:cubicBezTo>
                  <a:cubicBezTo>
                    <a:pt x="136" y="147"/>
                    <a:pt x="131" y="152"/>
                    <a:pt x="124" y="152"/>
                  </a:cubicBezTo>
                  <a:close/>
                  <a:moveTo>
                    <a:pt x="200" y="32"/>
                  </a:moveTo>
                  <a:cubicBezTo>
                    <a:pt x="193" y="32"/>
                    <a:pt x="188" y="27"/>
                    <a:pt x="188" y="20"/>
                  </a:cubicBezTo>
                  <a:cubicBezTo>
                    <a:pt x="188" y="13"/>
                    <a:pt x="193" y="8"/>
                    <a:pt x="200" y="8"/>
                  </a:cubicBezTo>
                  <a:cubicBezTo>
                    <a:pt x="207" y="8"/>
                    <a:pt x="212" y="13"/>
                    <a:pt x="212" y="20"/>
                  </a:cubicBezTo>
                  <a:cubicBezTo>
                    <a:pt x="212" y="27"/>
                    <a:pt x="207" y="32"/>
                    <a:pt x="200" y="32"/>
                  </a:cubicBezTo>
                  <a:close/>
                </a:path>
              </a:pathLst>
            </a:custGeom>
            <a:solidFill>
              <a:schemeClr val="tx2">
                <a:lumMod val="5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grpSp>
      <p:grpSp>
        <p:nvGrpSpPr>
          <p:cNvPr id="2" name="组合 1"/>
          <p:cNvGrpSpPr/>
          <p:nvPr/>
        </p:nvGrpSpPr>
        <p:grpSpPr>
          <a:xfrm>
            <a:off x="811530" y="1369060"/>
            <a:ext cx="10267315" cy="4816475"/>
            <a:chOff x="5555141" y="1810620"/>
            <a:chExt cx="5116284" cy="3933371"/>
          </a:xfrm>
        </p:grpSpPr>
        <p:sp>
          <p:nvSpPr>
            <p:cNvPr id="65" name="Rectangle: Rounded Corners 2"/>
            <p:cNvSpPr/>
            <p:nvPr/>
          </p:nvSpPr>
          <p:spPr>
            <a:xfrm>
              <a:off x="5555141" y="1810620"/>
              <a:ext cx="5116284" cy="3933371"/>
            </a:xfrm>
            <a:prstGeom prst="roundRect">
              <a:avLst>
                <a:gd name="adj" fmla="val 1368"/>
              </a:avLst>
            </a:prstGeom>
            <a:solidFill>
              <a:schemeClr val="bg1"/>
            </a:solidFill>
            <a:ln>
              <a:noFill/>
            </a:ln>
            <a:effectLst>
              <a:outerShdw blurRad="635000" dist="63500" dir="5400000" algn="t" rotWithShape="0">
                <a:schemeClr val="accent1">
                  <a:lumMod val="50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72" name="TextBox 29"/>
            <p:cNvSpPr txBox="1"/>
            <p:nvPr/>
          </p:nvSpPr>
          <p:spPr>
            <a:xfrm>
              <a:off x="5631716" y="1861959"/>
              <a:ext cx="4659998" cy="2939786"/>
            </a:xfrm>
            <a:prstGeom prst="rect">
              <a:avLst/>
            </a:prstGeom>
            <a:noFill/>
          </p:spPr>
          <p:txBody>
            <a:bodyPr wrap="square" rtlCol="0">
              <a:spAutoFit/>
            </a:bodyPr>
            <a:lstStyle/>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散射矩阵</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S</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被用来联系散射前的系统量子态和散射后的系统量子态，其矩阵元选用实际终态在完备的各种可能的终态中做投影得到的系数                                                                                                    </a:t>
              </a:r>
              <a:endParaRPr lang="zh-CN" altLang="en-US"/>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endParaRPr lang="zh-CN" altLang="en-US"/>
            </a:p>
            <a:p>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散射矩阵的对角项必定为</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1</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，考虑到四动量守恒，将其可以写为如下形式 </a:t>
              </a:r>
              <a:endParaRPr lang="zh-CN" altLang="en-US"/>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endParaRPr lang="zh-CN" altLang="en-US"/>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是散射振幅，由初态中各粒子态矢和终态中各粒子态矢决定，不妨写成</a:t>
              </a:r>
              <a:endParaRPr lang="zh-CN" altLang="en-US"/>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endParaRPr lang="zh-CN" altLang="en-US"/>
            </a:p>
            <a:p>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方便起见，再定义一个约化散射振幅</a:t>
              </a: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a:p>
              <a:endParaRPr lang="en-US" altLang="zh-CN" sz="1000" dirty="0">
                <a:solidFill>
                  <a:schemeClr val="tx1">
                    <a:lumMod val="85000"/>
                    <a:lumOff val="15000"/>
                  </a:schemeClr>
                </a:solidFill>
                <a:cs typeface="+mn-ea"/>
                <a:sym typeface="+mn-lt"/>
              </a:endParaRPr>
            </a:p>
          </p:txBody>
        </p:sp>
      </p:grpSp>
      <p:pic>
        <p:nvPicPr>
          <p:cNvPr id="9" name="图片 8"/>
          <p:cNvPicPr>
            <a:picLocks noChangeAspect="1"/>
          </p:cNvPicPr>
          <p:nvPr/>
        </p:nvPicPr>
        <p:blipFill>
          <a:blip r:embed="rId9"/>
          <a:stretch>
            <a:fillRect/>
          </a:stretch>
        </p:blipFill>
        <p:spPr>
          <a:xfrm>
            <a:off x="2574925" y="2057400"/>
            <a:ext cx="1691640" cy="514985"/>
          </a:xfrm>
          <a:prstGeom prst="rect">
            <a:avLst/>
          </a:prstGeom>
        </p:spPr>
      </p:pic>
      <p:pic>
        <p:nvPicPr>
          <p:cNvPr id="3" name="图片 2"/>
          <p:cNvPicPr>
            <a:picLocks noChangeAspect="1"/>
          </p:cNvPicPr>
          <p:nvPr/>
        </p:nvPicPr>
        <p:blipFill>
          <a:blip r:embed="rId10"/>
          <a:stretch>
            <a:fillRect/>
          </a:stretch>
        </p:blipFill>
        <p:spPr>
          <a:xfrm>
            <a:off x="5181600" y="2068830"/>
            <a:ext cx="1159510" cy="391160"/>
          </a:xfrm>
          <a:prstGeom prst="rect">
            <a:avLst/>
          </a:prstGeom>
        </p:spPr>
      </p:pic>
      <p:pic>
        <p:nvPicPr>
          <p:cNvPr id="5" name="图片 4"/>
          <p:cNvPicPr>
            <a:picLocks noChangeAspect="1"/>
          </p:cNvPicPr>
          <p:nvPr/>
        </p:nvPicPr>
        <p:blipFill>
          <a:blip r:embed="rId11"/>
          <a:stretch>
            <a:fillRect/>
          </a:stretch>
        </p:blipFill>
        <p:spPr>
          <a:xfrm>
            <a:off x="3443605" y="2860040"/>
            <a:ext cx="3474720" cy="462915"/>
          </a:xfrm>
          <a:prstGeom prst="rect">
            <a:avLst/>
          </a:prstGeom>
        </p:spPr>
      </p:pic>
      <p:pic>
        <p:nvPicPr>
          <p:cNvPr id="16" name="图片 15"/>
          <p:cNvPicPr>
            <a:picLocks noChangeAspect="1"/>
          </p:cNvPicPr>
          <p:nvPr/>
        </p:nvPicPr>
        <p:blipFill>
          <a:blip r:embed="rId12"/>
          <a:stretch>
            <a:fillRect/>
          </a:stretch>
        </p:blipFill>
        <p:spPr>
          <a:xfrm>
            <a:off x="3876675" y="3723005"/>
            <a:ext cx="1868170" cy="413385"/>
          </a:xfrm>
          <a:prstGeom prst="rect">
            <a:avLst/>
          </a:prstGeom>
        </p:spPr>
      </p:pic>
      <p:pic>
        <p:nvPicPr>
          <p:cNvPr id="15" name="图片 14"/>
          <p:cNvPicPr>
            <a:picLocks noChangeAspect="1"/>
          </p:cNvPicPr>
          <p:nvPr/>
        </p:nvPicPr>
        <p:blipFill>
          <a:blip r:embed="rId13"/>
          <a:stretch>
            <a:fillRect/>
          </a:stretch>
        </p:blipFill>
        <p:spPr>
          <a:xfrm>
            <a:off x="3742055" y="4558030"/>
            <a:ext cx="2599055" cy="46545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1000" fill="hold"/>
                                        <p:tgtEl>
                                          <p:spTgt spid="53"/>
                                        </p:tgtEl>
                                        <p:attrNameLst>
                                          <p:attrName>ppt_w</p:attrName>
                                        </p:attrNameLst>
                                      </p:cBhvr>
                                      <p:tavLst>
                                        <p:tav tm="0">
                                          <p:val>
                                            <p:fltVal val="0"/>
                                          </p:val>
                                        </p:tav>
                                        <p:tav tm="100000">
                                          <p:val>
                                            <p:strVal val="#ppt_w"/>
                                          </p:val>
                                        </p:tav>
                                      </p:tavLst>
                                    </p:anim>
                                    <p:anim calcmode="lin" valueType="num">
                                      <p:cBhvr>
                                        <p:cTn id="8" dur="1000" fill="hold"/>
                                        <p:tgtEl>
                                          <p:spTgt spid="53"/>
                                        </p:tgtEl>
                                        <p:attrNameLst>
                                          <p:attrName>ppt_h</p:attrName>
                                        </p:attrNameLst>
                                      </p:cBhvr>
                                      <p:tavLst>
                                        <p:tav tm="0">
                                          <p:val>
                                            <p:fltVal val="0"/>
                                          </p:val>
                                        </p:tav>
                                        <p:tav tm="100000">
                                          <p:val>
                                            <p:strVal val="#ppt_h"/>
                                          </p:val>
                                        </p:tav>
                                      </p:tavLst>
                                    </p:anim>
                                    <p:anim calcmode="lin" valueType="num">
                                      <p:cBhvr>
                                        <p:cTn id="9" dur="1000" fill="hold"/>
                                        <p:tgtEl>
                                          <p:spTgt spid="53"/>
                                        </p:tgtEl>
                                        <p:attrNameLst>
                                          <p:attrName>style.rotation</p:attrName>
                                        </p:attrNameLst>
                                      </p:cBhvr>
                                      <p:tavLst>
                                        <p:tav tm="0">
                                          <p:val>
                                            <p:fltVal val="90"/>
                                          </p:val>
                                        </p:tav>
                                        <p:tav tm="100000">
                                          <p:val>
                                            <p:fltVal val="0"/>
                                          </p:val>
                                        </p:tav>
                                      </p:tavLst>
                                    </p:anim>
                                    <p:animEffect transition="in" filter="fade">
                                      <p:cBhvr>
                                        <p:cTn id="10" dur="1000"/>
                                        <p:tgtEl>
                                          <p:spTgt spid="53"/>
                                        </p:tgtEl>
                                      </p:cBhvr>
                                    </p:animEffect>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fade">
                                      <p:cBhvr>
                                        <p:cTn id="14" dur="1000"/>
                                        <p:tgtEl>
                                          <p:spTgt spid="62"/>
                                        </p:tgtEl>
                                      </p:cBhvr>
                                    </p:animEffect>
                                    <p:anim calcmode="lin" valueType="num">
                                      <p:cBhvr>
                                        <p:cTn id="15" dur="1000" fill="hold"/>
                                        <p:tgtEl>
                                          <p:spTgt spid="62"/>
                                        </p:tgtEl>
                                        <p:attrNameLst>
                                          <p:attrName>ppt_x</p:attrName>
                                        </p:attrNameLst>
                                      </p:cBhvr>
                                      <p:tavLst>
                                        <p:tav tm="0">
                                          <p:val>
                                            <p:strVal val="#ppt_x"/>
                                          </p:val>
                                        </p:tav>
                                        <p:tav tm="100000">
                                          <p:val>
                                            <p:strVal val="#ppt_x"/>
                                          </p:val>
                                        </p:tav>
                                      </p:tavLst>
                                    </p:anim>
                                    <p:anim calcmode="lin" valueType="num">
                                      <p:cBhvr>
                                        <p:cTn id="16" dur="1000" fill="hold"/>
                                        <p:tgtEl>
                                          <p:spTgt spid="62"/>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0-#ppt_w/2"/>
                                          </p:val>
                                        </p:tav>
                                        <p:tav tm="100000">
                                          <p:val>
                                            <p:strVal val="#ppt_x"/>
                                          </p:val>
                                        </p:tav>
                                      </p:tavLst>
                                    </p:anim>
                                    <p:anim calcmode="lin" valueType="num">
                                      <p:cBhvr additive="base">
                                        <p:cTn id="21" dur="500" fill="hold"/>
                                        <p:tgtEl>
                                          <p:spTgt spid="68"/>
                                        </p:tgtEl>
                                        <p:attrNameLst>
                                          <p:attrName>ppt_y</p:attrName>
                                        </p:attrNameLst>
                                      </p:cBhvr>
                                      <p:tavLst>
                                        <p:tav tm="0">
                                          <p:val>
                                            <p:strVal val="#ppt_y"/>
                                          </p:val>
                                        </p:tav>
                                        <p:tav tm="100000">
                                          <p:val>
                                            <p:strVal val="#ppt_y"/>
                                          </p:val>
                                        </p:tav>
                                      </p:tavLst>
                                    </p:anim>
                                  </p:childTnLst>
                                </p:cTn>
                              </p:par>
                            </p:childTnLst>
                          </p:cTn>
                        </p:par>
                        <p:par>
                          <p:cTn id="22" fill="hold">
                            <p:stCondLst>
                              <p:cond delay="2500"/>
                            </p:stCondLst>
                            <p:childTnLst>
                              <p:par>
                                <p:cTn id="23" presetID="14" presetClass="entr" presetSubtype="10"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449"/>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3" name="组合 52"/>
          <p:cNvGrpSpPr/>
          <p:nvPr/>
        </p:nvGrpSpPr>
        <p:grpSpPr>
          <a:xfrm>
            <a:off x="-1130431" y="-1192882"/>
            <a:ext cx="2446656" cy="2446656"/>
            <a:chOff x="2733676" y="-3284219"/>
            <a:chExt cx="6772274" cy="6772274"/>
          </a:xfrm>
        </p:grpSpPr>
        <p:pic>
          <p:nvPicPr>
            <p:cNvPr id="54" name="图片 53"/>
            <p:cNvPicPr>
              <a:picLocks noChangeAspect="1"/>
            </p:cNvPicPr>
            <p:nvPr/>
          </p:nvPicPr>
          <p:blipFill>
            <a:blip r:embed="rId1" cstate="screen"/>
            <a:stretch>
              <a:fillRect/>
            </a:stretch>
          </p:blipFill>
          <p:spPr>
            <a:xfrm>
              <a:off x="2733676" y="-3284219"/>
              <a:ext cx="6772274" cy="6772274"/>
            </a:xfrm>
            <a:prstGeom prst="rect">
              <a:avLst/>
            </a:prstGeom>
          </p:spPr>
        </p:pic>
        <p:pic>
          <p:nvPicPr>
            <p:cNvPr id="55" name="图片 54"/>
            <p:cNvPicPr>
              <a:picLocks noChangeAspect="1"/>
            </p:cNvPicPr>
            <p:nvPr/>
          </p:nvPicPr>
          <p:blipFill>
            <a:blip r:embed="rId2" cstate="screen"/>
            <a:stretch>
              <a:fillRect/>
            </a:stretch>
          </p:blipFill>
          <p:spPr>
            <a:xfrm>
              <a:off x="5118658" y="-1521678"/>
              <a:ext cx="2392833" cy="2392833"/>
            </a:xfrm>
            <a:prstGeom prst="rect">
              <a:avLst/>
            </a:prstGeom>
          </p:spPr>
        </p:pic>
        <p:pic>
          <p:nvPicPr>
            <p:cNvPr id="56" name="图片 55"/>
            <p:cNvPicPr>
              <a:picLocks noChangeAspect="1"/>
            </p:cNvPicPr>
            <p:nvPr/>
          </p:nvPicPr>
          <p:blipFill>
            <a:blip r:embed="rId3" cstate="screen"/>
            <a:stretch>
              <a:fillRect/>
            </a:stretch>
          </p:blipFill>
          <p:spPr>
            <a:xfrm>
              <a:off x="6765568" y="1807689"/>
              <a:ext cx="745923" cy="799754"/>
            </a:xfrm>
            <a:prstGeom prst="rect">
              <a:avLst/>
            </a:prstGeom>
          </p:spPr>
        </p:pic>
        <p:pic>
          <p:nvPicPr>
            <p:cNvPr id="57" name="图片 56"/>
            <p:cNvPicPr>
              <a:picLocks noChangeAspect="1"/>
            </p:cNvPicPr>
            <p:nvPr/>
          </p:nvPicPr>
          <p:blipFill>
            <a:blip r:embed="rId4" cstate="screen"/>
            <a:stretch>
              <a:fillRect/>
            </a:stretch>
          </p:blipFill>
          <p:spPr>
            <a:xfrm>
              <a:off x="3770138" y="-276381"/>
              <a:ext cx="952499" cy="952499"/>
            </a:xfrm>
            <a:prstGeom prst="rect">
              <a:avLst/>
            </a:prstGeom>
          </p:spPr>
        </p:pic>
        <p:pic>
          <p:nvPicPr>
            <p:cNvPr id="58" name="图片 57"/>
            <p:cNvPicPr>
              <a:picLocks noChangeAspect="1"/>
            </p:cNvPicPr>
            <p:nvPr/>
          </p:nvPicPr>
          <p:blipFill>
            <a:blip r:embed="rId5" cstate="screen"/>
            <a:stretch>
              <a:fillRect/>
            </a:stretch>
          </p:blipFill>
          <p:spPr>
            <a:xfrm>
              <a:off x="8794394" y="433062"/>
              <a:ext cx="315535" cy="338306"/>
            </a:xfrm>
            <a:prstGeom prst="rect">
              <a:avLst/>
            </a:prstGeom>
          </p:spPr>
        </p:pic>
        <p:pic>
          <p:nvPicPr>
            <p:cNvPr id="59" name="图片 58"/>
            <p:cNvPicPr>
              <a:picLocks noChangeAspect="1"/>
            </p:cNvPicPr>
            <p:nvPr/>
          </p:nvPicPr>
          <p:blipFill>
            <a:blip r:embed="rId6" cstate="screen"/>
            <a:stretch>
              <a:fillRect/>
            </a:stretch>
          </p:blipFill>
          <p:spPr>
            <a:xfrm>
              <a:off x="6589381" y="-1628931"/>
              <a:ext cx="847881" cy="847881"/>
            </a:xfrm>
            <a:prstGeom prst="rect">
              <a:avLst/>
            </a:prstGeom>
          </p:spPr>
        </p:pic>
        <p:pic>
          <p:nvPicPr>
            <p:cNvPr id="60" name="图片 59"/>
            <p:cNvPicPr>
              <a:picLocks noChangeAspect="1"/>
            </p:cNvPicPr>
            <p:nvPr/>
          </p:nvPicPr>
          <p:blipFill>
            <a:blip r:embed="rId7" cstate="screen"/>
            <a:stretch>
              <a:fillRect/>
            </a:stretch>
          </p:blipFill>
          <p:spPr>
            <a:xfrm>
              <a:off x="5306478" y="-2034187"/>
              <a:ext cx="478013" cy="512509"/>
            </a:xfrm>
            <a:prstGeom prst="rect">
              <a:avLst/>
            </a:prstGeom>
          </p:spPr>
        </p:pic>
        <p:pic>
          <p:nvPicPr>
            <p:cNvPr id="61" name="图片 60"/>
            <p:cNvPicPr>
              <a:picLocks noChangeAspect="1"/>
            </p:cNvPicPr>
            <p:nvPr/>
          </p:nvPicPr>
          <p:blipFill>
            <a:blip r:embed="rId8" cstate="screen"/>
            <a:stretch>
              <a:fillRect/>
            </a:stretch>
          </p:blipFill>
          <p:spPr>
            <a:xfrm>
              <a:off x="8108868" y="-733425"/>
              <a:ext cx="266568" cy="266568"/>
            </a:xfrm>
            <a:prstGeom prst="rect">
              <a:avLst/>
            </a:prstGeom>
          </p:spPr>
        </p:pic>
      </p:grpSp>
      <p:grpSp>
        <p:nvGrpSpPr>
          <p:cNvPr id="68" name="Group 27"/>
          <p:cNvGrpSpPr/>
          <p:nvPr/>
        </p:nvGrpSpPr>
        <p:grpSpPr>
          <a:xfrm>
            <a:off x="5239023" y="3418160"/>
            <a:ext cx="643266" cy="718292"/>
            <a:chOff x="5175621" y="3503554"/>
            <a:chExt cx="714687" cy="798043"/>
          </a:xfrm>
        </p:grpSpPr>
        <p:sp>
          <p:nvSpPr>
            <p:cNvPr id="69" name="Freeform 5"/>
            <p:cNvSpPr/>
            <p:nvPr/>
          </p:nvSpPr>
          <p:spPr bwMode="auto">
            <a:xfrm>
              <a:off x="5175621" y="3503554"/>
              <a:ext cx="714687" cy="798043"/>
            </a:xfrm>
            <a:custGeom>
              <a:avLst/>
              <a:gdLst>
                <a:gd name="T0" fmla="*/ 500 w 540"/>
                <a:gd name="T1" fmla="*/ 235 h 604"/>
                <a:gd name="T2" fmla="*/ 120 w 540"/>
                <a:gd name="T3" fmla="*/ 15 h 604"/>
                <a:gd name="T4" fmla="*/ 40 w 540"/>
                <a:gd name="T5" fmla="*/ 15 h 604"/>
                <a:gd name="T6" fmla="*/ 0 w 540"/>
                <a:gd name="T7" fmla="*/ 84 h 604"/>
                <a:gd name="T8" fmla="*/ 0 w 540"/>
                <a:gd name="T9" fmla="*/ 524 h 604"/>
                <a:gd name="T10" fmla="*/ 40 w 540"/>
                <a:gd name="T11" fmla="*/ 593 h 604"/>
                <a:gd name="T12" fmla="*/ 80 w 540"/>
                <a:gd name="T13" fmla="*/ 604 h 604"/>
                <a:gd name="T14" fmla="*/ 120 w 540"/>
                <a:gd name="T15" fmla="*/ 593 h 604"/>
                <a:gd name="T16" fmla="*/ 500 w 540"/>
                <a:gd name="T17" fmla="*/ 373 h 604"/>
                <a:gd name="T18" fmla="*/ 540 w 540"/>
                <a:gd name="T19" fmla="*/ 304 h 604"/>
                <a:gd name="T20" fmla="*/ 500 w 540"/>
                <a:gd name="T21" fmla="*/ 235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0" h="604">
                  <a:moveTo>
                    <a:pt x="500" y="235"/>
                  </a:moveTo>
                  <a:cubicBezTo>
                    <a:pt x="120" y="15"/>
                    <a:pt x="120" y="15"/>
                    <a:pt x="120" y="15"/>
                  </a:cubicBezTo>
                  <a:cubicBezTo>
                    <a:pt x="95" y="0"/>
                    <a:pt x="65" y="0"/>
                    <a:pt x="40" y="15"/>
                  </a:cubicBezTo>
                  <a:cubicBezTo>
                    <a:pt x="15" y="29"/>
                    <a:pt x="0" y="55"/>
                    <a:pt x="0" y="84"/>
                  </a:cubicBezTo>
                  <a:cubicBezTo>
                    <a:pt x="0" y="524"/>
                    <a:pt x="0" y="524"/>
                    <a:pt x="0" y="524"/>
                  </a:cubicBezTo>
                  <a:cubicBezTo>
                    <a:pt x="0" y="553"/>
                    <a:pt x="15" y="579"/>
                    <a:pt x="40" y="593"/>
                  </a:cubicBezTo>
                  <a:cubicBezTo>
                    <a:pt x="52" y="600"/>
                    <a:pt x="66" y="604"/>
                    <a:pt x="80" y="604"/>
                  </a:cubicBezTo>
                  <a:cubicBezTo>
                    <a:pt x="94" y="604"/>
                    <a:pt x="108" y="600"/>
                    <a:pt x="120" y="593"/>
                  </a:cubicBezTo>
                  <a:cubicBezTo>
                    <a:pt x="500" y="373"/>
                    <a:pt x="500" y="373"/>
                    <a:pt x="500" y="373"/>
                  </a:cubicBezTo>
                  <a:cubicBezTo>
                    <a:pt x="525" y="359"/>
                    <a:pt x="540" y="333"/>
                    <a:pt x="540" y="304"/>
                  </a:cubicBezTo>
                  <a:cubicBezTo>
                    <a:pt x="540" y="275"/>
                    <a:pt x="525" y="249"/>
                    <a:pt x="500" y="235"/>
                  </a:cubicBezTo>
                  <a:close/>
                </a:path>
              </a:pathLst>
            </a:custGeom>
            <a:solidFill>
              <a:schemeClr val="bg1"/>
            </a:solidFill>
            <a:ln w="22225">
              <a:solidFill>
                <a:srgbClr val="5E368F"/>
              </a:solidFill>
            </a:ln>
            <a:effectLst>
              <a:outerShdw blurRad="406400" dist="38100" dir="5400000" algn="t" rotWithShape="0">
                <a:schemeClr val="accent1">
                  <a:lumMod val="60000"/>
                  <a:lumOff val="40000"/>
                  <a:alpha val="70000"/>
                </a:scheme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70" name="Freeform 19"/>
            <p:cNvSpPr>
              <a:spLocks noEditPoints="1"/>
            </p:cNvSpPr>
            <p:nvPr/>
          </p:nvSpPr>
          <p:spPr bwMode="auto">
            <a:xfrm>
              <a:off x="5301643" y="3786688"/>
              <a:ext cx="317500" cy="231775"/>
            </a:xfrm>
            <a:custGeom>
              <a:avLst/>
              <a:gdLst>
                <a:gd name="T0" fmla="*/ 200 w 220"/>
                <a:gd name="T1" fmla="*/ 0 h 160"/>
                <a:gd name="T2" fmla="*/ 180 w 220"/>
                <a:gd name="T3" fmla="*/ 20 h 160"/>
                <a:gd name="T4" fmla="*/ 188 w 220"/>
                <a:gd name="T5" fmla="*/ 36 h 160"/>
                <a:gd name="T6" fmla="*/ 184 w 220"/>
                <a:gd name="T7" fmla="*/ 34 h 160"/>
                <a:gd name="T8" fmla="*/ 136 w 220"/>
                <a:gd name="T9" fmla="*/ 124 h 160"/>
                <a:gd name="T10" fmla="*/ 124 w 220"/>
                <a:gd name="T11" fmla="*/ 120 h 160"/>
                <a:gd name="T12" fmla="*/ 113 w 220"/>
                <a:gd name="T13" fmla="*/ 123 h 160"/>
                <a:gd name="T14" fmla="*/ 76 w 220"/>
                <a:gd name="T15" fmla="*/ 71 h 160"/>
                <a:gd name="T16" fmla="*/ 80 w 220"/>
                <a:gd name="T17" fmla="*/ 60 h 160"/>
                <a:gd name="T18" fmla="*/ 60 w 220"/>
                <a:gd name="T19" fmla="*/ 40 h 160"/>
                <a:gd name="T20" fmla="*/ 40 w 220"/>
                <a:gd name="T21" fmla="*/ 60 h 160"/>
                <a:gd name="T22" fmla="*/ 43 w 220"/>
                <a:gd name="T23" fmla="*/ 71 h 160"/>
                <a:gd name="T24" fmla="*/ 28 w 220"/>
                <a:gd name="T25" fmla="*/ 90 h 160"/>
                <a:gd name="T26" fmla="*/ 20 w 220"/>
                <a:gd name="T27" fmla="*/ 88 h 160"/>
                <a:gd name="T28" fmla="*/ 0 w 220"/>
                <a:gd name="T29" fmla="*/ 108 h 160"/>
                <a:gd name="T30" fmla="*/ 20 w 220"/>
                <a:gd name="T31" fmla="*/ 128 h 160"/>
                <a:gd name="T32" fmla="*/ 40 w 220"/>
                <a:gd name="T33" fmla="*/ 108 h 160"/>
                <a:gd name="T34" fmla="*/ 35 w 220"/>
                <a:gd name="T35" fmla="*/ 94 h 160"/>
                <a:gd name="T36" fmla="*/ 49 w 220"/>
                <a:gd name="T37" fmla="*/ 77 h 160"/>
                <a:gd name="T38" fmla="*/ 60 w 220"/>
                <a:gd name="T39" fmla="*/ 80 h 160"/>
                <a:gd name="T40" fmla="*/ 71 w 220"/>
                <a:gd name="T41" fmla="*/ 77 h 160"/>
                <a:gd name="T42" fmla="*/ 108 w 220"/>
                <a:gd name="T43" fmla="*/ 129 h 160"/>
                <a:gd name="T44" fmla="*/ 104 w 220"/>
                <a:gd name="T45" fmla="*/ 140 h 160"/>
                <a:gd name="T46" fmla="*/ 124 w 220"/>
                <a:gd name="T47" fmla="*/ 160 h 160"/>
                <a:gd name="T48" fmla="*/ 144 w 220"/>
                <a:gd name="T49" fmla="*/ 140 h 160"/>
                <a:gd name="T50" fmla="*/ 141 w 220"/>
                <a:gd name="T51" fmla="*/ 130 h 160"/>
                <a:gd name="T52" fmla="*/ 191 w 220"/>
                <a:gd name="T53" fmla="*/ 38 h 160"/>
                <a:gd name="T54" fmla="*/ 200 w 220"/>
                <a:gd name="T55" fmla="*/ 40 h 160"/>
                <a:gd name="T56" fmla="*/ 220 w 220"/>
                <a:gd name="T57" fmla="*/ 20 h 160"/>
                <a:gd name="T58" fmla="*/ 200 w 220"/>
                <a:gd name="T59" fmla="*/ 0 h 160"/>
                <a:gd name="T60" fmla="*/ 20 w 220"/>
                <a:gd name="T61" fmla="*/ 120 h 160"/>
                <a:gd name="T62" fmla="*/ 8 w 220"/>
                <a:gd name="T63" fmla="*/ 108 h 160"/>
                <a:gd name="T64" fmla="*/ 20 w 220"/>
                <a:gd name="T65" fmla="*/ 96 h 160"/>
                <a:gd name="T66" fmla="*/ 32 w 220"/>
                <a:gd name="T67" fmla="*/ 108 h 160"/>
                <a:gd name="T68" fmla="*/ 20 w 220"/>
                <a:gd name="T69" fmla="*/ 120 h 160"/>
                <a:gd name="T70" fmla="*/ 60 w 220"/>
                <a:gd name="T71" fmla="*/ 72 h 160"/>
                <a:gd name="T72" fmla="*/ 48 w 220"/>
                <a:gd name="T73" fmla="*/ 60 h 160"/>
                <a:gd name="T74" fmla="*/ 60 w 220"/>
                <a:gd name="T75" fmla="*/ 48 h 160"/>
                <a:gd name="T76" fmla="*/ 72 w 220"/>
                <a:gd name="T77" fmla="*/ 60 h 160"/>
                <a:gd name="T78" fmla="*/ 60 w 220"/>
                <a:gd name="T79" fmla="*/ 72 h 160"/>
                <a:gd name="T80" fmla="*/ 124 w 220"/>
                <a:gd name="T81" fmla="*/ 152 h 160"/>
                <a:gd name="T82" fmla="*/ 112 w 220"/>
                <a:gd name="T83" fmla="*/ 140 h 160"/>
                <a:gd name="T84" fmla="*/ 124 w 220"/>
                <a:gd name="T85" fmla="*/ 128 h 160"/>
                <a:gd name="T86" fmla="*/ 136 w 220"/>
                <a:gd name="T87" fmla="*/ 140 h 160"/>
                <a:gd name="T88" fmla="*/ 124 w 220"/>
                <a:gd name="T89" fmla="*/ 152 h 160"/>
                <a:gd name="T90" fmla="*/ 200 w 220"/>
                <a:gd name="T91" fmla="*/ 32 h 160"/>
                <a:gd name="T92" fmla="*/ 188 w 220"/>
                <a:gd name="T93" fmla="*/ 20 h 160"/>
                <a:gd name="T94" fmla="*/ 200 w 220"/>
                <a:gd name="T95" fmla="*/ 8 h 160"/>
                <a:gd name="T96" fmla="*/ 212 w 220"/>
                <a:gd name="T97" fmla="*/ 20 h 160"/>
                <a:gd name="T98" fmla="*/ 200 w 220"/>
                <a:gd name="T99" fmla="*/ 3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0" h="160">
                  <a:moveTo>
                    <a:pt x="200" y="0"/>
                  </a:moveTo>
                  <a:cubicBezTo>
                    <a:pt x="189" y="0"/>
                    <a:pt x="180" y="9"/>
                    <a:pt x="180" y="20"/>
                  </a:cubicBezTo>
                  <a:cubicBezTo>
                    <a:pt x="180" y="27"/>
                    <a:pt x="183" y="33"/>
                    <a:pt x="188" y="36"/>
                  </a:cubicBezTo>
                  <a:cubicBezTo>
                    <a:pt x="184" y="34"/>
                    <a:pt x="184" y="34"/>
                    <a:pt x="184" y="34"/>
                  </a:cubicBezTo>
                  <a:cubicBezTo>
                    <a:pt x="136" y="124"/>
                    <a:pt x="136" y="124"/>
                    <a:pt x="136" y="124"/>
                  </a:cubicBezTo>
                  <a:cubicBezTo>
                    <a:pt x="132" y="122"/>
                    <a:pt x="128" y="120"/>
                    <a:pt x="124" y="120"/>
                  </a:cubicBezTo>
                  <a:cubicBezTo>
                    <a:pt x="120" y="120"/>
                    <a:pt x="116" y="121"/>
                    <a:pt x="113" y="123"/>
                  </a:cubicBezTo>
                  <a:cubicBezTo>
                    <a:pt x="76" y="71"/>
                    <a:pt x="76" y="71"/>
                    <a:pt x="76" y="71"/>
                  </a:cubicBezTo>
                  <a:cubicBezTo>
                    <a:pt x="79" y="68"/>
                    <a:pt x="80" y="64"/>
                    <a:pt x="80" y="60"/>
                  </a:cubicBezTo>
                  <a:cubicBezTo>
                    <a:pt x="80" y="49"/>
                    <a:pt x="71" y="40"/>
                    <a:pt x="60" y="40"/>
                  </a:cubicBezTo>
                  <a:cubicBezTo>
                    <a:pt x="49" y="40"/>
                    <a:pt x="40" y="49"/>
                    <a:pt x="40" y="60"/>
                  </a:cubicBezTo>
                  <a:cubicBezTo>
                    <a:pt x="40" y="64"/>
                    <a:pt x="41" y="68"/>
                    <a:pt x="43" y="71"/>
                  </a:cubicBezTo>
                  <a:cubicBezTo>
                    <a:pt x="28" y="90"/>
                    <a:pt x="28" y="90"/>
                    <a:pt x="28" y="90"/>
                  </a:cubicBezTo>
                  <a:cubicBezTo>
                    <a:pt x="26" y="89"/>
                    <a:pt x="23" y="88"/>
                    <a:pt x="20" y="88"/>
                  </a:cubicBezTo>
                  <a:cubicBezTo>
                    <a:pt x="9" y="88"/>
                    <a:pt x="0" y="97"/>
                    <a:pt x="0" y="108"/>
                  </a:cubicBezTo>
                  <a:cubicBezTo>
                    <a:pt x="0" y="119"/>
                    <a:pt x="9" y="128"/>
                    <a:pt x="20" y="128"/>
                  </a:cubicBezTo>
                  <a:cubicBezTo>
                    <a:pt x="31" y="128"/>
                    <a:pt x="40" y="119"/>
                    <a:pt x="40" y="108"/>
                  </a:cubicBezTo>
                  <a:cubicBezTo>
                    <a:pt x="40" y="103"/>
                    <a:pt x="38" y="98"/>
                    <a:pt x="35" y="94"/>
                  </a:cubicBezTo>
                  <a:cubicBezTo>
                    <a:pt x="49" y="77"/>
                    <a:pt x="49" y="77"/>
                    <a:pt x="49" y="77"/>
                  </a:cubicBezTo>
                  <a:cubicBezTo>
                    <a:pt x="52" y="79"/>
                    <a:pt x="56" y="80"/>
                    <a:pt x="60" y="80"/>
                  </a:cubicBezTo>
                  <a:cubicBezTo>
                    <a:pt x="64" y="80"/>
                    <a:pt x="68" y="79"/>
                    <a:pt x="71" y="77"/>
                  </a:cubicBezTo>
                  <a:cubicBezTo>
                    <a:pt x="108" y="129"/>
                    <a:pt x="108" y="129"/>
                    <a:pt x="108" y="129"/>
                  </a:cubicBezTo>
                  <a:cubicBezTo>
                    <a:pt x="105" y="132"/>
                    <a:pt x="104" y="136"/>
                    <a:pt x="104" y="140"/>
                  </a:cubicBezTo>
                  <a:cubicBezTo>
                    <a:pt x="104" y="151"/>
                    <a:pt x="113" y="160"/>
                    <a:pt x="124" y="160"/>
                  </a:cubicBezTo>
                  <a:cubicBezTo>
                    <a:pt x="135" y="160"/>
                    <a:pt x="144" y="151"/>
                    <a:pt x="144" y="140"/>
                  </a:cubicBezTo>
                  <a:cubicBezTo>
                    <a:pt x="144" y="136"/>
                    <a:pt x="143" y="133"/>
                    <a:pt x="141" y="130"/>
                  </a:cubicBezTo>
                  <a:cubicBezTo>
                    <a:pt x="191" y="38"/>
                    <a:pt x="191" y="38"/>
                    <a:pt x="191" y="38"/>
                  </a:cubicBezTo>
                  <a:cubicBezTo>
                    <a:pt x="194" y="39"/>
                    <a:pt x="197" y="40"/>
                    <a:pt x="200" y="40"/>
                  </a:cubicBezTo>
                  <a:cubicBezTo>
                    <a:pt x="211" y="40"/>
                    <a:pt x="220" y="31"/>
                    <a:pt x="220" y="20"/>
                  </a:cubicBezTo>
                  <a:cubicBezTo>
                    <a:pt x="220" y="9"/>
                    <a:pt x="211" y="0"/>
                    <a:pt x="200" y="0"/>
                  </a:cubicBezTo>
                  <a:close/>
                  <a:moveTo>
                    <a:pt x="20" y="120"/>
                  </a:moveTo>
                  <a:cubicBezTo>
                    <a:pt x="13" y="120"/>
                    <a:pt x="8" y="115"/>
                    <a:pt x="8" y="108"/>
                  </a:cubicBezTo>
                  <a:cubicBezTo>
                    <a:pt x="8" y="101"/>
                    <a:pt x="13" y="96"/>
                    <a:pt x="20" y="96"/>
                  </a:cubicBezTo>
                  <a:cubicBezTo>
                    <a:pt x="27" y="96"/>
                    <a:pt x="32" y="101"/>
                    <a:pt x="32" y="108"/>
                  </a:cubicBezTo>
                  <a:cubicBezTo>
                    <a:pt x="32" y="115"/>
                    <a:pt x="27" y="120"/>
                    <a:pt x="20" y="120"/>
                  </a:cubicBezTo>
                  <a:close/>
                  <a:moveTo>
                    <a:pt x="60" y="72"/>
                  </a:moveTo>
                  <a:cubicBezTo>
                    <a:pt x="53" y="72"/>
                    <a:pt x="48" y="67"/>
                    <a:pt x="48" y="60"/>
                  </a:cubicBezTo>
                  <a:cubicBezTo>
                    <a:pt x="48" y="53"/>
                    <a:pt x="53" y="48"/>
                    <a:pt x="60" y="48"/>
                  </a:cubicBezTo>
                  <a:cubicBezTo>
                    <a:pt x="67" y="48"/>
                    <a:pt x="72" y="53"/>
                    <a:pt x="72" y="60"/>
                  </a:cubicBezTo>
                  <a:cubicBezTo>
                    <a:pt x="72" y="67"/>
                    <a:pt x="67" y="72"/>
                    <a:pt x="60" y="72"/>
                  </a:cubicBezTo>
                  <a:close/>
                  <a:moveTo>
                    <a:pt x="124" y="152"/>
                  </a:moveTo>
                  <a:cubicBezTo>
                    <a:pt x="117" y="152"/>
                    <a:pt x="112" y="147"/>
                    <a:pt x="112" y="140"/>
                  </a:cubicBezTo>
                  <a:cubicBezTo>
                    <a:pt x="112" y="133"/>
                    <a:pt x="117" y="128"/>
                    <a:pt x="124" y="128"/>
                  </a:cubicBezTo>
                  <a:cubicBezTo>
                    <a:pt x="131" y="128"/>
                    <a:pt x="136" y="133"/>
                    <a:pt x="136" y="140"/>
                  </a:cubicBezTo>
                  <a:cubicBezTo>
                    <a:pt x="136" y="147"/>
                    <a:pt x="131" y="152"/>
                    <a:pt x="124" y="152"/>
                  </a:cubicBezTo>
                  <a:close/>
                  <a:moveTo>
                    <a:pt x="200" y="32"/>
                  </a:moveTo>
                  <a:cubicBezTo>
                    <a:pt x="193" y="32"/>
                    <a:pt x="188" y="27"/>
                    <a:pt x="188" y="20"/>
                  </a:cubicBezTo>
                  <a:cubicBezTo>
                    <a:pt x="188" y="13"/>
                    <a:pt x="193" y="8"/>
                    <a:pt x="200" y="8"/>
                  </a:cubicBezTo>
                  <a:cubicBezTo>
                    <a:pt x="207" y="8"/>
                    <a:pt x="212" y="13"/>
                    <a:pt x="212" y="20"/>
                  </a:cubicBezTo>
                  <a:cubicBezTo>
                    <a:pt x="212" y="27"/>
                    <a:pt x="207" y="32"/>
                    <a:pt x="200" y="32"/>
                  </a:cubicBezTo>
                  <a:close/>
                </a:path>
              </a:pathLst>
            </a:custGeom>
            <a:solidFill>
              <a:schemeClr val="tx2">
                <a:lumMod val="5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grpSp>
      <p:grpSp>
        <p:nvGrpSpPr>
          <p:cNvPr id="2" name="组合 1"/>
          <p:cNvGrpSpPr/>
          <p:nvPr/>
        </p:nvGrpSpPr>
        <p:grpSpPr>
          <a:xfrm>
            <a:off x="753745" y="1378585"/>
            <a:ext cx="10267315" cy="4816475"/>
            <a:chOff x="5555141" y="1810620"/>
            <a:chExt cx="5116284" cy="3933371"/>
          </a:xfrm>
        </p:grpSpPr>
        <p:sp>
          <p:nvSpPr>
            <p:cNvPr id="65" name="Rectangle: Rounded Corners 2"/>
            <p:cNvSpPr/>
            <p:nvPr/>
          </p:nvSpPr>
          <p:spPr>
            <a:xfrm>
              <a:off x="5555141" y="1810620"/>
              <a:ext cx="5116284" cy="3933371"/>
            </a:xfrm>
            <a:prstGeom prst="roundRect">
              <a:avLst>
                <a:gd name="adj" fmla="val 1368"/>
              </a:avLst>
            </a:prstGeom>
            <a:solidFill>
              <a:schemeClr val="bg1"/>
            </a:solidFill>
            <a:ln>
              <a:noFill/>
            </a:ln>
            <a:effectLst>
              <a:outerShdw blurRad="635000" dist="63500" dir="5400000" algn="t" rotWithShape="0">
                <a:schemeClr val="accent1">
                  <a:lumMod val="50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72" name="TextBox 29"/>
            <p:cNvSpPr txBox="1"/>
            <p:nvPr/>
          </p:nvSpPr>
          <p:spPr>
            <a:xfrm>
              <a:off x="5631716" y="1861959"/>
              <a:ext cx="4659998" cy="2929934"/>
            </a:xfrm>
            <a:prstGeom prst="rect">
              <a:avLst/>
            </a:prstGeom>
            <a:noFill/>
          </p:spPr>
          <p:txBody>
            <a:bodyPr wrap="square" rtlCol="0">
              <a:spAutoFit/>
            </a:bodyPr>
            <a:lstStyle/>
            <a:p>
              <a:pPr algn="l">
                <a:lnSpc>
                  <a:spcPct val="130000"/>
                </a:lnSpc>
                <a:spcBef>
                  <a:spcPts val="0"/>
                </a:spcBef>
                <a:spcAft>
                  <a:spcPts val="1000"/>
                </a:spcAft>
                <a:buFont typeface="Arial" panose="020B0604020202020204" pitchFamily="34" charset="0"/>
                <a:buNone/>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由散射矩阵的定义，可给出质心系中两体散射对应的微分跃迁概率，除以散射粒子数流密度</a:t>
              </a: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pPr algn="l">
                <a:lnSpc>
                  <a:spcPct val="130000"/>
                </a:lnSpc>
                <a:spcBef>
                  <a:spcPts val="0"/>
                </a:spcBef>
                <a:spcAft>
                  <a:spcPts val="1000"/>
                </a:spcAft>
                <a:buFont typeface="Arial" panose="020B0604020202020204" pitchFamily="34" charset="0"/>
                <a:buNone/>
              </a:pPr>
              <a:endParaRPr lang="en-US" altLang="zh-CN" sz="1000" dirty="0">
                <a:solidFill>
                  <a:schemeClr val="tx1">
                    <a:lumMod val="85000"/>
                    <a:lumOff val="15000"/>
                  </a:schemeClr>
                </a:solidFill>
                <a:cs typeface="+mn-ea"/>
                <a:sym typeface="+mn-lt"/>
              </a:endParaRPr>
            </a:p>
            <a:p>
              <a:pPr algn="l">
                <a:lnSpc>
                  <a:spcPct val="130000"/>
                </a:lnSpc>
                <a:spcBef>
                  <a:spcPts val="0"/>
                </a:spcBef>
                <a:spcAft>
                  <a:spcPts val="1000"/>
                </a:spcAft>
                <a:buFont typeface="Arial" panose="020B0604020202020204" pitchFamily="34" charset="0"/>
                <a:buNone/>
              </a:pPr>
              <a:endParaRPr lang="en-US" altLang="zh-CN" sz="1000" dirty="0">
                <a:solidFill>
                  <a:schemeClr val="tx1">
                    <a:lumMod val="85000"/>
                    <a:lumOff val="15000"/>
                  </a:schemeClr>
                </a:solidFill>
                <a:cs typeface="+mn-ea"/>
                <a:sym typeface="+mn-lt"/>
              </a:endParaRPr>
            </a:p>
            <a:p>
              <a:pPr algn="l">
                <a:lnSpc>
                  <a:spcPct val="130000"/>
                </a:lnSpc>
                <a:spcBef>
                  <a:spcPts val="0"/>
                </a:spcBef>
                <a:spcAft>
                  <a:spcPts val="1000"/>
                </a:spcAft>
                <a:buFont typeface="Arial" panose="020B0604020202020204" pitchFamily="34" charset="0"/>
                <a:buNone/>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可以得到微分散射截面，</a:t>
              </a: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pPr algn="l">
                <a:lnSpc>
                  <a:spcPct val="130000"/>
                </a:lnSpc>
                <a:spcBef>
                  <a:spcPts val="0"/>
                </a:spcBef>
                <a:spcAft>
                  <a:spcPts val="1000"/>
                </a:spcAft>
                <a:buFont typeface="Arial" panose="020B0604020202020204" pitchFamily="34" charset="0"/>
                <a:buNone/>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pPr algn="l">
                <a:lnSpc>
                  <a:spcPct val="130000"/>
                </a:lnSpc>
                <a:spcBef>
                  <a:spcPts val="0"/>
                </a:spcBef>
                <a:spcAft>
                  <a:spcPts val="1000"/>
                </a:spcAft>
                <a:buFont typeface="Arial" panose="020B0604020202020204" pitchFamily="34" charset="0"/>
                <a:buNone/>
              </a:pPr>
              <a:endParaRPr lang="en-US" altLang="zh-CN" sz="1000" dirty="0">
                <a:solidFill>
                  <a:schemeClr val="tx1">
                    <a:lumMod val="85000"/>
                    <a:lumOff val="15000"/>
                  </a:schemeClr>
                </a:solidFill>
                <a:cs typeface="+mn-ea"/>
                <a:sym typeface="+mn-lt"/>
              </a:endParaRPr>
            </a:p>
            <a:p>
              <a:pPr algn="l">
                <a:lnSpc>
                  <a:spcPct val="130000"/>
                </a:lnSpc>
                <a:spcBef>
                  <a:spcPts val="0"/>
                </a:spcBef>
                <a:spcAft>
                  <a:spcPts val="1000"/>
                </a:spcAft>
                <a:buFont typeface="Arial" panose="020B0604020202020204" pitchFamily="34" charset="0"/>
                <a:buNone/>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对于质心系中的两体弹性散射，结果可以简化为</a:t>
              </a: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pPr algn="l">
                <a:lnSpc>
                  <a:spcPct val="130000"/>
                </a:lnSpc>
                <a:spcBef>
                  <a:spcPts val="0"/>
                </a:spcBef>
                <a:spcAft>
                  <a:spcPts val="1000"/>
                </a:spcAft>
                <a:buFont typeface="Arial" panose="020B0604020202020204" pitchFamily="34" charset="0"/>
                <a:buNone/>
              </a:pPr>
              <a:endParaRPr lang="en-US" altLang="zh-CN" sz="1000" dirty="0">
                <a:solidFill>
                  <a:schemeClr val="tx1">
                    <a:lumMod val="85000"/>
                    <a:lumOff val="15000"/>
                  </a:schemeClr>
                </a:solidFill>
                <a:cs typeface="+mn-ea"/>
                <a:sym typeface="+mn-lt"/>
              </a:endParaRPr>
            </a:p>
          </p:txBody>
        </p:sp>
      </p:grpSp>
      <p:pic>
        <p:nvPicPr>
          <p:cNvPr id="3" name="图片 2"/>
          <p:cNvPicPr>
            <a:picLocks noChangeAspect="1"/>
          </p:cNvPicPr>
          <p:nvPr/>
        </p:nvPicPr>
        <p:blipFill>
          <a:blip r:embed="rId9"/>
          <a:stretch>
            <a:fillRect/>
          </a:stretch>
        </p:blipFill>
        <p:spPr>
          <a:xfrm>
            <a:off x="3228975" y="2041525"/>
            <a:ext cx="5067300" cy="838200"/>
          </a:xfrm>
          <a:prstGeom prst="rect">
            <a:avLst/>
          </a:prstGeom>
        </p:spPr>
      </p:pic>
      <p:pic>
        <p:nvPicPr>
          <p:cNvPr id="5" name="图片 4"/>
          <p:cNvPicPr>
            <a:picLocks noChangeAspect="1"/>
          </p:cNvPicPr>
          <p:nvPr/>
        </p:nvPicPr>
        <p:blipFill>
          <a:blip r:embed="rId10"/>
          <a:stretch>
            <a:fillRect/>
          </a:stretch>
        </p:blipFill>
        <p:spPr>
          <a:xfrm>
            <a:off x="3228975" y="3420110"/>
            <a:ext cx="4276725" cy="733425"/>
          </a:xfrm>
          <a:prstGeom prst="rect">
            <a:avLst/>
          </a:prstGeom>
        </p:spPr>
      </p:pic>
      <p:pic>
        <p:nvPicPr>
          <p:cNvPr id="6" name="图片 5"/>
          <p:cNvPicPr>
            <a:picLocks noChangeAspect="1"/>
          </p:cNvPicPr>
          <p:nvPr/>
        </p:nvPicPr>
        <p:blipFill>
          <a:blip r:embed="rId11"/>
          <a:stretch>
            <a:fillRect/>
          </a:stretch>
        </p:blipFill>
        <p:spPr>
          <a:xfrm>
            <a:off x="4236720" y="4777105"/>
            <a:ext cx="1724025" cy="61912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1000" fill="hold"/>
                                        <p:tgtEl>
                                          <p:spTgt spid="53"/>
                                        </p:tgtEl>
                                        <p:attrNameLst>
                                          <p:attrName>ppt_w</p:attrName>
                                        </p:attrNameLst>
                                      </p:cBhvr>
                                      <p:tavLst>
                                        <p:tav tm="0">
                                          <p:val>
                                            <p:fltVal val="0"/>
                                          </p:val>
                                        </p:tav>
                                        <p:tav tm="100000">
                                          <p:val>
                                            <p:strVal val="#ppt_w"/>
                                          </p:val>
                                        </p:tav>
                                      </p:tavLst>
                                    </p:anim>
                                    <p:anim calcmode="lin" valueType="num">
                                      <p:cBhvr>
                                        <p:cTn id="8" dur="1000" fill="hold"/>
                                        <p:tgtEl>
                                          <p:spTgt spid="53"/>
                                        </p:tgtEl>
                                        <p:attrNameLst>
                                          <p:attrName>ppt_h</p:attrName>
                                        </p:attrNameLst>
                                      </p:cBhvr>
                                      <p:tavLst>
                                        <p:tav tm="0">
                                          <p:val>
                                            <p:fltVal val="0"/>
                                          </p:val>
                                        </p:tav>
                                        <p:tav tm="100000">
                                          <p:val>
                                            <p:strVal val="#ppt_h"/>
                                          </p:val>
                                        </p:tav>
                                      </p:tavLst>
                                    </p:anim>
                                    <p:anim calcmode="lin" valueType="num">
                                      <p:cBhvr>
                                        <p:cTn id="9" dur="1000" fill="hold"/>
                                        <p:tgtEl>
                                          <p:spTgt spid="53"/>
                                        </p:tgtEl>
                                        <p:attrNameLst>
                                          <p:attrName>style.rotation</p:attrName>
                                        </p:attrNameLst>
                                      </p:cBhvr>
                                      <p:tavLst>
                                        <p:tav tm="0">
                                          <p:val>
                                            <p:fltVal val="90"/>
                                          </p:val>
                                        </p:tav>
                                        <p:tav tm="100000">
                                          <p:val>
                                            <p:fltVal val="0"/>
                                          </p:val>
                                        </p:tav>
                                      </p:tavLst>
                                    </p:anim>
                                    <p:animEffect transition="in" filter="fade">
                                      <p:cBhvr>
                                        <p:cTn id="10" dur="1000"/>
                                        <p:tgtEl>
                                          <p:spTgt spid="53"/>
                                        </p:tgtEl>
                                      </p:cBhvr>
                                    </p:animEffect>
                                  </p:childTnLst>
                                </p:cTn>
                              </p:par>
                            </p:childTnLst>
                          </p:cTn>
                        </p:par>
                        <p:par>
                          <p:cTn id="11" fill="hold">
                            <p:stCondLst>
                              <p:cond delay="1000"/>
                            </p:stCondLst>
                            <p:childTnLst>
                              <p:par>
                                <p:cTn id="12" presetID="2" presetClass="entr" presetSubtype="8" fill="hold" nodeType="afterEffect">
                                  <p:stCondLst>
                                    <p:cond delay="0"/>
                                  </p:stCondLst>
                                  <p:childTnLst>
                                    <p:set>
                                      <p:cBhvr>
                                        <p:cTn id="13" dur="1" fill="hold">
                                          <p:stCondLst>
                                            <p:cond delay="0"/>
                                          </p:stCondLst>
                                        </p:cTn>
                                        <p:tgtEl>
                                          <p:spTgt spid="68"/>
                                        </p:tgtEl>
                                        <p:attrNameLst>
                                          <p:attrName>style.visibility</p:attrName>
                                        </p:attrNameLst>
                                      </p:cBhvr>
                                      <p:to>
                                        <p:strVal val="visible"/>
                                      </p:to>
                                    </p:set>
                                    <p:anim calcmode="lin" valueType="num">
                                      <p:cBhvr additive="base">
                                        <p:cTn id="14" dur="500" fill="hold"/>
                                        <p:tgtEl>
                                          <p:spTgt spid="68"/>
                                        </p:tgtEl>
                                        <p:attrNameLst>
                                          <p:attrName>ppt_x</p:attrName>
                                        </p:attrNameLst>
                                      </p:cBhvr>
                                      <p:tavLst>
                                        <p:tav tm="0">
                                          <p:val>
                                            <p:strVal val="0-#ppt_w/2"/>
                                          </p:val>
                                        </p:tav>
                                        <p:tav tm="100000">
                                          <p:val>
                                            <p:strVal val="#ppt_x"/>
                                          </p:val>
                                        </p:tav>
                                      </p:tavLst>
                                    </p:anim>
                                    <p:anim calcmode="lin" valueType="num">
                                      <p:cBhvr additive="base">
                                        <p:cTn id="15" dur="500" fill="hold"/>
                                        <p:tgtEl>
                                          <p:spTgt spid="68"/>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randombar(horizontal)">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449"/>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3" name="组合 52"/>
          <p:cNvGrpSpPr/>
          <p:nvPr/>
        </p:nvGrpSpPr>
        <p:grpSpPr>
          <a:xfrm>
            <a:off x="-1130431" y="-1192882"/>
            <a:ext cx="2446656" cy="2446656"/>
            <a:chOff x="2733676" y="-3284219"/>
            <a:chExt cx="6772274" cy="6772274"/>
          </a:xfrm>
        </p:grpSpPr>
        <p:pic>
          <p:nvPicPr>
            <p:cNvPr id="54" name="图片 53"/>
            <p:cNvPicPr>
              <a:picLocks noChangeAspect="1"/>
            </p:cNvPicPr>
            <p:nvPr/>
          </p:nvPicPr>
          <p:blipFill>
            <a:blip r:embed="rId1" cstate="screen"/>
            <a:stretch>
              <a:fillRect/>
            </a:stretch>
          </p:blipFill>
          <p:spPr>
            <a:xfrm>
              <a:off x="2733676" y="-3284219"/>
              <a:ext cx="6772274" cy="6772274"/>
            </a:xfrm>
            <a:prstGeom prst="rect">
              <a:avLst/>
            </a:prstGeom>
          </p:spPr>
        </p:pic>
        <p:pic>
          <p:nvPicPr>
            <p:cNvPr id="55" name="图片 54"/>
            <p:cNvPicPr>
              <a:picLocks noChangeAspect="1"/>
            </p:cNvPicPr>
            <p:nvPr/>
          </p:nvPicPr>
          <p:blipFill>
            <a:blip r:embed="rId2" cstate="screen"/>
            <a:stretch>
              <a:fillRect/>
            </a:stretch>
          </p:blipFill>
          <p:spPr>
            <a:xfrm>
              <a:off x="5118658" y="-1521678"/>
              <a:ext cx="2392833" cy="2392833"/>
            </a:xfrm>
            <a:prstGeom prst="rect">
              <a:avLst/>
            </a:prstGeom>
          </p:spPr>
        </p:pic>
        <p:pic>
          <p:nvPicPr>
            <p:cNvPr id="56" name="图片 55"/>
            <p:cNvPicPr>
              <a:picLocks noChangeAspect="1"/>
            </p:cNvPicPr>
            <p:nvPr/>
          </p:nvPicPr>
          <p:blipFill>
            <a:blip r:embed="rId3" cstate="screen"/>
            <a:stretch>
              <a:fillRect/>
            </a:stretch>
          </p:blipFill>
          <p:spPr>
            <a:xfrm>
              <a:off x="6765568" y="1807689"/>
              <a:ext cx="745923" cy="799754"/>
            </a:xfrm>
            <a:prstGeom prst="rect">
              <a:avLst/>
            </a:prstGeom>
          </p:spPr>
        </p:pic>
        <p:pic>
          <p:nvPicPr>
            <p:cNvPr id="57" name="图片 56"/>
            <p:cNvPicPr>
              <a:picLocks noChangeAspect="1"/>
            </p:cNvPicPr>
            <p:nvPr/>
          </p:nvPicPr>
          <p:blipFill>
            <a:blip r:embed="rId4" cstate="screen"/>
            <a:stretch>
              <a:fillRect/>
            </a:stretch>
          </p:blipFill>
          <p:spPr>
            <a:xfrm>
              <a:off x="3770138" y="-276381"/>
              <a:ext cx="952499" cy="952499"/>
            </a:xfrm>
            <a:prstGeom prst="rect">
              <a:avLst/>
            </a:prstGeom>
          </p:spPr>
        </p:pic>
        <p:pic>
          <p:nvPicPr>
            <p:cNvPr id="58" name="图片 57"/>
            <p:cNvPicPr>
              <a:picLocks noChangeAspect="1"/>
            </p:cNvPicPr>
            <p:nvPr/>
          </p:nvPicPr>
          <p:blipFill>
            <a:blip r:embed="rId5" cstate="screen"/>
            <a:stretch>
              <a:fillRect/>
            </a:stretch>
          </p:blipFill>
          <p:spPr>
            <a:xfrm>
              <a:off x="8794394" y="433062"/>
              <a:ext cx="315535" cy="338306"/>
            </a:xfrm>
            <a:prstGeom prst="rect">
              <a:avLst/>
            </a:prstGeom>
          </p:spPr>
        </p:pic>
        <p:pic>
          <p:nvPicPr>
            <p:cNvPr id="59" name="图片 58"/>
            <p:cNvPicPr>
              <a:picLocks noChangeAspect="1"/>
            </p:cNvPicPr>
            <p:nvPr/>
          </p:nvPicPr>
          <p:blipFill>
            <a:blip r:embed="rId6" cstate="screen"/>
            <a:stretch>
              <a:fillRect/>
            </a:stretch>
          </p:blipFill>
          <p:spPr>
            <a:xfrm>
              <a:off x="6589381" y="-1628931"/>
              <a:ext cx="847881" cy="847881"/>
            </a:xfrm>
            <a:prstGeom prst="rect">
              <a:avLst/>
            </a:prstGeom>
          </p:spPr>
        </p:pic>
        <p:pic>
          <p:nvPicPr>
            <p:cNvPr id="60" name="图片 59"/>
            <p:cNvPicPr>
              <a:picLocks noChangeAspect="1"/>
            </p:cNvPicPr>
            <p:nvPr/>
          </p:nvPicPr>
          <p:blipFill>
            <a:blip r:embed="rId7" cstate="screen"/>
            <a:stretch>
              <a:fillRect/>
            </a:stretch>
          </p:blipFill>
          <p:spPr>
            <a:xfrm>
              <a:off x="5306478" y="-2034187"/>
              <a:ext cx="478013" cy="512509"/>
            </a:xfrm>
            <a:prstGeom prst="rect">
              <a:avLst/>
            </a:prstGeom>
          </p:spPr>
        </p:pic>
        <p:pic>
          <p:nvPicPr>
            <p:cNvPr id="61" name="图片 60"/>
            <p:cNvPicPr>
              <a:picLocks noChangeAspect="1"/>
            </p:cNvPicPr>
            <p:nvPr/>
          </p:nvPicPr>
          <p:blipFill>
            <a:blip r:embed="rId8" cstate="screen"/>
            <a:stretch>
              <a:fillRect/>
            </a:stretch>
          </p:blipFill>
          <p:spPr>
            <a:xfrm>
              <a:off x="8108868" y="-733425"/>
              <a:ext cx="266568" cy="266568"/>
            </a:xfrm>
            <a:prstGeom prst="rect">
              <a:avLst/>
            </a:prstGeom>
          </p:spPr>
        </p:pic>
      </p:grpSp>
      <p:grpSp>
        <p:nvGrpSpPr>
          <p:cNvPr id="68" name="Group 27"/>
          <p:cNvGrpSpPr/>
          <p:nvPr/>
        </p:nvGrpSpPr>
        <p:grpSpPr>
          <a:xfrm>
            <a:off x="5239023" y="3418160"/>
            <a:ext cx="643266" cy="718292"/>
            <a:chOff x="5175621" y="3503554"/>
            <a:chExt cx="714687" cy="798043"/>
          </a:xfrm>
        </p:grpSpPr>
        <p:sp>
          <p:nvSpPr>
            <p:cNvPr id="69" name="Freeform 5"/>
            <p:cNvSpPr/>
            <p:nvPr/>
          </p:nvSpPr>
          <p:spPr bwMode="auto">
            <a:xfrm>
              <a:off x="5175621" y="3503554"/>
              <a:ext cx="714687" cy="798043"/>
            </a:xfrm>
            <a:custGeom>
              <a:avLst/>
              <a:gdLst>
                <a:gd name="T0" fmla="*/ 500 w 540"/>
                <a:gd name="T1" fmla="*/ 235 h 604"/>
                <a:gd name="T2" fmla="*/ 120 w 540"/>
                <a:gd name="T3" fmla="*/ 15 h 604"/>
                <a:gd name="T4" fmla="*/ 40 w 540"/>
                <a:gd name="T5" fmla="*/ 15 h 604"/>
                <a:gd name="T6" fmla="*/ 0 w 540"/>
                <a:gd name="T7" fmla="*/ 84 h 604"/>
                <a:gd name="T8" fmla="*/ 0 w 540"/>
                <a:gd name="T9" fmla="*/ 524 h 604"/>
                <a:gd name="T10" fmla="*/ 40 w 540"/>
                <a:gd name="T11" fmla="*/ 593 h 604"/>
                <a:gd name="T12" fmla="*/ 80 w 540"/>
                <a:gd name="T13" fmla="*/ 604 h 604"/>
                <a:gd name="T14" fmla="*/ 120 w 540"/>
                <a:gd name="T15" fmla="*/ 593 h 604"/>
                <a:gd name="T16" fmla="*/ 500 w 540"/>
                <a:gd name="T17" fmla="*/ 373 h 604"/>
                <a:gd name="T18" fmla="*/ 540 w 540"/>
                <a:gd name="T19" fmla="*/ 304 h 604"/>
                <a:gd name="T20" fmla="*/ 500 w 540"/>
                <a:gd name="T21" fmla="*/ 235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0" h="604">
                  <a:moveTo>
                    <a:pt x="500" y="235"/>
                  </a:moveTo>
                  <a:cubicBezTo>
                    <a:pt x="120" y="15"/>
                    <a:pt x="120" y="15"/>
                    <a:pt x="120" y="15"/>
                  </a:cubicBezTo>
                  <a:cubicBezTo>
                    <a:pt x="95" y="0"/>
                    <a:pt x="65" y="0"/>
                    <a:pt x="40" y="15"/>
                  </a:cubicBezTo>
                  <a:cubicBezTo>
                    <a:pt x="15" y="29"/>
                    <a:pt x="0" y="55"/>
                    <a:pt x="0" y="84"/>
                  </a:cubicBezTo>
                  <a:cubicBezTo>
                    <a:pt x="0" y="524"/>
                    <a:pt x="0" y="524"/>
                    <a:pt x="0" y="524"/>
                  </a:cubicBezTo>
                  <a:cubicBezTo>
                    <a:pt x="0" y="553"/>
                    <a:pt x="15" y="579"/>
                    <a:pt x="40" y="593"/>
                  </a:cubicBezTo>
                  <a:cubicBezTo>
                    <a:pt x="52" y="600"/>
                    <a:pt x="66" y="604"/>
                    <a:pt x="80" y="604"/>
                  </a:cubicBezTo>
                  <a:cubicBezTo>
                    <a:pt x="94" y="604"/>
                    <a:pt x="108" y="600"/>
                    <a:pt x="120" y="593"/>
                  </a:cubicBezTo>
                  <a:cubicBezTo>
                    <a:pt x="500" y="373"/>
                    <a:pt x="500" y="373"/>
                    <a:pt x="500" y="373"/>
                  </a:cubicBezTo>
                  <a:cubicBezTo>
                    <a:pt x="525" y="359"/>
                    <a:pt x="540" y="333"/>
                    <a:pt x="540" y="304"/>
                  </a:cubicBezTo>
                  <a:cubicBezTo>
                    <a:pt x="540" y="275"/>
                    <a:pt x="525" y="249"/>
                    <a:pt x="500" y="235"/>
                  </a:cubicBezTo>
                  <a:close/>
                </a:path>
              </a:pathLst>
            </a:custGeom>
            <a:solidFill>
              <a:schemeClr val="bg1"/>
            </a:solidFill>
            <a:ln w="22225">
              <a:solidFill>
                <a:srgbClr val="5E368F"/>
              </a:solidFill>
            </a:ln>
            <a:effectLst>
              <a:outerShdw blurRad="406400" dist="38100" dir="5400000" algn="t" rotWithShape="0">
                <a:schemeClr val="accent1">
                  <a:lumMod val="60000"/>
                  <a:lumOff val="40000"/>
                  <a:alpha val="70000"/>
                </a:scheme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70" name="Freeform 19"/>
            <p:cNvSpPr>
              <a:spLocks noEditPoints="1"/>
            </p:cNvSpPr>
            <p:nvPr/>
          </p:nvSpPr>
          <p:spPr bwMode="auto">
            <a:xfrm>
              <a:off x="5301643" y="3786688"/>
              <a:ext cx="317500" cy="231775"/>
            </a:xfrm>
            <a:custGeom>
              <a:avLst/>
              <a:gdLst>
                <a:gd name="T0" fmla="*/ 200 w 220"/>
                <a:gd name="T1" fmla="*/ 0 h 160"/>
                <a:gd name="T2" fmla="*/ 180 w 220"/>
                <a:gd name="T3" fmla="*/ 20 h 160"/>
                <a:gd name="T4" fmla="*/ 188 w 220"/>
                <a:gd name="T5" fmla="*/ 36 h 160"/>
                <a:gd name="T6" fmla="*/ 184 w 220"/>
                <a:gd name="T7" fmla="*/ 34 h 160"/>
                <a:gd name="T8" fmla="*/ 136 w 220"/>
                <a:gd name="T9" fmla="*/ 124 h 160"/>
                <a:gd name="T10" fmla="*/ 124 w 220"/>
                <a:gd name="T11" fmla="*/ 120 h 160"/>
                <a:gd name="T12" fmla="*/ 113 w 220"/>
                <a:gd name="T13" fmla="*/ 123 h 160"/>
                <a:gd name="T14" fmla="*/ 76 w 220"/>
                <a:gd name="T15" fmla="*/ 71 h 160"/>
                <a:gd name="T16" fmla="*/ 80 w 220"/>
                <a:gd name="T17" fmla="*/ 60 h 160"/>
                <a:gd name="T18" fmla="*/ 60 w 220"/>
                <a:gd name="T19" fmla="*/ 40 h 160"/>
                <a:gd name="T20" fmla="*/ 40 w 220"/>
                <a:gd name="T21" fmla="*/ 60 h 160"/>
                <a:gd name="T22" fmla="*/ 43 w 220"/>
                <a:gd name="T23" fmla="*/ 71 h 160"/>
                <a:gd name="T24" fmla="*/ 28 w 220"/>
                <a:gd name="T25" fmla="*/ 90 h 160"/>
                <a:gd name="T26" fmla="*/ 20 w 220"/>
                <a:gd name="T27" fmla="*/ 88 h 160"/>
                <a:gd name="T28" fmla="*/ 0 w 220"/>
                <a:gd name="T29" fmla="*/ 108 h 160"/>
                <a:gd name="T30" fmla="*/ 20 w 220"/>
                <a:gd name="T31" fmla="*/ 128 h 160"/>
                <a:gd name="T32" fmla="*/ 40 w 220"/>
                <a:gd name="T33" fmla="*/ 108 h 160"/>
                <a:gd name="T34" fmla="*/ 35 w 220"/>
                <a:gd name="T35" fmla="*/ 94 h 160"/>
                <a:gd name="T36" fmla="*/ 49 w 220"/>
                <a:gd name="T37" fmla="*/ 77 h 160"/>
                <a:gd name="T38" fmla="*/ 60 w 220"/>
                <a:gd name="T39" fmla="*/ 80 h 160"/>
                <a:gd name="T40" fmla="*/ 71 w 220"/>
                <a:gd name="T41" fmla="*/ 77 h 160"/>
                <a:gd name="T42" fmla="*/ 108 w 220"/>
                <a:gd name="T43" fmla="*/ 129 h 160"/>
                <a:gd name="T44" fmla="*/ 104 w 220"/>
                <a:gd name="T45" fmla="*/ 140 h 160"/>
                <a:gd name="T46" fmla="*/ 124 w 220"/>
                <a:gd name="T47" fmla="*/ 160 h 160"/>
                <a:gd name="T48" fmla="*/ 144 w 220"/>
                <a:gd name="T49" fmla="*/ 140 h 160"/>
                <a:gd name="T50" fmla="*/ 141 w 220"/>
                <a:gd name="T51" fmla="*/ 130 h 160"/>
                <a:gd name="T52" fmla="*/ 191 w 220"/>
                <a:gd name="T53" fmla="*/ 38 h 160"/>
                <a:gd name="T54" fmla="*/ 200 w 220"/>
                <a:gd name="T55" fmla="*/ 40 h 160"/>
                <a:gd name="T56" fmla="*/ 220 w 220"/>
                <a:gd name="T57" fmla="*/ 20 h 160"/>
                <a:gd name="T58" fmla="*/ 200 w 220"/>
                <a:gd name="T59" fmla="*/ 0 h 160"/>
                <a:gd name="T60" fmla="*/ 20 w 220"/>
                <a:gd name="T61" fmla="*/ 120 h 160"/>
                <a:gd name="T62" fmla="*/ 8 w 220"/>
                <a:gd name="T63" fmla="*/ 108 h 160"/>
                <a:gd name="T64" fmla="*/ 20 w 220"/>
                <a:gd name="T65" fmla="*/ 96 h 160"/>
                <a:gd name="T66" fmla="*/ 32 w 220"/>
                <a:gd name="T67" fmla="*/ 108 h 160"/>
                <a:gd name="T68" fmla="*/ 20 w 220"/>
                <a:gd name="T69" fmla="*/ 120 h 160"/>
                <a:gd name="T70" fmla="*/ 60 w 220"/>
                <a:gd name="T71" fmla="*/ 72 h 160"/>
                <a:gd name="T72" fmla="*/ 48 w 220"/>
                <a:gd name="T73" fmla="*/ 60 h 160"/>
                <a:gd name="T74" fmla="*/ 60 w 220"/>
                <a:gd name="T75" fmla="*/ 48 h 160"/>
                <a:gd name="T76" fmla="*/ 72 w 220"/>
                <a:gd name="T77" fmla="*/ 60 h 160"/>
                <a:gd name="T78" fmla="*/ 60 w 220"/>
                <a:gd name="T79" fmla="*/ 72 h 160"/>
                <a:gd name="T80" fmla="*/ 124 w 220"/>
                <a:gd name="T81" fmla="*/ 152 h 160"/>
                <a:gd name="T82" fmla="*/ 112 w 220"/>
                <a:gd name="T83" fmla="*/ 140 h 160"/>
                <a:gd name="T84" fmla="*/ 124 w 220"/>
                <a:gd name="T85" fmla="*/ 128 h 160"/>
                <a:gd name="T86" fmla="*/ 136 w 220"/>
                <a:gd name="T87" fmla="*/ 140 h 160"/>
                <a:gd name="T88" fmla="*/ 124 w 220"/>
                <a:gd name="T89" fmla="*/ 152 h 160"/>
                <a:gd name="T90" fmla="*/ 200 w 220"/>
                <a:gd name="T91" fmla="*/ 32 h 160"/>
                <a:gd name="T92" fmla="*/ 188 w 220"/>
                <a:gd name="T93" fmla="*/ 20 h 160"/>
                <a:gd name="T94" fmla="*/ 200 w 220"/>
                <a:gd name="T95" fmla="*/ 8 h 160"/>
                <a:gd name="T96" fmla="*/ 212 w 220"/>
                <a:gd name="T97" fmla="*/ 20 h 160"/>
                <a:gd name="T98" fmla="*/ 200 w 220"/>
                <a:gd name="T99" fmla="*/ 3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0" h="160">
                  <a:moveTo>
                    <a:pt x="200" y="0"/>
                  </a:moveTo>
                  <a:cubicBezTo>
                    <a:pt x="189" y="0"/>
                    <a:pt x="180" y="9"/>
                    <a:pt x="180" y="20"/>
                  </a:cubicBezTo>
                  <a:cubicBezTo>
                    <a:pt x="180" y="27"/>
                    <a:pt x="183" y="33"/>
                    <a:pt x="188" y="36"/>
                  </a:cubicBezTo>
                  <a:cubicBezTo>
                    <a:pt x="184" y="34"/>
                    <a:pt x="184" y="34"/>
                    <a:pt x="184" y="34"/>
                  </a:cubicBezTo>
                  <a:cubicBezTo>
                    <a:pt x="136" y="124"/>
                    <a:pt x="136" y="124"/>
                    <a:pt x="136" y="124"/>
                  </a:cubicBezTo>
                  <a:cubicBezTo>
                    <a:pt x="132" y="122"/>
                    <a:pt x="128" y="120"/>
                    <a:pt x="124" y="120"/>
                  </a:cubicBezTo>
                  <a:cubicBezTo>
                    <a:pt x="120" y="120"/>
                    <a:pt x="116" y="121"/>
                    <a:pt x="113" y="123"/>
                  </a:cubicBezTo>
                  <a:cubicBezTo>
                    <a:pt x="76" y="71"/>
                    <a:pt x="76" y="71"/>
                    <a:pt x="76" y="71"/>
                  </a:cubicBezTo>
                  <a:cubicBezTo>
                    <a:pt x="79" y="68"/>
                    <a:pt x="80" y="64"/>
                    <a:pt x="80" y="60"/>
                  </a:cubicBezTo>
                  <a:cubicBezTo>
                    <a:pt x="80" y="49"/>
                    <a:pt x="71" y="40"/>
                    <a:pt x="60" y="40"/>
                  </a:cubicBezTo>
                  <a:cubicBezTo>
                    <a:pt x="49" y="40"/>
                    <a:pt x="40" y="49"/>
                    <a:pt x="40" y="60"/>
                  </a:cubicBezTo>
                  <a:cubicBezTo>
                    <a:pt x="40" y="64"/>
                    <a:pt x="41" y="68"/>
                    <a:pt x="43" y="71"/>
                  </a:cubicBezTo>
                  <a:cubicBezTo>
                    <a:pt x="28" y="90"/>
                    <a:pt x="28" y="90"/>
                    <a:pt x="28" y="90"/>
                  </a:cubicBezTo>
                  <a:cubicBezTo>
                    <a:pt x="26" y="89"/>
                    <a:pt x="23" y="88"/>
                    <a:pt x="20" y="88"/>
                  </a:cubicBezTo>
                  <a:cubicBezTo>
                    <a:pt x="9" y="88"/>
                    <a:pt x="0" y="97"/>
                    <a:pt x="0" y="108"/>
                  </a:cubicBezTo>
                  <a:cubicBezTo>
                    <a:pt x="0" y="119"/>
                    <a:pt x="9" y="128"/>
                    <a:pt x="20" y="128"/>
                  </a:cubicBezTo>
                  <a:cubicBezTo>
                    <a:pt x="31" y="128"/>
                    <a:pt x="40" y="119"/>
                    <a:pt x="40" y="108"/>
                  </a:cubicBezTo>
                  <a:cubicBezTo>
                    <a:pt x="40" y="103"/>
                    <a:pt x="38" y="98"/>
                    <a:pt x="35" y="94"/>
                  </a:cubicBezTo>
                  <a:cubicBezTo>
                    <a:pt x="49" y="77"/>
                    <a:pt x="49" y="77"/>
                    <a:pt x="49" y="77"/>
                  </a:cubicBezTo>
                  <a:cubicBezTo>
                    <a:pt x="52" y="79"/>
                    <a:pt x="56" y="80"/>
                    <a:pt x="60" y="80"/>
                  </a:cubicBezTo>
                  <a:cubicBezTo>
                    <a:pt x="64" y="80"/>
                    <a:pt x="68" y="79"/>
                    <a:pt x="71" y="77"/>
                  </a:cubicBezTo>
                  <a:cubicBezTo>
                    <a:pt x="108" y="129"/>
                    <a:pt x="108" y="129"/>
                    <a:pt x="108" y="129"/>
                  </a:cubicBezTo>
                  <a:cubicBezTo>
                    <a:pt x="105" y="132"/>
                    <a:pt x="104" y="136"/>
                    <a:pt x="104" y="140"/>
                  </a:cubicBezTo>
                  <a:cubicBezTo>
                    <a:pt x="104" y="151"/>
                    <a:pt x="113" y="160"/>
                    <a:pt x="124" y="160"/>
                  </a:cubicBezTo>
                  <a:cubicBezTo>
                    <a:pt x="135" y="160"/>
                    <a:pt x="144" y="151"/>
                    <a:pt x="144" y="140"/>
                  </a:cubicBezTo>
                  <a:cubicBezTo>
                    <a:pt x="144" y="136"/>
                    <a:pt x="143" y="133"/>
                    <a:pt x="141" y="130"/>
                  </a:cubicBezTo>
                  <a:cubicBezTo>
                    <a:pt x="191" y="38"/>
                    <a:pt x="191" y="38"/>
                    <a:pt x="191" y="38"/>
                  </a:cubicBezTo>
                  <a:cubicBezTo>
                    <a:pt x="194" y="39"/>
                    <a:pt x="197" y="40"/>
                    <a:pt x="200" y="40"/>
                  </a:cubicBezTo>
                  <a:cubicBezTo>
                    <a:pt x="211" y="40"/>
                    <a:pt x="220" y="31"/>
                    <a:pt x="220" y="20"/>
                  </a:cubicBezTo>
                  <a:cubicBezTo>
                    <a:pt x="220" y="9"/>
                    <a:pt x="211" y="0"/>
                    <a:pt x="200" y="0"/>
                  </a:cubicBezTo>
                  <a:close/>
                  <a:moveTo>
                    <a:pt x="20" y="120"/>
                  </a:moveTo>
                  <a:cubicBezTo>
                    <a:pt x="13" y="120"/>
                    <a:pt x="8" y="115"/>
                    <a:pt x="8" y="108"/>
                  </a:cubicBezTo>
                  <a:cubicBezTo>
                    <a:pt x="8" y="101"/>
                    <a:pt x="13" y="96"/>
                    <a:pt x="20" y="96"/>
                  </a:cubicBezTo>
                  <a:cubicBezTo>
                    <a:pt x="27" y="96"/>
                    <a:pt x="32" y="101"/>
                    <a:pt x="32" y="108"/>
                  </a:cubicBezTo>
                  <a:cubicBezTo>
                    <a:pt x="32" y="115"/>
                    <a:pt x="27" y="120"/>
                    <a:pt x="20" y="120"/>
                  </a:cubicBezTo>
                  <a:close/>
                  <a:moveTo>
                    <a:pt x="60" y="72"/>
                  </a:moveTo>
                  <a:cubicBezTo>
                    <a:pt x="53" y="72"/>
                    <a:pt x="48" y="67"/>
                    <a:pt x="48" y="60"/>
                  </a:cubicBezTo>
                  <a:cubicBezTo>
                    <a:pt x="48" y="53"/>
                    <a:pt x="53" y="48"/>
                    <a:pt x="60" y="48"/>
                  </a:cubicBezTo>
                  <a:cubicBezTo>
                    <a:pt x="67" y="48"/>
                    <a:pt x="72" y="53"/>
                    <a:pt x="72" y="60"/>
                  </a:cubicBezTo>
                  <a:cubicBezTo>
                    <a:pt x="72" y="67"/>
                    <a:pt x="67" y="72"/>
                    <a:pt x="60" y="72"/>
                  </a:cubicBezTo>
                  <a:close/>
                  <a:moveTo>
                    <a:pt x="124" y="152"/>
                  </a:moveTo>
                  <a:cubicBezTo>
                    <a:pt x="117" y="152"/>
                    <a:pt x="112" y="147"/>
                    <a:pt x="112" y="140"/>
                  </a:cubicBezTo>
                  <a:cubicBezTo>
                    <a:pt x="112" y="133"/>
                    <a:pt x="117" y="128"/>
                    <a:pt x="124" y="128"/>
                  </a:cubicBezTo>
                  <a:cubicBezTo>
                    <a:pt x="131" y="128"/>
                    <a:pt x="136" y="133"/>
                    <a:pt x="136" y="140"/>
                  </a:cubicBezTo>
                  <a:cubicBezTo>
                    <a:pt x="136" y="147"/>
                    <a:pt x="131" y="152"/>
                    <a:pt x="124" y="152"/>
                  </a:cubicBezTo>
                  <a:close/>
                  <a:moveTo>
                    <a:pt x="200" y="32"/>
                  </a:moveTo>
                  <a:cubicBezTo>
                    <a:pt x="193" y="32"/>
                    <a:pt x="188" y="27"/>
                    <a:pt x="188" y="20"/>
                  </a:cubicBezTo>
                  <a:cubicBezTo>
                    <a:pt x="188" y="13"/>
                    <a:pt x="193" y="8"/>
                    <a:pt x="200" y="8"/>
                  </a:cubicBezTo>
                  <a:cubicBezTo>
                    <a:pt x="207" y="8"/>
                    <a:pt x="212" y="13"/>
                    <a:pt x="212" y="20"/>
                  </a:cubicBezTo>
                  <a:cubicBezTo>
                    <a:pt x="212" y="27"/>
                    <a:pt x="207" y="32"/>
                    <a:pt x="200" y="32"/>
                  </a:cubicBezTo>
                  <a:close/>
                </a:path>
              </a:pathLst>
            </a:custGeom>
            <a:solidFill>
              <a:schemeClr val="tx2">
                <a:lumMod val="5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grpSp>
      <p:grpSp>
        <p:nvGrpSpPr>
          <p:cNvPr id="2" name="组合 1"/>
          <p:cNvGrpSpPr/>
          <p:nvPr/>
        </p:nvGrpSpPr>
        <p:grpSpPr>
          <a:xfrm>
            <a:off x="753745" y="1378585"/>
            <a:ext cx="10267315" cy="4816475"/>
            <a:chOff x="5555141" y="1810620"/>
            <a:chExt cx="5116284" cy="3933371"/>
          </a:xfrm>
        </p:grpSpPr>
        <p:sp>
          <p:nvSpPr>
            <p:cNvPr id="65" name="Rectangle: Rounded Corners 2"/>
            <p:cNvSpPr/>
            <p:nvPr/>
          </p:nvSpPr>
          <p:spPr>
            <a:xfrm>
              <a:off x="5555141" y="1810620"/>
              <a:ext cx="5116284" cy="3933371"/>
            </a:xfrm>
            <a:prstGeom prst="roundRect">
              <a:avLst>
                <a:gd name="adj" fmla="val 1368"/>
              </a:avLst>
            </a:prstGeom>
            <a:solidFill>
              <a:schemeClr val="bg1"/>
            </a:solidFill>
            <a:ln>
              <a:noFill/>
            </a:ln>
            <a:effectLst>
              <a:outerShdw blurRad="635000" dist="63500" dir="5400000" algn="t" rotWithShape="0">
                <a:schemeClr val="accent1">
                  <a:lumMod val="50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72" name="TextBox 29"/>
            <p:cNvSpPr txBox="1"/>
            <p:nvPr/>
          </p:nvSpPr>
          <p:spPr>
            <a:xfrm>
              <a:off x="5631716" y="1861959"/>
              <a:ext cx="4659998" cy="3653861"/>
            </a:xfrm>
            <a:prstGeom prst="rect">
              <a:avLst/>
            </a:prstGeom>
            <a:noFill/>
          </p:spPr>
          <p:txBody>
            <a:bodyPr wrap="square" rtlCol="0">
              <a:spAutoFit/>
            </a:bodyPr>
            <a:lstStyle/>
            <a:p>
              <a:pPr algn="l">
                <a:lnSpc>
                  <a:spcPct val="130000"/>
                </a:lnSpc>
                <a:spcBef>
                  <a:spcPts val="0"/>
                </a:spcBef>
                <a:spcAft>
                  <a:spcPts val="1000"/>
                </a:spcAft>
                <a:buFont typeface="Arial" panose="020B0604020202020204" pitchFamily="34" charset="0"/>
                <a:buNone/>
              </a:pPr>
              <a:r>
                <a:rPr lang="zh-CN" altLang="en-US" sz="2400" b="1"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极化粒子的散射振幅的定性分析结果</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a:t>
              </a:r>
              <a:endParaRPr>
                <a:sym typeface="微软雅黑" panose="020B0503020204020204" charset="-122"/>
              </a:endParaRPr>
            </a:p>
            <a:p>
              <a:pPr algn="l">
                <a:lnSpc>
                  <a:spcPct val="130000"/>
                </a:lnSpc>
                <a:spcBef>
                  <a:spcPts val="0"/>
                </a:spcBef>
                <a:spcAft>
                  <a:spcPts val="1000"/>
                </a:spcAft>
                <a:buFont typeface="Arial" panose="020B0604020202020204" pitchFamily="34" charset="0"/>
                <a:buNone/>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   考虑两个部分极化的电子的弹性散射</a:t>
              </a:r>
              <a:endParaRPr>
                <a:sym typeface="微软雅黑" panose="020B0503020204020204" charset="-122"/>
              </a:endParaRPr>
            </a:p>
            <a:p>
              <a:pPr algn="l">
                <a:lnSpc>
                  <a:spcPct val="130000"/>
                </a:lnSpc>
                <a:spcBef>
                  <a:spcPts val="0"/>
                </a:spcBef>
                <a:spcAft>
                  <a:spcPts val="1000"/>
                </a:spcAft>
                <a:buFont typeface="Arial" panose="020B0604020202020204" pitchFamily="34" charset="0"/>
                <a:buNone/>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   利用散射振幅定义，带入电子波函数，利用   </a:t>
              </a:r>
              <a:endParaRPr>
                <a:sym typeface="微软雅黑" panose="020B0503020204020204" charset="-122"/>
              </a:endParaRPr>
            </a:p>
            <a:p>
              <a:pPr algn="l">
                <a:lnSpc>
                  <a:spcPct val="130000"/>
                </a:lnSpc>
                <a:spcBef>
                  <a:spcPts val="0"/>
                </a:spcBef>
                <a:spcAft>
                  <a:spcPts val="1000"/>
                </a:spcAft>
                <a:buFont typeface="Arial" panose="020B0604020202020204" pitchFamily="34" charset="0"/>
                <a:buNone/>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   再将得到的双旋量振幅分量之积替换为对应的密度矩阵的元，</a:t>
              </a:r>
              <a:endParaRPr>
                <a:sym typeface="微软雅黑" panose="020B0503020204020204" charset="-122"/>
              </a:endParaRPr>
            </a:p>
            <a:p>
              <a:pPr algn="l">
                <a:lnSpc>
                  <a:spcPct val="130000"/>
                </a:lnSpc>
                <a:spcBef>
                  <a:spcPts val="0"/>
                </a:spcBef>
                <a:spcAft>
                  <a:spcPts val="1000"/>
                </a:spcAft>
                <a:buFont typeface="Arial" panose="020B0604020202020204" pitchFamily="34" charset="0"/>
                <a:buNone/>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 </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  </a:t>
              </a:r>
              <a:endParaRPr>
                <a:sym typeface="微软雅黑" panose="020B0503020204020204" charset="-122"/>
              </a:endParaRPr>
            </a:p>
            <a:p>
              <a:pPr algn="l">
                <a:lnSpc>
                  <a:spcPct val="130000"/>
                </a:lnSpc>
                <a:spcBef>
                  <a:spcPts val="0"/>
                </a:spcBef>
                <a:spcAft>
                  <a:spcPts val="1000"/>
                </a:spcAft>
                <a:buFont typeface="Arial" panose="020B0604020202020204" pitchFamily="34" charset="0"/>
                <a:buNone/>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非极化粒子</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a:t>
              </a:r>
              <a:endParaRPr lang="zh-CN" altLang="en-US"/>
            </a:p>
            <a:p>
              <a:pPr algn="l">
                <a:lnSpc>
                  <a:spcPct val="130000"/>
                </a:lnSpc>
                <a:spcBef>
                  <a:spcPts val="0"/>
                </a:spcBef>
                <a:spcAft>
                  <a:spcPts val="1000"/>
                </a:spcAft>
                <a:buFont typeface="Arial" panose="020B0604020202020204" pitchFamily="34" charset="0"/>
                <a:buNone/>
              </a:pP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对初终态所有粒子的极化求和，再对电子的极化求平均有</a:t>
              </a:r>
              <a:endParaRPr lang="zh-CN" altLang="en-US"/>
            </a:p>
            <a:p>
              <a:pPr algn="l">
                <a:lnSpc>
                  <a:spcPct val="130000"/>
                </a:lnSpc>
                <a:spcBef>
                  <a:spcPts val="0"/>
                </a:spcBef>
                <a:spcAft>
                  <a:spcPts val="1000"/>
                </a:spcAft>
                <a:buFont typeface="Arial" panose="020B0604020202020204" pitchFamily="34" charset="0"/>
                <a:buNone/>
              </a:pPr>
              <a:endParaRPr lang="zh-CN" altLang="en-US"/>
            </a:p>
            <a:p>
              <a:pPr algn="l">
                <a:lnSpc>
                  <a:spcPct val="130000"/>
                </a:lnSpc>
                <a:spcBef>
                  <a:spcPts val="0"/>
                </a:spcBef>
                <a:spcAft>
                  <a:spcPts val="1000"/>
                </a:spcAft>
                <a:buFont typeface="Arial" panose="020B0604020202020204" pitchFamily="34" charset="0"/>
                <a:buNone/>
              </a:pP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可以发现散射振幅对初态和终态电子的极化矢量都是线性的，因而可有</a:t>
              </a:r>
              <a:endParaRPr lang="en-US" altLang="zh-CN" sz="1000" dirty="0">
                <a:solidFill>
                  <a:schemeClr val="tx1">
                    <a:lumMod val="85000"/>
                    <a:lumOff val="15000"/>
                  </a:schemeClr>
                </a:solidFill>
                <a:cs typeface="+mn-ea"/>
                <a:sym typeface="+mn-lt"/>
              </a:endParaRPr>
            </a:p>
          </p:txBody>
        </p:sp>
      </p:grpSp>
      <p:pic>
        <p:nvPicPr>
          <p:cNvPr id="3" name="图片 2"/>
          <p:cNvPicPr>
            <a:picLocks noChangeAspect="1"/>
          </p:cNvPicPr>
          <p:nvPr/>
        </p:nvPicPr>
        <p:blipFill>
          <a:blip r:embed="rId9"/>
          <a:stretch>
            <a:fillRect/>
          </a:stretch>
        </p:blipFill>
        <p:spPr>
          <a:xfrm>
            <a:off x="6057265" y="2606040"/>
            <a:ext cx="1514475" cy="381000"/>
          </a:xfrm>
          <a:prstGeom prst="rect">
            <a:avLst/>
          </a:prstGeom>
        </p:spPr>
      </p:pic>
      <p:pic>
        <p:nvPicPr>
          <p:cNvPr id="5" name="图片 4"/>
          <p:cNvPicPr>
            <a:picLocks noChangeAspect="1"/>
          </p:cNvPicPr>
          <p:nvPr/>
        </p:nvPicPr>
        <p:blipFill>
          <a:blip r:embed="rId10"/>
          <a:stretch>
            <a:fillRect/>
          </a:stretch>
        </p:blipFill>
        <p:spPr>
          <a:xfrm>
            <a:off x="7772400" y="3094990"/>
            <a:ext cx="1085850" cy="409575"/>
          </a:xfrm>
          <a:prstGeom prst="rect">
            <a:avLst/>
          </a:prstGeom>
        </p:spPr>
      </p:pic>
      <p:pic>
        <p:nvPicPr>
          <p:cNvPr id="7" name="图片 6"/>
          <p:cNvPicPr>
            <a:picLocks noChangeAspect="1"/>
          </p:cNvPicPr>
          <p:nvPr/>
        </p:nvPicPr>
        <p:blipFill>
          <a:blip r:embed="rId11"/>
          <a:stretch>
            <a:fillRect/>
          </a:stretch>
        </p:blipFill>
        <p:spPr>
          <a:xfrm>
            <a:off x="5482590" y="3521710"/>
            <a:ext cx="809625" cy="288925"/>
          </a:xfrm>
          <a:prstGeom prst="rect">
            <a:avLst/>
          </a:prstGeom>
        </p:spPr>
      </p:pic>
      <p:pic>
        <p:nvPicPr>
          <p:cNvPr id="9" name="图片 8"/>
          <p:cNvPicPr>
            <a:picLocks noChangeAspect="1"/>
          </p:cNvPicPr>
          <p:nvPr/>
        </p:nvPicPr>
        <p:blipFill>
          <a:blip r:embed="rId12"/>
          <a:stretch>
            <a:fillRect/>
          </a:stretch>
        </p:blipFill>
        <p:spPr>
          <a:xfrm>
            <a:off x="2405380" y="3418205"/>
            <a:ext cx="2244090" cy="492125"/>
          </a:xfrm>
          <a:prstGeom prst="rect">
            <a:avLst/>
          </a:prstGeom>
        </p:spPr>
      </p:pic>
      <p:pic>
        <p:nvPicPr>
          <p:cNvPr id="10" name="图片 9"/>
          <p:cNvPicPr>
            <a:picLocks noChangeAspect="1"/>
          </p:cNvPicPr>
          <p:nvPr/>
        </p:nvPicPr>
        <p:blipFill>
          <a:blip r:embed="rId13"/>
          <a:stretch>
            <a:fillRect/>
          </a:stretch>
        </p:blipFill>
        <p:spPr>
          <a:xfrm>
            <a:off x="3406775" y="4008755"/>
            <a:ext cx="1242695" cy="476250"/>
          </a:xfrm>
          <a:prstGeom prst="rect">
            <a:avLst/>
          </a:prstGeom>
        </p:spPr>
      </p:pic>
      <p:pic>
        <p:nvPicPr>
          <p:cNvPr id="8" name="图片 7"/>
          <p:cNvPicPr>
            <a:picLocks noChangeAspect="1"/>
          </p:cNvPicPr>
          <p:nvPr/>
        </p:nvPicPr>
        <p:blipFill>
          <a:blip r:embed="rId14"/>
          <a:stretch>
            <a:fillRect/>
          </a:stretch>
        </p:blipFill>
        <p:spPr>
          <a:xfrm>
            <a:off x="2596515" y="4813300"/>
            <a:ext cx="3924300" cy="654050"/>
          </a:xfrm>
          <a:prstGeom prst="rect">
            <a:avLst/>
          </a:prstGeom>
        </p:spPr>
      </p:pic>
      <p:pic>
        <p:nvPicPr>
          <p:cNvPr id="11" name="图片 10"/>
          <p:cNvPicPr>
            <a:picLocks noChangeAspect="1"/>
          </p:cNvPicPr>
          <p:nvPr/>
        </p:nvPicPr>
        <p:blipFill>
          <a:blip r:embed="rId15"/>
          <a:stretch>
            <a:fillRect/>
          </a:stretch>
        </p:blipFill>
        <p:spPr>
          <a:xfrm>
            <a:off x="8970645" y="5467350"/>
            <a:ext cx="1478280" cy="36004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1000" fill="hold"/>
                                        <p:tgtEl>
                                          <p:spTgt spid="53"/>
                                        </p:tgtEl>
                                        <p:attrNameLst>
                                          <p:attrName>ppt_w</p:attrName>
                                        </p:attrNameLst>
                                      </p:cBhvr>
                                      <p:tavLst>
                                        <p:tav tm="0">
                                          <p:val>
                                            <p:fltVal val="0"/>
                                          </p:val>
                                        </p:tav>
                                        <p:tav tm="100000">
                                          <p:val>
                                            <p:strVal val="#ppt_w"/>
                                          </p:val>
                                        </p:tav>
                                      </p:tavLst>
                                    </p:anim>
                                    <p:anim calcmode="lin" valueType="num">
                                      <p:cBhvr>
                                        <p:cTn id="8" dur="1000" fill="hold"/>
                                        <p:tgtEl>
                                          <p:spTgt spid="53"/>
                                        </p:tgtEl>
                                        <p:attrNameLst>
                                          <p:attrName>ppt_h</p:attrName>
                                        </p:attrNameLst>
                                      </p:cBhvr>
                                      <p:tavLst>
                                        <p:tav tm="0">
                                          <p:val>
                                            <p:fltVal val="0"/>
                                          </p:val>
                                        </p:tav>
                                        <p:tav tm="100000">
                                          <p:val>
                                            <p:strVal val="#ppt_h"/>
                                          </p:val>
                                        </p:tav>
                                      </p:tavLst>
                                    </p:anim>
                                    <p:anim calcmode="lin" valueType="num">
                                      <p:cBhvr>
                                        <p:cTn id="9" dur="1000" fill="hold"/>
                                        <p:tgtEl>
                                          <p:spTgt spid="53"/>
                                        </p:tgtEl>
                                        <p:attrNameLst>
                                          <p:attrName>style.rotation</p:attrName>
                                        </p:attrNameLst>
                                      </p:cBhvr>
                                      <p:tavLst>
                                        <p:tav tm="0">
                                          <p:val>
                                            <p:fltVal val="90"/>
                                          </p:val>
                                        </p:tav>
                                        <p:tav tm="100000">
                                          <p:val>
                                            <p:fltVal val="0"/>
                                          </p:val>
                                        </p:tav>
                                      </p:tavLst>
                                    </p:anim>
                                    <p:animEffect transition="in" filter="fade">
                                      <p:cBhvr>
                                        <p:cTn id="10" dur="1000"/>
                                        <p:tgtEl>
                                          <p:spTgt spid="53"/>
                                        </p:tgtEl>
                                      </p:cBhvr>
                                    </p:animEffect>
                                  </p:childTnLst>
                                </p:cTn>
                              </p:par>
                            </p:childTnLst>
                          </p:cTn>
                        </p:par>
                        <p:par>
                          <p:cTn id="11" fill="hold">
                            <p:stCondLst>
                              <p:cond delay="1000"/>
                            </p:stCondLst>
                            <p:childTnLst>
                              <p:par>
                                <p:cTn id="12" presetID="2" presetClass="entr" presetSubtype="8" fill="hold" nodeType="afterEffect">
                                  <p:stCondLst>
                                    <p:cond delay="0"/>
                                  </p:stCondLst>
                                  <p:childTnLst>
                                    <p:set>
                                      <p:cBhvr>
                                        <p:cTn id="13" dur="1" fill="hold">
                                          <p:stCondLst>
                                            <p:cond delay="0"/>
                                          </p:stCondLst>
                                        </p:cTn>
                                        <p:tgtEl>
                                          <p:spTgt spid="68"/>
                                        </p:tgtEl>
                                        <p:attrNameLst>
                                          <p:attrName>style.visibility</p:attrName>
                                        </p:attrNameLst>
                                      </p:cBhvr>
                                      <p:to>
                                        <p:strVal val="visible"/>
                                      </p:to>
                                    </p:set>
                                    <p:anim calcmode="lin" valueType="num">
                                      <p:cBhvr additive="base">
                                        <p:cTn id="14" dur="500" fill="hold"/>
                                        <p:tgtEl>
                                          <p:spTgt spid="68"/>
                                        </p:tgtEl>
                                        <p:attrNameLst>
                                          <p:attrName>ppt_x</p:attrName>
                                        </p:attrNameLst>
                                      </p:cBhvr>
                                      <p:tavLst>
                                        <p:tav tm="0">
                                          <p:val>
                                            <p:strVal val="0-#ppt_w/2"/>
                                          </p:val>
                                        </p:tav>
                                        <p:tav tm="100000">
                                          <p:val>
                                            <p:strVal val="#ppt_x"/>
                                          </p:val>
                                        </p:tav>
                                      </p:tavLst>
                                    </p:anim>
                                    <p:anim calcmode="lin" valueType="num">
                                      <p:cBhvr additive="base">
                                        <p:cTn id="15" dur="500" fill="hold"/>
                                        <p:tgtEl>
                                          <p:spTgt spid="68"/>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randombar(horizontal)">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449"/>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3" name="组合 52"/>
          <p:cNvGrpSpPr/>
          <p:nvPr/>
        </p:nvGrpSpPr>
        <p:grpSpPr>
          <a:xfrm>
            <a:off x="-1130431" y="-1192882"/>
            <a:ext cx="2446656" cy="2446656"/>
            <a:chOff x="2733676" y="-3284219"/>
            <a:chExt cx="6772274" cy="6772274"/>
          </a:xfrm>
        </p:grpSpPr>
        <p:pic>
          <p:nvPicPr>
            <p:cNvPr id="54" name="图片 53"/>
            <p:cNvPicPr>
              <a:picLocks noChangeAspect="1"/>
            </p:cNvPicPr>
            <p:nvPr/>
          </p:nvPicPr>
          <p:blipFill>
            <a:blip r:embed="rId1" cstate="screen"/>
            <a:stretch>
              <a:fillRect/>
            </a:stretch>
          </p:blipFill>
          <p:spPr>
            <a:xfrm>
              <a:off x="2733676" y="-3284219"/>
              <a:ext cx="6772274" cy="6772274"/>
            </a:xfrm>
            <a:prstGeom prst="rect">
              <a:avLst/>
            </a:prstGeom>
          </p:spPr>
        </p:pic>
        <p:pic>
          <p:nvPicPr>
            <p:cNvPr id="55" name="图片 54"/>
            <p:cNvPicPr>
              <a:picLocks noChangeAspect="1"/>
            </p:cNvPicPr>
            <p:nvPr/>
          </p:nvPicPr>
          <p:blipFill>
            <a:blip r:embed="rId2" cstate="screen"/>
            <a:stretch>
              <a:fillRect/>
            </a:stretch>
          </p:blipFill>
          <p:spPr>
            <a:xfrm>
              <a:off x="5118658" y="-1521678"/>
              <a:ext cx="2392833" cy="2392833"/>
            </a:xfrm>
            <a:prstGeom prst="rect">
              <a:avLst/>
            </a:prstGeom>
          </p:spPr>
        </p:pic>
        <p:pic>
          <p:nvPicPr>
            <p:cNvPr id="56" name="图片 55"/>
            <p:cNvPicPr>
              <a:picLocks noChangeAspect="1"/>
            </p:cNvPicPr>
            <p:nvPr/>
          </p:nvPicPr>
          <p:blipFill>
            <a:blip r:embed="rId3" cstate="screen"/>
            <a:stretch>
              <a:fillRect/>
            </a:stretch>
          </p:blipFill>
          <p:spPr>
            <a:xfrm>
              <a:off x="6765568" y="1807689"/>
              <a:ext cx="745923" cy="799754"/>
            </a:xfrm>
            <a:prstGeom prst="rect">
              <a:avLst/>
            </a:prstGeom>
          </p:spPr>
        </p:pic>
        <p:pic>
          <p:nvPicPr>
            <p:cNvPr id="57" name="图片 56"/>
            <p:cNvPicPr>
              <a:picLocks noChangeAspect="1"/>
            </p:cNvPicPr>
            <p:nvPr/>
          </p:nvPicPr>
          <p:blipFill>
            <a:blip r:embed="rId4" cstate="screen"/>
            <a:stretch>
              <a:fillRect/>
            </a:stretch>
          </p:blipFill>
          <p:spPr>
            <a:xfrm>
              <a:off x="3770138" y="-276381"/>
              <a:ext cx="952499" cy="952499"/>
            </a:xfrm>
            <a:prstGeom prst="rect">
              <a:avLst/>
            </a:prstGeom>
          </p:spPr>
        </p:pic>
        <p:pic>
          <p:nvPicPr>
            <p:cNvPr id="58" name="图片 57"/>
            <p:cNvPicPr>
              <a:picLocks noChangeAspect="1"/>
            </p:cNvPicPr>
            <p:nvPr/>
          </p:nvPicPr>
          <p:blipFill>
            <a:blip r:embed="rId5" cstate="screen"/>
            <a:stretch>
              <a:fillRect/>
            </a:stretch>
          </p:blipFill>
          <p:spPr>
            <a:xfrm>
              <a:off x="8794394" y="433062"/>
              <a:ext cx="315535" cy="338306"/>
            </a:xfrm>
            <a:prstGeom prst="rect">
              <a:avLst/>
            </a:prstGeom>
          </p:spPr>
        </p:pic>
        <p:pic>
          <p:nvPicPr>
            <p:cNvPr id="59" name="图片 58"/>
            <p:cNvPicPr>
              <a:picLocks noChangeAspect="1"/>
            </p:cNvPicPr>
            <p:nvPr/>
          </p:nvPicPr>
          <p:blipFill>
            <a:blip r:embed="rId6" cstate="screen"/>
            <a:stretch>
              <a:fillRect/>
            </a:stretch>
          </p:blipFill>
          <p:spPr>
            <a:xfrm>
              <a:off x="6589381" y="-1628931"/>
              <a:ext cx="847881" cy="847881"/>
            </a:xfrm>
            <a:prstGeom prst="rect">
              <a:avLst/>
            </a:prstGeom>
          </p:spPr>
        </p:pic>
        <p:pic>
          <p:nvPicPr>
            <p:cNvPr id="60" name="图片 59"/>
            <p:cNvPicPr>
              <a:picLocks noChangeAspect="1"/>
            </p:cNvPicPr>
            <p:nvPr/>
          </p:nvPicPr>
          <p:blipFill>
            <a:blip r:embed="rId7" cstate="screen"/>
            <a:stretch>
              <a:fillRect/>
            </a:stretch>
          </p:blipFill>
          <p:spPr>
            <a:xfrm>
              <a:off x="5306478" y="-2034187"/>
              <a:ext cx="478013" cy="512509"/>
            </a:xfrm>
            <a:prstGeom prst="rect">
              <a:avLst/>
            </a:prstGeom>
          </p:spPr>
        </p:pic>
        <p:pic>
          <p:nvPicPr>
            <p:cNvPr id="61" name="图片 60"/>
            <p:cNvPicPr>
              <a:picLocks noChangeAspect="1"/>
            </p:cNvPicPr>
            <p:nvPr/>
          </p:nvPicPr>
          <p:blipFill>
            <a:blip r:embed="rId8" cstate="screen"/>
            <a:stretch>
              <a:fillRect/>
            </a:stretch>
          </p:blipFill>
          <p:spPr>
            <a:xfrm>
              <a:off x="8108868" y="-733425"/>
              <a:ext cx="266568" cy="266568"/>
            </a:xfrm>
            <a:prstGeom prst="rect">
              <a:avLst/>
            </a:prstGeom>
          </p:spPr>
        </p:pic>
      </p:grpSp>
      <p:sp>
        <p:nvSpPr>
          <p:cNvPr id="62" name="文本框 61"/>
          <p:cNvSpPr txBox="1"/>
          <p:nvPr/>
        </p:nvSpPr>
        <p:spPr>
          <a:xfrm>
            <a:off x="1316225" y="344745"/>
            <a:ext cx="3983554" cy="645160"/>
          </a:xfrm>
          <a:prstGeom prst="rect">
            <a:avLst/>
          </a:prstGeom>
          <a:noFill/>
        </p:spPr>
        <p:txBody>
          <a:bodyPr wrap="square" rtlCol="0">
            <a:spAutoFit/>
          </a:bodyPr>
          <a:lstStyle/>
          <a:p>
            <a:r>
              <a:rPr lang="en-US" altLang="zh-CN" sz="3600" b="1" spc="300" dirty="0">
                <a:solidFill>
                  <a:srgbClr val="000000">
                    <a:lumMod val="85000"/>
                    <a:lumOff val="15000"/>
                  </a:srgbClr>
                </a:solidFill>
                <a:uFillTx/>
                <a:latin typeface="Arial" panose="020B0604020202020204" pitchFamily="34" charset="0"/>
                <a:ea typeface="微软雅黑" panose="020B0503020204020204" charset="-122"/>
                <a:cs typeface="+mn-ea"/>
                <a:sym typeface="+mn-ea"/>
              </a:rPr>
              <a:t>3.</a:t>
            </a:r>
            <a:r>
              <a:rPr lang="zh-CN" altLang="en-US" sz="3600" b="1" spc="300" dirty="0">
                <a:solidFill>
                  <a:srgbClr val="000000">
                    <a:lumMod val="85000"/>
                    <a:lumOff val="15000"/>
                  </a:srgbClr>
                </a:solidFill>
                <a:uFillTx/>
                <a:latin typeface="Arial" panose="020B0604020202020204" pitchFamily="34" charset="0"/>
                <a:ea typeface="微软雅黑" panose="020B0503020204020204" charset="-122"/>
                <a:cs typeface="+mn-ea"/>
                <a:sym typeface="+mn-ea"/>
              </a:rPr>
              <a:t>协变微扰论</a:t>
            </a:r>
            <a:endParaRPr lang="zh-CN" altLang="en-US" sz="3000" dirty="0">
              <a:solidFill>
                <a:srgbClr val="323037"/>
              </a:solidFill>
              <a:cs typeface="+mn-ea"/>
              <a:sym typeface="+mn-lt"/>
            </a:endParaRPr>
          </a:p>
        </p:txBody>
      </p:sp>
      <p:grpSp>
        <p:nvGrpSpPr>
          <p:cNvPr id="68" name="Group 27"/>
          <p:cNvGrpSpPr/>
          <p:nvPr/>
        </p:nvGrpSpPr>
        <p:grpSpPr>
          <a:xfrm>
            <a:off x="5239023" y="3418160"/>
            <a:ext cx="643266" cy="718292"/>
            <a:chOff x="5175621" y="3503554"/>
            <a:chExt cx="714687" cy="798043"/>
          </a:xfrm>
        </p:grpSpPr>
        <p:sp>
          <p:nvSpPr>
            <p:cNvPr id="69" name="Freeform 5"/>
            <p:cNvSpPr/>
            <p:nvPr/>
          </p:nvSpPr>
          <p:spPr bwMode="auto">
            <a:xfrm>
              <a:off x="5175621" y="3503554"/>
              <a:ext cx="714687" cy="798043"/>
            </a:xfrm>
            <a:custGeom>
              <a:avLst/>
              <a:gdLst>
                <a:gd name="T0" fmla="*/ 500 w 540"/>
                <a:gd name="T1" fmla="*/ 235 h 604"/>
                <a:gd name="T2" fmla="*/ 120 w 540"/>
                <a:gd name="T3" fmla="*/ 15 h 604"/>
                <a:gd name="T4" fmla="*/ 40 w 540"/>
                <a:gd name="T5" fmla="*/ 15 h 604"/>
                <a:gd name="T6" fmla="*/ 0 w 540"/>
                <a:gd name="T7" fmla="*/ 84 h 604"/>
                <a:gd name="T8" fmla="*/ 0 w 540"/>
                <a:gd name="T9" fmla="*/ 524 h 604"/>
                <a:gd name="T10" fmla="*/ 40 w 540"/>
                <a:gd name="T11" fmla="*/ 593 h 604"/>
                <a:gd name="T12" fmla="*/ 80 w 540"/>
                <a:gd name="T13" fmla="*/ 604 h 604"/>
                <a:gd name="T14" fmla="*/ 120 w 540"/>
                <a:gd name="T15" fmla="*/ 593 h 604"/>
                <a:gd name="T16" fmla="*/ 500 w 540"/>
                <a:gd name="T17" fmla="*/ 373 h 604"/>
                <a:gd name="T18" fmla="*/ 540 w 540"/>
                <a:gd name="T19" fmla="*/ 304 h 604"/>
                <a:gd name="T20" fmla="*/ 500 w 540"/>
                <a:gd name="T21" fmla="*/ 235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0" h="604">
                  <a:moveTo>
                    <a:pt x="500" y="235"/>
                  </a:moveTo>
                  <a:cubicBezTo>
                    <a:pt x="120" y="15"/>
                    <a:pt x="120" y="15"/>
                    <a:pt x="120" y="15"/>
                  </a:cubicBezTo>
                  <a:cubicBezTo>
                    <a:pt x="95" y="0"/>
                    <a:pt x="65" y="0"/>
                    <a:pt x="40" y="15"/>
                  </a:cubicBezTo>
                  <a:cubicBezTo>
                    <a:pt x="15" y="29"/>
                    <a:pt x="0" y="55"/>
                    <a:pt x="0" y="84"/>
                  </a:cubicBezTo>
                  <a:cubicBezTo>
                    <a:pt x="0" y="524"/>
                    <a:pt x="0" y="524"/>
                    <a:pt x="0" y="524"/>
                  </a:cubicBezTo>
                  <a:cubicBezTo>
                    <a:pt x="0" y="553"/>
                    <a:pt x="15" y="579"/>
                    <a:pt x="40" y="593"/>
                  </a:cubicBezTo>
                  <a:cubicBezTo>
                    <a:pt x="52" y="600"/>
                    <a:pt x="66" y="604"/>
                    <a:pt x="80" y="604"/>
                  </a:cubicBezTo>
                  <a:cubicBezTo>
                    <a:pt x="94" y="604"/>
                    <a:pt x="108" y="600"/>
                    <a:pt x="120" y="593"/>
                  </a:cubicBezTo>
                  <a:cubicBezTo>
                    <a:pt x="500" y="373"/>
                    <a:pt x="500" y="373"/>
                    <a:pt x="500" y="373"/>
                  </a:cubicBezTo>
                  <a:cubicBezTo>
                    <a:pt x="525" y="359"/>
                    <a:pt x="540" y="333"/>
                    <a:pt x="540" y="304"/>
                  </a:cubicBezTo>
                  <a:cubicBezTo>
                    <a:pt x="540" y="275"/>
                    <a:pt x="525" y="249"/>
                    <a:pt x="500" y="235"/>
                  </a:cubicBezTo>
                  <a:close/>
                </a:path>
              </a:pathLst>
            </a:custGeom>
            <a:solidFill>
              <a:schemeClr val="bg1"/>
            </a:solidFill>
            <a:ln w="22225">
              <a:solidFill>
                <a:srgbClr val="5E368F"/>
              </a:solidFill>
            </a:ln>
            <a:effectLst>
              <a:outerShdw blurRad="406400" dist="38100" dir="5400000" algn="t" rotWithShape="0">
                <a:schemeClr val="accent1">
                  <a:lumMod val="60000"/>
                  <a:lumOff val="40000"/>
                  <a:alpha val="70000"/>
                </a:scheme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70" name="Freeform 19"/>
            <p:cNvSpPr>
              <a:spLocks noEditPoints="1"/>
            </p:cNvSpPr>
            <p:nvPr/>
          </p:nvSpPr>
          <p:spPr bwMode="auto">
            <a:xfrm>
              <a:off x="5301643" y="3786688"/>
              <a:ext cx="317500" cy="231775"/>
            </a:xfrm>
            <a:custGeom>
              <a:avLst/>
              <a:gdLst>
                <a:gd name="T0" fmla="*/ 200 w 220"/>
                <a:gd name="T1" fmla="*/ 0 h 160"/>
                <a:gd name="T2" fmla="*/ 180 w 220"/>
                <a:gd name="T3" fmla="*/ 20 h 160"/>
                <a:gd name="T4" fmla="*/ 188 w 220"/>
                <a:gd name="T5" fmla="*/ 36 h 160"/>
                <a:gd name="T6" fmla="*/ 184 w 220"/>
                <a:gd name="T7" fmla="*/ 34 h 160"/>
                <a:gd name="T8" fmla="*/ 136 w 220"/>
                <a:gd name="T9" fmla="*/ 124 h 160"/>
                <a:gd name="T10" fmla="*/ 124 w 220"/>
                <a:gd name="T11" fmla="*/ 120 h 160"/>
                <a:gd name="T12" fmla="*/ 113 w 220"/>
                <a:gd name="T13" fmla="*/ 123 h 160"/>
                <a:gd name="T14" fmla="*/ 76 w 220"/>
                <a:gd name="T15" fmla="*/ 71 h 160"/>
                <a:gd name="T16" fmla="*/ 80 w 220"/>
                <a:gd name="T17" fmla="*/ 60 h 160"/>
                <a:gd name="T18" fmla="*/ 60 w 220"/>
                <a:gd name="T19" fmla="*/ 40 h 160"/>
                <a:gd name="T20" fmla="*/ 40 w 220"/>
                <a:gd name="T21" fmla="*/ 60 h 160"/>
                <a:gd name="T22" fmla="*/ 43 w 220"/>
                <a:gd name="T23" fmla="*/ 71 h 160"/>
                <a:gd name="T24" fmla="*/ 28 w 220"/>
                <a:gd name="T25" fmla="*/ 90 h 160"/>
                <a:gd name="T26" fmla="*/ 20 w 220"/>
                <a:gd name="T27" fmla="*/ 88 h 160"/>
                <a:gd name="T28" fmla="*/ 0 w 220"/>
                <a:gd name="T29" fmla="*/ 108 h 160"/>
                <a:gd name="T30" fmla="*/ 20 w 220"/>
                <a:gd name="T31" fmla="*/ 128 h 160"/>
                <a:gd name="T32" fmla="*/ 40 w 220"/>
                <a:gd name="T33" fmla="*/ 108 h 160"/>
                <a:gd name="T34" fmla="*/ 35 w 220"/>
                <a:gd name="T35" fmla="*/ 94 h 160"/>
                <a:gd name="T36" fmla="*/ 49 w 220"/>
                <a:gd name="T37" fmla="*/ 77 h 160"/>
                <a:gd name="T38" fmla="*/ 60 w 220"/>
                <a:gd name="T39" fmla="*/ 80 h 160"/>
                <a:gd name="T40" fmla="*/ 71 w 220"/>
                <a:gd name="T41" fmla="*/ 77 h 160"/>
                <a:gd name="T42" fmla="*/ 108 w 220"/>
                <a:gd name="T43" fmla="*/ 129 h 160"/>
                <a:gd name="T44" fmla="*/ 104 w 220"/>
                <a:gd name="T45" fmla="*/ 140 h 160"/>
                <a:gd name="T46" fmla="*/ 124 w 220"/>
                <a:gd name="T47" fmla="*/ 160 h 160"/>
                <a:gd name="T48" fmla="*/ 144 w 220"/>
                <a:gd name="T49" fmla="*/ 140 h 160"/>
                <a:gd name="T50" fmla="*/ 141 w 220"/>
                <a:gd name="T51" fmla="*/ 130 h 160"/>
                <a:gd name="T52" fmla="*/ 191 w 220"/>
                <a:gd name="T53" fmla="*/ 38 h 160"/>
                <a:gd name="T54" fmla="*/ 200 w 220"/>
                <a:gd name="T55" fmla="*/ 40 h 160"/>
                <a:gd name="T56" fmla="*/ 220 w 220"/>
                <a:gd name="T57" fmla="*/ 20 h 160"/>
                <a:gd name="T58" fmla="*/ 200 w 220"/>
                <a:gd name="T59" fmla="*/ 0 h 160"/>
                <a:gd name="T60" fmla="*/ 20 w 220"/>
                <a:gd name="T61" fmla="*/ 120 h 160"/>
                <a:gd name="T62" fmla="*/ 8 w 220"/>
                <a:gd name="T63" fmla="*/ 108 h 160"/>
                <a:gd name="T64" fmla="*/ 20 w 220"/>
                <a:gd name="T65" fmla="*/ 96 h 160"/>
                <a:gd name="T66" fmla="*/ 32 w 220"/>
                <a:gd name="T67" fmla="*/ 108 h 160"/>
                <a:gd name="T68" fmla="*/ 20 w 220"/>
                <a:gd name="T69" fmla="*/ 120 h 160"/>
                <a:gd name="T70" fmla="*/ 60 w 220"/>
                <a:gd name="T71" fmla="*/ 72 h 160"/>
                <a:gd name="T72" fmla="*/ 48 w 220"/>
                <a:gd name="T73" fmla="*/ 60 h 160"/>
                <a:gd name="T74" fmla="*/ 60 w 220"/>
                <a:gd name="T75" fmla="*/ 48 h 160"/>
                <a:gd name="T76" fmla="*/ 72 w 220"/>
                <a:gd name="T77" fmla="*/ 60 h 160"/>
                <a:gd name="T78" fmla="*/ 60 w 220"/>
                <a:gd name="T79" fmla="*/ 72 h 160"/>
                <a:gd name="T80" fmla="*/ 124 w 220"/>
                <a:gd name="T81" fmla="*/ 152 h 160"/>
                <a:gd name="T82" fmla="*/ 112 w 220"/>
                <a:gd name="T83" fmla="*/ 140 h 160"/>
                <a:gd name="T84" fmla="*/ 124 w 220"/>
                <a:gd name="T85" fmla="*/ 128 h 160"/>
                <a:gd name="T86" fmla="*/ 136 w 220"/>
                <a:gd name="T87" fmla="*/ 140 h 160"/>
                <a:gd name="T88" fmla="*/ 124 w 220"/>
                <a:gd name="T89" fmla="*/ 152 h 160"/>
                <a:gd name="T90" fmla="*/ 200 w 220"/>
                <a:gd name="T91" fmla="*/ 32 h 160"/>
                <a:gd name="T92" fmla="*/ 188 w 220"/>
                <a:gd name="T93" fmla="*/ 20 h 160"/>
                <a:gd name="T94" fmla="*/ 200 w 220"/>
                <a:gd name="T95" fmla="*/ 8 h 160"/>
                <a:gd name="T96" fmla="*/ 212 w 220"/>
                <a:gd name="T97" fmla="*/ 20 h 160"/>
                <a:gd name="T98" fmla="*/ 200 w 220"/>
                <a:gd name="T99" fmla="*/ 3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0" h="160">
                  <a:moveTo>
                    <a:pt x="200" y="0"/>
                  </a:moveTo>
                  <a:cubicBezTo>
                    <a:pt x="189" y="0"/>
                    <a:pt x="180" y="9"/>
                    <a:pt x="180" y="20"/>
                  </a:cubicBezTo>
                  <a:cubicBezTo>
                    <a:pt x="180" y="27"/>
                    <a:pt x="183" y="33"/>
                    <a:pt x="188" y="36"/>
                  </a:cubicBezTo>
                  <a:cubicBezTo>
                    <a:pt x="184" y="34"/>
                    <a:pt x="184" y="34"/>
                    <a:pt x="184" y="34"/>
                  </a:cubicBezTo>
                  <a:cubicBezTo>
                    <a:pt x="136" y="124"/>
                    <a:pt x="136" y="124"/>
                    <a:pt x="136" y="124"/>
                  </a:cubicBezTo>
                  <a:cubicBezTo>
                    <a:pt x="132" y="122"/>
                    <a:pt x="128" y="120"/>
                    <a:pt x="124" y="120"/>
                  </a:cubicBezTo>
                  <a:cubicBezTo>
                    <a:pt x="120" y="120"/>
                    <a:pt x="116" y="121"/>
                    <a:pt x="113" y="123"/>
                  </a:cubicBezTo>
                  <a:cubicBezTo>
                    <a:pt x="76" y="71"/>
                    <a:pt x="76" y="71"/>
                    <a:pt x="76" y="71"/>
                  </a:cubicBezTo>
                  <a:cubicBezTo>
                    <a:pt x="79" y="68"/>
                    <a:pt x="80" y="64"/>
                    <a:pt x="80" y="60"/>
                  </a:cubicBezTo>
                  <a:cubicBezTo>
                    <a:pt x="80" y="49"/>
                    <a:pt x="71" y="40"/>
                    <a:pt x="60" y="40"/>
                  </a:cubicBezTo>
                  <a:cubicBezTo>
                    <a:pt x="49" y="40"/>
                    <a:pt x="40" y="49"/>
                    <a:pt x="40" y="60"/>
                  </a:cubicBezTo>
                  <a:cubicBezTo>
                    <a:pt x="40" y="64"/>
                    <a:pt x="41" y="68"/>
                    <a:pt x="43" y="71"/>
                  </a:cubicBezTo>
                  <a:cubicBezTo>
                    <a:pt x="28" y="90"/>
                    <a:pt x="28" y="90"/>
                    <a:pt x="28" y="90"/>
                  </a:cubicBezTo>
                  <a:cubicBezTo>
                    <a:pt x="26" y="89"/>
                    <a:pt x="23" y="88"/>
                    <a:pt x="20" y="88"/>
                  </a:cubicBezTo>
                  <a:cubicBezTo>
                    <a:pt x="9" y="88"/>
                    <a:pt x="0" y="97"/>
                    <a:pt x="0" y="108"/>
                  </a:cubicBezTo>
                  <a:cubicBezTo>
                    <a:pt x="0" y="119"/>
                    <a:pt x="9" y="128"/>
                    <a:pt x="20" y="128"/>
                  </a:cubicBezTo>
                  <a:cubicBezTo>
                    <a:pt x="31" y="128"/>
                    <a:pt x="40" y="119"/>
                    <a:pt x="40" y="108"/>
                  </a:cubicBezTo>
                  <a:cubicBezTo>
                    <a:pt x="40" y="103"/>
                    <a:pt x="38" y="98"/>
                    <a:pt x="35" y="94"/>
                  </a:cubicBezTo>
                  <a:cubicBezTo>
                    <a:pt x="49" y="77"/>
                    <a:pt x="49" y="77"/>
                    <a:pt x="49" y="77"/>
                  </a:cubicBezTo>
                  <a:cubicBezTo>
                    <a:pt x="52" y="79"/>
                    <a:pt x="56" y="80"/>
                    <a:pt x="60" y="80"/>
                  </a:cubicBezTo>
                  <a:cubicBezTo>
                    <a:pt x="64" y="80"/>
                    <a:pt x="68" y="79"/>
                    <a:pt x="71" y="77"/>
                  </a:cubicBezTo>
                  <a:cubicBezTo>
                    <a:pt x="108" y="129"/>
                    <a:pt x="108" y="129"/>
                    <a:pt x="108" y="129"/>
                  </a:cubicBezTo>
                  <a:cubicBezTo>
                    <a:pt x="105" y="132"/>
                    <a:pt x="104" y="136"/>
                    <a:pt x="104" y="140"/>
                  </a:cubicBezTo>
                  <a:cubicBezTo>
                    <a:pt x="104" y="151"/>
                    <a:pt x="113" y="160"/>
                    <a:pt x="124" y="160"/>
                  </a:cubicBezTo>
                  <a:cubicBezTo>
                    <a:pt x="135" y="160"/>
                    <a:pt x="144" y="151"/>
                    <a:pt x="144" y="140"/>
                  </a:cubicBezTo>
                  <a:cubicBezTo>
                    <a:pt x="144" y="136"/>
                    <a:pt x="143" y="133"/>
                    <a:pt x="141" y="130"/>
                  </a:cubicBezTo>
                  <a:cubicBezTo>
                    <a:pt x="191" y="38"/>
                    <a:pt x="191" y="38"/>
                    <a:pt x="191" y="38"/>
                  </a:cubicBezTo>
                  <a:cubicBezTo>
                    <a:pt x="194" y="39"/>
                    <a:pt x="197" y="40"/>
                    <a:pt x="200" y="40"/>
                  </a:cubicBezTo>
                  <a:cubicBezTo>
                    <a:pt x="211" y="40"/>
                    <a:pt x="220" y="31"/>
                    <a:pt x="220" y="20"/>
                  </a:cubicBezTo>
                  <a:cubicBezTo>
                    <a:pt x="220" y="9"/>
                    <a:pt x="211" y="0"/>
                    <a:pt x="200" y="0"/>
                  </a:cubicBezTo>
                  <a:close/>
                  <a:moveTo>
                    <a:pt x="20" y="120"/>
                  </a:moveTo>
                  <a:cubicBezTo>
                    <a:pt x="13" y="120"/>
                    <a:pt x="8" y="115"/>
                    <a:pt x="8" y="108"/>
                  </a:cubicBezTo>
                  <a:cubicBezTo>
                    <a:pt x="8" y="101"/>
                    <a:pt x="13" y="96"/>
                    <a:pt x="20" y="96"/>
                  </a:cubicBezTo>
                  <a:cubicBezTo>
                    <a:pt x="27" y="96"/>
                    <a:pt x="32" y="101"/>
                    <a:pt x="32" y="108"/>
                  </a:cubicBezTo>
                  <a:cubicBezTo>
                    <a:pt x="32" y="115"/>
                    <a:pt x="27" y="120"/>
                    <a:pt x="20" y="120"/>
                  </a:cubicBezTo>
                  <a:close/>
                  <a:moveTo>
                    <a:pt x="60" y="72"/>
                  </a:moveTo>
                  <a:cubicBezTo>
                    <a:pt x="53" y="72"/>
                    <a:pt x="48" y="67"/>
                    <a:pt x="48" y="60"/>
                  </a:cubicBezTo>
                  <a:cubicBezTo>
                    <a:pt x="48" y="53"/>
                    <a:pt x="53" y="48"/>
                    <a:pt x="60" y="48"/>
                  </a:cubicBezTo>
                  <a:cubicBezTo>
                    <a:pt x="67" y="48"/>
                    <a:pt x="72" y="53"/>
                    <a:pt x="72" y="60"/>
                  </a:cubicBezTo>
                  <a:cubicBezTo>
                    <a:pt x="72" y="67"/>
                    <a:pt x="67" y="72"/>
                    <a:pt x="60" y="72"/>
                  </a:cubicBezTo>
                  <a:close/>
                  <a:moveTo>
                    <a:pt x="124" y="152"/>
                  </a:moveTo>
                  <a:cubicBezTo>
                    <a:pt x="117" y="152"/>
                    <a:pt x="112" y="147"/>
                    <a:pt x="112" y="140"/>
                  </a:cubicBezTo>
                  <a:cubicBezTo>
                    <a:pt x="112" y="133"/>
                    <a:pt x="117" y="128"/>
                    <a:pt x="124" y="128"/>
                  </a:cubicBezTo>
                  <a:cubicBezTo>
                    <a:pt x="131" y="128"/>
                    <a:pt x="136" y="133"/>
                    <a:pt x="136" y="140"/>
                  </a:cubicBezTo>
                  <a:cubicBezTo>
                    <a:pt x="136" y="147"/>
                    <a:pt x="131" y="152"/>
                    <a:pt x="124" y="152"/>
                  </a:cubicBezTo>
                  <a:close/>
                  <a:moveTo>
                    <a:pt x="200" y="32"/>
                  </a:moveTo>
                  <a:cubicBezTo>
                    <a:pt x="193" y="32"/>
                    <a:pt x="188" y="27"/>
                    <a:pt x="188" y="20"/>
                  </a:cubicBezTo>
                  <a:cubicBezTo>
                    <a:pt x="188" y="13"/>
                    <a:pt x="193" y="8"/>
                    <a:pt x="200" y="8"/>
                  </a:cubicBezTo>
                  <a:cubicBezTo>
                    <a:pt x="207" y="8"/>
                    <a:pt x="212" y="13"/>
                    <a:pt x="212" y="20"/>
                  </a:cubicBezTo>
                  <a:cubicBezTo>
                    <a:pt x="212" y="27"/>
                    <a:pt x="207" y="32"/>
                    <a:pt x="200" y="32"/>
                  </a:cubicBezTo>
                  <a:close/>
                </a:path>
              </a:pathLst>
            </a:custGeom>
            <a:solidFill>
              <a:schemeClr val="tx2">
                <a:lumMod val="5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grpSp>
      <p:grpSp>
        <p:nvGrpSpPr>
          <p:cNvPr id="2" name="组合 1"/>
          <p:cNvGrpSpPr/>
          <p:nvPr/>
        </p:nvGrpSpPr>
        <p:grpSpPr>
          <a:xfrm>
            <a:off x="753745" y="1369060"/>
            <a:ext cx="10267315" cy="5026025"/>
            <a:chOff x="5555141" y="1810620"/>
            <a:chExt cx="5116284" cy="4104500"/>
          </a:xfrm>
        </p:grpSpPr>
        <p:sp>
          <p:nvSpPr>
            <p:cNvPr id="65" name="Rectangle: Rounded Corners 2"/>
            <p:cNvSpPr/>
            <p:nvPr/>
          </p:nvSpPr>
          <p:spPr>
            <a:xfrm>
              <a:off x="5555141" y="1810620"/>
              <a:ext cx="5116284" cy="3933371"/>
            </a:xfrm>
            <a:prstGeom prst="roundRect">
              <a:avLst>
                <a:gd name="adj" fmla="val 1368"/>
              </a:avLst>
            </a:prstGeom>
            <a:solidFill>
              <a:schemeClr val="bg1"/>
            </a:solidFill>
            <a:ln>
              <a:noFill/>
            </a:ln>
            <a:effectLst>
              <a:outerShdw blurRad="635000" dist="63500" dir="5400000" algn="t" rotWithShape="0">
                <a:schemeClr val="accent1">
                  <a:lumMod val="50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72" name="TextBox 29"/>
            <p:cNvSpPr txBox="1"/>
            <p:nvPr/>
          </p:nvSpPr>
          <p:spPr>
            <a:xfrm>
              <a:off x="5707342" y="1909667"/>
              <a:ext cx="4584373" cy="4005453"/>
            </a:xfrm>
            <a:prstGeom prst="rect">
              <a:avLst/>
            </a:prstGeom>
            <a:noFill/>
          </p:spPr>
          <p:txBody>
            <a:bodyPr wrap="square" rtlCol="0">
              <a:spAutoFit/>
            </a:bodyPr>
            <a:lstStyle/>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在二次量子化中，定义编时乘积</a:t>
              </a:r>
              <a:endParaRPr lang="zh-CN" altLang="en-US"/>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endParaRPr lang="zh-CN" altLang="en-US"/>
            </a:p>
            <a:p>
              <a:endParaRPr lang="zh-CN" altLang="en-US"/>
            </a:p>
            <a:p>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引入相互作用的的绝热过程</a:t>
              </a:r>
              <a:endParaRPr lang="zh-CN" altLang="en-US"/>
            </a:p>
            <a:p>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可以求出散射算符的解析形式，</a:t>
              </a:r>
              <a:endParaRPr lang="zh-CN" altLang="en-US"/>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endParaRPr lang="zh-CN" altLang="en-US"/>
            </a:p>
            <a:p>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对电磁相互作用而言</a:t>
              </a: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endParaRPr>
            </a:p>
            <a:p>
              <a:endParaRPr lang="zh-CN" altLang="en-US"/>
            </a:p>
            <a:p>
              <a:pPr algn="l">
                <a:lnSpc>
                  <a:spcPct val="130000"/>
                </a:lnSpc>
                <a:spcBef>
                  <a:spcPts val="0"/>
                </a:spcBef>
                <a:spcAft>
                  <a:spcPts val="1000"/>
                </a:spcAft>
                <a:buFont typeface="Arial" panose="020B0604020202020204" pitchFamily="34" charset="0"/>
                <a:buNone/>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 </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j</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为四维粒子流密度算符            ，这源自电磁场（包含带点粒子的场） 的拉氏量中的粒子和场的相互作用项   </a:t>
              </a:r>
              <a:endParaRPr lang="zh-CN" altLang="en-US"/>
            </a:p>
            <a:p>
              <a:pPr algn="l">
                <a:lnSpc>
                  <a:spcPct val="130000"/>
                </a:lnSpc>
                <a:spcBef>
                  <a:spcPts val="0"/>
                </a:spcBef>
                <a:spcAft>
                  <a:spcPts val="1000"/>
                </a:spcAft>
                <a:buFont typeface="Arial" panose="020B0604020202020204" pitchFamily="34" charset="0"/>
                <a:buNone/>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mn-ea"/>
                </a:rPr>
                <a:t>要计算散射矩阵的矩阵元，只要依次计算出各阶的矩阵元再加起来就行了</a:t>
              </a:r>
              <a:endParaRPr lang="zh-CN" altLang="en-US"/>
            </a:p>
            <a:p>
              <a:endParaRPr lang="en-US" altLang="zh-CN" sz="1000" dirty="0">
                <a:solidFill>
                  <a:schemeClr val="tx1">
                    <a:lumMod val="85000"/>
                    <a:lumOff val="15000"/>
                  </a:schemeClr>
                </a:solidFill>
                <a:cs typeface="+mn-ea"/>
                <a:sym typeface="+mn-lt"/>
              </a:endParaRPr>
            </a:p>
          </p:txBody>
        </p:sp>
      </p:grpSp>
      <p:pic>
        <p:nvPicPr>
          <p:cNvPr id="7" name="图片 6"/>
          <p:cNvPicPr>
            <a:picLocks noChangeAspect="1"/>
          </p:cNvPicPr>
          <p:nvPr/>
        </p:nvPicPr>
        <p:blipFill>
          <a:blip r:embed="rId9"/>
          <a:stretch>
            <a:fillRect/>
          </a:stretch>
        </p:blipFill>
        <p:spPr>
          <a:xfrm>
            <a:off x="2037715" y="1959610"/>
            <a:ext cx="7045325" cy="901065"/>
          </a:xfrm>
          <a:prstGeom prst="rect">
            <a:avLst/>
          </a:prstGeom>
        </p:spPr>
      </p:pic>
      <p:pic>
        <p:nvPicPr>
          <p:cNvPr id="3" name="图片 2"/>
          <p:cNvPicPr>
            <a:picLocks noChangeAspect="1"/>
          </p:cNvPicPr>
          <p:nvPr/>
        </p:nvPicPr>
        <p:blipFill>
          <a:blip r:embed="rId10"/>
          <a:stretch>
            <a:fillRect/>
          </a:stretch>
        </p:blipFill>
        <p:spPr>
          <a:xfrm>
            <a:off x="4185285" y="3052445"/>
            <a:ext cx="1828800" cy="428625"/>
          </a:xfrm>
          <a:prstGeom prst="rect">
            <a:avLst/>
          </a:prstGeom>
        </p:spPr>
      </p:pic>
      <p:pic>
        <p:nvPicPr>
          <p:cNvPr id="5" name="图片 4"/>
          <p:cNvPicPr>
            <a:picLocks noChangeAspect="1"/>
          </p:cNvPicPr>
          <p:nvPr/>
        </p:nvPicPr>
        <p:blipFill>
          <a:blip r:embed="rId11"/>
          <a:stretch>
            <a:fillRect/>
          </a:stretch>
        </p:blipFill>
        <p:spPr>
          <a:xfrm>
            <a:off x="2268220" y="3672840"/>
            <a:ext cx="2407285" cy="573405"/>
          </a:xfrm>
          <a:prstGeom prst="rect">
            <a:avLst/>
          </a:prstGeom>
        </p:spPr>
      </p:pic>
      <p:pic>
        <p:nvPicPr>
          <p:cNvPr id="8" name="图片 7"/>
          <p:cNvPicPr>
            <a:picLocks noChangeAspect="1"/>
          </p:cNvPicPr>
          <p:nvPr/>
        </p:nvPicPr>
        <p:blipFill>
          <a:blip r:embed="rId12"/>
          <a:stretch>
            <a:fillRect/>
          </a:stretch>
        </p:blipFill>
        <p:spPr>
          <a:xfrm>
            <a:off x="5299710" y="3649980"/>
            <a:ext cx="3884295" cy="584835"/>
          </a:xfrm>
          <a:prstGeom prst="rect">
            <a:avLst/>
          </a:prstGeom>
        </p:spPr>
      </p:pic>
      <p:pic>
        <p:nvPicPr>
          <p:cNvPr id="6" name="图片 5"/>
          <p:cNvPicPr>
            <a:picLocks noChangeAspect="1"/>
          </p:cNvPicPr>
          <p:nvPr/>
        </p:nvPicPr>
        <p:blipFill>
          <a:blip r:embed="rId13"/>
          <a:stretch>
            <a:fillRect/>
          </a:stretch>
        </p:blipFill>
        <p:spPr>
          <a:xfrm>
            <a:off x="3542665" y="4133850"/>
            <a:ext cx="2095500" cy="658495"/>
          </a:xfrm>
          <a:prstGeom prst="rect">
            <a:avLst/>
          </a:prstGeom>
        </p:spPr>
      </p:pic>
      <p:pic>
        <p:nvPicPr>
          <p:cNvPr id="9" name="图片 8"/>
          <p:cNvPicPr>
            <a:picLocks noChangeAspect="1"/>
          </p:cNvPicPr>
          <p:nvPr/>
        </p:nvPicPr>
        <p:blipFill>
          <a:blip r:embed="rId14"/>
          <a:stretch>
            <a:fillRect/>
          </a:stretch>
        </p:blipFill>
        <p:spPr>
          <a:xfrm>
            <a:off x="3765550" y="4792345"/>
            <a:ext cx="1057275" cy="371475"/>
          </a:xfrm>
          <a:prstGeom prst="rect">
            <a:avLst/>
          </a:prstGeom>
        </p:spPr>
      </p:pic>
      <p:pic>
        <p:nvPicPr>
          <p:cNvPr id="10" name="图片 9"/>
          <p:cNvPicPr>
            <a:picLocks noChangeAspect="1"/>
          </p:cNvPicPr>
          <p:nvPr/>
        </p:nvPicPr>
        <p:blipFill>
          <a:blip r:embed="rId15"/>
          <a:stretch>
            <a:fillRect/>
          </a:stretch>
        </p:blipFill>
        <p:spPr>
          <a:xfrm>
            <a:off x="5882005" y="5163820"/>
            <a:ext cx="4544695" cy="59944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1000" fill="hold"/>
                                        <p:tgtEl>
                                          <p:spTgt spid="53"/>
                                        </p:tgtEl>
                                        <p:attrNameLst>
                                          <p:attrName>ppt_w</p:attrName>
                                        </p:attrNameLst>
                                      </p:cBhvr>
                                      <p:tavLst>
                                        <p:tav tm="0">
                                          <p:val>
                                            <p:fltVal val="0"/>
                                          </p:val>
                                        </p:tav>
                                        <p:tav tm="100000">
                                          <p:val>
                                            <p:strVal val="#ppt_w"/>
                                          </p:val>
                                        </p:tav>
                                      </p:tavLst>
                                    </p:anim>
                                    <p:anim calcmode="lin" valueType="num">
                                      <p:cBhvr>
                                        <p:cTn id="8" dur="1000" fill="hold"/>
                                        <p:tgtEl>
                                          <p:spTgt spid="53"/>
                                        </p:tgtEl>
                                        <p:attrNameLst>
                                          <p:attrName>ppt_h</p:attrName>
                                        </p:attrNameLst>
                                      </p:cBhvr>
                                      <p:tavLst>
                                        <p:tav tm="0">
                                          <p:val>
                                            <p:fltVal val="0"/>
                                          </p:val>
                                        </p:tav>
                                        <p:tav tm="100000">
                                          <p:val>
                                            <p:strVal val="#ppt_h"/>
                                          </p:val>
                                        </p:tav>
                                      </p:tavLst>
                                    </p:anim>
                                    <p:anim calcmode="lin" valueType="num">
                                      <p:cBhvr>
                                        <p:cTn id="9" dur="1000" fill="hold"/>
                                        <p:tgtEl>
                                          <p:spTgt spid="53"/>
                                        </p:tgtEl>
                                        <p:attrNameLst>
                                          <p:attrName>style.rotation</p:attrName>
                                        </p:attrNameLst>
                                      </p:cBhvr>
                                      <p:tavLst>
                                        <p:tav tm="0">
                                          <p:val>
                                            <p:fltVal val="90"/>
                                          </p:val>
                                        </p:tav>
                                        <p:tav tm="100000">
                                          <p:val>
                                            <p:fltVal val="0"/>
                                          </p:val>
                                        </p:tav>
                                      </p:tavLst>
                                    </p:anim>
                                    <p:animEffect transition="in" filter="fade">
                                      <p:cBhvr>
                                        <p:cTn id="10" dur="1000"/>
                                        <p:tgtEl>
                                          <p:spTgt spid="53"/>
                                        </p:tgtEl>
                                      </p:cBhvr>
                                    </p:animEffect>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fade">
                                      <p:cBhvr>
                                        <p:cTn id="14" dur="1000"/>
                                        <p:tgtEl>
                                          <p:spTgt spid="62"/>
                                        </p:tgtEl>
                                      </p:cBhvr>
                                    </p:animEffect>
                                    <p:anim calcmode="lin" valueType="num">
                                      <p:cBhvr>
                                        <p:cTn id="15" dur="1000" fill="hold"/>
                                        <p:tgtEl>
                                          <p:spTgt spid="62"/>
                                        </p:tgtEl>
                                        <p:attrNameLst>
                                          <p:attrName>ppt_x</p:attrName>
                                        </p:attrNameLst>
                                      </p:cBhvr>
                                      <p:tavLst>
                                        <p:tav tm="0">
                                          <p:val>
                                            <p:strVal val="#ppt_x"/>
                                          </p:val>
                                        </p:tav>
                                        <p:tav tm="100000">
                                          <p:val>
                                            <p:strVal val="#ppt_x"/>
                                          </p:val>
                                        </p:tav>
                                      </p:tavLst>
                                    </p:anim>
                                    <p:anim calcmode="lin" valueType="num">
                                      <p:cBhvr>
                                        <p:cTn id="16" dur="1000" fill="hold"/>
                                        <p:tgtEl>
                                          <p:spTgt spid="62"/>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0-#ppt_w/2"/>
                                          </p:val>
                                        </p:tav>
                                        <p:tav tm="100000">
                                          <p:val>
                                            <p:strVal val="#ppt_x"/>
                                          </p:val>
                                        </p:tav>
                                      </p:tavLst>
                                    </p:anim>
                                    <p:anim calcmode="lin" valueType="num">
                                      <p:cBhvr additive="base">
                                        <p:cTn id="21" dur="500" fill="hold"/>
                                        <p:tgtEl>
                                          <p:spTgt spid="68"/>
                                        </p:tgtEl>
                                        <p:attrNameLst>
                                          <p:attrName>ppt_y</p:attrName>
                                        </p:attrNameLst>
                                      </p:cBhvr>
                                      <p:tavLst>
                                        <p:tav tm="0">
                                          <p:val>
                                            <p:strVal val="#ppt_y"/>
                                          </p:val>
                                        </p:tav>
                                        <p:tav tm="100000">
                                          <p:val>
                                            <p:strVal val="#ppt_y"/>
                                          </p:val>
                                        </p:tav>
                                      </p:tavLst>
                                    </p:anim>
                                  </p:childTnLst>
                                </p:cTn>
                              </p:par>
                            </p:childTnLst>
                          </p:cTn>
                        </p:par>
                        <p:par>
                          <p:cTn id="22" fill="hold">
                            <p:stCondLst>
                              <p:cond delay="2500"/>
                            </p:stCondLst>
                            <p:childTnLst>
                              <p:par>
                                <p:cTn id="23" presetID="14" presetClass="entr" presetSubtype="10"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449"/>
            <a:ext cx="12192000" cy="6858000"/>
          </a:xfrm>
          <a:prstGeom prst="rect">
            <a:avLst/>
          </a:prstGeom>
          <a:solidFill>
            <a:srgbClr val="EEF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3" name="组合 52"/>
          <p:cNvGrpSpPr/>
          <p:nvPr/>
        </p:nvGrpSpPr>
        <p:grpSpPr>
          <a:xfrm>
            <a:off x="-1130431" y="-1192882"/>
            <a:ext cx="2446656" cy="2446656"/>
            <a:chOff x="2733676" y="-3284219"/>
            <a:chExt cx="6772274" cy="6772274"/>
          </a:xfrm>
        </p:grpSpPr>
        <p:pic>
          <p:nvPicPr>
            <p:cNvPr id="54" name="图片 53"/>
            <p:cNvPicPr>
              <a:picLocks noChangeAspect="1"/>
            </p:cNvPicPr>
            <p:nvPr/>
          </p:nvPicPr>
          <p:blipFill>
            <a:blip r:embed="rId1" cstate="screen"/>
            <a:stretch>
              <a:fillRect/>
            </a:stretch>
          </p:blipFill>
          <p:spPr>
            <a:xfrm>
              <a:off x="2733676" y="-3284219"/>
              <a:ext cx="6772274" cy="6772274"/>
            </a:xfrm>
            <a:prstGeom prst="rect">
              <a:avLst/>
            </a:prstGeom>
          </p:spPr>
        </p:pic>
        <p:pic>
          <p:nvPicPr>
            <p:cNvPr id="55" name="图片 54"/>
            <p:cNvPicPr>
              <a:picLocks noChangeAspect="1"/>
            </p:cNvPicPr>
            <p:nvPr/>
          </p:nvPicPr>
          <p:blipFill>
            <a:blip r:embed="rId2" cstate="screen"/>
            <a:stretch>
              <a:fillRect/>
            </a:stretch>
          </p:blipFill>
          <p:spPr>
            <a:xfrm>
              <a:off x="5118658" y="-1521678"/>
              <a:ext cx="2392833" cy="2392833"/>
            </a:xfrm>
            <a:prstGeom prst="rect">
              <a:avLst/>
            </a:prstGeom>
          </p:spPr>
        </p:pic>
        <p:pic>
          <p:nvPicPr>
            <p:cNvPr id="56" name="图片 55"/>
            <p:cNvPicPr>
              <a:picLocks noChangeAspect="1"/>
            </p:cNvPicPr>
            <p:nvPr/>
          </p:nvPicPr>
          <p:blipFill>
            <a:blip r:embed="rId3" cstate="screen"/>
            <a:stretch>
              <a:fillRect/>
            </a:stretch>
          </p:blipFill>
          <p:spPr>
            <a:xfrm>
              <a:off x="6765568" y="1807689"/>
              <a:ext cx="745923" cy="799754"/>
            </a:xfrm>
            <a:prstGeom prst="rect">
              <a:avLst/>
            </a:prstGeom>
          </p:spPr>
        </p:pic>
        <p:pic>
          <p:nvPicPr>
            <p:cNvPr id="57" name="图片 56"/>
            <p:cNvPicPr>
              <a:picLocks noChangeAspect="1"/>
            </p:cNvPicPr>
            <p:nvPr/>
          </p:nvPicPr>
          <p:blipFill>
            <a:blip r:embed="rId4" cstate="screen"/>
            <a:stretch>
              <a:fillRect/>
            </a:stretch>
          </p:blipFill>
          <p:spPr>
            <a:xfrm>
              <a:off x="3770138" y="-276381"/>
              <a:ext cx="952499" cy="952499"/>
            </a:xfrm>
            <a:prstGeom prst="rect">
              <a:avLst/>
            </a:prstGeom>
          </p:spPr>
        </p:pic>
        <p:pic>
          <p:nvPicPr>
            <p:cNvPr id="58" name="图片 57"/>
            <p:cNvPicPr>
              <a:picLocks noChangeAspect="1"/>
            </p:cNvPicPr>
            <p:nvPr/>
          </p:nvPicPr>
          <p:blipFill>
            <a:blip r:embed="rId5" cstate="screen"/>
            <a:stretch>
              <a:fillRect/>
            </a:stretch>
          </p:blipFill>
          <p:spPr>
            <a:xfrm>
              <a:off x="8794394" y="433062"/>
              <a:ext cx="315535" cy="338306"/>
            </a:xfrm>
            <a:prstGeom prst="rect">
              <a:avLst/>
            </a:prstGeom>
          </p:spPr>
        </p:pic>
        <p:pic>
          <p:nvPicPr>
            <p:cNvPr id="59" name="图片 58"/>
            <p:cNvPicPr>
              <a:picLocks noChangeAspect="1"/>
            </p:cNvPicPr>
            <p:nvPr/>
          </p:nvPicPr>
          <p:blipFill>
            <a:blip r:embed="rId6" cstate="screen"/>
            <a:stretch>
              <a:fillRect/>
            </a:stretch>
          </p:blipFill>
          <p:spPr>
            <a:xfrm>
              <a:off x="6589381" y="-1628931"/>
              <a:ext cx="847881" cy="847881"/>
            </a:xfrm>
            <a:prstGeom prst="rect">
              <a:avLst/>
            </a:prstGeom>
          </p:spPr>
        </p:pic>
        <p:pic>
          <p:nvPicPr>
            <p:cNvPr id="60" name="图片 59"/>
            <p:cNvPicPr>
              <a:picLocks noChangeAspect="1"/>
            </p:cNvPicPr>
            <p:nvPr/>
          </p:nvPicPr>
          <p:blipFill>
            <a:blip r:embed="rId7" cstate="screen"/>
            <a:stretch>
              <a:fillRect/>
            </a:stretch>
          </p:blipFill>
          <p:spPr>
            <a:xfrm>
              <a:off x="5306478" y="-2034187"/>
              <a:ext cx="478013" cy="512509"/>
            </a:xfrm>
            <a:prstGeom prst="rect">
              <a:avLst/>
            </a:prstGeom>
          </p:spPr>
        </p:pic>
        <p:pic>
          <p:nvPicPr>
            <p:cNvPr id="61" name="图片 60"/>
            <p:cNvPicPr>
              <a:picLocks noChangeAspect="1"/>
            </p:cNvPicPr>
            <p:nvPr/>
          </p:nvPicPr>
          <p:blipFill>
            <a:blip r:embed="rId8" cstate="screen"/>
            <a:stretch>
              <a:fillRect/>
            </a:stretch>
          </p:blipFill>
          <p:spPr>
            <a:xfrm>
              <a:off x="8108868" y="-733425"/>
              <a:ext cx="266568" cy="266568"/>
            </a:xfrm>
            <a:prstGeom prst="rect">
              <a:avLst/>
            </a:prstGeom>
          </p:spPr>
        </p:pic>
      </p:grpSp>
      <p:sp>
        <p:nvSpPr>
          <p:cNvPr id="62" name="文本框 61"/>
          <p:cNvSpPr txBox="1"/>
          <p:nvPr/>
        </p:nvSpPr>
        <p:spPr>
          <a:xfrm>
            <a:off x="1316225" y="344745"/>
            <a:ext cx="3983554" cy="645160"/>
          </a:xfrm>
          <a:prstGeom prst="rect">
            <a:avLst/>
          </a:prstGeom>
          <a:noFill/>
        </p:spPr>
        <p:txBody>
          <a:bodyPr wrap="square" rtlCol="0">
            <a:spAutoFit/>
          </a:bodyPr>
          <a:lstStyle/>
          <a:p>
            <a:r>
              <a:rPr lang="zh-CN" altLang="en-US" sz="3600" b="1" spc="300" dirty="0">
                <a:solidFill>
                  <a:srgbClr val="000000">
                    <a:lumMod val="85000"/>
                    <a:lumOff val="15000"/>
                  </a:srgbClr>
                </a:solidFill>
                <a:uFillTx/>
                <a:latin typeface="Arial" panose="020B0604020202020204" pitchFamily="34" charset="0"/>
                <a:ea typeface="微软雅黑" panose="020B0503020204020204" charset="-122"/>
                <a:cs typeface="+mn-ea"/>
                <a:sym typeface="+mn-ea"/>
              </a:rPr>
              <a:t>相关概念和定理</a:t>
            </a:r>
            <a:endParaRPr lang="zh-CN" altLang="en-US" sz="3000" dirty="0">
              <a:solidFill>
                <a:srgbClr val="323037"/>
              </a:solidFill>
              <a:cs typeface="+mn-ea"/>
              <a:sym typeface="+mn-lt"/>
            </a:endParaRPr>
          </a:p>
        </p:txBody>
      </p:sp>
      <p:grpSp>
        <p:nvGrpSpPr>
          <p:cNvPr id="68" name="Group 27"/>
          <p:cNvGrpSpPr/>
          <p:nvPr/>
        </p:nvGrpSpPr>
        <p:grpSpPr>
          <a:xfrm>
            <a:off x="5239023" y="3418160"/>
            <a:ext cx="643266" cy="718292"/>
            <a:chOff x="5175621" y="3503554"/>
            <a:chExt cx="714687" cy="798043"/>
          </a:xfrm>
        </p:grpSpPr>
        <p:sp>
          <p:nvSpPr>
            <p:cNvPr id="69" name="Freeform 5"/>
            <p:cNvSpPr/>
            <p:nvPr/>
          </p:nvSpPr>
          <p:spPr bwMode="auto">
            <a:xfrm>
              <a:off x="5175621" y="3503554"/>
              <a:ext cx="714687" cy="798043"/>
            </a:xfrm>
            <a:custGeom>
              <a:avLst/>
              <a:gdLst>
                <a:gd name="T0" fmla="*/ 500 w 540"/>
                <a:gd name="T1" fmla="*/ 235 h 604"/>
                <a:gd name="T2" fmla="*/ 120 w 540"/>
                <a:gd name="T3" fmla="*/ 15 h 604"/>
                <a:gd name="T4" fmla="*/ 40 w 540"/>
                <a:gd name="T5" fmla="*/ 15 h 604"/>
                <a:gd name="T6" fmla="*/ 0 w 540"/>
                <a:gd name="T7" fmla="*/ 84 h 604"/>
                <a:gd name="T8" fmla="*/ 0 w 540"/>
                <a:gd name="T9" fmla="*/ 524 h 604"/>
                <a:gd name="T10" fmla="*/ 40 w 540"/>
                <a:gd name="T11" fmla="*/ 593 h 604"/>
                <a:gd name="T12" fmla="*/ 80 w 540"/>
                <a:gd name="T13" fmla="*/ 604 h 604"/>
                <a:gd name="T14" fmla="*/ 120 w 540"/>
                <a:gd name="T15" fmla="*/ 593 h 604"/>
                <a:gd name="T16" fmla="*/ 500 w 540"/>
                <a:gd name="T17" fmla="*/ 373 h 604"/>
                <a:gd name="T18" fmla="*/ 540 w 540"/>
                <a:gd name="T19" fmla="*/ 304 h 604"/>
                <a:gd name="T20" fmla="*/ 500 w 540"/>
                <a:gd name="T21" fmla="*/ 235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0" h="604">
                  <a:moveTo>
                    <a:pt x="500" y="235"/>
                  </a:moveTo>
                  <a:cubicBezTo>
                    <a:pt x="120" y="15"/>
                    <a:pt x="120" y="15"/>
                    <a:pt x="120" y="15"/>
                  </a:cubicBezTo>
                  <a:cubicBezTo>
                    <a:pt x="95" y="0"/>
                    <a:pt x="65" y="0"/>
                    <a:pt x="40" y="15"/>
                  </a:cubicBezTo>
                  <a:cubicBezTo>
                    <a:pt x="15" y="29"/>
                    <a:pt x="0" y="55"/>
                    <a:pt x="0" y="84"/>
                  </a:cubicBezTo>
                  <a:cubicBezTo>
                    <a:pt x="0" y="524"/>
                    <a:pt x="0" y="524"/>
                    <a:pt x="0" y="524"/>
                  </a:cubicBezTo>
                  <a:cubicBezTo>
                    <a:pt x="0" y="553"/>
                    <a:pt x="15" y="579"/>
                    <a:pt x="40" y="593"/>
                  </a:cubicBezTo>
                  <a:cubicBezTo>
                    <a:pt x="52" y="600"/>
                    <a:pt x="66" y="604"/>
                    <a:pt x="80" y="604"/>
                  </a:cubicBezTo>
                  <a:cubicBezTo>
                    <a:pt x="94" y="604"/>
                    <a:pt x="108" y="600"/>
                    <a:pt x="120" y="593"/>
                  </a:cubicBezTo>
                  <a:cubicBezTo>
                    <a:pt x="500" y="373"/>
                    <a:pt x="500" y="373"/>
                    <a:pt x="500" y="373"/>
                  </a:cubicBezTo>
                  <a:cubicBezTo>
                    <a:pt x="525" y="359"/>
                    <a:pt x="540" y="333"/>
                    <a:pt x="540" y="304"/>
                  </a:cubicBezTo>
                  <a:cubicBezTo>
                    <a:pt x="540" y="275"/>
                    <a:pt x="525" y="249"/>
                    <a:pt x="500" y="235"/>
                  </a:cubicBezTo>
                  <a:close/>
                </a:path>
              </a:pathLst>
            </a:custGeom>
            <a:solidFill>
              <a:schemeClr val="bg1"/>
            </a:solidFill>
            <a:ln w="22225">
              <a:solidFill>
                <a:srgbClr val="5E368F"/>
              </a:solidFill>
            </a:ln>
            <a:effectLst>
              <a:outerShdw blurRad="406400" dist="38100" dir="5400000" algn="t" rotWithShape="0">
                <a:schemeClr val="accent1">
                  <a:lumMod val="60000"/>
                  <a:lumOff val="40000"/>
                  <a:alpha val="70000"/>
                </a:scheme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70" name="Freeform 19"/>
            <p:cNvSpPr>
              <a:spLocks noEditPoints="1"/>
            </p:cNvSpPr>
            <p:nvPr/>
          </p:nvSpPr>
          <p:spPr bwMode="auto">
            <a:xfrm>
              <a:off x="5301643" y="3786688"/>
              <a:ext cx="317500" cy="231775"/>
            </a:xfrm>
            <a:custGeom>
              <a:avLst/>
              <a:gdLst>
                <a:gd name="T0" fmla="*/ 200 w 220"/>
                <a:gd name="T1" fmla="*/ 0 h 160"/>
                <a:gd name="T2" fmla="*/ 180 w 220"/>
                <a:gd name="T3" fmla="*/ 20 h 160"/>
                <a:gd name="T4" fmla="*/ 188 w 220"/>
                <a:gd name="T5" fmla="*/ 36 h 160"/>
                <a:gd name="T6" fmla="*/ 184 w 220"/>
                <a:gd name="T7" fmla="*/ 34 h 160"/>
                <a:gd name="T8" fmla="*/ 136 w 220"/>
                <a:gd name="T9" fmla="*/ 124 h 160"/>
                <a:gd name="T10" fmla="*/ 124 w 220"/>
                <a:gd name="T11" fmla="*/ 120 h 160"/>
                <a:gd name="T12" fmla="*/ 113 w 220"/>
                <a:gd name="T13" fmla="*/ 123 h 160"/>
                <a:gd name="T14" fmla="*/ 76 w 220"/>
                <a:gd name="T15" fmla="*/ 71 h 160"/>
                <a:gd name="T16" fmla="*/ 80 w 220"/>
                <a:gd name="T17" fmla="*/ 60 h 160"/>
                <a:gd name="T18" fmla="*/ 60 w 220"/>
                <a:gd name="T19" fmla="*/ 40 h 160"/>
                <a:gd name="T20" fmla="*/ 40 w 220"/>
                <a:gd name="T21" fmla="*/ 60 h 160"/>
                <a:gd name="T22" fmla="*/ 43 w 220"/>
                <a:gd name="T23" fmla="*/ 71 h 160"/>
                <a:gd name="T24" fmla="*/ 28 w 220"/>
                <a:gd name="T25" fmla="*/ 90 h 160"/>
                <a:gd name="T26" fmla="*/ 20 w 220"/>
                <a:gd name="T27" fmla="*/ 88 h 160"/>
                <a:gd name="T28" fmla="*/ 0 w 220"/>
                <a:gd name="T29" fmla="*/ 108 h 160"/>
                <a:gd name="T30" fmla="*/ 20 w 220"/>
                <a:gd name="T31" fmla="*/ 128 h 160"/>
                <a:gd name="T32" fmla="*/ 40 w 220"/>
                <a:gd name="T33" fmla="*/ 108 h 160"/>
                <a:gd name="T34" fmla="*/ 35 w 220"/>
                <a:gd name="T35" fmla="*/ 94 h 160"/>
                <a:gd name="T36" fmla="*/ 49 w 220"/>
                <a:gd name="T37" fmla="*/ 77 h 160"/>
                <a:gd name="T38" fmla="*/ 60 w 220"/>
                <a:gd name="T39" fmla="*/ 80 h 160"/>
                <a:gd name="T40" fmla="*/ 71 w 220"/>
                <a:gd name="T41" fmla="*/ 77 h 160"/>
                <a:gd name="T42" fmla="*/ 108 w 220"/>
                <a:gd name="T43" fmla="*/ 129 h 160"/>
                <a:gd name="T44" fmla="*/ 104 w 220"/>
                <a:gd name="T45" fmla="*/ 140 h 160"/>
                <a:gd name="T46" fmla="*/ 124 w 220"/>
                <a:gd name="T47" fmla="*/ 160 h 160"/>
                <a:gd name="T48" fmla="*/ 144 w 220"/>
                <a:gd name="T49" fmla="*/ 140 h 160"/>
                <a:gd name="T50" fmla="*/ 141 w 220"/>
                <a:gd name="T51" fmla="*/ 130 h 160"/>
                <a:gd name="T52" fmla="*/ 191 w 220"/>
                <a:gd name="T53" fmla="*/ 38 h 160"/>
                <a:gd name="T54" fmla="*/ 200 w 220"/>
                <a:gd name="T55" fmla="*/ 40 h 160"/>
                <a:gd name="T56" fmla="*/ 220 w 220"/>
                <a:gd name="T57" fmla="*/ 20 h 160"/>
                <a:gd name="T58" fmla="*/ 200 w 220"/>
                <a:gd name="T59" fmla="*/ 0 h 160"/>
                <a:gd name="T60" fmla="*/ 20 w 220"/>
                <a:gd name="T61" fmla="*/ 120 h 160"/>
                <a:gd name="T62" fmla="*/ 8 w 220"/>
                <a:gd name="T63" fmla="*/ 108 h 160"/>
                <a:gd name="T64" fmla="*/ 20 w 220"/>
                <a:gd name="T65" fmla="*/ 96 h 160"/>
                <a:gd name="T66" fmla="*/ 32 w 220"/>
                <a:gd name="T67" fmla="*/ 108 h 160"/>
                <a:gd name="T68" fmla="*/ 20 w 220"/>
                <a:gd name="T69" fmla="*/ 120 h 160"/>
                <a:gd name="T70" fmla="*/ 60 w 220"/>
                <a:gd name="T71" fmla="*/ 72 h 160"/>
                <a:gd name="T72" fmla="*/ 48 w 220"/>
                <a:gd name="T73" fmla="*/ 60 h 160"/>
                <a:gd name="T74" fmla="*/ 60 w 220"/>
                <a:gd name="T75" fmla="*/ 48 h 160"/>
                <a:gd name="T76" fmla="*/ 72 w 220"/>
                <a:gd name="T77" fmla="*/ 60 h 160"/>
                <a:gd name="T78" fmla="*/ 60 w 220"/>
                <a:gd name="T79" fmla="*/ 72 h 160"/>
                <a:gd name="T80" fmla="*/ 124 w 220"/>
                <a:gd name="T81" fmla="*/ 152 h 160"/>
                <a:gd name="T82" fmla="*/ 112 w 220"/>
                <a:gd name="T83" fmla="*/ 140 h 160"/>
                <a:gd name="T84" fmla="*/ 124 w 220"/>
                <a:gd name="T85" fmla="*/ 128 h 160"/>
                <a:gd name="T86" fmla="*/ 136 w 220"/>
                <a:gd name="T87" fmla="*/ 140 h 160"/>
                <a:gd name="T88" fmla="*/ 124 w 220"/>
                <a:gd name="T89" fmla="*/ 152 h 160"/>
                <a:gd name="T90" fmla="*/ 200 w 220"/>
                <a:gd name="T91" fmla="*/ 32 h 160"/>
                <a:gd name="T92" fmla="*/ 188 w 220"/>
                <a:gd name="T93" fmla="*/ 20 h 160"/>
                <a:gd name="T94" fmla="*/ 200 w 220"/>
                <a:gd name="T95" fmla="*/ 8 h 160"/>
                <a:gd name="T96" fmla="*/ 212 w 220"/>
                <a:gd name="T97" fmla="*/ 20 h 160"/>
                <a:gd name="T98" fmla="*/ 200 w 220"/>
                <a:gd name="T99" fmla="*/ 3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0" h="160">
                  <a:moveTo>
                    <a:pt x="200" y="0"/>
                  </a:moveTo>
                  <a:cubicBezTo>
                    <a:pt x="189" y="0"/>
                    <a:pt x="180" y="9"/>
                    <a:pt x="180" y="20"/>
                  </a:cubicBezTo>
                  <a:cubicBezTo>
                    <a:pt x="180" y="27"/>
                    <a:pt x="183" y="33"/>
                    <a:pt x="188" y="36"/>
                  </a:cubicBezTo>
                  <a:cubicBezTo>
                    <a:pt x="184" y="34"/>
                    <a:pt x="184" y="34"/>
                    <a:pt x="184" y="34"/>
                  </a:cubicBezTo>
                  <a:cubicBezTo>
                    <a:pt x="136" y="124"/>
                    <a:pt x="136" y="124"/>
                    <a:pt x="136" y="124"/>
                  </a:cubicBezTo>
                  <a:cubicBezTo>
                    <a:pt x="132" y="122"/>
                    <a:pt x="128" y="120"/>
                    <a:pt x="124" y="120"/>
                  </a:cubicBezTo>
                  <a:cubicBezTo>
                    <a:pt x="120" y="120"/>
                    <a:pt x="116" y="121"/>
                    <a:pt x="113" y="123"/>
                  </a:cubicBezTo>
                  <a:cubicBezTo>
                    <a:pt x="76" y="71"/>
                    <a:pt x="76" y="71"/>
                    <a:pt x="76" y="71"/>
                  </a:cubicBezTo>
                  <a:cubicBezTo>
                    <a:pt x="79" y="68"/>
                    <a:pt x="80" y="64"/>
                    <a:pt x="80" y="60"/>
                  </a:cubicBezTo>
                  <a:cubicBezTo>
                    <a:pt x="80" y="49"/>
                    <a:pt x="71" y="40"/>
                    <a:pt x="60" y="40"/>
                  </a:cubicBezTo>
                  <a:cubicBezTo>
                    <a:pt x="49" y="40"/>
                    <a:pt x="40" y="49"/>
                    <a:pt x="40" y="60"/>
                  </a:cubicBezTo>
                  <a:cubicBezTo>
                    <a:pt x="40" y="64"/>
                    <a:pt x="41" y="68"/>
                    <a:pt x="43" y="71"/>
                  </a:cubicBezTo>
                  <a:cubicBezTo>
                    <a:pt x="28" y="90"/>
                    <a:pt x="28" y="90"/>
                    <a:pt x="28" y="90"/>
                  </a:cubicBezTo>
                  <a:cubicBezTo>
                    <a:pt x="26" y="89"/>
                    <a:pt x="23" y="88"/>
                    <a:pt x="20" y="88"/>
                  </a:cubicBezTo>
                  <a:cubicBezTo>
                    <a:pt x="9" y="88"/>
                    <a:pt x="0" y="97"/>
                    <a:pt x="0" y="108"/>
                  </a:cubicBezTo>
                  <a:cubicBezTo>
                    <a:pt x="0" y="119"/>
                    <a:pt x="9" y="128"/>
                    <a:pt x="20" y="128"/>
                  </a:cubicBezTo>
                  <a:cubicBezTo>
                    <a:pt x="31" y="128"/>
                    <a:pt x="40" y="119"/>
                    <a:pt x="40" y="108"/>
                  </a:cubicBezTo>
                  <a:cubicBezTo>
                    <a:pt x="40" y="103"/>
                    <a:pt x="38" y="98"/>
                    <a:pt x="35" y="94"/>
                  </a:cubicBezTo>
                  <a:cubicBezTo>
                    <a:pt x="49" y="77"/>
                    <a:pt x="49" y="77"/>
                    <a:pt x="49" y="77"/>
                  </a:cubicBezTo>
                  <a:cubicBezTo>
                    <a:pt x="52" y="79"/>
                    <a:pt x="56" y="80"/>
                    <a:pt x="60" y="80"/>
                  </a:cubicBezTo>
                  <a:cubicBezTo>
                    <a:pt x="64" y="80"/>
                    <a:pt x="68" y="79"/>
                    <a:pt x="71" y="77"/>
                  </a:cubicBezTo>
                  <a:cubicBezTo>
                    <a:pt x="108" y="129"/>
                    <a:pt x="108" y="129"/>
                    <a:pt x="108" y="129"/>
                  </a:cubicBezTo>
                  <a:cubicBezTo>
                    <a:pt x="105" y="132"/>
                    <a:pt x="104" y="136"/>
                    <a:pt x="104" y="140"/>
                  </a:cubicBezTo>
                  <a:cubicBezTo>
                    <a:pt x="104" y="151"/>
                    <a:pt x="113" y="160"/>
                    <a:pt x="124" y="160"/>
                  </a:cubicBezTo>
                  <a:cubicBezTo>
                    <a:pt x="135" y="160"/>
                    <a:pt x="144" y="151"/>
                    <a:pt x="144" y="140"/>
                  </a:cubicBezTo>
                  <a:cubicBezTo>
                    <a:pt x="144" y="136"/>
                    <a:pt x="143" y="133"/>
                    <a:pt x="141" y="130"/>
                  </a:cubicBezTo>
                  <a:cubicBezTo>
                    <a:pt x="191" y="38"/>
                    <a:pt x="191" y="38"/>
                    <a:pt x="191" y="38"/>
                  </a:cubicBezTo>
                  <a:cubicBezTo>
                    <a:pt x="194" y="39"/>
                    <a:pt x="197" y="40"/>
                    <a:pt x="200" y="40"/>
                  </a:cubicBezTo>
                  <a:cubicBezTo>
                    <a:pt x="211" y="40"/>
                    <a:pt x="220" y="31"/>
                    <a:pt x="220" y="20"/>
                  </a:cubicBezTo>
                  <a:cubicBezTo>
                    <a:pt x="220" y="9"/>
                    <a:pt x="211" y="0"/>
                    <a:pt x="200" y="0"/>
                  </a:cubicBezTo>
                  <a:close/>
                  <a:moveTo>
                    <a:pt x="20" y="120"/>
                  </a:moveTo>
                  <a:cubicBezTo>
                    <a:pt x="13" y="120"/>
                    <a:pt x="8" y="115"/>
                    <a:pt x="8" y="108"/>
                  </a:cubicBezTo>
                  <a:cubicBezTo>
                    <a:pt x="8" y="101"/>
                    <a:pt x="13" y="96"/>
                    <a:pt x="20" y="96"/>
                  </a:cubicBezTo>
                  <a:cubicBezTo>
                    <a:pt x="27" y="96"/>
                    <a:pt x="32" y="101"/>
                    <a:pt x="32" y="108"/>
                  </a:cubicBezTo>
                  <a:cubicBezTo>
                    <a:pt x="32" y="115"/>
                    <a:pt x="27" y="120"/>
                    <a:pt x="20" y="120"/>
                  </a:cubicBezTo>
                  <a:close/>
                  <a:moveTo>
                    <a:pt x="60" y="72"/>
                  </a:moveTo>
                  <a:cubicBezTo>
                    <a:pt x="53" y="72"/>
                    <a:pt x="48" y="67"/>
                    <a:pt x="48" y="60"/>
                  </a:cubicBezTo>
                  <a:cubicBezTo>
                    <a:pt x="48" y="53"/>
                    <a:pt x="53" y="48"/>
                    <a:pt x="60" y="48"/>
                  </a:cubicBezTo>
                  <a:cubicBezTo>
                    <a:pt x="67" y="48"/>
                    <a:pt x="72" y="53"/>
                    <a:pt x="72" y="60"/>
                  </a:cubicBezTo>
                  <a:cubicBezTo>
                    <a:pt x="72" y="67"/>
                    <a:pt x="67" y="72"/>
                    <a:pt x="60" y="72"/>
                  </a:cubicBezTo>
                  <a:close/>
                  <a:moveTo>
                    <a:pt x="124" y="152"/>
                  </a:moveTo>
                  <a:cubicBezTo>
                    <a:pt x="117" y="152"/>
                    <a:pt x="112" y="147"/>
                    <a:pt x="112" y="140"/>
                  </a:cubicBezTo>
                  <a:cubicBezTo>
                    <a:pt x="112" y="133"/>
                    <a:pt x="117" y="128"/>
                    <a:pt x="124" y="128"/>
                  </a:cubicBezTo>
                  <a:cubicBezTo>
                    <a:pt x="131" y="128"/>
                    <a:pt x="136" y="133"/>
                    <a:pt x="136" y="140"/>
                  </a:cubicBezTo>
                  <a:cubicBezTo>
                    <a:pt x="136" y="147"/>
                    <a:pt x="131" y="152"/>
                    <a:pt x="124" y="152"/>
                  </a:cubicBezTo>
                  <a:close/>
                  <a:moveTo>
                    <a:pt x="200" y="32"/>
                  </a:moveTo>
                  <a:cubicBezTo>
                    <a:pt x="193" y="32"/>
                    <a:pt x="188" y="27"/>
                    <a:pt x="188" y="20"/>
                  </a:cubicBezTo>
                  <a:cubicBezTo>
                    <a:pt x="188" y="13"/>
                    <a:pt x="193" y="8"/>
                    <a:pt x="200" y="8"/>
                  </a:cubicBezTo>
                  <a:cubicBezTo>
                    <a:pt x="207" y="8"/>
                    <a:pt x="212" y="13"/>
                    <a:pt x="212" y="20"/>
                  </a:cubicBezTo>
                  <a:cubicBezTo>
                    <a:pt x="212" y="27"/>
                    <a:pt x="207" y="32"/>
                    <a:pt x="200" y="32"/>
                  </a:cubicBezTo>
                  <a:close/>
                </a:path>
              </a:pathLst>
            </a:custGeom>
            <a:solidFill>
              <a:schemeClr val="tx2">
                <a:lumMod val="5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grpSp>
      <p:grpSp>
        <p:nvGrpSpPr>
          <p:cNvPr id="2" name="组合 1"/>
          <p:cNvGrpSpPr/>
          <p:nvPr/>
        </p:nvGrpSpPr>
        <p:grpSpPr>
          <a:xfrm>
            <a:off x="753745" y="1369060"/>
            <a:ext cx="10267315" cy="4816475"/>
            <a:chOff x="5555141" y="1810620"/>
            <a:chExt cx="5116284" cy="3933371"/>
          </a:xfrm>
        </p:grpSpPr>
        <p:sp>
          <p:nvSpPr>
            <p:cNvPr id="65" name="Rectangle: Rounded Corners 2"/>
            <p:cNvSpPr/>
            <p:nvPr/>
          </p:nvSpPr>
          <p:spPr>
            <a:xfrm>
              <a:off x="5555141" y="1810620"/>
              <a:ext cx="5116284" cy="3933371"/>
            </a:xfrm>
            <a:prstGeom prst="roundRect">
              <a:avLst>
                <a:gd name="adj" fmla="val 1368"/>
              </a:avLst>
            </a:prstGeom>
            <a:solidFill>
              <a:schemeClr val="bg1"/>
            </a:solidFill>
            <a:ln>
              <a:noFill/>
            </a:ln>
            <a:effectLst>
              <a:outerShdw blurRad="635000" dist="63500" dir="5400000" algn="t" rotWithShape="0">
                <a:schemeClr val="accent1">
                  <a:lumMod val="50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72" name="TextBox 29"/>
            <p:cNvSpPr txBox="1"/>
            <p:nvPr/>
          </p:nvSpPr>
          <p:spPr>
            <a:xfrm>
              <a:off x="5707658" y="1941300"/>
              <a:ext cx="4584056" cy="3635192"/>
            </a:xfrm>
            <a:prstGeom prst="rect">
              <a:avLst/>
            </a:prstGeom>
            <a:noFill/>
          </p:spPr>
          <p:txBody>
            <a:bodyPr wrap="square" rtlCol="0">
              <a:spAutoFit/>
            </a:bodyPr>
            <a:lstStyle/>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对任意的场算符做傅里叶展开，求和号中一项是包含消灭算符的正频部分，另一项是包含产生算符的负频部分</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  </a:t>
              </a:r>
              <a:endPar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endParaRPr>
            </a:p>
            <a:p>
              <a:pPr>
                <a:lnSpc>
                  <a:spcPts val="2000"/>
                </a:lnSpc>
              </a:pPr>
              <a:endParaRPr>
                <a:sym typeface="微软雅黑" panose="020B0503020204020204" charset="-122"/>
              </a:endParaRPr>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算符的正规乘积</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N</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：把算符所有的含消灭算符的正频部分依次排在右边，同时把含产生算符的负频部分全部依次排在右边 </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显然，正规乘积对粒子真空态</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|0&gt;</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的期望值应该为</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0</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a:t>
              </a:r>
              <a:endParaRPr>
                <a:sym typeface="微软雅黑" panose="020B0503020204020204" charset="-122"/>
              </a:endParaRPr>
            </a:p>
            <a:p>
              <a:pPr>
                <a:lnSpc>
                  <a:spcPts val="2000"/>
                </a:lnSpc>
              </a:pP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endParaRPr>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算符的收缩：        </a:t>
              </a:r>
              <a:endParaRPr lang="zh-CN" altLang="en-US"/>
            </a:p>
            <a:p>
              <a:pPr>
                <a:lnSpc>
                  <a:spcPts val="2000"/>
                </a:lnSpc>
              </a:pP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endParaRPr>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由于时空的各项同性和均匀性，电子的两点传播函数为：</a:t>
              </a:r>
              <a:endParaRPr>
                <a:sym typeface="微软雅黑" panose="020B0503020204020204" charset="-122"/>
              </a:endParaRPr>
            </a:p>
            <a:p>
              <a:pPr>
                <a:lnSpc>
                  <a:spcPts val="2000"/>
                </a:lnSpc>
              </a:pP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endParaRPr>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光子的传播函数可写为：         </a:t>
              </a:r>
              <a:endParaRPr>
                <a:sym typeface="微软雅黑" panose="020B0503020204020204" charset="-122"/>
              </a:endParaRPr>
            </a:p>
            <a:p>
              <a:pPr>
                <a:lnSpc>
                  <a:spcPts val="2000"/>
                </a:lnSpc>
              </a:pP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endParaRPr>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威克定理</a:t>
              </a:r>
              <a:r>
                <a:rPr lang="en-US" altLang="zh-CN"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a:t>
              </a: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一列算符的编时乘积可以用对于其中若干对算符取收缩，而对剩下的算符取正规乘积的所有可能取法之和来表示</a:t>
              </a:r>
              <a:endParaRPr>
                <a:sym typeface="微软雅黑" panose="020B0503020204020204" charset="-122"/>
              </a:endParaRPr>
            </a:p>
            <a:p>
              <a:pPr>
                <a:lnSpc>
                  <a:spcPts val="2000"/>
                </a:lnSpc>
              </a:pPr>
              <a:endPar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endParaRPr>
            </a:p>
            <a:p>
              <a:pPr>
                <a:lnSpc>
                  <a:spcPts val="2000"/>
                </a:lnSpc>
              </a:pPr>
              <a:r>
                <a:rPr lang="zh-CN" altLang="en-US" spc="150" dirty="0">
                  <a:solidFill>
                    <a:srgbClr val="000000">
                      <a:lumMod val="65000"/>
                      <a:lumOff val="35000"/>
                    </a:srgbClr>
                  </a:solidFill>
                  <a:uFillTx/>
                  <a:latin typeface="Arial" panose="020B0604020202020204" pitchFamily="34" charset="0"/>
                  <a:ea typeface="微软雅黑" panose="020B0503020204020204" charset="-122"/>
                  <a:cs typeface="+mn-ea"/>
                  <a:sym typeface="微软雅黑" panose="020B0503020204020204" charset="-122"/>
                </a:rPr>
                <a:t>费曼图的一般规则：略去</a:t>
              </a:r>
              <a:endParaRPr lang="en-US" altLang="zh-CN" sz="1000" dirty="0">
                <a:solidFill>
                  <a:schemeClr val="tx1">
                    <a:lumMod val="85000"/>
                    <a:lumOff val="15000"/>
                  </a:schemeClr>
                </a:solidFill>
                <a:cs typeface="+mn-ea"/>
                <a:sym typeface="+mn-lt"/>
              </a:endParaRPr>
            </a:p>
          </p:txBody>
        </p:sp>
      </p:grpSp>
      <p:pic>
        <p:nvPicPr>
          <p:cNvPr id="3" name="图片 2"/>
          <p:cNvPicPr>
            <a:picLocks noChangeAspect="1"/>
          </p:cNvPicPr>
          <p:nvPr/>
        </p:nvPicPr>
        <p:blipFill>
          <a:blip r:embed="rId9"/>
          <a:stretch>
            <a:fillRect/>
          </a:stretch>
        </p:blipFill>
        <p:spPr>
          <a:xfrm>
            <a:off x="2533015" y="3206115"/>
            <a:ext cx="2581275" cy="466725"/>
          </a:xfrm>
          <a:prstGeom prst="rect">
            <a:avLst/>
          </a:prstGeom>
        </p:spPr>
      </p:pic>
      <p:pic>
        <p:nvPicPr>
          <p:cNvPr id="5" name="图片 4"/>
          <p:cNvPicPr>
            <a:picLocks noChangeAspect="1"/>
          </p:cNvPicPr>
          <p:nvPr/>
        </p:nvPicPr>
        <p:blipFill>
          <a:blip r:embed="rId10"/>
          <a:stretch>
            <a:fillRect/>
          </a:stretch>
        </p:blipFill>
        <p:spPr>
          <a:xfrm>
            <a:off x="7219315" y="3672840"/>
            <a:ext cx="3419475" cy="497205"/>
          </a:xfrm>
          <a:prstGeom prst="rect">
            <a:avLst/>
          </a:prstGeom>
        </p:spPr>
      </p:pic>
      <p:pic>
        <p:nvPicPr>
          <p:cNvPr id="6" name="图片 5"/>
          <p:cNvPicPr>
            <a:picLocks noChangeAspect="1"/>
          </p:cNvPicPr>
          <p:nvPr/>
        </p:nvPicPr>
        <p:blipFill>
          <a:blip r:embed="rId11"/>
          <a:stretch>
            <a:fillRect/>
          </a:stretch>
        </p:blipFill>
        <p:spPr>
          <a:xfrm>
            <a:off x="3769995" y="4337685"/>
            <a:ext cx="3142615" cy="44704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1000" fill="hold"/>
                                        <p:tgtEl>
                                          <p:spTgt spid="53"/>
                                        </p:tgtEl>
                                        <p:attrNameLst>
                                          <p:attrName>ppt_w</p:attrName>
                                        </p:attrNameLst>
                                      </p:cBhvr>
                                      <p:tavLst>
                                        <p:tav tm="0">
                                          <p:val>
                                            <p:fltVal val="0"/>
                                          </p:val>
                                        </p:tav>
                                        <p:tav tm="100000">
                                          <p:val>
                                            <p:strVal val="#ppt_w"/>
                                          </p:val>
                                        </p:tav>
                                      </p:tavLst>
                                    </p:anim>
                                    <p:anim calcmode="lin" valueType="num">
                                      <p:cBhvr>
                                        <p:cTn id="8" dur="1000" fill="hold"/>
                                        <p:tgtEl>
                                          <p:spTgt spid="53"/>
                                        </p:tgtEl>
                                        <p:attrNameLst>
                                          <p:attrName>ppt_h</p:attrName>
                                        </p:attrNameLst>
                                      </p:cBhvr>
                                      <p:tavLst>
                                        <p:tav tm="0">
                                          <p:val>
                                            <p:fltVal val="0"/>
                                          </p:val>
                                        </p:tav>
                                        <p:tav tm="100000">
                                          <p:val>
                                            <p:strVal val="#ppt_h"/>
                                          </p:val>
                                        </p:tav>
                                      </p:tavLst>
                                    </p:anim>
                                    <p:anim calcmode="lin" valueType="num">
                                      <p:cBhvr>
                                        <p:cTn id="9" dur="1000" fill="hold"/>
                                        <p:tgtEl>
                                          <p:spTgt spid="53"/>
                                        </p:tgtEl>
                                        <p:attrNameLst>
                                          <p:attrName>style.rotation</p:attrName>
                                        </p:attrNameLst>
                                      </p:cBhvr>
                                      <p:tavLst>
                                        <p:tav tm="0">
                                          <p:val>
                                            <p:fltVal val="90"/>
                                          </p:val>
                                        </p:tav>
                                        <p:tav tm="100000">
                                          <p:val>
                                            <p:fltVal val="0"/>
                                          </p:val>
                                        </p:tav>
                                      </p:tavLst>
                                    </p:anim>
                                    <p:animEffect transition="in" filter="fade">
                                      <p:cBhvr>
                                        <p:cTn id="10" dur="1000"/>
                                        <p:tgtEl>
                                          <p:spTgt spid="53"/>
                                        </p:tgtEl>
                                      </p:cBhvr>
                                    </p:animEffect>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fade">
                                      <p:cBhvr>
                                        <p:cTn id="14" dur="1000"/>
                                        <p:tgtEl>
                                          <p:spTgt spid="62"/>
                                        </p:tgtEl>
                                      </p:cBhvr>
                                    </p:animEffect>
                                    <p:anim calcmode="lin" valueType="num">
                                      <p:cBhvr>
                                        <p:cTn id="15" dur="1000" fill="hold"/>
                                        <p:tgtEl>
                                          <p:spTgt spid="62"/>
                                        </p:tgtEl>
                                        <p:attrNameLst>
                                          <p:attrName>ppt_x</p:attrName>
                                        </p:attrNameLst>
                                      </p:cBhvr>
                                      <p:tavLst>
                                        <p:tav tm="0">
                                          <p:val>
                                            <p:strVal val="#ppt_x"/>
                                          </p:val>
                                        </p:tav>
                                        <p:tav tm="100000">
                                          <p:val>
                                            <p:strVal val="#ppt_x"/>
                                          </p:val>
                                        </p:tav>
                                      </p:tavLst>
                                    </p:anim>
                                    <p:anim calcmode="lin" valueType="num">
                                      <p:cBhvr>
                                        <p:cTn id="16" dur="1000" fill="hold"/>
                                        <p:tgtEl>
                                          <p:spTgt spid="62"/>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0-#ppt_w/2"/>
                                          </p:val>
                                        </p:tav>
                                        <p:tav tm="100000">
                                          <p:val>
                                            <p:strVal val="#ppt_x"/>
                                          </p:val>
                                        </p:tav>
                                      </p:tavLst>
                                    </p:anim>
                                    <p:anim calcmode="lin" valueType="num">
                                      <p:cBhvr additive="base">
                                        <p:cTn id="21" dur="500" fill="hold"/>
                                        <p:tgtEl>
                                          <p:spTgt spid="68"/>
                                        </p:tgtEl>
                                        <p:attrNameLst>
                                          <p:attrName>ppt_y</p:attrName>
                                        </p:attrNameLst>
                                      </p:cBhvr>
                                      <p:tavLst>
                                        <p:tav tm="0">
                                          <p:val>
                                            <p:strVal val="#ppt_y"/>
                                          </p:val>
                                        </p:tav>
                                        <p:tav tm="100000">
                                          <p:val>
                                            <p:strVal val="#ppt_y"/>
                                          </p:val>
                                        </p:tav>
                                      </p:tavLst>
                                    </p:anim>
                                  </p:childTnLst>
                                </p:cTn>
                              </p:par>
                            </p:childTnLst>
                          </p:cTn>
                        </p:par>
                        <p:par>
                          <p:cTn id="22" fill="hold">
                            <p:stCondLst>
                              <p:cond delay="2500"/>
                            </p:stCondLst>
                            <p:childTnLst>
                              <p:par>
                                <p:cTn id="23" presetID="14" presetClass="entr" presetSubtype="10"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tags/tag1.xml><?xml version="1.0" encoding="utf-8"?>
<p:tagLst xmlns:p="http://schemas.openxmlformats.org/presentationml/2006/main">
  <p:tag name="ISPRING_PRESENTATION_TITLE" val="科技星球"/>
  <p:tag name="ISPRING_SCORM_RATE_SLIDES" val="0"/>
  <p:tag name="ISPRING_SCORM_RATE_QUIZZES" val="0"/>
  <p:tag name="ISPRING_SCORM_PASSING_SCORE" val="0.000000"/>
  <p:tag name="ISPRING_ULTRA_SCORM_COURSE_ID" val="3950E055-DA1A-4D9A-80CD-59430F30013B"/>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内容列表"/>
  <p:tag name="ISPRINGCLOUDFOLDERID" val="0"/>
  <p:tag name="ISPRINGCLOUDFOLDERPATH" val="资源库"/>
  <p:tag name="ISPRING_OUTPUT_FOLDER" val="D:\ppt\第15批\921819"/>
  <p:tag name="ISPRING_FIRST_PUBLISH" val="1"/>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1dhyldi">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1858</Words>
  <Application>WPS 演示</Application>
  <PresentationFormat>自定义</PresentationFormat>
  <Paragraphs>177</Paragraphs>
  <Slides>13</Slides>
  <Notes>24</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13</vt:i4>
      </vt:variant>
    </vt:vector>
  </HeadingPairs>
  <TitlesOfParts>
    <vt:vector size="25" baseType="lpstr">
      <vt:lpstr>Arial</vt:lpstr>
      <vt:lpstr>宋体</vt:lpstr>
      <vt:lpstr>Wingdings</vt:lpstr>
      <vt:lpstr>思源黑体 CN Regular</vt:lpstr>
      <vt:lpstr>黑体</vt:lpstr>
      <vt:lpstr>方正黑体简体</vt:lpstr>
      <vt:lpstr>微软雅黑</vt:lpstr>
      <vt:lpstr>Arial Unicode MS</vt:lpstr>
      <vt:lpstr>Calibri</vt:lpstr>
      <vt:lpstr>等线</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紫色渐变科技星球</dc:title>
  <dc:creator>第一PPT</dc:creator>
  <cp:keywords>www.1ppt.com</cp:keywords>
  <dc:description>www.1ppt.com</dc:description>
  <cp:lastModifiedBy>坏兽养殖协会</cp:lastModifiedBy>
  <cp:revision>44</cp:revision>
  <dcterms:created xsi:type="dcterms:W3CDTF">2018-09-01T03:28:00Z</dcterms:created>
  <dcterms:modified xsi:type="dcterms:W3CDTF">2021-12-21T05:56:20Z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778BFF79CE8A48A0BB884345A19EFC39</vt:lpwstr>
  </property>
  <property fmtid="{D5CDD505-2E9C-101B-9397-08002B2CF9AE}" pid="3" name="KSOProductBuildVer">
    <vt:lpwstr>2052-11.1.0.11115</vt:lpwstr>
  </property>
</Properties>
</file>