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029"/>
  </p:normalViewPr>
  <p:slideViewPr>
    <p:cSldViewPr snapToGrid="0" snapToObjects="1">
      <p:cViewPr varScale="1">
        <p:scale>
          <a:sx n="118" d="100"/>
          <a:sy n="118" d="100"/>
        </p:scale>
        <p:origin x="3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9" d="100"/>
          <a:sy n="89" d="100"/>
        </p:scale>
        <p:origin x="3840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1EFD99-1DA4-6F4A-9B2B-B9C526A665A6}" type="datetimeFigureOut">
              <a:rPr kumimoji="1" lang="zh-CN" altLang="en-US" smtClean="0"/>
              <a:t>2021/12/21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18170C-0D95-D446-8021-1B3EABB83D8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88686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CC95A6-B1F7-0F4E-B3E4-96843D8BF8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1232" y="2"/>
            <a:ext cx="8634413" cy="645459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zh-CN" altLang="en-US"/>
              <a:t>单击此处编辑母版标题样式</a:t>
            </a:r>
            <a:endParaRPr kumimoji="1" lang="zh-CN" altLang="en-US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AE1ABEA-5E60-E04D-B799-0087BAC27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1168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A2D5AD-C269-9D4B-8519-0AF002FAC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F8D0F3E-E4B9-F647-BAC7-7646A62A9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68762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BEFDE1-E3B2-DF42-8247-C71C269D0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4614D36-DB70-D047-BA5A-AEBCCCAD5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17161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ED4B0B1-6F7D-AE4D-8E82-7CCF6A3C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629400"/>
            <a:ext cx="2743200" cy="228600"/>
          </a:xfrm>
        </p:spPr>
        <p:txBody>
          <a:bodyPr/>
          <a:lstStyle/>
          <a:p>
            <a:fld id="{B69FBEBD-DE2E-D342-92B5-193891D00BC2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4993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9A0842F-9FBF-204B-9F0F-F23BFF563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228"/>
            <a:ext cx="10515600" cy="6212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dirty="0"/>
              <a:t>单击此处编辑母版标题样式</a:t>
            </a:r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1F69D70-8771-B642-8A3D-C56EB86B91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607174"/>
            <a:ext cx="2743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FBEBD-DE2E-D342-92B5-193891D00BC2}" type="slidenum">
              <a:rPr kumimoji="1" lang="zh-CN" altLang="en-US" smtClean="0"/>
              <a:t>‹#›</a:t>
            </a:fld>
            <a:endParaRPr kumimoji="1" lang="zh-CN" altLang="en-US" dirty="0"/>
          </a:p>
        </p:txBody>
      </p:sp>
      <p:cxnSp>
        <p:nvCxnSpPr>
          <p:cNvPr id="8" name="直线连接符 7">
            <a:extLst>
              <a:ext uri="{FF2B5EF4-FFF2-40B4-BE49-F238E27FC236}">
                <a16:creationId xmlns:a16="http://schemas.microsoft.com/office/drawing/2014/main" id="{FFC97774-79B1-E84F-ADE8-CD0CC48A02F5}"/>
              </a:ext>
            </a:extLst>
          </p:cNvPr>
          <p:cNvCxnSpPr/>
          <p:nvPr userDrawn="1"/>
        </p:nvCxnSpPr>
        <p:spPr>
          <a:xfrm>
            <a:off x="838200" y="643502"/>
            <a:ext cx="105156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420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5" r:id="rId4"/>
  </p:sldLayoutIdLst>
  <p:hf hdr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>
            <a:extLst>
              <a:ext uri="{FF2B5EF4-FFF2-40B4-BE49-F238E27FC236}">
                <a16:creationId xmlns:a16="http://schemas.microsoft.com/office/drawing/2014/main" id="{DDDC2112-8BE8-A043-84C4-B27029302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8793" y="2721430"/>
            <a:ext cx="8634413" cy="2060604"/>
          </a:xfrm>
        </p:spPr>
        <p:txBody>
          <a:bodyPr>
            <a:normAutofit fontScale="90000"/>
          </a:bodyPr>
          <a:lstStyle/>
          <a:p>
            <a:br>
              <a:rPr lang="en-US" altLang="zh-CN" dirty="0"/>
            </a:br>
            <a:br>
              <a:rPr lang="en-US" altLang="zh-CN" dirty="0"/>
            </a:br>
            <a:r>
              <a:rPr lang="en-US" altLang="zh-CN" dirty="0"/>
              <a:t>An resonance free circular electron accelerator</a:t>
            </a:r>
            <a:br>
              <a:rPr lang="en-US" altLang="zh-CN" dirty="0"/>
            </a:br>
            <a:br>
              <a:rPr lang="en-US" altLang="zh-CN" dirty="0"/>
            </a:br>
            <a:r>
              <a:rPr lang="en-US" altLang="zh-CN" dirty="0" err="1"/>
              <a:t>ChenTao</a:t>
            </a:r>
            <a:endParaRPr lang="zh-CN" altLang="en-US" dirty="0"/>
          </a:p>
        </p:txBody>
      </p:sp>
      <p:sp>
        <p:nvSpPr>
          <p:cNvPr id="12" name="灯片编号占位符 11">
            <a:extLst>
              <a:ext uri="{FF2B5EF4-FFF2-40B4-BE49-F238E27FC236}">
                <a16:creationId xmlns:a16="http://schemas.microsoft.com/office/drawing/2014/main" id="{3E05E105-79D7-DB4E-81C9-C57826A18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097366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ED99B9-7A53-D645-A371-C279615BC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General method</a:t>
            </a:r>
            <a:endParaRPr kumimoji="1"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DC657D17-4343-E841-8D81-11F063580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2</a:t>
            </a:fld>
            <a:endParaRPr kumimoji="1" lang="zh-CN" altLang="en-US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D9A7B8C-237C-D148-87BD-C343AA1F2418}"/>
              </a:ext>
            </a:extLst>
          </p:cNvPr>
          <p:cNvSpPr txBox="1"/>
          <p:nvPr/>
        </p:nvSpPr>
        <p:spPr>
          <a:xfrm>
            <a:off x="838200" y="2465269"/>
            <a:ext cx="110003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In the Relativistic Heavy Ion Collider</a:t>
            </a:r>
            <a:r>
              <a:rPr lang="zh-CN" altLang="en-US" dirty="0"/>
              <a:t> </a:t>
            </a:r>
            <a:r>
              <a:rPr lang="en-US" altLang="zh-CN" dirty="0"/>
              <a:t>(RHIC) two full helical snakes help maintain polarization</a:t>
            </a:r>
            <a:r>
              <a:rPr lang="zh-CN" altLang="en-US" dirty="0"/>
              <a:t> </a:t>
            </a:r>
            <a:r>
              <a:rPr lang="en-US" altLang="zh-CN" dirty="0"/>
              <a:t>during its acceleration cycle to energies as high as</a:t>
            </a:r>
            <a:r>
              <a:rPr lang="zh-CN" altLang="en-US" dirty="0"/>
              <a:t> </a:t>
            </a:r>
            <a:r>
              <a:rPr lang="en-US" altLang="zh-CN" dirty="0"/>
              <a:t>255 GeV.</a:t>
            </a:r>
          </a:p>
          <a:p>
            <a:endParaRPr kumimoji="1"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534546E0-E025-444A-96C6-3BF7F8DB57A2}"/>
              </a:ext>
            </a:extLst>
          </p:cNvPr>
          <p:cNvSpPr txBox="1"/>
          <p:nvPr/>
        </p:nvSpPr>
        <p:spPr>
          <a:xfrm>
            <a:off x="667155" y="3566725"/>
            <a:ext cx="1134245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/>
              <a:t>Difficulty</a:t>
            </a:r>
            <a:r>
              <a:rPr kumimoji="1" lang="zh-CN" altLang="en-US" dirty="0"/>
              <a:t> </a:t>
            </a:r>
            <a:r>
              <a:rPr kumimoji="1" lang="en-US" altLang="zh-CN" dirty="0"/>
              <a:t>for </a:t>
            </a:r>
            <a:r>
              <a:rPr lang="en-US" altLang="zh-CN" dirty="0"/>
              <a:t>accelerating electrons </a:t>
            </a:r>
            <a:r>
              <a:rPr kumimoji="1" lang="en-US" altLang="zh-CN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helical dipoles: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large orbit excursions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 radiative effects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Solenoid: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The strength of fields must ramp through a very large range scale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/>
              <a:t>Need very  high Peak field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endParaRPr lang="en-US" altLang="zh-CN" dirty="0"/>
          </a:p>
          <a:p>
            <a:endParaRPr kumimoji="1"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D4C56335-9593-6748-9F00-1825ACCC2983}"/>
              </a:ext>
            </a:extLst>
          </p:cNvPr>
          <p:cNvSpPr txBox="1"/>
          <p:nvPr/>
        </p:nvSpPr>
        <p:spPr>
          <a:xfrm>
            <a:off x="838200" y="987941"/>
            <a:ext cx="628729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General method to maintain polarization during acceleration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CN" dirty="0"/>
              <a:t>tune-jump method;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CN" dirty="0"/>
              <a:t>Using snakes 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dirty="0"/>
          </a:p>
          <a:p>
            <a:r>
              <a:rPr kumimoji="1" lang="en-US" altLang="zh-CN" dirty="0"/>
              <a:t>——Very effective in the proton machine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93121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05EACA-657A-3B43-90F6-BF8C18738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EIC electron ring injector</a:t>
            </a:r>
            <a:endParaRPr kumimoji="1"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AA5AFF5C-81A3-0D49-B64B-16851BBA0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3</a:t>
            </a:fld>
            <a:endParaRPr kumimoji="1"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A8E33E30-A4DA-D145-AA25-5DA11235E210}"/>
              </a:ext>
            </a:extLst>
          </p:cNvPr>
          <p:cNvSpPr txBox="1"/>
          <p:nvPr/>
        </p:nvSpPr>
        <p:spPr>
          <a:xfrm>
            <a:off x="875489" y="1108953"/>
            <a:ext cx="39917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EIC</a:t>
            </a:r>
            <a:r>
              <a:rPr kumimoji="1" lang="zh-CN" altLang="en-US" dirty="0"/>
              <a:t> </a:t>
            </a:r>
            <a:r>
              <a:rPr kumimoji="1" lang="en-US" altLang="zh-CN" dirty="0"/>
              <a:t>in</a:t>
            </a:r>
            <a:r>
              <a:rPr kumimoji="1" lang="zh-CN" altLang="en-US" dirty="0"/>
              <a:t> </a:t>
            </a:r>
            <a:r>
              <a:rPr lang="en-US" altLang="zh-CN" dirty="0"/>
              <a:t>Brookhaven National Labs (BNL)</a:t>
            </a:r>
          </a:p>
          <a:p>
            <a:endParaRPr kumimoji="1"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841E2897-F49B-8441-80C2-9625AAD844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4488" y="1011060"/>
            <a:ext cx="4291078" cy="483588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32973FE0-DD27-6B47-9AFA-3CAC5D2E0A13}"/>
              </a:ext>
            </a:extLst>
          </p:cNvPr>
          <p:cNvSpPr txBox="1"/>
          <p:nvPr/>
        </p:nvSpPr>
        <p:spPr>
          <a:xfrm>
            <a:off x="838200" y="2071991"/>
            <a:ext cx="665209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EIC electron ring injector:</a:t>
            </a:r>
          </a:p>
          <a:p>
            <a:r>
              <a:rPr lang="en-US" altLang="zh-CN" dirty="0"/>
              <a:t>To provide vertically spin polarized electrons at energies up to</a:t>
            </a:r>
          </a:p>
          <a:p>
            <a:r>
              <a:rPr lang="en-US" altLang="zh-CN" dirty="0"/>
              <a:t>18 GeV for injection into a storage ring;</a:t>
            </a:r>
          </a:p>
          <a:p>
            <a:r>
              <a:rPr lang="en-US" altLang="zh-CN" dirty="0"/>
              <a:t>Once injected into the storage ring they will be rotated into the longitudinal plane for collisions;</a:t>
            </a:r>
          </a:p>
          <a:p>
            <a:endParaRPr lang="en-US" altLang="zh-CN" dirty="0"/>
          </a:p>
          <a:p>
            <a:endParaRPr kumimoji="1"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9FE29CA-FD0E-0041-959C-B8773B565B4E}"/>
              </a:ext>
            </a:extLst>
          </p:cNvPr>
          <p:cNvSpPr txBox="1"/>
          <p:nvPr/>
        </p:nvSpPr>
        <p:spPr>
          <a:xfrm>
            <a:off x="838201" y="4103316"/>
            <a:ext cx="630190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In the past it was believed that such a device would cause profound polarization loss due the combined effects of many depolarizing resonances.</a:t>
            </a:r>
          </a:p>
          <a:p>
            <a:r>
              <a:rPr lang="en-US" altLang="zh-CN" dirty="0"/>
              <a:t>However we have recently devised a lattice which by virtue</a:t>
            </a:r>
          </a:p>
          <a:p>
            <a:r>
              <a:rPr lang="en-US" altLang="zh-CN" dirty="0"/>
              <a:t>of the symmetry of construction and high operating tunes,</a:t>
            </a:r>
          </a:p>
          <a:p>
            <a:r>
              <a:rPr lang="en-US" altLang="zh-CN" dirty="0"/>
              <a:t>avoids all significant depolarization sources in the energy</a:t>
            </a:r>
          </a:p>
          <a:p>
            <a:r>
              <a:rPr lang="en-US" altLang="zh-CN" dirty="0"/>
              <a:t>range of its operation</a:t>
            </a:r>
          </a:p>
        </p:txBody>
      </p:sp>
    </p:spTree>
    <p:extLst>
      <p:ext uri="{BB962C8B-B14F-4D97-AF65-F5344CB8AC3E}">
        <p14:creationId xmlns:p14="http://schemas.microsoft.com/office/powerpoint/2010/main" val="3947817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D62674-539C-754B-9C95-7036BEB7F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RESONANCE FREE DESIGN</a:t>
            </a:r>
            <a:endParaRPr kumimoji="1"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8C3D1312-6786-1040-BA3B-B3E886DAE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4</a:t>
            </a:fld>
            <a:endParaRPr kumimoji="1"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394AB354-62D8-7246-B7D2-CD3B0F5525F3}"/>
                  </a:ext>
                </a:extLst>
              </p:cNvPr>
              <p:cNvSpPr txBox="1"/>
              <p:nvPr/>
            </p:nvSpPr>
            <p:spPr>
              <a:xfrm>
                <a:off x="838200" y="744819"/>
                <a:ext cx="10379316" cy="29938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zh-CN" b="1" dirty="0"/>
                  <a:t>I</a:t>
                </a:r>
                <a:r>
                  <a:rPr lang="en-US" altLang="zh-CN" b="1" dirty="0"/>
                  <a:t>ntrinsic spin resonance</a:t>
                </a:r>
                <a:r>
                  <a:rPr lang="en-US" altLang="zh-CN" dirty="0"/>
                  <a:t> : </a:t>
                </a:r>
                <a:r>
                  <a:rPr kumimoji="1" lang="en-US" altLang="zh-CN" dirty="0"/>
                  <a:t>The strongest intrinsic resonance at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𝑛𝑃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endParaRPr lang="en-US" altLang="zh-CN" dirty="0"/>
              </a:p>
              <a:p>
                <a:r>
                  <a:rPr lang="en-US" altLang="zh-CN" dirty="0"/>
                  <a:t>                                         P is the periodicity of the lattice,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altLang="zh-CN" dirty="0"/>
                  <a:t> is the vertical </a:t>
                </a:r>
                <a:r>
                  <a:rPr lang="en-US" altLang="zh-CN" dirty="0" err="1"/>
                  <a:t>betatron</a:t>
                </a:r>
                <a:r>
                  <a:rPr lang="en-US" altLang="zh-CN" dirty="0"/>
                  <a:t> tune</a:t>
                </a:r>
              </a:p>
              <a:p>
                <a:endParaRPr lang="en-US" altLang="zh-CN" dirty="0"/>
              </a:p>
              <a:p>
                <a:r>
                  <a:rPr lang="en-US" altLang="zh-CN" dirty="0"/>
                  <a:t>When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&gt; 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altLang="zh-CN" dirty="0"/>
                  <a:t> , the first two important intrinsic spin resonances occur at 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l-GR" altLang="zh-CN" i="1" dirty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𝑄𝑦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zh-CN" dirty="0"/>
                  <a:t>and at </a:t>
                </a:r>
                <a14:m>
                  <m:oMath xmlns:m="http://schemas.openxmlformats.org/officeDocument/2006/math">
                    <m:r>
                      <a:rPr lang="en-US" altLang="zh-CN" i="1" dirty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l-GR" altLang="zh-CN" i="1" dirty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𝑄𝑦</m:t>
                    </m:r>
                  </m:oMath>
                </a14:m>
                <a:r>
                  <a:rPr lang="en-US" altLang="zh-CN" dirty="0"/>
                  <a:t>.</a:t>
                </a:r>
              </a:p>
              <a:p>
                <a:r>
                  <a:rPr lang="en-US" altLang="zh-CN" dirty="0"/>
                  <a:t>At 18GeV , </a:t>
                </a:r>
                <a14:m>
                  <m:oMath xmlns:m="http://schemas.openxmlformats.org/officeDocument/2006/math">
                    <m:r>
                      <a:rPr lang="en-US" altLang="zh-CN" i="1" dirty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l-GR" altLang="zh-CN" i="1" dirty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=41</m:t>
                    </m:r>
                  </m:oMath>
                </a14:m>
                <a:endParaRPr lang="en-US" altLang="zh-CN" dirty="0"/>
              </a:p>
              <a:p>
                <a:endParaRPr lang="en-US" altLang="zh-CN" dirty="0"/>
              </a:p>
              <a:p>
                <a:r>
                  <a:rPr lang="en-US" altLang="zh-CN" dirty="0"/>
                  <a:t>Choose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=96 ,</m:t>
                    </m:r>
                  </m:oMath>
                </a14:m>
                <a:r>
                  <a:rPr lang="en-US" altLang="zh-CN" dirty="0"/>
                  <a:t> this constrains the integer part of the vertical </a:t>
                </a:r>
                <a:r>
                  <a:rPr lang="en-US" altLang="zh-CN" dirty="0" err="1"/>
                  <a:t>betatron</a:t>
                </a:r>
                <a:r>
                  <a:rPr lang="en-US" altLang="zh-CN" dirty="0"/>
                  <a:t> tune to be 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41 &lt;</m:t>
                    </m:r>
                    <m:sSub>
                      <m:sSubPr>
                        <m:ctrlPr>
                          <a:rPr lang="en-US" altLang="zh-CN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]</m:t>
                    </m:r>
                    <m:r>
                      <a:rPr lang="en-US" altLang="zh-CN" i="1" dirty="0">
                        <a:latin typeface="Cambria Math" panose="02040503050406030204" pitchFamily="18" charset="0"/>
                      </a:rPr>
                      <m:t> &lt; 55</m:t>
                    </m:r>
                  </m:oMath>
                </a14:m>
                <a:endParaRPr lang="en-US" altLang="zh-CN" dirty="0"/>
              </a:p>
              <a:p>
                <a:r>
                  <a:rPr lang="en-US" altLang="zh-CN" dirty="0"/>
                  <a:t>In the EIC design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[</m:t>
                        </m:r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US" altLang="zh-CN" i="1" dirty="0">
                        <a:latin typeface="Cambria Math" panose="02040503050406030204" pitchFamily="18" charset="0"/>
                      </a:rPr>
                      <m:t>] 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=50</m:t>
                    </m:r>
                  </m:oMath>
                </a14:m>
                <a:endParaRPr lang="en-US" altLang="zh-CN" dirty="0"/>
              </a:p>
              <a:p>
                <a:endParaRPr lang="en-US" altLang="zh-CN" dirty="0"/>
              </a:p>
              <a:p>
                <a:r>
                  <a:rPr kumimoji="1" lang="en-US" altLang="zh-CN" b="1" dirty="0"/>
                  <a:t>Imperfection resonance: </a:t>
                </a:r>
                <a:r>
                  <a:rPr kumimoji="1" lang="en-US" altLang="zh-CN" dirty="0"/>
                  <a:t>in the design the strongest imperfection resonance will be at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𝑛𝑃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[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kumimoji="1" lang="en-US" altLang="zh-CN" dirty="0"/>
                  <a:t>]</a:t>
                </a:r>
                <a:endParaRPr kumimoji="1" lang="zh-CN" altLang="en-US" dirty="0"/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394AB354-62D8-7246-B7D2-CD3B0F5525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744819"/>
                <a:ext cx="10379316" cy="2993897"/>
              </a:xfrm>
              <a:prstGeom prst="rect">
                <a:avLst/>
              </a:prstGeom>
              <a:blipFill>
                <a:blip r:embed="rId2"/>
                <a:stretch>
                  <a:fillRect l="-611" t="-844" b="-168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图片 4">
            <a:extLst>
              <a:ext uri="{FF2B5EF4-FFF2-40B4-BE49-F238E27FC236}">
                <a16:creationId xmlns:a16="http://schemas.microsoft.com/office/drawing/2014/main" id="{93A7343A-C237-F343-8432-E6A4A7D79C3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482"/>
          <a:stretch/>
        </p:blipFill>
        <p:spPr>
          <a:xfrm>
            <a:off x="6213851" y="3738716"/>
            <a:ext cx="5003665" cy="3097056"/>
          </a:xfrm>
          <a:prstGeom prst="rect">
            <a:avLst/>
          </a:prstGeom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D7CD5BEB-78D9-AE4F-BE07-FFE2C9342A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6610" y="3667634"/>
            <a:ext cx="4278832" cy="3102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650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230DB8E-9E5C-CB4F-866A-4E31630F2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POLARIZATION PERFORMANCE</a:t>
            </a:r>
            <a:endParaRPr kumimoji="1"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D9678D42-5F5C-774B-8F5B-5081A506B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5</a:t>
            </a:fld>
            <a:endParaRPr kumimoji="1"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5DBB6FC-6D77-C04A-9989-85EA452177B6}"/>
              </a:ext>
            </a:extLst>
          </p:cNvPr>
          <p:cNvSpPr txBox="1"/>
          <p:nvPr/>
        </p:nvSpPr>
        <p:spPr>
          <a:xfrm>
            <a:off x="749030" y="924127"/>
            <a:ext cx="1024030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Froissart-</a:t>
            </a:r>
            <a:r>
              <a:rPr kumimoji="1" lang="en-US" altLang="zh-CN" dirty="0" err="1"/>
              <a:t>Stora</a:t>
            </a:r>
            <a:r>
              <a:rPr kumimoji="1" lang="en-US" altLang="zh-CN" dirty="0"/>
              <a:t> formula:</a:t>
            </a:r>
          </a:p>
          <a:p>
            <a:r>
              <a:rPr kumimoji="1" lang="en-US" altLang="zh-CN" dirty="0"/>
              <a:t>For well-isolated resonances, The FS formula can be used to approximate the influence of resonance: </a:t>
            </a:r>
          </a:p>
          <a:p>
            <a:endParaRPr kumimoji="1" lang="en-US" altLang="zh-CN" dirty="0"/>
          </a:p>
          <a:p>
            <a:endParaRPr kumimoji="1" lang="en-US" altLang="zh-CN" dirty="0"/>
          </a:p>
          <a:p>
            <a:r>
              <a:rPr lang="en-US" altLang="zh-CN" dirty="0"/>
              <a:t>Using this one can take the product of all the intrinsic spin resonances crossed </a:t>
            </a:r>
          </a:p>
          <a:p>
            <a:r>
              <a:rPr lang="en-US" altLang="zh-CN" dirty="0"/>
              <a:t>from 400 MeV to 18 GeV (G</a:t>
            </a:r>
            <a:r>
              <a:rPr lang="el-GR" altLang="zh-CN" dirty="0"/>
              <a:t>γ </a:t>
            </a:r>
            <a:r>
              <a:rPr lang="en-US" altLang="zh-CN" dirty="0"/>
              <a:t>=</a:t>
            </a:r>
            <a:r>
              <a:rPr lang="el-GR" altLang="zh-CN" dirty="0"/>
              <a:t> 0.907 </a:t>
            </a:r>
            <a:r>
              <a:rPr lang="en-US" altLang="zh-CN" dirty="0"/>
              <a:t>to 40.82):</a:t>
            </a:r>
          </a:p>
          <a:p>
            <a:r>
              <a:rPr kumimoji="1" lang="en-US" altLang="zh-CN" dirty="0"/>
              <a:t> </a:t>
            </a:r>
            <a:endParaRPr kumimoji="1"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D5725F5-D089-F043-9520-2D8B6DA4F7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712" y="1493737"/>
            <a:ext cx="1829071" cy="564106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7F436029-5C3C-F54F-B6D6-C4E76B6968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2974" y="2627453"/>
            <a:ext cx="2293026" cy="7429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1B0F8D76-3577-764E-9149-A20A7A1F5A73}"/>
                  </a:ext>
                </a:extLst>
              </p:cNvPr>
              <p:cNvSpPr txBox="1"/>
              <p:nvPr/>
            </p:nvSpPr>
            <p:spPr>
              <a:xfrm>
                <a:off x="830519" y="3472775"/>
                <a:ext cx="8519576" cy="6685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zh-CN" b="1" dirty="0"/>
                  <a:t>Result: for</a:t>
                </a:r>
                <a:r>
                  <a:rPr lang="en-US" altLang="zh-CN" dirty="0"/>
                  <a:t> </a:t>
                </a:r>
                <a:r>
                  <a:rPr lang="en-US" altLang="zh-CN" b="1" dirty="0"/>
                  <a:t>normalized RMS emittance as high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𝜺</m:t>
                        </m:r>
                      </m:e>
                      <m:sub>
                        <m:r>
                          <a:rPr lang="en-US" altLang="zh-CN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1" i="1" smtClean="0">
                        <a:latin typeface="Cambria Math" panose="02040503050406030204" pitchFamily="18" charset="0"/>
                      </a:rPr>
                      <m:t>𝟏𝟎𝟎𝟎</m:t>
                    </m:r>
                  </m:oMath>
                </a14:m>
                <a:r>
                  <a:rPr lang="en-US" altLang="zh-CN" b="1" dirty="0"/>
                  <a:t>mm mrad 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kumimoji="1" lang="en-US" altLang="zh-CN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kumimoji="1" lang="en-US" altLang="zh-C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kumimoji="1"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98%</m:t>
                    </m:r>
                  </m:oMath>
                </a14:m>
                <a:endParaRPr kumimoji="1" lang="en-US" altLang="zh-CN" b="0" dirty="0">
                  <a:ea typeface="Cambria Math" panose="02040503050406030204" pitchFamily="18" charset="0"/>
                </a:endParaRPr>
              </a:p>
              <a:p>
                <a:r>
                  <a:rPr kumimoji="1" lang="en-US" altLang="zh-CN" dirty="0"/>
                  <a:t>Actually injected RMS emittance : 55mm </a:t>
                </a:r>
                <a:r>
                  <a:rPr kumimoji="1" lang="en-US" altLang="zh-CN" dirty="0" err="1"/>
                  <a:t>mrad</a:t>
                </a:r>
                <a:r>
                  <a:rPr kumimoji="1" lang="en-US" altLang="zh-CN" dirty="0"/>
                  <a:t> </a:t>
                </a:r>
                <a:endParaRPr kumimoji="1" lang="zh-CN" altLang="en-US" dirty="0"/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1B0F8D76-3577-764E-9149-A20A7A1F5A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19" y="3472775"/>
                <a:ext cx="8519576" cy="668581"/>
              </a:xfrm>
              <a:prstGeom prst="rect">
                <a:avLst/>
              </a:prstGeom>
              <a:blipFill>
                <a:blip r:embed="rId4"/>
                <a:stretch>
                  <a:fillRect l="-595" t="-3774" b="-1509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图片 7">
            <a:extLst>
              <a:ext uri="{FF2B5EF4-FFF2-40B4-BE49-F238E27FC236}">
                <a16:creationId xmlns:a16="http://schemas.microsoft.com/office/drawing/2014/main" id="{F3B6CEC7-F181-AA4D-8968-2637F96DA5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98549" y="4243738"/>
            <a:ext cx="3727476" cy="2363436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2C882109-8817-A448-8584-90FB50B2F0B5}"/>
              </a:ext>
            </a:extLst>
          </p:cNvPr>
          <p:cNvSpPr txBox="1"/>
          <p:nvPr/>
        </p:nvSpPr>
        <p:spPr>
          <a:xfrm>
            <a:off x="1098701" y="5073719"/>
            <a:ext cx="38699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dirty="0"/>
              <a:t>Simulation results with ZGOUBI code:</a:t>
            </a:r>
          </a:p>
          <a:p>
            <a:r>
              <a:rPr kumimoji="1" lang="en-US" altLang="zh-CN" dirty="0"/>
              <a:t>(all resonances are considered)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82392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519141-46C3-1944-88A6-4FE9C34FB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References</a:t>
            </a:r>
            <a:endParaRPr kumimoji="1" lang="zh-CN" altLang="en-US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A2DE1630-7100-2D4B-B264-E917951ED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FBEBD-DE2E-D342-92B5-193891D00BC2}" type="slidenum">
              <a:rPr kumimoji="1" lang="zh-CN" altLang="en-US" smtClean="0"/>
              <a:t>6</a:t>
            </a:fld>
            <a:endParaRPr kumimoji="1"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5B2A6950-8482-CD41-A707-6E36E94950D4}"/>
              </a:ext>
            </a:extLst>
          </p:cNvPr>
          <p:cNvSpPr txBox="1"/>
          <p:nvPr/>
        </p:nvSpPr>
        <p:spPr>
          <a:xfrm>
            <a:off x="1138135" y="1653702"/>
            <a:ext cx="70503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1. PHYSICAL REVIEW ACCELERATORS AND BEAMS 21, 111003 (2018)</a:t>
            </a:r>
          </a:p>
          <a:p>
            <a:r>
              <a:rPr kumimoji="1" lang="en-US" altLang="zh-CN" dirty="0"/>
              <a:t>2.</a:t>
            </a:r>
            <a:r>
              <a:rPr lang="en-US" altLang="zh-CN" dirty="0"/>
              <a:t> S. Y. Lee, Spin Dynamics and Snakes in Synchrotrons(1997)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13394092"/>
      </p:ext>
    </p:extLst>
  </p:cSld>
  <p:clrMapOvr>
    <a:masterClrMapping/>
  </p:clrMapOvr>
</p:sld>
</file>

<file path=ppt/theme/theme1.xml><?xml version="1.0" encoding="utf-8"?>
<a:theme xmlns:a="http://schemas.openxmlformats.org/drawingml/2006/main" name="ChenTao2.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演示文稿2" id="{A18F115A-FE28-914E-840B-75ED9AFB638B}" vid="{649FF298-E8C9-0547-BDE6-8FE9EF6FA71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ChenTao2</Template>
  <TotalTime>972</TotalTime>
  <Words>446</Words>
  <Application>Microsoft Macintosh PowerPoint</Application>
  <PresentationFormat>宽屏</PresentationFormat>
  <Paragraphs>59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等线</vt:lpstr>
      <vt:lpstr>等线 Light</vt:lpstr>
      <vt:lpstr>Arial</vt:lpstr>
      <vt:lpstr>Cambria Math</vt:lpstr>
      <vt:lpstr>ChenTao2.0</vt:lpstr>
      <vt:lpstr>  An resonance free circular electron accelerator  ChenTao</vt:lpstr>
      <vt:lpstr>General method</vt:lpstr>
      <vt:lpstr>EIC electron ring injector</vt:lpstr>
      <vt:lpstr>RESONANCE FREE DESIGN</vt:lpstr>
      <vt:lpstr>POLARIZATION PERFORMANCE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An intrinsic resonance free circular electron accelerator  ChenTao</dc:title>
  <dc:creator>chentao201@mails.ucas.ac.cn</dc:creator>
  <cp:lastModifiedBy>chentao201@mails.ucas.ac.cn</cp:lastModifiedBy>
  <cp:revision>2</cp:revision>
  <dcterms:created xsi:type="dcterms:W3CDTF">2021-12-20T13:38:36Z</dcterms:created>
  <dcterms:modified xsi:type="dcterms:W3CDTF">2021-12-21T06:01:41Z</dcterms:modified>
</cp:coreProperties>
</file>